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76" r:id="rId7"/>
    <p:sldId id="277" r:id="rId8"/>
    <p:sldId id="278" r:id="rId9"/>
    <p:sldId id="279" r:id="rId10"/>
    <p:sldId id="280" r:id="rId11"/>
    <p:sldId id="281" r:id="rId12"/>
    <p:sldId id="282" r:id="rId13"/>
    <p:sldId id="283" r:id="rId14"/>
    <p:sldId id="262" r:id="rId15"/>
    <p:sldId id="263" r:id="rId16"/>
    <p:sldId id="264" r:id="rId17"/>
    <p:sldId id="265" r:id="rId18"/>
    <p:sldId id="266" r:id="rId19"/>
    <p:sldId id="267" r:id="rId20"/>
    <p:sldId id="268" r:id="rId21"/>
    <p:sldId id="269" r:id="rId22"/>
    <p:sldId id="284" r:id="rId23"/>
    <p:sldId id="285" r:id="rId24"/>
    <p:sldId id="286" r:id="rId25"/>
    <p:sldId id="294" r:id="rId26"/>
    <p:sldId id="287" r:id="rId27"/>
    <p:sldId id="288" r:id="rId28"/>
    <p:sldId id="289" r:id="rId29"/>
    <p:sldId id="290" r:id="rId30"/>
    <p:sldId id="291" r:id="rId31"/>
    <p:sldId id="274" r:id="rId32"/>
    <p:sldId id="275" r:id="rId33"/>
    <p:sldId id="272" r:id="rId34"/>
    <p:sldId id="273" r:id="rId35"/>
    <p:sldId id="292" r:id="rId36"/>
    <p:sldId id="29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44"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457200"/>
            <a:ext cx="8229600" cy="5668963"/>
          </a:xfrm>
        </p:spPr>
        <p:txBody>
          <a:bodyPr>
            <a:normAutofit/>
          </a:bodyPr>
          <a:lstStyle/>
          <a:p>
            <a:r>
              <a:rPr lang="en-IN" dirty="0"/>
              <a:t>An </a:t>
            </a:r>
            <a:r>
              <a:rPr lang="en-IN" b="1" dirty="0"/>
              <a:t>interface in Java</a:t>
            </a:r>
            <a:r>
              <a:rPr lang="en-IN" dirty="0"/>
              <a:t> is a blueprint of a class. </a:t>
            </a:r>
            <a:endParaRPr lang="en-IN" dirty="0" smtClean="0"/>
          </a:p>
          <a:p>
            <a:r>
              <a:rPr lang="en-IN" dirty="0" smtClean="0"/>
              <a:t>It </a:t>
            </a:r>
            <a:r>
              <a:rPr lang="en-IN" dirty="0"/>
              <a:t>has static constants and abstract methods</a:t>
            </a:r>
            <a:r>
              <a:rPr lang="en-IN" dirty="0" smtClean="0"/>
              <a:t>.</a:t>
            </a:r>
          </a:p>
          <a:p>
            <a:r>
              <a:rPr lang="en-IN" dirty="0" smtClean="0"/>
              <a:t>It </a:t>
            </a:r>
            <a:r>
              <a:rPr lang="en-IN" dirty="0"/>
              <a:t>is used to achieve abstraction and multiple inheritance in Java</a:t>
            </a:r>
            <a:r>
              <a:rPr lang="en-IN" dirty="0" smtClean="0"/>
              <a:t>.</a:t>
            </a:r>
          </a:p>
          <a:p>
            <a:r>
              <a:rPr lang="en-IN" dirty="0" smtClean="0"/>
              <a:t>Interfaces </a:t>
            </a:r>
            <a:r>
              <a:rPr lang="en-IN" dirty="0"/>
              <a:t>can have abstract methods and variables. It cannot have a method body</a:t>
            </a:r>
            <a:r>
              <a:rPr lang="en-IN" dirty="0" smtClean="0"/>
              <a:t>.</a:t>
            </a:r>
          </a:p>
          <a:p>
            <a:r>
              <a:rPr lang="en-IN" dirty="0"/>
              <a:t>It cannot be instantiated just like the abstract class.</a:t>
            </a:r>
          </a:p>
        </p:txBody>
      </p:sp>
    </p:spTree>
    <p:extLst>
      <p:ext uri="{BB962C8B-B14F-4D97-AF65-F5344CB8AC3E}">
        <p14:creationId xmlns:p14="http://schemas.microsoft.com/office/powerpoint/2010/main" val="14810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Declaration of Interface </a:t>
            </a:r>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dirty="0"/>
              <a:t>Declaration of an interface starts with the access modifier followed by keyword interface. </a:t>
            </a:r>
            <a:endParaRPr lang="en-US" dirty="0" smtClean="0"/>
          </a:p>
          <a:p>
            <a:r>
              <a:rPr lang="en-US" dirty="0" smtClean="0"/>
              <a:t>It </a:t>
            </a:r>
            <a:r>
              <a:rPr lang="en-US" dirty="0"/>
              <a:t>is in then followed by its name or identifier that is followed by a block of statements; </a:t>
            </a:r>
            <a:endParaRPr lang="en-US" dirty="0" smtClean="0"/>
          </a:p>
          <a:p>
            <a:r>
              <a:rPr lang="en-US" dirty="0" smtClean="0"/>
              <a:t>These </a:t>
            </a:r>
            <a:r>
              <a:rPr lang="en-US" dirty="0"/>
              <a:t>statements contain declarations of variables and abstract methods. </a:t>
            </a:r>
            <a:endParaRPr lang="en-US" dirty="0" smtClean="0"/>
          </a:p>
          <a:p>
            <a:r>
              <a:rPr lang="en-US" dirty="0" smtClean="0"/>
              <a:t>The </a:t>
            </a:r>
            <a:r>
              <a:rPr lang="en-US" dirty="0"/>
              <a:t>variables defined in interfaces are implicitly public, static, and final. </a:t>
            </a:r>
            <a:endParaRPr lang="en-US" dirty="0" smtClean="0"/>
          </a:p>
          <a:p>
            <a:r>
              <a:rPr lang="en-US" dirty="0" smtClean="0"/>
              <a:t>They </a:t>
            </a:r>
            <a:r>
              <a:rPr lang="en-US" dirty="0"/>
              <a:t>are initialized at the time of declaration. The methods declared in an interface are public by default. </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966" t="48636" r="32415" b="35607"/>
          <a:stretch/>
        </p:blipFill>
        <p:spPr bwMode="auto">
          <a:xfrm>
            <a:off x="2362200" y="5181600"/>
            <a:ext cx="4267200" cy="1196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6279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04800"/>
            <a:ext cx="8229600" cy="5821363"/>
          </a:xfrm>
        </p:spPr>
        <p:txBody>
          <a:bodyPr>
            <a:normAutofit fontScale="85000" lnSpcReduction="20000"/>
          </a:bodyPr>
          <a:lstStyle/>
          <a:p>
            <a:pPr marL="0" indent="0">
              <a:buNone/>
            </a:pPr>
            <a:r>
              <a:rPr lang="en-US" dirty="0">
                <a:solidFill>
                  <a:srgbClr val="FF0000"/>
                </a:solidFill>
              </a:rPr>
              <a:t>Members of Interface </a:t>
            </a:r>
            <a:endParaRPr lang="en-US" dirty="0" smtClean="0">
              <a:solidFill>
                <a:srgbClr val="FF0000"/>
              </a:solidFill>
            </a:endParaRPr>
          </a:p>
          <a:p>
            <a:r>
              <a:rPr lang="en-US" dirty="0"/>
              <a:t>The members declared in the body of the interface. </a:t>
            </a:r>
            <a:endParaRPr lang="en-US" dirty="0" smtClean="0"/>
          </a:p>
          <a:p>
            <a:r>
              <a:rPr lang="en-US" dirty="0" smtClean="0"/>
              <a:t>The </a:t>
            </a:r>
            <a:r>
              <a:rPr lang="en-US" dirty="0"/>
              <a:t>members inherited from any super interface that it extends. </a:t>
            </a:r>
            <a:endParaRPr lang="en-US" dirty="0" smtClean="0"/>
          </a:p>
          <a:p>
            <a:r>
              <a:rPr lang="en-US" dirty="0" smtClean="0"/>
              <a:t>The </a:t>
            </a:r>
            <a:r>
              <a:rPr lang="en-US" dirty="0"/>
              <a:t>methods declared in the interface are implicitly public abstract member methods. </a:t>
            </a:r>
            <a:endParaRPr lang="en-US" dirty="0" smtClean="0"/>
          </a:p>
          <a:p>
            <a:r>
              <a:rPr lang="en-US" dirty="0" smtClean="0"/>
              <a:t>The </a:t>
            </a:r>
            <a:r>
              <a:rPr lang="en-US" dirty="0"/>
              <a:t>field variables defined in interfaces are implicitly public, static, and final. </a:t>
            </a:r>
            <a:endParaRPr lang="en-US" dirty="0" smtClean="0"/>
          </a:p>
          <a:p>
            <a:r>
              <a:rPr lang="en-US" dirty="0" smtClean="0"/>
              <a:t>However</a:t>
            </a:r>
            <a:r>
              <a:rPr lang="en-US" dirty="0"/>
              <a:t>, the specification of these modifiers does not create a compile-type error. </a:t>
            </a:r>
            <a:endParaRPr lang="en-US" dirty="0" smtClean="0"/>
          </a:p>
          <a:p>
            <a:r>
              <a:rPr lang="en-US" dirty="0" smtClean="0"/>
              <a:t>The </a:t>
            </a:r>
            <a:r>
              <a:rPr lang="en-US" dirty="0"/>
              <a:t>field variables declared in an interface must be initialized; otherwise, compile-type error occurs. </a:t>
            </a:r>
            <a:endParaRPr lang="en-US" dirty="0" smtClean="0"/>
          </a:p>
          <a:p>
            <a:r>
              <a:rPr lang="en-US" dirty="0" smtClean="0"/>
              <a:t>Since </a:t>
            </a:r>
            <a:r>
              <a:rPr lang="en-US" dirty="0"/>
              <a:t>Java SE8, static and default methods with full definition can also be members of interface.</a:t>
            </a:r>
          </a:p>
        </p:txBody>
      </p:sp>
    </p:spTree>
    <p:extLst>
      <p:ext uri="{BB962C8B-B14F-4D97-AF65-F5344CB8AC3E}">
        <p14:creationId xmlns:p14="http://schemas.microsoft.com/office/powerpoint/2010/main" val="905217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457200" y="1066800"/>
            <a:ext cx="8229600" cy="5486400"/>
          </a:xfrm>
        </p:spPr>
        <p:txBody>
          <a:bodyPr>
            <a:normAutofit fontScale="47500" lnSpcReduction="20000"/>
          </a:bodyPr>
          <a:lstStyle/>
          <a:p>
            <a:pPr marL="0" indent="0">
              <a:buNone/>
            </a:pPr>
            <a:r>
              <a:rPr lang="en-US" dirty="0" smtClean="0"/>
              <a:t>interface </a:t>
            </a:r>
            <a:r>
              <a:rPr lang="en-US" dirty="0" err="1" smtClean="0"/>
              <a:t>SurfaceArea</a:t>
            </a:r>
            <a:r>
              <a:rPr lang="en-US" dirty="0" smtClean="0"/>
              <a:t>{</a:t>
            </a:r>
          </a:p>
          <a:p>
            <a:pPr marL="0" indent="0">
              <a:buNone/>
            </a:pPr>
            <a:r>
              <a:rPr lang="en-US" dirty="0" smtClean="0"/>
              <a:t>double Compute(double x);</a:t>
            </a:r>
          </a:p>
          <a:p>
            <a:pPr marL="0" indent="0">
              <a:buNone/>
            </a:pPr>
            <a:r>
              <a:rPr lang="en-US" dirty="0" smtClean="0"/>
              <a:t>}</a:t>
            </a:r>
          </a:p>
          <a:p>
            <a:pPr marL="0" indent="0">
              <a:buNone/>
            </a:pPr>
            <a:r>
              <a:rPr lang="en-US" dirty="0" smtClean="0"/>
              <a:t>class square implements Surface Area</a:t>
            </a:r>
          </a:p>
          <a:p>
            <a:pPr marL="0" indent="0">
              <a:buNone/>
            </a:pPr>
            <a:r>
              <a:rPr lang="en-US" dirty="0" smtClean="0"/>
              <a:t>{</a:t>
            </a:r>
          </a:p>
          <a:p>
            <a:pPr marL="0" indent="0">
              <a:buNone/>
            </a:pPr>
            <a:r>
              <a:rPr lang="en-US" sz="3300" dirty="0"/>
              <a:t>Public double Compute(double x)</a:t>
            </a:r>
          </a:p>
          <a:p>
            <a:pPr marL="0" indent="0">
              <a:buNone/>
            </a:pPr>
            <a:r>
              <a:rPr lang="en-US" sz="3300" dirty="0"/>
              <a:t>{return (x*x);}</a:t>
            </a:r>
          </a:p>
          <a:p>
            <a:pPr marL="0" indent="0">
              <a:buNone/>
            </a:pPr>
            <a:r>
              <a:rPr lang="en-US" sz="3300" dirty="0"/>
              <a:t>}</a:t>
            </a:r>
          </a:p>
          <a:p>
            <a:pPr marL="0" indent="0">
              <a:buNone/>
            </a:pPr>
            <a:r>
              <a:rPr lang="en-US" sz="3300" dirty="0" smtClean="0"/>
              <a:t>class </a:t>
            </a:r>
            <a:r>
              <a:rPr lang="en-US" sz="3300" dirty="0"/>
              <a:t>circle implements </a:t>
            </a:r>
            <a:r>
              <a:rPr lang="en-US" sz="3300" dirty="0" err="1"/>
              <a:t>SurfaceArea</a:t>
            </a:r>
            <a:endParaRPr lang="en-US" sz="3300" dirty="0"/>
          </a:p>
          <a:p>
            <a:pPr marL="0" indent="0">
              <a:buNone/>
            </a:pPr>
            <a:r>
              <a:rPr lang="en-US" sz="3300" dirty="0"/>
              <a:t>{public double compute(double x)</a:t>
            </a:r>
          </a:p>
          <a:p>
            <a:pPr marL="0" indent="0">
              <a:buNone/>
            </a:pPr>
            <a:r>
              <a:rPr lang="en-US" sz="3300" dirty="0"/>
              <a:t>{ return (3.141*x*x);}</a:t>
            </a:r>
          </a:p>
          <a:p>
            <a:pPr marL="0" indent="0">
              <a:buNone/>
            </a:pPr>
            <a:r>
              <a:rPr lang="en-US" sz="3300" dirty="0"/>
              <a:t>}</a:t>
            </a:r>
          </a:p>
          <a:p>
            <a:pPr marL="0" indent="0">
              <a:buNone/>
            </a:pPr>
            <a:r>
              <a:rPr lang="en-US" sz="3300" dirty="0" smtClean="0"/>
              <a:t>class </a:t>
            </a:r>
            <a:r>
              <a:rPr lang="en-US" sz="3300" dirty="0"/>
              <a:t>Face{</a:t>
            </a:r>
          </a:p>
          <a:p>
            <a:pPr marL="0" indent="0">
              <a:buNone/>
            </a:pPr>
            <a:r>
              <a:rPr lang="en-US" sz="3300" dirty="0" smtClean="0"/>
              <a:t>public </a:t>
            </a:r>
            <a:r>
              <a:rPr lang="en-US" sz="3300" dirty="0"/>
              <a:t>static void main(String </a:t>
            </a:r>
            <a:r>
              <a:rPr lang="en-US" sz="3300" dirty="0" err="1"/>
              <a:t>args</a:t>
            </a:r>
            <a:r>
              <a:rPr lang="en-US" sz="3300" dirty="0"/>
              <a:t>[]){</a:t>
            </a:r>
          </a:p>
          <a:p>
            <a:pPr marL="0" indent="0">
              <a:buNone/>
            </a:pPr>
            <a:r>
              <a:rPr lang="en-US" sz="3300" dirty="0" smtClean="0"/>
              <a:t>square </a:t>
            </a:r>
            <a:r>
              <a:rPr lang="en-US" sz="3300" dirty="0"/>
              <a:t>s=new Square();</a:t>
            </a:r>
          </a:p>
          <a:p>
            <a:pPr marL="0" indent="0">
              <a:buNone/>
            </a:pPr>
            <a:r>
              <a:rPr lang="en-US" sz="3300" dirty="0" smtClean="0"/>
              <a:t>circle </a:t>
            </a:r>
            <a:r>
              <a:rPr lang="en-US" sz="3300" dirty="0"/>
              <a:t>c= new Circle();</a:t>
            </a:r>
          </a:p>
          <a:p>
            <a:pPr marL="0" indent="0">
              <a:buNone/>
            </a:pPr>
            <a:r>
              <a:rPr lang="en-US" sz="3300" dirty="0" err="1"/>
              <a:t>SurfaceArea</a:t>
            </a:r>
            <a:r>
              <a:rPr lang="en-US" sz="3300" dirty="0"/>
              <a:t> a;</a:t>
            </a:r>
          </a:p>
          <a:p>
            <a:pPr marL="0" indent="0">
              <a:buNone/>
            </a:pPr>
            <a:r>
              <a:rPr lang="en-US" sz="3300" dirty="0" smtClean="0"/>
              <a:t>a=s;</a:t>
            </a:r>
          </a:p>
          <a:p>
            <a:pPr marL="0" indent="0">
              <a:buNone/>
            </a:pPr>
            <a:r>
              <a:rPr lang="en-US" sz="3300" dirty="0" err="1" smtClean="0"/>
              <a:t>System.out.println</a:t>
            </a:r>
            <a:r>
              <a:rPr lang="en-US" sz="3300" dirty="0" smtClean="0"/>
              <a:t>(“Area of Square is”+</a:t>
            </a:r>
            <a:r>
              <a:rPr lang="en-US" sz="3300" dirty="0" err="1" smtClean="0"/>
              <a:t>a.Compute</a:t>
            </a:r>
            <a:r>
              <a:rPr lang="en-US" sz="3300" dirty="0" smtClean="0"/>
              <a:t>(10));</a:t>
            </a:r>
          </a:p>
          <a:p>
            <a:pPr marL="0" indent="0">
              <a:buNone/>
            </a:pPr>
            <a:r>
              <a:rPr lang="en-US" sz="3300" dirty="0" smtClean="0"/>
              <a:t>a=c;</a:t>
            </a:r>
          </a:p>
          <a:p>
            <a:pPr marL="0" indent="0">
              <a:buNone/>
            </a:pPr>
            <a:r>
              <a:rPr lang="en-US" sz="3300" dirty="0" err="1"/>
              <a:t>System.out.println</a:t>
            </a:r>
            <a:r>
              <a:rPr lang="en-US" sz="3300" dirty="0"/>
              <a:t>(“Area of </a:t>
            </a:r>
            <a:r>
              <a:rPr lang="en-US" sz="3300" dirty="0" smtClean="0"/>
              <a:t>Circle </a:t>
            </a:r>
            <a:r>
              <a:rPr lang="en-US" sz="3300" dirty="0"/>
              <a:t>is”+</a:t>
            </a:r>
            <a:r>
              <a:rPr lang="en-US" sz="3300" dirty="0" err="1"/>
              <a:t>a.Compute</a:t>
            </a:r>
            <a:r>
              <a:rPr lang="en-US" sz="3300" dirty="0"/>
              <a:t>(10));</a:t>
            </a:r>
          </a:p>
          <a:p>
            <a:pPr marL="0" indent="0">
              <a:buNone/>
            </a:pPr>
            <a:endParaRPr lang="en-US" sz="3300" dirty="0" smtClean="0"/>
          </a:p>
          <a:p>
            <a:endParaRPr lang="en-US" sz="3300" dirty="0"/>
          </a:p>
          <a:p>
            <a:endParaRPr lang="en-US" dirty="0"/>
          </a:p>
        </p:txBody>
      </p:sp>
    </p:spTree>
    <p:extLst>
      <p:ext uri="{BB962C8B-B14F-4D97-AF65-F5344CB8AC3E}">
        <p14:creationId xmlns:p14="http://schemas.microsoft.com/office/powerpoint/2010/main" val="2734234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Constants in Interface</a:t>
            </a:r>
            <a:endParaRPr lang="en-US" dirty="0"/>
          </a:p>
        </p:txBody>
      </p:sp>
      <p:sp>
        <p:nvSpPr>
          <p:cNvPr id="3" name="Content Placeholder 2"/>
          <p:cNvSpPr>
            <a:spLocks noGrp="1"/>
          </p:cNvSpPr>
          <p:nvPr>
            <p:ph idx="1"/>
          </p:nvPr>
        </p:nvSpPr>
        <p:spPr>
          <a:xfrm>
            <a:off x="457200" y="914400"/>
            <a:ext cx="8229600" cy="5638800"/>
          </a:xfrm>
        </p:spPr>
        <p:txBody>
          <a:bodyPr>
            <a:normAutofit fontScale="55000" lnSpcReduction="20000"/>
          </a:bodyPr>
          <a:lstStyle/>
          <a:p>
            <a:pPr marL="0" indent="0">
              <a:buNone/>
            </a:pPr>
            <a:r>
              <a:rPr lang="en-US" dirty="0" smtClean="0"/>
              <a:t>Interface Dimensions</a:t>
            </a:r>
          </a:p>
          <a:p>
            <a:pPr marL="0" indent="0">
              <a:buNone/>
            </a:pPr>
            <a:r>
              <a:rPr lang="en-US" dirty="0" smtClean="0"/>
              <a:t>{</a:t>
            </a:r>
          </a:p>
          <a:p>
            <a:pPr marL="0" indent="0">
              <a:buNone/>
            </a:pPr>
            <a:r>
              <a:rPr lang="en-US" dirty="0" err="1" smtClean="0"/>
              <a:t>Int</a:t>
            </a:r>
            <a:r>
              <a:rPr lang="en-US" dirty="0" smtClean="0"/>
              <a:t> x=30;</a:t>
            </a:r>
          </a:p>
          <a:p>
            <a:pPr marL="0" indent="0">
              <a:buNone/>
            </a:pPr>
            <a:r>
              <a:rPr lang="en-US" dirty="0" err="1" smtClean="0"/>
              <a:t>Int</a:t>
            </a:r>
            <a:r>
              <a:rPr lang="en-US" dirty="0" smtClean="0"/>
              <a:t> y=20;</a:t>
            </a:r>
          </a:p>
          <a:p>
            <a:pPr marL="0" indent="0">
              <a:buNone/>
            </a:pPr>
            <a:r>
              <a:rPr lang="en-US" dirty="0" smtClean="0"/>
              <a:t>}</a:t>
            </a:r>
          </a:p>
          <a:p>
            <a:pPr marL="0" indent="0">
              <a:buNone/>
            </a:pPr>
            <a:r>
              <a:rPr lang="en-US" dirty="0" smtClean="0"/>
              <a:t>Class Room implements Dimensions</a:t>
            </a:r>
          </a:p>
          <a:p>
            <a:pPr marL="0" indent="0">
              <a:buNone/>
            </a:pPr>
            <a:r>
              <a:rPr lang="en-US" dirty="0" smtClean="0"/>
              <a:t>{</a:t>
            </a:r>
          </a:p>
          <a:p>
            <a:pPr marL="0" indent="0">
              <a:buNone/>
            </a:pPr>
            <a:r>
              <a:rPr lang="en-US" dirty="0" smtClean="0"/>
              <a:t>Public </a:t>
            </a:r>
            <a:r>
              <a:rPr lang="en-US" dirty="0" err="1" smtClean="0"/>
              <a:t>int</a:t>
            </a:r>
            <a:r>
              <a:rPr lang="en-US" dirty="0" smtClean="0"/>
              <a:t> area(){</a:t>
            </a:r>
          </a:p>
          <a:p>
            <a:pPr marL="0" indent="0">
              <a:buNone/>
            </a:pPr>
            <a:r>
              <a:rPr lang="en-US" dirty="0" err="1" smtClean="0"/>
              <a:t>Int</a:t>
            </a:r>
            <a:r>
              <a:rPr lang="en-US" dirty="0" smtClean="0"/>
              <a:t> m=x;</a:t>
            </a:r>
          </a:p>
          <a:p>
            <a:pPr marL="0" indent="0">
              <a:buNone/>
            </a:pPr>
            <a:r>
              <a:rPr lang="en-US" dirty="0" err="1" smtClean="0"/>
              <a:t>Int</a:t>
            </a:r>
            <a:r>
              <a:rPr lang="en-US" dirty="0" smtClean="0"/>
              <a:t> n=y;</a:t>
            </a:r>
          </a:p>
          <a:p>
            <a:pPr marL="0" indent="0">
              <a:buNone/>
            </a:pPr>
            <a:r>
              <a:rPr lang="en-US" dirty="0" smtClean="0"/>
              <a:t>Return (m*n);}</a:t>
            </a:r>
          </a:p>
          <a:p>
            <a:pPr marL="0" indent="0">
              <a:buNone/>
            </a:pPr>
            <a:r>
              <a:rPr lang="en-US" dirty="0" smtClean="0"/>
              <a:t>}</a:t>
            </a:r>
          </a:p>
          <a:p>
            <a:pPr marL="0" indent="0">
              <a:buNone/>
            </a:pPr>
            <a:r>
              <a:rPr lang="en-US" dirty="0" smtClean="0"/>
              <a:t>Class </a:t>
            </a:r>
            <a:r>
              <a:rPr lang="en-US" dirty="0" err="1" smtClean="0"/>
              <a:t>Inface</a:t>
            </a:r>
            <a:endParaRPr lang="en-US" dirty="0" smtClean="0"/>
          </a:p>
          <a:p>
            <a:pPr marL="0" indent="0">
              <a:buNone/>
            </a:pPr>
            <a:r>
              <a:rPr lang="en-US" dirty="0" smtClean="0"/>
              <a:t>{public static void main(String </a:t>
            </a:r>
            <a:r>
              <a:rPr lang="en-US" dirty="0" err="1" smtClean="0"/>
              <a:t>args</a:t>
            </a:r>
            <a:r>
              <a:rPr lang="en-US" dirty="0" smtClean="0"/>
              <a:t>[]){</a:t>
            </a:r>
          </a:p>
          <a:p>
            <a:pPr marL="0" indent="0">
              <a:buNone/>
            </a:pPr>
            <a:r>
              <a:rPr lang="en-US" dirty="0" smtClean="0"/>
              <a:t>Room </a:t>
            </a:r>
            <a:r>
              <a:rPr lang="en-US" dirty="0" err="1" smtClean="0"/>
              <a:t>rm</a:t>
            </a:r>
            <a:r>
              <a:rPr lang="en-US" dirty="0" smtClean="0"/>
              <a:t>=new Room();</a:t>
            </a:r>
          </a:p>
          <a:p>
            <a:pPr marL="0" indent="0">
              <a:buNone/>
            </a:pPr>
            <a:r>
              <a:rPr lang="en-US" dirty="0" smtClean="0"/>
              <a:t>Dimensions d;</a:t>
            </a:r>
          </a:p>
          <a:p>
            <a:pPr marL="0" indent="0">
              <a:buNone/>
            </a:pPr>
            <a:r>
              <a:rPr lang="en-US" dirty="0"/>
              <a:t>d</a:t>
            </a:r>
            <a:r>
              <a:rPr lang="en-US" dirty="0" smtClean="0"/>
              <a:t>=</a:t>
            </a:r>
            <a:r>
              <a:rPr lang="en-US" dirty="0" err="1" smtClean="0"/>
              <a:t>rm</a:t>
            </a:r>
            <a:r>
              <a:rPr lang="en-US" dirty="0" smtClean="0"/>
              <a:t>;</a:t>
            </a:r>
          </a:p>
          <a:p>
            <a:pPr marL="0" indent="0">
              <a:buNone/>
            </a:pPr>
            <a:r>
              <a:rPr lang="en-US" dirty="0" err="1" smtClean="0"/>
              <a:t>System.out.println</a:t>
            </a:r>
            <a:r>
              <a:rPr lang="en-US" dirty="0" smtClean="0"/>
              <a:t>(“Area of room”+</a:t>
            </a:r>
            <a:r>
              <a:rPr lang="en-US" dirty="0" err="1" smtClean="0"/>
              <a:t>rm.area</a:t>
            </a:r>
            <a:r>
              <a:rPr lang="en-US" dirty="0" smtClean="0"/>
              <a:t>());</a:t>
            </a:r>
          </a:p>
          <a:p>
            <a:pPr marL="0" indent="0">
              <a:buNone/>
            </a:pPr>
            <a:r>
              <a:rPr lang="en-US" dirty="0" smtClean="0"/>
              <a:t>}</a:t>
            </a:r>
          </a:p>
          <a:p>
            <a:pPr marL="0" indent="0">
              <a:buNone/>
            </a:pPr>
            <a:r>
              <a:rPr lang="en-US" dirty="0"/>
              <a:t>}</a:t>
            </a:r>
          </a:p>
        </p:txBody>
      </p:sp>
    </p:spTree>
    <p:extLst>
      <p:ext uri="{BB962C8B-B14F-4D97-AF65-F5344CB8AC3E}">
        <p14:creationId xmlns:p14="http://schemas.microsoft.com/office/powerpoint/2010/main" val="2867314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dirty="0">
                <a:solidFill>
                  <a:srgbClr val="FF0000"/>
                </a:solidFill>
              </a:rPr>
              <a:t>Multiple inheritance</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p:txBody>
          <a:bodyPr>
            <a:normAutofit/>
          </a:bodyPr>
          <a:lstStyle/>
          <a:p>
            <a:r>
              <a:rPr lang="en-IN" dirty="0"/>
              <a:t>If a class implements multiple interfaces, or an interface extends multiple interfaces, it is known as multiple inheritance</a:t>
            </a:r>
            <a:r>
              <a:rPr lang="en-IN" dirty="0" smtClean="0"/>
              <a:t>.</a:t>
            </a:r>
          </a:p>
          <a:p>
            <a:endParaRPr lang="en-IN" dirty="0" smtClean="0"/>
          </a:p>
        </p:txBody>
      </p:sp>
      <p:pic>
        <p:nvPicPr>
          <p:cNvPr id="4" name="Picture 3"/>
          <p:cNvPicPr>
            <a:picLocks noChangeAspect="1"/>
          </p:cNvPicPr>
          <p:nvPr/>
        </p:nvPicPr>
        <p:blipFill>
          <a:blip r:embed="rId2"/>
          <a:stretch>
            <a:fillRect/>
          </a:stretch>
        </p:blipFill>
        <p:spPr>
          <a:xfrm>
            <a:off x="1543050" y="3352802"/>
            <a:ext cx="5715000" cy="2773363"/>
          </a:xfrm>
          <a:prstGeom prst="rect">
            <a:avLst/>
          </a:prstGeom>
        </p:spPr>
      </p:pic>
    </p:spTree>
    <p:extLst>
      <p:ext uri="{BB962C8B-B14F-4D97-AF65-F5344CB8AC3E}">
        <p14:creationId xmlns:p14="http://schemas.microsoft.com/office/powerpoint/2010/main" val="61351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a:t>Multiple inheritance is not supported in the case of class because of ambiguity. </a:t>
            </a:r>
          </a:p>
          <a:p>
            <a:r>
              <a:rPr lang="en-IN" dirty="0"/>
              <a:t>However, it is supported in case of an interface because there is no ambiguity. </a:t>
            </a:r>
          </a:p>
          <a:p>
            <a:r>
              <a:rPr lang="en-IN" dirty="0"/>
              <a:t>It is because its implementation is provided by the implementation class.</a:t>
            </a:r>
          </a:p>
          <a:p>
            <a:endParaRPr lang="en-IN" dirty="0"/>
          </a:p>
        </p:txBody>
      </p:sp>
    </p:spTree>
    <p:extLst>
      <p:ext uri="{BB962C8B-B14F-4D97-AF65-F5344CB8AC3E}">
        <p14:creationId xmlns:p14="http://schemas.microsoft.com/office/powerpoint/2010/main" val="3201939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74638"/>
            <a:ext cx="6172200" cy="944562"/>
          </a:xfrm>
        </p:spPr>
        <p:txBody>
          <a:bodyPr/>
          <a:lstStyle/>
          <a:p>
            <a:pPr algn="l"/>
            <a:r>
              <a:rPr lang="en-IN" dirty="0" smtClean="0">
                <a:solidFill>
                  <a:srgbClr val="FF0000"/>
                </a:solidFill>
              </a:rPr>
              <a:t>Example</a:t>
            </a:r>
            <a:endParaRPr lang="en-IN" dirty="0">
              <a:solidFill>
                <a:srgbClr val="FF0000"/>
              </a:solidFill>
            </a:endParaRPr>
          </a:p>
        </p:txBody>
      </p:sp>
      <p:sp>
        <p:nvSpPr>
          <p:cNvPr id="3" name="Content Placeholder 2"/>
          <p:cNvSpPr>
            <a:spLocks noGrp="1"/>
          </p:cNvSpPr>
          <p:nvPr>
            <p:ph idx="1"/>
          </p:nvPr>
        </p:nvSpPr>
        <p:spPr>
          <a:xfrm>
            <a:off x="457200" y="990601"/>
            <a:ext cx="8153400" cy="5135563"/>
          </a:xfrm>
        </p:spPr>
        <p:txBody>
          <a:bodyPr>
            <a:normAutofit fontScale="77500" lnSpcReduction="20000"/>
          </a:bodyPr>
          <a:lstStyle/>
          <a:p>
            <a:pPr marL="0" indent="0">
              <a:buNone/>
            </a:pPr>
            <a:r>
              <a:rPr lang="en-IN" b="1" dirty="0"/>
              <a:t>interface</a:t>
            </a:r>
            <a:r>
              <a:rPr lang="en-IN" dirty="0"/>
              <a:t> Printable{  </a:t>
            </a:r>
          </a:p>
          <a:p>
            <a:pPr marL="0" indent="0">
              <a:buNone/>
            </a:pPr>
            <a:r>
              <a:rPr lang="en-IN" b="1" dirty="0"/>
              <a:t>void</a:t>
            </a:r>
            <a:r>
              <a:rPr lang="en-IN" dirty="0"/>
              <a:t> print();  </a:t>
            </a:r>
          </a:p>
          <a:p>
            <a:pPr marL="0" indent="0">
              <a:buNone/>
            </a:pPr>
            <a:r>
              <a:rPr lang="en-IN" dirty="0"/>
              <a:t>}  </a:t>
            </a:r>
          </a:p>
          <a:p>
            <a:pPr marL="0" indent="0">
              <a:buNone/>
            </a:pPr>
            <a:r>
              <a:rPr lang="en-IN" b="1" dirty="0"/>
              <a:t>interface</a:t>
            </a:r>
            <a:r>
              <a:rPr lang="en-IN" dirty="0"/>
              <a:t> Showable{  </a:t>
            </a:r>
          </a:p>
          <a:p>
            <a:pPr marL="0" indent="0">
              <a:buNone/>
            </a:pPr>
            <a:r>
              <a:rPr lang="en-IN" b="1" dirty="0"/>
              <a:t>void</a:t>
            </a:r>
            <a:r>
              <a:rPr lang="en-IN" dirty="0"/>
              <a:t> print();  </a:t>
            </a:r>
          </a:p>
          <a:p>
            <a:pPr marL="0" indent="0">
              <a:buNone/>
            </a:pPr>
            <a:r>
              <a:rPr lang="en-IN" dirty="0"/>
              <a:t>}  </a:t>
            </a:r>
          </a:p>
          <a:p>
            <a:pPr marL="0" indent="0">
              <a:buNone/>
            </a:pPr>
            <a:r>
              <a:rPr lang="en-IN" b="1" dirty="0" smtClean="0"/>
              <a:t>class</a:t>
            </a:r>
            <a:r>
              <a:rPr lang="en-IN" dirty="0"/>
              <a:t> TestInterface3 </a:t>
            </a:r>
            <a:r>
              <a:rPr lang="en-IN" b="1" dirty="0"/>
              <a:t>implements</a:t>
            </a:r>
            <a:r>
              <a:rPr lang="en-IN" dirty="0"/>
              <a:t> Printable, Showable{  </a:t>
            </a:r>
          </a:p>
          <a:p>
            <a:pPr marL="0" indent="0">
              <a:buNone/>
            </a:pPr>
            <a:r>
              <a:rPr lang="en-IN" b="1" dirty="0"/>
              <a:t>public</a:t>
            </a:r>
            <a:r>
              <a:rPr lang="en-IN" dirty="0"/>
              <a:t> </a:t>
            </a:r>
            <a:r>
              <a:rPr lang="en-IN" b="1" dirty="0"/>
              <a:t>void</a:t>
            </a:r>
            <a:r>
              <a:rPr lang="en-IN" dirty="0"/>
              <a:t> print(){</a:t>
            </a:r>
            <a:r>
              <a:rPr lang="en-IN" dirty="0" err="1"/>
              <a:t>System.out.println</a:t>
            </a:r>
            <a:r>
              <a:rPr lang="en-IN" dirty="0"/>
              <a:t>("Hello");}  </a:t>
            </a:r>
          </a:p>
          <a:p>
            <a:pPr marL="0" indent="0">
              <a:buNone/>
            </a:pPr>
            <a:r>
              <a:rPr lang="en-IN" b="1" dirty="0"/>
              <a:t>public</a:t>
            </a:r>
            <a:r>
              <a:rPr lang="en-IN" dirty="0"/>
              <a:t> </a:t>
            </a:r>
            <a:r>
              <a:rPr lang="en-IN" b="1" dirty="0"/>
              <a:t>static</a:t>
            </a:r>
            <a:r>
              <a:rPr lang="en-IN" dirty="0"/>
              <a:t> </a:t>
            </a:r>
            <a:r>
              <a:rPr lang="en-IN" b="1" dirty="0"/>
              <a:t>void</a:t>
            </a:r>
            <a:r>
              <a:rPr lang="en-IN" dirty="0"/>
              <a:t> main(String </a:t>
            </a:r>
            <a:r>
              <a:rPr lang="en-IN" dirty="0" err="1"/>
              <a:t>args</a:t>
            </a:r>
            <a:r>
              <a:rPr lang="en-IN" dirty="0"/>
              <a:t>[]){  </a:t>
            </a:r>
          </a:p>
          <a:p>
            <a:pPr marL="0" indent="0">
              <a:buNone/>
            </a:pPr>
            <a:r>
              <a:rPr lang="en-IN" dirty="0"/>
              <a:t>TestInterface3 </a:t>
            </a:r>
            <a:r>
              <a:rPr lang="en-IN" dirty="0" err="1"/>
              <a:t>obj</a:t>
            </a:r>
            <a:r>
              <a:rPr lang="en-IN" dirty="0"/>
              <a:t> = </a:t>
            </a:r>
            <a:r>
              <a:rPr lang="en-IN" b="1" dirty="0"/>
              <a:t>new</a:t>
            </a:r>
            <a:r>
              <a:rPr lang="en-IN" dirty="0"/>
              <a:t> TestInterface3();  </a:t>
            </a:r>
          </a:p>
          <a:p>
            <a:pPr marL="0" indent="0">
              <a:buNone/>
            </a:pPr>
            <a:r>
              <a:rPr lang="en-IN" dirty="0" err="1"/>
              <a:t>obj.print</a:t>
            </a:r>
            <a:r>
              <a:rPr lang="en-IN" dirty="0"/>
              <a:t>();  </a:t>
            </a:r>
          </a:p>
          <a:p>
            <a:pPr marL="0" indent="0">
              <a:buNone/>
            </a:pPr>
            <a:r>
              <a:rPr lang="en-IN" dirty="0"/>
              <a:t> }  </a:t>
            </a:r>
          </a:p>
          <a:p>
            <a:pPr marL="0" indent="0">
              <a:buNone/>
            </a:pPr>
            <a:r>
              <a:rPr lang="en-IN" dirty="0"/>
              <a:t>}  </a:t>
            </a:r>
          </a:p>
          <a:p>
            <a:endParaRPr lang="en-IN" dirty="0"/>
          </a:p>
        </p:txBody>
      </p:sp>
      <p:graphicFrame>
        <p:nvGraphicFramePr>
          <p:cNvPr id="4" name="Table 3"/>
          <p:cNvGraphicFramePr>
            <a:graphicFrameLocks noGrp="1"/>
          </p:cNvGraphicFramePr>
          <p:nvPr>
            <p:extLst/>
          </p:nvPr>
        </p:nvGraphicFramePr>
        <p:xfrm>
          <a:off x="6115050" y="5440363"/>
          <a:ext cx="1257300" cy="685800"/>
        </p:xfrm>
        <a:graphic>
          <a:graphicData uri="http://schemas.openxmlformats.org/drawingml/2006/table">
            <a:tbl>
              <a:tblPr firstRow="1" bandRow="1">
                <a:tableStyleId>{5C22544A-7EE6-4342-B048-85BDC9FD1C3A}</a:tableStyleId>
              </a:tblPr>
              <a:tblGrid>
                <a:gridCol w="1257300">
                  <a:extLst>
                    <a:ext uri="{9D8B030D-6E8A-4147-A177-3AD203B41FA5}">
                      <a16:colId xmlns:a16="http://schemas.microsoft.com/office/drawing/2014/main" xmlns="" val="718593411"/>
                    </a:ext>
                  </a:extLst>
                </a:gridCol>
              </a:tblGrid>
              <a:tr h="685800">
                <a:tc>
                  <a:txBody>
                    <a:bodyPr/>
                    <a:lstStyle/>
                    <a:p>
                      <a:r>
                        <a:rPr lang="en-IN" dirty="0" smtClean="0"/>
                        <a:t>OUTPUT:</a:t>
                      </a:r>
                    </a:p>
                    <a:p>
                      <a:r>
                        <a:rPr lang="en-IN" dirty="0" smtClean="0"/>
                        <a:t>Hello</a:t>
                      </a:r>
                      <a:endParaRPr lang="en-IN" dirty="0"/>
                    </a:p>
                  </a:txBody>
                  <a:tcPr marL="68580" marR="68580"/>
                </a:tc>
                <a:extLst>
                  <a:ext uri="{0D108BD9-81ED-4DB2-BD59-A6C34878D82A}">
                    <a16:rowId xmlns:a16="http://schemas.microsoft.com/office/drawing/2014/main" xmlns="" val="2912635156"/>
                  </a:ext>
                </a:extLst>
              </a:tr>
            </a:tbl>
          </a:graphicData>
        </a:graphic>
      </p:graphicFrame>
    </p:spTree>
    <p:extLst>
      <p:ext uri="{BB962C8B-B14F-4D97-AF65-F5344CB8AC3E}">
        <p14:creationId xmlns:p14="http://schemas.microsoft.com/office/powerpoint/2010/main" val="1628541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274638"/>
            <a:ext cx="6172200" cy="563562"/>
          </a:xfrm>
        </p:spPr>
        <p:txBody>
          <a:bodyPr>
            <a:normAutofit fontScale="90000"/>
          </a:bodyPr>
          <a:lstStyle/>
          <a:p>
            <a:r>
              <a:rPr lang="en-IN" dirty="0" smtClean="0">
                <a:solidFill>
                  <a:srgbClr val="FF0000"/>
                </a:solidFill>
              </a:rPr>
              <a:t/>
            </a:r>
            <a:br>
              <a:rPr lang="en-IN" dirty="0" smtClean="0">
                <a:solidFill>
                  <a:srgbClr val="FF0000"/>
                </a:solidFill>
              </a:rPr>
            </a:br>
            <a:r>
              <a:rPr lang="en-IN" dirty="0" smtClean="0">
                <a:solidFill>
                  <a:srgbClr val="FF0000"/>
                </a:solidFill>
              </a:rPr>
              <a:t>Interface </a:t>
            </a:r>
            <a:r>
              <a:rPr lang="en-IN" dirty="0">
                <a:solidFill>
                  <a:srgbClr val="FF0000"/>
                </a:solidFill>
              </a:rPr>
              <a:t>inheritance</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a:xfrm>
            <a:off x="929787" y="838200"/>
            <a:ext cx="6728314" cy="5867400"/>
          </a:xfrm>
        </p:spPr>
        <p:txBody>
          <a:bodyPr>
            <a:normAutofit fontScale="47500" lnSpcReduction="20000"/>
          </a:bodyPr>
          <a:lstStyle/>
          <a:p>
            <a:pPr marL="0" indent="0">
              <a:buNone/>
            </a:pPr>
            <a:endParaRPr lang="en-IN" dirty="0" smtClean="0"/>
          </a:p>
          <a:p>
            <a:r>
              <a:rPr lang="en-IN" dirty="0" smtClean="0"/>
              <a:t>A </a:t>
            </a:r>
            <a:r>
              <a:rPr lang="en-IN" dirty="0"/>
              <a:t>class implements an interface, but one </a:t>
            </a:r>
            <a:r>
              <a:rPr lang="en-IN" dirty="0" smtClean="0"/>
              <a:t>interface </a:t>
            </a:r>
            <a:r>
              <a:rPr lang="en-IN" dirty="0"/>
              <a:t>extends another interface</a:t>
            </a:r>
            <a:r>
              <a:rPr lang="en-IN" dirty="0" smtClean="0"/>
              <a:t>.</a:t>
            </a:r>
          </a:p>
          <a:p>
            <a:pPr marL="0" indent="0">
              <a:buNone/>
            </a:pPr>
            <a:endParaRPr lang="en-IN" b="1" dirty="0" smtClean="0"/>
          </a:p>
          <a:p>
            <a:pPr marL="0" indent="0">
              <a:buNone/>
            </a:pPr>
            <a:r>
              <a:rPr lang="en-IN" sz="5100" b="1" dirty="0">
                <a:solidFill>
                  <a:srgbClr val="FF0000"/>
                </a:solidFill>
              </a:rPr>
              <a:t>Example</a:t>
            </a:r>
          </a:p>
          <a:p>
            <a:pPr marL="0" indent="0">
              <a:buNone/>
            </a:pPr>
            <a:r>
              <a:rPr lang="en-IN" b="1" dirty="0" smtClean="0"/>
              <a:t>interface</a:t>
            </a:r>
            <a:r>
              <a:rPr lang="en-IN" dirty="0"/>
              <a:t> Printable{  </a:t>
            </a:r>
          </a:p>
          <a:p>
            <a:pPr marL="0" indent="0">
              <a:buNone/>
            </a:pPr>
            <a:r>
              <a:rPr lang="en-IN" b="1" dirty="0"/>
              <a:t>void</a:t>
            </a:r>
            <a:r>
              <a:rPr lang="en-IN" dirty="0"/>
              <a:t> print();  </a:t>
            </a:r>
          </a:p>
          <a:p>
            <a:pPr marL="0" indent="0">
              <a:buNone/>
            </a:pPr>
            <a:r>
              <a:rPr lang="en-IN" dirty="0"/>
              <a:t>}  </a:t>
            </a:r>
          </a:p>
          <a:p>
            <a:pPr marL="0" indent="0">
              <a:buNone/>
            </a:pPr>
            <a:r>
              <a:rPr lang="en-IN" b="1" dirty="0"/>
              <a:t>interface</a:t>
            </a:r>
            <a:r>
              <a:rPr lang="en-IN" dirty="0"/>
              <a:t> Showable </a:t>
            </a:r>
            <a:r>
              <a:rPr lang="en-IN" b="1" dirty="0"/>
              <a:t>extends</a:t>
            </a:r>
            <a:r>
              <a:rPr lang="en-IN" dirty="0"/>
              <a:t> Printable{  </a:t>
            </a:r>
          </a:p>
          <a:p>
            <a:pPr marL="0" indent="0">
              <a:buNone/>
            </a:pPr>
            <a:r>
              <a:rPr lang="en-IN" b="1" dirty="0"/>
              <a:t>void</a:t>
            </a:r>
            <a:r>
              <a:rPr lang="en-IN" dirty="0"/>
              <a:t> show();  </a:t>
            </a:r>
          </a:p>
          <a:p>
            <a:pPr marL="0" indent="0">
              <a:buNone/>
            </a:pPr>
            <a:r>
              <a:rPr lang="en-IN" dirty="0"/>
              <a:t>}  </a:t>
            </a:r>
          </a:p>
          <a:p>
            <a:pPr marL="0" indent="0">
              <a:buNone/>
            </a:pPr>
            <a:r>
              <a:rPr lang="en-IN" b="1" dirty="0"/>
              <a:t>class</a:t>
            </a:r>
            <a:r>
              <a:rPr lang="en-IN" dirty="0"/>
              <a:t> TestInterface4 </a:t>
            </a:r>
            <a:r>
              <a:rPr lang="en-IN" b="1" dirty="0"/>
              <a:t>implements</a:t>
            </a:r>
            <a:r>
              <a:rPr lang="en-IN" dirty="0"/>
              <a:t> Showable{  </a:t>
            </a:r>
          </a:p>
          <a:p>
            <a:pPr marL="0" indent="0">
              <a:buNone/>
            </a:pPr>
            <a:r>
              <a:rPr lang="en-IN" b="1" dirty="0"/>
              <a:t>public</a:t>
            </a:r>
            <a:r>
              <a:rPr lang="en-IN" dirty="0"/>
              <a:t> </a:t>
            </a:r>
            <a:r>
              <a:rPr lang="en-IN" b="1" dirty="0"/>
              <a:t>void</a:t>
            </a:r>
            <a:r>
              <a:rPr lang="en-IN" dirty="0"/>
              <a:t> print(){</a:t>
            </a:r>
            <a:r>
              <a:rPr lang="en-IN" dirty="0" err="1"/>
              <a:t>System.out.println</a:t>
            </a:r>
            <a:r>
              <a:rPr lang="en-IN" dirty="0"/>
              <a:t>("Hello");}  </a:t>
            </a:r>
          </a:p>
          <a:p>
            <a:pPr marL="0" indent="0">
              <a:buNone/>
            </a:pPr>
            <a:r>
              <a:rPr lang="en-IN" b="1" dirty="0"/>
              <a:t>public</a:t>
            </a:r>
            <a:r>
              <a:rPr lang="en-IN" dirty="0"/>
              <a:t> </a:t>
            </a:r>
            <a:r>
              <a:rPr lang="en-IN" b="1" dirty="0"/>
              <a:t>void</a:t>
            </a:r>
            <a:r>
              <a:rPr lang="en-IN" dirty="0"/>
              <a:t> show(){</a:t>
            </a:r>
            <a:r>
              <a:rPr lang="en-IN" dirty="0" err="1"/>
              <a:t>System.out.println</a:t>
            </a:r>
            <a:r>
              <a:rPr lang="en-IN" dirty="0"/>
              <a:t>("Welcome");}  </a:t>
            </a:r>
          </a:p>
          <a:p>
            <a:pPr marL="0" indent="0">
              <a:buNone/>
            </a:pPr>
            <a:r>
              <a:rPr lang="en-IN" dirty="0"/>
              <a:t>  </a:t>
            </a:r>
          </a:p>
          <a:p>
            <a:pPr marL="0" indent="0">
              <a:buNone/>
            </a:pPr>
            <a:r>
              <a:rPr lang="en-IN" b="1" dirty="0"/>
              <a:t>public</a:t>
            </a:r>
            <a:r>
              <a:rPr lang="en-IN" dirty="0"/>
              <a:t> </a:t>
            </a:r>
            <a:r>
              <a:rPr lang="en-IN" b="1" dirty="0"/>
              <a:t>static</a:t>
            </a:r>
            <a:r>
              <a:rPr lang="en-IN" dirty="0"/>
              <a:t> </a:t>
            </a:r>
            <a:r>
              <a:rPr lang="en-IN" b="1" dirty="0"/>
              <a:t>void</a:t>
            </a:r>
            <a:r>
              <a:rPr lang="en-IN" dirty="0"/>
              <a:t> main(String </a:t>
            </a:r>
            <a:r>
              <a:rPr lang="en-IN" dirty="0" err="1"/>
              <a:t>args</a:t>
            </a:r>
            <a:r>
              <a:rPr lang="en-IN" dirty="0"/>
              <a:t>[]){  </a:t>
            </a:r>
          </a:p>
          <a:p>
            <a:pPr marL="0" indent="0">
              <a:buNone/>
            </a:pPr>
            <a:r>
              <a:rPr lang="en-IN" dirty="0"/>
              <a:t>TestInterface4 </a:t>
            </a:r>
            <a:r>
              <a:rPr lang="en-IN" dirty="0" err="1"/>
              <a:t>obj</a:t>
            </a:r>
            <a:r>
              <a:rPr lang="en-IN" dirty="0"/>
              <a:t> = </a:t>
            </a:r>
            <a:r>
              <a:rPr lang="en-IN" b="1" dirty="0"/>
              <a:t>new</a:t>
            </a:r>
            <a:r>
              <a:rPr lang="en-IN" dirty="0"/>
              <a:t> TestInterface4();  </a:t>
            </a:r>
          </a:p>
          <a:p>
            <a:pPr marL="0" indent="0">
              <a:buNone/>
            </a:pPr>
            <a:r>
              <a:rPr lang="en-IN" dirty="0" err="1"/>
              <a:t>obj.print</a:t>
            </a:r>
            <a:r>
              <a:rPr lang="en-IN" dirty="0"/>
              <a:t>();  </a:t>
            </a:r>
          </a:p>
          <a:p>
            <a:pPr marL="0" indent="0">
              <a:buNone/>
            </a:pPr>
            <a:r>
              <a:rPr lang="en-IN" dirty="0" err="1"/>
              <a:t>obj.show</a:t>
            </a:r>
            <a:r>
              <a:rPr lang="en-IN" dirty="0"/>
              <a:t>();  </a:t>
            </a:r>
          </a:p>
          <a:p>
            <a:pPr marL="0" indent="0">
              <a:buNone/>
            </a:pPr>
            <a:r>
              <a:rPr lang="en-IN" dirty="0"/>
              <a:t> }  </a:t>
            </a:r>
          </a:p>
          <a:p>
            <a:pPr marL="0" indent="0">
              <a:buNone/>
            </a:pPr>
            <a:r>
              <a:rPr lang="en-IN" dirty="0"/>
              <a:t>}  </a:t>
            </a:r>
          </a:p>
          <a:p>
            <a:pPr marL="0" indent="0">
              <a:buNone/>
            </a:pPr>
            <a:endParaRPr lang="en-IN" dirty="0"/>
          </a:p>
        </p:txBody>
      </p:sp>
      <p:graphicFrame>
        <p:nvGraphicFramePr>
          <p:cNvPr id="4" name="Table 3"/>
          <p:cNvGraphicFramePr>
            <a:graphicFrameLocks noGrp="1"/>
          </p:cNvGraphicFramePr>
          <p:nvPr>
            <p:extLst/>
          </p:nvPr>
        </p:nvGraphicFramePr>
        <p:xfrm>
          <a:off x="4800600" y="5715000"/>
          <a:ext cx="1828800" cy="9144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xmlns="" val="2724212623"/>
                    </a:ext>
                  </a:extLst>
                </a:gridCol>
              </a:tblGrid>
              <a:tr h="762000">
                <a:tc>
                  <a:txBody>
                    <a:bodyPr/>
                    <a:lstStyle/>
                    <a:p>
                      <a:r>
                        <a:rPr lang="en-IN" dirty="0" smtClean="0"/>
                        <a:t>OUTPUT:</a:t>
                      </a:r>
                    </a:p>
                    <a:p>
                      <a:r>
                        <a:rPr lang="en-IN" dirty="0" smtClean="0"/>
                        <a:t>Hello</a:t>
                      </a:r>
                    </a:p>
                    <a:p>
                      <a:r>
                        <a:rPr lang="en-IN" dirty="0" smtClean="0"/>
                        <a:t>Welcome</a:t>
                      </a:r>
                      <a:endParaRPr lang="en-IN" dirty="0"/>
                    </a:p>
                  </a:txBody>
                  <a:tcPr marL="68580" marR="68580"/>
                </a:tc>
                <a:extLst>
                  <a:ext uri="{0D108BD9-81ED-4DB2-BD59-A6C34878D82A}">
                    <a16:rowId xmlns:a16="http://schemas.microsoft.com/office/drawing/2014/main" xmlns="" val="2815019044"/>
                  </a:ext>
                </a:extLst>
              </a:tr>
            </a:tbl>
          </a:graphicData>
        </a:graphic>
      </p:graphicFrame>
    </p:spTree>
    <p:extLst>
      <p:ext uri="{BB962C8B-B14F-4D97-AF65-F5344CB8AC3E}">
        <p14:creationId xmlns:p14="http://schemas.microsoft.com/office/powerpoint/2010/main" val="229783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solidFill>
                  <a:srgbClr val="FF0000"/>
                </a:solidFill>
              </a:rPr>
              <a:t>Nested Interface</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IN" dirty="0"/>
              <a:t>An interface i.e. declared within another interface or class is known as nested </a:t>
            </a:r>
            <a:r>
              <a:rPr lang="en-IN" dirty="0" smtClean="0"/>
              <a:t>interface</a:t>
            </a:r>
            <a:r>
              <a:rPr lang="en-IN" dirty="0"/>
              <a:t>. </a:t>
            </a:r>
            <a:endParaRPr lang="en-IN" dirty="0" smtClean="0"/>
          </a:p>
          <a:p>
            <a:pPr marL="0" indent="0">
              <a:buNone/>
            </a:pPr>
            <a:r>
              <a:rPr lang="en-IN" dirty="0">
                <a:solidFill>
                  <a:srgbClr val="FF0000"/>
                </a:solidFill>
              </a:rPr>
              <a:t>Syntax </a:t>
            </a:r>
          </a:p>
          <a:p>
            <a:pPr marL="0" indent="0">
              <a:buNone/>
            </a:pPr>
            <a:r>
              <a:rPr lang="en-IN" b="1" dirty="0"/>
              <a:t>interface</a:t>
            </a:r>
            <a:r>
              <a:rPr lang="en-IN" dirty="0"/>
              <a:t> </a:t>
            </a:r>
            <a:r>
              <a:rPr lang="en-IN" dirty="0" err="1"/>
              <a:t>interface_name</a:t>
            </a:r>
            <a:r>
              <a:rPr lang="en-IN" dirty="0"/>
              <a:t>{  </a:t>
            </a:r>
          </a:p>
          <a:p>
            <a:pPr marL="0" indent="0">
              <a:buNone/>
            </a:pPr>
            <a:r>
              <a:rPr lang="en-IN" dirty="0"/>
              <a:t> ...  </a:t>
            </a:r>
          </a:p>
          <a:p>
            <a:pPr marL="0" indent="0">
              <a:buNone/>
            </a:pPr>
            <a:r>
              <a:rPr lang="en-IN" dirty="0"/>
              <a:t> </a:t>
            </a:r>
            <a:r>
              <a:rPr lang="en-IN" b="1" dirty="0"/>
              <a:t>interface</a:t>
            </a:r>
            <a:r>
              <a:rPr lang="en-IN" dirty="0"/>
              <a:t> </a:t>
            </a:r>
            <a:r>
              <a:rPr lang="en-IN" dirty="0" err="1"/>
              <a:t>nested_interface_name</a:t>
            </a:r>
            <a:r>
              <a:rPr lang="en-IN" dirty="0"/>
              <a:t>{  </a:t>
            </a:r>
          </a:p>
          <a:p>
            <a:pPr marL="0" indent="0">
              <a:buNone/>
            </a:pPr>
            <a:r>
              <a:rPr lang="en-IN" dirty="0"/>
              <a:t>  ...  </a:t>
            </a:r>
          </a:p>
          <a:p>
            <a:pPr marL="0" indent="0">
              <a:buNone/>
            </a:pPr>
            <a:r>
              <a:rPr lang="en-IN" dirty="0"/>
              <a:t> }  </a:t>
            </a:r>
          </a:p>
          <a:p>
            <a:pPr marL="0" indent="0">
              <a:buNone/>
            </a:pPr>
            <a:r>
              <a:rPr lang="en-IN" dirty="0"/>
              <a:t>}   </a:t>
            </a:r>
            <a:endParaRPr lang="en-IN" dirty="0" smtClean="0"/>
          </a:p>
          <a:p>
            <a:pPr marL="0" indent="0">
              <a:buNone/>
            </a:pPr>
            <a:endParaRPr lang="en-IN" dirty="0"/>
          </a:p>
          <a:p>
            <a:pPr marL="0" indent="0">
              <a:buNone/>
            </a:pPr>
            <a:endParaRPr lang="en-IN" dirty="0"/>
          </a:p>
        </p:txBody>
      </p:sp>
    </p:spTree>
    <p:extLst>
      <p:ext uri="{BB962C8B-B14F-4D97-AF65-F5344CB8AC3E}">
        <p14:creationId xmlns:p14="http://schemas.microsoft.com/office/powerpoint/2010/main" val="931915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r>
              <a:rPr lang="en-IN" b="1" dirty="0" smtClean="0">
                <a:solidFill>
                  <a:srgbClr val="FF0000"/>
                </a:solidFill>
              </a:rPr>
              <a:t>(OR)</a:t>
            </a:r>
          </a:p>
          <a:p>
            <a:pPr marL="0" indent="0">
              <a:buNone/>
            </a:pPr>
            <a:r>
              <a:rPr lang="en-IN" b="1" dirty="0" smtClean="0"/>
              <a:t>class</a:t>
            </a:r>
            <a:r>
              <a:rPr lang="en-IN" dirty="0"/>
              <a:t> </a:t>
            </a:r>
            <a:r>
              <a:rPr lang="en-IN" dirty="0" err="1"/>
              <a:t>class_name</a:t>
            </a:r>
            <a:r>
              <a:rPr lang="en-IN" dirty="0"/>
              <a:t>{  </a:t>
            </a:r>
          </a:p>
          <a:p>
            <a:pPr marL="0" indent="0">
              <a:buNone/>
            </a:pPr>
            <a:r>
              <a:rPr lang="en-IN" dirty="0"/>
              <a:t> ...  </a:t>
            </a:r>
          </a:p>
          <a:p>
            <a:pPr marL="0" indent="0">
              <a:buNone/>
            </a:pPr>
            <a:r>
              <a:rPr lang="en-IN" dirty="0"/>
              <a:t> </a:t>
            </a:r>
            <a:r>
              <a:rPr lang="en-IN" b="1" dirty="0"/>
              <a:t>interface</a:t>
            </a:r>
            <a:r>
              <a:rPr lang="en-IN" dirty="0"/>
              <a:t> </a:t>
            </a:r>
            <a:r>
              <a:rPr lang="en-IN" dirty="0" err="1"/>
              <a:t>nested_interface_name</a:t>
            </a:r>
            <a:r>
              <a:rPr lang="en-IN" dirty="0"/>
              <a:t>{  </a:t>
            </a:r>
          </a:p>
          <a:p>
            <a:pPr marL="0" indent="0">
              <a:buNone/>
            </a:pPr>
            <a:r>
              <a:rPr lang="en-IN" dirty="0"/>
              <a:t>  ...  </a:t>
            </a:r>
          </a:p>
          <a:p>
            <a:pPr marL="0" indent="0">
              <a:buNone/>
            </a:pPr>
            <a:r>
              <a:rPr lang="en-IN" dirty="0"/>
              <a:t> }  </a:t>
            </a:r>
          </a:p>
          <a:p>
            <a:pPr marL="0" indent="0">
              <a:buNone/>
            </a:pPr>
            <a:r>
              <a:rPr lang="en-IN" dirty="0"/>
              <a:t>}  </a:t>
            </a:r>
          </a:p>
          <a:p>
            <a:endParaRPr lang="en-IN" dirty="0"/>
          </a:p>
        </p:txBody>
      </p:sp>
    </p:spTree>
    <p:extLst>
      <p:ext uri="{BB962C8B-B14F-4D97-AF65-F5344CB8AC3E}">
        <p14:creationId xmlns:p14="http://schemas.microsoft.com/office/powerpoint/2010/main" val="448723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IN" dirty="0">
                <a:solidFill>
                  <a:srgbClr val="FF0000"/>
                </a:solidFill>
              </a:rPr>
              <a:t>Syntax:</a:t>
            </a:r>
          </a:p>
          <a:p>
            <a:pPr marL="0" indent="0">
              <a:buNone/>
            </a:pPr>
            <a:r>
              <a:rPr lang="en-IN" b="1" dirty="0"/>
              <a:t>interface</a:t>
            </a:r>
            <a:r>
              <a:rPr lang="en-IN" dirty="0"/>
              <a:t> &lt;</a:t>
            </a:r>
            <a:r>
              <a:rPr lang="en-IN" dirty="0" err="1"/>
              <a:t>interface_name</a:t>
            </a:r>
            <a:r>
              <a:rPr lang="en-IN" dirty="0"/>
              <a:t>&gt;{  </a:t>
            </a:r>
          </a:p>
          <a:p>
            <a:pPr marL="0" indent="0">
              <a:buNone/>
            </a:pPr>
            <a:r>
              <a:rPr lang="en-IN" dirty="0"/>
              <a:t>      </a:t>
            </a:r>
          </a:p>
          <a:p>
            <a:pPr marL="0" indent="0">
              <a:buNone/>
            </a:pPr>
            <a:r>
              <a:rPr lang="en-IN" dirty="0"/>
              <a:t>    // declare constant fields  </a:t>
            </a:r>
          </a:p>
          <a:p>
            <a:pPr marL="0" indent="0">
              <a:buNone/>
            </a:pPr>
            <a:r>
              <a:rPr lang="en-IN" dirty="0"/>
              <a:t>    // declare methods that abstract </a:t>
            </a:r>
            <a:r>
              <a:rPr lang="en-IN" dirty="0" smtClean="0"/>
              <a:t>by</a:t>
            </a:r>
            <a:r>
              <a:rPr lang="en-IN" dirty="0"/>
              <a:t> default.  </a:t>
            </a:r>
          </a:p>
          <a:p>
            <a:pPr marL="0" indent="0">
              <a:buNone/>
            </a:pPr>
            <a:r>
              <a:rPr lang="en-IN" dirty="0"/>
              <a:t>}  </a:t>
            </a:r>
          </a:p>
          <a:p>
            <a:endParaRPr lang="en-IN" dirty="0"/>
          </a:p>
        </p:txBody>
      </p:sp>
    </p:spTree>
    <p:extLst>
      <p:ext uri="{BB962C8B-B14F-4D97-AF65-F5344CB8AC3E}">
        <p14:creationId xmlns:p14="http://schemas.microsoft.com/office/powerpoint/2010/main" val="36104380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dirty="0">
                <a:solidFill>
                  <a:srgbClr val="FF0000"/>
                </a:solidFill>
              </a:rPr>
              <a:t>Example</a:t>
            </a:r>
            <a:r>
              <a:rPr lang="en-IN" dirty="0"/>
              <a:t/>
            </a:r>
            <a:br>
              <a:rPr lang="en-IN" dirty="0"/>
            </a:br>
            <a:endParaRPr lang="en-IN" dirty="0"/>
          </a:p>
        </p:txBody>
      </p:sp>
      <p:sp>
        <p:nvSpPr>
          <p:cNvPr id="3" name="Content Placeholder 2"/>
          <p:cNvSpPr>
            <a:spLocks noGrp="1"/>
          </p:cNvSpPr>
          <p:nvPr>
            <p:ph idx="1"/>
          </p:nvPr>
        </p:nvSpPr>
        <p:spPr>
          <a:xfrm>
            <a:off x="609600" y="990600"/>
            <a:ext cx="8153400" cy="5638800"/>
          </a:xfrm>
        </p:spPr>
        <p:txBody>
          <a:bodyPr>
            <a:normAutofit fontScale="70000" lnSpcReduction="20000"/>
          </a:bodyPr>
          <a:lstStyle/>
          <a:p>
            <a:pPr marL="0" indent="0">
              <a:buNone/>
            </a:pPr>
            <a:r>
              <a:rPr lang="en-IN" b="1" dirty="0"/>
              <a:t>interface</a:t>
            </a:r>
            <a:r>
              <a:rPr lang="en-IN" dirty="0"/>
              <a:t> Showable{  </a:t>
            </a:r>
          </a:p>
          <a:p>
            <a:pPr marL="0" indent="0">
              <a:buNone/>
            </a:pPr>
            <a:r>
              <a:rPr lang="en-IN" dirty="0"/>
              <a:t>  </a:t>
            </a:r>
            <a:r>
              <a:rPr lang="en-IN" b="1" dirty="0"/>
              <a:t>void</a:t>
            </a:r>
            <a:r>
              <a:rPr lang="en-IN" dirty="0"/>
              <a:t> show();  </a:t>
            </a:r>
          </a:p>
          <a:p>
            <a:pPr marL="0" indent="0">
              <a:buNone/>
            </a:pPr>
            <a:r>
              <a:rPr lang="en-IN" dirty="0"/>
              <a:t>  </a:t>
            </a:r>
            <a:r>
              <a:rPr lang="en-IN" b="1" dirty="0"/>
              <a:t>interface</a:t>
            </a:r>
            <a:r>
              <a:rPr lang="en-IN" dirty="0"/>
              <a:t> Message{  </a:t>
            </a:r>
          </a:p>
          <a:p>
            <a:pPr marL="0" indent="0">
              <a:buNone/>
            </a:pPr>
            <a:r>
              <a:rPr lang="en-IN" dirty="0"/>
              <a:t>   </a:t>
            </a:r>
            <a:r>
              <a:rPr lang="en-IN" b="1" dirty="0"/>
              <a:t>void</a:t>
            </a:r>
            <a:r>
              <a:rPr lang="en-IN" dirty="0"/>
              <a:t> </a:t>
            </a:r>
            <a:r>
              <a:rPr lang="en-IN" dirty="0" err="1"/>
              <a:t>msg</a:t>
            </a:r>
            <a:r>
              <a:rPr lang="en-IN" dirty="0"/>
              <a:t>();  </a:t>
            </a:r>
          </a:p>
          <a:p>
            <a:pPr marL="0" indent="0">
              <a:buNone/>
            </a:pPr>
            <a:r>
              <a:rPr lang="en-IN" dirty="0"/>
              <a:t>  }  </a:t>
            </a:r>
          </a:p>
          <a:p>
            <a:pPr marL="0" indent="0">
              <a:buNone/>
            </a:pPr>
            <a:r>
              <a:rPr lang="en-IN" dirty="0"/>
              <a:t>}  </a:t>
            </a:r>
          </a:p>
          <a:p>
            <a:pPr marL="0" indent="0">
              <a:buNone/>
            </a:pPr>
            <a:r>
              <a:rPr lang="en-IN" b="1" dirty="0"/>
              <a:t>class</a:t>
            </a:r>
            <a:r>
              <a:rPr lang="en-IN" dirty="0"/>
              <a:t> TestNestedInterface1 </a:t>
            </a:r>
            <a:r>
              <a:rPr lang="en-IN" b="1" dirty="0"/>
              <a:t>implements</a:t>
            </a:r>
            <a:r>
              <a:rPr lang="en-IN" dirty="0"/>
              <a:t> </a:t>
            </a:r>
            <a:r>
              <a:rPr lang="en-IN" dirty="0" err="1"/>
              <a:t>Showable.Message</a:t>
            </a:r>
            <a:r>
              <a:rPr lang="en-IN" dirty="0"/>
              <a:t>{  </a:t>
            </a:r>
          </a:p>
          <a:p>
            <a:pPr marL="0" indent="0">
              <a:buNone/>
            </a:pPr>
            <a:r>
              <a:rPr lang="en-IN" dirty="0"/>
              <a:t> </a:t>
            </a:r>
            <a:r>
              <a:rPr lang="en-IN" b="1" dirty="0"/>
              <a:t>public</a:t>
            </a:r>
            <a:r>
              <a:rPr lang="en-IN" dirty="0"/>
              <a:t> </a:t>
            </a:r>
            <a:r>
              <a:rPr lang="en-IN" b="1" dirty="0"/>
              <a:t>void</a:t>
            </a:r>
            <a:r>
              <a:rPr lang="en-IN" dirty="0"/>
              <a:t> </a:t>
            </a:r>
            <a:r>
              <a:rPr lang="en-IN" dirty="0" err="1"/>
              <a:t>msg</a:t>
            </a:r>
            <a:r>
              <a:rPr lang="en-IN" dirty="0"/>
              <a:t>(){</a:t>
            </a:r>
            <a:r>
              <a:rPr lang="en-IN" dirty="0" err="1"/>
              <a:t>System.out.println</a:t>
            </a:r>
            <a:r>
              <a:rPr lang="en-IN" dirty="0"/>
              <a:t>("Hello nested interface");}  </a:t>
            </a:r>
          </a:p>
          <a:p>
            <a:pPr marL="0" indent="0">
              <a:buNone/>
            </a:pPr>
            <a:r>
              <a:rPr lang="en-IN" dirty="0"/>
              <a:t>  </a:t>
            </a:r>
          </a:p>
          <a:p>
            <a:pPr marL="0" indent="0">
              <a:buNone/>
            </a:pPr>
            <a:r>
              <a:rPr lang="en-IN" dirty="0"/>
              <a:t> </a:t>
            </a:r>
            <a:r>
              <a:rPr lang="en-IN" b="1" dirty="0"/>
              <a:t>public</a:t>
            </a:r>
            <a:r>
              <a:rPr lang="en-IN" dirty="0"/>
              <a:t> </a:t>
            </a:r>
            <a:r>
              <a:rPr lang="en-IN" b="1" dirty="0"/>
              <a:t>static</a:t>
            </a:r>
            <a:r>
              <a:rPr lang="en-IN" dirty="0"/>
              <a:t> </a:t>
            </a:r>
            <a:r>
              <a:rPr lang="en-IN" b="1" dirty="0"/>
              <a:t>void</a:t>
            </a:r>
            <a:r>
              <a:rPr lang="en-IN" dirty="0"/>
              <a:t> main(String </a:t>
            </a:r>
            <a:r>
              <a:rPr lang="en-IN" dirty="0" err="1"/>
              <a:t>args</a:t>
            </a:r>
            <a:r>
              <a:rPr lang="en-IN" dirty="0"/>
              <a:t>[]){  </a:t>
            </a:r>
          </a:p>
          <a:p>
            <a:pPr marL="0" indent="0">
              <a:buNone/>
            </a:pPr>
            <a:r>
              <a:rPr lang="en-IN" dirty="0"/>
              <a:t>  </a:t>
            </a:r>
            <a:r>
              <a:rPr lang="en-IN" dirty="0" err="1"/>
              <a:t>Showable.Message</a:t>
            </a:r>
            <a:r>
              <a:rPr lang="en-IN" dirty="0"/>
              <a:t> message=</a:t>
            </a:r>
            <a:r>
              <a:rPr lang="en-IN" b="1" dirty="0"/>
              <a:t>new</a:t>
            </a:r>
            <a:r>
              <a:rPr lang="en-IN" dirty="0"/>
              <a:t> TestNestedInterface1();//</a:t>
            </a:r>
            <a:r>
              <a:rPr lang="en-IN" dirty="0" err="1"/>
              <a:t>upcasting</a:t>
            </a:r>
            <a:r>
              <a:rPr lang="en-IN" dirty="0"/>
              <a:t> here  </a:t>
            </a:r>
          </a:p>
          <a:p>
            <a:pPr marL="0" indent="0">
              <a:buNone/>
            </a:pPr>
            <a:r>
              <a:rPr lang="en-IN" dirty="0"/>
              <a:t>  message.msg();  </a:t>
            </a:r>
          </a:p>
          <a:p>
            <a:pPr marL="0" indent="0">
              <a:buNone/>
            </a:pPr>
            <a:r>
              <a:rPr lang="en-IN" dirty="0"/>
              <a:t> }  </a:t>
            </a:r>
          </a:p>
          <a:p>
            <a:pPr marL="0" indent="0">
              <a:buNone/>
            </a:pPr>
            <a:r>
              <a:rPr lang="en-IN" dirty="0"/>
              <a:t>}  </a:t>
            </a:r>
          </a:p>
          <a:p>
            <a:endParaRPr lang="en-IN" dirty="0"/>
          </a:p>
        </p:txBody>
      </p:sp>
      <p:graphicFrame>
        <p:nvGraphicFramePr>
          <p:cNvPr id="4" name="Table 3"/>
          <p:cNvGraphicFramePr>
            <a:graphicFrameLocks noGrp="1"/>
          </p:cNvGraphicFramePr>
          <p:nvPr>
            <p:extLst/>
          </p:nvPr>
        </p:nvGraphicFramePr>
        <p:xfrm>
          <a:off x="4857750" y="5715000"/>
          <a:ext cx="2686050" cy="640080"/>
        </p:xfrm>
        <a:graphic>
          <a:graphicData uri="http://schemas.openxmlformats.org/drawingml/2006/table">
            <a:tbl>
              <a:tblPr firstRow="1" bandRow="1">
                <a:tableStyleId>{5C22544A-7EE6-4342-B048-85BDC9FD1C3A}</a:tableStyleId>
              </a:tblPr>
              <a:tblGrid>
                <a:gridCol w="2686050">
                  <a:extLst>
                    <a:ext uri="{9D8B030D-6E8A-4147-A177-3AD203B41FA5}">
                      <a16:colId xmlns:a16="http://schemas.microsoft.com/office/drawing/2014/main" xmlns="" val="896410525"/>
                    </a:ext>
                  </a:extLst>
                </a:gridCol>
              </a:tblGrid>
              <a:tr h="370840">
                <a:tc>
                  <a:txBody>
                    <a:bodyPr/>
                    <a:lstStyle/>
                    <a:p>
                      <a:r>
                        <a:rPr lang="en-IN" dirty="0" smtClean="0"/>
                        <a:t>OUTPUT:</a:t>
                      </a:r>
                    </a:p>
                    <a:p>
                      <a:r>
                        <a:rPr lang="en-IN" dirty="0" smtClean="0"/>
                        <a:t>Hello nested interface</a:t>
                      </a:r>
                      <a:endParaRPr lang="en-IN" dirty="0"/>
                    </a:p>
                  </a:txBody>
                  <a:tcPr marL="68580" marR="68580"/>
                </a:tc>
                <a:extLst>
                  <a:ext uri="{0D108BD9-81ED-4DB2-BD59-A6C34878D82A}">
                    <a16:rowId xmlns:a16="http://schemas.microsoft.com/office/drawing/2014/main" xmlns="" val="4017214740"/>
                  </a:ext>
                </a:extLst>
              </a:tr>
            </a:tbl>
          </a:graphicData>
        </a:graphic>
      </p:graphicFrame>
    </p:spTree>
    <p:extLst>
      <p:ext uri="{BB962C8B-B14F-4D97-AF65-F5344CB8AC3E}">
        <p14:creationId xmlns:p14="http://schemas.microsoft.com/office/powerpoint/2010/main" val="2508190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096962"/>
          </a:xfrm>
        </p:spPr>
        <p:txBody>
          <a:bodyPr>
            <a:normAutofit fontScale="90000"/>
          </a:bodyPr>
          <a:lstStyle/>
          <a:p>
            <a:pPr algn="l"/>
            <a:r>
              <a:rPr lang="en-IN" dirty="0" smtClean="0"/>
              <a:t/>
            </a:r>
            <a:br>
              <a:rPr lang="en-IN" dirty="0" smtClean="0"/>
            </a:br>
            <a:r>
              <a:rPr lang="en-IN" dirty="0" smtClean="0">
                <a:solidFill>
                  <a:srgbClr val="FF0000"/>
                </a:solidFill>
              </a:rPr>
              <a:t>Example </a:t>
            </a:r>
            <a:r>
              <a:rPr lang="en-IN" dirty="0">
                <a:solidFill>
                  <a:srgbClr val="FF0000"/>
                </a:solidFill>
              </a:rPr>
              <a:t>of nested interface which is declared within the class</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a:xfrm>
            <a:off x="457200" y="1371600"/>
            <a:ext cx="8458200" cy="5029200"/>
          </a:xfrm>
        </p:spPr>
        <p:txBody>
          <a:bodyPr>
            <a:normAutofit fontScale="70000" lnSpcReduction="20000"/>
          </a:bodyPr>
          <a:lstStyle/>
          <a:p>
            <a:pPr marL="0" indent="0">
              <a:buNone/>
            </a:pPr>
            <a:r>
              <a:rPr lang="en-IN" b="1" dirty="0"/>
              <a:t>class</a:t>
            </a:r>
            <a:r>
              <a:rPr lang="en-IN" dirty="0"/>
              <a:t> A{  </a:t>
            </a:r>
          </a:p>
          <a:p>
            <a:pPr marL="0" indent="0">
              <a:buNone/>
            </a:pPr>
            <a:r>
              <a:rPr lang="en-IN" dirty="0"/>
              <a:t>  </a:t>
            </a:r>
            <a:r>
              <a:rPr lang="en-IN" b="1" dirty="0"/>
              <a:t>interface</a:t>
            </a:r>
            <a:r>
              <a:rPr lang="en-IN" dirty="0"/>
              <a:t> Message{  </a:t>
            </a:r>
          </a:p>
          <a:p>
            <a:pPr marL="0" indent="0">
              <a:buNone/>
            </a:pPr>
            <a:r>
              <a:rPr lang="en-IN" dirty="0"/>
              <a:t>   </a:t>
            </a:r>
            <a:r>
              <a:rPr lang="en-IN" b="1" dirty="0"/>
              <a:t>void</a:t>
            </a:r>
            <a:r>
              <a:rPr lang="en-IN" dirty="0"/>
              <a:t> </a:t>
            </a:r>
            <a:r>
              <a:rPr lang="en-IN" dirty="0" err="1"/>
              <a:t>msg</a:t>
            </a:r>
            <a:r>
              <a:rPr lang="en-IN" dirty="0"/>
              <a:t>();  </a:t>
            </a:r>
          </a:p>
          <a:p>
            <a:pPr marL="0" indent="0">
              <a:buNone/>
            </a:pPr>
            <a:r>
              <a:rPr lang="en-IN" dirty="0"/>
              <a:t>  }  </a:t>
            </a:r>
          </a:p>
          <a:p>
            <a:pPr marL="0" indent="0">
              <a:buNone/>
            </a:pPr>
            <a:r>
              <a:rPr lang="en-IN" dirty="0"/>
              <a:t>}  </a:t>
            </a:r>
          </a:p>
          <a:p>
            <a:pPr marL="0" indent="0">
              <a:buNone/>
            </a:pPr>
            <a:r>
              <a:rPr lang="en-IN" dirty="0"/>
              <a:t>  </a:t>
            </a:r>
            <a:r>
              <a:rPr lang="en-IN" b="1" dirty="0" smtClean="0"/>
              <a:t>class</a:t>
            </a:r>
            <a:r>
              <a:rPr lang="en-IN" dirty="0"/>
              <a:t> TestNestedInterface2 </a:t>
            </a:r>
            <a:r>
              <a:rPr lang="en-IN" b="1" dirty="0"/>
              <a:t>implements</a:t>
            </a:r>
            <a:r>
              <a:rPr lang="en-IN" dirty="0"/>
              <a:t> </a:t>
            </a:r>
            <a:r>
              <a:rPr lang="en-IN" dirty="0" err="1"/>
              <a:t>A.Message</a:t>
            </a:r>
            <a:r>
              <a:rPr lang="en-IN" dirty="0"/>
              <a:t>{  </a:t>
            </a:r>
          </a:p>
          <a:p>
            <a:pPr marL="0" indent="0">
              <a:buNone/>
            </a:pPr>
            <a:r>
              <a:rPr lang="en-IN" dirty="0"/>
              <a:t> </a:t>
            </a:r>
            <a:r>
              <a:rPr lang="en-IN" b="1" dirty="0"/>
              <a:t>public</a:t>
            </a:r>
            <a:r>
              <a:rPr lang="en-IN" dirty="0"/>
              <a:t> </a:t>
            </a:r>
            <a:r>
              <a:rPr lang="en-IN" b="1" dirty="0"/>
              <a:t>void</a:t>
            </a:r>
            <a:r>
              <a:rPr lang="en-IN" dirty="0"/>
              <a:t> </a:t>
            </a:r>
            <a:r>
              <a:rPr lang="en-IN" dirty="0" err="1"/>
              <a:t>msg</a:t>
            </a:r>
            <a:r>
              <a:rPr lang="en-IN" dirty="0"/>
              <a:t>(){</a:t>
            </a:r>
            <a:r>
              <a:rPr lang="en-IN" dirty="0" err="1"/>
              <a:t>System.out.println</a:t>
            </a:r>
            <a:r>
              <a:rPr lang="en-IN" dirty="0"/>
              <a:t>("Hello nested interface");}  </a:t>
            </a:r>
          </a:p>
          <a:p>
            <a:pPr marL="0" indent="0">
              <a:buNone/>
            </a:pPr>
            <a:r>
              <a:rPr lang="en-IN" dirty="0"/>
              <a:t>  </a:t>
            </a:r>
            <a:endParaRPr lang="en-IN" dirty="0" smtClean="0"/>
          </a:p>
          <a:p>
            <a:pPr marL="0" indent="0">
              <a:buNone/>
            </a:pPr>
            <a:r>
              <a:rPr lang="en-IN" dirty="0" smtClean="0"/>
              <a:t> </a:t>
            </a:r>
            <a:r>
              <a:rPr lang="en-IN" b="1" dirty="0" smtClean="0"/>
              <a:t>public</a:t>
            </a:r>
            <a:r>
              <a:rPr lang="en-IN" dirty="0" smtClean="0"/>
              <a:t> </a:t>
            </a:r>
            <a:r>
              <a:rPr lang="en-IN" b="1" dirty="0" smtClean="0"/>
              <a:t>static</a:t>
            </a:r>
            <a:r>
              <a:rPr lang="en-IN" dirty="0" smtClean="0"/>
              <a:t> </a:t>
            </a:r>
            <a:r>
              <a:rPr lang="en-IN" b="1" dirty="0" smtClean="0"/>
              <a:t>void</a:t>
            </a:r>
            <a:r>
              <a:rPr lang="en-IN" dirty="0" smtClean="0"/>
              <a:t> main(String </a:t>
            </a:r>
            <a:r>
              <a:rPr lang="en-IN" dirty="0" err="1" smtClean="0"/>
              <a:t>args</a:t>
            </a:r>
            <a:r>
              <a:rPr lang="en-IN" dirty="0" smtClean="0"/>
              <a:t>[]){  </a:t>
            </a:r>
          </a:p>
          <a:p>
            <a:pPr marL="0" indent="0">
              <a:buNone/>
            </a:pPr>
            <a:r>
              <a:rPr lang="en-IN" dirty="0"/>
              <a:t>  </a:t>
            </a:r>
            <a:r>
              <a:rPr lang="en-IN" dirty="0" err="1"/>
              <a:t>A.Message</a:t>
            </a:r>
            <a:r>
              <a:rPr lang="en-IN" dirty="0"/>
              <a:t> message=</a:t>
            </a:r>
            <a:r>
              <a:rPr lang="en-IN" b="1" dirty="0"/>
              <a:t>new</a:t>
            </a:r>
            <a:r>
              <a:rPr lang="en-IN" dirty="0"/>
              <a:t> TestNestedInterface2();//</a:t>
            </a:r>
            <a:r>
              <a:rPr lang="en-IN" dirty="0" err="1"/>
              <a:t>upcasting</a:t>
            </a:r>
            <a:r>
              <a:rPr lang="en-IN" dirty="0"/>
              <a:t> here  </a:t>
            </a:r>
          </a:p>
          <a:p>
            <a:pPr marL="0" indent="0">
              <a:buNone/>
            </a:pPr>
            <a:r>
              <a:rPr lang="en-IN" dirty="0"/>
              <a:t>  message.msg();  </a:t>
            </a:r>
          </a:p>
          <a:p>
            <a:pPr marL="0" indent="0">
              <a:buNone/>
            </a:pPr>
            <a:r>
              <a:rPr lang="en-IN" dirty="0"/>
              <a:t> }  </a:t>
            </a:r>
          </a:p>
          <a:p>
            <a:pPr marL="0" indent="0">
              <a:buNone/>
            </a:pPr>
            <a:r>
              <a:rPr lang="en-IN" dirty="0"/>
              <a:t>}  </a:t>
            </a:r>
          </a:p>
          <a:p>
            <a:endParaRPr lang="en-IN" dirty="0"/>
          </a:p>
        </p:txBody>
      </p:sp>
      <p:graphicFrame>
        <p:nvGraphicFramePr>
          <p:cNvPr id="4" name="Table 3"/>
          <p:cNvGraphicFramePr>
            <a:graphicFrameLocks noGrp="1"/>
          </p:cNvGraphicFramePr>
          <p:nvPr>
            <p:extLst/>
          </p:nvPr>
        </p:nvGraphicFramePr>
        <p:xfrm>
          <a:off x="4171950" y="5562600"/>
          <a:ext cx="2857501" cy="640080"/>
        </p:xfrm>
        <a:graphic>
          <a:graphicData uri="http://schemas.openxmlformats.org/drawingml/2006/table">
            <a:tbl>
              <a:tblPr firstRow="1" bandRow="1">
                <a:tableStyleId>{5C22544A-7EE6-4342-B048-85BDC9FD1C3A}</a:tableStyleId>
              </a:tblPr>
              <a:tblGrid>
                <a:gridCol w="2857501">
                  <a:extLst>
                    <a:ext uri="{9D8B030D-6E8A-4147-A177-3AD203B41FA5}">
                      <a16:colId xmlns:a16="http://schemas.microsoft.com/office/drawing/2014/main" xmlns="" val="1405933172"/>
                    </a:ext>
                  </a:extLst>
                </a:gridCol>
              </a:tblGrid>
              <a:tr h="370840">
                <a:tc>
                  <a:txBody>
                    <a:bodyPr/>
                    <a:lstStyle/>
                    <a:p>
                      <a:r>
                        <a:rPr lang="en-IN" dirty="0" smtClean="0"/>
                        <a:t>OUTPUT:</a:t>
                      </a:r>
                    </a:p>
                    <a:p>
                      <a:r>
                        <a:rPr lang="en-IN" dirty="0" smtClean="0"/>
                        <a:t>Hello nested interface</a:t>
                      </a:r>
                      <a:endParaRPr lang="en-IN" dirty="0"/>
                    </a:p>
                  </a:txBody>
                  <a:tcPr marL="68580" marR="68580"/>
                </a:tc>
                <a:extLst>
                  <a:ext uri="{0D108BD9-81ED-4DB2-BD59-A6C34878D82A}">
                    <a16:rowId xmlns:a16="http://schemas.microsoft.com/office/drawing/2014/main" xmlns="" val="4154949407"/>
                  </a:ext>
                </a:extLst>
              </a:tr>
            </a:tbl>
          </a:graphicData>
        </a:graphic>
      </p:graphicFrame>
    </p:spTree>
    <p:extLst>
      <p:ext uri="{BB962C8B-B14F-4D97-AF65-F5344CB8AC3E}">
        <p14:creationId xmlns:p14="http://schemas.microsoft.com/office/powerpoint/2010/main" val="76292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Multiple Interfaces</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Like single interface, multiple interfaces can also be implemented in java.</a:t>
            </a:r>
          </a:p>
          <a:p>
            <a:r>
              <a:rPr lang="en-US" dirty="0" smtClean="0"/>
              <a:t>When the class is declared, names of all interfaces are listed after keyword implements and separated by comma.</a:t>
            </a:r>
          </a:p>
          <a:p>
            <a:pPr marL="0" indent="0">
              <a:buNone/>
            </a:pPr>
            <a:r>
              <a:rPr lang="en-US" dirty="0"/>
              <a:t> </a:t>
            </a:r>
            <a:r>
              <a:rPr lang="en-US" dirty="0" smtClean="0"/>
              <a:t>Example:</a:t>
            </a:r>
          </a:p>
          <a:p>
            <a:pPr marL="0" indent="0">
              <a:buNone/>
            </a:pPr>
            <a:r>
              <a:rPr lang="en-US" dirty="0" smtClean="0"/>
              <a:t>class A implements C,D</a:t>
            </a:r>
          </a:p>
          <a:p>
            <a:pPr marL="0" indent="0">
              <a:buNone/>
            </a:pPr>
            <a:r>
              <a:rPr lang="en-US" dirty="0" smtClean="0"/>
              <a:t>{</a:t>
            </a:r>
          </a:p>
          <a:p>
            <a:pPr marL="0" indent="0">
              <a:buNone/>
            </a:pPr>
            <a:r>
              <a:rPr lang="en-US" dirty="0"/>
              <a:t>}</a:t>
            </a:r>
          </a:p>
        </p:txBody>
      </p:sp>
    </p:spTree>
    <p:extLst>
      <p:ext uri="{BB962C8B-B14F-4D97-AF65-F5344CB8AC3E}">
        <p14:creationId xmlns:p14="http://schemas.microsoft.com/office/powerpoint/2010/main" val="3307854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r>
              <a:rPr lang="en-US" dirty="0" smtClean="0">
                <a:solidFill>
                  <a:srgbClr val="FF0000"/>
                </a:solidFill>
              </a:rPr>
              <a:t>Interface References:</a:t>
            </a:r>
          </a:p>
          <a:p>
            <a:r>
              <a:rPr lang="en-US" dirty="0" smtClean="0"/>
              <a:t>For interface references , variables can be declared as object references.</a:t>
            </a:r>
          </a:p>
          <a:p>
            <a:r>
              <a:rPr lang="en-US" dirty="0" smtClean="0"/>
              <a:t>An interface reference can only access the methods declared in that interface. It cannot access other methods of the class implementing that interface.</a:t>
            </a:r>
          </a:p>
          <a:p>
            <a:endParaRPr lang="en-US" dirty="0">
              <a:solidFill>
                <a:srgbClr val="FF0000"/>
              </a:solidFill>
            </a:endParaRPr>
          </a:p>
        </p:txBody>
      </p:sp>
    </p:spTree>
    <p:extLst>
      <p:ext uri="{BB962C8B-B14F-4D97-AF65-F5344CB8AC3E}">
        <p14:creationId xmlns:p14="http://schemas.microsoft.com/office/powerpoint/2010/main" val="19893944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534400" cy="6705600"/>
          </a:xfrm>
        </p:spPr>
        <p:txBody>
          <a:bodyPr>
            <a:normAutofit fontScale="77500" lnSpcReduction="20000"/>
          </a:bodyPr>
          <a:lstStyle/>
          <a:p>
            <a:pPr marL="0" indent="0">
              <a:buNone/>
            </a:pPr>
            <a:r>
              <a:rPr lang="en-US" dirty="0" smtClean="0"/>
              <a:t>interface </a:t>
            </a:r>
            <a:r>
              <a:rPr lang="en-US" dirty="0" err="1" smtClean="0"/>
              <a:t>InterfaceA</a:t>
            </a:r>
            <a:r>
              <a:rPr lang="en-US" dirty="0" smtClean="0"/>
              <a:t>{</a:t>
            </a:r>
          </a:p>
          <a:p>
            <a:pPr marL="0" indent="0">
              <a:buNone/>
            </a:pPr>
            <a:r>
              <a:rPr lang="en-US" dirty="0" smtClean="0"/>
              <a:t>public void show();}</a:t>
            </a:r>
          </a:p>
          <a:p>
            <a:pPr marL="0" indent="0">
              <a:buNone/>
            </a:pPr>
            <a:endParaRPr lang="en-US" dirty="0" smtClean="0"/>
          </a:p>
          <a:p>
            <a:pPr marL="0" indent="0">
              <a:buNone/>
            </a:pPr>
            <a:r>
              <a:rPr lang="en-US" dirty="0" smtClean="0"/>
              <a:t>interface </a:t>
            </a:r>
            <a:r>
              <a:rPr lang="en-US" dirty="0" err="1" smtClean="0"/>
              <a:t>InterfaceB</a:t>
            </a:r>
            <a:r>
              <a:rPr lang="en-US" dirty="0" smtClean="0"/>
              <a:t>{</a:t>
            </a:r>
          </a:p>
          <a:p>
            <a:pPr marL="0" indent="0">
              <a:buNone/>
            </a:pPr>
            <a:r>
              <a:rPr lang="en-US" dirty="0" smtClean="0"/>
              <a:t>public </a:t>
            </a:r>
            <a:r>
              <a:rPr lang="en-US" dirty="0" err="1" smtClean="0"/>
              <a:t>int</a:t>
            </a:r>
            <a:r>
              <a:rPr lang="en-US" dirty="0" smtClean="0"/>
              <a:t> method1(</a:t>
            </a:r>
            <a:r>
              <a:rPr lang="en-US" dirty="0" err="1" smtClean="0"/>
              <a:t>int</a:t>
            </a:r>
            <a:r>
              <a:rPr lang="en-US" dirty="0" smtClean="0"/>
              <a:t> a, </a:t>
            </a:r>
            <a:r>
              <a:rPr lang="en-US" dirty="0" err="1" smtClean="0"/>
              <a:t>int</a:t>
            </a:r>
            <a:r>
              <a:rPr lang="en-US" dirty="0" smtClean="0"/>
              <a:t> b);}</a:t>
            </a:r>
          </a:p>
          <a:p>
            <a:pPr marL="0" indent="0">
              <a:buNone/>
            </a:pPr>
            <a:endParaRPr lang="en-US" dirty="0" smtClean="0"/>
          </a:p>
          <a:p>
            <a:pPr marL="0" indent="0">
              <a:buNone/>
            </a:pPr>
            <a:r>
              <a:rPr lang="en-US" dirty="0" smtClean="0"/>
              <a:t>interface </a:t>
            </a:r>
            <a:r>
              <a:rPr lang="en-US" dirty="0" err="1" smtClean="0"/>
              <a:t>InterfaceC</a:t>
            </a:r>
            <a:r>
              <a:rPr lang="en-US" dirty="0" smtClean="0"/>
              <a:t>{</a:t>
            </a:r>
          </a:p>
          <a:p>
            <a:pPr marL="0" indent="0">
              <a:buNone/>
            </a:pPr>
            <a:r>
              <a:rPr lang="en-US" dirty="0" smtClean="0"/>
              <a:t>public double method2(double x);}</a:t>
            </a:r>
          </a:p>
          <a:p>
            <a:pPr marL="0" indent="0">
              <a:buNone/>
            </a:pPr>
            <a:endParaRPr lang="en-US" dirty="0" smtClean="0"/>
          </a:p>
          <a:p>
            <a:pPr marL="0" indent="0">
              <a:buNone/>
            </a:pPr>
            <a:r>
              <a:rPr lang="en-US" dirty="0" smtClean="0"/>
              <a:t>public class </a:t>
            </a:r>
            <a:r>
              <a:rPr lang="en-US" dirty="0" err="1" smtClean="0"/>
              <a:t>Mulint</a:t>
            </a:r>
            <a:r>
              <a:rPr lang="en-US" dirty="0" smtClean="0"/>
              <a:t> implements </a:t>
            </a:r>
            <a:r>
              <a:rPr lang="en-US" dirty="0" err="1" smtClean="0"/>
              <a:t>InterfaceA</a:t>
            </a:r>
            <a:r>
              <a:rPr lang="en-US" dirty="0" smtClean="0"/>
              <a:t>, </a:t>
            </a:r>
            <a:r>
              <a:rPr lang="en-US" dirty="0" err="1" smtClean="0"/>
              <a:t>InterfaceB</a:t>
            </a:r>
            <a:r>
              <a:rPr lang="en-US" dirty="0" smtClean="0"/>
              <a:t>{</a:t>
            </a:r>
          </a:p>
          <a:p>
            <a:pPr marL="0" indent="0">
              <a:buNone/>
            </a:pPr>
            <a:r>
              <a:rPr lang="en-US" dirty="0" smtClean="0"/>
              <a:t>public void show(){</a:t>
            </a:r>
          </a:p>
          <a:p>
            <a:pPr marL="0" indent="0">
              <a:buNone/>
            </a:pPr>
            <a:r>
              <a:rPr lang="en-US" dirty="0" err="1" smtClean="0"/>
              <a:t>System.out.println</a:t>
            </a:r>
            <a:r>
              <a:rPr lang="en-US" dirty="0" smtClean="0"/>
              <a:t>(“Hello! It is java”);}</a:t>
            </a:r>
          </a:p>
          <a:p>
            <a:pPr marL="0" indent="0">
              <a:buNone/>
            </a:pPr>
            <a:endParaRPr lang="en-US" dirty="0" smtClean="0"/>
          </a:p>
          <a:p>
            <a:pPr marL="0" indent="0">
              <a:buNone/>
            </a:pPr>
            <a:r>
              <a:rPr lang="en-US" dirty="0" smtClean="0"/>
              <a:t>public </a:t>
            </a:r>
            <a:r>
              <a:rPr lang="en-US" dirty="0" err="1" smtClean="0"/>
              <a:t>int</a:t>
            </a:r>
            <a:r>
              <a:rPr lang="en-US" dirty="0" smtClean="0"/>
              <a:t> method1(</a:t>
            </a:r>
            <a:r>
              <a:rPr lang="en-US" dirty="0" err="1" smtClean="0"/>
              <a:t>int</a:t>
            </a:r>
            <a:r>
              <a:rPr lang="en-US" dirty="0" smtClean="0"/>
              <a:t> a, </a:t>
            </a:r>
            <a:r>
              <a:rPr lang="en-US" dirty="0" err="1" smtClean="0"/>
              <a:t>int</a:t>
            </a:r>
            <a:r>
              <a:rPr lang="en-US" dirty="0" smtClean="0"/>
              <a:t> b){return a+=b;}</a:t>
            </a:r>
          </a:p>
          <a:p>
            <a:pPr marL="0" indent="0">
              <a:buNone/>
            </a:pPr>
            <a:endParaRPr lang="en-US" dirty="0" smtClean="0"/>
          </a:p>
          <a:p>
            <a:pPr marL="0" indent="0">
              <a:buNone/>
            </a:pPr>
            <a:r>
              <a:rPr lang="en-US" dirty="0" smtClean="0"/>
              <a:t>public void display(){</a:t>
            </a:r>
            <a:r>
              <a:rPr lang="en-US" dirty="0" err="1" smtClean="0"/>
              <a:t>System.out.println</a:t>
            </a:r>
            <a:r>
              <a:rPr lang="en-US" dirty="0" smtClean="0"/>
              <a:t>(“ I cannot be called by interface reference”);}</a:t>
            </a:r>
          </a:p>
          <a:p>
            <a:pPr marL="0" indent="0">
              <a:buNone/>
            </a:pP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7481596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534400" cy="6096000"/>
          </a:xfrm>
        </p:spPr>
        <p:txBody>
          <a:bodyPr>
            <a:normAutofit fontScale="70000" lnSpcReduction="20000"/>
          </a:bodyPr>
          <a:lstStyle/>
          <a:p>
            <a:pPr marL="0" indent="0">
              <a:buNone/>
            </a:pPr>
            <a:r>
              <a:rPr lang="en-US" dirty="0"/>
              <a:t>public static void main(String </a:t>
            </a:r>
            <a:r>
              <a:rPr lang="en-US" dirty="0" err="1"/>
              <a:t>args</a:t>
            </a:r>
            <a:r>
              <a:rPr lang="en-US" dirty="0"/>
              <a:t>[]){</a:t>
            </a:r>
          </a:p>
          <a:p>
            <a:pPr marL="0" indent="0">
              <a:buNone/>
            </a:pPr>
            <a:r>
              <a:rPr lang="en-US" dirty="0" err="1"/>
              <a:t>interfaceA</a:t>
            </a:r>
            <a:r>
              <a:rPr lang="en-US" dirty="0"/>
              <a:t> </a:t>
            </a:r>
            <a:r>
              <a:rPr lang="en-US" dirty="0" err="1"/>
              <a:t>iA</a:t>
            </a:r>
            <a:r>
              <a:rPr lang="en-US" dirty="0"/>
              <a:t>=new </a:t>
            </a:r>
            <a:r>
              <a:rPr lang="en-US" dirty="0" err="1"/>
              <a:t>Mulint</a:t>
            </a:r>
            <a:r>
              <a:rPr lang="en-US" dirty="0"/>
              <a:t>();</a:t>
            </a:r>
          </a:p>
          <a:p>
            <a:pPr marL="0" indent="0">
              <a:buNone/>
            </a:pPr>
            <a:r>
              <a:rPr lang="en-US" dirty="0" err="1"/>
              <a:t>interfaceB</a:t>
            </a:r>
            <a:r>
              <a:rPr lang="en-US" dirty="0"/>
              <a:t> </a:t>
            </a:r>
            <a:r>
              <a:rPr lang="en-US" dirty="0" err="1"/>
              <a:t>iB</a:t>
            </a:r>
            <a:r>
              <a:rPr lang="en-US" dirty="0"/>
              <a:t>=new </a:t>
            </a:r>
            <a:r>
              <a:rPr lang="en-US" dirty="0" err="1"/>
              <a:t>Mulint</a:t>
            </a:r>
            <a:r>
              <a:rPr lang="en-US" dirty="0" smtClean="0"/>
              <a:t>();</a:t>
            </a:r>
          </a:p>
          <a:p>
            <a:pPr marL="0" indent="0">
              <a:buNone/>
            </a:pPr>
            <a:endParaRPr lang="en-US" dirty="0"/>
          </a:p>
          <a:p>
            <a:pPr marL="0" indent="0">
              <a:buNone/>
            </a:pPr>
            <a:r>
              <a:rPr lang="en-US" dirty="0" err="1"/>
              <a:t>interfaceC</a:t>
            </a:r>
            <a:r>
              <a:rPr lang="en-US" dirty="0"/>
              <a:t> </a:t>
            </a:r>
            <a:r>
              <a:rPr lang="en-US" dirty="0" err="1"/>
              <a:t>iCC</a:t>
            </a:r>
            <a:r>
              <a:rPr lang="en-US" dirty="0"/>
              <a:t>=(double x)-&gt;{return x*x*x</a:t>
            </a:r>
            <a:r>
              <a:rPr lang="en-US" dirty="0" smtClean="0"/>
              <a:t>};</a:t>
            </a:r>
          </a:p>
          <a:p>
            <a:pPr marL="0" indent="0">
              <a:buNone/>
            </a:pPr>
            <a:endParaRPr lang="en-US" dirty="0"/>
          </a:p>
          <a:p>
            <a:pPr marL="0" indent="0">
              <a:buNone/>
            </a:pPr>
            <a:r>
              <a:rPr lang="en-US" dirty="0" err="1"/>
              <a:t>iA.show</a:t>
            </a:r>
            <a:r>
              <a:rPr lang="en-US" dirty="0" smtClean="0"/>
              <a:t>();</a:t>
            </a:r>
          </a:p>
          <a:p>
            <a:pPr marL="0" indent="0">
              <a:buNone/>
            </a:pPr>
            <a:endParaRPr lang="en-US" dirty="0"/>
          </a:p>
          <a:p>
            <a:pPr marL="0" indent="0">
              <a:buNone/>
            </a:pPr>
            <a:r>
              <a:rPr lang="en-US" dirty="0" err="1"/>
              <a:t>System.out.println</a:t>
            </a:r>
            <a:r>
              <a:rPr lang="en-US" dirty="0"/>
              <a:t>(“Value after processing a and b=“,iB.method1(25,15</a:t>
            </a:r>
            <a:r>
              <a:rPr lang="en-US" dirty="0" smtClean="0"/>
              <a:t>));</a:t>
            </a:r>
          </a:p>
          <a:p>
            <a:pPr marL="0" indent="0">
              <a:buNone/>
            </a:pPr>
            <a:endParaRPr lang="en-US" dirty="0"/>
          </a:p>
          <a:p>
            <a:pPr marL="0" indent="0">
              <a:buNone/>
            </a:pPr>
            <a:r>
              <a:rPr lang="en-US" dirty="0" err="1"/>
              <a:t>System.out.println</a:t>
            </a:r>
            <a:r>
              <a:rPr lang="en-US" dirty="0"/>
              <a:t>(“Value after processing x=“,iCC.method2(5.0</a:t>
            </a:r>
            <a:r>
              <a:rPr lang="en-US" dirty="0" smtClean="0"/>
              <a:t>));</a:t>
            </a:r>
          </a:p>
          <a:p>
            <a:pPr marL="0" indent="0">
              <a:buNone/>
            </a:pPr>
            <a:endParaRPr lang="en-US" dirty="0"/>
          </a:p>
          <a:p>
            <a:pPr marL="0" indent="0">
              <a:buNone/>
            </a:pPr>
            <a:r>
              <a:rPr lang="en-US" dirty="0" err="1"/>
              <a:t>Mulint</a:t>
            </a:r>
            <a:r>
              <a:rPr lang="en-US" dirty="0"/>
              <a:t> m=new </a:t>
            </a:r>
            <a:r>
              <a:rPr lang="en-US" dirty="0" err="1"/>
              <a:t>Mulint</a:t>
            </a:r>
            <a:r>
              <a:rPr lang="en-US" dirty="0"/>
              <a:t>();</a:t>
            </a:r>
          </a:p>
          <a:p>
            <a:pPr marL="0" indent="0">
              <a:buNone/>
            </a:pPr>
            <a:r>
              <a:rPr lang="en-US" dirty="0" err="1"/>
              <a:t>M.display</a:t>
            </a:r>
            <a:r>
              <a:rPr lang="en-US" dirty="0"/>
              <a:t>();</a:t>
            </a:r>
          </a:p>
          <a:p>
            <a:pPr marL="0" indent="0">
              <a:buNone/>
            </a:pPr>
            <a:r>
              <a:rPr lang="en-US" dirty="0"/>
              <a:t>}</a:t>
            </a:r>
          </a:p>
          <a:p>
            <a:pPr marL="0" indent="0">
              <a:buNone/>
            </a:pPr>
            <a:r>
              <a:rPr lang="en-US" dirty="0"/>
              <a:t>}</a:t>
            </a:r>
          </a:p>
          <a:p>
            <a:endParaRPr lang="en-US" dirty="0"/>
          </a:p>
        </p:txBody>
      </p:sp>
    </p:spTree>
    <p:extLst>
      <p:ext uri="{BB962C8B-B14F-4D97-AF65-F5344CB8AC3E}">
        <p14:creationId xmlns:p14="http://schemas.microsoft.com/office/powerpoint/2010/main" val="3717182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lnSpcReduction="10000"/>
          </a:bodyPr>
          <a:lstStyle/>
          <a:p>
            <a:pPr marL="0" indent="0">
              <a:buNone/>
            </a:pPr>
            <a:r>
              <a:rPr lang="en-US" dirty="0" smtClean="0">
                <a:solidFill>
                  <a:srgbClr val="FF0000"/>
                </a:solidFill>
              </a:rPr>
              <a:t>Stub Methods</a:t>
            </a:r>
          </a:p>
          <a:p>
            <a:r>
              <a:rPr lang="en-US" dirty="0" smtClean="0"/>
              <a:t>If class implements an interface, it has to define all its abstract methods.</a:t>
            </a:r>
          </a:p>
          <a:p>
            <a:r>
              <a:rPr lang="en-US" dirty="0" smtClean="0"/>
              <a:t>If we fail to do so, then it will make the implementing class as abstract class.</a:t>
            </a:r>
          </a:p>
          <a:p>
            <a:r>
              <a:rPr lang="en-US" dirty="0" smtClean="0"/>
              <a:t>In some cases, we do not need to define all the methods because we need only a few of those.</a:t>
            </a:r>
          </a:p>
          <a:p>
            <a:r>
              <a:rPr lang="en-US" dirty="0" smtClean="0"/>
              <a:t>In order to meet the requirement, we define stub methods for the methods we do not need.</a:t>
            </a:r>
          </a:p>
          <a:p>
            <a:r>
              <a:rPr lang="en-US" dirty="0" smtClean="0"/>
              <a:t>A stub method does not do anything. </a:t>
            </a:r>
            <a:endParaRPr lang="en-US" dirty="0"/>
          </a:p>
        </p:txBody>
      </p:sp>
    </p:spTree>
    <p:extLst>
      <p:ext uri="{BB962C8B-B14F-4D97-AF65-F5344CB8AC3E}">
        <p14:creationId xmlns:p14="http://schemas.microsoft.com/office/powerpoint/2010/main" val="32176629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0000" lnSpcReduction="20000"/>
          </a:bodyPr>
          <a:lstStyle/>
          <a:p>
            <a:pPr marL="0" indent="0">
              <a:buNone/>
            </a:pPr>
            <a:r>
              <a:rPr lang="en-US" dirty="0" smtClean="0"/>
              <a:t>interface </a:t>
            </a:r>
            <a:r>
              <a:rPr lang="en-US" dirty="0" err="1" smtClean="0"/>
              <a:t>AreaVolume</a:t>
            </a:r>
            <a:r>
              <a:rPr lang="en-US" dirty="0" smtClean="0"/>
              <a:t>{</a:t>
            </a:r>
          </a:p>
          <a:p>
            <a:pPr marL="0" indent="0">
              <a:buNone/>
            </a:pPr>
            <a:r>
              <a:rPr lang="en-US" dirty="0" smtClean="0"/>
              <a:t>double </a:t>
            </a:r>
            <a:r>
              <a:rPr lang="en-US" dirty="0" err="1" smtClean="0"/>
              <a:t>surfaceAreaSphere</a:t>
            </a:r>
            <a:r>
              <a:rPr lang="en-US" dirty="0" smtClean="0"/>
              <a:t>(double radius);</a:t>
            </a:r>
          </a:p>
          <a:p>
            <a:pPr marL="0" indent="0">
              <a:buNone/>
            </a:pPr>
            <a:r>
              <a:rPr lang="en-US" dirty="0" smtClean="0"/>
              <a:t>double </a:t>
            </a:r>
            <a:r>
              <a:rPr lang="en-US" dirty="0" err="1" smtClean="0"/>
              <a:t>volumeSphere</a:t>
            </a:r>
            <a:r>
              <a:rPr lang="en-US" dirty="0" smtClean="0"/>
              <a:t>(double radius);</a:t>
            </a:r>
          </a:p>
          <a:p>
            <a:pPr marL="0" indent="0">
              <a:buNone/>
            </a:pPr>
            <a:r>
              <a:rPr lang="en-US" dirty="0" smtClean="0"/>
              <a:t>void </a:t>
            </a:r>
            <a:r>
              <a:rPr lang="en-US" dirty="0" err="1" smtClean="0"/>
              <a:t>setValue</a:t>
            </a:r>
            <a:r>
              <a:rPr lang="en-US" dirty="0" smtClean="0"/>
              <a:t>(double side);</a:t>
            </a:r>
          </a:p>
          <a:p>
            <a:pPr marL="0" indent="0">
              <a:buNone/>
            </a:pPr>
            <a:r>
              <a:rPr lang="en-US" dirty="0" smtClean="0"/>
              <a:t>}</a:t>
            </a:r>
          </a:p>
          <a:p>
            <a:pPr marL="0" indent="0">
              <a:buNone/>
            </a:pPr>
            <a:r>
              <a:rPr lang="en-US" dirty="0" smtClean="0"/>
              <a:t>public class </a:t>
            </a:r>
            <a:r>
              <a:rPr lang="en-US" dirty="0" err="1" smtClean="0"/>
              <a:t>Stmethod</a:t>
            </a:r>
            <a:r>
              <a:rPr lang="en-US" dirty="0" smtClean="0"/>
              <a:t> implements </a:t>
            </a:r>
            <a:r>
              <a:rPr lang="en-US" dirty="0" err="1" smtClean="0"/>
              <a:t>AreaVolume</a:t>
            </a:r>
            <a:r>
              <a:rPr lang="en-US" dirty="0" smtClean="0"/>
              <a:t>{</a:t>
            </a:r>
          </a:p>
          <a:p>
            <a:pPr marL="0" indent="0">
              <a:buNone/>
            </a:pPr>
            <a:r>
              <a:rPr lang="en-US" dirty="0" smtClean="0"/>
              <a:t>double </a:t>
            </a:r>
            <a:r>
              <a:rPr lang="en-US" dirty="0" err="1"/>
              <a:t>surfaceAreaSphere</a:t>
            </a:r>
            <a:r>
              <a:rPr lang="en-US" dirty="0"/>
              <a:t>(double radius</a:t>
            </a:r>
            <a:r>
              <a:rPr lang="en-US" dirty="0" smtClean="0"/>
              <a:t>)</a:t>
            </a:r>
          </a:p>
          <a:p>
            <a:pPr marL="0" indent="0">
              <a:buNone/>
            </a:pPr>
            <a:r>
              <a:rPr lang="en-US" dirty="0" smtClean="0"/>
              <a:t>{ return 0;}</a:t>
            </a:r>
          </a:p>
          <a:p>
            <a:pPr marL="0" indent="0">
              <a:buNone/>
            </a:pPr>
            <a:r>
              <a:rPr lang="en-US" dirty="0" smtClean="0"/>
              <a:t>void </a:t>
            </a:r>
            <a:r>
              <a:rPr lang="en-US" dirty="0" err="1"/>
              <a:t>setValue</a:t>
            </a:r>
            <a:r>
              <a:rPr lang="en-US" dirty="0"/>
              <a:t>(double side</a:t>
            </a:r>
            <a:r>
              <a:rPr lang="en-US" dirty="0" smtClean="0"/>
              <a:t>){}</a:t>
            </a:r>
          </a:p>
          <a:p>
            <a:pPr marL="0" indent="0">
              <a:buNone/>
            </a:pPr>
            <a:r>
              <a:rPr lang="en-US" dirty="0" smtClean="0"/>
              <a:t>double </a:t>
            </a:r>
            <a:r>
              <a:rPr lang="en-US" dirty="0" err="1"/>
              <a:t>volumeSphere</a:t>
            </a:r>
            <a:r>
              <a:rPr lang="en-US" dirty="0"/>
              <a:t>(double </a:t>
            </a:r>
            <a:r>
              <a:rPr lang="en-US" dirty="0" smtClean="0"/>
              <a:t>radius){</a:t>
            </a:r>
          </a:p>
          <a:p>
            <a:pPr marL="0" indent="0">
              <a:buNone/>
            </a:pPr>
            <a:r>
              <a:rPr lang="en-US" dirty="0" smtClean="0"/>
              <a:t>return 4.0*</a:t>
            </a:r>
            <a:r>
              <a:rPr lang="en-US" dirty="0" err="1" smtClean="0"/>
              <a:t>Math.PI</a:t>
            </a:r>
            <a:r>
              <a:rPr lang="en-US" dirty="0" smtClean="0"/>
              <a:t>*</a:t>
            </a:r>
            <a:r>
              <a:rPr lang="en-US" dirty="0" err="1" smtClean="0"/>
              <a:t>Math.pow</a:t>
            </a:r>
            <a:r>
              <a:rPr lang="en-US" dirty="0" smtClean="0"/>
              <a:t>(radius,3)/3;}</a:t>
            </a:r>
          </a:p>
          <a:p>
            <a:pPr marL="0" indent="0">
              <a:buNone/>
            </a:pPr>
            <a:r>
              <a:rPr lang="en-US" dirty="0" smtClean="0"/>
              <a:t>public static void main(String </a:t>
            </a:r>
            <a:r>
              <a:rPr lang="en-US" dirty="0" err="1" smtClean="0"/>
              <a:t>args</a:t>
            </a:r>
            <a:r>
              <a:rPr lang="en-US" dirty="0" smtClean="0"/>
              <a:t>[]){</a:t>
            </a:r>
          </a:p>
          <a:p>
            <a:pPr marL="0" indent="0">
              <a:buNone/>
            </a:pPr>
            <a:r>
              <a:rPr lang="en-US" dirty="0" err="1" smtClean="0"/>
              <a:t>Stmethod</a:t>
            </a:r>
            <a:r>
              <a:rPr lang="en-US" dirty="0" smtClean="0"/>
              <a:t> s=new </a:t>
            </a:r>
            <a:r>
              <a:rPr lang="en-US" dirty="0" err="1" smtClean="0"/>
              <a:t>Stmethod</a:t>
            </a:r>
            <a:r>
              <a:rPr lang="en-US" dirty="0" smtClean="0"/>
              <a:t>();</a:t>
            </a:r>
          </a:p>
          <a:p>
            <a:pPr marL="0" indent="0">
              <a:buNone/>
            </a:pPr>
            <a:r>
              <a:rPr lang="en-US" dirty="0" err="1" smtClean="0"/>
              <a:t>System.out.println</a:t>
            </a:r>
            <a:r>
              <a:rPr lang="en-US" dirty="0" smtClean="0"/>
              <a:t>(“volume of sphere of radius 10=%.2f \</a:t>
            </a:r>
            <a:r>
              <a:rPr lang="en-US" dirty="0" err="1" smtClean="0"/>
              <a:t>n”,s</a:t>
            </a:r>
            <a:r>
              <a:rPr lang="en-US" dirty="0" smtClean="0"/>
              <a:t>.</a:t>
            </a:r>
            <a:r>
              <a:rPr lang="en-US" dirty="0"/>
              <a:t> </a:t>
            </a:r>
            <a:r>
              <a:rPr lang="en-US" dirty="0" err="1" smtClean="0"/>
              <a:t>volumeSphere</a:t>
            </a:r>
            <a:r>
              <a:rPr lang="en-US" dirty="0" smtClean="0"/>
              <a:t>(10.0));</a:t>
            </a:r>
          </a:p>
          <a:p>
            <a:pPr marL="0" indent="0">
              <a:buNone/>
            </a:pPr>
            <a:r>
              <a:rPr lang="en-US" dirty="0" smtClean="0"/>
              <a:t>}</a:t>
            </a:r>
          </a:p>
          <a:p>
            <a:pPr marL="0" indent="0">
              <a:buNone/>
            </a:pPr>
            <a:r>
              <a:rPr lang="en-US" dirty="0"/>
              <a:t>}</a:t>
            </a:r>
            <a:endParaRPr lang="en-US" dirty="0" smtClean="0"/>
          </a:p>
          <a:p>
            <a:pPr marL="0" indent="0">
              <a:buNone/>
            </a:pP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2550114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Default Methods in Interfaces </a:t>
            </a:r>
          </a:p>
        </p:txBody>
      </p:sp>
      <p:sp>
        <p:nvSpPr>
          <p:cNvPr id="3" name="Content Placeholder 2"/>
          <p:cNvSpPr>
            <a:spLocks noGrp="1"/>
          </p:cNvSpPr>
          <p:nvPr>
            <p:ph idx="1"/>
          </p:nvPr>
        </p:nvSpPr>
        <p:spPr>
          <a:xfrm>
            <a:off x="457200" y="1295400"/>
            <a:ext cx="8229600" cy="5257800"/>
          </a:xfrm>
        </p:spPr>
        <p:txBody>
          <a:bodyPr>
            <a:normAutofit fontScale="77500" lnSpcReduction="20000"/>
          </a:bodyPr>
          <a:lstStyle/>
          <a:p>
            <a:r>
              <a:rPr lang="en-US" dirty="0"/>
              <a:t>The enhancement in Java 8 allowing the interface to have full definition of default methods and static methods that are implicitly inherited by the class implementing the interface. </a:t>
            </a:r>
            <a:endParaRPr lang="en-US" dirty="0" smtClean="0"/>
          </a:p>
          <a:p>
            <a:r>
              <a:rPr lang="en-US" dirty="0" smtClean="0"/>
              <a:t>New </a:t>
            </a:r>
            <a:r>
              <a:rPr lang="en-US" dirty="0"/>
              <a:t>functionality can be added to the interface, which is inherited by classes implementing the interface. </a:t>
            </a:r>
            <a:endParaRPr lang="en-US" dirty="0" smtClean="0"/>
          </a:p>
          <a:p>
            <a:r>
              <a:rPr lang="en-US" dirty="0" smtClean="0"/>
              <a:t>The </a:t>
            </a:r>
            <a:r>
              <a:rPr lang="en-US" dirty="0"/>
              <a:t>inherited methods are also members of the class, and therefore, these maybe called other methods of class. </a:t>
            </a:r>
            <a:endParaRPr lang="en-US" dirty="0" smtClean="0"/>
          </a:p>
          <a:p>
            <a:r>
              <a:rPr lang="en-US" dirty="0" smtClean="0"/>
              <a:t>A </a:t>
            </a:r>
            <a:r>
              <a:rPr lang="en-US" dirty="0"/>
              <a:t>default method cannot be declared final. </a:t>
            </a:r>
            <a:endParaRPr lang="en-US" dirty="0" smtClean="0"/>
          </a:p>
          <a:p>
            <a:r>
              <a:rPr lang="en-US" dirty="0" smtClean="0"/>
              <a:t>A </a:t>
            </a:r>
            <a:r>
              <a:rPr lang="en-US" dirty="0"/>
              <a:t>default method cannot be synchronized; however, blocks of statements in the default method may be synchronized. </a:t>
            </a:r>
            <a:endParaRPr lang="en-US" dirty="0" smtClean="0"/>
          </a:p>
          <a:p>
            <a:r>
              <a:rPr lang="en-US" dirty="0" smtClean="0"/>
              <a:t>The </a:t>
            </a:r>
            <a:r>
              <a:rPr lang="en-US" dirty="0"/>
              <a:t>object class is inherited by all classes. Therefore, a default method should not override any non- final method of object class.</a:t>
            </a:r>
          </a:p>
        </p:txBody>
      </p:sp>
    </p:spTree>
    <p:extLst>
      <p:ext uri="{BB962C8B-B14F-4D97-AF65-F5344CB8AC3E}">
        <p14:creationId xmlns:p14="http://schemas.microsoft.com/office/powerpoint/2010/main" val="3654319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9466" t="17219" r="24560" b="53624"/>
          <a:stretch/>
        </p:blipFill>
        <p:spPr bwMode="auto">
          <a:xfrm>
            <a:off x="521696" y="1524000"/>
            <a:ext cx="79032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809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IN" dirty="0"/>
              <a:t>An interface is declared by using the interface keyword</a:t>
            </a:r>
            <a:r>
              <a:rPr lang="en-IN" dirty="0" smtClean="0"/>
              <a:t>.</a:t>
            </a:r>
          </a:p>
          <a:p>
            <a:r>
              <a:rPr lang="en-IN" dirty="0" smtClean="0"/>
              <a:t> </a:t>
            </a:r>
            <a:r>
              <a:rPr lang="en-IN" dirty="0"/>
              <a:t>It provides total abstraction; means all the methods in an interface are declared with the empty body, and all the fields are public, static and final by default</a:t>
            </a:r>
            <a:r>
              <a:rPr lang="en-IN" dirty="0" smtClean="0"/>
              <a:t>.</a:t>
            </a:r>
          </a:p>
          <a:p>
            <a:r>
              <a:rPr lang="en-IN" dirty="0" smtClean="0"/>
              <a:t> </a:t>
            </a:r>
            <a:r>
              <a:rPr lang="en-IN" dirty="0"/>
              <a:t>A class that implements an interface must implement all the methods declared in the interface.</a:t>
            </a:r>
          </a:p>
        </p:txBody>
      </p:sp>
    </p:spTree>
    <p:extLst>
      <p:ext uri="{BB962C8B-B14F-4D97-AF65-F5344CB8AC3E}">
        <p14:creationId xmlns:p14="http://schemas.microsoft.com/office/powerpoint/2010/main" val="28706436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marL="0" indent="0">
              <a:buNone/>
            </a:pPr>
            <a:r>
              <a:rPr lang="en-US" dirty="0"/>
              <a:t>interface X { </a:t>
            </a:r>
            <a:endParaRPr lang="en-US" dirty="0" smtClean="0"/>
          </a:p>
          <a:p>
            <a:pPr marL="0" indent="0">
              <a:buNone/>
            </a:pPr>
            <a:r>
              <a:rPr lang="en-US" dirty="0" err="1" smtClean="0"/>
              <a:t>int</a:t>
            </a:r>
            <a:r>
              <a:rPr lang="en-US" dirty="0" smtClean="0"/>
              <a:t> </a:t>
            </a:r>
            <a:r>
              <a:rPr lang="en-US" dirty="0"/>
              <a:t>x = 10; </a:t>
            </a:r>
            <a:endParaRPr lang="en-US" dirty="0" smtClean="0"/>
          </a:p>
          <a:p>
            <a:pPr marL="0" indent="0">
              <a:buNone/>
            </a:pPr>
            <a:r>
              <a:rPr lang="en-US" dirty="0" smtClean="0"/>
              <a:t>default </a:t>
            </a:r>
            <a:r>
              <a:rPr lang="en-US" dirty="0"/>
              <a:t>void display() { </a:t>
            </a:r>
            <a:r>
              <a:rPr lang="en-US" dirty="0" err="1"/>
              <a:t>System.out.println</a:t>
            </a:r>
            <a:r>
              <a:rPr lang="en-US" dirty="0"/>
              <a:t>("Method in Interface X the value x = " + x); } </a:t>
            </a:r>
            <a:endParaRPr lang="en-US" dirty="0" smtClean="0"/>
          </a:p>
          <a:p>
            <a:pPr marL="0" indent="0">
              <a:buNone/>
            </a:pPr>
            <a:r>
              <a:rPr lang="en-US" dirty="0" smtClean="0"/>
              <a:t>} </a:t>
            </a:r>
          </a:p>
          <a:p>
            <a:pPr marL="0" indent="0">
              <a:buNone/>
            </a:pPr>
            <a:r>
              <a:rPr lang="en-US" dirty="0" smtClean="0"/>
              <a:t>class </a:t>
            </a:r>
            <a:r>
              <a:rPr lang="en-US" dirty="0"/>
              <a:t>A implements X { </a:t>
            </a:r>
            <a:endParaRPr lang="en-US" dirty="0" smtClean="0"/>
          </a:p>
          <a:p>
            <a:pPr marL="0" indent="0">
              <a:buNone/>
            </a:pPr>
            <a:r>
              <a:rPr lang="en-US" dirty="0" smtClean="0"/>
              <a:t>} </a:t>
            </a:r>
          </a:p>
          <a:p>
            <a:pPr marL="0" indent="0">
              <a:buNone/>
            </a:pPr>
            <a:r>
              <a:rPr lang="en-US" dirty="0" smtClean="0"/>
              <a:t>class </a:t>
            </a:r>
            <a:r>
              <a:rPr lang="en-US" dirty="0" err="1"/>
              <a:t>DefaultMethods</a:t>
            </a:r>
            <a:r>
              <a:rPr lang="en-US" dirty="0"/>
              <a:t> { </a:t>
            </a:r>
            <a:endParaRPr lang="en-US" dirty="0" smtClean="0"/>
          </a:p>
          <a:p>
            <a:pPr marL="0" indent="0">
              <a:buNone/>
            </a:pPr>
            <a:r>
              <a:rPr lang="en-US" dirty="0" smtClean="0"/>
              <a:t>public </a:t>
            </a:r>
            <a:r>
              <a:rPr lang="en-US" dirty="0"/>
              <a:t>static void main(String </a:t>
            </a:r>
            <a:r>
              <a:rPr lang="en-US" dirty="0" err="1"/>
              <a:t>args</a:t>
            </a:r>
            <a:r>
              <a:rPr lang="en-US" dirty="0"/>
              <a:t>[]) </a:t>
            </a:r>
            <a:r>
              <a:rPr lang="en-US" dirty="0" smtClean="0"/>
              <a:t>{</a:t>
            </a:r>
          </a:p>
          <a:p>
            <a:pPr marL="0" indent="0">
              <a:buNone/>
            </a:pPr>
            <a:r>
              <a:rPr lang="en-US" dirty="0" smtClean="0"/>
              <a:t>A </a:t>
            </a:r>
            <a:r>
              <a:rPr lang="en-US" dirty="0" err="1"/>
              <a:t>objA</a:t>
            </a:r>
            <a:r>
              <a:rPr lang="en-US" dirty="0"/>
              <a:t> = new A(); </a:t>
            </a:r>
            <a:endParaRPr lang="en-US" dirty="0" smtClean="0"/>
          </a:p>
          <a:p>
            <a:pPr marL="0" indent="0">
              <a:buNone/>
            </a:pPr>
            <a:r>
              <a:rPr lang="en-US" dirty="0" err="1" smtClean="0"/>
              <a:t>objA.display</a:t>
            </a:r>
            <a:r>
              <a:rPr lang="en-US" dirty="0"/>
              <a:t>(); </a:t>
            </a:r>
            <a:endParaRPr lang="en-US" dirty="0" smtClean="0"/>
          </a:p>
          <a:p>
            <a:pPr marL="0" indent="0">
              <a:buNone/>
            </a:pPr>
            <a:r>
              <a:rPr lang="en-US" dirty="0" smtClean="0"/>
              <a:t>} </a:t>
            </a:r>
          </a:p>
          <a:p>
            <a:pPr marL="0" indent="0">
              <a:buNone/>
            </a:pPr>
            <a:r>
              <a:rPr lang="en-US" dirty="0" smtClean="0"/>
              <a:t>}</a:t>
            </a:r>
            <a:endParaRPr lang="en-US" dirty="0"/>
          </a:p>
        </p:txBody>
      </p:sp>
    </p:spTree>
    <p:extLst>
      <p:ext uri="{BB962C8B-B14F-4D97-AF65-F5344CB8AC3E}">
        <p14:creationId xmlns:p14="http://schemas.microsoft.com/office/powerpoint/2010/main" val="2258088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Static Methods in Interface</a:t>
            </a:r>
          </a:p>
        </p:txBody>
      </p:sp>
      <p:sp>
        <p:nvSpPr>
          <p:cNvPr id="3" name="Content Placeholder 2"/>
          <p:cNvSpPr>
            <a:spLocks noGrp="1"/>
          </p:cNvSpPr>
          <p:nvPr>
            <p:ph idx="1"/>
          </p:nvPr>
        </p:nvSpPr>
        <p:spPr/>
        <p:txBody>
          <a:bodyPr/>
          <a:lstStyle/>
          <a:p>
            <a:r>
              <a:rPr lang="en-US" dirty="0" smtClean="0"/>
              <a:t>The </a:t>
            </a:r>
            <a:r>
              <a:rPr lang="en-US" dirty="0"/>
              <a:t>Java version 8 allows full definition of static methods in interfaces. </a:t>
            </a:r>
            <a:endParaRPr lang="en-US" dirty="0" smtClean="0"/>
          </a:p>
          <a:p>
            <a:r>
              <a:rPr lang="en-US" dirty="0" smtClean="0"/>
              <a:t> </a:t>
            </a:r>
            <a:r>
              <a:rPr lang="en-US" dirty="0"/>
              <a:t>A static method is a class method. </a:t>
            </a:r>
            <a:endParaRPr lang="en-US" dirty="0" smtClean="0"/>
          </a:p>
          <a:p>
            <a:r>
              <a:rPr lang="en-US" dirty="0" smtClean="0"/>
              <a:t>For </a:t>
            </a:r>
            <a:r>
              <a:rPr lang="en-US" dirty="0"/>
              <a:t>calling a static method, one does not need an object of class. </a:t>
            </a:r>
            <a:endParaRPr lang="en-US" dirty="0" smtClean="0"/>
          </a:p>
          <a:p>
            <a:r>
              <a:rPr lang="en-US" dirty="0" smtClean="0"/>
              <a:t>It </a:t>
            </a:r>
            <a:r>
              <a:rPr lang="en-US" dirty="0"/>
              <a:t>can simply be called with class name as </a:t>
            </a:r>
            <a:r>
              <a:rPr lang="en-US" dirty="0" err="1"/>
              <a:t>class_name.method_name</a:t>
            </a:r>
            <a:r>
              <a:rPr lang="en-US" dirty="0"/>
              <a:t>() </a:t>
            </a:r>
          </a:p>
        </p:txBody>
      </p:sp>
    </p:spTree>
    <p:extLst>
      <p:ext uri="{BB962C8B-B14F-4D97-AF65-F5344CB8AC3E}">
        <p14:creationId xmlns:p14="http://schemas.microsoft.com/office/powerpoint/2010/main" val="730238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91600" cy="5821363"/>
          </a:xfrm>
        </p:spPr>
        <p:txBody>
          <a:bodyPr>
            <a:normAutofit fontScale="92500" lnSpcReduction="20000"/>
          </a:bodyPr>
          <a:lstStyle/>
          <a:p>
            <a:pPr marL="0" indent="0">
              <a:buNone/>
            </a:pPr>
            <a:r>
              <a:rPr lang="en-US" dirty="0"/>
              <a:t>interface X { </a:t>
            </a:r>
            <a:endParaRPr lang="en-US" dirty="0" smtClean="0"/>
          </a:p>
          <a:p>
            <a:pPr marL="0" indent="0">
              <a:buNone/>
            </a:pPr>
            <a:r>
              <a:rPr lang="en-US" dirty="0" err="1" smtClean="0"/>
              <a:t>int</a:t>
            </a:r>
            <a:r>
              <a:rPr lang="en-US" dirty="0" smtClean="0"/>
              <a:t> </a:t>
            </a:r>
            <a:r>
              <a:rPr lang="en-US" dirty="0"/>
              <a:t>x = 10; </a:t>
            </a:r>
            <a:endParaRPr lang="en-US" dirty="0" smtClean="0"/>
          </a:p>
          <a:p>
            <a:pPr marL="0" indent="0">
              <a:buNone/>
            </a:pPr>
            <a:r>
              <a:rPr lang="en-US" dirty="0" smtClean="0"/>
              <a:t>static </a:t>
            </a:r>
            <a:r>
              <a:rPr lang="en-US" dirty="0"/>
              <a:t>void display() </a:t>
            </a:r>
            <a:r>
              <a:rPr lang="en-US" dirty="0" smtClean="0"/>
              <a:t>{</a:t>
            </a:r>
          </a:p>
          <a:p>
            <a:pPr marL="0" indent="0">
              <a:buNone/>
            </a:pPr>
            <a:r>
              <a:rPr lang="en-US" dirty="0" smtClean="0"/>
              <a:t> </a:t>
            </a:r>
            <a:r>
              <a:rPr lang="en-US" dirty="0" err="1"/>
              <a:t>System.out.println</a:t>
            </a:r>
            <a:r>
              <a:rPr lang="en-US" dirty="0"/>
              <a:t>("Method in Interface X the value x = " + x); </a:t>
            </a:r>
            <a:endParaRPr lang="en-US" dirty="0" smtClean="0"/>
          </a:p>
          <a:p>
            <a:pPr marL="0" indent="0">
              <a:buNone/>
            </a:pPr>
            <a:r>
              <a:rPr lang="en-US" dirty="0" smtClean="0"/>
              <a:t>} </a:t>
            </a:r>
          </a:p>
          <a:p>
            <a:pPr marL="0" indent="0">
              <a:buNone/>
            </a:pPr>
            <a:r>
              <a:rPr lang="en-US" dirty="0" smtClean="0"/>
              <a:t>}</a:t>
            </a:r>
          </a:p>
          <a:p>
            <a:pPr marL="0" indent="0">
              <a:buNone/>
            </a:pPr>
            <a:r>
              <a:rPr lang="en-US" dirty="0" smtClean="0"/>
              <a:t> </a:t>
            </a:r>
            <a:r>
              <a:rPr lang="en-US" dirty="0"/>
              <a:t>class </a:t>
            </a:r>
            <a:r>
              <a:rPr lang="en-US" dirty="0" err="1"/>
              <a:t>StaticMethods</a:t>
            </a:r>
            <a:r>
              <a:rPr lang="en-US" dirty="0"/>
              <a:t> { </a:t>
            </a:r>
            <a:endParaRPr lang="en-US" dirty="0" smtClean="0"/>
          </a:p>
          <a:p>
            <a:pPr marL="0" indent="0">
              <a:buNone/>
            </a:pPr>
            <a:r>
              <a:rPr lang="en-US" dirty="0" smtClean="0"/>
              <a:t>public </a:t>
            </a:r>
            <a:r>
              <a:rPr lang="en-US" dirty="0"/>
              <a:t>static void main(String </a:t>
            </a:r>
            <a:r>
              <a:rPr lang="en-US" dirty="0" err="1"/>
              <a:t>args</a:t>
            </a:r>
            <a:r>
              <a:rPr lang="en-US" dirty="0"/>
              <a:t>[]) </a:t>
            </a:r>
            <a:endParaRPr lang="en-US" dirty="0" smtClean="0"/>
          </a:p>
          <a:p>
            <a:pPr marL="0" indent="0">
              <a:buNone/>
            </a:pPr>
            <a:r>
              <a:rPr lang="en-US" dirty="0" err="1" smtClean="0"/>
              <a:t>X.display</a:t>
            </a:r>
            <a:r>
              <a:rPr lang="en-US" dirty="0"/>
              <a:t>(); </a:t>
            </a:r>
            <a:endParaRPr lang="en-US" dirty="0" smtClean="0"/>
          </a:p>
          <a:p>
            <a:pPr marL="0" indent="0">
              <a:buNone/>
            </a:pPr>
            <a:r>
              <a:rPr lang="en-US" dirty="0" smtClean="0"/>
              <a:t>} </a:t>
            </a:r>
          </a:p>
          <a:p>
            <a:pPr marL="0" indent="0">
              <a:buNone/>
            </a:pPr>
            <a:r>
              <a:rPr lang="en-US" dirty="0" smtClean="0"/>
              <a:t>}</a:t>
            </a:r>
            <a:endParaRPr lang="en-US" dirty="0"/>
          </a:p>
        </p:txBody>
      </p:sp>
    </p:spTree>
    <p:extLst>
      <p:ext uri="{BB962C8B-B14F-4D97-AF65-F5344CB8AC3E}">
        <p14:creationId xmlns:p14="http://schemas.microsoft.com/office/powerpoint/2010/main" val="2934528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t>
            </a:r>
            <a:r>
              <a:rPr lang="en-IN" dirty="0">
                <a:solidFill>
                  <a:srgbClr val="FF0000"/>
                </a:solidFill>
              </a:rPr>
              <a:t>Interface Variables </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p:txBody>
          <a:bodyPr/>
          <a:lstStyle/>
          <a:p>
            <a:r>
              <a:rPr lang="en-IN" dirty="0"/>
              <a:t>We can declare variables in Java interfaces. </a:t>
            </a:r>
            <a:endParaRPr lang="en-IN" dirty="0" smtClean="0"/>
          </a:p>
          <a:p>
            <a:r>
              <a:rPr lang="en-IN" dirty="0" smtClean="0"/>
              <a:t>By </a:t>
            </a:r>
            <a:r>
              <a:rPr lang="en-IN" dirty="0"/>
              <a:t>default, these are public, final and static. </a:t>
            </a:r>
            <a:endParaRPr lang="en-IN" dirty="0" smtClean="0"/>
          </a:p>
          <a:p>
            <a:r>
              <a:rPr lang="en-IN" dirty="0" smtClean="0"/>
              <a:t>That </a:t>
            </a:r>
            <a:r>
              <a:rPr lang="en-IN" dirty="0"/>
              <a:t>is they are available at all places of the program, we can not change these values and lastly only one instance of these variables is created, it means all classes which implement this interface have only one copy of these variables in the memory.</a:t>
            </a:r>
          </a:p>
        </p:txBody>
      </p:sp>
    </p:spTree>
    <p:extLst>
      <p:ext uri="{BB962C8B-B14F-4D97-AF65-F5344CB8AC3E}">
        <p14:creationId xmlns:p14="http://schemas.microsoft.com/office/powerpoint/2010/main" val="898051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7848600" cy="6477000"/>
          </a:xfrm>
        </p:spPr>
        <p:txBody>
          <a:bodyPr>
            <a:normAutofit fontScale="70000" lnSpcReduction="20000"/>
          </a:bodyPr>
          <a:lstStyle/>
          <a:p>
            <a:pPr marL="0" indent="0">
              <a:buNone/>
            </a:pPr>
            <a:r>
              <a:rPr lang="en-IN" dirty="0"/>
              <a:t>interface X {</a:t>
            </a:r>
          </a:p>
          <a:p>
            <a:pPr marL="0" indent="0">
              <a:buNone/>
            </a:pPr>
            <a:r>
              <a:rPr lang="en-IN" dirty="0"/>
              <a:t>	</a:t>
            </a:r>
            <a:r>
              <a:rPr lang="en-IN" dirty="0" err="1"/>
              <a:t>int</a:t>
            </a:r>
            <a:r>
              <a:rPr lang="en-IN" dirty="0"/>
              <a:t> max = 10;</a:t>
            </a:r>
          </a:p>
          <a:p>
            <a:pPr marL="0" indent="0">
              <a:buNone/>
            </a:pPr>
            <a:r>
              <a:rPr lang="en-IN" dirty="0"/>
              <a:t>}</a:t>
            </a:r>
          </a:p>
          <a:p>
            <a:pPr marL="0" indent="0">
              <a:buNone/>
            </a:pPr>
            <a:endParaRPr lang="en-IN" dirty="0"/>
          </a:p>
          <a:p>
            <a:pPr marL="0" indent="0">
              <a:buNone/>
            </a:pPr>
            <a:r>
              <a:rPr lang="en-IN" dirty="0"/>
              <a:t>class Example implements X {</a:t>
            </a:r>
          </a:p>
          <a:p>
            <a:pPr marL="0" indent="0">
              <a:buNone/>
            </a:pPr>
            <a:r>
              <a:rPr lang="en-IN" dirty="0"/>
              <a:t>	public void </a:t>
            </a:r>
            <a:r>
              <a:rPr lang="en-IN" dirty="0" err="1"/>
              <a:t>getMax</a:t>
            </a:r>
            <a:r>
              <a:rPr lang="en-IN" dirty="0"/>
              <a:t>()</a:t>
            </a:r>
          </a:p>
          <a:p>
            <a:pPr marL="0" indent="0">
              <a:buNone/>
            </a:pPr>
            <a:r>
              <a:rPr lang="en-IN" dirty="0"/>
              <a:t>	{</a:t>
            </a:r>
          </a:p>
          <a:p>
            <a:pPr marL="0" indent="0">
              <a:buNone/>
            </a:pPr>
            <a:r>
              <a:rPr lang="en-IN" dirty="0"/>
              <a:t>		</a:t>
            </a:r>
            <a:r>
              <a:rPr lang="en-IN" dirty="0" err="1"/>
              <a:t>System.out.println</a:t>
            </a:r>
            <a:r>
              <a:rPr lang="en-IN" dirty="0"/>
              <a:t>(max);</a:t>
            </a:r>
          </a:p>
          <a:p>
            <a:pPr marL="0" indent="0">
              <a:buNone/>
            </a:pPr>
            <a:r>
              <a:rPr lang="en-IN" dirty="0"/>
              <a:t>	}</a:t>
            </a:r>
          </a:p>
          <a:p>
            <a:pPr marL="0" indent="0">
              <a:buNone/>
            </a:pPr>
            <a:r>
              <a:rPr lang="en-IN" dirty="0"/>
              <a:t>}</a:t>
            </a:r>
          </a:p>
          <a:p>
            <a:pPr marL="0" indent="0">
              <a:buNone/>
            </a:pPr>
            <a:endParaRPr lang="en-IN" dirty="0"/>
          </a:p>
          <a:p>
            <a:pPr marL="0" indent="0">
              <a:buNone/>
            </a:pPr>
            <a:r>
              <a:rPr lang="en-IN" dirty="0"/>
              <a:t>class </a:t>
            </a:r>
            <a:r>
              <a:rPr lang="en-IN" dirty="0" err="1"/>
              <a:t>KH_InterfaceVariables</a:t>
            </a:r>
            <a:r>
              <a:rPr lang="en-IN" dirty="0"/>
              <a:t> {</a:t>
            </a:r>
          </a:p>
          <a:p>
            <a:pPr marL="0" indent="0">
              <a:buNone/>
            </a:pPr>
            <a:r>
              <a:rPr lang="en-IN" dirty="0"/>
              <a:t>	public static void main(String </a:t>
            </a:r>
            <a:r>
              <a:rPr lang="en-IN" dirty="0" err="1"/>
              <a:t>args</a:t>
            </a:r>
            <a:r>
              <a:rPr lang="en-IN" dirty="0"/>
              <a:t>[]) {</a:t>
            </a:r>
          </a:p>
          <a:p>
            <a:pPr marL="0" indent="0">
              <a:buNone/>
            </a:pPr>
            <a:r>
              <a:rPr lang="en-IN" dirty="0"/>
              <a:t>		Example </a:t>
            </a:r>
            <a:r>
              <a:rPr lang="en-IN" dirty="0" err="1"/>
              <a:t>ob</a:t>
            </a:r>
            <a:r>
              <a:rPr lang="en-IN" dirty="0"/>
              <a:t> = new Example();</a:t>
            </a:r>
          </a:p>
          <a:p>
            <a:pPr marL="0" indent="0">
              <a:buNone/>
            </a:pPr>
            <a:r>
              <a:rPr lang="en-IN" dirty="0"/>
              <a:t>		</a:t>
            </a:r>
          </a:p>
          <a:p>
            <a:pPr marL="0" indent="0">
              <a:buNone/>
            </a:pPr>
            <a:r>
              <a:rPr lang="en-IN" dirty="0"/>
              <a:t>		</a:t>
            </a:r>
            <a:r>
              <a:rPr lang="en-IN" dirty="0" err="1"/>
              <a:t>ob.getMax</a:t>
            </a:r>
            <a:r>
              <a:rPr lang="en-IN" dirty="0" smtClean="0"/>
              <a:t>();</a:t>
            </a:r>
          </a:p>
          <a:p>
            <a:pPr marL="0" indent="0">
              <a:buNone/>
            </a:pPr>
            <a:r>
              <a:rPr lang="en-IN" dirty="0"/>
              <a:t>	</a:t>
            </a:r>
            <a:r>
              <a:rPr lang="en-IN" dirty="0" smtClean="0"/>
              <a:t>	   //</a:t>
            </a:r>
            <a:r>
              <a:rPr lang="en-IN" dirty="0" err="1" smtClean="0"/>
              <a:t>ob.max</a:t>
            </a:r>
            <a:r>
              <a:rPr lang="en-IN" dirty="0" smtClean="0"/>
              <a:t>=20</a:t>
            </a:r>
          </a:p>
          <a:p>
            <a:pPr marL="0" indent="0">
              <a:buNone/>
            </a:pPr>
            <a:r>
              <a:rPr lang="en-IN" sz="3200" dirty="0"/>
              <a:t>		}</a:t>
            </a:r>
            <a:endParaRPr lang="en-IN" dirty="0" smtClean="0"/>
          </a:p>
          <a:p>
            <a:pPr marL="0" indent="0">
              <a:buNone/>
            </a:pPr>
            <a:r>
              <a:rPr lang="en-IN" sz="3200" dirty="0"/>
              <a:t>	}</a:t>
            </a:r>
          </a:p>
        </p:txBody>
      </p:sp>
    </p:spTree>
    <p:extLst>
      <p:ext uri="{BB962C8B-B14F-4D97-AF65-F5344CB8AC3E}">
        <p14:creationId xmlns:p14="http://schemas.microsoft.com/office/powerpoint/2010/main" val="25024816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9067800" cy="838200"/>
          </a:xfrm>
        </p:spPr>
        <p:txBody>
          <a:bodyPr>
            <a:normAutofit fontScale="90000"/>
          </a:bodyPr>
          <a:lstStyle/>
          <a:p>
            <a:r>
              <a:rPr lang="en-IN" dirty="0"/>
              <a:t/>
            </a:r>
            <a:br>
              <a:rPr lang="en-IN" dirty="0"/>
            </a:br>
            <a:r>
              <a:rPr lang="en-IN" dirty="0" smtClean="0">
                <a:solidFill>
                  <a:srgbClr val="FF0000"/>
                </a:solidFill>
              </a:rPr>
              <a:t>Differences </a:t>
            </a:r>
            <a:r>
              <a:rPr lang="en-IN" dirty="0">
                <a:solidFill>
                  <a:srgbClr val="FF0000"/>
                </a:solidFill>
              </a:rPr>
              <a:t>between a class and an interface</a:t>
            </a:r>
            <a:br>
              <a:rPr lang="en-IN" dirty="0">
                <a:solidFill>
                  <a:srgbClr val="FF0000"/>
                </a:solidFill>
              </a:rPr>
            </a:br>
            <a:endParaRPr lang="en-IN"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9353069"/>
              </p:ext>
            </p:extLst>
          </p:nvPr>
        </p:nvGraphicFramePr>
        <p:xfrm>
          <a:off x="381000" y="1295400"/>
          <a:ext cx="8458200" cy="5146578"/>
        </p:xfrm>
        <a:graphic>
          <a:graphicData uri="http://schemas.openxmlformats.org/drawingml/2006/table">
            <a:tbl>
              <a:tblPr firstRow="1" bandRow="1">
                <a:tableStyleId>{5C22544A-7EE6-4342-B048-85BDC9FD1C3A}</a:tableStyleId>
              </a:tblPr>
              <a:tblGrid>
                <a:gridCol w="4229100">
                  <a:extLst>
                    <a:ext uri="{9D8B030D-6E8A-4147-A177-3AD203B41FA5}">
                      <a16:colId xmlns:a16="http://schemas.microsoft.com/office/drawing/2014/main" xmlns="" val="729683880"/>
                    </a:ext>
                  </a:extLst>
                </a:gridCol>
                <a:gridCol w="4229100">
                  <a:extLst>
                    <a:ext uri="{9D8B030D-6E8A-4147-A177-3AD203B41FA5}">
                      <a16:colId xmlns:a16="http://schemas.microsoft.com/office/drawing/2014/main" xmlns="" val="4077874667"/>
                    </a:ext>
                  </a:extLst>
                </a:gridCol>
              </a:tblGrid>
              <a:tr h="533226">
                <a:tc>
                  <a:txBody>
                    <a:bodyPr/>
                    <a:lstStyle/>
                    <a:p>
                      <a:pPr algn="ctr"/>
                      <a:r>
                        <a:rPr lang="en-IN" sz="2800" dirty="0" smtClean="0"/>
                        <a:t>Class</a:t>
                      </a:r>
                      <a:endParaRPr lang="en-IN" sz="2800" dirty="0"/>
                    </a:p>
                  </a:txBody>
                  <a:tcPr marL="68580" marR="68580"/>
                </a:tc>
                <a:tc>
                  <a:txBody>
                    <a:bodyPr/>
                    <a:lstStyle/>
                    <a:p>
                      <a:pPr algn="ctr"/>
                      <a:r>
                        <a:rPr lang="en-IN" sz="2800" dirty="0" smtClean="0"/>
                        <a:t>Interface</a:t>
                      </a:r>
                      <a:endParaRPr lang="en-IN" sz="2800" dirty="0"/>
                    </a:p>
                  </a:txBody>
                  <a:tcPr marL="68580" marR="68580"/>
                </a:tc>
                <a:extLst>
                  <a:ext uri="{0D108BD9-81ED-4DB2-BD59-A6C34878D82A}">
                    <a16:rowId xmlns:a16="http://schemas.microsoft.com/office/drawing/2014/main" xmlns="" val="3743513344"/>
                  </a:ext>
                </a:extLst>
              </a:tr>
              <a:tr h="658692">
                <a:tc>
                  <a:txBody>
                    <a:bodyPr/>
                    <a:lstStyle/>
                    <a:p>
                      <a:r>
                        <a:rPr lang="en-IN" sz="1800" b="0" i="0" kern="1200" dirty="0" smtClean="0">
                          <a:solidFill>
                            <a:schemeClr val="dk1"/>
                          </a:solidFill>
                          <a:effectLst/>
                          <a:latin typeface="+mn-lt"/>
                          <a:ea typeface="+mn-ea"/>
                          <a:cs typeface="+mn-cs"/>
                        </a:rPr>
                        <a:t>A class describes the attributes and behaviour of an object.</a:t>
                      </a:r>
                      <a:endParaRPr lang="en-IN" dirty="0"/>
                    </a:p>
                  </a:txBody>
                  <a:tcPr marL="68580" marR="68580"/>
                </a:tc>
                <a:tc>
                  <a:txBody>
                    <a:bodyPr/>
                    <a:lstStyle/>
                    <a:p>
                      <a:r>
                        <a:rPr lang="en-IN" sz="1800" b="0" i="0" kern="1200" dirty="0" smtClean="0">
                          <a:solidFill>
                            <a:schemeClr val="dk1"/>
                          </a:solidFill>
                          <a:effectLst/>
                          <a:latin typeface="+mn-lt"/>
                          <a:ea typeface="+mn-ea"/>
                          <a:cs typeface="+mn-cs"/>
                        </a:rPr>
                        <a:t>An interface contains behaviour that a class implements.</a:t>
                      </a:r>
                      <a:endParaRPr lang="en-IN" dirty="0"/>
                    </a:p>
                  </a:txBody>
                  <a:tcPr marL="68580" marR="68580"/>
                </a:tc>
                <a:extLst>
                  <a:ext uri="{0D108BD9-81ED-4DB2-BD59-A6C34878D82A}">
                    <a16:rowId xmlns:a16="http://schemas.microsoft.com/office/drawing/2014/main" xmlns="" val="2008630135"/>
                  </a:ext>
                </a:extLst>
              </a:tr>
              <a:tr h="630141">
                <a:tc>
                  <a:txBody>
                    <a:bodyPr/>
                    <a:lstStyle/>
                    <a:p>
                      <a:r>
                        <a:rPr lang="en-IN" sz="1800" b="0" i="0" kern="1200" dirty="0" smtClean="0">
                          <a:solidFill>
                            <a:schemeClr val="dk1"/>
                          </a:solidFill>
                          <a:effectLst/>
                          <a:latin typeface="+mn-lt"/>
                          <a:ea typeface="+mn-ea"/>
                          <a:cs typeface="+mn-cs"/>
                        </a:rPr>
                        <a:t>A class may contain abstract methods, concrete methods.</a:t>
                      </a:r>
                      <a:endParaRPr lang="en-IN" dirty="0"/>
                    </a:p>
                  </a:txBody>
                  <a:tcPr marL="68580" marR="68580"/>
                </a:tc>
                <a:tc>
                  <a:txBody>
                    <a:bodyPr/>
                    <a:lstStyle/>
                    <a:p>
                      <a:r>
                        <a:rPr lang="en-IN" sz="1800" b="0" i="0" kern="1200" dirty="0" smtClean="0">
                          <a:solidFill>
                            <a:schemeClr val="dk1"/>
                          </a:solidFill>
                          <a:effectLst/>
                          <a:latin typeface="+mn-lt"/>
                          <a:ea typeface="+mn-ea"/>
                          <a:cs typeface="+mn-cs"/>
                        </a:rPr>
                        <a:t>An interface contains only abstract methods.</a:t>
                      </a:r>
                      <a:endParaRPr lang="en-IN" dirty="0"/>
                    </a:p>
                  </a:txBody>
                  <a:tcPr marL="68580" marR="68580"/>
                </a:tc>
                <a:extLst>
                  <a:ext uri="{0D108BD9-81ED-4DB2-BD59-A6C34878D82A}">
                    <a16:rowId xmlns:a16="http://schemas.microsoft.com/office/drawing/2014/main" xmlns="" val="203896410"/>
                  </a:ext>
                </a:extLst>
              </a:tr>
              <a:tr h="630141">
                <a:tc>
                  <a:txBody>
                    <a:bodyPr/>
                    <a:lstStyle/>
                    <a:p>
                      <a:r>
                        <a:rPr lang="en-IN" sz="1800" b="0" i="0" kern="1200" dirty="0" smtClean="0">
                          <a:solidFill>
                            <a:schemeClr val="dk1"/>
                          </a:solidFill>
                          <a:effectLst/>
                          <a:latin typeface="+mn-lt"/>
                          <a:ea typeface="+mn-ea"/>
                          <a:cs typeface="+mn-cs"/>
                        </a:rPr>
                        <a:t>Members of a class can be public, private, protected or default.</a:t>
                      </a:r>
                      <a:endParaRPr lang="en-IN" dirty="0"/>
                    </a:p>
                  </a:txBody>
                  <a:tcPr marL="68580" marR="68580"/>
                </a:tc>
                <a:tc>
                  <a:txBody>
                    <a:bodyPr/>
                    <a:lstStyle/>
                    <a:p>
                      <a:r>
                        <a:rPr lang="en-IN" sz="1800" b="0" i="0" kern="1200" dirty="0" smtClean="0">
                          <a:solidFill>
                            <a:schemeClr val="dk1"/>
                          </a:solidFill>
                          <a:effectLst/>
                          <a:latin typeface="+mn-lt"/>
                          <a:ea typeface="+mn-ea"/>
                          <a:cs typeface="+mn-cs"/>
                        </a:rPr>
                        <a:t>All the members of the interface are public by default.</a:t>
                      </a:r>
                      <a:endParaRPr lang="en-IN" dirty="0"/>
                    </a:p>
                  </a:txBody>
                  <a:tcPr marL="68580" marR="68580"/>
                </a:tc>
                <a:extLst>
                  <a:ext uri="{0D108BD9-81ED-4DB2-BD59-A6C34878D82A}">
                    <a16:rowId xmlns:a16="http://schemas.microsoft.com/office/drawing/2014/main" xmlns="" val="541497603"/>
                  </a:ext>
                </a:extLst>
              </a:tr>
              <a:tr h="360080">
                <a:tc>
                  <a:txBody>
                    <a:bodyPr/>
                    <a:lstStyle/>
                    <a:p>
                      <a:r>
                        <a:rPr lang="en-IN" sz="1800" b="0" i="0" kern="1200" dirty="0" smtClean="0">
                          <a:solidFill>
                            <a:schemeClr val="dk1"/>
                          </a:solidFill>
                          <a:effectLst/>
                          <a:latin typeface="+mn-lt"/>
                          <a:ea typeface="+mn-ea"/>
                          <a:cs typeface="+mn-cs"/>
                        </a:rPr>
                        <a:t>A class can be instantiated</a:t>
                      </a:r>
                      <a:endParaRPr lang="en-IN" dirty="0"/>
                    </a:p>
                  </a:txBody>
                  <a:tcPr marL="68580" marR="68580"/>
                </a:tc>
                <a:tc>
                  <a:txBody>
                    <a:bodyPr/>
                    <a:lstStyle/>
                    <a:p>
                      <a:r>
                        <a:rPr lang="en-IN" sz="1800" b="0" i="0" kern="1200" dirty="0" smtClean="0">
                          <a:solidFill>
                            <a:schemeClr val="dk1"/>
                          </a:solidFill>
                          <a:effectLst/>
                          <a:latin typeface="+mn-lt"/>
                          <a:ea typeface="+mn-ea"/>
                          <a:cs typeface="+mn-cs"/>
                        </a:rPr>
                        <a:t>An interface can never be instantiated</a:t>
                      </a:r>
                      <a:endParaRPr lang="en-IN" dirty="0"/>
                    </a:p>
                  </a:txBody>
                  <a:tcPr marL="68580" marR="68580"/>
                </a:tc>
                <a:extLst>
                  <a:ext uri="{0D108BD9-81ED-4DB2-BD59-A6C34878D82A}">
                    <a16:rowId xmlns:a16="http://schemas.microsoft.com/office/drawing/2014/main" xmlns="" val="975690140"/>
                  </a:ext>
                </a:extLst>
              </a:tr>
              <a:tr h="360080">
                <a:tc>
                  <a:txBody>
                    <a:bodyPr/>
                    <a:lstStyle/>
                    <a:p>
                      <a:r>
                        <a:rPr lang="en-IN" sz="1800" b="0" i="0" kern="1200" dirty="0" smtClean="0">
                          <a:solidFill>
                            <a:schemeClr val="dk1"/>
                          </a:solidFill>
                          <a:effectLst/>
                          <a:latin typeface="+mn-lt"/>
                          <a:ea typeface="+mn-ea"/>
                          <a:cs typeface="+mn-cs"/>
                        </a:rPr>
                        <a:t>The </a:t>
                      </a:r>
                      <a:r>
                        <a:rPr lang="en-IN" sz="1800" b="1" i="0" kern="1200" dirty="0" smtClean="0">
                          <a:solidFill>
                            <a:schemeClr val="dk1"/>
                          </a:solidFill>
                          <a:effectLst/>
                          <a:latin typeface="+mn-lt"/>
                          <a:ea typeface="+mn-ea"/>
                          <a:cs typeface="+mn-cs"/>
                        </a:rPr>
                        <a:t>class</a:t>
                      </a:r>
                      <a:r>
                        <a:rPr lang="en-IN" sz="1800" b="0" i="0" kern="1200" dirty="0" smtClean="0">
                          <a:solidFill>
                            <a:schemeClr val="dk1"/>
                          </a:solidFill>
                          <a:effectLst/>
                          <a:latin typeface="+mn-lt"/>
                          <a:ea typeface="+mn-ea"/>
                          <a:cs typeface="+mn-cs"/>
                        </a:rPr>
                        <a:t> keyword is used to declare it</a:t>
                      </a:r>
                      <a:endParaRPr lang="en-IN" dirty="0"/>
                    </a:p>
                  </a:txBody>
                  <a:tcPr marL="68580" marR="68580"/>
                </a:tc>
                <a:tc>
                  <a:txBody>
                    <a:bodyPr/>
                    <a:lstStyle/>
                    <a:p>
                      <a:r>
                        <a:rPr lang="en-IN" sz="1800" b="0" i="0" kern="1200" dirty="0" smtClean="0">
                          <a:solidFill>
                            <a:schemeClr val="dk1"/>
                          </a:solidFill>
                          <a:effectLst/>
                          <a:latin typeface="+mn-lt"/>
                          <a:ea typeface="+mn-ea"/>
                          <a:cs typeface="+mn-cs"/>
                        </a:rPr>
                        <a:t>The </a:t>
                      </a:r>
                      <a:r>
                        <a:rPr lang="en-IN" sz="1800" b="1" i="0" kern="1200" dirty="0" smtClean="0">
                          <a:solidFill>
                            <a:schemeClr val="dk1"/>
                          </a:solidFill>
                          <a:effectLst/>
                          <a:latin typeface="+mn-lt"/>
                          <a:ea typeface="+mn-ea"/>
                          <a:cs typeface="+mn-cs"/>
                        </a:rPr>
                        <a:t>interface</a:t>
                      </a:r>
                      <a:r>
                        <a:rPr lang="en-IN" sz="1800" b="0" i="0" kern="1200" dirty="0" smtClean="0">
                          <a:solidFill>
                            <a:schemeClr val="dk1"/>
                          </a:solidFill>
                          <a:effectLst/>
                          <a:latin typeface="+mn-lt"/>
                          <a:ea typeface="+mn-ea"/>
                          <a:cs typeface="+mn-cs"/>
                        </a:rPr>
                        <a:t> keyword is used</a:t>
                      </a:r>
                      <a:endParaRPr lang="en-IN" dirty="0"/>
                    </a:p>
                  </a:txBody>
                  <a:tcPr marL="68580" marR="68580"/>
                </a:tc>
                <a:extLst>
                  <a:ext uri="{0D108BD9-81ED-4DB2-BD59-A6C34878D82A}">
                    <a16:rowId xmlns:a16="http://schemas.microsoft.com/office/drawing/2014/main" xmlns="" val="810601376"/>
                  </a:ext>
                </a:extLst>
              </a:tr>
              <a:tr h="658692">
                <a:tc>
                  <a:txBody>
                    <a:bodyPr/>
                    <a:lstStyle/>
                    <a:p>
                      <a:r>
                        <a:rPr lang="en-IN" sz="1800" b="0" i="0" kern="1200" dirty="0" smtClean="0">
                          <a:solidFill>
                            <a:schemeClr val="dk1"/>
                          </a:solidFill>
                          <a:effectLst/>
                          <a:latin typeface="+mn-lt"/>
                          <a:ea typeface="+mn-ea"/>
                          <a:cs typeface="+mn-cs"/>
                        </a:rPr>
                        <a:t>The </a:t>
                      </a:r>
                      <a:r>
                        <a:rPr lang="en-IN" sz="1800" b="1" i="0" kern="1200" dirty="0" smtClean="0">
                          <a:solidFill>
                            <a:schemeClr val="dk1"/>
                          </a:solidFill>
                          <a:effectLst/>
                          <a:latin typeface="+mn-lt"/>
                          <a:ea typeface="+mn-ea"/>
                          <a:cs typeface="+mn-cs"/>
                        </a:rPr>
                        <a:t>extends</a:t>
                      </a:r>
                      <a:r>
                        <a:rPr lang="en-IN" sz="1800" b="0" i="0" kern="1200" dirty="0" smtClean="0">
                          <a:solidFill>
                            <a:schemeClr val="dk1"/>
                          </a:solidFill>
                          <a:effectLst/>
                          <a:latin typeface="+mn-lt"/>
                          <a:ea typeface="+mn-ea"/>
                          <a:cs typeface="+mn-cs"/>
                        </a:rPr>
                        <a:t> keyword is used to inherit a class</a:t>
                      </a:r>
                      <a:endParaRPr lang="en-IN" dirty="0"/>
                    </a:p>
                  </a:txBody>
                  <a:tcPr marL="68580" marR="68580"/>
                </a:tc>
                <a:tc>
                  <a:txBody>
                    <a:bodyPr/>
                    <a:lstStyle/>
                    <a:p>
                      <a:r>
                        <a:rPr lang="en-IN" sz="1800" b="0" i="0" kern="1200" dirty="0" smtClean="0">
                          <a:solidFill>
                            <a:schemeClr val="dk1"/>
                          </a:solidFill>
                          <a:effectLst/>
                          <a:latin typeface="+mn-lt"/>
                          <a:ea typeface="+mn-ea"/>
                          <a:cs typeface="+mn-cs"/>
                        </a:rPr>
                        <a:t>The </a:t>
                      </a:r>
                      <a:r>
                        <a:rPr lang="en-IN" sz="1800" b="1" i="0" kern="1200" dirty="0" smtClean="0">
                          <a:solidFill>
                            <a:schemeClr val="dk1"/>
                          </a:solidFill>
                          <a:effectLst/>
                          <a:latin typeface="+mn-lt"/>
                          <a:ea typeface="+mn-ea"/>
                          <a:cs typeface="+mn-cs"/>
                        </a:rPr>
                        <a:t>implements </a:t>
                      </a:r>
                      <a:r>
                        <a:rPr lang="en-IN" sz="1800" b="0" i="0" kern="1200" dirty="0" smtClean="0">
                          <a:solidFill>
                            <a:schemeClr val="dk1"/>
                          </a:solidFill>
                          <a:effectLst/>
                          <a:latin typeface="+mn-lt"/>
                          <a:ea typeface="+mn-ea"/>
                          <a:cs typeface="+mn-cs"/>
                        </a:rPr>
                        <a:t>keyword is used to use an interface                                                                           </a:t>
                      </a:r>
                      <a:endParaRPr lang="en-IN" dirty="0"/>
                    </a:p>
                  </a:txBody>
                  <a:tcPr marL="68580" marR="68580"/>
                </a:tc>
                <a:extLst>
                  <a:ext uri="{0D108BD9-81ED-4DB2-BD59-A6C34878D82A}">
                    <a16:rowId xmlns:a16="http://schemas.microsoft.com/office/drawing/2014/main" xmlns="" val="3020988269"/>
                  </a:ext>
                </a:extLst>
              </a:tr>
              <a:tr h="369888">
                <a:tc>
                  <a:txBody>
                    <a:bodyPr/>
                    <a:lstStyle/>
                    <a:p>
                      <a:r>
                        <a:rPr lang="en-IN" sz="1800" b="0" i="0" kern="1200" dirty="0" smtClean="0">
                          <a:solidFill>
                            <a:schemeClr val="dk1"/>
                          </a:solidFill>
                          <a:effectLst/>
                          <a:latin typeface="+mn-lt"/>
                          <a:ea typeface="+mn-ea"/>
                          <a:cs typeface="+mn-cs"/>
                        </a:rPr>
                        <a:t>A Java class can have constructors</a:t>
                      </a:r>
                      <a:endParaRPr lang="en-IN" dirty="0"/>
                    </a:p>
                  </a:txBody>
                  <a:tcPr marL="68580" marR="68580"/>
                </a:tc>
                <a:tc>
                  <a:txBody>
                    <a:bodyPr/>
                    <a:lstStyle/>
                    <a:p>
                      <a:r>
                        <a:rPr lang="en-IN" sz="1800" b="0" i="0" kern="1200" dirty="0" smtClean="0">
                          <a:solidFill>
                            <a:schemeClr val="dk1"/>
                          </a:solidFill>
                          <a:effectLst/>
                          <a:latin typeface="+mn-lt"/>
                          <a:ea typeface="+mn-ea"/>
                          <a:cs typeface="+mn-cs"/>
                        </a:rPr>
                        <a:t>An interface cannot have constructors</a:t>
                      </a:r>
                      <a:endParaRPr lang="en-IN" dirty="0"/>
                    </a:p>
                  </a:txBody>
                  <a:tcPr marL="68580" marR="68580"/>
                </a:tc>
                <a:extLst>
                  <a:ext uri="{0D108BD9-81ED-4DB2-BD59-A6C34878D82A}">
                    <a16:rowId xmlns:a16="http://schemas.microsoft.com/office/drawing/2014/main" xmlns="" val="2661527867"/>
                  </a:ext>
                </a:extLst>
              </a:tr>
              <a:tr h="630141">
                <a:tc>
                  <a:txBody>
                    <a:bodyPr/>
                    <a:lstStyle/>
                    <a:p>
                      <a:r>
                        <a:rPr lang="en-IN" sz="1800" b="0" i="0" kern="1200" dirty="0" smtClean="0">
                          <a:solidFill>
                            <a:schemeClr val="dk1"/>
                          </a:solidFill>
                          <a:effectLst/>
                          <a:latin typeface="+mn-lt"/>
                          <a:ea typeface="+mn-ea"/>
                          <a:cs typeface="+mn-cs"/>
                        </a:rPr>
                        <a:t>A class can extend only one class but can implement any number of interfaces</a:t>
                      </a:r>
                      <a:endParaRPr lang="en-IN" dirty="0"/>
                    </a:p>
                  </a:txBody>
                  <a:tcPr marL="68580" marR="68580"/>
                </a:tc>
                <a:tc>
                  <a:txBody>
                    <a:bodyPr/>
                    <a:lstStyle/>
                    <a:p>
                      <a:r>
                        <a:rPr lang="en-IN" sz="1800" b="0" i="0" kern="1200" dirty="0" smtClean="0">
                          <a:solidFill>
                            <a:schemeClr val="dk1"/>
                          </a:solidFill>
                          <a:effectLst/>
                          <a:latin typeface="+mn-lt"/>
                          <a:ea typeface="+mn-ea"/>
                          <a:cs typeface="+mn-cs"/>
                        </a:rPr>
                        <a:t>An interface can extend any number of interfaces but cannot implement any interface</a:t>
                      </a:r>
                      <a:endParaRPr lang="en-IN" dirty="0"/>
                    </a:p>
                  </a:txBody>
                  <a:tcPr marL="68580" marR="68580"/>
                </a:tc>
                <a:extLst>
                  <a:ext uri="{0D108BD9-81ED-4DB2-BD59-A6C34878D82A}">
                    <a16:rowId xmlns:a16="http://schemas.microsoft.com/office/drawing/2014/main" xmlns="" val="2351695053"/>
                  </a:ext>
                </a:extLst>
              </a:tr>
            </a:tbl>
          </a:graphicData>
        </a:graphic>
      </p:graphicFrame>
    </p:spTree>
    <p:extLst>
      <p:ext uri="{BB962C8B-B14F-4D97-AF65-F5344CB8AC3E}">
        <p14:creationId xmlns:p14="http://schemas.microsoft.com/office/powerpoint/2010/main" val="34213170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763000" cy="1143000"/>
          </a:xfrm>
        </p:spPr>
        <p:txBody>
          <a:bodyPr>
            <a:normAutofit fontScale="90000"/>
          </a:bodyPr>
          <a:lstStyle/>
          <a:p>
            <a:r>
              <a:rPr lang="en-IN" dirty="0" smtClean="0"/>
              <a:t/>
            </a:r>
            <a:br>
              <a:rPr lang="en-IN" dirty="0" smtClean="0"/>
            </a:br>
            <a:r>
              <a:rPr lang="en-IN" dirty="0" smtClean="0">
                <a:solidFill>
                  <a:srgbClr val="FF0000"/>
                </a:solidFill>
              </a:rPr>
              <a:t>Difference </a:t>
            </a:r>
            <a:r>
              <a:rPr lang="en-IN" dirty="0">
                <a:solidFill>
                  <a:srgbClr val="FF0000"/>
                </a:solidFill>
              </a:rPr>
              <a:t>between abstract class and interface</a:t>
            </a:r>
            <a:br>
              <a:rPr lang="en-IN" dirty="0">
                <a:solidFill>
                  <a:srgbClr val="FF0000"/>
                </a:solidFill>
              </a:rPr>
            </a:br>
            <a:endParaRPr lang="en-IN"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47174617"/>
              </p:ext>
            </p:extLst>
          </p:nvPr>
        </p:nvGraphicFramePr>
        <p:xfrm>
          <a:off x="533400" y="1371600"/>
          <a:ext cx="8305800" cy="5399544"/>
        </p:xfrm>
        <a:graphic>
          <a:graphicData uri="http://schemas.openxmlformats.org/drawingml/2006/table">
            <a:tbl>
              <a:tblPr/>
              <a:tblGrid>
                <a:gridCol w="4152900">
                  <a:extLst>
                    <a:ext uri="{9D8B030D-6E8A-4147-A177-3AD203B41FA5}">
                      <a16:colId xmlns:a16="http://schemas.microsoft.com/office/drawing/2014/main" xmlns="" val="3135530627"/>
                    </a:ext>
                  </a:extLst>
                </a:gridCol>
                <a:gridCol w="4152900">
                  <a:extLst>
                    <a:ext uri="{9D8B030D-6E8A-4147-A177-3AD203B41FA5}">
                      <a16:colId xmlns:a16="http://schemas.microsoft.com/office/drawing/2014/main" xmlns="" val="3050706514"/>
                    </a:ext>
                  </a:extLst>
                </a:gridCol>
              </a:tblGrid>
              <a:tr h="362883">
                <a:tc>
                  <a:txBody>
                    <a:bodyPr/>
                    <a:lstStyle/>
                    <a:p>
                      <a:pPr algn="ctr" fontAlgn="t"/>
                      <a:r>
                        <a:rPr lang="en-IN" sz="1400" dirty="0">
                          <a:solidFill>
                            <a:srgbClr val="000000"/>
                          </a:solidFill>
                          <a:effectLst/>
                          <a:latin typeface="times new roman" panose="02020603050405020304" pitchFamily="18" charset="0"/>
                        </a:rPr>
                        <a:t>Abstract class</a:t>
                      </a:r>
                    </a:p>
                  </a:txBody>
                  <a:tcPr marL="41804" marR="41804" marT="55738" marB="55738">
                    <a:lnL w="9525" cap="flat" cmpd="sng" algn="ctr">
                      <a:solidFill>
                        <a:srgbClr val="20EAA3"/>
                      </a:solidFill>
                      <a:prstDash val="solid"/>
                      <a:round/>
                      <a:headEnd type="none" w="med" len="med"/>
                      <a:tailEnd type="none" w="med" len="med"/>
                    </a:lnL>
                    <a:lnR w="9525" cap="flat" cmpd="sng" algn="ctr">
                      <a:solidFill>
                        <a:srgbClr val="20EAA3"/>
                      </a:solidFill>
                      <a:prstDash val="solid"/>
                      <a:round/>
                      <a:headEnd type="none" w="med" len="med"/>
                      <a:tailEnd type="none" w="med" len="med"/>
                    </a:lnR>
                    <a:lnT w="9525" cap="flat" cmpd="sng" algn="ctr">
                      <a:solidFill>
                        <a:srgbClr val="20EAA3"/>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C7CCBE"/>
                    </a:solidFill>
                  </a:tcPr>
                </a:tc>
                <a:tc>
                  <a:txBody>
                    <a:bodyPr/>
                    <a:lstStyle/>
                    <a:p>
                      <a:pPr algn="ctr" fontAlgn="t"/>
                      <a:r>
                        <a:rPr lang="en-IN" sz="1600" dirty="0">
                          <a:solidFill>
                            <a:srgbClr val="000000"/>
                          </a:solidFill>
                          <a:effectLst/>
                          <a:latin typeface="times new roman" panose="02020603050405020304" pitchFamily="18" charset="0"/>
                        </a:rPr>
                        <a:t>Interface</a:t>
                      </a:r>
                    </a:p>
                  </a:txBody>
                  <a:tcPr marL="41804" marR="41804" marT="55738" marB="55738">
                    <a:lnL w="9525" cap="flat" cmpd="sng" algn="ctr">
                      <a:solidFill>
                        <a:srgbClr val="20EAA3"/>
                      </a:solidFill>
                      <a:prstDash val="solid"/>
                      <a:round/>
                      <a:headEnd type="none" w="med" len="med"/>
                      <a:tailEnd type="none" w="med" len="med"/>
                    </a:lnL>
                    <a:lnR w="9525" cap="flat" cmpd="sng" algn="ctr">
                      <a:solidFill>
                        <a:srgbClr val="20EAA3"/>
                      </a:solidFill>
                      <a:prstDash val="solid"/>
                      <a:round/>
                      <a:headEnd type="none" w="med" len="med"/>
                      <a:tailEnd type="none" w="med" len="med"/>
                    </a:lnR>
                    <a:lnT w="9525" cap="flat" cmpd="sng" algn="ctr">
                      <a:solidFill>
                        <a:srgbClr val="20EAA3"/>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C7CCBE"/>
                    </a:solidFill>
                  </a:tcPr>
                </a:tc>
                <a:extLst>
                  <a:ext uri="{0D108BD9-81ED-4DB2-BD59-A6C34878D82A}">
                    <a16:rowId xmlns:a16="http://schemas.microsoft.com/office/drawing/2014/main" xmlns="" val="4099094955"/>
                  </a:ext>
                </a:extLst>
              </a:tr>
              <a:tr h="647503">
                <a:tc>
                  <a:txBody>
                    <a:bodyPr/>
                    <a:lstStyle/>
                    <a:p>
                      <a:pPr algn="l" fontAlgn="t"/>
                      <a:r>
                        <a:rPr lang="en-IN" sz="1200" dirty="0">
                          <a:solidFill>
                            <a:srgbClr val="000000"/>
                          </a:solidFill>
                          <a:effectLst/>
                          <a:latin typeface="verdana" panose="020B0604030504040204" pitchFamily="34" charset="0"/>
                        </a:rPr>
                        <a:t>1) Abstract class can </a:t>
                      </a:r>
                      <a:r>
                        <a:rPr lang="en-IN" sz="1200" b="1" dirty="0">
                          <a:solidFill>
                            <a:srgbClr val="000000"/>
                          </a:solidFill>
                          <a:effectLst/>
                          <a:latin typeface="verdana" panose="020B0604030504040204" pitchFamily="34" charset="0"/>
                        </a:rPr>
                        <a:t>have abstract and non-abstract</a:t>
                      </a:r>
                      <a:r>
                        <a:rPr lang="en-IN" sz="1200" dirty="0">
                          <a:solidFill>
                            <a:srgbClr val="000000"/>
                          </a:solidFill>
                          <a:effectLst/>
                          <a:latin typeface="verdana" panose="020B0604030504040204" pitchFamily="34" charset="0"/>
                        </a:rPr>
                        <a:t> methods.</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l" fontAlgn="t"/>
                      <a:r>
                        <a:rPr lang="en-IN" sz="1200">
                          <a:solidFill>
                            <a:srgbClr val="000000"/>
                          </a:solidFill>
                          <a:effectLst/>
                          <a:latin typeface="verdana" panose="020B0604030504040204" pitchFamily="34" charset="0"/>
                        </a:rPr>
                        <a:t>Interface can have </a:t>
                      </a:r>
                      <a:r>
                        <a:rPr lang="en-IN" sz="1200" b="1">
                          <a:solidFill>
                            <a:srgbClr val="000000"/>
                          </a:solidFill>
                          <a:effectLst/>
                          <a:latin typeface="verdana" panose="020B0604030504040204" pitchFamily="34" charset="0"/>
                        </a:rPr>
                        <a:t>only abstract</a:t>
                      </a:r>
                      <a:r>
                        <a:rPr lang="en-IN" sz="1200">
                          <a:solidFill>
                            <a:srgbClr val="000000"/>
                          </a:solidFill>
                          <a:effectLst/>
                          <a:latin typeface="verdana" panose="020B0604030504040204" pitchFamily="34" charset="0"/>
                        </a:rPr>
                        <a:t> methods. Since Java 8, it can have </a:t>
                      </a:r>
                      <a:r>
                        <a:rPr lang="en-IN" sz="1200" b="1">
                          <a:solidFill>
                            <a:srgbClr val="000000"/>
                          </a:solidFill>
                          <a:effectLst/>
                          <a:latin typeface="verdana" panose="020B0604030504040204" pitchFamily="34" charset="0"/>
                        </a:rPr>
                        <a:t>default and static methods</a:t>
                      </a:r>
                      <a:r>
                        <a:rPr lang="en-IN" sz="1200">
                          <a:solidFill>
                            <a:srgbClr val="000000"/>
                          </a:solidFill>
                          <a:effectLst/>
                          <a:latin typeface="verdana" panose="020B0604030504040204" pitchFamily="34" charset="0"/>
                        </a:rPr>
                        <a:t> also.</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xmlns="" val="629827292"/>
                  </a:ext>
                </a:extLst>
              </a:tr>
              <a:tr h="449450">
                <a:tc>
                  <a:txBody>
                    <a:bodyPr/>
                    <a:lstStyle/>
                    <a:p>
                      <a:pPr algn="l" fontAlgn="t"/>
                      <a:r>
                        <a:rPr lang="en-IN" sz="1200" dirty="0">
                          <a:solidFill>
                            <a:srgbClr val="000000"/>
                          </a:solidFill>
                          <a:effectLst/>
                          <a:latin typeface="verdana" panose="020B0604030504040204" pitchFamily="34" charset="0"/>
                        </a:rPr>
                        <a:t>2) Abstract class </a:t>
                      </a:r>
                      <a:r>
                        <a:rPr lang="en-IN" sz="1200" b="1" dirty="0">
                          <a:solidFill>
                            <a:srgbClr val="000000"/>
                          </a:solidFill>
                          <a:effectLst/>
                          <a:latin typeface="verdana" panose="020B0604030504040204" pitchFamily="34" charset="0"/>
                        </a:rPr>
                        <a:t>doesn't support multiple inheritance</a:t>
                      </a:r>
                      <a:r>
                        <a:rPr lang="en-IN" sz="1200" dirty="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l" fontAlgn="t"/>
                      <a:r>
                        <a:rPr lang="en-IN" sz="1200" dirty="0">
                          <a:solidFill>
                            <a:srgbClr val="000000"/>
                          </a:solidFill>
                          <a:effectLst/>
                          <a:latin typeface="verdana" panose="020B0604030504040204" pitchFamily="34" charset="0"/>
                        </a:rPr>
                        <a:t>Interface </a:t>
                      </a:r>
                      <a:r>
                        <a:rPr lang="en-IN" sz="1200" b="1" dirty="0">
                          <a:solidFill>
                            <a:srgbClr val="000000"/>
                          </a:solidFill>
                          <a:effectLst/>
                          <a:latin typeface="verdana" panose="020B0604030504040204" pitchFamily="34" charset="0"/>
                        </a:rPr>
                        <a:t>supports multiple inheritance</a:t>
                      </a:r>
                      <a:r>
                        <a:rPr lang="en-IN" sz="1200" dirty="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xmlns="" val="2446723427"/>
                  </a:ext>
                </a:extLst>
              </a:tr>
              <a:tr h="504939">
                <a:tc>
                  <a:txBody>
                    <a:bodyPr/>
                    <a:lstStyle/>
                    <a:p>
                      <a:pPr algn="l" fontAlgn="t"/>
                      <a:r>
                        <a:rPr lang="en-IN" sz="1200">
                          <a:solidFill>
                            <a:srgbClr val="000000"/>
                          </a:solidFill>
                          <a:effectLst/>
                          <a:latin typeface="verdana" panose="020B0604030504040204" pitchFamily="34" charset="0"/>
                        </a:rPr>
                        <a:t>3) Abstract class </a:t>
                      </a:r>
                      <a:r>
                        <a:rPr lang="en-IN" sz="1200" b="1">
                          <a:solidFill>
                            <a:srgbClr val="000000"/>
                          </a:solidFill>
                          <a:effectLst/>
                          <a:latin typeface="verdana" panose="020B0604030504040204" pitchFamily="34" charset="0"/>
                        </a:rPr>
                        <a:t>can have final, non-final, static and non-static variables</a:t>
                      </a:r>
                      <a:r>
                        <a:rPr lang="en-IN" sz="120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l" fontAlgn="t"/>
                      <a:r>
                        <a:rPr lang="en-IN" sz="1200" dirty="0">
                          <a:solidFill>
                            <a:srgbClr val="000000"/>
                          </a:solidFill>
                          <a:effectLst/>
                          <a:latin typeface="verdana" panose="020B0604030504040204" pitchFamily="34" charset="0"/>
                        </a:rPr>
                        <a:t>Interface has </a:t>
                      </a:r>
                      <a:r>
                        <a:rPr lang="en-IN" sz="1200" b="1" dirty="0">
                          <a:solidFill>
                            <a:srgbClr val="000000"/>
                          </a:solidFill>
                          <a:effectLst/>
                          <a:latin typeface="verdana" panose="020B0604030504040204" pitchFamily="34" charset="0"/>
                        </a:rPr>
                        <a:t>only static and final variables</a:t>
                      </a:r>
                      <a:r>
                        <a:rPr lang="en-IN" sz="1200" dirty="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xmlns="" val="2102821665"/>
                  </a:ext>
                </a:extLst>
              </a:tr>
              <a:tr h="504939">
                <a:tc>
                  <a:txBody>
                    <a:bodyPr/>
                    <a:lstStyle/>
                    <a:p>
                      <a:pPr algn="l" fontAlgn="t"/>
                      <a:r>
                        <a:rPr lang="en-IN" sz="1200">
                          <a:solidFill>
                            <a:srgbClr val="000000"/>
                          </a:solidFill>
                          <a:effectLst/>
                          <a:latin typeface="verdana" panose="020B0604030504040204" pitchFamily="34" charset="0"/>
                        </a:rPr>
                        <a:t>4) Abstract class </a:t>
                      </a:r>
                      <a:r>
                        <a:rPr lang="en-IN" sz="1200" b="1">
                          <a:solidFill>
                            <a:srgbClr val="000000"/>
                          </a:solidFill>
                          <a:effectLst/>
                          <a:latin typeface="verdana" panose="020B0604030504040204" pitchFamily="34" charset="0"/>
                        </a:rPr>
                        <a:t>can provide the implementation of interface</a:t>
                      </a:r>
                      <a:r>
                        <a:rPr lang="en-IN" sz="120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l" fontAlgn="t"/>
                      <a:r>
                        <a:rPr lang="en-IN" sz="1200" dirty="0">
                          <a:solidFill>
                            <a:srgbClr val="000000"/>
                          </a:solidFill>
                          <a:effectLst/>
                          <a:latin typeface="verdana" panose="020B0604030504040204" pitchFamily="34" charset="0"/>
                        </a:rPr>
                        <a:t>Interface </a:t>
                      </a:r>
                      <a:r>
                        <a:rPr lang="en-IN" sz="1200" b="1" dirty="0">
                          <a:solidFill>
                            <a:srgbClr val="000000"/>
                          </a:solidFill>
                          <a:effectLst/>
                          <a:latin typeface="verdana" panose="020B0604030504040204" pitchFamily="34" charset="0"/>
                        </a:rPr>
                        <a:t>can't provide the implementation of abstract class</a:t>
                      </a:r>
                      <a:r>
                        <a:rPr lang="en-IN" sz="1200" dirty="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xmlns="" val="909231711"/>
                  </a:ext>
                </a:extLst>
              </a:tr>
              <a:tr h="449450">
                <a:tc>
                  <a:txBody>
                    <a:bodyPr/>
                    <a:lstStyle/>
                    <a:p>
                      <a:pPr algn="l" fontAlgn="t"/>
                      <a:r>
                        <a:rPr lang="en-IN" sz="1200">
                          <a:solidFill>
                            <a:srgbClr val="000000"/>
                          </a:solidFill>
                          <a:effectLst/>
                          <a:latin typeface="verdana" panose="020B0604030504040204" pitchFamily="34" charset="0"/>
                        </a:rPr>
                        <a:t>5) The </a:t>
                      </a:r>
                      <a:r>
                        <a:rPr lang="en-IN" sz="1200" b="1">
                          <a:solidFill>
                            <a:srgbClr val="000000"/>
                          </a:solidFill>
                          <a:effectLst/>
                          <a:latin typeface="verdana" panose="020B0604030504040204" pitchFamily="34" charset="0"/>
                        </a:rPr>
                        <a:t>abstract keyword</a:t>
                      </a:r>
                      <a:r>
                        <a:rPr lang="en-IN" sz="1200">
                          <a:solidFill>
                            <a:srgbClr val="000000"/>
                          </a:solidFill>
                          <a:effectLst/>
                          <a:latin typeface="verdana" panose="020B0604030504040204" pitchFamily="34" charset="0"/>
                        </a:rPr>
                        <a:t> is used to declare abstract class.</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l" fontAlgn="t"/>
                      <a:r>
                        <a:rPr lang="en-IN" sz="1200" dirty="0">
                          <a:solidFill>
                            <a:srgbClr val="000000"/>
                          </a:solidFill>
                          <a:effectLst/>
                          <a:latin typeface="verdana" panose="020B0604030504040204" pitchFamily="34" charset="0"/>
                        </a:rPr>
                        <a:t>The </a:t>
                      </a:r>
                      <a:r>
                        <a:rPr lang="en-IN" sz="1200" b="1" dirty="0">
                          <a:solidFill>
                            <a:srgbClr val="000000"/>
                          </a:solidFill>
                          <a:effectLst/>
                          <a:latin typeface="verdana" panose="020B0604030504040204" pitchFamily="34" charset="0"/>
                        </a:rPr>
                        <a:t>interface keyword</a:t>
                      </a:r>
                      <a:r>
                        <a:rPr lang="en-IN" sz="1200" dirty="0">
                          <a:solidFill>
                            <a:srgbClr val="000000"/>
                          </a:solidFill>
                          <a:effectLst/>
                          <a:latin typeface="verdana" panose="020B0604030504040204" pitchFamily="34" charset="0"/>
                        </a:rPr>
                        <a:t> is used to declare interface.</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xmlns="" val="1563694880"/>
                  </a:ext>
                </a:extLst>
              </a:tr>
              <a:tr h="647503">
                <a:tc>
                  <a:txBody>
                    <a:bodyPr/>
                    <a:lstStyle/>
                    <a:p>
                      <a:pPr algn="l" fontAlgn="t"/>
                      <a:r>
                        <a:rPr lang="en-IN" sz="1200">
                          <a:solidFill>
                            <a:srgbClr val="000000"/>
                          </a:solidFill>
                          <a:effectLst/>
                          <a:latin typeface="verdana" panose="020B0604030504040204" pitchFamily="34" charset="0"/>
                        </a:rPr>
                        <a:t>6) An </a:t>
                      </a:r>
                      <a:r>
                        <a:rPr lang="en-IN" sz="1200" b="1">
                          <a:solidFill>
                            <a:srgbClr val="000000"/>
                          </a:solidFill>
                          <a:effectLst/>
                          <a:latin typeface="verdana" panose="020B0604030504040204" pitchFamily="34" charset="0"/>
                        </a:rPr>
                        <a:t>abstract class</a:t>
                      </a:r>
                      <a:r>
                        <a:rPr lang="en-IN" sz="1200">
                          <a:solidFill>
                            <a:srgbClr val="000000"/>
                          </a:solidFill>
                          <a:effectLst/>
                          <a:latin typeface="verdana" panose="020B0604030504040204" pitchFamily="34" charset="0"/>
                        </a:rPr>
                        <a:t> can extend another Java class and implement multiple Java interfaces.</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l" fontAlgn="t"/>
                      <a:r>
                        <a:rPr lang="en-IN" sz="1200" dirty="0">
                          <a:solidFill>
                            <a:srgbClr val="000000"/>
                          </a:solidFill>
                          <a:effectLst/>
                          <a:latin typeface="verdana" panose="020B0604030504040204" pitchFamily="34" charset="0"/>
                        </a:rPr>
                        <a:t>An </a:t>
                      </a:r>
                      <a:r>
                        <a:rPr lang="en-IN" sz="1200" b="1" dirty="0">
                          <a:solidFill>
                            <a:srgbClr val="000000"/>
                          </a:solidFill>
                          <a:effectLst/>
                          <a:latin typeface="verdana" panose="020B0604030504040204" pitchFamily="34" charset="0"/>
                        </a:rPr>
                        <a:t>interface</a:t>
                      </a:r>
                      <a:r>
                        <a:rPr lang="en-IN" sz="1200" dirty="0">
                          <a:solidFill>
                            <a:srgbClr val="000000"/>
                          </a:solidFill>
                          <a:effectLst/>
                          <a:latin typeface="verdana" panose="020B0604030504040204" pitchFamily="34" charset="0"/>
                        </a:rPr>
                        <a:t> can extend another Java interface only.</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xmlns="" val="3797994143"/>
                  </a:ext>
                </a:extLst>
              </a:tr>
              <a:tr h="504939">
                <a:tc>
                  <a:txBody>
                    <a:bodyPr/>
                    <a:lstStyle/>
                    <a:p>
                      <a:pPr algn="l" fontAlgn="t"/>
                      <a:r>
                        <a:rPr lang="en-IN" sz="1200">
                          <a:solidFill>
                            <a:srgbClr val="000000"/>
                          </a:solidFill>
                          <a:effectLst/>
                          <a:latin typeface="verdana" panose="020B0604030504040204" pitchFamily="34" charset="0"/>
                        </a:rPr>
                        <a:t>7) An </a:t>
                      </a:r>
                      <a:r>
                        <a:rPr lang="en-IN" sz="1200" b="1">
                          <a:solidFill>
                            <a:srgbClr val="000000"/>
                          </a:solidFill>
                          <a:effectLst/>
                          <a:latin typeface="verdana" panose="020B0604030504040204" pitchFamily="34" charset="0"/>
                        </a:rPr>
                        <a:t>abstract class</a:t>
                      </a:r>
                      <a:r>
                        <a:rPr lang="en-IN" sz="1200">
                          <a:solidFill>
                            <a:srgbClr val="000000"/>
                          </a:solidFill>
                          <a:effectLst/>
                          <a:latin typeface="verdana" panose="020B0604030504040204" pitchFamily="34" charset="0"/>
                        </a:rPr>
                        <a:t> can be extended using keyword "extends".</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l" fontAlgn="t"/>
                      <a:r>
                        <a:rPr lang="en-IN" sz="1200" dirty="0">
                          <a:solidFill>
                            <a:srgbClr val="000000"/>
                          </a:solidFill>
                          <a:effectLst/>
                          <a:latin typeface="verdana" panose="020B0604030504040204" pitchFamily="34" charset="0"/>
                        </a:rPr>
                        <a:t>An </a:t>
                      </a:r>
                      <a:r>
                        <a:rPr lang="en-IN" sz="1200" b="1" dirty="0">
                          <a:solidFill>
                            <a:srgbClr val="000000"/>
                          </a:solidFill>
                          <a:effectLst/>
                          <a:latin typeface="verdana" panose="020B0604030504040204" pitchFamily="34" charset="0"/>
                        </a:rPr>
                        <a:t>interface</a:t>
                      </a:r>
                      <a:r>
                        <a:rPr lang="en-IN" sz="1200" dirty="0">
                          <a:solidFill>
                            <a:srgbClr val="000000"/>
                          </a:solidFill>
                          <a:effectLst/>
                          <a:latin typeface="verdana" panose="020B0604030504040204" pitchFamily="34" charset="0"/>
                        </a:rPr>
                        <a:t> can be implemented using keyword "implements".</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xmlns="" val="1514754235"/>
                  </a:ext>
                </a:extLst>
              </a:tr>
              <a:tr h="504939">
                <a:tc>
                  <a:txBody>
                    <a:bodyPr/>
                    <a:lstStyle/>
                    <a:p>
                      <a:pPr algn="l" fontAlgn="t"/>
                      <a:r>
                        <a:rPr lang="en-IN" sz="1200">
                          <a:solidFill>
                            <a:srgbClr val="000000"/>
                          </a:solidFill>
                          <a:effectLst/>
                          <a:latin typeface="verdana" panose="020B0604030504040204" pitchFamily="34" charset="0"/>
                        </a:rPr>
                        <a:t>8) A Java </a:t>
                      </a:r>
                      <a:r>
                        <a:rPr lang="en-IN" sz="1200" b="1">
                          <a:solidFill>
                            <a:srgbClr val="000000"/>
                          </a:solidFill>
                          <a:effectLst/>
                          <a:latin typeface="verdana" panose="020B0604030504040204" pitchFamily="34" charset="0"/>
                        </a:rPr>
                        <a:t>abstract class</a:t>
                      </a:r>
                      <a:r>
                        <a:rPr lang="en-IN" sz="1200">
                          <a:solidFill>
                            <a:srgbClr val="000000"/>
                          </a:solidFill>
                          <a:effectLst/>
                          <a:latin typeface="verdana" panose="020B0604030504040204" pitchFamily="34" charset="0"/>
                        </a:rPr>
                        <a:t> can have class members like private, protected, etc.</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l" fontAlgn="t"/>
                      <a:r>
                        <a:rPr lang="en-IN" sz="1200" dirty="0">
                          <a:solidFill>
                            <a:srgbClr val="000000"/>
                          </a:solidFill>
                          <a:effectLst/>
                          <a:latin typeface="verdana" panose="020B0604030504040204" pitchFamily="34" charset="0"/>
                        </a:rPr>
                        <a:t>Members of a Java interface are public by default.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a16="http://schemas.microsoft.com/office/drawing/2014/main" xmlns="" val="3518255053"/>
                  </a:ext>
                </a:extLst>
              </a:tr>
              <a:tr h="822999">
                <a:tc>
                  <a:txBody>
                    <a:bodyPr/>
                    <a:lstStyle/>
                    <a:p>
                      <a:pPr algn="l" fontAlgn="t"/>
                      <a:r>
                        <a:rPr lang="en-IN" sz="1200">
                          <a:solidFill>
                            <a:srgbClr val="000000"/>
                          </a:solidFill>
                          <a:effectLst/>
                          <a:latin typeface="verdana" panose="020B0604030504040204" pitchFamily="34" charset="0"/>
                        </a:rPr>
                        <a:t>9)</a:t>
                      </a:r>
                      <a:r>
                        <a:rPr lang="en-IN" sz="1200" b="1">
                          <a:solidFill>
                            <a:srgbClr val="000000"/>
                          </a:solidFill>
                          <a:effectLst/>
                          <a:latin typeface="verdana" panose="020B0604030504040204" pitchFamily="34" charset="0"/>
                        </a:rPr>
                        <a:t>Example:</a:t>
                      </a:r>
                      <a:r>
                        <a:rPr lang="en-IN" sz="1200">
                          <a:solidFill>
                            <a:srgbClr val="000000"/>
                          </a:solidFill>
                          <a:effectLst/>
                          <a:latin typeface="verdana" panose="020B0604030504040204" pitchFamily="34" charset="0"/>
                        </a:rPr>
                        <a:t/>
                      </a:r>
                      <a:br>
                        <a:rPr lang="en-IN" sz="1200">
                          <a:solidFill>
                            <a:srgbClr val="000000"/>
                          </a:solidFill>
                          <a:effectLst/>
                          <a:latin typeface="verdana" panose="020B0604030504040204" pitchFamily="34" charset="0"/>
                        </a:rPr>
                      </a:br>
                      <a:r>
                        <a:rPr lang="en-IN" sz="1200">
                          <a:solidFill>
                            <a:srgbClr val="000000"/>
                          </a:solidFill>
                          <a:effectLst/>
                          <a:latin typeface="verdana" panose="020B0604030504040204" pitchFamily="34" charset="0"/>
                        </a:rPr>
                        <a:t>public abstract class Shape{</a:t>
                      </a:r>
                      <a:br>
                        <a:rPr lang="en-IN" sz="1200">
                          <a:solidFill>
                            <a:srgbClr val="000000"/>
                          </a:solidFill>
                          <a:effectLst/>
                          <a:latin typeface="verdana" panose="020B0604030504040204" pitchFamily="34" charset="0"/>
                        </a:rPr>
                      </a:br>
                      <a:r>
                        <a:rPr lang="en-IN" sz="1200">
                          <a:solidFill>
                            <a:srgbClr val="000000"/>
                          </a:solidFill>
                          <a:effectLst/>
                          <a:latin typeface="verdana" panose="020B0604030504040204" pitchFamily="34" charset="0"/>
                        </a:rPr>
                        <a:t>public abstract void draw();</a:t>
                      </a:r>
                      <a:br>
                        <a:rPr lang="en-IN" sz="1200">
                          <a:solidFill>
                            <a:srgbClr val="000000"/>
                          </a:solidFill>
                          <a:effectLst/>
                          <a:latin typeface="verdana" panose="020B0604030504040204" pitchFamily="34" charset="0"/>
                        </a:rPr>
                      </a:br>
                      <a:r>
                        <a:rPr lang="en-IN" sz="120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l" fontAlgn="t"/>
                      <a:r>
                        <a:rPr lang="en-IN" sz="1200" b="1" dirty="0">
                          <a:solidFill>
                            <a:srgbClr val="000000"/>
                          </a:solidFill>
                          <a:effectLst/>
                          <a:latin typeface="verdana" panose="020B0604030504040204" pitchFamily="34" charset="0"/>
                        </a:rPr>
                        <a:t>Example:</a:t>
                      </a:r>
                      <a:r>
                        <a:rPr lang="en-IN" sz="1200" dirty="0">
                          <a:solidFill>
                            <a:srgbClr val="000000"/>
                          </a:solidFill>
                          <a:effectLst/>
                          <a:latin typeface="verdana" panose="020B0604030504040204" pitchFamily="34" charset="0"/>
                        </a:rPr>
                        <a:t/>
                      </a:r>
                      <a:br>
                        <a:rPr lang="en-IN" sz="1200" dirty="0">
                          <a:solidFill>
                            <a:srgbClr val="000000"/>
                          </a:solidFill>
                          <a:effectLst/>
                          <a:latin typeface="verdana" panose="020B0604030504040204" pitchFamily="34" charset="0"/>
                        </a:rPr>
                      </a:br>
                      <a:r>
                        <a:rPr lang="en-IN" sz="1200" dirty="0">
                          <a:solidFill>
                            <a:srgbClr val="000000"/>
                          </a:solidFill>
                          <a:effectLst/>
                          <a:latin typeface="verdana" panose="020B0604030504040204" pitchFamily="34" charset="0"/>
                        </a:rPr>
                        <a:t>public interface </a:t>
                      </a:r>
                      <a:r>
                        <a:rPr lang="en-IN" sz="1200" dirty="0" err="1">
                          <a:solidFill>
                            <a:srgbClr val="000000"/>
                          </a:solidFill>
                          <a:effectLst/>
                          <a:latin typeface="verdana" panose="020B0604030504040204" pitchFamily="34" charset="0"/>
                        </a:rPr>
                        <a:t>Drawable</a:t>
                      </a:r>
                      <a:r>
                        <a:rPr lang="en-IN" sz="1200" dirty="0">
                          <a:solidFill>
                            <a:srgbClr val="000000"/>
                          </a:solidFill>
                          <a:effectLst/>
                          <a:latin typeface="verdana" panose="020B0604030504040204" pitchFamily="34" charset="0"/>
                        </a:rPr>
                        <a:t>{</a:t>
                      </a:r>
                      <a:br>
                        <a:rPr lang="en-IN" sz="1200" dirty="0">
                          <a:solidFill>
                            <a:srgbClr val="000000"/>
                          </a:solidFill>
                          <a:effectLst/>
                          <a:latin typeface="verdana" panose="020B0604030504040204" pitchFamily="34" charset="0"/>
                        </a:rPr>
                      </a:br>
                      <a:r>
                        <a:rPr lang="en-IN" sz="1200" dirty="0">
                          <a:solidFill>
                            <a:srgbClr val="000000"/>
                          </a:solidFill>
                          <a:effectLst/>
                          <a:latin typeface="verdana" panose="020B0604030504040204" pitchFamily="34" charset="0"/>
                        </a:rPr>
                        <a:t>void draw();</a:t>
                      </a:r>
                      <a:br>
                        <a:rPr lang="en-IN" sz="1200" dirty="0">
                          <a:solidFill>
                            <a:srgbClr val="000000"/>
                          </a:solidFill>
                          <a:effectLst/>
                          <a:latin typeface="verdana" panose="020B0604030504040204" pitchFamily="34" charset="0"/>
                        </a:rPr>
                      </a:br>
                      <a:r>
                        <a:rPr lang="en-IN" sz="1200" dirty="0">
                          <a:solidFill>
                            <a:srgbClr val="000000"/>
                          </a:solidFill>
                          <a:effectLst/>
                          <a:latin typeface="verdana" panose="020B0604030504040204" pitchFamily="34" charset="0"/>
                        </a:rPr>
                        <a:t>}</a:t>
                      </a:r>
                    </a:p>
                  </a:txBody>
                  <a:tcPr marL="27869" marR="27869" marT="37159" marB="37159">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a16="http://schemas.microsoft.com/office/drawing/2014/main" xmlns="" val="1270973205"/>
                  </a:ext>
                </a:extLst>
              </a:tr>
            </a:tbl>
          </a:graphicData>
        </a:graphic>
      </p:graphicFrame>
    </p:spTree>
    <p:extLst>
      <p:ext uri="{BB962C8B-B14F-4D97-AF65-F5344CB8AC3E}">
        <p14:creationId xmlns:p14="http://schemas.microsoft.com/office/powerpoint/2010/main" val="4129622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IN" dirty="0" smtClean="0"/>
              <a:t/>
            </a:r>
            <a:br>
              <a:rPr lang="en-IN" dirty="0" smtClean="0"/>
            </a:br>
            <a:r>
              <a:rPr lang="en-IN" dirty="0" smtClean="0">
                <a:solidFill>
                  <a:srgbClr val="FF0000"/>
                </a:solidFill>
              </a:rPr>
              <a:t>The </a:t>
            </a:r>
            <a:r>
              <a:rPr lang="en-IN" dirty="0">
                <a:solidFill>
                  <a:srgbClr val="FF0000"/>
                </a:solidFill>
              </a:rPr>
              <a:t>relationship between classes and interfaces</a:t>
            </a:r>
            <a:br>
              <a:rPr lang="en-IN" dirty="0">
                <a:solidFill>
                  <a:srgbClr val="FF0000"/>
                </a:solidFill>
              </a:rPr>
            </a:br>
            <a:endParaRPr lang="en-IN" dirty="0">
              <a:solidFill>
                <a:srgbClr val="FF0000"/>
              </a:solidFill>
            </a:endParaRPr>
          </a:p>
        </p:txBody>
      </p:sp>
      <p:sp>
        <p:nvSpPr>
          <p:cNvPr id="3" name="Content Placeholder 2"/>
          <p:cNvSpPr>
            <a:spLocks noGrp="1"/>
          </p:cNvSpPr>
          <p:nvPr>
            <p:ph idx="1"/>
          </p:nvPr>
        </p:nvSpPr>
        <p:spPr/>
        <p:txBody>
          <a:bodyPr/>
          <a:lstStyle/>
          <a:p>
            <a:r>
              <a:rPr lang="en-IN" dirty="0"/>
              <a:t> </a:t>
            </a:r>
            <a:r>
              <a:rPr lang="en-IN" dirty="0" smtClean="0"/>
              <a:t>A </a:t>
            </a:r>
            <a:r>
              <a:rPr lang="en-IN" dirty="0"/>
              <a:t>class extends another class, an interface extends another interface, but a </a:t>
            </a:r>
            <a:r>
              <a:rPr lang="en-IN" b="1" dirty="0"/>
              <a:t>class implements an interface</a:t>
            </a:r>
            <a:r>
              <a:rPr lang="en-IN" dirty="0"/>
              <a:t>.</a:t>
            </a:r>
          </a:p>
          <a:p>
            <a:pPr marL="0" indent="0">
              <a:buNone/>
            </a:pPr>
            <a:r>
              <a:rPr lang="en-IN" dirty="0"/>
              <a:t/>
            </a:r>
            <a:br>
              <a:rPr lang="en-IN" dirty="0"/>
            </a:br>
            <a:endParaRPr lang="en-IN" dirty="0"/>
          </a:p>
        </p:txBody>
      </p:sp>
      <p:pic>
        <p:nvPicPr>
          <p:cNvPr id="4" name="Picture 3"/>
          <p:cNvPicPr>
            <a:picLocks noChangeAspect="1"/>
          </p:cNvPicPr>
          <p:nvPr/>
        </p:nvPicPr>
        <p:blipFill>
          <a:blip r:embed="rId2"/>
          <a:stretch>
            <a:fillRect/>
          </a:stretch>
        </p:blipFill>
        <p:spPr>
          <a:xfrm>
            <a:off x="1885950" y="3048001"/>
            <a:ext cx="5086350" cy="3260725"/>
          </a:xfrm>
          <a:prstGeom prst="rect">
            <a:avLst/>
          </a:prstGeom>
        </p:spPr>
      </p:pic>
    </p:spTree>
    <p:extLst>
      <p:ext uri="{BB962C8B-B14F-4D97-AF65-F5344CB8AC3E}">
        <p14:creationId xmlns:p14="http://schemas.microsoft.com/office/powerpoint/2010/main" val="2106813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solidFill>
                  <a:srgbClr val="FF0000"/>
                </a:solidFill>
              </a:rPr>
              <a:t>Example</a:t>
            </a:r>
            <a:endParaRPr lang="en-IN"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en-IN" b="1" dirty="0"/>
              <a:t>interface</a:t>
            </a:r>
            <a:r>
              <a:rPr lang="en-IN" dirty="0"/>
              <a:t> printable{  </a:t>
            </a:r>
          </a:p>
          <a:p>
            <a:pPr marL="0" indent="0">
              <a:buNone/>
            </a:pPr>
            <a:r>
              <a:rPr lang="en-IN" b="1" dirty="0"/>
              <a:t>void</a:t>
            </a:r>
            <a:r>
              <a:rPr lang="en-IN" dirty="0"/>
              <a:t> print();  </a:t>
            </a:r>
          </a:p>
          <a:p>
            <a:pPr marL="0" indent="0">
              <a:buNone/>
            </a:pPr>
            <a:r>
              <a:rPr lang="en-IN" dirty="0"/>
              <a:t>}  </a:t>
            </a:r>
          </a:p>
          <a:p>
            <a:pPr marL="0" indent="0">
              <a:buNone/>
            </a:pPr>
            <a:r>
              <a:rPr lang="en-IN" b="1" dirty="0"/>
              <a:t>class</a:t>
            </a:r>
            <a:r>
              <a:rPr lang="en-IN" dirty="0"/>
              <a:t> A6 </a:t>
            </a:r>
            <a:r>
              <a:rPr lang="en-IN" b="1" dirty="0"/>
              <a:t>implements</a:t>
            </a:r>
            <a:r>
              <a:rPr lang="en-IN" dirty="0"/>
              <a:t> printable{  </a:t>
            </a:r>
          </a:p>
          <a:p>
            <a:pPr marL="0" indent="0">
              <a:buNone/>
            </a:pPr>
            <a:r>
              <a:rPr lang="en-IN" b="1" dirty="0"/>
              <a:t>public</a:t>
            </a:r>
            <a:r>
              <a:rPr lang="en-IN" dirty="0"/>
              <a:t> </a:t>
            </a:r>
            <a:r>
              <a:rPr lang="en-IN" b="1" dirty="0"/>
              <a:t>void</a:t>
            </a:r>
            <a:r>
              <a:rPr lang="en-IN" dirty="0"/>
              <a:t> print(){</a:t>
            </a:r>
            <a:r>
              <a:rPr lang="en-IN" dirty="0" err="1"/>
              <a:t>System.out.println</a:t>
            </a:r>
            <a:r>
              <a:rPr lang="en-IN" dirty="0"/>
              <a:t>("Hello");}  </a:t>
            </a:r>
          </a:p>
          <a:p>
            <a:pPr marL="0" indent="0">
              <a:buNone/>
            </a:pPr>
            <a:r>
              <a:rPr lang="en-IN" dirty="0"/>
              <a:t>  </a:t>
            </a:r>
          </a:p>
          <a:p>
            <a:pPr marL="0" indent="0">
              <a:buNone/>
            </a:pPr>
            <a:r>
              <a:rPr lang="en-IN" b="1" dirty="0"/>
              <a:t>public</a:t>
            </a:r>
            <a:r>
              <a:rPr lang="en-IN" dirty="0"/>
              <a:t> </a:t>
            </a:r>
            <a:r>
              <a:rPr lang="en-IN" b="1" dirty="0"/>
              <a:t>static</a:t>
            </a:r>
            <a:r>
              <a:rPr lang="en-IN" dirty="0"/>
              <a:t> </a:t>
            </a:r>
            <a:r>
              <a:rPr lang="en-IN" b="1" dirty="0"/>
              <a:t>void</a:t>
            </a:r>
            <a:r>
              <a:rPr lang="en-IN" dirty="0"/>
              <a:t> main(String </a:t>
            </a:r>
            <a:r>
              <a:rPr lang="en-IN" dirty="0" err="1"/>
              <a:t>args</a:t>
            </a:r>
            <a:r>
              <a:rPr lang="en-IN" dirty="0"/>
              <a:t>[]){  </a:t>
            </a:r>
          </a:p>
          <a:p>
            <a:pPr marL="0" indent="0">
              <a:buNone/>
            </a:pPr>
            <a:r>
              <a:rPr lang="en-IN" dirty="0"/>
              <a:t>A6 </a:t>
            </a:r>
            <a:r>
              <a:rPr lang="en-IN" dirty="0" err="1"/>
              <a:t>obj</a:t>
            </a:r>
            <a:r>
              <a:rPr lang="en-IN" dirty="0"/>
              <a:t> = </a:t>
            </a:r>
            <a:r>
              <a:rPr lang="en-IN" b="1" dirty="0"/>
              <a:t>new</a:t>
            </a:r>
            <a:r>
              <a:rPr lang="en-IN" dirty="0"/>
              <a:t> A6();  </a:t>
            </a:r>
          </a:p>
          <a:p>
            <a:pPr marL="0" indent="0">
              <a:buNone/>
            </a:pPr>
            <a:r>
              <a:rPr lang="en-IN" dirty="0" err="1"/>
              <a:t>obj.print</a:t>
            </a:r>
            <a:r>
              <a:rPr lang="en-IN" dirty="0"/>
              <a:t>();  </a:t>
            </a:r>
          </a:p>
          <a:p>
            <a:pPr marL="0" indent="0">
              <a:buNone/>
            </a:pPr>
            <a:r>
              <a:rPr lang="en-IN" dirty="0"/>
              <a:t> }  </a:t>
            </a:r>
          </a:p>
          <a:p>
            <a:pPr marL="0" indent="0">
              <a:buNone/>
            </a:pPr>
            <a:r>
              <a:rPr lang="en-IN" dirty="0"/>
              <a:t>}  </a:t>
            </a:r>
          </a:p>
          <a:p>
            <a:endParaRPr lang="en-IN" dirty="0"/>
          </a:p>
        </p:txBody>
      </p:sp>
      <p:graphicFrame>
        <p:nvGraphicFramePr>
          <p:cNvPr id="4" name="Table 3"/>
          <p:cNvGraphicFramePr>
            <a:graphicFrameLocks noGrp="1"/>
          </p:cNvGraphicFramePr>
          <p:nvPr>
            <p:extLst/>
          </p:nvPr>
        </p:nvGraphicFramePr>
        <p:xfrm>
          <a:off x="5543550" y="5257800"/>
          <a:ext cx="2114550" cy="640080"/>
        </p:xfrm>
        <a:graphic>
          <a:graphicData uri="http://schemas.openxmlformats.org/drawingml/2006/table">
            <a:tbl>
              <a:tblPr firstRow="1" bandRow="1">
                <a:tableStyleId>{5C22544A-7EE6-4342-B048-85BDC9FD1C3A}</a:tableStyleId>
              </a:tblPr>
              <a:tblGrid>
                <a:gridCol w="2114550">
                  <a:extLst>
                    <a:ext uri="{9D8B030D-6E8A-4147-A177-3AD203B41FA5}">
                      <a16:colId xmlns:a16="http://schemas.microsoft.com/office/drawing/2014/main" xmlns="" val="4090508709"/>
                    </a:ext>
                  </a:extLst>
                </a:gridCol>
              </a:tblGrid>
              <a:tr h="370840">
                <a:tc>
                  <a:txBody>
                    <a:bodyPr/>
                    <a:lstStyle/>
                    <a:p>
                      <a:r>
                        <a:rPr lang="en-IN" dirty="0" smtClean="0"/>
                        <a:t>OUTPUT:</a:t>
                      </a:r>
                    </a:p>
                    <a:p>
                      <a:r>
                        <a:rPr lang="en-IN" dirty="0" smtClean="0"/>
                        <a:t>Hello</a:t>
                      </a:r>
                      <a:endParaRPr lang="en-IN" dirty="0"/>
                    </a:p>
                  </a:txBody>
                  <a:tcPr marL="68580" marR="68580"/>
                </a:tc>
                <a:extLst>
                  <a:ext uri="{0D108BD9-81ED-4DB2-BD59-A6C34878D82A}">
                    <a16:rowId xmlns:a16="http://schemas.microsoft.com/office/drawing/2014/main" xmlns="" val="3989776999"/>
                  </a:ext>
                </a:extLst>
              </a:tr>
            </a:tbl>
          </a:graphicData>
        </a:graphic>
      </p:graphicFrame>
    </p:spTree>
    <p:extLst>
      <p:ext uri="{BB962C8B-B14F-4D97-AF65-F5344CB8AC3E}">
        <p14:creationId xmlns:p14="http://schemas.microsoft.com/office/powerpoint/2010/main" val="2730659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0000" lnSpcReduction="20000"/>
          </a:bodyPr>
          <a:lstStyle/>
          <a:p>
            <a:r>
              <a:rPr lang="en-US" dirty="0"/>
              <a:t>An interface also introduces a new reference type. </a:t>
            </a:r>
            <a:endParaRPr lang="en-US" dirty="0" smtClean="0"/>
          </a:p>
          <a:p>
            <a:r>
              <a:rPr lang="en-US" dirty="0" smtClean="0"/>
              <a:t>An </a:t>
            </a:r>
            <a:r>
              <a:rPr lang="en-US" dirty="0"/>
              <a:t>interface does not contain instance variables. </a:t>
            </a:r>
            <a:endParaRPr lang="en-US" dirty="0" smtClean="0"/>
          </a:p>
          <a:p>
            <a:r>
              <a:rPr lang="en-US" dirty="0" smtClean="0"/>
              <a:t>An </a:t>
            </a:r>
            <a:r>
              <a:rPr lang="en-US" dirty="0"/>
              <a:t>interface cannot implement itself; it has to be implemented by a class. </a:t>
            </a:r>
            <a:endParaRPr lang="en-US" dirty="0" smtClean="0"/>
          </a:p>
          <a:p>
            <a:r>
              <a:rPr lang="en-US" dirty="0" smtClean="0"/>
              <a:t>The </a:t>
            </a:r>
            <a:r>
              <a:rPr lang="en-US" dirty="0"/>
              <a:t>methods in an interface have no body. </a:t>
            </a:r>
            <a:endParaRPr lang="en-US" dirty="0" smtClean="0"/>
          </a:p>
          <a:p>
            <a:r>
              <a:rPr lang="en-US" dirty="0" smtClean="0"/>
              <a:t>Only </a:t>
            </a:r>
            <a:r>
              <a:rPr lang="en-US" dirty="0"/>
              <a:t>headers are declared with the parameter list that is followed by a semicolon. </a:t>
            </a:r>
            <a:endParaRPr lang="en-US" dirty="0" smtClean="0"/>
          </a:p>
          <a:p>
            <a:r>
              <a:rPr lang="en-US" dirty="0" smtClean="0"/>
              <a:t>The </a:t>
            </a:r>
            <a:r>
              <a:rPr lang="en-US" dirty="0"/>
              <a:t>class that implements the interface has to have full definitions of all the abstract methods in the interface. </a:t>
            </a:r>
            <a:endParaRPr lang="en-US" dirty="0" smtClean="0"/>
          </a:p>
          <a:p>
            <a:r>
              <a:rPr lang="en-US" dirty="0" smtClean="0"/>
              <a:t>An </a:t>
            </a:r>
            <a:r>
              <a:rPr lang="en-US" dirty="0"/>
              <a:t>interface can be implemented by any number of classes with their own definitions of the methods of the interface. </a:t>
            </a:r>
            <a:endParaRPr lang="en-US" dirty="0" smtClean="0"/>
          </a:p>
          <a:p>
            <a:r>
              <a:rPr lang="en-US" dirty="0" smtClean="0"/>
              <a:t>Different </a:t>
            </a:r>
            <a:r>
              <a:rPr lang="en-US" dirty="0"/>
              <a:t>classes can have different definitions of the same methods but the parameter list must be identical to that in the interface. </a:t>
            </a:r>
            <a:endParaRPr lang="en-US" dirty="0" smtClean="0"/>
          </a:p>
          <a:p>
            <a:r>
              <a:rPr lang="en-US" dirty="0" smtClean="0"/>
              <a:t>Thus</a:t>
            </a:r>
            <a:r>
              <a:rPr lang="en-US" dirty="0"/>
              <a:t>, interfaces provide another way of dynamic polymorphic implementation of methods. </a:t>
            </a:r>
            <a:endParaRPr lang="en-US" dirty="0" smtClean="0"/>
          </a:p>
          <a:p>
            <a:r>
              <a:rPr lang="en-US" dirty="0" smtClean="0"/>
              <a:t>Any </a:t>
            </a:r>
            <a:r>
              <a:rPr lang="en-US" dirty="0"/>
              <a:t>number of interfaces can be implemented by a class. </a:t>
            </a:r>
            <a:endParaRPr lang="en-US" dirty="0" smtClean="0"/>
          </a:p>
          <a:p>
            <a:r>
              <a:rPr lang="en-US" dirty="0" smtClean="0"/>
              <a:t>This </a:t>
            </a:r>
            <a:r>
              <a:rPr lang="en-US" dirty="0"/>
              <a:t>fulfils the need for multiple inheritance. </a:t>
            </a:r>
            <a:endParaRPr lang="en-US" dirty="0" smtClean="0"/>
          </a:p>
          <a:p>
            <a:r>
              <a:rPr lang="en-US" dirty="0" smtClean="0"/>
              <a:t>The </a:t>
            </a:r>
            <a:r>
              <a:rPr lang="en-US" dirty="0"/>
              <a:t>multiple inheritances of classes are not allowed in Java, and therefore, interfaces provide a stopgap arrangement. </a:t>
            </a:r>
          </a:p>
        </p:txBody>
      </p:sp>
    </p:spTree>
    <p:extLst>
      <p:ext uri="{BB962C8B-B14F-4D97-AF65-F5344CB8AC3E}">
        <p14:creationId xmlns:p14="http://schemas.microsoft.com/office/powerpoint/2010/main" val="3937082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Similarities between Interface and Class </a:t>
            </a:r>
          </a:p>
        </p:txBody>
      </p:sp>
      <p:sp>
        <p:nvSpPr>
          <p:cNvPr id="3" name="Content Placeholder 2"/>
          <p:cNvSpPr>
            <a:spLocks noGrp="1"/>
          </p:cNvSpPr>
          <p:nvPr>
            <p:ph idx="1"/>
          </p:nvPr>
        </p:nvSpPr>
        <p:spPr/>
        <p:txBody>
          <a:bodyPr>
            <a:normAutofit fontScale="77500" lnSpcReduction="20000"/>
          </a:bodyPr>
          <a:lstStyle/>
          <a:p>
            <a:r>
              <a:rPr lang="en-US" dirty="0"/>
              <a:t>Declaring an interface is similar to that of class; the keyword class is replaced by keyword interface. </a:t>
            </a:r>
            <a:endParaRPr lang="en-US" dirty="0" smtClean="0"/>
          </a:p>
          <a:p>
            <a:r>
              <a:rPr lang="en-US" dirty="0" smtClean="0"/>
              <a:t>Its </a:t>
            </a:r>
            <a:r>
              <a:rPr lang="en-US" dirty="0"/>
              <a:t>accessibility can be controlled just like a class. </a:t>
            </a:r>
            <a:endParaRPr lang="en-US" dirty="0" smtClean="0"/>
          </a:p>
          <a:p>
            <a:r>
              <a:rPr lang="en-US" dirty="0" smtClean="0"/>
              <a:t>An </a:t>
            </a:r>
            <a:r>
              <a:rPr lang="en-US" dirty="0"/>
              <a:t>interface declared public is accessible to any class in any package, whereas the ones without an access specifier is accessible to classes in the same package only. </a:t>
            </a:r>
            <a:endParaRPr lang="en-US" dirty="0" smtClean="0"/>
          </a:p>
          <a:p>
            <a:r>
              <a:rPr lang="en-US" dirty="0" smtClean="0"/>
              <a:t>One </a:t>
            </a:r>
            <a:r>
              <a:rPr lang="en-US" dirty="0"/>
              <a:t>can create variables as object references of interface that can use the interface. </a:t>
            </a:r>
            <a:endParaRPr lang="en-US" dirty="0" smtClean="0"/>
          </a:p>
          <a:p>
            <a:r>
              <a:rPr lang="en-US" dirty="0" smtClean="0"/>
              <a:t>It </a:t>
            </a:r>
            <a:r>
              <a:rPr lang="en-US" dirty="0"/>
              <a:t>can contain inner classes (nested classes) and inner interfaces. </a:t>
            </a:r>
            <a:endParaRPr lang="en-US" dirty="0" smtClean="0"/>
          </a:p>
          <a:p>
            <a:r>
              <a:rPr lang="en-US" dirty="0" smtClean="0"/>
              <a:t>Since </a:t>
            </a:r>
            <a:r>
              <a:rPr lang="en-US" dirty="0"/>
              <a:t>Java 8, an interface can have full definitions of methods with default or static modifiers.</a:t>
            </a:r>
          </a:p>
        </p:txBody>
      </p:sp>
    </p:spTree>
    <p:extLst>
      <p:ext uri="{BB962C8B-B14F-4D97-AF65-F5344CB8AC3E}">
        <p14:creationId xmlns:p14="http://schemas.microsoft.com/office/powerpoint/2010/main" val="864500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rPr>
              <a:t>Dissimilarities </a:t>
            </a:r>
            <a:r>
              <a:rPr lang="en-US" sz="3600" dirty="0">
                <a:solidFill>
                  <a:srgbClr val="FF0000"/>
                </a:solidFill>
              </a:rPr>
              <a:t>between Interface and Class </a:t>
            </a:r>
            <a:endParaRPr lang="en-US" sz="3600" dirty="0"/>
          </a:p>
        </p:txBody>
      </p:sp>
      <p:sp>
        <p:nvSpPr>
          <p:cNvPr id="3" name="Content Placeholder 2"/>
          <p:cNvSpPr>
            <a:spLocks noGrp="1"/>
          </p:cNvSpPr>
          <p:nvPr>
            <p:ph idx="1"/>
          </p:nvPr>
        </p:nvSpPr>
        <p:spPr>
          <a:xfrm>
            <a:off x="457200" y="1143000"/>
            <a:ext cx="8229600" cy="5486400"/>
          </a:xfrm>
        </p:spPr>
        <p:txBody>
          <a:bodyPr>
            <a:normAutofit fontScale="70000" lnSpcReduction="20000"/>
          </a:bodyPr>
          <a:lstStyle/>
          <a:p>
            <a:r>
              <a:rPr lang="en-US" dirty="0" smtClean="0"/>
              <a:t>Interface cannot implement itself. It must be implemented by a class.</a:t>
            </a:r>
          </a:p>
          <a:p>
            <a:r>
              <a:rPr lang="en-US" dirty="0" smtClean="0"/>
              <a:t>An Interface can contain only method headers followed by a semicolon. It cannot have full definition of a method. The full definition is given in the class that implements it. Java 8 modification allows the default and static method declarations in interfaces.</a:t>
            </a:r>
          </a:p>
          <a:p>
            <a:r>
              <a:rPr lang="en-US" dirty="0" smtClean="0"/>
              <a:t>The methods declared in the interface are implicitly public.</a:t>
            </a:r>
          </a:p>
          <a:p>
            <a:r>
              <a:rPr lang="en-US" dirty="0" smtClean="0"/>
              <a:t>An interface does not contain instance variables.</a:t>
            </a:r>
          </a:p>
          <a:p>
            <a:r>
              <a:rPr lang="en-US" dirty="0" smtClean="0"/>
              <a:t>The variables declared in an interface are implicitly public, static, and final , that is they are constants.</a:t>
            </a:r>
          </a:p>
          <a:p>
            <a:r>
              <a:rPr lang="en-US" dirty="0" smtClean="0"/>
              <a:t>Interfaces cannot have a constructor like a class.</a:t>
            </a:r>
          </a:p>
          <a:p>
            <a:r>
              <a:rPr lang="en-US" dirty="0" smtClean="0"/>
              <a:t>An interface cannot extend a class nor can it have a subclass. It can only extend other interfaces.</a:t>
            </a:r>
          </a:p>
          <a:p>
            <a:r>
              <a:rPr lang="en-US" dirty="0" smtClean="0"/>
              <a:t>A class can extend only one class but an interface can extend any number of interfaces. </a:t>
            </a:r>
            <a:endParaRPr lang="en-US" dirty="0"/>
          </a:p>
        </p:txBody>
      </p:sp>
    </p:spTree>
    <p:extLst>
      <p:ext uri="{BB962C8B-B14F-4D97-AF65-F5344CB8AC3E}">
        <p14:creationId xmlns:p14="http://schemas.microsoft.com/office/powerpoint/2010/main" val="958984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a:solidFill>
                  <a:srgbClr val="FF0000"/>
                </a:solidFill>
              </a:rPr>
              <a:t>Types of Interfaces </a:t>
            </a:r>
          </a:p>
        </p:txBody>
      </p:sp>
      <p:sp>
        <p:nvSpPr>
          <p:cNvPr id="3" name="Content Placeholder 2"/>
          <p:cNvSpPr>
            <a:spLocks noGrp="1"/>
          </p:cNvSpPr>
          <p:nvPr>
            <p:ph idx="1"/>
          </p:nvPr>
        </p:nvSpPr>
        <p:spPr>
          <a:xfrm>
            <a:off x="457200" y="1143000"/>
            <a:ext cx="8229600" cy="5562600"/>
          </a:xfrm>
        </p:spPr>
        <p:txBody>
          <a:bodyPr>
            <a:normAutofit fontScale="70000" lnSpcReduction="20000"/>
          </a:bodyPr>
          <a:lstStyle/>
          <a:p>
            <a:pPr marL="0" indent="0">
              <a:buNone/>
            </a:pPr>
            <a:r>
              <a:rPr lang="en-US" b="1" dirty="0"/>
              <a:t>Top level interfaces </a:t>
            </a:r>
            <a:endParaRPr lang="en-US" b="1" dirty="0" smtClean="0"/>
          </a:p>
          <a:p>
            <a:r>
              <a:rPr lang="en-US" dirty="0" smtClean="0"/>
              <a:t>It </a:t>
            </a:r>
            <a:r>
              <a:rPr lang="en-US" dirty="0"/>
              <a:t>is an interface that is not nested in any class or interface</a:t>
            </a:r>
            <a:r>
              <a:rPr lang="en-US" dirty="0" smtClean="0"/>
              <a:t>.</a:t>
            </a:r>
          </a:p>
          <a:p>
            <a:r>
              <a:rPr lang="en-US" dirty="0" smtClean="0"/>
              <a:t>It </a:t>
            </a:r>
            <a:r>
              <a:rPr lang="en-US" dirty="0"/>
              <a:t>comprises a collection of abstract methods. </a:t>
            </a:r>
            <a:endParaRPr lang="en-US" dirty="0" smtClean="0"/>
          </a:p>
          <a:p>
            <a:r>
              <a:rPr lang="en-US" dirty="0" smtClean="0"/>
              <a:t>It </a:t>
            </a:r>
            <a:r>
              <a:rPr lang="en-US" dirty="0"/>
              <a:t>can contain any number of methods that are needed to be defined in the class. </a:t>
            </a:r>
            <a:endParaRPr lang="en-US" dirty="0" smtClean="0"/>
          </a:p>
          <a:p>
            <a:pPr marL="0" indent="0">
              <a:buNone/>
            </a:pPr>
            <a:r>
              <a:rPr lang="en-US" b="1" dirty="0" smtClean="0"/>
              <a:t>Nested </a:t>
            </a:r>
            <a:r>
              <a:rPr lang="en-US" b="1" dirty="0"/>
              <a:t>interface </a:t>
            </a:r>
            <a:endParaRPr lang="en-US" b="1" dirty="0" smtClean="0"/>
          </a:p>
          <a:p>
            <a:r>
              <a:rPr lang="en-US" dirty="0" smtClean="0"/>
              <a:t>It </a:t>
            </a:r>
            <a:r>
              <a:rPr lang="en-US" dirty="0"/>
              <a:t>is an interface that is </a:t>
            </a:r>
            <a:r>
              <a:rPr lang="en-US" dirty="0" smtClean="0"/>
              <a:t>defined </a:t>
            </a:r>
            <a:r>
              <a:rPr lang="en-US" dirty="0"/>
              <a:t>in the body of a class or interface. </a:t>
            </a:r>
            <a:endParaRPr lang="en-US" dirty="0" smtClean="0"/>
          </a:p>
          <a:p>
            <a:r>
              <a:rPr lang="en-US" dirty="0" smtClean="0"/>
              <a:t>In </a:t>
            </a:r>
            <a:r>
              <a:rPr lang="en-US" dirty="0"/>
              <a:t>nested interfaces, one or more interfaces are grouped, so that it becomes easy to maintain. </a:t>
            </a:r>
            <a:endParaRPr lang="en-US" dirty="0" smtClean="0"/>
          </a:p>
          <a:p>
            <a:r>
              <a:rPr lang="en-US" dirty="0" smtClean="0"/>
              <a:t>It </a:t>
            </a:r>
            <a:r>
              <a:rPr lang="en-US" dirty="0"/>
              <a:t>is referred to by the outer interface or class and cannot be accessed directly</a:t>
            </a:r>
            <a:r>
              <a:rPr lang="en-US" dirty="0" smtClean="0"/>
              <a:t>.</a:t>
            </a:r>
          </a:p>
          <a:p>
            <a:pPr marL="0" indent="0">
              <a:buNone/>
            </a:pPr>
            <a:r>
              <a:rPr lang="en-US" dirty="0" smtClean="0"/>
              <a:t> </a:t>
            </a:r>
            <a:r>
              <a:rPr lang="en-US" b="1" dirty="0"/>
              <a:t>Generic interface </a:t>
            </a:r>
            <a:endParaRPr lang="en-US" b="1" dirty="0" smtClean="0"/>
          </a:p>
          <a:p>
            <a:r>
              <a:rPr lang="en-US" dirty="0" smtClean="0"/>
              <a:t>Like </a:t>
            </a:r>
            <a:r>
              <a:rPr lang="en-US" dirty="0"/>
              <a:t>a class, an interface is generic if it declares one or more types of variables. </a:t>
            </a:r>
            <a:endParaRPr lang="en-US" dirty="0" smtClean="0"/>
          </a:p>
          <a:p>
            <a:r>
              <a:rPr lang="en-US" dirty="0" smtClean="0"/>
              <a:t>It </a:t>
            </a:r>
            <a:r>
              <a:rPr lang="en-US" dirty="0"/>
              <a:t>comprises methods that accept or return an object. </a:t>
            </a:r>
            <a:endParaRPr lang="en-US" dirty="0" smtClean="0"/>
          </a:p>
          <a:p>
            <a:r>
              <a:rPr lang="en-US" dirty="0" smtClean="0"/>
              <a:t>Thus</a:t>
            </a:r>
            <a:r>
              <a:rPr lang="en-US" dirty="0"/>
              <a:t>, we can pass any parameter to the method that is not of the primitive type.</a:t>
            </a:r>
          </a:p>
        </p:txBody>
      </p:sp>
    </p:spTree>
    <p:extLst>
      <p:ext uri="{BB962C8B-B14F-4D97-AF65-F5344CB8AC3E}">
        <p14:creationId xmlns:p14="http://schemas.microsoft.com/office/powerpoint/2010/main" val="2484472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1952</Words>
  <Application>Microsoft Office PowerPoint</Application>
  <PresentationFormat>On-screen Show (4:3)</PresentationFormat>
  <Paragraphs>392</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PowerPoint Presentation</vt:lpstr>
      <vt:lpstr>PowerPoint Presentation</vt:lpstr>
      <vt:lpstr>PowerPoint Presentation</vt:lpstr>
      <vt:lpstr> The relationship between classes and interfaces </vt:lpstr>
      <vt:lpstr>Example</vt:lpstr>
      <vt:lpstr>PowerPoint Presentation</vt:lpstr>
      <vt:lpstr>Similarities between Interface and Class </vt:lpstr>
      <vt:lpstr>Dissimilarities between Interface and Class </vt:lpstr>
      <vt:lpstr>Types of Interfaces </vt:lpstr>
      <vt:lpstr>Declaration of Interface </vt:lpstr>
      <vt:lpstr>PowerPoint Presentation</vt:lpstr>
      <vt:lpstr>Example</vt:lpstr>
      <vt:lpstr>Constants in Interface</vt:lpstr>
      <vt:lpstr>Multiple inheritance </vt:lpstr>
      <vt:lpstr>PowerPoint Presentation</vt:lpstr>
      <vt:lpstr>Example</vt:lpstr>
      <vt:lpstr> Interface inheritance </vt:lpstr>
      <vt:lpstr>Nested Interface </vt:lpstr>
      <vt:lpstr>PowerPoint Presentation</vt:lpstr>
      <vt:lpstr>Example </vt:lpstr>
      <vt:lpstr> Example of nested interface which is declared within the class </vt:lpstr>
      <vt:lpstr>Multiple Interfaces</vt:lpstr>
      <vt:lpstr>PowerPoint Presentation</vt:lpstr>
      <vt:lpstr>PowerPoint Presentation</vt:lpstr>
      <vt:lpstr>PowerPoint Presentation</vt:lpstr>
      <vt:lpstr>PowerPoint Presentation</vt:lpstr>
      <vt:lpstr>PowerPoint Presentation</vt:lpstr>
      <vt:lpstr>Default Methods in Interfaces </vt:lpstr>
      <vt:lpstr>PowerPoint Presentation</vt:lpstr>
      <vt:lpstr>PowerPoint Presentation</vt:lpstr>
      <vt:lpstr>Static Methods in Interface</vt:lpstr>
      <vt:lpstr>PowerPoint Presentation</vt:lpstr>
      <vt:lpstr> Interface Variables  </vt:lpstr>
      <vt:lpstr>PowerPoint Presentation</vt:lpstr>
      <vt:lpstr> Differences between a class and an interface </vt:lpstr>
      <vt:lpstr> Difference between abstract class and interface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MANASA</dc:creator>
  <cp:lastModifiedBy>MANASA</cp:lastModifiedBy>
  <cp:revision>29</cp:revision>
  <dcterms:created xsi:type="dcterms:W3CDTF">2006-08-16T00:00:00Z</dcterms:created>
  <dcterms:modified xsi:type="dcterms:W3CDTF">2025-09-10T09:59:17Z</dcterms:modified>
</cp:coreProperties>
</file>