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27"/>
  </p:notesMasterIdLst>
  <p:handoutMasterIdLst>
    <p:handoutMasterId r:id="rId28"/>
  </p:handoutMasterIdLst>
  <p:sldIdLst>
    <p:sldId id="717" r:id="rId2"/>
    <p:sldId id="718" r:id="rId3"/>
    <p:sldId id="719" r:id="rId4"/>
    <p:sldId id="720" r:id="rId5"/>
    <p:sldId id="721" r:id="rId6"/>
    <p:sldId id="722" r:id="rId7"/>
    <p:sldId id="723" r:id="rId8"/>
    <p:sldId id="256" r:id="rId9"/>
    <p:sldId id="367" r:id="rId10"/>
    <p:sldId id="686" r:id="rId11"/>
    <p:sldId id="703" r:id="rId12"/>
    <p:sldId id="704" r:id="rId13"/>
    <p:sldId id="724" r:id="rId14"/>
    <p:sldId id="725" r:id="rId15"/>
    <p:sldId id="726" r:id="rId16"/>
    <p:sldId id="708" r:id="rId17"/>
    <p:sldId id="710" r:id="rId18"/>
    <p:sldId id="711" r:id="rId19"/>
    <p:sldId id="712" r:id="rId20"/>
    <p:sldId id="713" r:id="rId21"/>
    <p:sldId id="727" r:id="rId22"/>
    <p:sldId id="714" r:id="rId23"/>
    <p:sldId id="715" r:id="rId24"/>
    <p:sldId id="716" r:id="rId25"/>
    <p:sldId id="628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990000"/>
    <a:srgbClr val="009900"/>
    <a:srgbClr val="870581"/>
    <a:srgbClr val="FF0000"/>
    <a:srgbClr val="005024"/>
    <a:srgbClr val="0000FF"/>
    <a:srgbClr val="7166FC"/>
    <a:srgbClr val="EF7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380" autoAdjust="0"/>
  </p:normalViewPr>
  <p:slideViewPr>
    <p:cSldViewPr>
      <p:cViewPr>
        <p:scale>
          <a:sx n="66" d="100"/>
          <a:sy n="66" d="100"/>
        </p:scale>
        <p:origin x="-14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12/28/2023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70866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(Well posed Learning Problems)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4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84666"/>
            <a:ext cx="9143999" cy="5011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E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Computers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learning from data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is known as machine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learning.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lots of different ways (Algorithms)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by which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machines can learn.</a:t>
            </a:r>
            <a:r>
              <a:rPr lang="en-IN" sz="2400" b="1" dirty="0"/>
              <a:t> </a:t>
            </a:r>
            <a:endParaRPr lang="en-IN" sz="2400" b="1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algorithms can be grouped into </a:t>
            </a:r>
            <a:r>
              <a:rPr lang="en-IN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supervised, unsupervised, and reinforcement algorithms</a:t>
            </a:r>
            <a:r>
              <a:rPr lang="en-IN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data that you feed to a machine learning algorithm can be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input-output pairs or just inputs</a:t>
            </a:r>
            <a:r>
              <a:rPr lang="en-IN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171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457200"/>
            <a:ext cx="8451268" cy="452431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In Driverless Car,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training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fed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like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how to Drive Car in Highway, Busy and Narrow Street with factors like speed limit, parking, stop at signal etc. </a:t>
            </a:r>
            <a:endParaRPr lang="en-US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that,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 Logical and Mathematical model is created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that, the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car will work according to the logical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Also, the more 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fed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more efficient output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produced.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s://media.geeksforgeeks.org/wp-content/uploads/20210218081829/MachineLearn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03" y="5003286"/>
            <a:ext cx="7248525" cy="16764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6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732" y="152400"/>
            <a:ext cx="8654468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Steps for Designing a Learning System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6934200" cy="495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7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1. Choosing the Training Experience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66885"/>
            <a:ext cx="8451268" cy="5078313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Before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Train the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first where we can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get the 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gathering the Data, we must have to </a:t>
            </a: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Preprocess the </a:t>
            </a:r>
            <a:r>
              <a:rPr lang="en-US" sz="2400" b="1" u="sng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endParaRPr lang="en-US" sz="2400" b="1" u="sng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very important and first task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choose the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training experience which will be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the Machine Learning Algorithm. 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use of Training is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algorithm must have a significant impact on the Success or Failure of the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consists of 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attributes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5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7294305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Below are the attributes which will impact on Success and Failure of Data: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Direct or Indirect Training Experience: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individual board states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correct move for each board state are given.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indirect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move sequences for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game and the final result (win, loss or draw)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given for a number of games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Teacher or Not</a:t>
            </a:r>
            <a:r>
              <a:rPr lang="en-US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 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experience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be </a:t>
            </a:r>
            <a:r>
              <a:rPr lang="en-US" sz="24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labeled,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means, all the board states will be labeled with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correct move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learning takes place in the presence of a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supervisor or a teacher.</a:t>
            </a:r>
          </a:p>
        </p:txBody>
      </p:sp>
    </p:spTree>
    <p:extLst>
      <p:ext uri="{BB962C8B-B14F-4D97-AF65-F5344CB8AC3E}">
        <p14:creationId xmlns:p14="http://schemas.microsoft.com/office/powerpoint/2010/main" val="571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Un Supervised </a:t>
            </a: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training experience will be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unlabeled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means, all the board states will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not have the moves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learner generates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random games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plays against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itself with no supervision or teacher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involvement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when training data is fed to the machine then at that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time accuracy is very less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when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 gains experience while playing again and again with itself or opponent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machine algorithm will get feedback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 the chess game accordingly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3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0"/>
            <a:ext cx="8679868" cy="5011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416320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Third important attribute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how it will represent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distribution of examples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over which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performance will be measured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Machine learning algorithm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get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experience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while going through a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number of different cases and different examples.</a:t>
            </a:r>
          </a:p>
        </p:txBody>
      </p:sp>
    </p:spTree>
    <p:extLst>
      <p:ext uri="{BB962C8B-B14F-4D97-AF65-F5344CB8AC3E}">
        <p14:creationId xmlns:p14="http://schemas.microsoft.com/office/powerpoint/2010/main" val="11464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the Target Function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990600"/>
            <a:ext cx="860366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next important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choosing the target function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It means according to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fed to the algorithm the machine learning will choose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NextMove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function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will describe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what type of legal moves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should be taken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type of Knowledge is learnt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how it is used by the performance system.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Checkers Game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While moving diagonally set of all possible moves is called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“Legal Moves”.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that all moves select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“One Move”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ie, called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“Target Move”.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6576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40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Mathematically,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Target Function = v(b)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Board States= b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Legal moves set = B.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ased on that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have assigned 4 possibilities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won 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=100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lost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=-100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draw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not final state 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then v(b)= v(b’)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ie ,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finally b’ is the final state.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Representation of  Target Function</a:t>
            </a:r>
            <a:endParaRPr lang="en-US" sz="32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355312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Now its time to choose a representation that the learning program will use to describe the function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any board state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we can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calculate  function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“C” as linear combination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following board features.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C(b).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Features: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X1 = No. of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Pieces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X2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No. of 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Pieces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X3 = No. of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X4 = No. of </a:t>
            </a:r>
            <a:r>
              <a:rPr lang="en-US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Red 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X5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No. of 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Black Pieces 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threatened by re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Blacks which can be beaten by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X6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No. of 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Pieces  threatened by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Black.</a:t>
            </a:r>
            <a:endParaRPr lang="en-US" b="1" dirty="0">
              <a:solidFill>
                <a:srgbClr val="005024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100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88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8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Machine Learning</a:t>
            </a:r>
            <a:endParaRPr lang="en-US" sz="48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 smtClean="0">
                <a:solidFill>
                  <a:srgbClr val="870581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005024"/>
              </a:solidFill>
              <a:latin typeface="Baskerville Old Face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8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262979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 = w0 + w1 · x1(b) + w2 · x2(b) + w3 · x3(b) + w4 · x4(b) +w5 · x5(b) + w6 · x6(b)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When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machine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learning algorithm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know all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possible legal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moves,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then 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 next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choose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optimized move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any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representation.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that we can use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IN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inear 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Equations, Hierarchical Graph Representation, Tabular form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etc. 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u="sng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playing chess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machine have 4 possible moves,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the machine will choose that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optimized move which will provide success to it.</a:t>
            </a:r>
          </a:p>
        </p:txBody>
      </p:sp>
    </p:spTree>
    <p:extLst>
      <p:ext uri="{BB962C8B-B14F-4D97-AF65-F5344CB8AC3E}">
        <p14:creationId xmlns:p14="http://schemas.microsoft.com/office/powerpoint/2010/main" val="4576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2" y="609600"/>
            <a:ext cx="8502068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5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4</a:t>
            </a:r>
            <a:r>
              <a:rPr lang="en-US" sz="32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Function Approximation Algorithm</a:t>
            </a:r>
            <a:endParaRPr lang="en-US" sz="36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170646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learnt a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Target Function (f)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need a set of training examples.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Black won the game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(ie, X2=0, which means no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this function approximation,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 need to follow 2 steps: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Estimating Training values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In every step,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consider successor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depending on next step of opponent)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IN" sz="2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IN" sz="2800" b="1" baseline="-250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en-IN" sz="28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I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IN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V(successor(b</a:t>
            </a:r>
            <a:r>
              <a:rPr lang="en-IN" sz="24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)).</a:t>
            </a:r>
            <a:endParaRPr lang="en-IN" sz="28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29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4524315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Adjusting the Weights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some algorithms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find the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weights of linear functions.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Ie, here we are using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LMS( Least Mean Square)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to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minimize the Error.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ie, if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Error=0,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need to change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“Positive”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increased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“Negative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decreased.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4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5. Final Design</a:t>
            </a:r>
            <a:endParaRPr lang="en-US" sz="36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3970318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inal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esign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created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 last when system goes from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number of examples  , failures and success , correct and incorrect decision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what will be the next step etc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DeepBlue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intelligent  computer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ML-based won chess game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against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chess expert Garry Kasparov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it became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first computer which had beaten a human chess expert.</a:t>
            </a:r>
          </a:p>
        </p:txBody>
      </p:sp>
    </p:spTree>
    <p:extLst>
      <p:ext uri="{BB962C8B-B14F-4D97-AF65-F5344CB8AC3E}">
        <p14:creationId xmlns:p14="http://schemas.microsoft.com/office/powerpoint/2010/main" val="10273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sz="quarter" idx="1"/>
          </p:nvPr>
        </p:nvSpPr>
        <p:spPr>
          <a:xfrm>
            <a:off x="457201" y="1066800"/>
            <a:ext cx="6248400" cy="3733800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463983" cy="527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0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184666"/>
            <a:ext cx="9143999" cy="533400"/>
          </a:xfrm>
        </p:spPr>
        <p:txBody>
          <a:bodyPr>
            <a:noAutofit/>
          </a:bodyPr>
          <a:lstStyle/>
          <a:p>
            <a:pPr lvl="1" algn="ctr">
              <a:lnSpc>
                <a:spcPct val="150000"/>
              </a:lnSpc>
            </a:pPr>
            <a:r>
              <a:rPr lang="en-US" sz="3500" b="1" dirty="0" smtClean="0">
                <a:solidFill>
                  <a:srgbClr val="FF0000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E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Checkers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checkers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percent of games won against opponents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practice games against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itself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17444"/>
            <a:ext cx="1219200" cy="9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666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609600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A Hand Written Recognition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Recognizing and classifying </a:t>
            </a:r>
          </a:p>
          <a:p>
            <a:pPr lvl="1" indent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handwritten words with images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Percentage of words correctly classifies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database of hand written words with given classifications.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886" y="762000"/>
            <a:ext cx="1485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3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3185487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To better filter the e-mails as spam or not: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Classifying emails as spam or not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fraction of emails accurately classified as spam or not spam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observing you label email as spam or not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" y="3581400"/>
            <a:ext cx="8451268" cy="3185487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4. Face Recognition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Predicting different types of Faces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able to predict maximum types of faces.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Machine will maximum amount of dataset of different face images.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2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005513"/>
            <a:ext cx="8451268" cy="34163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 Fruit Prediction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Identify different fruits for recognition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able to predict maximum variety of Fruits.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Training Machine with largest datasets of  Fruit Images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9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369331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6. Automatic Translation of Documents: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Translating one type of language used in a document to other language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able to convert one language to other language efficiently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Machine with largest dataset with different types of languages.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70866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(Designing a </a:t>
            </a:r>
            <a:b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Learning System)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4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Designing a learning system</a:t>
            </a:r>
            <a:endParaRPr lang="en-US" sz="4400" b="1" dirty="0">
              <a:solidFill>
                <a:srgbClr val="0000CC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 smtClean="0">
                <a:solidFill>
                  <a:srgbClr val="870581"/>
                </a:solidFill>
                <a:latin typeface="Baskerville Old Face" pitchFamily="18" charset="0"/>
              </a:rPr>
              <a:t>Designing a Learning System in ML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870581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Training Experience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representation of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Function Approximation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Final Design</a:t>
            </a:r>
            <a:endParaRPr lang="en-US" sz="3200" b="1" dirty="0">
              <a:solidFill>
                <a:srgbClr val="005024"/>
              </a:solidFill>
              <a:latin typeface="Baskerville Old Face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23498</TotalTime>
  <Words>1234</Words>
  <Application>Microsoft Office PowerPoint</Application>
  <PresentationFormat>On-screen Show (4:3)</PresentationFormat>
  <Paragraphs>166</Paragraphs>
  <Slides>25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  UNIT-I (Well posed Learning Problems)</vt:lpstr>
      <vt:lpstr>Machine Learning</vt:lpstr>
      <vt:lpstr>Well-posed Learning Problems</vt:lpstr>
      <vt:lpstr>PowerPoint Presentation</vt:lpstr>
      <vt:lpstr>PowerPoint Presentation</vt:lpstr>
      <vt:lpstr>PowerPoint Presentation</vt:lpstr>
      <vt:lpstr>PowerPoint Presentation</vt:lpstr>
      <vt:lpstr>  UNIT-I (Designing a  Learning System)</vt:lpstr>
      <vt:lpstr>Designing a learning system</vt:lpstr>
      <vt:lpstr>Introduction</vt:lpstr>
      <vt:lpstr>Contd..</vt:lpstr>
      <vt:lpstr>Steps for Designing a Learning System</vt:lpstr>
      <vt:lpstr>1. Choosing the Training Experience</vt:lpstr>
      <vt:lpstr>Contd..</vt:lpstr>
      <vt:lpstr>Contd..</vt:lpstr>
      <vt:lpstr>Contd..</vt:lpstr>
      <vt:lpstr>2. Choosing the Target Function</vt:lpstr>
      <vt:lpstr>Contd..</vt:lpstr>
      <vt:lpstr>3. Choosing Representation of  Target Function</vt:lpstr>
      <vt:lpstr>Contd..</vt:lpstr>
      <vt:lpstr>Contd..</vt:lpstr>
      <vt:lpstr>4. Choosing Function Approximation Algorithm</vt:lpstr>
      <vt:lpstr>Contd..</vt:lpstr>
      <vt:lpstr>5. Final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1713</cp:revision>
  <dcterms:created xsi:type="dcterms:W3CDTF">2013-11-07T06:07:38Z</dcterms:created>
  <dcterms:modified xsi:type="dcterms:W3CDTF">2023-12-28T09:28:11Z</dcterms:modified>
</cp:coreProperties>
</file>