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media/image1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318" r:id="rId8"/>
    <p:sldId id="270" r:id="rId9"/>
    <p:sldId id="308" r:id="rId10"/>
    <p:sldId id="309" r:id="rId11"/>
    <p:sldId id="310" r:id="rId12"/>
    <p:sldId id="311" r:id="rId13"/>
    <p:sldId id="312" r:id="rId14"/>
    <p:sldId id="313" r:id="rId15"/>
    <p:sldId id="275" r:id="rId16"/>
    <p:sldId id="276" r:id="rId17"/>
    <p:sldId id="277" r:id="rId18"/>
    <p:sldId id="278" r:id="rId19"/>
    <p:sldId id="317" r:id="rId20"/>
    <p:sldId id="319" r:id="rId21"/>
    <p:sldId id="279" r:id="rId22"/>
    <p:sldId id="280" r:id="rId23"/>
    <p:sldId id="281" r:id="rId24"/>
    <p:sldId id="285" r:id="rId25"/>
    <p:sldId id="282" r:id="rId26"/>
    <p:sldId id="323" r:id="rId27"/>
    <p:sldId id="286" r:id="rId28"/>
    <p:sldId id="287" r:id="rId29"/>
    <p:sldId id="316" r:id="rId30"/>
    <p:sldId id="288" r:id="rId31"/>
    <p:sldId id="289" r:id="rId32"/>
    <p:sldId id="314" r:id="rId33"/>
    <p:sldId id="315" r:id="rId34"/>
    <p:sldId id="297" r:id="rId35"/>
    <p:sldId id="298" r:id="rId36"/>
    <p:sldId id="295" r:id="rId37"/>
    <p:sldId id="320" r:id="rId38"/>
    <p:sldId id="321" r:id="rId39"/>
    <p:sldId id="322" r:id="rId40"/>
    <p:sldId id="296" r:id="rId41"/>
    <p:sldId id="299" r:id="rId42"/>
    <p:sldId id="324" r:id="rId43"/>
    <p:sldId id="300" r:id="rId44"/>
    <p:sldId id="301" r:id="rId45"/>
    <p:sldId id="326" r:id="rId46"/>
    <p:sldId id="325" r:id="rId47"/>
    <p:sldId id="302" r:id="rId48"/>
    <p:sldId id="303" r:id="rId49"/>
    <p:sldId id="304" r:id="rId50"/>
    <p:sldId id="328" r:id="rId51"/>
    <p:sldId id="327" r:id="rId52"/>
    <p:sldId id="305" r:id="rId53"/>
    <p:sldId id="330" r:id="rId54"/>
    <p:sldId id="329" r:id="rId55"/>
    <p:sldId id="30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5" autoAdjust="0"/>
    <p:restoredTop sz="94660"/>
  </p:normalViewPr>
  <p:slideViewPr>
    <p:cSldViewPr snapToGrid="0">
      <p:cViewPr>
        <p:scale>
          <a:sx n="81" d="100"/>
          <a:sy n="81" d="100"/>
        </p:scale>
        <p:origin x="-63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8:56:20.546"/>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D02D2311-26D4-42F0-BAC1-8F551C100AC7}" emma:medium="tactile" emma:mode="ink">
          <msink:context xmlns:msink="http://schemas.microsoft.com/ink/2010/main" type="inkDrawing" rotatedBoundingBox="10313,9180 10328,9180 10328,9195 10313,9195" shapeName="Other"/>
        </emma:interpretation>
      </emma:emma>
    </inkml:annotationXML>
    <inkml:trace contextRef="#ctx0" brushRef="#br0">0 0 0,'0'0'15,"0"0"-15,0 0 16,0 0-16,0 0 15,0 0 1,0 0 0,0 0-16</inkml:trace>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4:15.175"/>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B1964A75-BC3E-4411-A29F-EDC162EC04F2}" emma:medium="tactile" emma:mode="ink">
          <msink:context xmlns:msink="http://schemas.microsoft.com/ink/2010/main" type="writingRegion" rotatedBoundingBox="12943,2944 31222,-2309 33355,5113 15076,10366"/>
        </emma:interpretation>
      </emma:emma>
    </inkml:annotationXML>
    <inkml:traceGroup>
      <inkml:annotationXML>
        <emma:emma xmlns:emma="http://www.w3.org/2003/04/emma" version="1.0">
          <emma:interpretation id="{83470370-BF77-4EF0-9CDF-F033D4488306}" emma:medium="tactile" emma:mode="ink">
            <msink:context xmlns:msink="http://schemas.microsoft.com/ink/2010/main" type="paragraph" rotatedBoundingBox="12949,2806 29302,-1655 30214,1686 13860,6148" alignmentLevel="1"/>
          </emma:interpretation>
        </emma:emma>
      </inkml:annotationXML>
      <inkml:traceGroup>
        <inkml:annotationXML>
          <emma:emma xmlns:emma="http://www.w3.org/2003/04/emma" version="1.0">
            <emma:interpretation id="{DD64359C-D64D-46DE-A61B-B61F6447010C}" emma:medium="tactile" emma:mode="ink">
              <msink:context xmlns:msink="http://schemas.microsoft.com/ink/2010/main" type="line" rotatedBoundingBox="12949,2806 29302,-1655 30214,1686 13860,6148"/>
            </emma:interpretation>
          </emma:emma>
        </inkml:annotationXML>
        <inkml:traceGroup>
          <inkml:annotationXML>
            <emma:emma xmlns:emma="http://www.w3.org/2003/04/emma" version="1.0">
              <emma:interpretation id="{4BF24B16-DE6F-40E8-B848-0F0EFE1E9107}" emma:medium="tactile" emma:mode="ink">
                <msink:context xmlns:msink="http://schemas.microsoft.com/ink/2010/main" type="inkWord" rotatedBoundingBox="18632,1255 25792,-697 26704,2644 19544,4597"/>
              </emma:interpretation>
              <emma:one-of disjunction-type="recognition" id="oneOf0">
                <emma:interpretation id="interp0" emma:lang="en-US" emma:confidence="0.5">
                  <emma:literal>ability</emma:literal>
                </emma:interpretation>
                <emma:interpretation id="interp1" emma:lang="en-US" emma:confidence="0">
                  <emma:literal>Anility</emma:literal>
                </emma:interpretation>
                <emma:interpretation id="interp2" emma:lang="en-US" emma:confidence="0">
                  <emma:literal>anility</emma:literal>
                </emma:interpretation>
                <emma:interpretation id="interp3" emma:lang="en-US" emma:confidence="0">
                  <emma:literal>nihility</emma:literal>
                </emma:interpretation>
                <emma:interpretation id="interp4" emma:lang="en-US" emma:confidence="0">
                  <emma:literal>Nihility</emma:literal>
                </emma:interpretation>
              </emma:one-of>
            </emma:emma>
          </inkml:annotationXML>
          <inkml:trace contextRef="#ctx0" brushRef="#br0">5619-1597 0,'0'0'15,"0"0"1,0 0-16,0 0 15,0 0-15,0 0 16,0 0 0,0 0-16</inkml:trace>
          <inkml:trace contextRef="#ctx0" brushRef="#br0" timeOffset="700.712">7151-2142 0,'0'0'0,"0"0"16,0 0-1,0 0 1,0 0-16,0 0 16,0 0-16,0 0 15,0 0 1,0 0-16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4:15.175"/>
    </inkml:context>
    <inkml:brush xml:id="br0">
      <inkml:brushProperty name="width" value="0.1" units="cm"/>
      <inkml:brushProperty name="height" value="0.1" units="cm"/>
      <inkml:brushProperty name="color" value="#177D36"/>
      <inkml:brushProperty name="fitToCurve" value="1"/>
    </inkml:brush>
  </inkml:definitions>
  <inkml:trace contextRef="#ctx0" brushRef="#br0">5619-1597 0,'0'0'15,"0"0"1,0 0-16,0 0 15,0 0-15,0 0 16,0 0 0,0 0-16</inkml:trace>
  <inkml:trace contextRef="#ctx0" brushRef="#br0" timeOffset="700.712">7151-2142 0,'0'0'0,"0"0"16,0 0-1,0 0 1,0 0-16,0 0 16,0 0-16,0 0 15,0 0 1,0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7:17.10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BBB558A0-52BE-4A4D-9461-A36775D8B76D}" emma:medium="tactile" emma:mode="ink">
          <msink:context xmlns:msink="http://schemas.microsoft.com/ink/2010/main" type="writingRegion" rotatedBoundingBox="12558,2313 32517,-5463 38823,10719 18864,18496"/>
        </emma:interpretation>
      </emma:emma>
    </inkml:annotationXML>
    <inkml:traceGroup>
      <inkml:annotationXML>
        <emma:emma xmlns:emma="http://www.w3.org/2003/04/emma" version="1.0">
          <emma:interpretation id="{F75151C1-8084-45D3-9113-F60241602B20}" emma:medium="tactile" emma:mode="ink">
            <msink:context xmlns:msink="http://schemas.microsoft.com/ink/2010/main" type="paragraph" rotatedBoundingBox="16901,68 33791,-2497 34167,-21 17277,2544" alignmentLevel="2"/>
          </emma:interpretation>
        </emma:emma>
      </inkml:annotationXML>
      <inkml:traceGroup>
        <inkml:annotationXML>
          <emma:emma xmlns:emma="http://www.w3.org/2003/04/emma" version="1.0">
            <emma:interpretation id="{FBB1C5D0-4CE6-4379-B887-C00DE45A5017}" emma:medium="tactile" emma:mode="ink">
              <msink:context xmlns:msink="http://schemas.microsoft.com/ink/2010/main" type="line" rotatedBoundingBox="19681,-353 33791,-2497 34167,-21 20057,2121"/>
            </emma:interpretation>
          </emma:emma>
        </inkml:annotationXML>
        <inkml:traceGroup>
          <inkml:annotationXML>
            <emma:emma xmlns:emma="http://www.w3.org/2003/04/emma" version="1.0">
              <emma:interpretation id="{E8548169-54C7-4DC2-91EC-147F1C37FAD6}" emma:medium="tactile" emma:mode="ink">
                <msink:context xmlns:msink="http://schemas.microsoft.com/ink/2010/main" type="inkWord" rotatedBoundingBox="22117,-724 33791,-2497 34167,-21 22493,1751"/>
              </emma:interpretation>
              <emma:one-of disjunction-type="recognition" id="oneOf0">
                <emma:interpretation id="interp0" emma:lang="en-US" emma:confidence="0.5">
                  <emma:literal>overspreading</emma:literal>
                </emma:interpretation>
                <emma:interpretation id="interp1" emma:lang="en-US" emma:confidence="0">
                  <emma:literal>Quispamsis</emma:literal>
                </emma:interpretation>
                <emma:interpretation id="interp2" emma:lang="en-US" emma:confidence="0">
                  <emma:literal>respooling</emma:literal>
                </emma:interpretation>
                <emma:interpretation id="interp3" emma:lang="en-US" emma:confidence="0">
                  <emma:literal>Quipping</emma:literal>
                </emma:interpretation>
                <emma:interpretation id="interp4" emma:lang="en-US" emma:confidence="0">
                  <emma:literal>-overspreading</emma:literal>
                </emma:interpretation>
              </emma:one-of>
            </emma:emma>
          </inkml:annotationXML>
          <inkml:trace contextRef="#ctx0" brushRef="#br0">15155-5396 0,'0'0'15,"0"0"-15,0 0 16,0 0 0,0 0-16,0 0 15</inkml:trace>
        </inkml:traceGroup>
      </inkml:traceGroup>
    </inkml:traceGroup>
    <inkml:traceGroup>
      <inkml:annotationXML>
        <emma:emma xmlns:emma="http://www.w3.org/2003/04/emma" version="1.0">
          <emma:interpretation id="{5C0A7407-8960-40D7-B716-88FB371F6D0D}" emma:medium="tactile" emma:mode="ink">
            <msink:context xmlns:msink="http://schemas.microsoft.com/ink/2010/main" type="paragraph" rotatedBoundingBox="13546,4461 33712,-541 34243,1601 14078,6604" alignmentLevel="1"/>
          </emma:interpretation>
        </emma:emma>
      </inkml:annotationXML>
      <inkml:traceGroup>
        <inkml:annotationXML>
          <emma:emma xmlns:emma="http://www.w3.org/2003/04/emma" version="1.0">
            <emma:interpretation id="{08A64158-6659-49E6-8DB0-1C548E17897F}" emma:medium="tactile" emma:mode="ink">
              <msink:context xmlns:msink="http://schemas.microsoft.com/ink/2010/main" type="line" rotatedBoundingBox="13546,4461 33712,-541 34243,1601 14078,6604"/>
            </emma:interpretation>
          </emma:emma>
        </inkml:annotationXML>
        <inkml:traceGroup>
          <inkml:annotationXML>
            <emma:emma xmlns:emma="http://www.w3.org/2003/04/emma" version="1.0">
              <emma:interpretation id="{14CC1C8A-BA63-49BD-906D-70EDE98420EE}" emma:medium="tactile" emma:mode="ink">
                <msink:context xmlns:msink="http://schemas.microsoft.com/ink/2010/main" type="inkWord" rotatedBoundingBox="13547,4467 33695,-545 34228,1597 14080,6610"/>
              </emma:interpretation>
              <emma:one-of disjunction-type="recognition" id="oneOf1">
                <emma:interpretation id="interp5" emma:lang="en-US" emma:confidence="0.5">
                  <emma:literal>-programs.</emma:literal>
                </emma:interpretation>
                <emma:interpretation id="interp6" emma:lang="en-US" emma:confidence="0">
                  <emma:literal>-program...</emma:literal>
                </emma:interpretation>
                <emma:interpretation id="interp7" emma:lang="en-US" emma:confidence="0">
                  <emma:literal>-programs...</emma:literal>
                </emma:interpretation>
                <emma:interpretation id="interp8" emma:lang="en-US" emma:confidence="0">
                  <emma:literal>*programs.</emma:literal>
                </emma:interpretation>
                <emma:interpretation id="interp9" emma:lang="en-US" emma:confidence="0">
                  <emma:literal>*program.</emma:literal>
                </emma:interpretation>
              </emma:one-of>
            </emma:emma>
          </inkml:annotationXML>
          <inkml:trace contextRef="#ctx0" brushRef="#br0" timeOffset="57517.6022">16550-2690 0,'0'0'0,"0"0"0,0 0 0,0 0 0,0 0 0,0 0 0,0 0 0,0 0 0,0 0 0,0 0 0,0 0 0,0 0 0,0 0 0,0 0 0,0 0 0,0 0 0,0 0 0,0 0 0,0 0 0,0 0 0,0 0 0,0 0 0,0 0 0,0 0 0,0 0 0,0 0 0,0 0 0,0 0 0,0 0 0,0 0 0,0 0 0,0 0 0</inkml:trace>
        </inkml:traceGroup>
      </inkml:traceGroup>
    </inkml:traceGroup>
    <inkml:traceGroup>
      <inkml:annotationXML>
        <emma:emma xmlns:emma="http://www.w3.org/2003/04/emma" version="1.0">
          <emma:interpretation id="{63AA8C06-4646-4A67-9A6B-356A8559BBEB}" emma:medium="tactile" emma:mode="ink">
            <msink:context xmlns:msink="http://schemas.microsoft.com/ink/2010/main" type="paragraph" rotatedBoundingBox="23333,4273 33780,-119 35453,3859 25007,8252" alignmentLevel="3"/>
          </emma:interpretation>
        </emma:emma>
      </inkml:annotationXML>
      <inkml:traceGroup>
        <inkml:annotationXML>
          <emma:emma xmlns:emma="http://www.w3.org/2003/04/emma" version="1.0">
            <emma:interpretation id="{82D248CD-5238-45EB-A150-F10E992A7C70}" emma:medium="tactile" emma:mode="ink">
              <msink:context xmlns:msink="http://schemas.microsoft.com/ink/2010/main" type="line" rotatedBoundingBox="23333,4273 33780,-119 35453,3859 25007,8252"/>
            </emma:interpretation>
          </emma:emma>
        </inkml:annotationXML>
        <inkml:traceGroup>
          <inkml:annotationXML>
            <emma:emma xmlns:emma="http://www.w3.org/2003/04/emma" version="1.0">
              <emma:interpretation id="{3A392985-E35F-466C-B52C-F93EA9E707BE}" emma:medium="tactile" emma:mode="ink">
                <msink:context xmlns:msink="http://schemas.microsoft.com/ink/2010/main" type="inkWord" rotatedBoundingBox="23333,4273 33780,-119 35453,3859 25007,8252"/>
              </emma:interpretation>
              <emma:one-of disjunction-type="recognition" id="oneOf2">
                <emma:interpretation id="interp10" emma:lang="en-US" emma:confidence="0.5">
                  <emma:literal>drain-Qu...</emma:literal>
                </emma:interpretation>
                <emma:interpretation id="interp11" emma:lang="en-US" emma:confidence="0">
                  <emma:literal>ditin-Qu...</emma:literal>
                </emma:interpretation>
                <emma:interpretation id="interp12" emma:lang="en-US" emma:confidence="0">
                  <emma:literal>dicit-Qu...</emma:literal>
                </emma:interpretation>
                <emma:interpretation id="interp13" emma:lang="en-US" emma:confidence="0">
                  <emma:literal>ditin-Qi...</emma:literal>
                </emma:interpretation>
                <emma:interpretation id="interp14" emma:lang="en-US" emma:confidence="0">
                  <emma:literal>dicit-Qi...</emma:literal>
                </emma:interpretation>
              </emma:one-of>
            </emma:emma>
          </inkml:annotationXML>
          <inkml:trace contextRef="#ctx0" brushRef="#br0" timeOffset="-134637.1742">10356-910 0,'0'0'16,"0"0"-16,0 0 15,0 0-15,0 0 16,0 0 0,0 0-16</inkml:trace>
          <inkml:trace contextRef="#ctx0" brushRef="#br0" timeOffset="58433.6073">14762 1207 0,'0'0'0,"0"0"15,0 0 1,0 0-16,0 0 16</inkml:trace>
          <inkml:trace contextRef="#ctx0" brushRef="#br0" timeOffset="56826.9563">14286-447 0,'0'0'15,"0"0"-15,0 0 16,0 0 0,0 0-16,0 0 15,0 0-15,0 0 16,0 0 0,0 0-16,0 0 15,0 0 1,0 0-16,0 0 15,0 0 1,0 0-16,0 0 16,0 0-1,0 0-15</inkml:trace>
        </inkml:traceGroup>
      </inkml:traceGroup>
    </inkml:traceGroup>
    <inkml:traceGroup>
      <inkml:annotationXML>
        <emma:emma xmlns:emma="http://www.w3.org/2003/04/emma" version="1.0">
          <emma:interpretation id="{B3D261C9-C6EC-48DE-8F83-3385F8D025B3}" emma:medium="tactile" emma:mode="ink">
            <msink:context xmlns:msink="http://schemas.microsoft.com/ink/2010/main" type="paragraph" rotatedBoundingBox="24047,9205 32580,5879 33182,7425 24649,10750" alignmentLevel="3"/>
          </emma:interpretation>
        </emma:emma>
      </inkml:annotationXML>
      <inkml:traceGroup>
        <inkml:annotationXML>
          <emma:emma xmlns:emma="http://www.w3.org/2003/04/emma" version="1.0">
            <emma:interpretation id="{16D232F6-D0CD-42EF-AD2E-21EB7F3E8868}" emma:medium="tactile" emma:mode="ink">
              <msink:context xmlns:msink="http://schemas.microsoft.com/ink/2010/main" type="line" rotatedBoundingBox="24047,9205 32580,5879 33182,7425 24649,10750"/>
            </emma:interpretation>
          </emma:emma>
        </inkml:annotationXML>
        <inkml:traceGroup>
          <inkml:annotationXML>
            <emma:emma xmlns:emma="http://www.w3.org/2003/04/emma" version="1.0">
              <emma:interpretation id="{8F09CC8D-26D6-4CB1-A79A-103E9F6EC2ED}" emma:medium="tactile" emma:mode="ink">
                <msink:context xmlns:msink="http://schemas.microsoft.com/ink/2010/main" type="inkWord" rotatedBoundingBox="24047,9205 32580,5879 33182,7425 24649,10750"/>
              </emma:interpretation>
              <emma:one-of disjunction-type="recognition" id="oneOf3">
                <emma:interpretation id="interp15" emma:lang="en-US" emma:confidence="0.5">
                  <emma:literal>stint.</emma:literal>
                </emma:interpretation>
                <emma:interpretation id="interp16" emma:lang="en-US" emma:confidence="0">
                  <emma:literal>stint."</emma:literal>
                </emma:interpretation>
                <emma:interpretation id="interp17" emma:lang="en-US" emma:confidence="0">
                  <emma:literal>stints.</emma:literal>
                </emma:interpretation>
                <emma:interpretation id="interp18" emma:lang="en-US" emma:confidence="0">
                  <emma:literal>Stint.</emma:literal>
                </emma:interpretation>
                <emma:interpretation id="interp19" emma:lang="en-US" emma:confidence="0">
                  <emma:literal>stint...</emma:literal>
                </emma:interpretation>
              </emma:one-of>
            </emma:emma>
          </inkml:annotationXML>
          <inkml:trace contextRef="#ctx0" brushRef="#br0" timeOffset="63553.0856">10368 4426 0,'0'0'0,"0"0"16,0 0-1,0 0-15,0 0 16,0 0 0,0 0-16,0 0 15,0-12 1,9-17-16,-9 29 15,0 0 1,0 0-16</inkml:trace>
          <inkml:trace contextRef="#ctx0" brushRef="#br0" timeOffset="55746.9006">12106 5474 0,'0'0'0,"0"0"16,0 0 0,0 0-16,0 0 15,0 0-15,0 0 16,0 0 0,0 0-16</inkml:trace>
          <inkml:trace contextRef="#ctx0" brushRef="#br0" timeOffset="56055.0353">13052 4544 0,'0'0'15,"0"0"-15,0 0 16,0 0 0,0 0-16,0 0 15,0 0 1,0 0-16,0 0 15,0 0-15,0 0 16,0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8:59:23.060"/>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D37CBFC-8C98-49FA-84AB-FD0F6268E8DE}" emma:medium="tactile" emma:mode="ink">
          <msink:context xmlns:msink="http://schemas.microsoft.com/ink/2010/main" type="writingRegion" rotatedBoundingBox="25634,1440 31001,-58 31524,1813 26157,3313"/>
        </emma:interpretation>
      </emma:emma>
    </inkml:annotationXML>
    <inkml:traceGroup>
      <inkml:annotationXML>
        <emma:emma xmlns:emma="http://www.w3.org/2003/04/emma" version="1.0">
          <emma:interpretation id="{0B3D30D3-7436-4B14-B06C-DAD2029724A6}" emma:medium="tactile" emma:mode="ink">
            <msink:context xmlns:msink="http://schemas.microsoft.com/ink/2010/main" type="paragraph" rotatedBoundingBox="25634,1440 31001,-58 31524,1813 26157,3313" alignmentLevel="1"/>
          </emma:interpretation>
        </emma:emma>
      </inkml:annotationXML>
      <inkml:traceGroup>
        <inkml:annotationXML>
          <emma:emma xmlns:emma="http://www.w3.org/2003/04/emma" version="1.0">
            <emma:interpretation id="{5972D3E7-C140-485C-9949-1216E571FC3F}" emma:medium="tactile" emma:mode="ink">
              <msink:context xmlns:msink="http://schemas.microsoft.com/ink/2010/main" type="line" rotatedBoundingBox="25634,1440 31001,-58 31524,1813 26157,3313"/>
            </emma:interpretation>
          </emma:emma>
        </inkml:annotationXML>
        <inkml:traceGroup>
          <inkml:annotationXML>
            <emma:emma xmlns:emma="http://www.w3.org/2003/04/emma" version="1.0">
              <emma:interpretation id="{221CBFE9-42E8-465F-AC9D-F5AD383A00F0}" emma:medium="tactile" emma:mode="ink">
                <msink:context xmlns:msink="http://schemas.microsoft.com/ink/2010/main" type="inkWord" rotatedBoundingBox="25634,1440 31001,-58 31524,1813 26157,3313"/>
              </emma:interpretation>
              <emma:one-of disjunction-type="recognition" id="oneOf0">
                <emma:interpretation id="interp0" emma:lang="en-US" emma:confidence="0.5">
                  <emma:literal>valid</emma:literal>
                </emma:interpretation>
                <emma:interpretation id="interp1" emma:lang="en-US" emma:confidence="0.5">
                  <emma:literal>. did</emma:literal>
                </emma:interpretation>
                <emma:interpretation id="interp2" emma:lang="en-US" emma:confidence="0">
                  <emma:literal>v did</emma:literal>
                </emma:interpretation>
                <emma:interpretation id="interp3" emma:lang="en-US" emma:confidence="0">
                  <emma:literal>Valid</emma:literal>
                </emma:interpretation>
                <emma:interpretation id="interp4" emma:lang="en-US" emma:confidence="0">
                  <emma:literal>vapid</emma:literal>
                </emma:interpretation>
              </emma:one-of>
            </emma:emma>
          </inkml:annotationXML>
          <inkml:trace contextRef="#ctx0" brushRef="#br0">8655-687 0,'0'0'0,"0"0"16,0 0-16,0 0 15,0 0 1,0 0-16,0 0 16,0 0-16,0 0 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8:58:25.10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1225D58B-AB7D-4C61-B117-9DCF1BF65D9C}" emma:medium="tactile" emma:mode="ink">
          <msink:context xmlns:msink="http://schemas.microsoft.com/ink/2010/main" type="writingRegion" rotatedBoundingBox="10073,1609 31348,1649 31332,10210 10057,10170"/>
        </emma:interpretation>
      </emma:emma>
    </inkml:annotationXML>
    <inkml:traceGroup>
      <inkml:annotationXML>
        <emma:emma xmlns:emma="http://www.w3.org/2003/04/emma" version="1.0">
          <emma:interpretation id="{A0EA5D96-D3D0-4FA9-8318-DB7DD7F6515B}" emma:medium="tactile" emma:mode="ink">
            <msink:context xmlns:msink="http://schemas.microsoft.com/ink/2010/main" type="paragraph" rotatedBoundingBox="10060,8413 31336,8453 31332,10210 10057,10170" alignmentLevel="1"/>
          </emma:interpretation>
        </emma:emma>
      </inkml:annotationXML>
      <inkml:traceGroup>
        <inkml:annotationXML>
          <emma:emma xmlns:emma="http://www.w3.org/2003/04/emma" version="1.0">
            <emma:interpretation id="{2955FE43-17E4-43CD-BFBB-4F521A7AC698}" emma:medium="tactile" emma:mode="ink">
              <msink:context xmlns:msink="http://schemas.microsoft.com/ink/2010/main" type="line" rotatedBoundingBox="10187,8413 31336,8452 31332,10210 10184,10170"/>
            </emma:interpretation>
          </emma:emma>
        </inkml:annotationXML>
        <inkml:traceGroup>
          <inkml:annotationXML>
            <emma:emma xmlns:emma="http://www.w3.org/2003/04/emma" version="1.0">
              <emma:interpretation id="{76A26F44-3B85-4002-B981-D5E10356E37B}" emma:medium="tactile" emma:mode="ink">
                <msink:context xmlns:msink="http://schemas.microsoft.com/ink/2010/main" type="inkWord" rotatedBoundingBox="10186,9318 10201,9319 10200,9334 10185,9333"/>
              </emma:interpretation>
              <emma:one-of disjunction-type="recognition" id="oneOf0">
                <emma:interpretation id="interp0" emma:lang="en-US" emma:confidence="0.5">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-1367 4016 0,'0'0'0,"0"0"16,0 0-1,0 0-15,0 0 16,0 0 0,0 0-16,0 0 15,0 0-15,0 0 16,0 0 0,0 0-16,0 0 15</inkml:trace>
        </inkml:traceGroup>
        <inkml:traceGroup>
          <inkml:annotationXML>
            <emma:emma xmlns:emma="http://www.w3.org/2003/04/emma" version="1.0">
              <emma:interpretation id="{2F04FA9F-F65C-496D-AA1B-2C4F8604F88E}" emma:medium="tactile" emma:mode="ink">
                <msink:context xmlns:msink="http://schemas.microsoft.com/ink/2010/main" type="inkWord" rotatedBoundingBox="26425,9552 27239,9554 27239,9969 26424,9967"/>
              </emma:interpretation>
              <emma:one-of disjunction-type="recognition" id="oneOf1">
                <emma:interpretation id="interp5" emma:lang="en-US" emma:confidence="0.5">
                  <emma:literal>m:</emma:literal>
                </emma:interpretation>
                <emma:interpretation id="interp6" emma:lang="en-US" emma:confidence="0">
                  <emma:literal>r:</emma:literal>
                </emma:interpretation>
                <emma:interpretation id="interp7" emma:lang="en-US" emma:confidence="0">
                  <emma:literal>n:</emma:literal>
                </emma:interpretation>
                <emma:interpretation id="interp8" emma:lang="en-US" emma:confidence="0">
                  <emma:literal>7:</emma:literal>
                </emma:interpretation>
                <emma:interpretation id="interp9" emma:lang="en-US" emma:confidence="0">
                  <emma:literal>my:</emma:literal>
                </emma:interpretation>
              </emma:one-of>
            </emma:emma>
          </inkml:annotationXML>
          <inkml:trace contextRef="#ctx0" brushRef="#br0" timeOffset="29691.1461">15686 4646 0,'0'0'0,"0"0"16,0 0-1,0 0-15,0 0 16,0 0 0,0 0-16,0 0 15,0 0 1,0 16-16,0-12 15,0-4-15,0 0 16,0 0 0,0 0-16</inkml:trace>
        </inkml:traceGroup>
        <inkml:traceGroup>
          <inkml:annotationXML>
            <emma:emma xmlns:emma="http://www.w3.org/2003/04/emma" version="1.0">
              <emma:interpretation id="{F557367E-1383-4EA8-B6CC-FC008811EC8E}" emma:medium="tactile" emma:mode="ink">
                <msink:context xmlns:msink="http://schemas.microsoft.com/ink/2010/main" type="inkWord" rotatedBoundingBox="29321,8449 31336,8453 31333,9929 29318,9925"/>
              </emma:interpretation>
              <emma:one-of disjunction-type="recognition" id="oneOf2">
                <emma:interpretation id="interp10" emma:lang="en-US" emma:confidence="0.5">
                  <emma:literal>.</emma:literal>
                </emma:interpretation>
                <emma:interpretation id="interp11" emma:lang="en-US" emma:confidence="0">
                  <emma:literal>/</emma:literal>
                </emma:interpretation>
                <emma:interpretation id="interp12" emma:lang="en-US" emma:confidence="0">
                  <emma:literal>,</emma:literal>
                </emma:interpretation>
                <emma:interpretation id="interp13" emma:lang="en-US" emma:confidence="0">
                  <emma:literal>:</emma:literal>
                </emma:interpretation>
                <emma:interpretation id="interp14" emma:lang="en-US" emma:confidence="0">
                  <emma:literal>-</emma:literal>
                </emma:interpretation>
              </emma:one-of>
            </emma:emma>
          </inkml:annotationXML>
          <inkml:trace contextRef="#ctx0" brushRef="#br0" timeOffset="39458.651">18461 4609 0,'0'0'16,"0"0"-1,0 0-15,0 0 16,0 0-16,0 0 16,0 0-1,0 0 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2:05.413"/>
    </inkml:context>
    <inkml:brush xml:id="br0">
      <inkml:brushProperty name="width" value="0.1" units="cm"/>
      <inkml:brushProperty name="height" value="0.1" units="cm"/>
      <inkml:brushProperty name="color" value="#177D36"/>
      <inkml:brushProperty name="fitToCurve" value="1"/>
    </inkml:brush>
    <inkml:context xml:id="ctx1">
      <inkml:inkSource xml:id="inkSrc2">
        <inkml:traceFormat>
          <inkml:channel name="X" type="integer" max="2160" units="cm"/>
          <inkml:channel name="Y" type="integer" max="1440" units="cm"/>
          <inkml:channel name="T" type="integer" max="2.14748E9" units="dev"/>
        </inkml:traceFormat>
        <inkml:channelProperties>
          <inkml:channelProperty channel="X" name="resolution" value="85.03937" units="1/cm"/>
          <inkml:channelProperty channel="Y" name="resolution" value="85.2071" units="1/cm"/>
          <inkml:channelProperty channel="T" name="resolution" value="1" units="1/dev"/>
        </inkml:channelProperties>
      </inkml:inkSource>
      <inkml:timestamp xml:id="ts1" timeString="2020-08-25T09:12:10.587"/>
    </inkml:context>
  </inkml:definitions>
  <inkml:traceGroup>
    <inkml:annotationXML>
      <emma:emma xmlns:emma="http://www.w3.org/2003/04/emma" version="1.0">
        <emma:interpretation id="{42EB299D-765B-4197-8F88-01F59C52E0DE}" emma:medium="tactile" emma:mode="ink">
          <msink:context xmlns:msink="http://schemas.microsoft.com/ink/2010/main" type="writingRegion" rotatedBoundingBox="15461,-1021 30251,-4046 31097,88 16307,3114"/>
        </emma:interpretation>
      </emma:emma>
    </inkml:annotationXML>
    <inkml:traceGroup>
      <inkml:annotationXML>
        <emma:emma xmlns:emma="http://www.w3.org/2003/04/emma" version="1.0">
          <emma:interpretation id="{D761752D-2832-4EC9-A368-99E3B5750DE9}" emma:medium="tactile" emma:mode="ink">
            <msink:context xmlns:msink="http://schemas.microsoft.com/ink/2010/main" type="paragraph" rotatedBoundingBox="15461,-1021 30251,-4046 31097,88 16307,3114" alignmentLevel="1"/>
          </emma:interpretation>
        </emma:emma>
      </inkml:annotationXML>
      <inkml:traceGroup>
        <inkml:annotationXML>
          <emma:emma xmlns:emma="http://www.w3.org/2003/04/emma" version="1.0">
            <emma:interpretation id="{4BE40D8D-5BF3-4AAB-841B-0850162370FC}" emma:medium="tactile" emma:mode="ink">
              <msink:context xmlns:msink="http://schemas.microsoft.com/ink/2010/main" type="line" rotatedBoundingBox="15461,-1021 30251,-4046 31097,88 16307,3114"/>
            </emma:interpretation>
          </emma:emma>
        </inkml:annotationXML>
        <inkml:traceGroup>
          <inkml:annotationXML>
            <emma:emma xmlns:emma="http://www.w3.org/2003/04/emma" version="1.0">
              <emma:interpretation id="{1251190A-6D47-4CF7-B9EB-01033244BAA1}" emma:medium="tactile" emma:mode="ink">
                <msink:context xmlns:msink="http://schemas.microsoft.com/ink/2010/main" type="inkWord" rotatedBoundingBox="15461,-1020 30251,-4047 31097,87 16308,3114"/>
              </emma:interpretation>
              <emma:one-of disjunction-type="recognition" id="oneOf0">
                <emma:interpretation id="interp0" emma:lang="en-US" emma:confidence="0.5">
                  <emma:literal>FIBIPOBDEBE.</emma:literal>
                </emma:interpretation>
                <emma:interpretation id="interp1" emma:lang="en-US" emma:confidence="0">
                  <emma:literal>Il-BBC-r</emma:literal>
                </emma:interpretation>
                <emma:interpretation id="interp2" emma:lang="en-US" emma:confidence="0">
                  <emma:literal>FIBIPOBDE.</emma:literal>
                </emma:interpretation>
                <emma:interpretation id="interp3" emma:lang="en-US" emma:confidence="0">
                  <emma:literal>FIBIBPOBDE.</emma:literal>
                </emma:interpretation>
                <emma:interpretation id="interp4" emma:lang="en-US" emma:confidence="0">
                  <emma:literal>FIBIPOBDEBTE.</emma:literal>
                </emma:interpretation>
              </emma:one-of>
            </emma:emma>
          </inkml:annotationXML>
          <inkml:trace contextRef="#ctx0" brushRef="#br0">4433-16939 0,'0'0'16,"0"0"-16,0 0 15,0 0-15,0 0 16,0 0-1</inkml:trace>
          <inkml:trace contextRef="#ctx0" brushRef="#br0" timeOffset="1408.2374">6902-17427 0,'0'0'15,"0"0"1,0 0-16,0 0 16,0 0-16,0 0 15,0 0 1</inkml:trace>
          <inkml:trace contextRef="#ctx1" brushRef="#br0">6458-17240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6:05.555"/>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E7FD6BE-EFC8-431D-A822-B540CC7BC6AE}" emma:medium="tactile" emma:mode="ink">
          <msink:context xmlns:msink="http://schemas.microsoft.com/ink/2010/main" type="writingRegion" rotatedBoundingBox="15185,12586 29879,-1676 35933,4560 21239,18823"/>
        </emma:interpretation>
      </emma:emma>
    </inkml:annotationXML>
    <inkml:traceGroup>
      <inkml:annotationXML>
        <emma:emma xmlns:emma="http://www.w3.org/2003/04/emma" version="1.0">
          <emma:interpretation id="{2441C404-233F-459B-ADC1-DB74FE290F16}" emma:medium="tactile" emma:mode="ink">
            <msink:context xmlns:msink="http://schemas.microsoft.com/ink/2010/main" type="paragraph" rotatedBoundingBox="15908,11444 29157,265 31011,2462 17761,13641" alignmentLevel="1"/>
          </emma:interpretation>
        </emma:emma>
      </inkml:annotationXML>
      <inkml:traceGroup>
        <inkml:annotationXML>
          <emma:emma xmlns:emma="http://www.w3.org/2003/04/emma" version="1.0">
            <emma:interpretation id="{C14101DC-463D-420B-A7CA-F3D6E8DCD7F9}" emma:medium="tactile" emma:mode="ink">
              <msink:context xmlns:msink="http://schemas.microsoft.com/ink/2010/main" type="line" rotatedBoundingBox="15908,11444 29157,265 31011,2462 17761,13641"/>
            </emma:interpretation>
          </emma:emma>
        </inkml:annotationXML>
        <inkml:traceGroup>
          <inkml:annotationXML>
            <emma:emma xmlns:emma="http://www.w3.org/2003/04/emma" version="1.0">
              <emma:interpretation id="{6285A2D2-E471-4486-9547-A1D6D85D60AE}" emma:medium="tactile" emma:mode="ink">
                <msink:context xmlns:msink="http://schemas.microsoft.com/ink/2010/main" type="inkWord" rotatedBoundingBox="26023,3440 29418,575 30510,1868 27114,4733"/>
              </emma:interpretation>
              <emma:one-of disjunction-type="recognition" id="oneOf0">
                <emma:interpretation id="interp0" emma:lang="en-US" emma:confidence="0.5">
                  <emma:literal>trier.</emma:literal>
                </emma:interpretation>
                <emma:interpretation id="interp1" emma:lang="en-US" emma:confidence="0">
                  <emma:literal>prier.</emma:literal>
                </emma:interpretation>
                <emma:interpretation id="interp2" emma:lang="en-US" emma:confidence="0">
                  <emma:literal>Trien.</emma:literal>
                </emma:interpretation>
                <emma:interpretation id="interp3" emma:lang="en-US" emma:confidence="0">
                  <emma:literal>Prier.</emma:literal>
                </emma:interpretation>
                <emma:interpretation id="interp4" emma:lang="en-US" emma:confidence="0">
                  <emma:literal>Nin.</emma:literal>
                </emma:interpretation>
              </emma:one-of>
            </emma:emma>
          </inkml:annotationXML>
          <inkml:trace contextRef="#ctx0" brushRef="#br0">5847-9054 0,'0'0'0,"0"0"16,0 0-16,0 0 16,0 0-1</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3:52.239"/>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E4349800-9BA8-4C4E-AF0F-19740930035D}" emma:medium="tactile" emma:mode="ink">
          <msink:context xmlns:msink="http://schemas.microsoft.com/ink/2010/main" type="writingRegion" rotatedBoundingBox="20253,14788 32731,8052 34805,11893 22327,18629"/>
        </emma:interpretation>
      </emma:emma>
    </inkml:annotationXML>
    <inkml:traceGroup>
      <inkml:annotationXML>
        <emma:emma xmlns:emma="http://www.w3.org/2003/04/emma" version="1.0">
          <emma:interpretation id="{41274ABD-C45A-4FF9-91A4-2C1C54231992}" emma:medium="tactile" emma:mode="ink">
            <msink:context xmlns:msink="http://schemas.microsoft.com/ink/2010/main" type="paragraph" rotatedBoundingBox="20855,15904 32208,9775 33679,12501 22327,18629" alignmentLevel="1"/>
          </emma:interpretation>
        </emma:emma>
      </inkml:annotationXML>
      <inkml:traceGroup>
        <inkml:annotationXML>
          <emma:emma xmlns:emma="http://www.w3.org/2003/04/emma" version="1.0">
            <emma:interpretation id="{742F2F61-A278-4BD4-8CAF-2CBE066B4CC9}" emma:medium="tactile" emma:mode="ink">
              <msink:context xmlns:msink="http://schemas.microsoft.com/ink/2010/main" type="line" rotatedBoundingBox="20855,15904 32208,9775 33679,12501 22327,18629"/>
            </emma:interpretation>
          </emma:emma>
        </inkml:annotationXML>
        <inkml:traceGroup>
          <inkml:annotationXML>
            <emma:emma xmlns:emma="http://www.w3.org/2003/04/emma" version="1.0">
              <emma:interpretation id="{67BFFF95-8CD4-480D-9BE5-F9F6C797EE4E}" emma:medium="tactile" emma:mode="ink">
                <msink:context xmlns:msink="http://schemas.microsoft.com/ink/2010/main" type="inkWord" rotatedBoundingBox="20855,15904 32208,9775 33679,12501 22327,18629"/>
              </emma:interpretation>
              <emma:one-of disjunction-type="recognition" id="oneOf0">
                <emma:interpretation id="interp0" emma:lang="en-US" emma:confidence="0.5">
                  <emma:literal>-at-sahih</emma:literal>
                </emma:interpretation>
                <emma:interpretation id="interp1" emma:lang="en-US" emma:confidence="0">
                  <emma:literal>-at-shrink</emma:literal>
                </emma:interpretation>
                <emma:interpretation id="interp2" emma:lang="en-US" emma:confidence="0.5">
                  <emma:literal>-d: Foschini</emma:literal>
                </emma:interpretation>
                <emma:interpretation id="interp3" emma:lang="en-US" emma:confidence="0.5">
                  <emma:literal>disk dirty</emma:literal>
                </emma:interpretation>
                <emma:interpretation id="interp4" emma:lang="en-US" emma:confidence="0">
                  <emma:literal>-at-shih</emma:literal>
                </emma:interpretation>
              </emma:one-of>
            </emma:emma>
          </inkml:annotationXML>
          <inkml:trace contextRef="#ctx0" brushRef="#br0">5107 248 0,'0'0'16,"0"0"-16,0 0 15,0 0 1,0 0-16,0 0 16,0 0-1,0 0-15,0 0 16,0 0-16,0 0 15,0 0 1,9 16 0,14 8-16,5 13 15,-6-1-15,-3-11 16,-15-17 0,-4-8-16,0 0 15,0 0 1</inkml:trace>
          <inkml:trace contextRef="#ctx0" brushRef="#br0" timeOffset="-843.5242">5121 20 0,'0'0'0,"0"0"15,0 0 1,0 0-16,0 0 16,0 0-1,0 0-15,0 0 16,0 0-16,0 0 15,0 0 1</inkml:trace>
          <inkml:trace contextRef="#ctx0" brushRef="#br0" timeOffset="-5767.4268">4426-1508 0,'0'0'15,"0"0"1,0 0-16,0 0 16,0 0-1</inkml:trace>
          <inkml:trace contextRef="#ctx0" brushRef="#br0" timeOffset="97740.9519">9979-4792 0,'0'0'0,"0"0"16,0 0-16,0 0 15,14-16 1,-14 16 0,0 0-16,0 0 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7:16.569"/>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C46CB8C1-0606-4D3E-A3BF-C33D5428BA8F}" emma:medium="tactile" emma:mode="ink">
          <msink:context xmlns:msink="http://schemas.microsoft.com/ink/2010/main" type="writingRegion" rotatedBoundingBox="24397,10018 32633,8151 33074,10095 24838,11963"/>
        </emma:interpretation>
      </emma:emma>
    </inkml:annotationXML>
    <inkml:traceGroup>
      <inkml:annotationXML>
        <emma:emma xmlns:emma="http://www.w3.org/2003/04/emma" version="1.0">
          <emma:interpretation id="{7D962511-619E-4239-9D97-DA6A327EC240}" emma:medium="tactile" emma:mode="ink">
            <msink:context xmlns:msink="http://schemas.microsoft.com/ink/2010/main" type="paragraph" rotatedBoundingBox="24397,10018 32633,8151 33074,10095 24838,11963" alignmentLevel="1"/>
          </emma:interpretation>
        </emma:emma>
      </inkml:annotationXML>
      <inkml:traceGroup>
        <inkml:annotationXML>
          <emma:emma xmlns:emma="http://www.w3.org/2003/04/emma" version="1.0">
            <emma:interpretation id="{E60988BF-B228-4DCB-9E44-1AA2EFFBF514}" emma:medium="tactile" emma:mode="ink">
              <msink:context xmlns:msink="http://schemas.microsoft.com/ink/2010/main" type="line" rotatedBoundingBox="24397,10018 32633,8151 33074,10095 24838,11963"/>
            </emma:interpretation>
          </emma:emma>
        </inkml:annotationXML>
        <inkml:traceGroup>
          <inkml:annotationXML>
            <emma:emma xmlns:emma="http://www.w3.org/2003/04/emma" version="1.0">
              <emma:interpretation id="{8783EA1F-F494-4819-921A-DE1C42012BBA}" emma:medium="tactile" emma:mode="ink">
                <msink:context xmlns:msink="http://schemas.microsoft.com/ink/2010/main" type="inkWord" rotatedBoundingBox="27912,9564 32707,8477 33074,10095 28279,11182"/>
              </emma:interpretation>
              <emma:one-of disjunction-type="recognition" id="oneOf0">
                <emma:interpretation id="interp0" emma:lang="en-US" emma:confidence="0.5">
                  <emma:literal>win</emma:literal>
                </emma:interpretation>
                <emma:interpretation id="interp1" emma:lang="en-US" emma:confidence="0">
                  <emma:literal>win.</emma:literal>
                </emma:interpretation>
                <emma:interpretation id="interp2" emma:lang="en-US" emma:confidence="0">
                  <emma:literal>twin</emma:literal>
                </emma:interpretation>
                <emma:interpretation id="interp3" emma:lang="en-US" emma:confidence="0">
                  <emma:literal>vin</emma:literal>
                </emma:interpretation>
                <emma:interpretation id="interp4" emma:lang="en-US" emma:confidence="0">
                  <emma:literal>vin.</emma:literal>
                </emma:interpretation>
              </emma:one-of>
            </emma:emma>
          </inkml:annotationXML>
          <inkml:trace contextRef="#ctx0" brushRef="#br0">11241-8836 0,'0'0'15,"0"0"1,0 0-16,0 0 16,0 0-16,0 0 15,0 0 1</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7:03.63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435CDA1E-6A73-4E7D-8A76-0DA9FB04F00F}" emma:medium="tactile" emma:mode="ink">
          <msink:context xmlns:msink="http://schemas.microsoft.com/ink/2010/main" type="writingRegion" rotatedBoundingBox="7572,15219 33497,10071 34229,13758 8304,18906"/>
        </emma:interpretation>
      </emma:emma>
    </inkml:annotationXML>
    <inkml:traceGroup>
      <inkml:annotationXML>
        <emma:emma xmlns:emma="http://www.w3.org/2003/04/emma" version="1.0">
          <emma:interpretation id="{5EA70DD2-0986-41B0-917A-32301F62C070}" emma:medium="tactile" emma:mode="ink">
            <msink:context xmlns:msink="http://schemas.microsoft.com/ink/2010/main" type="paragraph" rotatedBoundingBox="7572,15219 33497,10071 34229,13758 8304,18906" alignmentLevel="1"/>
          </emma:interpretation>
        </emma:emma>
      </inkml:annotationXML>
      <inkml:traceGroup>
        <inkml:annotationXML>
          <emma:emma xmlns:emma="http://www.w3.org/2003/04/emma" version="1.0">
            <emma:interpretation id="{08DC2BE6-AEF8-4BCA-95B9-B77E8A9B8FE7}" emma:medium="tactile" emma:mode="ink">
              <msink:context xmlns:msink="http://schemas.microsoft.com/ink/2010/main" type="line" rotatedBoundingBox="7572,15219 33497,10071 34229,13758 8304,18906"/>
            </emma:interpretation>
          </emma:emma>
        </inkml:annotationXML>
        <inkml:traceGroup>
          <inkml:annotationXML>
            <emma:emma xmlns:emma="http://www.w3.org/2003/04/emma" version="1.0">
              <emma:interpretation id="{4D075F9C-413B-42E5-AE96-72099C340E5E}" emma:medium="tactile" emma:mode="ink">
                <msink:context xmlns:msink="http://schemas.microsoft.com/ink/2010/main" type="inkWord" rotatedBoundingBox="27468,11268 33497,10071 34229,13758 28200,14955"/>
              </emma:interpretation>
              <emma:one-of disjunction-type="recognition" id="oneOf0">
                <emma:interpretation id="interp0" emma:lang="en-US" emma:confidence="0.5">
                  <emma:literal>rapid</emma:literal>
                </emma:interpretation>
                <emma:interpretation id="interp1" emma:lang="en-US" emma:confidence="0">
                  <emma:literal>rid</emma:literal>
                </emma:interpretation>
                <emma:interpretation id="interp2" emma:lang="en-US" emma:confidence="0">
                  <emma:literal>rigid</emma:literal>
                </emma:interpretation>
                <emma:interpretation id="interp3" emma:lang="en-US" emma:confidence="0">
                  <emma:literal>raid</emma:literal>
                </emma:interpretation>
                <emma:interpretation id="interp4" emma:lang="en-US" emma:confidence="0">
                  <emma:literal>aphis</emma:literal>
                </emma:interpretation>
              </emma:one-of>
            </emma:emma>
          </inkml:annotationXML>
          <inkml:trace contextRef="#ctx0" brushRef="#br0">9985-6141 0,'0'0'16,"0"0"-16,0 0 16,0 0-1,0 0-15,0 0 16,0 0-1</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8:33.984"/>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F2B0809E-9C80-4F91-BCD0-3D02B043441F}" emma:medium="tactile" emma:mode="ink">
          <msink:context xmlns:msink="http://schemas.microsoft.com/ink/2010/main" type="writingRegion" rotatedBoundingBox="3297,8537 14353,10306 13757,14035 2701,12267"/>
        </emma:interpretation>
      </emma:emma>
    </inkml:annotationXML>
    <inkml:traceGroup>
      <inkml:annotationXML>
        <emma:emma xmlns:emma="http://www.w3.org/2003/04/emma" version="1.0">
          <emma:interpretation id="{EF476BFD-87A4-4271-A3C0-25F2DB547902}" emma:medium="tactile" emma:mode="ink">
            <msink:context xmlns:msink="http://schemas.microsoft.com/ink/2010/main" type="paragraph" rotatedBoundingBox="3297,8537 14353,10306 13757,14035 2701,12267" alignmentLevel="1"/>
          </emma:interpretation>
        </emma:emma>
      </inkml:annotationXML>
      <inkml:traceGroup>
        <inkml:annotationXML>
          <emma:emma xmlns:emma="http://www.w3.org/2003/04/emma" version="1.0">
            <emma:interpretation id="{08D6C577-D821-466D-8688-CE4AFD7F9A7E}" emma:medium="tactile" emma:mode="ink">
              <msink:context xmlns:msink="http://schemas.microsoft.com/ink/2010/main" type="line" rotatedBoundingBox="3297,8537 14353,10306 13757,14035 2701,12267"/>
            </emma:interpretation>
          </emma:emma>
        </inkml:annotationXML>
        <inkml:traceGroup>
          <inkml:annotationXML>
            <emma:emma xmlns:emma="http://www.w3.org/2003/04/emma" version="1.0">
              <emma:interpretation id="{FA8433F9-4404-4517-A97A-D0C5F73465CC}" emma:medium="tactile" emma:mode="ink">
                <msink:context xmlns:msink="http://schemas.microsoft.com/ink/2010/main" type="inkWord" rotatedBoundingBox="3297,8537 14353,10306 13757,14035 2701,12267"/>
              </emma:interpretation>
              <emma:one-of disjunction-type="recognition" id="oneOf0">
                <emma:interpretation id="interp0" emma:lang="en-US" emma:confidence="0.5">
                  <emma:literal>IF</emma:literal>
                </emma:interpretation>
                <emma:interpretation id="interp1" emma:lang="en-US" emma:confidence="0.5">
                  <emma:literal>* i</emma:literal>
                </emma:interpretation>
                <emma:interpretation id="interp2" emma:lang="en-US" emma:confidence="0">
                  <emma:literal>¥ i</emma:literal>
                </emma:interpretation>
                <emma:interpretation id="interp3" emma:lang="en-US" emma:confidence="0">
                  <emma:literal>TIF</emma:literal>
                </emma:interpretation>
                <emma:interpretation id="interp4" emma:lang="en-US" emma:confidence="0">
                  <emma:literal>FIFI</emma:literal>
                </emma:interpretation>
              </emma:one-of>
            </emma:emma>
          </inkml:annotationXML>
          <inkml:trace contextRef="#ctx0" brushRef="#br0">8920 535 0,'0'0'0,"0"0"15,0 0-15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2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215776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419838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11349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891E0-6045-4378-B80B-177585682B72}"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42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3891E0-6045-4378-B80B-177585682B72}"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396551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891E0-6045-4378-B80B-177585682B72}"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385908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3891E0-6045-4378-B80B-177585682B72}"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244625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3891E0-6045-4378-B80B-177585682B72}" type="datetimeFigureOut">
              <a:rPr lang="en-US" smtClean="0"/>
              <a:t>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34752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3891E0-6045-4378-B80B-177585682B72}" type="datetimeFigureOut">
              <a:rPr lang="en-US" smtClean="0"/>
              <a:t>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39212C-1E15-4BF3-8522-B7095EDC80D4}" type="slidenum">
              <a:rPr lang="en-US" smtClean="0"/>
              <a:t>‹#›</a:t>
            </a:fld>
            <a:endParaRPr lang="en-US"/>
          </a:p>
        </p:txBody>
      </p:sp>
    </p:spTree>
    <p:extLst>
      <p:ext uri="{BB962C8B-B14F-4D97-AF65-F5344CB8AC3E}">
        <p14:creationId xmlns:p14="http://schemas.microsoft.com/office/powerpoint/2010/main" val="2127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891E0-6045-4378-B80B-177585682B72}"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257623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3891E0-6045-4378-B80B-177585682B72}" type="datetimeFigureOut">
              <a:rPr lang="en-US" smtClean="0"/>
              <a:t>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39212C-1E15-4BF3-8522-B7095EDC80D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798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76" Type="http://schemas.openxmlformats.org/officeDocument/2006/relationships/image" Target="../media/image4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5.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customXml" Target="../ink/ink9.xml"/><Relationship Id="rId4" Type="http://schemas.openxmlformats.org/officeDocument/2006/relationships/customXml" Target="../ink/ink8.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eeksforgeeks.org/normal-forms-in-db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geeksforgeeks.org/sql-tutorial/" TargetMode="External"/><Relationship Id="rId3" Type="http://schemas.openxmlformats.org/officeDocument/2006/relationships/hyperlink" Target="https://www.geeksforgeeks.org/physical-and-logical-data-independence/" TargetMode="External"/><Relationship Id="rId7" Type="http://schemas.openxmlformats.org/officeDocument/2006/relationships/hyperlink" Target="https://www.geeksforgeeks.org/oracle-interview-experience-8/" TargetMode="External"/><Relationship Id="rId2" Type="http://schemas.openxmlformats.org/officeDocument/2006/relationships/hyperlink" Target="https://www.geeksforgeeks.org/what-is-data-independence-in-dbms/" TargetMode="External"/><Relationship Id="rId1" Type="http://schemas.openxmlformats.org/officeDocument/2006/relationships/slideLayout" Target="../slideLayouts/slideLayout2.xml"/><Relationship Id="rId6" Type="http://schemas.openxmlformats.org/officeDocument/2006/relationships/hyperlink" Target="https://www.geeksforgeeks.org/c-plus-plus/" TargetMode="External"/><Relationship Id="rId5" Type="http://schemas.openxmlformats.org/officeDocument/2006/relationships/hyperlink" Target="https://www.geeksforgeeks.org/how-to-install-cobol-on-macos/" TargetMode="External"/><Relationship Id="rId4" Type="http://schemas.openxmlformats.org/officeDocument/2006/relationships/hyperlink" Target="https://www.geeksforgeeks.org/what-is-databa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286603"/>
            <a:ext cx="10680192" cy="978927"/>
          </a:xfrm>
        </p:spPr>
        <p:txBody>
          <a:bodyPr/>
          <a:lstStyle/>
          <a:p>
            <a:r>
              <a:rPr lang="en-US" altLang="en-US" dirty="0" smtClean="0">
                <a:solidFill>
                  <a:schemeClr val="accent2"/>
                </a:solidFill>
              </a:rPr>
              <a:t>Basic Definitions</a:t>
            </a:r>
            <a:endParaRPr lang="en-US" dirty="0">
              <a:solidFill>
                <a:schemeClr val="accent2"/>
              </a:solidFill>
            </a:endParaRPr>
          </a:p>
        </p:txBody>
      </p:sp>
      <p:sp>
        <p:nvSpPr>
          <p:cNvPr id="3" name="Content Placeholder 2"/>
          <p:cNvSpPr>
            <a:spLocks noGrp="1"/>
          </p:cNvSpPr>
          <p:nvPr>
            <p:ph idx="1"/>
          </p:nvPr>
        </p:nvSpPr>
        <p:spPr>
          <a:xfrm>
            <a:off x="475488" y="1858061"/>
            <a:ext cx="10767974" cy="4220870"/>
          </a:xfrm>
        </p:spPr>
        <p:txBody>
          <a:bodyPr>
            <a:normAutofit/>
          </a:bodyPr>
          <a:lstStyle/>
          <a:p>
            <a:r>
              <a:rPr lang="en-US" altLang="en-US" b="1" dirty="0"/>
              <a:t>Data:</a:t>
            </a:r>
          </a:p>
          <a:p>
            <a:pPr lvl="1"/>
            <a:r>
              <a:rPr lang="en-US" altLang="en-US" sz="2000" dirty="0"/>
              <a:t>Known facts that can be recorded and have an implicit meaning.</a:t>
            </a:r>
          </a:p>
          <a:p>
            <a:r>
              <a:rPr lang="en-US" altLang="en-US" sz="2000" b="1" dirty="0" smtClean="0"/>
              <a:t>Database:</a:t>
            </a:r>
          </a:p>
          <a:p>
            <a:pPr lvl="1"/>
            <a:r>
              <a:rPr lang="en-US" altLang="en-US" sz="2000" dirty="0" smtClean="0"/>
              <a:t>A collection of related data.</a:t>
            </a:r>
          </a:p>
          <a:p>
            <a:r>
              <a:rPr lang="en-US" altLang="en-US" sz="2000" b="1" dirty="0" smtClean="0"/>
              <a:t>Database Management System (DBMS):</a:t>
            </a:r>
          </a:p>
          <a:p>
            <a:pPr lvl="1"/>
            <a:r>
              <a:rPr lang="en-US" altLang="en-US" sz="2000" dirty="0" smtClean="0"/>
              <a:t>A software package/ system to facilitate the creation and maintenance of a computerized database.</a:t>
            </a:r>
          </a:p>
          <a:p>
            <a:r>
              <a:rPr lang="en-US" altLang="en-US" sz="2000" b="1" dirty="0" smtClean="0"/>
              <a:t>Database System:</a:t>
            </a:r>
          </a:p>
          <a:p>
            <a:pPr lvl="1"/>
            <a:r>
              <a:rPr lang="en-US" altLang="en-US" sz="2000" dirty="0" smtClean="0"/>
              <a:t>The DBMS software together with the data itself.  Sometimes, the applications are also included.</a:t>
            </a:r>
          </a:p>
          <a:p>
            <a:endParaRPr lang="en-US" dirty="0"/>
          </a:p>
        </p:txBody>
      </p:sp>
    </p:spTree>
    <p:extLst>
      <p:ext uri="{BB962C8B-B14F-4D97-AF65-F5344CB8AC3E}">
        <p14:creationId xmlns:p14="http://schemas.microsoft.com/office/powerpoint/2010/main" val="139394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0852150" cy="1781175"/>
          </a:xfrm>
        </p:spPr>
        <p:txBody>
          <a:bodyPr>
            <a:noAutofit/>
          </a:bodyPr>
          <a:lstStyle/>
          <a:p>
            <a:r>
              <a:rPr lang="en-US" altLang="en-US" sz="3600" dirty="0" smtClean="0">
                <a:solidFill>
                  <a:schemeClr val="accent2"/>
                </a:solidFill>
                <a:latin typeface="Arial" panose="020B0604020202020204" pitchFamily="34" charset="0"/>
              </a:rPr>
              <a:t>Categories Of Data Models</a:t>
            </a:r>
            <a:br>
              <a:rPr lang="en-US" altLang="en-US" sz="3600" dirty="0" smtClean="0">
                <a:solidFill>
                  <a:schemeClr val="accent2"/>
                </a:solidFill>
                <a:latin typeface="Arial" panose="020B0604020202020204" pitchFamily="34" charset="0"/>
              </a:rPr>
            </a:br>
            <a:r>
              <a:rPr lang="en-US" altLang="en-US" sz="3600" dirty="0">
                <a:solidFill>
                  <a:srgbClr val="FF0000"/>
                </a:solidFill>
                <a:latin typeface="Arial" panose="020B0604020202020204" pitchFamily="34" charset="0"/>
              </a:rPr>
              <a:t/>
            </a:r>
            <a:br>
              <a:rPr lang="en-US" altLang="en-US" sz="3600" dirty="0">
                <a:solidFill>
                  <a:srgbClr val="FF0000"/>
                </a:solidFill>
                <a:latin typeface="Arial" panose="020B0604020202020204" pitchFamily="34" charset="0"/>
              </a:rPr>
            </a:br>
            <a:r>
              <a:rPr lang="en-US" altLang="en-US" sz="3600" dirty="0">
                <a:latin typeface="Arial" panose="020B0604020202020204" pitchFamily="34" charset="0"/>
              </a:rPr>
              <a:t/>
            </a:r>
            <a:br>
              <a:rPr lang="en-US" altLang="en-US" sz="3600" dirty="0">
                <a:latin typeface="Arial" panose="020B0604020202020204" pitchFamily="34" charset="0"/>
              </a:rPr>
            </a:br>
            <a:endParaRPr lang="en-US" sz="3600" dirty="0"/>
          </a:p>
        </p:txBody>
      </p:sp>
      <p:sp>
        <p:nvSpPr>
          <p:cNvPr id="3" name="Content Placeholder 2"/>
          <p:cNvSpPr>
            <a:spLocks noGrp="1"/>
          </p:cNvSpPr>
          <p:nvPr>
            <p:ph idx="4294967295"/>
          </p:nvPr>
        </p:nvSpPr>
        <p:spPr>
          <a:xfrm>
            <a:off x="554946" y="990074"/>
            <a:ext cx="11402592" cy="5215465"/>
          </a:xfrm>
        </p:spPr>
        <p:txBody>
          <a:bodyPr>
            <a:normAutofit/>
          </a:bodyPr>
          <a:lstStyle/>
          <a:p>
            <a:pPr>
              <a:spcBef>
                <a:spcPct val="0"/>
              </a:spcBef>
            </a:pPr>
            <a:r>
              <a:rPr lang="en-US" altLang="en-US" dirty="0">
                <a:solidFill>
                  <a:srgbClr val="FF0000"/>
                </a:solidFill>
                <a:latin typeface="Arial" panose="020B0604020202020204" pitchFamily="34" charset="0"/>
              </a:rPr>
              <a:t>High-level or conceptual data </a:t>
            </a:r>
            <a:r>
              <a:rPr lang="en-US" altLang="en-US" dirty="0">
                <a:latin typeface="Arial" panose="020B0604020202020204" pitchFamily="34" charset="0"/>
              </a:rPr>
              <a:t>models provide concepts that are close to the way many users perceive data</a:t>
            </a:r>
          </a:p>
          <a:p>
            <a:pPr>
              <a:spcBef>
                <a:spcPct val="0"/>
              </a:spcBef>
              <a:buNone/>
            </a:pPr>
            <a:r>
              <a:rPr lang="en-US" altLang="en-US" dirty="0">
                <a:latin typeface="Arial" panose="020B0604020202020204" pitchFamily="34" charset="0"/>
              </a:rPr>
              <a:t>     ex: Entity Relationship Model</a:t>
            </a:r>
          </a:p>
          <a:p>
            <a:pPr>
              <a:spcBef>
                <a:spcPct val="0"/>
              </a:spcBef>
              <a:buNone/>
            </a:pPr>
            <a:endParaRPr lang="en-US" altLang="en-US" dirty="0">
              <a:latin typeface="Arial" panose="020B0604020202020204" pitchFamily="34" charset="0"/>
            </a:endParaRPr>
          </a:p>
          <a:p>
            <a:pPr>
              <a:spcBef>
                <a:spcPct val="0"/>
              </a:spcBef>
            </a:pPr>
            <a:r>
              <a:rPr lang="en-US" altLang="en-US" dirty="0">
                <a:solidFill>
                  <a:srgbClr val="FF0000"/>
                </a:solidFill>
                <a:latin typeface="Arial" panose="020B0604020202020204" pitchFamily="34" charset="0"/>
              </a:rPr>
              <a:t>Low-level or physical data</a:t>
            </a:r>
            <a:r>
              <a:rPr lang="en-US" altLang="en-US" dirty="0">
                <a:latin typeface="Arial" panose="020B0604020202020204" pitchFamily="34" charset="0"/>
              </a:rPr>
              <a:t> models provide concepts that describe the details of how data is stored in the computer </a:t>
            </a:r>
          </a:p>
          <a:p>
            <a:pPr>
              <a:spcBef>
                <a:spcPct val="0"/>
              </a:spcBef>
              <a:buNone/>
            </a:pPr>
            <a:r>
              <a:rPr lang="en-US" altLang="en-US" dirty="0">
                <a:latin typeface="Arial" panose="020B0604020202020204" pitchFamily="34" charset="0"/>
              </a:rPr>
              <a:t>        -  represents information such as record formats, record  </a:t>
            </a:r>
          </a:p>
          <a:p>
            <a:pPr>
              <a:spcBef>
                <a:spcPct val="0"/>
              </a:spcBef>
              <a:buNone/>
            </a:pPr>
            <a:r>
              <a:rPr lang="en-US" altLang="en-US" dirty="0">
                <a:latin typeface="Arial" panose="020B0604020202020204" pitchFamily="34" charset="0"/>
              </a:rPr>
              <a:t>           orderings, and access  paths.</a:t>
            </a:r>
          </a:p>
          <a:p>
            <a:pPr>
              <a:spcBef>
                <a:spcPct val="0"/>
              </a:spcBef>
              <a:buNone/>
            </a:pPr>
            <a:endParaRPr lang="en-US" altLang="en-US" dirty="0">
              <a:latin typeface="Arial" panose="020B0604020202020204" pitchFamily="34" charset="0"/>
            </a:endParaRPr>
          </a:p>
          <a:p>
            <a:pPr>
              <a:spcBef>
                <a:spcPct val="0"/>
              </a:spcBef>
            </a:pPr>
            <a:r>
              <a:rPr lang="en-US" altLang="en-US" dirty="0">
                <a:solidFill>
                  <a:srgbClr val="FF0000"/>
                </a:solidFill>
                <a:latin typeface="Arial" panose="020B0604020202020204" pitchFamily="34" charset="0"/>
              </a:rPr>
              <a:t>Representational (or implementation) data</a:t>
            </a:r>
            <a:r>
              <a:rPr lang="en-US" altLang="en-US" dirty="0">
                <a:latin typeface="Arial" panose="020B0604020202020204" pitchFamily="34" charset="0"/>
              </a:rPr>
              <a:t> models, which provide concepts that may be understood by end users. Representational data models hide some details of data storage but can be implemented on a computer system in a direct way.</a:t>
            </a:r>
          </a:p>
          <a:p>
            <a:pPr>
              <a:spcBef>
                <a:spcPct val="0"/>
              </a:spcBef>
              <a:buNone/>
            </a:pPr>
            <a:r>
              <a:rPr lang="en-US" altLang="en-US" dirty="0">
                <a:latin typeface="Arial" panose="020B0604020202020204" pitchFamily="34" charset="0"/>
              </a:rPr>
              <a:t>    These models are used most frequently in traditional commercial  </a:t>
            </a:r>
            <a:r>
              <a:rPr lang="en-US" altLang="en-US" dirty="0" smtClean="0">
                <a:latin typeface="Arial" panose="020B0604020202020204" pitchFamily="34" charset="0"/>
              </a:rPr>
              <a:t>DBMSs</a:t>
            </a:r>
            <a:r>
              <a:rPr lang="en-US" altLang="en-US" dirty="0">
                <a:latin typeface="Arial" panose="020B0604020202020204" pitchFamily="34" charset="0"/>
              </a:rPr>
              <a:t>.</a:t>
            </a:r>
          </a:p>
          <a:p>
            <a:pPr>
              <a:spcBef>
                <a:spcPct val="0"/>
              </a:spcBef>
              <a:buNone/>
            </a:pPr>
            <a:r>
              <a:rPr lang="en-US" altLang="en-US" dirty="0">
                <a:latin typeface="Arial" panose="020B0604020202020204" pitchFamily="34" charset="0"/>
              </a:rPr>
              <a:t>    ex: </a:t>
            </a:r>
            <a:r>
              <a:rPr lang="en-US" altLang="en-US" dirty="0">
                <a:solidFill>
                  <a:srgbClr val="FF0000"/>
                </a:solidFill>
                <a:latin typeface="Arial" panose="020B0604020202020204" pitchFamily="34" charset="0"/>
              </a:rPr>
              <a:t>Relational Model</a:t>
            </a:r>
            <a:r>
              <a:rPr lang="en-US" altLang="en-US" dirty="0" smtClean="0">
                <a:latin typeface="Arial" panose="020B0604020202020204" pitchFamily="34" charset="0"/>
              </a:rPr>
              <a:t>, Hierarchical </a:t>
            </a:r>
            <a:r>
              <a:rPr lang="en-US" altLang="en-US" dirty="0">
                <a:latin typeface="Arial" panose="020B0604020202020204" pitchFamily="34" charset="0"/>
              </a:rPr>
              <a:t>Model, Network Model</a:t>
            </a:r>
          </a:p>
          <a:p>
            <a:pPr>
              <a:spcBef>
                <a:spcPct val="0"/>
              </a:spcBef>
              <a:buNone/>
            </a:pPr>
            <a:endParaRPr lang="en-US" altLang="en-US" sz="1800" dirty="0">
              <a:latin typeface="Arial" panose="020B0604020202020204" pitchFamily="34" charset="0"/>
            </a:endParaRPr>
          </a:p>
          <a:p>
            <a:endParaRPr lang="en-US" dirty="0"/>
          </a:p>
        </p:txBody>
      </p:sp>
    </p:spTree>
    <p:extLst>
      <p:ext uri="{BB962C8B-B14F-4D97-AF65-F5344CB8AC3E}">
        <p14:creationId xmlns:p14="http://schemas.microsoft.com/office/powerpoint/2010/main" val="2538929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365760"/>
            <a:ext cx="8614279" cy="573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378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327923"/>
            <a:ext cx="8802940" cy="553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002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39636"/>
            <a:ext cx="10473033" cy="558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47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1924" y="233330"/>
            <a:ext cx="9725748" cy="5934140"/>
          </a:xfrm>
          <a:prstGeom prst="rect">
            <a:avLst/>
          </a:prstGeom>
          <a:noFill/>
        </p:spPr>
      </p:pic>
    </p:spTree>
    <p:extLst>
      <p:ext uri="{BB962C8B-B14F-4D97-AF65-F5344CB8AC3E}">
        <p14:creationId xmlns:p14="http://schemas.microsoft.com/office/powerpoint/2010/main" val="1267835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77" y="286603"/>
            <a:ext cx="10541203" cy="1066709"/>
          </a:xfrm>
        </p:spPr>
        <p:txBody>
          <a:bodyPr/>
          <a:lstStyle/>
          <a:p>
            <a:r>
              <a:rPr lang="en-US" dirty="0" smtClean="0">
                <a:solidFill>
                  <a:schemeClr val="accent2"/>
                </a:solidFill>
              </a:rPr>
              <a:t>Database Schema</a:t>
            </a:r>
            <a:endParaRPr lang="en-US" dirty="0">
              <a:solidFill>
                <a:schemeClr val="accent2"/>
              </a:solidFill>
            </a:endParaRPr>
          </a:p>
        </p:txBody>
      </p:sp>
      <p:sp>
        <p:nvSpPr>
          <p:cNvPr id="3" name="Content Placeholder 2"/>
          <p:cNvSpPr>
            <a:spLocks noGrp="1"/>
          </p:cNvSpPr>
          <p:nvPr>
            <p:ph idx="1"/>
          </p:nvPr>
        </p:nvSpPr>
        <p:spPr>
          <a:xfrm>
            <a:off x="855878" y="1970092"/>
            <a:ext cx="10058400" cy="4299034"/>
          </a:xfrm>
        </p:spPr>
        <p:txBody>
          <a:bodyPr>
            <a:normAutofit/>
          </a:bodyPr>
          <a:lstStyle/>
          <a:p>
            <a:r>
              <a:rPr lang="en-US" altLang="en-US" sz="2400" dirty="0"/>
              <a:t>Database Schema:</a:t>
            </a:r>
          </a:p>
          <a:p>
            <a:pPr lvl="1"/>
            <a:r>
              <a:rPr lang="en-US" altLang="en-US" sz="2400" dirty="0"/>
              <a:t>The </a:t>
            </a:r>
            <a:r>
              <a:rPr lang="en-US" altLang="en-US" sz="2400" b="1" i="1" dirty="0"/>
              <a:t>description</a:t>
            </a:r>
            <a:r>
              <a:rPr lang="en-US" altLang="en-US" sz="2400" dirty="0"/>
              <a:t> of a database.</a:t>
            </a:r>
          </a:p>
          <a:p>
            <a:pPr lvl="1"/>
            <a:r>
              <a:rPr lang="en-US" altLang="en-US" sz="2400" dirty="0"/>
              <a:t>Includes descriptions of the database structure, data types, and the constraints on the database.</a:t>
            </a:r>
          </a:p>
          <a:p>
            <a:r>
              <a:rPr lang="en-US" altLang="en-US" sz="2400" dirty="0"/>
              <a:t>Schema Diagram:</a:t>
            </a:r>
          </a:p>
          <a:p>
            <a:pPr lvl="1"/>
            <a:r>
              <a:rPr lang="en-US" altLang="en-US" sz="2400" dirty="0"/>
              <a:t>An </a:t>
            </a:r>
            <a:r>
              <a:rPr lang="en-US" altLang="en-US" sz="2400" b="1" i="1" dirty="0"/>
              <a:t>illustrative</a:t>
            </a:r>
            <a:r>
              <a:rPr lang="en-US" altLang="en-US" sz="2400" dirty="0"/>
              <a:t> display of (most aspects of) a database schema.</a:t>
            </a:r>
          </a:p>
          <a:p>
            <a:r>
              <a:rPr lang="en-US" altLang="en-US" sz="2400" dirty="0"/>
              <a:t>Schema Construct:</a:t>
            </a:r>
          </a:p>
          <a:p>
            <a:pPr lvl="1"/>
            <a:r>
              <a:rPr lang="en-US" altLang="en-US" sz="2400" dirty="0"/>
              <a:t>A </a:t>
            </a:r>
            <a:r>
              <a:rPr lang="en-US" altLang="en-US" sz="2400" b="1" i="1" dirty="0"/>
              <a:t>component</a:t>
            </a:r>
            <a:r>
              <a:rPr lang="en-US" altLang="en-US" sz="2400" dirty="0"/>
              <a:t> of the schema or an object within the schema, e.g., STUDENT, COURSE</a:t>
            </a:r>
            <a:endParaRPr lang="en-US" sz="2400" dirty="0"/>
          </a:p>
        </p:txBody>
      </p:sp>
    </p:spTree>
    <p:extLst>
      <p:ext uri="{BB962C8B-B14F-4D97-AF65-F5344CB8AC3E}">
        <p14:creationId xmlns:p14="http://schemas.microsoft.com/office/powerpoint/2010/main" val="3530596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49" y="286604"/>
            <a:ext cx="10650931" cy="1095970"/>
          </a:xfrm>
        </p:spPr>
        <p:txBody>
          <a:bodyPr/>
          <a:lstStyle/>
          <a:p>
            <a:r>
              <a:rPr lang="en-US" dirty="0" smtClean="0">
                <a:solidFill>
                  <a:schemeClr val="accent2"/>
                </a:solidFill>
              </a:rPr>
              <a:t>Database State</a:t>
            </a:r>
            <a:endParaRPr lang="en-US"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r>
              <a:rPr lang="en-US" altLang="en-US" sz="3600" b="1" dirty="0"/>
              <a:t>Database State:</a:t>
            </a:r>
          </a:p>
          <a:p>
            <a:pPr lvl="1"/>
            <a:r>
              <a:rPr lang="en-US" altLang="en-US" sz="3600" dirty="0"/>
              <a:t>The actual data stored in a database at a </a:t>
            </a:r>
            <a:r>
              <a:rPr lang="en-US" altLang="en-US" sz="3600" b="1" i="1" dirty="0"/>
              <a:t>particular moment in time</a:t>
            </a:r>
            <a:r>
              <a:rPr lang="en-US" altLang="en-US" sz="3600" dirty="0"/>
              <a:t>. This includes the collection of all the data in the database.</a:t>
            </a:r>
          </a:p>
          <a:p>
            <a:pPr lvl="1"/>
            <a:r>
              <a:rPr lang="en-US" altLang="en-US" sz="3600" dirty="0"/>
              <a:t>Also called database instance (or occurrence or snapshot).</a:t>
            </a:r>
          </a:p>
          <a:p>
            <a:pPr marL="384048" lvl="2" indent="0">
              <a:buNone/>
            </a:pPr>
            <a:r>
              <a:rPr lang="en-US" altLang="en-US" sz="3600" dirty="0" smtClean="0"/>
              <a:t>    The </a:t>
            </a:r>
            <a:r>
              <a:rPr lang="en-US" altLang="en-US" sz="3600" dirty="0"/>
              <a:t>term </a:t>
            </a:r>
            <a:r>
              <a:rPr lang="en-US" altLang="en-US" sz="3600" i="1" dirty="0"/>
              <a:t>instance </a:t>
            </a:r>
            <a:r>
              <a:rPr lang="en-US" altLang="en-US" sz="3600" dirty="0"/>
              <a:t> is also applied to individual database </a:t>
            </a:r>
            <a:r>
              <a:rPr lang="en-US" altLang="en-US" sz="3600" dirty="0" smtClean="0"/>
              <a:t>   </a:t>
            </a:r>
          </a:p>
          <a:p>
            <a:pPr marL="384048" lvl="2" indent="0">
              <a:buNone/>
            </a:pPr>
            <a:r>
              <a:rPr lang="en-US" altLang="en-US" sz="3600" dirty="0"/>
              <a:t> </a:t>
            </a:r>
            <a:r>
              <a:rPr lang="en-US" altLang="en-US" sz="3600" dirty="0" smtClean="0"/>
              <a:t>   components</a:t>
            </a:r>
            <a:r>
              <a:rPr lang="en-US" altLang="en-US" sz="3600" dirty="0"/>
              <a:t>, e.g. </a:t>
            </a:r>
            <a:r>
              <a:rPr lang="en-US" altLang="en-US" sz="3600" i="1" dirty="0"/>
              <a:t>record instance, table instance, entity </a:t>
            </a:r>
            <a:r>
              <a:rPr lang="en-US" altLang="en-US" sz="3600" i="1" dirty="0" smtClean="0"/>
              <a:t>    </a:t>
            </a:r>
          </a:p>
          <a:p>
            <a:pPr marL="384048" lvl="2" indent="0">
              <a:buNone/>
            </a:pPr>
            <a:r>
              <a:rPr lang="en-US" altLang="en-US" sz="3600" i="1" dirty="0"/>
              <a:t> </a:t>
            </a:r>
            <a:r>
              <a:rPr lang="en-US" altLang="en-US" sz="3600" i="1" dirty="0" smtClean="0"/>
              <a:t>   instance</a:t>
            </a:r>
          </a:p>
          <a:p>
            <a:r>
              <a:rPr lang="en-US" altLang="en-US" sz="3600" b="1" dirty="0"/>
              <a:t>Valid State:</a:t>
            </a:r>
          </a:p>
          <a:p>
            <a:pPr lvl="1"/>
            <a:r>
              <a:rPr lang="en-US" altLang="en-US" sz="3600" dirty="0"/>
              <a:t>A state that satisfies the structure and constraints of the database.</a:t>
            </a:r>
          </a:p>
          <a:p>
            <a:pPr marL="384048" lvl="2" indent="0">
              <a:buNone/>
            </a:pPr>
            <a:endParaRPr lang="en-US" altLang="en-US" sz="3200" dirty="0"/>
          </a:p>
          <a:p>
            <a:endParaRPr lang="en-US" sz="3200" dirty="0"/>
          </a:p>
        </p:txBody>
      </p:sp>
    </p:spTree>
    <p:extLst>
      <p:ext uri="{BB962C8B-B14F-4D97-AF65-F5344CB8AC3E}">
        <p14:creationId xmlns:p14="http://schemas.microsoft.com/office/powerpoint/2010/main" val="303397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2" y="286604"/>
            <a:ext cx="10702138" cy="913090"/>
          </a:xfrm>
        </p:spPr>
        <p:txBody>
          <a:bodyPr/>
          <a:lstStyle/>
          <a:p>
            <a:r>
              <a:rPr lang="en-US" altLang="en-US" dirty="0">
                <a:solidFill>
                  <a:schemeClr val="accent2"/>
                </a:solidFill>
              </a:rPr>
              <a:t>Example of a Database Schema</a:t>
            </a:r>
            <a:endParaRPr lang="en-US" dirty="0">
              <a:solidFill>
                <a:schemeClr val="accent2"/>
              </a:solidFill>
            </a:endParaRPr>
          </a:p>
        </p:txBody>
      </p:sp>
      <p:pic>
        <p:nvPicPr>
          <p:cNvPr id="4" name="Picture 6" descr="fig02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9966" y="1890154"/>
            <a:ext cx="9860888" cy="40227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94" name="Ink 93"/>
              <p14:cNvContentPartPr/>
              <p14:nvPr/>
            </p14:nvContentPartPr>
            <p14:xfrm>
              <a:off x="3712997" y="3305131"/>
              <a:ext cx="360" cy="360"/>
            </p14:xfrm>
          </p:contentPart>
        </mc:Choice>
        <mc:Fallback xmlns="">
          <p:pic>
            <p:nvPicPr>
              <p:cNvPr id="94" name="Ink 93"/>
              <p:cNvPicPr/>
              <p:nvPr/>
            </p:nvPicPr>
            <p:blipFill>
              <a:blip r:embed="rId76"/>
              <a:stretch>
                <a:fillRect/>
              </a:stretch>
            </p:blipFill>
            <p:spPr>
              <a:xfrm>
                <a:off x="3694997" y="3287131"/>
                <a:ext cx="36360" cy="36360"/>
              </a:xfrm>
              <a:prstGeom prst="rect">
                <a:avLst/>
              </a:prstGeom>
            </p:spPr>
          </p:pic>
        </mc:Fallback>
      </mc:AlternateContent>
    </p:spTree>
    <p:extLst>
      <p:ext uri="{BB962C8B-B14F-4D97-AF65-F5344CB8AC3E}">
        <p14:creationId xmlns:p14="http://schemas.microsoft.com/office/powerpoint/2010/main" val="4206082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9"/>
            <a:ext cx="10401300" cy="685584"/>
          </a:xfrm>
        </p:spPr>
        <p:txBody>
          <a:bodyPr>
            <a:normAutofit fontScale="90000"/>
          </a:bodyPr>
          <a:lstStyle/>
          <a:p>
            <a:r>
              <a:rPr lang="en-US" altLang="en-US" dirty="0">
                <a:solidFill>
                  <a:schemeClr val="accent2"/>
                </a:solidFill>
              </a:rPr>
              <a:t>Example of a database state</a:t>
            </a:r>
            <a:endParaRPr lang="en-US" dirty="0">
              <a:solidFill>
                <a:schemeClr val="accent2"/>
              </a:solidFill>
            </a:endParaRPr>
          </a:p>
        </p:txBody>
      </p:sp>
      <p:pic>
        <p:nvPicPr>
          <p:cNvPr id="5" name="Content Placeholder 4" descr="fig01_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0390" y="972923"/>
            <a:ext cx="10116007" cy="4873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0565006" y="250229"/>
              <a:ext cx="360" cy="360"/>
            </p14:xfrm>
          </p:contentPart>
        </mc:Choice>
        <mc:Fallback xmlns="">
          <p:pic>
            <p:nvPicPr>
              <p:cNvPr id="68" name="Ink 67"/>
              <p:cNvPicPr/>
              <p:nvPr/>
            </p:nvPicPr>
            <p:blipFill>
              <a:blip r:embed="rId4"/>
              <a:stretch>
                <a:fillRect/>
              </a:stretch>
            </p:blipFill>
            <p:spPr>
              <a:xfrm>
                <a:off x="10547006" y="232229"/>
                <a:ext cx="36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 name="Ink 112"/>
              <p14:cNvContentPartPr/>
              <p14:nvPr/>
            </p14:nvContentPartPr>
            <p14:xfrm>
              <a:off x="3667046" y="3354869"/>
              <a:ext cx="7138440" cy="234360"/>
            </p14:xfrm>
          </p:contentPart>
        </mc:Choice>
        <mc:Fallback xmlns="">
          <p:pic>
            <p:nvPicPr>
              <p:cNvPr id="113" name="Ink 112"/>
              <p:cNvPicPr/>
              <p:nvPr/>
            </p:nvPicPr>
            <p:blipFill>
              <a:blip r:embed="rId6"/>
              <a:stretch>
                <a:fillRect/>
              </a:stretch>
            </p:blipFill>
            <p:spPr>
              <a:xfrm>
                <a:off x="3649046" y="3336869"/>
                <a:ext cx="7174440" cy="270360"/>
              </a:xfrm>
              <a:prstGeom prst="rect">
                <a:avLst/>
              </a:prstGeom>
            </p:spPr>
          </p:pic>
        </mc:Fallback>
      </mc:AlternateContent>
    </p:spTree>
    <p:extLst>
      <p:ext uri="{BB962C8B-B14F-4D97-AF65-F5344CB8AC3E}">
        <p14:creationId xmlns:p14="http://schemas.microsoft.com/office/powerpoint/2010/main" val="256208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5366"/>
          </a:xfrm>
        </p:spPr>
        <p:txBody>
          <a:bodyPr/>
          <a:lstStyle/>
          <a:p>
            <a:r>
              <a:rPr lang="en-US" dirty="0" smtClean="0">
                <a:solidFill>
                  <a:schemeClr val="accent2"/>
                </a:solidFill>
              </a:rPr>
              <a:t>Instance</a:t>
            </a:r>
            <a:endParaRPr lang="en-IN" dirty="0"/>
          </a:p>
        </p:txBody>
      </p:sp>
      <p:sp>
        <p:nvSpPr>
          <p:cNvPr id="3" name="Content Placeholder 2"/>
          <p:cNvSpPr>
            <a:spLocks noGrp="1"/>
          </p:cNvSpPr>
          <p:nvPr>
            <p:ph idx="1"/>
          </p:nvPr>
        </p:nvSpPr>
        <p:spPr/>
        <p:txBody>
          <a:bodyPr>
            <a:normAutofit/>
          </a:bodyPr>
          <a:lstStyle/>
          <a:p>
            <a:pPr algn="just"/>
            <a:r>
              <a:rPr lang="en-GB" sz="2800" dirty="0"/>
              <a:t>The instance of the database is the values of these variables at any given time. Instances are also called the current state or database state. The database schema is the design that defines the variables in tables that belong to a particular database. </a:t>
            </a:r>
            <a:endParaRPr lang="en-GB" sz="2800" dirty="0" smtClean="0"/>
          </a:p>
          <a:p>
            <a:pPr algn="just"/>
            <a:r>
              <a:rPr lang="en-GB" sz="2800" dirty="0" smtClean="0"/>
              <a:t>There </a:t>
            </a:r>
            <a:r>
              <a:rPr lang="en-GB" sz="2800" dirty="0"/>
              <a:t>may be many instances that correspond to a certain database schema. The new data items in a record can be inserted, modified, or deleted at any time. So, according to this, we can say that the data can change from one state to another.</a:t>
            </a:r>
            <a:endParaRPr lang="en-IN" sz="2800" dirty="0"/>
          </a:p>
        </p:txBody>
      </p:sp>
    </p:spTree>
    <p:extLst>
      <p:ext uri="{BB962C8B-B14F-4D97-AF65-F5344CB8AC3E}">
        <p14:creationId xmlns:p14="http://schemas.microsoft.com/office/powerpoint/2010/main" val="127894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8655"/>
          </a:xfrm>
        </p:spPr>
        <p:txBody>
          <a:bodyPr/>
          <a:lstStyle/>
          <a:p>
            <a:r>
              <a:rPr lang="en-US" altLang="en-US" dirty="0">
                <a:solidFill>
                  <a:schemeClr val="accent2"/>
                </a:solidFill>
              </a:rPr>
              <a:t>Simplified database system environment</a:t>
            </a:r>
            <a:endParaRPr lang="en-US" dirty="0">
              <a:solidFill>
                <a:schemeClr val="accent2"/>
              </a:solidFill>
            </a:endParaRPr>
          </a:p>
        </p:txBody>
      </p:sp>
      <p:pic>
        <p:nvPicPr>
          <p:cNvPr id="4" name="Picture 4" descr="fig01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2030" y="1324051"/>
            <a:ext cx="8866022" cy="508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619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86412"/>
          </a:xfrm>
        </p:spPr>
        <p:txBody>
          <a:bodyPr>
            <a:normAutofit fontScale="90000"/>
          </a:bodyPr>
          <a:lstStyle/>
          <a:p>
            <a:r>
              <a:rPr lang="en-GB" dirty="0" smtClean="0"/>
              <a:t>Example : </a:t>
            </a:r>
            <a:endParaRPr lang="en-IN" dirty="0"/>
          </a:p>
        </p:txBody>
      </p:sp>
      <p:sp>
        <p:nvSpPr>
          <p:cNvPr id="3" name="Content Placeholder 2"/>
          <p:cNvSpPr>
            <a:spLocks noGrp="1"/>
          </p:cNvSpPr>
          <p:nvPr>
            <p:ph idx="1"/>
          </p:nvPr>
        </p:nvSpPr>
        <p:spPr>
          <a:xfrm>
            <a:off x="738554" y="1845734"/>
            <a:ext cx="10773508" cy="4023360"/>
          </a:xfrm>
        </p:spPr>
        <p:txBody>
          <a:bodyPr/>
          <a:lstStyle/>
          <a:p>
            <a:endParaRPr lang="en-IN" dirty="0"/>
          </a:p>
          <a:p>
            <a:pPr fontAlgn="base"/>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1946031"/>
            <a:ext cx="6886575" cy="284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2338" y="4791075"/>
            <a:ext cx="10503877" cy="923330"/>
          </a:xfrm>
          <a:prstGeom prst="rect">
            <a:avLst/>
          </a:prstGeom>
        </p:spPr>
        <p:txBody>
          <a:bodyPr wrap="square">
            <a:spAutoFit/>
          </a:bodyPr>
          <a:lstStyle/>
          <a:p>
            <a:pPr algn="just"/>
            <a:r>
              <a:rPr lang="en-GB" dirty="0"/>
              <a:t>The 5 rows in the above-provided table are called Instances because they provide the information of the Database stored at the current point in time. So, on this basis, we can say that the Instance gives the information of the Database at any point in time.</a:t>
            </a:r>
            <a:endParaRPr lang="en-IN" dirty="0"/>
          </a:p>
        </p:txBody>
      </p:sp>
    </p:spTree>
    <p:extLst>
      <p:ext uri="{BB962C8B-B14F-4D97-AF65-F5344CB8AC3E}">
        <p14:creationId xmlns:p14="http://schemas.microsoft.com/office/powerpoint/2010/main" val="1725707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47" y="286603"/>
            <a:ext cx="10892333" cy="1081339"/>
          </a:xfrm>
        </p:spPr>
        <p:txBody>
          <a:bodyPr/>
          <a:lstStyle/>
          <a:p>
            <a:r>
              <a:rPr lang="en-US" altLang="en-US" dirty="0">
                <a:solidFill>
                  <a:schemeClr val="accent2"/>
                </a:solidFill>
              </a:rPr>
              <a:t>Three-Schema Architecture</a:t>
            </a:r>
            <a:endParaRPr lang="en-US" dirty="0">
              <a:solidFill>
                <a:schemeClr val="accent2"/>
              </a:solidFill>
            </a:endParaRPr>
          </a:p>
        </p:txBody>
      </p:sp>
      <p:sp>
        <p:nvSpPr>
          <p:cNvPr id="3" name="Content Placeholder 2"/>
          <p:cNvSpPr>
            <a:spLocks noGrp="1"/>
          </p:cNvSpPr>
          <p:nvPr>
            <p:ph idx="1"/>
          </p:nvPr>
        </p:nvSpPr>
        <p:spPr>
          <a:xfrm>
            <a:off x="324682" y="1669887"/>
            <a:ext cx="10760659" cy="4379501"/>
          </a:xfrm>
        </p:spPr>
        <p:txBody>
          <a:bodyPr>
            <a:normAutofit/>
          </a:bodyPr>
          <a:lstStyle/>
          <a:p>
            <a:r>
              <a:rPr lang="en-US" altLang="en-US" sz="2600" dirty="0"/>
              <a:t>Defines DBMS schemas at </a:t>
            </a:r>
            <a:r>
              <a:rPr lang="en-US" altLang="en-US" sz="2600" b="1" i="1" dirty="0"/>
              <a:t>three</a:t>
            </a:r>
            <a:r>
              <a:rPr lang="en-US" altLang="en-US" sz="2600" dirty="0"/>
              <a:t> levels:</a:t>
            </a:r>
          </a:p>
          <a:p>
            <a:pPr lvl="1"/>
            <a:r>
              <a:rPr lang="en-US" altLang="en-US" sz="2600" b="1" dirty="0"/>
              <a:t>Internal schema</a:t>
            </a:r>
            <a:r>
              <a:rPr lang="en-US" altLang="en-US" sz="2600" dirty="0"/>
              <a:t> at the internal level to describe physical storage structures and access paths (</a:t>
            </a:r>
            <a:r>
              <a:rPr lang="en-US" altLang="en-US" sz="2600" dirty="0" err="1"/>
              <a:t>e.g</a:t>
            </a:r>
            <a:r>
              <a:rPr lang="en-US" altLang="en-US" sz="2600" dirty="0"/>
              <a:t> indexes). </a:t>
            </a:r>
            <a:endParaRPr lang="en-US" altLang="en-US" sz="2600" dirty="0" smtClean="0"/>
          </a:p>
          <a:p>
            <a:pPr marL="201168" lvl="1" indent="0">
              <a:buNone/>
            </a:pPr>
            <a:r>
              <a:rPr lang="en-US" altLang="en-US" sz="2600" dirty="0"/>
              <a:t> </a:t>
            </a:r>
            <a:r>
              <a:rPr lang="en-US" altLang="en-US" sz="2600" dirty="0" smtClean="0"/>
              <a:t>          Typically </a:t>
            </a:r>
            <a:r>
              <a:rPr lang="en-US" altLang="en-US" sz="2600" dirty="0"/>
              <a:t>uses a </a:t>
            </a:r>
            <a:r>
              <a:rPr lang="en-US" altLang="en-US" sz="2600" b="1" dirty="0"/>
              <a:t>physical</a:t>
            </a:r>
            <a:r>
              <a:rPr lang="en-US" altLang="en-US" sz="2600" dirty="0"/>
              <a:t> data model.</a:t>
            </a:r>
          </a:p>
          <a:p>
            <a:pPr lvl="1"/>
            <a:r>
              <a:rPr lang="en-US" altLang="en-US" sz="2600" b="1" dirty="0"/>
              <a:t>Conceptual schema</a:t>
            </a:r>
            <a:r>
              <a:rPr lang="en-US" altLang="en-US" sz="2600" dirty="0"/>
              <a:t> at the conceptual level to describe the structure and constraints for the whole database for a community of users. </a:t>
            </a:r>
          </a:p>
          <a:p>
            <a:pPr marL="384048" lvl="2" indent="0">
              <a:buNone/>
            </a:pPr>
            <a:r>
              <a:rPr lang="en-US" altLang="en-US" sz="2600" dirty="0" smtClean="0"/>
              <a:t>         Uses </a:t>
            </a:r>
            <a:r>
              <a:rPr lang="en-US" altLang="en-US" sz="2600" dirty="0"/>
              <a:t>a </a:t>
            </a:r>
            <a:r>
              <a:rPr lang="en-US" altLang="en-US" sz="2600" b="1" dirty="0"/>
              <a:t>conceptual</a:t>
            </a:r>
            <a:r>
              <a:rPr lang="en-US" altLang="en-US" sz="2600" dirty="0"/>
              <a:t> or an </a:t>
            </a:r>
            <a:r>
              <a:rPr lang="en-US" altLang="en-US" sz="2600" b="1" dirty="0"/>
              <a:t>implementation</a:t>
            </a:r>
            <a:r>
              <a:rPr lang="en-US" altLang="en-US" sz="2600" dirty="0"/>
              <a:t> data model.</a:t>
            </a:r>
          </a:p>
          <a:p>
            <a:pPr lvl="1"/>
            <a:r>
              <a:rPr lang="en-US" altLang="en-US" sz="2600" b="1" dirty="0"/>
              <a:t>External schemas</a:t>
            </a:r>
            <a:r>
              <a:rPr lang="en-US" altLang="en-US" sz="2600" dirty="0"/>
              <a:t> at the external level to describe the various user views. </a:t>
            </a:r>
          </a:p>
          <a:p>
            <a:pPr marL="384048" lvl="2" indent="0">
              <a:buNone/>
            </a:pPr>
            <a:r>
              <a:rPr lang="en-US" altLang="en-US" sz="2600" dirty="0" smtClean="0"/>
              <a:t>         Usually </a:t>
            </a:r>
            <a:r>
              <a:rPr lang="en-US" altLang="en-US" sz="2600" dirty="0"/>
              <a:t>uses the same data model as the conceptual schema.</a:t>
            </a:r>
          </a:p>
          <a:p>
            <a:endParaRPr lang="en-US" sz="2600" dirty="0"/>
          </a:p>
        </p:txBody>
      </p:sp>
    </p:spTree>
    <p:extLst>
      <p:ext uri="{BB962C8B-B14F-4D97-AF65-F5344CB8AC3E}">
        <p14:creationId xmlns:p14="http://schemas.microsoft.com/office/powerpoint/2010/main" val="1484989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0774363" cy="1036637"/>
          </a:xfrm>
        </p:spPr>
        <p:txBody>
          <a:bodyPr/>
          <a:lstStyle/>
          <a:p>
            <a:r>
              <a:rPr lang="en-US" altLang="en-US" dirty="0">
                <a:solidFill>
                  <a:schemeClr val="accent2"/>
                </a:solidFill>
              </a:rPr>
              <a:t>The three-schema architecture</a:t>
            </a:r>
            <a:endParaRPr lang="en-US" dirty="0">
              <a:solidFill>
                <a:schemeClr val="accent2"/>
              </a:solidFill>
            </a:endParaRPr>
          </a:p>
        </p:txBody>
      </p:sp>
      <p:pic>
        <p:nvPicPr>
          <p:cNvPr id="5" name="Picture 4" descr="fig0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32" y="1395477"/>
            <a:ext cx="8097926" cy="4486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50" name="Ink 149"/>
              <p14:cNvContentPartPr/>
              <p14:nvPr/>
            </p14:nvContentPartPr>
            <p14:xfrm>
              <a:off x="9197755" y="-542736"/>
              <a:ext cx="889344" cy="175925"/>
            </p14:xfrm>
          </p:contentPart>
        </mc:Choice>
        <mc:Fallback xmlns="">
          <p:pic>
            <p:nvPicPr>
              <p:cNvPr id="150" name="Ink 149"/>
              <p:cNvPicPr/>
              <p:nvPr/>
            </p:nvPicPr>
            <p:blipFill>
              <a:blip r:embed="rId4"/>
              <a:stretch>
                <a:fillRect/>
              </a:stretch>
            </p:blipFill>
            <p:spPr>
              <a:xfrm>
                <a:off x="9179752" y="-560724"/>
                <a:ext cx="925350" cy="2119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2" name="Ink 191"/>
              <p14:cNvContentPartPr/>
              <p14:nvPr/>
            </p14:nvContentPartPr>
            <p14:xfrm>
              <a:off x="9449395" y="1248264"/>
              <a:ext cx="504" cy="331"/>
            </p14:xfrm>
          </p:contentPart>
        </mc:Choice>
        <mc:Fallback xmlns="">
          <p:pic>
            <p:nvPicPr>
              <p:cNvPr id="192" name="Ink 191"/>
              <p:cNvPicPr/>
              <p:nvPr/>
            </p:nvPicPr>
            <p:blipFill>
              <a:blip r:embed="rId6"/>
              <a:stretch>
                <a:fillRect/>
              </a:stretch>
            </p:blipFill>
            <p:spPr>
              <a:xfrm>
                <a:off x="9424195" y="1231714"/>
                <a:ext cx="50904" cy="334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3" name="Ink 192"/>
              <p14:cNvContentPartPr/>
              <p14:nvPr/>
            </p14:nvContentPartPr>
            <p14:xfrm>
              <a:off x="9195235" y="4000104"/>
              <a:ext cx="2004624" cy="1872965"/>
            </p14:xfrm>
          </p:contentPart>
        </mc:Choice>
        <mc:Fallback xmlns="">
          <p:pic>
            <p:nvPicPr>
              <p:cNvPr id="193" name="Ink 192"/>
              <p:cNvPicPr/>
              <p:nvPr/>
            </p:nvPicPr>
            <p:blipFill>
              <a:blip r:embed="rId8"/>
              <a:stretch>
                <a:fillRect/>
              </a:stretch>
            </p:blipFill>
            <p:spPr>
              <a:xfrm>
                <a:off x="9177234" y="3982105"/>
                <a:ext cx="2040627" cy="1908963"/>
              </a:xfrm>
              <a:prstGeom prst="rect">
                <a:avLst/>
              </a:prstGeom>
            </p:spPr>
          </p:pic>
        </mc:Fallback>
      </mc:AlternateContent>
    </p:spTree>
    <p:extLst>
      <p:ext uri="{BB962C8B-B14F-4D97-AF65-F5344CB8AC3E}">
        <p14:creationId xmlns:p14="http://schemas.microsoft.com/office/powerpoint/2010/main" val="23414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30" y="286603"/>
            <a:ext cx="10804550" cy="1125231"/>
          </a:xfrm>
        </p:spPr>
        <p:txBody>
          <a:bodyPr/>
          <a:lstStyle/>
          <a:p>
            <a:r>
              <a:rPr lang="en-US" altLang="en-US" dirty="0">
                <a:solidFill>
                  <a:schemeClr val="accent2"/>
                </a:solidFill>
              </a:rPr>
              <a:t>Three-Schema Architecture</a:t>
            </a:r>
            <a:endParaRPr lang="en-US" dirty="0">
              <a:solidFill>
                <a:schemeClr val="accent2"/>
              </a:solidFill>
            </a:endParaRPr>
          </a:p>
        </p:txBody>
      </p:sp>
      <p:sp>
        <p:nvSpPr>
          <p:cNvPr id="3" name="Content Placeholder 2"/>
          <p:cNvSpPr>
            <a:spLocks noGrp="1"/>
          </p:cNvSpPr>
          <p:nvPr>
            <p:ph idx="1"/>
          </p:nvPr>
        </p:nvSpPr>
        <p:spPr/>
        <p:txBody>
          <a:bodyPr/>
          <a:lstStyle/>
          <a:p>
            <a:r>
              <a:rPr lang="en-US" altLang="en-US" sz="2400" dirty="0"/>
              <a:t>Mappings among schema levels are needed to transform requests and data. </a:t>
            </a:r>
            <a:endParaRPr lang="en-US" altLang="en-US" sz="2400" dirty="0" smtClean="0"/>
          </a:p>
          <a:p>
            <a:endParaRPr lang="en-US" altLang="en-US" sz="2400" dirty="0"/>
          </a:p>
          <a:p>
            <a:pPr lvl="1"/>
            <a:r>
              <a:rPr lang="en-US" altLang="en-US" sz="2400" dirty="0"/>
              <a:t>Programs refer to an external schema, and are mapped by the DBMS to the internal schema for execution</a:t>
            </a:r>
            <a:r>
              <a:rPr lang="en-US" altLang="en-US" sz="2400" dirty="0" smtClean="0"/>
              <a:t>.</a:t>
            </a:r>
          </a:p>
          <a:p>
            <a:pPr lvl="1"/>
            <a:endParaRPr lang="en-US" altLang="en-US" sz="2400" dirty="0"/>
          </a:p>
          <a:p>
            <a:pPr lvl="1"/>
            <a:r>
              <a:rPr lang="en-US" altLang="en-US" sz="2400" dirty="0"/>
              <a:t>Data extracted from the internal DBMS level is reformatted to match the user’s external view (e.g. formatting the results of an SQL query for display in a Web page)</a:t>
            </a:r>
          </a:p>
          <a:p>
            <a:endParaRPr lang="en-US" sz="2400" dirty="0"/>
          </a:p>
        </p:txBody>
      </p:sp>
    </p:spTree>
    <p:extLst>
      <p:ext uri="{BB962C8B-B14F-4D97-AF65-F5344CB8AC3E}">
        <p14:creationId xmlns:p14="http://schemas.microsoft.com/office/powerpoint/2010/main" val="3569537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47" y="286603"/>
            <a:ext cx="10892333" cy="1117915"/>
          </a:xfrm>
        </p:spPr>
        <p:txBody>
          <a:bodyPr/>
          <a:lstStyle/>
          <a:p>
            <a:r>
              <a:rPr lang="en-US" dirty="0">
                <a:solidFill>
                  <a:schemeClr val="accent2"/>
                </a:solidFill>
              </a:rPr>
              <a:t>University Database Schema</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555236193"/>
              </p:ext>
            </p:extLst>
          </p:nvPr>
        </p:nvGraphicFramePr>
        <p:xfrm>
          <a:off x="1094703" y="1730353"/>
          <a:ext cx="9989576" cy="4022726"/>
        </p:xfrm>
        <a:graphic>
          <a:graphicData uri="http://schemas.openxmlformats.org/drawingml/2006/table">
            <a:tbl>
              <a:tblPr/>
              <a:tblGrid>
                <a:gridCol w="4994788"/>
                <a:gridCol w="4994788"/>
              </a:tblGrid>
              <a:tr h="356079">
                <a:tc>
                  <a:txBody>
                    <a:bodyPr/>
                    <a:lstStyle/>
                    <a:p>
                      <a:pPr algn="l" fontAlgn="t"/>
                      <a:r>
                        <a:rPr lang="en-US" sz="1700" dirty="0" smtClean="0">
                          <a:effectLst/>
                        </a:rPr>
                        <a:t>Type </a:t>
                      </a:r>
                      <a:r>
                        <a:rPr lang="en-US" sz="1700" dirty="0">
                          <a:effectLst/>
                        </a:rPr>
                        <a:t>of Schema</a:t>
                      </a:r>
                    </a:p>
                  </a:txBody>
                  <a:tcPr marL="48119" marR="48119" marT="48119" marB="48119">
                    <a:lnL w="12700" cap="flat" cmpd="sng" algn="ctr">
                      <a:solidFill>
                        <a:srgbClr val="308C41"/>
                      </a:solidFill>
                      <a:prstDash val="solid"/>
                      <a:round/>
                      <a:headEnd type="none" w="med" len="med"/>
                      <a:tailEnd type="none" w="med" len="med"/>
                    </a:lnL>
                    <a:lnR w="12700" cap="flat" cmpd="sng" algn="ctr">
                      <a:solidFill>
                        <a:srgbClr val="108A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700">
                          <a:effectLst/>
                        </a:rPr>
                        <a:t>Implementation</a:t>
                      </a:r>
                    </a:p>
                  </a:txBody>
                  <a:tcPr marL="48119" marR="48119" marT="48119" marB="48119">
                    <a:lnL w="12700" cap="flat" cmpd="sng" algn="ctr">
                      <a:solidFill>
                        <a:srgbClr val="108A41"/>
                      </a:solidFill>
                      <a:prstDash val="solid"/>
                      <a:round/>
                      <a:headEnd type="none" w="med" len="med"/>
                      <a:tailEnd type="none" w="med" len="med"/>
                    </a:lnL>
                    <a:lnR w="12700" cap="flat" cmpd="sng" algn="ctr">
                      <a:solidFill>
                        <a:srgbClr val="1087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1135602">
                <a:tc>
                  <a:txBody>
                    <a:bodyPr/>
                    <a:lstStyle/>
                    <a:p>
                      <a:pPr algn="l" fontAlgn="t"/>
                      <a:r>
                        <a:rPr lang="en-US" sz="1700" dirty="0">
                          <a:effectLst/>
                        </a:rPr>
                        <a:t>External Schema</a:t>
                      </a:r>
                    </a:p>
                  </a:txBody>
                  <a:tcPr marL="48119" marR="48119" marT="48119" marB="48119">
                    <a:lnL w="12700" cap="flat" cmpd="sng" algn="ctr">
                      <a:solidFill>
                        <a:srgbClr val="708741"/>
                      </a:solidFill>
                      <a:prstDash val="solid"/>
                      <a:round/>
                      <a:headEnd type="none" w="med" len="med"/>
                      <a:tailEnd type="none" w="med" len="med"/>
                    </a:lnL>
                    <a:lnR w="12700" cap="flat" cmpd="sng" algn="ctr">
                      <a:solidFill>
                        <a:srgbClr val="108A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700" b="1" dirty="0">
                          <a:effectLst/>
                        </a:rPr>
                        <a:t>View 1</a:t>
                      </a:r>
                      <a:r>
                        <a:rPr lang="en-US" sz="1700" dirty="0">
                          <a:effectLst/>
                        </a:rPr>
                        <a:t>: Course info(cid:int,cname:string)</a:t>
                      </a:r>
                      <a:br>
                        <a:rPr lang="en-US" sz="1700" dirty="0">
                          <a:effectLst/>
                        </a:rPr>
                      </a:br>
                      <a:r>
                        <a:rPr lang="en-US" sz="1700" b="1" dirty="0">
                          <a:effectLst/>
                        </a:rPr>
                        <a:t>View 2</a:t>
                      </a:r>
                      <a:r>
                        <a:rPr lang="en-US" sz="1700" dirty="0">
                          <a:effectLst/>
                        </a:rPr>
                        <a:t>: </a:t>
                      </a:r>
                      <a:r>
                        <a:rPr lang="en-US" sz="1700" dirty="0" err="1">
                          <a:effectLst/>
                        </a:rPr>
                        <a:t>studeninfo</a:t>
                      </a:r>
                      <a:r>
                        <a:rPr lang="en-US" sz="1700" dirty="0">
                          <a:effectLst/>
                        </a:rPr>
                        <a:t>(</a:t>
                      </a:r>
                      <a:r>
                        <a:rPr lang="en-US" sz="1700" dirty="0" err="1">
                          <a:effectLst/>
                        </a:rPr>
                        <a:t>id:int</a:t>
                      </a:r>
                      <a:r>
                        <a:rPr lang="en-US" sz="1700" dirty="0">
                          <a:effectLst/>
                        </a:rPr>
                        <a:t>. </a:t>
                      </a:r>
                      <a:r>
                        <a:rPr lang="en-US" sz="1700" dirty="0" err="1">
                          <a:effectLst/>
                        </a:rPr>
                        <a:t>name:string</a:t>
                      </a:r>
                      <a:r>
                        <a:rPr lang="en-US" sz="1700" dirty="0">
                          <a:effectLst/>
                        </a:rPr>
                        <a:t>)</a:t>
                      </a:r>
                    </a:p>
                  </a:txBody>
                  <a:tcPr marL="48119" marR="48119" marT="48119" marB="48119">
                    <a:lnL w="12700" cap="flat" cmpd="sng" algn="ctr">
                      <a:solidFill>
                        <a:srgbClr val="108A41"/>
                      </a:solidFill>
                      <a:prstDash val="solid"/>
                      <a:round/>
                      <a:headEnd type="none" w="med" len="med"/>
                      <a:tailEnd type="none" w="med" len="med"/>
                    </a:lnL>
                    <a:lnR w="12700" cap="flat" cmpd="sng" algn="ctr">
                      <a:solidFill>
                        <a:srgbClr val="1087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1395443">
                <a:tc>
                  <a:txBody>
                    <a:bodyPr/>
                    <a:lstStyle/>
                    <a:p>
                      <a:pPr algn="l" fontAlgn="t"/>
                      <a:r>
                        <a:rPr lang="en-US" sz="1700">
                          <a:effectLst/>
                        </a:rPr>
                        <a:t>Conceptual Shema</a:t>
                      </a:r>
                    </a:p>
                  </a:txBody>
                  <a:tcPr marL="48119" marR="48119" marT="48119" marB="48119">
                    <a:lnL w="12700" cap="flat" cmpd="sng" algn="ctr">
                      <a:solidFill>
                        <a:srgbClr val="B08941"/>
                      </a:solidFill>
                      <a:prstDash val="solid"/>
                      <a:round/>
                      <a:headEnd type="none" w="med" len="med"/>
                      <a:tailEnd type="none" w="med" len="med"/>
                    </a:lnL>
                    <a:lnR w="12700" cap="flat" cmpd="sng" algn="ctr">
                      <a:solidFill>
                        <a:srgbClr val="F089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700" dirty="0">
                          <a:effectLst/>
                        </a:rPr>
                        <a:t>Students(id: </a:t>
                      </a:r>
                      <a:r>
                        <a:rPr lang="en-US" sz="1700" dirty="0" err="1">
                          <a:effectLst/>
                        </a:rPr>
                        <a:t>int</a:t>
                      </a:r>
                      <a:r>
                        <a:rPr lang="en-US" sz="1700" dirty="0">
                          <a:effectLst/>
                        </a:rPr>
                        <a:t>, name: string, login: string, age: integer) </a:t>
                      </a:r>
                      <a:endParaRPr lang="en-US" sz="1700" dirty="0" smtClean="0">
                        <a:effectLst/>
                      </a:endParaRPr>
                    </a:p>
                    <a:p>
                      <a:pPr algn="l" fontAlgn="t"/>
                      <a:r>
                        <a:rPr lang="en-US" sz="1700" dirty="0" smtClean="0">
                          <a:effectLst/>
                        </a:rPr>
                        <a:t>Courses(id</a:t>
                      </a:r>
                      <a:r>
                        <a:rPr lang="en-US" sz="1700" dirty="0">
                          <a:effectLst/>
                        </a:rPr>
                        <a:t>: </a:t>
                      </a:r>
                      <a:r>
                        <a:rPr lang="en-US" sz="1700" dirty="0" err="1">
                          <a:effectLst/>
                        </a:rPr>
                        <a:t>int</a:t>
                      </a:r>
                      <a:r>
                        <a:rPr lang="en-US" sz="1700" dirty="0">
                          <a:effectLst/>
                        </a:rPr>
                        <a:t>, </a:t>
                      </a:r>
                      <a:r>
                        <a:rPr lang="en-US" sz="1700" dirty="0" err="1">
                          <a:effectLst/>
                        </a:rPr>
                        <a:t>cname.string</a:t>
                      </a:r>
                      <a:r>
                        <a:rPr lang="en-US" sz="1700" dirty="0">
                          <a:effectLst/>
                        </a:rPr>
                        <a:t>, </a:t>
                      </a:r>
                      <a:r>
                        <a:rPr lang="en-US" sz="1700" dirty="0" err="1">
                          <a:effectLst/>
                        </a:rPr>
                        <a:t>credits:integer</a:t>
                      </a:r>
                      <a:r>
                        <a:rPr lang="en-US" sz="1700" dirty="0" smtClean="0">
                          <a:effectLst/>
                        </a:rPr>
                        <a:t>)</a:t>
                      </a:r>
                    </a:p>
                    <a:p>
                      <a:pPr algn="l" fontAlgn="t"/>
                      <a:r>
                        <a:rPr lang="en-US" sz="1700" dirty="0" smtClean="0">
                          <a:effectLst/>
                        </a:rPr>
                        <a:t> </a:t>
                      </a:r>
                      <a:r>
                        <a:rPr lang="en-US" sz="1700" dirty="0">
                          <a:effectLst/>
                        </a:rPr>
                        <a:t>Enrolled(id: </a:t>
                      </a:r>
                      <a:r>
                        <a:rPr lang="en-US" sz="1700" dirty="0" err="1">
                          <a:effectLst/>
                        </a:rPr>
                        <a:t>int</a:t>
                      </a:r>
                      <a:r>
                        <a:rPr lang="en-US" sz="1700" dirty="0">
                          <a:effectLst/>
                        </a:rPr>
                        <a:t>, </a:t>
                      </a:r>
                      <a:r>
                        <a:rPr lang="en-US" sz="1700" dirty="0" err="1">
                          <a:effectLst/>
                        </a:rPr>
                        <a:t>grade:string</a:t>
                      </a:r>
                      <a:r>
                        <a:rPr lang="en-US" sz="1700" dirty="0">
                          <a:effectLst/>
                        </a:rPr>
                        <a:t>) </a:t>
                      </a:r>
                    </a:p>
                  </a:txBody>
                  <a:tcPr marL="48119" marR="48119" marT="48119" marB="48119">
                    <a:lnL w="12700" cap="flat" cmpd="sng" algn="ctr">
                      <a:solidFill>
                        <a:srgbClr val="F08941"/>
                      </a:solidFill>
                      <a:prstDash val="solid"/>
                      <a:round/>
                      <a:headEnd type="none" w="med" len="med"/>
                      <a:tailEnd type="none" w="med" len="med"/>
                    </a:lnL>
                    <a:lnR w="12700" cap="flat" cmpd="sng" algn="ctr">
                      <a:solidFill>
                        <a:srgbClr val="7089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r>
              <a:tr h="1135602">
                <a:tc>
                  <a:txBody>
                    <a:bodyPr/>
                    <a:lstStyle/>
                    <a:p>
                      <a:pPr algn="l" fontAlgn="t"/>
                      <a:r>
                        <a:rPr lang="en-US" sz="1700">
                          <a:effectLst/>
                        </a:rPr>
                        <a:t>Physical Schema</a:t>
                      </a:r>
                    </a:p>
                  </a:txBody>
                  <a:tcPr marL="48119" marR="48119" marT="48119" marB="48119">
                    <a:lnL w="12700" cap="flat" cmpd="sng" algn="ctr">
                      <a:solidFill>
                        <a:srgbClr val="B08941"/>
                      </a:solidFill>
                      <a:prstDash val="solid"/>
                      <a:round/>
                      <a:headEnd type="none" w="med" len="med"/>
                      <a:tailEnd type="none" w="med" len="med"/>
                    </a:lnL>
                    <a:lnR w="12700" cap="flat" cmpd="sng" algn="ctr">
                      <a:solidFill>
                        <a:srgbClr val="108A4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rgbClr val="308C41"/>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1700" dirty="0">
                          <a:effectLst/>
                        </a:rPr>
                        <a:t>Relations stored as unordered files.</a:t>
                      </a:r>
                    </a:p>
                    <a:p>
                      <a:pPr algn="l" fontAlgn="t">
                        <a:buFont typeface="Arial" panose="020B0604020202020204" pitchFamily="34" charset="0"/>
                        <a:buChar char="•"/>
                      </a:pPr>
                      <a:r>
                        <a:rPr lang="en-US" sz="1700" dirty="0">
                          <a:effectLst/>
                        </a:rPr>
                        <a:t>Index on the first column of Students.</a:t>
                      </a:r>
                    </a:p>
                  </a:txBody>
                  <a:tcPr marL="48119" marR="48119" marT="48119" marB="48119">
                    <a:lnL w="12700" cap="flat" cmpd="sng" algn="ctr">
                      <a:solidFill>
                        <a:srgbClr val="108A41"/>
                      </a:solidFill>
                      <a:prstDash val="solid"/>
                      <a:round/>
                      <a:headEnd type="none" w="med" len="med"/>
                      <a:tailEnd type="none" w="med" len="med"/>
                    </a:lnL>
                    <a:lnR w="12700" cap="flat" cmpd="sng" algn="ctr">
                      <a:solidFill>
                        <a:srgbClr val="70894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rgbClr val="B08941"/>
                      </a:solidFill>
                      <a:prstDash val="solid"/>
                      <a:round/>
                      <a:headEnd type="none" w="med" len="med"/>
                      <a:tailEnd type="none" w="med" len="med"/>
                    </a:lnB>
                    <a:solidFill>
                      <a:srgbClr val="FFFFFF"/>
                    </a:solidFill>
                  </a:tcPr>
                </a:tc>
              </a:tr>
            </a:tbl>
          </a:graphicData>
        </a:graphic>
      </p:graphicFrame>
      <mc:AlternateContent xmlns:mc="http://schemas.openxmlformats.org/markup-compatibility/2006" xmlns:p14="http://schemas.microsoft.com/office/powerpoint/2010/main">
        <mc:Choice Requires="p14">
          <p:contentPart p14:bwMode="auto" r:id="rId2">
            <p14:nvContentPartPr>
              <p14:cNvPr id="66" name="Ink 65"/>
              <p14:cNvContentPartPr/>
              <p14:nvPr/>
            </p14:nvContentPartPr>
            <p14:xfrm>
              <a:off x="11769538" y="3053189"/>
              <a:ext cx="259" cy="360"/>
            </p14:xfrm>
          </p:contentPart>
        </mc:Choice>
        <mc:Fallback xmlns="">
          <p:pic>
            <p:nvPicPr>
              <p:cNvPr id="66" name="Ink 65"/>
              <p:cNvPicPr/>
              <p:nvPr/>
            </p:nvPicPr>
            <p:blipFill>
              <a:blip r:embed="rId3"/>
              <a:stretch>
                <a:fillRect/>
              </a:stretch>
            </p:blipFill>
            <p:spPr>
              <a:xfrm>
                <a:off x="11756588" y="3035189"/>
                <a:ext cx="26159"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p14:cNvContentPartPr/>
              <p14:nvPr/>
            </p14:nvContentPartPr>
            <p14:xfrm>
              <a:off x="11317378" y="4023389"/>
              <a:ext cx="259" cy="360"/>
            </p14:xfrm>
          </p:contentPart>
        </mc:Choice>
        <mc:Fallback xmlns="">
          <p:pic>
            <p:nvPicPr>
              <p:cNvPr id="72" name="Ink 71"/>
              <p:cNvPicPr/>
              <p:nvPr/>
            </p:nvPicPr>
            <p:blipFill>
              <a:blip r:embed="rId3"/>
              <a:stretch>
                <a:fillRect/>
              </a:stretch>
            </p:blipFill>
            <p:spPr>
              <a:xfrm>
                <a:off x="11304428" y="4005389"/>
                <a:ext cx="26159"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 name="Ink 80"/>
              <p14:cNvContentPartPr/>
              <p14:nvPr/>
            </p14:nvContentPartPr>
            <p14:xfrm>
              <a:off x="4349578" y="3580229"/>
              <a:ext cx="360" cy="360"/>
            </p14:xfrm>
          </p:contentPart>
        </mc:Choice>
        <mc:Fallback xmlns="">
          <p:pic>
            <p:nvPicPr>
              <p:cNvPr id="81" name="Ink 80"/>
              <p:cNvPicPr/>
              <p:nvPr/>
            </p:nvPicPr>
            <p:blipFill>
              <a:blip r:embed="rId3"/>
              <a:stretch>
                <a:fillRect/>
              </a:stretch>
            </p:blipFill>
            <p:spPr>
              <a:xfrm>
                <a:off x="4331578" y="3562229"/>
                <a:ext cx="36360" cy="36360"/>
              </a:xfrm>
              <a:prstGeom prst="rect">
                <a:avLst/>
              </a:prstGeom>
            </p:spPr>
          </p:pic>
        </mc:Fallback>
      </mc:AlternateContent>
    </p:spTree>
    <p:extLst>
      <p:ext uri="{BB962C8B-B14F-4D97-AF65-F5344CB8AC3E}">
        <p14:creationId xmlns:p14="http://schemas.microsoft.com/office/powerpoint/2010/main" val="607338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94" y="286603"/>
            <a:ext cx="10628986" cy="1227643"/>
          </a:xfrm>
        </p:spPr>
        <p:txBody>
          <a:bodyPr/>
          <a:lstStyle/>
          <a:p>
            <a:r>
              <a:rPr lang="en-US" altLang="en-US" dirty="0">
                <a:solidFill>
                  <a:schemeClr val="accent2"/>
                </a:solidFill>
              </a:rPr>
              <a:t>Data Independence</a:t>
            </a:r>
            <a:endParaRPr lang="en-US" dirty="0">
              <a:solidFill>
                <a:schemeClr val="accent2"/>
              </a:solidFill>
            </a:endParaRPr>
          </a:p>
        </p:txBody>
      </p:sp>
      <p:sp>
        <p:nvSpPr>
          <p:cNvPr id="3" name="Content Placeholder 2"/>
          <p:cNvSpPr>
            <a:spLocks noGrp="1"/>
          </p:cNvSpPr>
          <p:nvPr>
            <p:ph idx="1"/>
          </p:nvPr>
        </p:nvSpPr>
        <p:spPr>
          <a:xfrm>
            <a:off x="504092" y="1845734"/>
            <a:ext cx="10651588" cy="4023360"/>
          </a:xfrm>
        </p:spPr>
        <p:txBody>
          <a:bodyPr>
            <a:normAutofit/>
          </a:bodyPr>
          <a:lstStyle/>
          <a:p>
            <a:pPr lvl="1" algn="just"/>
            <a:r>
              <a:rPr lang="en-GB" sz="2400" b="1" dirty="0"/>
              <a:t>Data independence </a:t>
            </a:r>
            <a:r>
              <a:rPr lang="en-GB" sz="2400" dirty="0"/>
              <a:t>is a property of a database management system by which we can change the database schema at </a:t>
            </a:r>
            <a:r>
              <a:rPr lang="en-GB" sz="2400" b="1" dirty="0"/>
              <a:t>one level </a:t>
            </a:r>
            <a:r>
              <a:rPr lang="en-GB" sz="2400" dirty="0"/>
              <a:t>of the database system without changing the </a:t>
            </a:r>
            <a:r>
              <a:rPr lang="en-GB" sz="2400" dirty="0" smtClean="0"/>
              <a:t>database </a:t>
            </a:r>
            <a:r>
              <a:rPr lang="en-GB" sz="2400" dirty="0"/>
              <a:t>schema at the </a:t>
            </a:r>
            <a:r>
              <a:rPr lang="en-GB" sz="2400" b="1" dirty="0"/>
              <a:t>next higher level</a:t>
            </a:r>
            <a:r>
              <a:rPr lang="en-GB" sz="2400" dirty="0"/>
              <a:t>. </a:t>
            </a:r>
            <a:endParaRPr lang="en-GB" sz="2400" dirty="0" smtClean="0"/>
          </a:p>
          <a:p>
            <a:pPr fontAlgn="base"/>
            <a:r>
              <a:rPr lang="en-GB" b="1" dirty="0" smtClean="0"/>
              <a:t>       Types </a:t>
            </a:r>
            <a:r>
              <a:rPr lang="en-GB" b="1" dirty="0"/>
              <a:t>of Data Independence</a:t>
            </a:r>
          </a:p>
          <a:p>
            <a:pPr fontAlgn="base"/>
            <a:r>
              <a:rPr lang="en-GB" dirty="0" smtClean="0"/>
              <a:t>          There </a:t>
            </a:r>
            <a:r>
              <a:rPr lang="en-GB" dirty="0"/>
              <a:t>are two types of data independence.</a:t>
            </a:r>
          </a:p>
          <a:p>
            <a:pPr fontAlgn="base"/>
            <a:r>
              <a:rPr lang="en-GB" dirty="0" smtClean="0"/>
              <a:t>                  logical </a:t>
            </a:r>
            <a:r>
              <a:rPr lang="en-GB" dirty="0"/>
              <a:t>data independence</a:t>
            </a:r>
          </a:p>
          <a:p>
            <a:pPr fontAlgn="base"/>
            <a:r>
              <a:rPr lang="en-GB" dirty="0" smtClean="0"/>
              <a:t>                   Physical </a:t>
            </a:r>
            <a:r>
              <a:rPr lang="en-GB" dirty="0"/>
              <a:t>data independence</a:t>
            </a:r>
          </a:p>
          <a:p>
            <a:pPr lvl="1" algn="just"/>
            <a:endParaRPr lang="en-US" altLang="en-US" sz="2400" dirty="0"/>
          </a:p>
        </p:txBody>
      </p:sp>
      <mc:AlternateContent xmlns:mc="http://schemas.openxmlformats.org/markup-compatibility/2006" xmlns:p14="http://schemas.microsoft.com/office/powerpoint/2010/main">
        <mc:Choice Requires="p14">
          <p:contentPart p14:bwMode="auto" r:id="rId2">
            <p14:nvContentPartPr>
              <p14:cNvPr id="53" name="Ink 52"/>
              <p14:cNvContentPartPr/>
              <p14:nvPr/>
            </p14:nvContentPartPr>
            <p14:xfrm>
              <a:off x="7678037" y="273730"/>
              <a:ext cx="551880" cy="196401"/>
            </p14:xfrm>
          </p:contentPart>
        </mc:Choice>
        <mc:Fallback xmlns="">
          <p:pic>
            <p:nvPicPr>
              <p:cNvPr id="53" name="Ink 52"/>
              <p:cNvPicPr/>
              <p:nvPr/>
            </p:nvPicPr>
            <p:blipFill>
              <a:blip r:embed="rId3"/>
              <a:stretch>
                <a:fillRect/>
              </a:stretch>
            </p:blipFill>
            <p:spPr>
              <a:xfrm>
                <a:off x="7660037" y="255745"/>
                <a:ext cx="587880" cy="232372"/>
              </a:xfrm>
              <a:prstGeom prst="rect">
                <a:avLst/>
              </a:prstGeom>
            </p:spPr>
          </p:pic>
        </mc:Fallback>
      </mc:AlternateContent>
    </p:spTree>
    <p:extLst>
      <p:ext uri="{BB962C8B-B14F-4D97-AF65-F5344CB8AC3E}">
        <p14:creationId xmlns:p14="http://schemas.microsoft.com/office/powerpoint/2010/main" val="840946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94" y="286603"/>
            <a:ext cx="10628986" cy="1227643"/>
          </a:xfrm>
        </p:spPr>
        <p:txBody>
          <a:bodyPr/>
          <a:lstStyle/>
          <a:p>
            <a:r>
              <a:rPr lang="en-US" altLang="en-US" dirty="0">
                <a:solidFill>
                  <a:schemeClr val="accent2"/>
                </a:solidFill>
              </a:rPr>
              <a:t>Data Independence</a:t>
            </a:r>
            <a:endParaRPr lang="en-US" dirty="0">
              <a:solidFill>
                <a:schemeClr val="accent2"/>
              </a:solidFill>
            </a:endParaRPr>
          </a:p>
        </p:txBody>
      </p:sp>
      <p:sp>
        <p:nvSpPr>
          <p:cNvPr id="3" name="Content Placeholder 2"/>
          <p:cNvSpPr>
            <a:spLocks noGrp="1"/>
          </p:cNvSpPr>
          <p:nvPr>
            <p:ph idx="1"/>
          </p:nvPr>
        </p:nvSpPr>
        <p:spPr>
          <a:xfrm>
            <a:off x="609600" y="1822288"/>
            <a:ext cx="10961077" cy="4320604"/>
          </a:xfrm>
        </p:spPr>
        <p:txBody>
          <a:bodyPr>
            <a:noAutofit/>
          </a:bodyPr>
          <a:lstStyle/>
          <a:p>
            <a:r>
              <a:rPr lang="en-US" altLang="en-US" sz="2400" b="1" dirty="0"/>
              <a:t>Logical Data Independence: </a:t>
            </a:r>
            <a:endParaRPr lang="en-US" altLang="en-US" sz="2400" b="1" dirty="0" smtClean="0"/>
          </a:p>
          <a:p>
            <a:pPr lvl="1"/>
            <a:r>
              <a:rPr lang="en-US" altLang="en-US" sz="2400" dirty="0" smtClean="0"/>
              <a:t>The </a:t>
            </a:r>
            <a:r>
              <a:rPr lang="en-US" altLang="en-US" sz="2400" dirty="0"/>
              <a:t>capacity to change the </a:t>
            </a:r>
            <a:r>
              <a:rPr lang="en-US" altLang="en-US" sz="2400" b="1" dirty="0" smtClean="0"/>
              <a:t>conceptual(logical level) </a:t>
            </a:r>
            <a:r>
              <a:rPr lang="en-US" altLang="en-US" sz="2400" b="1" dirty="0"/>
              <a:t>schema </a:t>
            </a:r>
            <a:r>
              <a:rPr lang="en-US" altLang="en-US" sz="2400" dirty="0"/>
              <a:t>without having to change the </a:t>
            </a:r>
            <a:r>
              <a:rPr lang="en-US" altLang="en-US" sz="2400" b="1" dirty="0"/>
              <a:t>external schemas </a:t>
            </a:r>
            <a:r>
              <a:rPr lang="en-US" altLang="en-US" sz="2400" dirty="0"/>
              <a:t>and their associated application programs</a:t>
            </a:r>
            <a:r>
              <a:rPr lang="en-US" altLang="en-US" sz="2400" dirty="0" smtClean="0"/>
              <a:t>.</a:t>
            </a:r>
          </a:p>
          <a:p>
            <a:pPr lvl="1"/>
            <a:r>
              <a:rPr lang="en-GB" sz="2400" dirty="0" smtClean="0"/>
              <a:t>It </a:t>
            </a:r>
            <a:r>
              <a:rPr lang="en-GB" sz="2400" dirty="0"/>
              <a:t>is used to keep the external schema separate from the </a:t>
            </a:r>
            <a:r>
              <a:rPr lang="en-US" altLang="en-US" sz="2400" dirty="0"/>
              <a:t>conceptual </a:t>
            </a:r>
            <a:r>
              <a:rPr lang="en-GB" sz="2400" dirty="0" smtClean="0"/>
              <a:t>schema.</a:t>
            </a:r>
          </a:p>
          <a:p>
            <a:pPr lvl="1"/>
            <a:r>
              <a:rPr lang="en-GB" sz="2400" dirty="0" smtClean="0"/>
              <a:t>If </a:t>
            </a:r>
            <a:r>
              <a:rPr lang="en-GB" sz="2400" dirty="0"/>
              <a:t>we make any changes at the conceptual level of data, it does not affect the view </a:t>
            </a:r>
            <a:r>
              <a:rPr lang="en-GB" sz="2400" dirty="0" smtClean="0"/>
              <a:t>level.</a:t>
            </a:r>
          </a:p>
          <a:p>
            <a:pPr lvl="1"/>
            <a:r>
              <a:rPr lang="en-GB" sz="2400" dirty="0" smtClean="0"/>
              <a:t>This </a:t>
            </a:r>
            <a:r>
              <a:rPr lang="en-GB" sz="2400" dirty="0"/>
              <a:t>happens at the user interface level.</a:t>
            </a:r>
          </a:p>
          <a:p>
            <a:pPr fontAlgn="base"/>
            <a:r>
              <a:rPr lang="en-GB" sz="2400" dirty="0" smtClean="0"/>
              <a:t>For </a:t>
            </a:r>
            <a:r>
              <a:rPr lang="en-GB" sz="2400" dirty="0"/>
              <a:t>example, it is possible to add or delete new entities, attributes to the conceptual schema without making any changes to the external schema.</a:t>
            </a:r>
          </a:p>
          <a:p>
            <a:pPr lvl="1"/>
            <a:endParaRPr lang="en-GB" sz="2400" dirty="0"/>
          </a:p>
          <a:p>
            <a:pPr marL="201168" lvl="1" indent="0">
              <a:buNone/>
            </a:pPr>
            <a:endParaRPr lang="en-US" altLang="en-US" sz="2400" dirty="0" smtClean="0"/>
          </a:p>
          <a:p>
            <a:pPr marL="201168" lvl="1" indent="0">
              <a:buNone/>
            </a:pPr>
            <a:r>
              <a:rPr lang="en-US" altLang="en-US" sz="2400" dirty="0"/>
              <a:t> </a:t>
            </a:r>
            <a:endParaRPr lang="en-US" altLang="en-US" sz="2400" dirty="0" smtClean="0"/>
          </a:p>
          <a:p>
            <a:pPr lvl="1"/>
            <a:endParaRPr lang="en-US" altLang="en-US" sz="2400" dirty="0"/>
          </a:p>
        </p:txBody>
      </p:sp>
      <mc:AlternateContent xmlns:mc="http://schemas.openxmlformats.org/markup-compatibility/2006" xmlns:p14="http://schemas.microsoft.com/office/powerpoint/2010/main">
        <mc:Choice Requires="p14">
          <p:contentPart p14:bwMode="auto" r:id="rId2">
            <p14:nvContentPartPr>
              <p14:cNvPr id="53" name="Ink 52"/>
              <p14:cNvContentPartPr/>
              <p14:nvPr/>
            </p14:nvContentPartPr>
            <p14:xfrm>
              <a:off x="7678037" y="273730"/>
              <a:ext cx="551880" cy="196401"/>
            </p14:xfrm>
          </p:contentPart>
        </mc:Choice>
        <mc:Fallback xmlns="">
          <p:pic>
            <p:nvPicPr>
              <p:cNvPr id="53" name="Ink 52"/>
              <p:cNvPicPr/>
              <p:nvPr/>
            </p:nvPicPr>
            <p:blipFill>
              <a:blip r:embed="rId3"/>
              <a:stretch>
                <a:fillRect/>
              </a:stretch>
            </p:blipFill>
            <p:spPr>
              <a:xfrm>
                <a:off x="7660037" y="255745"/>
                <a:ext cx="587880" cy="232372"/>
              </a:xfrm>
              <a:prstGeom prst="rect">
                <a:avLst/>
              </a:prstGeom>
            </p:spPr>
          </p:pic>
        </mc:Fallback>
      </mc:AlternateContent>
    </p:spTree>
    <p:extLst>
      <p:ext uri="{BB962C8B-B14F-4D97-AF65-F5344CB8AC3E}">
        <p14:creationId xmlns:p14="http://schemas.microsoft.com/office/powerpoint/2010/main" val="466077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286603"/>
            <a:ext cx="10533888" cy="1052079"/>
          </a:xfrm>
        </p:spPr>
        <p:txBody>
          <a:bodyPr/>
          <a:lstStyle/>
          <a:p>
            <a:r>
              <a:rPr lang="en-US" altLang="en-US" dirty="0">
                <a:solidFill>
                  <a:schemeClr val="accent2"/>
                </a:solidFill>
              </a:rPr>
              <a:t>Data Independence</a:t>
            </a:r>
            <a:endParaRPr lang="en-US" dirty="0">
              <a:solidFill>
                <a:schemeClr val="accent2"/>
              </a:solidFill>
            </a:endParaRPr>
          </a:p>
        </p:txBody>
      </p:sp>
      <p:sp>
        <p:nvSpPr>
          <p:cNvPr id="3" name="Content Placeholder 2"/>
          <p:cNvSpPr>
            <a:spLocks noGrp="1"/>
          </p:cNvSpPr>
          <p:nvPr>
            <p:ph idx="1"/>
          </p:nvPr>
        </p:nvSpPr>
        <p:spPr>
          <a:xfrm>
            <a:off x="746150" y="1845734"/>
            <a:ext cx="10409530" cy="4023360"/>
          </a:xfrm>
        </p:spPr>
        <p:txBody>
          <a:bodyPr>
            <a:normAutofit/>
          </a:bodyPr>
          <a:lstStyle/>
          <a:p>
            <a:r>
              <a:rPr lang="en-US" altLang="en-US" sz="2400" b="1" dirty="0"/>
              <a:t>Physical Data Independence:</a:t>
            </a:r>
          </a:p>
          <a:p>
            <a:pPr fontAlgn="base"/>
            <a:r>
              <a:rPr lang="en-GB" sz="2400" dirty="0"/>
              <a:t>Making changes to the </a:t>
            </a:r>
            <a:r>
              <a:rPr lang="en-GB" sz="2400" b="1" dirty="0"/>
              <a:t>physical </a:t>
            </a:r>
            <a:r>
              <a:rPr lang="en-GB" sz="2400" b="1" dirty="0" smtClean="0"/>
              <a:t>schema(physical/internal level) </a:t>
            </a:r>
            <a:r>
              <a:rPr lang="en-GB" sz="2400" dirty="0"/>
              <a:t>without changing the </a:t>
            </a:r>
            <a:r>
              <a:rPr lang="en-GB" sz="2400" b="1" dirty="0" smtClean="0"/>
              <a:t>conceptual schema(logical Level) </a:t>
            </a:r>
            <a:r>
              <a:rPr lang="en-GB" sz="2400" dirty="0"/>
              <a:t>is called physical data independence.</a:t>
            </a:r>
          </a:p>
          <a:p>
            <a:pPr fontAlgn="base"/>
            <a:r>
              <a:rPr lang="en-GB" sz="2400" dirty="0"/>
              <a:t>If we change the storage size of the database system server, it will not affect the conceptual structure of the database.</a:t>
            </a:r>
          </a:p>
          <a:p>
            <a:pPr fontAlgn="base"/>
            <a:r>
              <a:rPr lang="en-GB" sz="2400" dirty="0"/>
              <a:t>It is used to keep the conceptual level separate from the internal level.</a:t>
            </a:r>
          </a:p>
          <a:p>
            <a:pPr fontAlgn="base"/>
            <a:r>
              <a:rPr lang="en-GB" sz="2400" dirty="0"/>
              <a:t>This happens at the logical interface level.</a:t>
            </a:r>
          </a:p>
          <a:p>
            <a:pPr fontAlgn="base"/>
            <a:r>
              <a:rPr lang="en-GB" sz="2400" dirty="0"/>
              <a:t>Example – Changing the location of the database from C drive to D drive.</a:t>
            </a:r>
          </a:p>
          <a:p>
            <a:endParaRPr lang="en-US" sz="2400" dirty="0"/>
          </a:p>
          <a:p>
            <a:endParaRPr lang="en-US" sz="2400" dirty="0"/>
          </a:p>
        </p:txBody>
      </p:sp>
      <mc:AlternateContent xmlns:mc="http://schemas.openxmlformats.org/markup-compatibility/2006" xmlns:p14="http://schemas.microsoft.com/office/powerpoint/2010/main">
        <mc:Choice Requires="p14">
          <p:contentPart p14:bwMode="auto" r:id="rId2">
            <p14:nvContentPartPr>
              <p14:cNvPr id="112" name="Ink 111"/>
              <p14:cNvContentPartPr/>
              <p14:nvPr/>
            </p14:nvContentPartPr>
            <p14:xfrm>
              <a:off x="10008677" y="-737251"/>
              <a:ext cx="2230200" cy="3913704"/>
            </p14:xfrm>
          </p:contentPart>
        </mc:Choice>
        <mc:Fallback xmlns="">
          <p:pic>
            <p:nvPicPr>
              <p:cNvPr id="112" name="Ink 111"/>
              <p:cNvPicPr/>
              <p:nvPr/>
            </p:nvPicPr>
            <p:blipFill>
              <a:blip r:embed="rId3"/>
              <a:stretch>
                <a:fillRect/>
              </a:stretch>
            </p:blipFill>
            <p:spPr>
              <a:xfrm>
                <a:off x="9990677" y="-755252"/>
                <a:ext cx="2266200" cy="3949705"/>
              </a:xfrm>
              <a:prstGeom prst="rect">
                <a:avLst/>
              </a:prstGeom>
            </p:spPr>
          </p:pic>
        </mc:Fallback>
      </mc:AlternateContent>
    </p:spTree>
    <p:extLst>
      <p:ext uri="{BB962C8B-B14F-4D97-AF65-F5344CB8AC3E}">
        <p14:creationId xmlns:p14="http://schemas.microsoft.com/office/powerpoint/2010/main" val="1047560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2" y="-57211"/>
            <a:ext cx="10885018" cy="1450757"/>
          </a:xfrm>
        </p:spPr>
        <p:txBody>
          <a:bodyPr/>
          <a:lstStyle/>
          <a:p>
            <a:r>
              <a:rPr lang="en-US" altLang="en-US" dirty="0">
                <a:solidFill>
                  <a:schemeClr val="accent2"/>
                </a:solidFill>
              </a:rPr>
              <a:t>DBMS Languages</a:t>
            </a:r>
            <a:endParaRPr lang="en-US" dirty="0">
              <a:solidFill>
                <a:schemeClr val="accent2"/>
              </a:solidFill>
            </a:endParaRPr>
          </a:p>
        </p:txBody>
      </p:sp>
      <p:sp>
        <p:nvSpPr>
          <p:cNvPr id="3" name="Content Placeholder 2"/>
          <p:cNvSpPr>
            <a:spLocks noGrp="1"/>
          </p:cNvSpPr>
          <p:nvPr>
            <p:ph idx="1"/>
          </p:nvPr>
        </p:nvSpPr>
        <p:spPr>
          <a:xfrm>
            <a:off x="1097280" y="1845733"/>
            <a:ext cx="10058400" cy="4379501"/>
          </a:xfrm>
        </p:spPr>
        <p:txBody>
          <a:bodyPr>
            <a:noAutofit/>
          </a:bodyPr>
          <a:lstStyle/>
          <a:p>
            <a:r>
              <a:rPr lang="en-US" sz="2800" dirty="0"/>
              <a:t>Database Language is a special type of programming language used to define and manipulate a database. </a:t>
            </a:r>
            <a:endParaRPr lang="en-US" sz="2800" dirty="0" smtClean="0"/>
          </a:p>
          <a:p>
            <a:r>
              <a:rPr lang="en-US" sz="2800" dirty="0" smtClean="0"/>
              <a:t>Based </a:t>
            </a:r>
            <a:r>
              <a:rPr lang="en-US" sz="2800" dirty="0"/>
              <a:t>on their application, database languages are classified into four different types: </a:t>
            </a:r>
            <a:r>
              <a:rPr lang="en-US" sz="2800" b="1" dirty="0"/>
              <a:t>DDL, DML, DCL, and TCL</a:t>
            </a:r>
            <a:r>
              <a:rPr lang="en-US" sz="2800" b="1" dirty="0" smtClean="0"/>
              <a:t>.</a:t>
            </a:r>
          </a:p>
          <a:p>
            <a:endParaRPr lang="en-US" sz="2800" b="1" dirty="0"/>
          </a:p>
          <a:p>
            <a:endParaRPr lang="en-US" sz="2800" b="1" dirty="0" smtClean="0"/>
          </a:p>
          <a:p>
            <a:endParaRPr lang="en-US" sz="2800" dirty="0"/>
          </a:p>
        </p:txBody>
      </p:sp>
      <p:sp>
        <p:nvSpPr>
          <p:cNvPr id="5" name="AutoShape 2" descr="C:\Users\Surapaneni\Desktop\Types-of-Database-Language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4" descr="C:\Users\Surapaneni\Desktop\Types-of-Database-Languages.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descr="C:\Users\Surapaneni\Desktop\Types-of-Database-Languages.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255968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104" y="772733"/>
            <a:ext cx="9131121" cy="509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72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2" y="286604"/>
            <a:ext cx="10702138" cy="1147176"/>
          </a:xfrm>
        </p:spPr>
        <p:txBody>
          <a:bodyPr>
            <a:normAutofit fontScale="90000"/>
          </a:bodyPr>
          <a:lstStyle/>
          <a:p>
            <a:r>
              <a:rPr lang="en-US" altLang="en-US" dirty="0">
                <a:solidFill>
                  <a:schemeClr val="accent2"/>
                </a:solidFill>
              </a:rPr>
              <a:t>Example of a Database</a:t>
            </a:r>
            <a:br>
              <a:rPr lang="en-US" altLang="en-US" dirty="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1097280" y="1960474"/>
            <a:ext cx="10058400" cy="4337912"/>
          </a:xfrm>
        </p:spPr>
        <p:txBody>
          <a:bodyPr/>
          <a:lstStyle/>
          <a:p>
            <a:r>
              <a:rPr lang="en-US" altLang="en-US" b="1" dirty="0"/>
              <a:t>Mini-world for the example:</a:t>
            </a:r>
          </a:p>
          <a:p>
            <a:pPr lvl="1"/>
            <a:r>
              <a:rPr lang="en-US" altLang="en-US" sz="2000" dirty="0"/>
              <a:t>Part of a UNIVERSITY environment</a:t>
            </a:r>
            <a:r>
              <a:rPr lang="en-US" altLang="en-US" sz="2000" dirty="0" smtClean="0"/>
              <a:t>.</a:t>
            </a:r>
          </a:p>
          <a:p>
            <a:pPr lvl="1"/>
            <a:endParaRPr lang="en-US" altLang="en-US" sz="2000" dirty="0"/>
          </a:p>
          <a:p>
            <a:r>
              <a:rPr lang="en-US" altLang="en-US" b="1" dirty="0"/>
              <a:t>Some mini-world </a:t>
            </a:r>
            <a:r>
              <a:rPr lang="en-US" altLang="en-US" b="1" i="1" dirty="0"/>
              <a:t>entities</a:t>
            </a:r>
            <a:r>
              <a:rPr lang="en-US" altLang="en-US" b="1" dirty="0"/>
              <a:t>:</a:t>
            </a:r>
          </a:p>
          <a:p>
            <a:pPr lvl="1"/>
            <a:r>
              <a:rPr lang="en-US" altLang="en-US" sz="2000" dirty="0"/>
              <a:t>STUDENTs</a:t>
            </a:r>
          </a:p>
          <a:p>
            <a:pPr lvl="1"/>
            <a:r>
              <a:rPr lang="en-US" altLang="en-US" sz="2000" dirty="0"/>
              <a:t>COURSEs</a:t>
            </a:r>
          </a:p>
          <a:p>
            <a:pPr lvl="1"/>
            <a:r>
              <a:rPr lang="en-US" altLang="en-US" sz="2000" dirty="0"/>
              <a:t>SECTIONs </a:t>
            </a:r>
          </a:p>
          <a:p>
            <a:pPr lvl="1"/>
            <a:r>
              <a:rPr lang="en-US" altLang="en-US" sz="2000" dirty="0" smtClean="0"/>
              <a:t>DEPARTMENTs</a:t>
            </a:r>
            <a:endParaRPr lang="en-US" altLang="en-US" sz="2000" dirty="0"/>
          </a:p>
          <a:p>
            <a:pPr lvl="1"/>
            <a:r>
              <a:rPr lang="en-US" altLang="en-US" sz="2000" dirty="0"/>
              <a:t>INSTRUCTORs</a:t>
            </a:r>
          </a:p>
          <a:p>
            <a:endParaRPr lang="en-US" dirty="0"/>
          </a:p>
        </p:txBody>
      </p:sp>
    </p:spTree>
    <p:extLst>
      <p:ext uri="{BB962C8B-B14F-4D97-AF65-F5344CB8AC3E}">
        <p14:creationId xmlns:p14="http://schemas.microsoft.com/office/powerpoint/2010/main" val="2504256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75" y="286603"/>
            <a:ext cx="10782605" cy="1066709"/>
          </a:xfrm>
        </p:spPr>
        <p:txBody>
          <a:bodyPr/>
          <a:lstStyle/>
          <a:p>
            <a:r>
              <a:rPr lang="en-US" altLang="en-US" dirty="0">
                <a:solidFill>
                  <a:schemeClr val="accent2"/>
                </a:solidFill>
              </a:rPr>
              <a:t>DBMS Languages</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r>
              <a:rPr lang="en-US" sz="2800" b="1" dirty="0"/>
              <a:t>1. Data Definition Language (DDL)</a:t>
            </a:r>
          </a:p>
          <a:p>
            <a:r>
              <a:rPr lang="en-US" sz="2800" dirty="0"/>
              <a:t>Data Definition Language (DDL) is a set of special commands that allows us to define and modify the structure and the metadata of the database. These commands can be used to create, modify, and delete the database structures such as schema, tables, indexes, etc.</a:t>
            </a:r>
          </a:p>
          <a:p>
            <a:r>
              <a:rPr lang="en-US" sz="2800" b="1" dirty="0"/>
              <a:t>Highlights:</a:t>
            </a:r>
            <a:endParaRPr lang="en-US" sz="2800" dirty="0"/>
          </a:p>
          <a:p>
            <a:r>
              <a:rPr lang="en-US" sz="2800" b="1" dirty="0"/>
              <a:t>1. Set of commands used to alter/create schema and metadata of the database.</a:t>
            </a:r>
          </a:p>
          <a:p>
            <a:r>
              <a:rPr lang="en-US" sz="2800" b="1" dirty="0"/>
              <a:t>2. All changes are auto-committed.</a:t>
            </a:r>
          </a:p>
          <a:p>
            <a:r>
              <a:rPr lang="en-US" sz="2800" b="1" dirty="0"/>
              <a:t>3. DDL are normally not used by end-users.</a:t>
            </a:r>
          </a:p>
          <a:p>
            <a:r>
              <a:rPr lang="en-US" sz="2800" b="1" dirty="0"/>
              <a:t>4. Examples - CREATE, ALTER, DROP, TRUNCATE, COMMENT, RENAME</a:t>
            </a:r>
          </a:p>
          <a:p>
            <a:endParaRPr lang="en-US" sz="2800" dirty="0"/>
          </a:p>
        </p:txBody>
      </p:sp>
    </p:spTree>
    <p:extLst>
      <p:ext uri="{BB962C8B-B14F-4D97-AF65-F5344CB8AC3E}">
        <p14:creationId xmlns:p14="http://schemas.microsoft.com/office/powerpoint/2010/main" val="687270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72186"/>
          </a:xfrm>
        </p:spPr>
        <p:txBody>
          <a:bodyPr>
            <a:noAutofit/>
          </a:bodyPr>
          <a:lstStyle/>
          <a:p>
            <a:r>
              <a:rPr lang="en-US" sz="2800" b="1" dirty="0"/>
              <a:t>2. Data Manipulation Language (DML)</a:t>
            </a:r>
          </a:p>
          <a:p>
            <a:r>
              <a:rPr lang="en-US" sz="2800" dirty="0"/>
              <a:t>Data Manipulation Language (DML) is a set of special commands that allows us to access and manipulate data stored in existing schema objects. These commands are used to perform certain operations such as insertion, deletion, </a:t>
            </a:r>
            <a:r>
              <a:rPr lang="en-US" sz="2800" dirty="0" err="1"/>
              <a:t>updation</a:t>
            </a:r>
            <a:r>
              <a:rPr lang="en-US" sz="2800" dirty="0"/>
              <a:t>, and retrieval of the data from the database.</a:t>
            </a:r>
          </a:p>
          <a:p>
            <a:r>
              <a:rPr lang="en-US" sz="2800" dirty="0"/>
              <a:t>These commands deal with the user requests as they are responsible for all types of data modification. The DML commands that deal with the retrieval of the data are known as Data Query language.</a:t>
            </a:r>
          </a:p>
          <a:p>
            <a:endParaRPr lang="en-US" sz="2800" dirty="0"/>
          </a:p>
        </p:txBody>
      </p:sp>
    </p:spTree>
    <p:extLst>
      <p:ext uri="{BB962C8B-B14F-4D97-AF65-F5344CB8AC3E}">
        <p14:creationId xmlns:p14="http://schemas.microsoft.com/office/powerpoint/2010/main" val="856786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a:t>3. Data Control Language (DCL)</a:t>
            </a:r>
          </a:p>
          <a:p>
            <a:r>
              <a:rPr lang="en-US" dirty="0"/>
              <a:t>Data Control Language (DCL) is a set of special commands that are used to control the user privileges in the database system. The user privileges include ALL, CREATE, SELECT, INSERT, UPDATE, DELETE, EXECUTE, etc.</a:t>
            </a:r>
          </a:p>
          <a:p>
            <a:r>
              <a:rPr lang="en-US" dirty="0"/>
              <a:t>We require data access permissions to execute any command or query in the database system. This user access is controlled using the DCL statements. These statements are used to grant and revoke user access to data or the database.</a:t>
            </a:r>
          </a:p>
          <a:p>
            <a:r>
              <a:rPr lang="en-US" dirty="0"/>
              <a:t/>
            </a:r>
            <a:br>
              <a:rPr lang="en-US" dirty="0"/>
            </a:br>
            <a:r>
              <a:rPr lang="en-US" b="1" dirty="0"/>
              <a:t>4. Transaction Control Language (TCL)</a:t>
            </a:r>
          </a:p>
          <a:p>
            <a:r>
              <a:rPr lang="en-US" dirty="0"/>
              <a:t>Transaction Control Language (TCL) is a set of special commands that deal with the transactions within the database. A transaction is a collection of related tasks that are treated as a single execution unit by the DBMS software. Hence, transactions are responsible for the execution of different tasks within a database.</a:t>
            </a:r>
          </a:p>
          <a:p>
            <a:endParaRPr lang="en-IN" dirty="0"/>
          </a:p>
        </p:txBody>
      </p:sp>
    </p:spTree>
    <p:extLst>
      <p:ext uri="{BB962C8B-B14F-4D97-AF65-F5344CB8AC3E}">
        <p14:creationId xmlns:p14="http://schemas.microsoft.com/office/powerpoint/2010/main" val="3983260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Database Language is a special type of programming language used to define and manipulate a database.</a:t>
            </a:r>
          </a:p>
          <a:p>
            <a:r>
              <a:rPr lang="en-US" dirty="0"/>
              <a:t>These are four different types: DDL, DML, DCL, and TCL.</a:t>
            </a:r>
          </a:p>
          <a:p>
            <a:r>
              <a:rPr lang="en-US" dirty="0"/>
              <a:t>DDL commands are used to alter/create schema and metadata of the database.</a:t>
            </a:r>
          </a:p>
          <a:p>
            <a:r>
              <a:rPr lang="en-US" dirty="0"/>
              <a:t>DML commands are used to access and manipulate data stored in existing schema objects.</a:t>
            </a:r>
          </a:p>
          <a:p>
            <a:r>
              <a:rPr lang="en-US" dirty="0"/>
              <a:t>DML also contains the Data Query Language (DQL) commands that are used to retrieve data from the database.</a:t>
            </a:r>
          </a:p>
          <a:p>
            <a:r>
              <a:rPr lang="en-US" dirty="0"/>
              <a:t>DCL commands are used to control the user privileges in the database system.</a:t>
            </a:r>
          </a:p>
          <a:p>
            <a:r>
              <a:rPr lang="en-US" dirty="0"/>
              <a:t>TCL commands deal with the transactions within the database.</a:t>
            </a:r>
          </a:p>
          <a:p>
            <a:r>
              <a:rPr lang="en-US" dirty="0"/>
              <a:t>In practice, a combination of DDL, DML, and DCL commands is implemented in the DBMS software.</a:t>
            </a:r>
          </a:p>
          <a:p>
            <a:endParaRPr lang="en-IN" dirty="0"/>
          </a:p>
        </p:txBody>
      </p:sp>
    </p:spTree>
    <p:extLst>
      <p:ext uri="{BB962C8B-B14F-4D97-AF65-F5344CB8AC3E}">
        <p14:creationId xmlns:p14="http://schemas.microsoft.com/office/powerpoint/2010/main" val="345046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21" y="286604"/>
            <a:ext cx="10760659" cy="1074024"/>
          </a:xfrm>
        </p:spPr>
        <p:txBody>
          <a:bodyPr/>
          <a:lstStyle/>
          <a:p>
            <a:r>
              <a:rPr lang="en-US" spc="-5" dirty="0">
                <a:solidFill>
                  <a:schemeClr val="accent2"/>
                </a:solidFill>
              </a:rPr>
              <a:t>The	</a:t>
            </a:r>
            <a:r>
              <a:rPr lang="en-US" spc="-5" dirty="0" smtClean="0">
                <a:solidFill>
                  <a:schemeClr val="accent2"/>
                </a:solidFill>
              </a:rPr>
              <a:t> Database</a:t>
            </a:r>
            <a:r>
              <a:rPr lang="en-US" spc="-40" dirty="0" smtClean="0">
                <a:solidFill>
                  <a:schemeClr val="accent2"/>
                </a:solidFill>
              </a:rPr>
              <a:t> </a:t>
            </a:r>
            <a:r>
              <a:rPr lang="en-US" spc="-5" dirty="0">
                <a:solidFill>
                  <a:schemeClr val="accent2"/>
                </a:solidFill>
              </a:rPr>
              <a:t>System  </a:t>
            </a:r>
            <a:r>
              <a:rPr lang="en-US" dirty="0">
                <a:solidFill>
                  <a:schemeClr val="accent2"/>
                </a:solidFill>
              </a:rPr>
              <a:t>Environment</a:t>
            </a:r>
            <a:endParaRPr lang="en-US" b="1"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pPr marL="355600" indent="-342900">
              <a:lnSpc>
                <a:spcPct val="100000"/>
              </a:lnSpc>
              <a:spcBef>
                <a:spcPts val="855"/>
              </a:spcBef>
              <a:buClr>
                <a:srgbClr val="800000"/>
              </a:buClr>
              <a:buFont typeface="Wingdings"/>
              <a:buChar char=""/>
              <a:tabLst>
                <a:tab pos="354965" algn="l"/>
                <a:tab pos="355600" algn="l"/>
              </a:tabLst>
            </a:pPr>
            <a:r>
              <a:rPr lang="en-US" sz="3200" dirty="0">
                <a:latin typeface="Arial"/>
                <a:cs typeface="Arial"/>
              </a:rPr>
              <a:t>DBMS component</a:t>
            </a:r>
            <a:r>
              <a:rPr lang="en-US" sz="3200" spc="-100" dirty="0">
                <a:latin typeface="Arial"/>
                <a:cs typeface="Arial"/>
              </a:rPr>
              <a:t> </a:t>
            </a:r>
            <a:r>
              <a:rPr lang="en-US" sz="3200" dirty="0">
                <a:latin typeface="Arial"/>
                <a:cs typeface="Arial"/>
              </a:rPr>
              <a:t>modules</a:t>
            </a: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spc="-5" dirty="0">
                <a:latin typeface="Arial"/>
                <a:cs typeface="Arial"/>
              </a:rPr>
              <a:t>Buffer management</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spc="-5" dirty="0">
                <a:latin typeface="Arial"/>
                <a:cs typeface="Arial"/>
              </a:rPr>
              <a:t>Stored data</a:t>
            </a:r>
            <a:r>
              <a:rPr lang="en-US" sz="2800" spc="-10" dirty="0">
                <a:latin typeface="Arial"/>
                <a:cs typeface="Arial"/>
              </a:rPr>
              <a:t> </a:t>
            </a:r>
            <a:r>
              <a:rPr lang="en-US" sz="2800" spc="-5" dirty="0">
                <a:latin typeface="Arial"/>
                <a:cs typeface="Arial"/>
              </a:rPr>
              <a:t>manager</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spc="-5" dirty="0">
                <a:latin typeface="Arial"/>
                <a:cs typeface="Arial"/>
              </a:rPr>
              <a:t>DDL compiler</a:t>
            </a:r>
            <a:endParaRPr lang="en-US" sz="2800" dirty="0">
              <a:latin typeface="Arial"/>
              <a:cs typeface="Arial"/>
            </a:endParaRPr>
          </a:p>
          <a:p>
            <a:pPr marL="755650" lvl="1" indent="-285750">
              <a:lnSpc>
                <a:spcPct val="100000"/>
              </a:lnSpc>
              <a:spcBef>
                <a:spcPts val="640"/>
              </a:spcBef>
              <a:buClr>
                <a:srgbClr val="0070C0"/>
              </a:buClr>
              <a:buSzPct val="80357"/>
              <a:buFont typeface="Wingdings"/>
              <a:buChar char=""/>
              <a:tabLst>
                <a:tab pos="755015" algn="l"/>
                <a:tab pos="755650" algn="l"/>
              </a:tabLst>
            </a:pPr>
            <a:r>
              <a:rPr lang="en-US" sz="2800" spc="-5" dirty="0">
                <a:latin typeface="Arial"/>
                <a:cs typeface="Arial"/>
              </a:rPr>
              <a:t>Interactive query interface</a:t>
            </a:r>
            <a:endParaRPr lang="en-US" sz="2800" dirty="0">
              <a:latin typeface="Arial"/>
              <a:cs typeface="Arial"/>
            </a:endParaRPr>
          </a:p>
          <a:p>
            <a:pPr marL="1155700" lvl="2" indent="-228600">
              <a:lnSpc>
                <a:spcPct val="100000"/>
              </a:lnSpc>
              <a:spcBef>
                <a:spcPts val="640"/>
              </a:spcBef>
              <a:buFont typeface="Arial"/>
              <a:buChar char="•"/>
              <a:tabLst>
                <a:tab pos="1155700" algn="l"/>
              </a:tabLst>
            </a:pPr>
            <a:r>
              <a:rPr lang="en-US" sz="2400" dirty="0">
                <a:latin typeface="Arial"/>
                <a:cs typeface="Arial"/>
              </a:rPr>
              <a:t>Query</a:t>
            </a:r>
            <a:r>
              <a:rPr lang="en-US" sz="2400" spc="-5" dirty="0">
                <a:latin typeface="Arial"/>
                <a:cs typeface="Arial"/>
              </a:rPr>
              <a:t> compiler</a:t>
            </a:r>
            <a:endParaRPr lang="en-US" sz="2400" dirty="0">
              <a:latin typeface="Arial"/>
              <a:cs typeface="Arial"/>
            </a:endParaRPr>
          </a:p>
          <a:p>
            <a:pPr marL="1155700" lvl="2" indent="-228600">
              <a:lnSpc>
                <a:spcPct val="100000"/>
              </a:lnSpc>
              <a:spcBef>
                <a:spcPts val="620"/>
              </a:spcBef>
              <a:buFont typeface="Arial"/>
              <a:buChar char="•"/>
              <a:tabLst>
                <a:tab pos="1155700" algn="l"/>
              </a:tabLst>
            </a:pPr>
            <a:r>
              <a:rPr lang="en-US" sz="2400" spc="-5" dirty="0">
                <a:latin typeface="Arial"/>
                <a:cs typeface="Arial"/>
              </a:rPr>
              <a:t>Query optimizer</a:t>
            </a:r>
            <a:endParaRPr lang="en-US" sz="2400" dirty="0">
              <a:latin typeface="Arial"/>
              <a:cs typeface="Arial"/>
            </a:endParaRPr>
          </a:p>
          <a:p>
            <a:pPr marL="755650" lvl="1" indent="-285750">
              <a:lnSpc>
                <a:spcPct val="100000"/>
              </a:lnSpc>
              <a:spcBef>
                <a:spcPts val="620"/>
              </a:spcBef>
              <a:buClr>
                <a:srgbClr val="0070C0"/>
              </a:buClr>
              <a:buSzPct val="80357"/>
              <a:buFont typeface="Wingdings"/>
              <a:buChar char=""/>
              <a:tabLst>
                <a:tab pos="755015" algn="l"/>
                <a:tab pos="755650" algn="l"/>
              </a:tabLst>
            </a:pPr>
            <a:r>
              <a:rPr lang="en-US" sz="2800" spc="-5" dirty="0" err="1">
                <a:latin typeface="Arial"/>
                <a:cs typeface="Arial"/>
              </a:rPr>
              <a:t>Precompiler</a:t>
            </a:r>
            <a:endParaRPr lang="en-US" sz="2800" dirty="0">
              <a:latin typeface="Arial"/>
              <a:cs typeface="Arial"/>
            </a:endParaRPr>
          </a:p>
          <a:p>
            <a:endParaRPr lang="en-US" dirty="0"/>
          </a:p>
        </p:txBody>
      </p:sp>
    </p:spTree>
    <p:extLst>
      <p:ext uri="{BB962C8B-B14F-4D97-AF65-F5344CB8AC3E}">
        <p14:creationId xmlns:p14="http://schemas.microsoft.com/office/powerpoint/2010/main" val="1893728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86603"/>
            <a:ext cx="11009376" cy="993557"/>
          </a:xfrm>
        </p:spPr>
        <p:txBody>
          <a:bodyPr/>
          <a:lstStyle/>
          <a:p>
            <a:r>
              <a:rPr lang="en-US" spc="-5" dirty="0">
                <a:solidFill>
                  <a:schemeClr val="accent2"/>
                </a:solidFill>
              </a:rPr>
              <a:t>The	Database</a:t>
            </a:r>
            <a:r>
              <a:rPr lang="en-US" spc="-40" dirty="0">
                <a:solidFill>
                  <a:schemeClr val="accent2"/>
                </a:solidFill>
              </a:rPr>
              <a:t> </a:t>
            </a:r>
            <a:r>
              <a:rPr lang="en-US" spc="-5" dirty="0">
                <a:solidFill>
                  <a:schemeClr val="accent2"/>
                </a:solidFill>
              </a:rPr>
              <a:t>System  </a:t>
            </a:r>
            <a:r>
              <a:rPr lang="en-US" dirty="0">
                <a:solidFill>
                  <a:schemeClr val="accent2"/>
                </a:solidFill>
              </a:rPr>
              <a:t>Environment</a:t>
            </a:r>
            <a:endParaRPr lang="en-US" dirty="0"/>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dirty="0">
                <a:latin typeface="Arial"/>
                <a:cs typeface="Arial"/>
              </a:rPr>
              <a:t>DBMS component</a:t>
            </a:r>
            <a:r>
              <a:rPr lang="en-US" sz="3200" spc="-45" dirty="0">
                <a:latin typeface="Arial"/>
                <a:cs typeface="Arial"/>
              </a:rPr>
              <a:t> </a:t>
            </a:r>
            <a:r>
              <a:rPr lang="en-US" sz="3200" dirty="0">
                <a:latin typeface="Arial"/>
                <a:cs typeface="Arial"/>
              </a:rPr>
              <a:t>modules</a:t>
            </a: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spc="-5" dirty="0">
                <a:latin typeface="Arial"/>
                <a:cs typeface="Arial"/>
              </a:rPr>
              <a:t>Runtime database</a:t>
            </a:r>
            <a:r>
              <a:rPr lang="en-US" sz="2800" spc="-15" dirty="0">
                <a:latin typeface="Arial"/>
                <a:cs typeface="Arial"/>
              </a:rPr>
              <a:t> </a:t>
            </a:r>
            <a:r>
              <a:rPr lang="en-US" sz="2800" spc="-5" dirty="0">
                <a:latin typeface="Arial"/>
                <a:cs typeface="Arial"/>
              </a:rPr>
              <a:t>processor</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dirty="0">
                <a:latin typeface="Arial"/>
                <a:cs typeface="Arial"/>
              </a:rPr>
              <a:t>System</a:t>
            </a:r>
            <a:r>
              <a:rPr lang="en-US" sz="2800" spc="-5" dirty="0">
                <a:latin typeface="Arial"/>
                <a:cs typeface="Arial"/>
              </a:rPr>
              <a:t> catalog</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spc="-5" dirty="0">
                <a:latin typeface="Arial"/>
                <a:cs typeface="Arial"/>
              </a:rPr>
              <a:t>Concurrency control</a:t>
            </a:r>
            <a:r>
              <a:rPr lang="en-US" sz="2800" spc="-45" dirty="0">
                <a:latin typeface="Arial"/>
                <a:cs typeface="Arial"/>
              </a:rPr>
              <a:t> </a:t>
            </a:r>
            <a:r>
              <a:rPr lang="en-US" sz="2800" dirty="0">
                <a:latin typeface="Arial"/>
                <a:cs typeface="Arial"/>
              </a:rPr>
              <a:t>system</a:t>
            </a:r>
          </a:p>
          <a:p>
            <a:pPr marL="755650" lvl="1" indent="-285750">
              <a:lnSpc>
                <a:spcPct val="100000"/>
              </a:lnSpc>
              <a:spcBef>
                <a:spcPts val="640"/>
              </a:spcBef>
              <a:buClr>
                <a:srgbClr val="0070C0"/>
              </a:buClr>
              <a:buSzPct val="80357"/>
              <a:buFont typeface="Wingdings"/>
              <a:buChar char=""/>
              <a:tabLst>
                <a:tab pos="755015" algn="l"/>
                <a:tab pos="755650" algn="l"/>
              </a:tabLst>
            </a:pPr>
            <a:r>
              <a:rPr lang="en-US" sz="2800" spc="-5" dirty="0">
                <a:latin typeface="Arial"/>
                <a:cs typeface="Arial"/>
              </a:rPr>
              <a:t>Backup and recovery</a:t>
            </a:r>
            <a:r>
              <a:rPr lang="en-US" sz="2800" spc="-30" dirty="0">
                <a:latin typeface="Arial"/>
                <a:cs typeface="Arial"/>
              </a:rPr>
              <a:t> </a:t>
            </a:r>
            <a:r>
              <a:rPr lang="en-US" sz="2800" dirty="0">
                <a:latin typeface="Arial"/>
                <a:cs typeface="Arial"/>
              </a:rPr>
              <a:t>system</a:t>
            </a:r>
          </a:p>
          <a:p>
            <a:endParaRPr lang="en-US" dirty="0"/>
          </a:p>
        </p:txBody>
      </p:sp>
    </p:spTree>
    <p:extLst>
      <p:ext uri="{BB962C8B-B14F-4D97-AF65-F5344CB8AC3E}">
        <p14:creationId xmlns:p14="http://schemas.microsoft.com/office/powerpoint/2010/main" val="3382768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348" y="287339"/>
            <a:ext cx="10680192" cy="824572"/>
          </a:xfrm>
        </p:spPr>
        <p:txBody>
          <a:bodyPr/>
          <a:lstStyle/>
          <a:p>
            <a:r>
              <a:rPr lang="en-US" altLang="en-US" dirty="0">
                <a:solidFill>
                  <a:schemeClr val="accent2"/>
                </a:solidFill>
              </a:rPr>
              <a:t>DBMS Component Modules</a:t>
            </a:r>
            <a:endParaRPr lang="en-US" dirty="0">
              <a:solidFill>
                <a:schemeClr val="accent2"/>
              </a:solidFill>
            </a:endParaRPr>
          </a:p>
        </p:txBody>
      </p:sp>
      <p:pic>
        <p:nvPicPr>
          <p:cNvPr id="4" name="Picture 4" descr="fig02_0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35918" y="1054090"/>
            <a:ext cx="8368588" cy="51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30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543735" cy="4273712"/>
          </a:xfrm>
        </p:spPr>
        <p:txBody>
          <a:bodyPr/>
          <a:lstStyle/>
          <a:p>
            <a:pPr algn="just"/>
            <a:r>
              <a:rPr lang="en-GB" dirty="0" smtClean="0"/>
              <a:t>The figure </a:t>
            </a:r>
            <a:r>
              <a:rPr lang="en-GB" dirty="0"/>
              <a:t>is divided into two parts. The top part of the figure refers to the various users of the database environment and their interfaces. The lower part shows the internals of the DBMS responsible for storage of data and processing of transactions</a:t>
            </a:r>
            <a:r>
              <a:rPr lang="en-GB" dirty="0" smtClean="0"/>
              <a:t>.</a:t>
            </a:r>
          </a:p>
          <a:p>
            <a:pPr algn="just"/>
            <a:r>
              <a:rPr lang="en-GB" dirty="0"/>
              <a:t>Let us consider the top </a:t>
            </a:r>
            <a:r>
              <a:rPr lang="en-GB" dirty="0" smtClean="0"/>
              <a:t>part. </a:t>
            </a:r>
            <a:r>
              <a:rPr lang="en-GB" dirty="0"/>
              <a:t>It shows interfaces for the DBA staff, casual users who work with interactive interfaces to formulate queries, application programmers who create programs using some host programming languages, and parametric users who do data entry work by supplying parameters to predefined transactions. The DBA staff works on defining the database and tuning it by making </a:t>
            </a:r>
            <a:r>
              <a:rPr lang="en-GB" dirty="0" smtClean="0"/>
              <a:t>changes </a:t>
            </a:r>
            <a:r>
              <a:rPr lang="en-GB" dirty="0"/>
              <a:t>to its definition using the DDL and other privileged commands</a:t>
            </a:r>
            <a:r>
              <a:rPr lang="en-GB" dirty="0" smtClean="0"/>
              <a:t>.</a:t>
            </a:r>
          </a:p>
          <a:p>
            <a:pPr algn="just"/>
            <a:r>
              <a:rPr lang="en-GB" dirty="0"/>
              <a:t>The </a:t>
            </a:r>
            <a:r>
              <a:rPr lang="en-GB" b="1" dirty="0"/>
              <a:t>DDL compiler </a:t>
            </a:r>
            <a:r>
              <a:rPr lang="en-GB" dirty="0"/>
              <a:t>processes schema definitions, specified in the DDL, and stores descriptions of the schemas (meta-data) in the DBMS </a:t>
            </a:r>
            <a:r>
              <a:rPr lang="en-GB" dirty="0" err="1"/>
              <a:t>catalog</a:t>
            </a:r>
            <a:r>
              <a:rPr lang="en-GB" dirty="0"/>
              <a:t>. The </a:t>
            </a:r>
            <a:r>
              <a:rPr lang="en-GB" dirty="0" err="1"/>
              <a:t>catalog</a:t>
            </a:r>
            <a:r>
              <a:rPr lang="en-GB" dirty="0"/>
              <a:t> includes information such as the names and sizes of files, names and data types of data items, storage details of each file, mapping information among schemas, and constraints. In addition, the </a:t>
            </a:r>
            <a:r>
              <a:rPr lang="en-GB" dirty="0" err="1"/>
              <a:t>catalog</a:t>
            </a:r>
            <a:r>
              <a:rPr lang="en-GB" dirty="0"/>
              <a:t> stores many other types of information that are needed by the DBMS modules, which can then look up the </a:t>
            </a:r>
            <a:r>
              <a:rPr lang="en-GB" dirty="0" err="1"/>
              <a:t>catalog</a:t>
            </a:r>
            <a:r>
              <a:rPr lang="en-GB" dirty="0"/>
              <a:t> information as needed.</a:t>
            </a:r>
            <a:endParaRPr lang="en-IN" dirty="0"/>
          </a:p>
        </p:txBody>
      </p:sp>
    </p:spTree>
    <p:extLst>
      <p:ext uri="{BB962C8B-B14F-4D97-AF65-F5344CB8AC3E}">
        <p14:creationId xmlns:p14="http://schemas.microsoft.com/office/powerpoint/2010/main" val="2721126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496843" cy="4023360"/>
          </a:xfrm>
        </p:spPr>
        <p:txBody>
          <a:bodyPr/>
          <a:lstStyle/>
          <a:p>
            <a:pPr algn="just"/>
            <a:r>
              <a:rPr lang="en-GB" dirty="0"/>
              <a:t>Casual users and persons with occasional need for information from the database interact using some form of interface, which we call the </a:t>
            </a:r>
            <a:r>
              <a:rPr lang="en-GB" b="1" dirty="0"/>
              <a:t>interactive query</a:t>
            </a:r>
            <a:r>
              <a:rPr lang="en-GB" dirty="0"/>
              <a:t> </a:t>
            </a:r>
            <a:r>
              <a:rPr lang="en-GB" dirty="0" smtClean="0"/>
              <a:t>interface </a:t>
            </a:r>
            <a:r>
              <a:rPr lang="en-GB" dirty="0"/>
              <a:t>These queries are parsed and validated for correctness of the query syntax, the names of files </a:t>
            </a:r>
            <a:r>
              <a:rPr lang="en-GB" dirty="0" smtClean="0"/>
              <a:t>and </a:t>
            </a:r>
            <a:r>
              <a:rPr lang="en-GB" dirty="0"/>
              <a:t>    data elements, and so on by a </a:t>
            </a:r>
            <a:r>
              <a:rPr lang="en-GB" b="1" dirty="0"/>
              <a:t>query compiler</a:t>
            </a:r>
            <a:r>
              <a:rPr lang="en-GB" dirty="0"/>
              <a:t> that compiles them into an internal form. This internal query is subjected to query </a:t>
            </a:r>
            <a:r>
              <a:rPr lang="en-GB" dirty="0" smtClean="0"/>
              <a:t>optimization.</a:t>
            </a:r>
          </a:p>
          <a:p>
            <a:pPr algn="just"/>
            <a:r>
              <a:rPr lang="en-GB" dirty="0"/>
              <a:t>the </a:t>
            </a:r>
            <a:r>
              <a:rPr lang="en-GB" b="1" dirty="0"/>
              <a:t>query optimizer</a:t>
            </a:r>
            <a:r>
              <a:rPr lang="en-GB" dirty="0"/>
              <a:t> is concerned with the rearrangement and possible reordering of operations, elimination of redundancies, and use of correct algorithms and indexes during execution. It consults the system </a:t>
            </a:r>
            <a:r>
              <a:rPr lang="en-GB" dirty="0" err="1"/>
              <a:t>catalog</a:t>
            </a:r>
            <a:r>
              <a:rPr lang="en-GB" dirty="0"/>
              <a:t> for statistical and other physical information about the stored data and generates executable code that performs the necessary operations for the query and makes calls on the runtime processor.</a:t>
            </a:r>
            <a:endParaRPr lang="en-IN" dirty="0"/>
          </a:p>
        </p:txBody>
      </p:sp>
    </p:spTree>
    <p:extLst>
      <p:ext uri="{BB962C8B-B14F-4D97-AF65-F5344CB8AC3E}">
        <p14:creationId xmlns:p14="http://schemas.microsoft.com/office/powerpoint/2010/main" val="3459786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dirty="0"/>
              <a:t>Application programmers write programs in host languages such as Java, C, or C++ that are submitted to a </a:t>
            </a:r>
            <a:r>
              <a:rPr lang="en-GB" dirty="0" err="1"/>
              <a:t>precompiler</a:t>
            </a:r>
            <a:r>
              <a:rPr lang="en-GB" dirty="0"/>
              <a:t>. The </a:t>
            </a:r>
            <a:r>
              <a:rPr lang="en-GB" b="1" dirty="0" err="1"/>
              <a:t>precompiler</a:t>
            </a:r>
            <a:r>
              <a:rPr lang="en-GB" dirty="0"/>
              <a:t> extracts DML commands from an application program written in a host programming language. These commands are sent to the DML compiler for compilation into object code for database access. The rest of the program is sent to the </a:t>
            </a:r>
            <a:r>
              <a:rPr lang="en-GB" b="1" dirty="0"/>
              <a:t>host language compiler</a:t>
            </a:r>
            <a:r>
              <a:rPr lang="en-GB" dirty="0"/>
              <a:t>. The object codes for the DML commands and the rest of the program are linked, forming a canned transaction whose executable code includes calls to the runtime database processor. Canned transactions are executed repeatedly by parametric users, who simply supply the parameters to the transactions. Each execution is considered to be a separate transaction. An example is a bank withdrawal transaction where the account number and the amount may be supplied as parameters.</a:t>
            </a:r>
            <a:endParaRPr lang="en-IN" dirty="0"/>
          </a:p>
        </p:txBody>
      </p:sp>
    </p:spTree>
    <p:extLst>
      <p:ext uri="{BB962C8B-B14F-4D97-AF65-F5344CB8AC3E}">
        <p14:creationId xmlns:p14="http://schemas.microsoft.com/office/powerpoint/2010/main" val="69456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846" y="286604"/>
            <a:ext cx="10555834" cy="1256904"/>
          </a:xfrm>
        </p:spPr>
        <p:txBody>
          <a:bodyPr>
            <a:normAutofit fontScale="90000"/>
          </a:bodyPr>
          <a:lstStyle/>
          <a:p>
            <a:r>
              <a:rPr lang="en-US" altLang="en-US" dirty="0">
                <a:solidFill>
                  <a:schemeClr val="accent2"/>
                </a:solidFill>
              </a:rPr>
              <a:t>Example of a Database</a:t>
            </a:r>
            <a:br>
              <a:rPr lang="en-US" altLang="en-US" dirty="0">
                <a:solidFill>
                  <a:schemeClr val="accent2"/>
                </a:solidFill>
              </a:rPr>
            </a:br>
            <a:endParaRPr lang="en-US" dirty="0"/>
          </a:p>
        </p:txBody>
      </p:sp>
      <p:sp>
        <p:nvSpPr>
          <p:cNvPr id="3" name="Content Placeholder 2"/>
          <p:cNvSpPr>
            <a:spLocks noGrp="1"/>
          </p:cNvSpPr>
          <p:nvPr>
            <p:ph idx="1"/>
          </p:nvPr>
        </p:nvSpPr>
        <p:spPr/>
        <p:txBody>
          <a:bodyPr/>
          <a:lstStyle/>
          <a:p>
            <a:r>
              <a:rPr lang="en-US" altLang="en-US" sz="2400" b="1" dirty="0"/>
              <a:t>Some mini-world </a:t>
            </a:r>
            <a:r>
              <a:rPr lang="en-US" altLang="en-US" sz="2400" b="1" i="1" dirty="0"/>
              <a:t>relationships</a:t>
            </a:r>
            <a:r>
              <a:rPr lang="en-US" altLang="en-US" sz="2400" b="1" dirty="0" smtClean="0"/>
              <a:t>:</a:t>
            </a:r>
          </a:p>
          <a:p>
            <a:endParaRPr lang="en-US" altLang="en-US" sz="2400" b="1" dirty="0"/>
          </a:p>
          <a:p>
            <a:pPr lvl="1"/>
            <a:r>
              <a:rPr lang="en-US" altLang="en-US" sz="2400" dirty="0"/>
              <a:t>SECTIONs </a:t>
            </a:r>
            <a:r>
              <a:rPr lang="en-US" altLang="en-US" sz="2400" i="1" dirty="0"/>
              <a:t>are of specific</a:t>
            </a:r>
            <a:r>
              <a:rPr lang="en-US" altLang="en-US" sz="2400" dirty="0"/>
              <a:t> COURSEs</a:t>
            </a:r>
          </a:p>
          <a:p>
            <a:pPr lvl="1"/>
            <a:r>
              <a:rPr lang="en-US" altLang="en-US" sz="2400" dirty="0"/>
              <a:t>STUDENTs </a:t>
            </a:r>
            <a:r>
              <a:rPr lang="en-US" altLang="en-US" sz="2400" i="1" dirty="0"/>
              <a:t>take</a:t>
            </a:r>
            <a:r>
              <a:rPr lang="en-US" altLang="en-US" sz="2400" dirty="0"/>
              <a:t> SECTIONs</a:t>
            </a:r>
          </a:p>
          <a:p>
            <a:pPr lvl="1"/>
            <a:r>
              <a:rPr lang="en-US" altLang="en-US" sz="2400" dirty="0"/>
              <a:t>COURSEs </a:t>
            </a:r>
            <a:r>
              <a:rPr lang="en-US" altLang="en-US" sz="2400" i="1" dirty="0"/>
              <a:t>have  prerequisite</a:t>
            </a:r>
            <a:r>
              <a:rPr lang="en-US" altLang="en-US" sz="2400" dirty="0"/>
              <a:t> COURSEs</a:t>
            </a:r>
          </a:p>
          <a:p>
            <a:pPr lvl="1"/>
            <a:r>
              <a:rPr lang="en-US" altLang="en-US" sz="2400" dirty="0"/>
              <a:t>INSTRUCTORs </a:t>
            </a:r>
            <a:r>
              <a:rPr lang="en-US" altLang="en-US" sz="2400" i="1" dirty="0"/>
              <a:t>teach</a:t>
            </a:r>
            <a:r>
              <a:rPr lang="en-US" altLang="en-US" sz="2400" dirty="0"/>
              <a:t>  SECTIONs</a:t>
            </a:r>
          </a:p>
          <a:p>
            <a:pPr lvl="1"/>
            <a:r>
              <a:rPr lang="en-US" altLang="en-US" sz="2400" dirty="0"/>
              <a:t>COURSEs </a:t>
            </a:r>
            <a:r>
              <a:rPr lang="en-US" altLang="en-US" sz="2400" i="1" dirty="0"/>
              <a:t>are offered by</a:t>
            </a:r>
            <a:r>
              <a:rPr lang="en-US" altLang="en-US" sz="2400" dirty="0"/>
              <a:t>  DEPARTMENTs</a:t>
            </a:r>
          </a:p>
          <a:p>
            <a:pPr lvl="1"/>
            <a:r>
              <a:rPr lang="en-US" altLang="en-US" sz="2400" dirty="0"/>
              <a:t>STUDENTs </a:t>
            </a:r>
            <a:r>
              <a:rPr lang="en-US" altLang="en-US" sz="2400" i="1" dirty="0"/>
              <a:t>major in</a:t>
            </a:r>
            <a:r>
              <a:rPr lang="en-US" altLang="en-US" sz="2400" dirty="0"/>
              <a:t>  DEPARTMENTs</a:t>
            </a:r>
          </a:p>
          <a:p>
            <a:endParaRPr lang="en-US" dirty="0"/>
          </a:p>
        </p:txBody>
      </p:sp>
    </p:spTree>
    <p:extLst>
      <p:ext uri="{BB962C8B-B14F-4D97-AF65-F5344CB8AC3E}">
        <p14:creationId xmlns:p14="http://schemas.microsoft.com/office/powerpoint/2010/main" val="3183018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86603"/>
            <a:ext cx="10863072" cy="810677"/>
          </a:xfrm>
        </p:spPr>
        <p:txBody>
          <a:bodyPr/>
          <a:lstStyle/>
          <a:p>
            <a:r>
              <a:rPr lang="en-US" altLang="en-US" dirty="0">
                <a:solidFill>
                  <a:schemeClr val="accent2"/>
                </a:solidFill>
              </a:rPr>
              <a:t>DBMS Component Modules</a:t>
            </a:r>
            <a:endParaRPr lang="en-US" dirty="0"/>
          </a:p>
        </p:txBody>
      </p:sp>
      <p:sp>
        <p:nvSpPr>
          <p:cNvPr id="3" name="Content Placeholder 2"/>
          <p:cNvSpPr>
            <a:spLocks noGrp="1"/>
          </p:cNvSpPr>
          <p:nvPr>
            <p:ph idx="1"/>
          </p:nvPr>
        </p:nvSpPr>
        <p:spPr>
          <a:xfrm>
            <a:off x="1097280" y="1382572"/>
            <a:ext cx="10058400" cy="4835347"/>
          </a:xfrm>
        </p:spPr>
        <p:txBody>
          <a:bodyPr>
            <a:normAutofit lnSpcReduction="10000"/>
          </a:bodyPr>
          <a:lstStyle/>
          <a:p>
            <a:r>
              <a:rPr lang="en-US" altLang="en-US" sz="2400" b="1" dirty="0"/>
              <a:t>A typical DBMS consists of the following components:</a:t>
            </a:r>
          </a:p>
          <a:p>
            <a:pPr lvl="1"/>
            <a:r>
              <a:rPr lang="en-US" altLang="en-US" sz="2600" dirty="0">
                <a:solidFill>
                  <a:schemeClr val="hlink"/>
                </a:solidFill>
              </a:rPr>
              <a:t>DDL compiler</a:t>
            </a:r>
            <a:r>
              <a:rPr lang="en-US" altLang="en-US" sz="2600" dirty="0"/>
              <a:t>: process schema definitions, specified in the DDL statements, and stores descriptions of the schemas in the system catalog.</a:t>
            </a:r>
          </a:p>
          <a:p>
            <a:pPr lvl="1"/>
            <a:r>
              <a:rPr lang="en-US" altLang="en-US" sz="2600" dirty="0">
                <a:solidFill>
                  <a:schemeClr val="hlink"/>
                </a:solidFill>
              </a:rPr>
              <a:t>DML compiler</a:t>
            </a:r>
            <a:r>
              <a:rPr lang="en-US" altLang="en-US" sz="2600" dirty="0"/>
              <a:t>: compiles the DML commands into object code for database access.</a:t>
            </a:r>
          </a:p>
          <a:p>
            <a:pPr lvl="1"/>
            <a:r>
              <a:rPr lang="en-US" altLang="en-US" sz="2600" dirty="0">
                <a:solidFill>
                  <a:schemeClr val="hlink"/>
                </a:solidFill>
              </a:rPr>
              <a:t>Run-time database processor</a:t>
            </a:r>
            <a:r>
              <a:rPr lang="en-US" altLang="en-US" sz="2600" dirty="0"/>
              <a:t>: handles database access at run time. It receives retrieval and update operations and carries them out on the database.</a:t>
            </a:r>
          </a:p>
          <a:p>
            <a:pPr lvl="1"/>
            <a:r>
              <a:rPr lang="en-US" altLang="en-US" sz="2600" dirty="0">
                <a:solidFill>
                  <a:schemeClr val="hlink"/>
                </a:solidFill>
              </a:rPr>
              <a:t>Query compiler</a:t>
            </a:r>
            <a:r>
              <a:rPr lang="en-US" altLang="en-US" sz="2600" dirty="0"/>
              <a:t>: handles high-level queries that are entered interactively. </a:t>
            </a:r>
          </a:p>
          <a:p>
            <a:pPr lvl="1"/>
            <a:r>
              <a:rPr lang="en-US" altLang="en-US" sz="2600" dirty="0">
                <a:solidFill>
                  <a:schemeClr val="hlink"/>
                </a:solidFill>
              </a:rPr>
              <a:t>Data manager</a:t>
            </a:r>
            <a:r>
              <a:rPr lang="en-US" altLang="en-US" sz="2600" dirty="0"/>
              <a:t>: controls access to DBMS information that is stored on disk through interaction with operating system.</a:t>
            </a:r>
          </a:p>
          <a:p>
            <a:endParaRPr lang="en-US" sz="2600" dirty="0"/>
          </a:p>
        </p:txBody>
      </p:sp>
    </p:spTree>
    <p:extLst>
      <p:ext uri="{BB962C8B-B14F-4D97-AF65-F5344CB8AC3E}">
        <p14:creationId xmlns:p14="http://schemas.microsoft.com/office/powerpoint/2010/main" val="599822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34" y="286603"/>
            <a:ext cx="10658246" cy="1014659"/>
          </a:xfrm>
        </p:spPr>
        <p:txBody>
          <a:bodyPr>
            <a:normAutofit fontScale="90000"/>
          </a:bodyPr>
          <a:lstStyle/>
          <a:p>
            <a:r>
              <a:rPr lang="en-US" dirty="0">
                <a:solidFill>
                  <a:schemeClr val="accent2"/>
                </a:solidFill>
              </a:rPr>
              <a:t>Cen</a:t>
            </a:r>
            <a:r>
              <a:rPr lang="en-US" spc="-5" dirty="0">
                <a:solidFill>
                  <a:schemeClr val="accent2"/>
                </a:solidFill>
              </a:rPr>
              <a:t>t</a:t>
            </a:r>
            <a:r>
              <a:rPr lang="en-US" dirty="0">
                <a:solidFill>
                  <a:schemeClr val="accent2"/>
                </a:solidFill>
              </a:rPr>
              <a:t>ralized	and	Clien</a:t>
            </a:r>
            <a:r>
              <a:rPr lang="en-US" spc="-5" dirty="0">
                <a:solidFill>
                  <a:schemeClr val="accent2"/>
                </a:solidFill>
              </a:rPr>
              <a:t>t/</a:t>
            </a:r>
            <a:r>
              <a:rPr lang="en-US" dirty="0">
                <a:solidFill>
                  <a:schemeClr val="accent2"/>
                </a:solidFill>
              </a:rPr>
              <a:t>Server  </a:t>
            </a:r>
            <a:r>
              <a:rPr lang="en-US" spc="-5" dirty="0">
                <a:solidFill>
                  <a:schemeClr val="accent2"/>
                </a:solidFill>
              </a:rPr>
              <a:t>Architectures for</a:t>
            </a:r>
            <a:r>
              <a:rPr lang="en-US" spc="-20" dirty="0">
                <a:solidFill>
                  <a:schemeClr val="accent2"/>
                </a:solidFill>
              </a:rPr>
              <a:t> </a:t>
            </a:r>
            <a:r>
              <a:rPr lang="en-US" dirty="0">
                <a:solidFill>
                  <a:schemeClr val="accent2"/>
                </a:solidFill>
              </a:rPr>
              <a:t>DBMSs</a:t>
            </a:r>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b="1" spc="-5" dirty="0">
                <a:latin typeface="Arial"/>
                <a:cs typeface="Arial"/>
              </a:rPr>
              <a:t>Centralized </a:t>
            </a:r>
            <a:r>
              <a:rPr lang="en-US" sz="3200" b="1" dirty="0">
                <a:latin typeface="Arial"/>
                <a:cs typeface="Arial"/>
              </a:rPr>
              <a:t>DBMSs</a:t>
            </a:r>
            <a:r>
              <a:rPr lang="en-US" sz="3200" b="1" spc="-5" dirty="0">
                <a:latin typeface="Arial"/>
                <a:cs typeface="Arial"/>
              </a:rPr>
              <a:t> </a:t>
            </a:r>
            <a:r>
              <a:rPr lang="en-US" sz="3200" b="1" spc="-5" dirty="0" smtClean="0">
                <a:latin typeface="Arial"/>
                <a:cs typeface="Arial"/>
              </a:rPr>
              <a:t>Architecture</a:t>
            </a:r>
          </a:p>
          <a:p>
            <a:pPr marL="762000" marR="5080" lvl="1" indent="-292100">
              <a:lnSpc>
                <a:spcPct val="101200"/>
              </a:lnSpc>
              <a:spcBef>
                <a:spcPts val="615"/>
              </a:spcBef>
              <a:buClr>
                <a:srgbClr val="0070C0"/>
              </a:buClr>
              <a:buSzPct val="80357"/>
              <a:buFont typeface="Wingdings"/>
              <a:buChar char=""/>
              <a:tabLst>
                <a:tab pos="755015" algn="l"/>
                <a:tab pos="755650" algn="l"/>
              </a:tabLst>
            </a:pPr>
            <a:r>
              <a:rPr lang="en-US" sz="2800" dirty="0" smtClean="0">
                <a:latin typeface="Arial"/>
                <a:cs typeface="Arial"/>
              </a:rPr>
              <a:t>All </a:t>
            </a:r>
            <a:r>
              <a:rPr lang="en-US" sz="2800" dirty="0">
                <a:latin typeface="Arial"/>
                <a:cs typeface="Arial"/>
              </a:rPr>
              <a:t>DBMS </a:t>
            </a:r>
            <a:r>
              <a:rPr lang="en-US" sz="2800" spc="-5" dirty="0">
                <a:latin typeface="Arial"/>
                <a:cs typeface="Arial"/>
              </a:rPr>
              <a:t>functionality, application </a:t>
            </a:r>
            <a:r>
              <a:rPr lang="en-US" sz="2800" dirty="0">
                <a:latin typeface="Arial"/>
                <a:cs typeface="Arial"/>
              </a:rPr>
              <a:t>program  </a:t>
            </a:r>
            <a:r>
              <a:rPr lang="en-US" sz="2800" spc="-5" dirty="0">
                <a:latin typeface="Arial"/>
                <a:cs typeface="Arial"/>
              </a:rPr>
              <a:t>execution, </a:t>
            </a:r>
            <a:r>
              <a:rPr lang="en-US" sz="2800" dirty="0">
                <a:latin typeface="Arial"/>
                <a:cs typeface="Arial"/>
              </a:rPr>
              <a:t>and user </a:t>
            </a:r>
            <a:r>
              <a:rPr lang="en-US" sz="2800" spc="-5" dirty="0">
                <a:latin typeface="Arial"/>
                <a:cs typeface="Arial"/>
              </a:rPr>
              <a:t>interface </a:t>
            </a:r>
            <a:r>
              <a:rPr lang="en-US" sz="2800" dirty="0">
                <a:latin typeface="Arial"/>
                <a:cs typeface="Arial"/>
              </a:rPr>
              <a:t>processing  carried out on one</a:t>
            </a:r>
            <a:r>
              <a:rPr lang="en-US" sz="2800" spc="-20" dirty="0">
                <a:latin typeface="Arial"/>
                <a:cs typeface="Arial"/>
              </a:rPr>
              <a:t> </a:t>
            </a:r>
            <a:r>
              <a:rPr lang="en-US" sz="2800" dirty="0">
                <a:latin typeface="Arial"/>
                <a:cs typeface="Arial"/>
              </a:rPr>
              <a:t>machine</a:t>
            </a:r>
          </a:p>
          <a:p>
            <a:pPr algn="just"/>
            <a:r>
              <a:rPr lang="en-GB" dirty="0"/>
              <a:t>Architectures for DBMSs have generally followed trends seen in architectures for larger computer systems. The primary processing for all system functions, including user application programs, user interface programs, and all DBMS capabilities, was handled by mainframe computers in earlier systems. The primary cause of this was that the majority of users accessed such systems using computer terminals with limited processing power and merely display capabilities. Only display data and controls were delivered from the computer system to the display terminals, which were connected to the central node by a variety of communications networks, while all processing was done remotely on the computer system.</a:t>
            </a:r>
            <a:endParaRPr lang="en-US" dirty="0"/>
          </a:p>
        </p:txBody>
      </p:sp>
    </p:spTree>
    <p:extLst>
      <p:ext uri="{BB962C8B-B14F-4D97-AF65-F5344CB8AC3E}">
        <p14:creationId xmlns:p14="http://schemas.microsoft.com/office/powerpoint/2010/main" val="2615740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34" y="286603"/>
            <a:ext cx="10658246" cy="1014659"/>
          </a:xfrm>
        </p:spPr>
        <p:txBody>
          <a:bodyPr>
            <a:normAutofit fontScale="90000"/>
          </a:bodyPr>
          <a:lstStyle/>
          <a:p>
            <a:r>
              <a:rPr lang="en-US" dirty="0">
                <a:solidFill>
                  <a:schemeClr val="accent2"/>
                </a:solidFill>
              </a:rPr>
              <a:t>Cen</a:t>
            </a:r>
            <a:r>
              <a:rPr lang="en-US" spc="-5" dirty="0">
                <a:solidFill>
                  <a:schemeClr val="accent2"/>
                </a:solidFill>
              </a:rPr>
              <a:t>t</a:t>
            </a:r>
            <a:r>
              <a:rPr lang="en-US" dirty="0">
                <a:solidFill>
                  <a:schemeClr val="accent2"/>
                </a:solidFill>
              </a:rPr>
              <a:t>ralized	and	Clien</a:t>
            </a:r>
            <a:r>
              <a:rPr lang="en-US" spc="-5" dirty="0">
                <a:solidFill>
                  <a:schemeClr val="accent2"/>
                </a:solidFill>
              </a:rPr>
              <a:t>t/</a:t>
            </a:r>
            <a:r>
              <a:rPr lang="en-US" dirty="0">
                <a:solidFill>
                  <a:schemeClr val="accent2"/>
                </a:solidFill>
              </a:rPr>
              <a:t>Server  </a:t>
            </a:r>
            <a:r>
              <a:rPr lang="en-US" spc="-5" dirty="0">
                <a:solidFill>
                  <a:schemeClr val="accent2"/>
                </a:solidFill>
              </a:rPr>
              <a:t>Architectures for</a:t>
            </a:r>
            <a:r>
              <a:rPr lang="en-US" spc="-20" dirty="0">
                <a:solidFill>
                  <a:schemeClr val="accent2"/>
                </a:solidFill>
              </a:rPr>
              <a:t> </a:t>
            </a:r>
            <a:r>
              <a:rPr lang="en-US" dirty="0">
                <a:solidFill>
                  <a:schemeClr val="accent2"/>
                </a:solidFill>
              </a:rPr>
              <a:t>DBMSs</a:t>
            </a:r>
          </a:p>
        </p:txBody>
      </p:sp>
      <p:sp>
        <p:nvSpPr>
          <p:cNvPr id="4" name="Content Placeholder 3"/>
          <p:cNvSpPr>
            <a:spLocks noGrp="1"/>
          </p:cNvSpPr>
          <p:nvPr>
            <p:ph idx="1"/>
          </p:nvPr>
        </p:nvSpPr>
        <p:spPr/>
        <p:txBody>
          <a:bodyPr/>
          <a:lstStyle/>
          <a:p>
            <a:pPr algn="just"/>
            <a:r>
              <a:rPr lang="en-GB" dirty="0"/>
              <a:t>The majority of users switched from terminals to PCs and workstations as hardware prices decreased. Initially, Database Systems operated on these computers in a manner akin to how they had operated display terminals. As a result, the DBMS itself continued to operate as a centralized DBMS, where all DBMS functionality, application program execution, and UI processing were done on a single computer. The physical elements of a centralized architecture Client/server DBMS designs emerged as DBMS systems gradually began to take advantage of the user side's computing capability.</a:t>
            </a:r>
            <a:endParaRPr lang="en-IN" dirty="0"/>
          </a:p>
        </p:txBody>
      </p:sp>
    </p:spTree>
    <p:extLst>
      <p:ext uri="{BB962C8B-B14F-4D97-AF65-F5344CB8AC3E}">
        <p14:creationId xmlns:p14="http://schemas.microsoft.com/office/powerpoint/2010/main" val="940007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0841038" cy="692899"/>
          </a:xfrm>
        </p:spPr>
        <p:txBody>
          <a:bodyPr>
            <a:normAutofit fontScale="90000"/>
          </a:bodyPr>
          <a:lstStyle/>
          <a:p>
            <a:r>
              <a:rPr lang="en-US" dirty="0" smtClean="0">
                <a:solidFill>
                  <a:schemeClr val="accent2"/>
                </a:solidFill>
              </a:rPr>
              <a:t>Centralized Architecture</a:t>
            </a:r>
            <a:endParaRPr lang="en-US" dirty="0">
              <a:solidFill>
                <a:schemeClr val="accent2"/>
              </a:solidFill>
            </a:endParaRPr>
          </a:p>
        </p:txBody>
      </p:sp>
      <p:sp>
        <p:nvSpPr>
          <p:cNvPr id="5" name="object 2"/>
          <p:cNvSpPr/>
          <p:nvPr/>
        </p:nvSpPr>
        <p:spPr>
          <a:xfrm>
            <a:off x="629108" y="890436"/>
            <a:ext cx="9122238" cy="5413247"/>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749243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86603"/>
            <a:ext cx="11009376" cy="869199"/>
          </a:xfrm>
        </p:spPr>
        <p:txBody>
          <a:bodyPr/>
          <a:lstStyle/>
          <a:p>
            <a:r>
              <a:rPr lang="en-US" dirty="0">
                <a:solidFill>
                  <a:schemeClr val="accent2"/>
                </a:solidFill>
              </a:rPr>
              <a:t>Basic </a:t>
            </a:r>
            <a:r>
              <a:rPr lang="en-US" spc="-5" dirty="0">
                <a:solidFill>
                  <a:schemeClr val="accent2"/>
                </a:solidFill>
              </a:rPr>
              <a:t>Client/Server Architectures</a:t>
            </a:r>
            <a:endParaRPr lang="en-US" dirty="0">
              <a:solidFill>
                <a:schemeClr val="accent2"/>
              </a:solidFill>
            </a:endParaRPr>
          </a:p>
        </p:txBody>
      </p:sp>
      <p:sp>
        <p:nvSpPr>
          <p:cNvPr id="3" name="Content Placeholder 2"/>
          <p:cNvSpPr>
            <a:spLocks noGrp="1"/>
          </p:cNvSpPr>
          <p:nvPr>
            <p:ph idx="1"/>
          </p:nvPr>
        </p:nvSpPr>
        <p:spPr>
          <a:xfrm>
            <a:off x="1097280" y="1845734"/>
            <a:ext cx="10058400" cy="4299034"/>
          </a:xfrm>
        </p:spPr>
        <p:txBody>
          <a:bodyPr/>
          <a:lstStyle/>
          <a:p>
            <a:pPr algn="just"/>
            <a:r>
              <a:rPr lang="en-GB" dirty="0"/>
              <a:t>The client/server architecture was developed to deal with computing environments in which a large number of PCs, workstations, file servers, printers, data-base servers, Web servers, e-mail servers, and other software and equipment are connected via a network. The idea is to define specialized servers with specific functionalities. </a:t>
            </a:r>
            <a:endParaRPr lang="en-GB" dirty="0" smtClean="0"/>
          </a:p>
          <a:p>
            <a:pPr algn="just"/>
            <a:r>
              <a:rPr lang="en-GB" b="1" dirty="0"/>
              <a:t>For example</a:t>
            </a:r>
            <a:r>
              <a:rPr lang="en-GB" dirty="0"/>
              <a:t>, it is possible to connect a number of PCs or small workstations as clients to a file server that maintains the files of the client machines. Another machine can be designated as a printer server by being connected to various printers; all print requests by the clients are forwarded to this machine. Web servers or e-mail servers also fall into the specialized server category. </a:t>
            </a:r>
            <a:endParaRPr lang="en-GB" dirty="0" smtClean="0"/>
          </a:p>
          <a:p>
            <a:pPr algn="just"/>
            <a:r>
              <a:rPr lang="en-GB" dirty="0"/>
              <a:t>The resources provided by specialized servers can be accessed by many client machines. The client machines provide the user with the appropriate interfaces to utilize these servers, as well as with local processing power to run local applications.</a:t>
            </a:r>
            <a:endParaRPr lang="en-US" dirty="0"/>
          </a:p>
        </p:txBody>
      </p:sp>
    </p:spTree>
    <p:extLst>
      <p:ext uri="{BB962C8B-B14F-4D97-AF65-F5344CB8AC3E}">
        <p14:creationId xmlns:p14="http://schemas.microsoft.com/office/powerpoint/2010/main" val="4283142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86603"/>
            <a:ext cx="11009376" cy="869199"/>
          </a:xfrm>
        </p:spPr>
        <p:txBody>
          <a:bodyPr/>
          <a:lstStyle/>
          <a:p>
            <a:r>
              <a:rPr lang="en-US" dirty="0">
                <a:solidFill>
                  <a:schemeClr val="accent2"/>
                </a:solidFill>
              </a:rPr>
              <a:t>Basic </a:t>
            </a:r>
            <a:r>
              <a:rPr lang="en-US" spc="-5" dirty="0">
                <a:solidFill>
                  <a:schemeClr val="accent2"/>
                </a:solidFill>
              </a:rPr>
              <a:t>Client/Server Architectures</a:t>
            </a:r>
            <a:endParaRPr lang="en-US" dirty="0">
              <a:solidFill>
                <a:schemeClr val="accent2"/>
              </a:solidFill>
            </a:endParaRPr>
          </a:p>
        </p:txBody>
      </p:sp>
      <p:sp>
        <p:nvSpPr>
          <p:cNvPr id="3" name="Content Placeholder 2"/>
          <p:cNvSpPr>
            <a:spLocks noGrp="1"/>
          </p:cNvSpPr>
          <p:nvPr>
            <p:ph idx="1"/>
          </p:nvPr>
        </p:nvSpPr>
        <p:spPr>
          <a:xfrm>
            <a:off x="1097280" y="1845734"/>
            <a:ext cx="10058400" cy="4299034"/>
          </a:xfrm>
        </p:spPr>
        <p:txBody>
          <a:bodyPr/>
          <a:lstStyle/>
          <a:p>
            <a:pPr algn="just"/>
            <a:r>
              <a:rPr lang="en-GB" dirty="0"/>
              <a:t>Some machines would be client sites only (for example, diskless workstations or workstations/PCs with disks that have only client software installed). Other machines would be dedicated servers, and others </a:t>
            </a:r>
            <a:r>
              <a:rPr lang="en-GB" dirty="0" smtClean="0"/>
              <a:t>would </a:t>
            </a:r>
            <a:r>
              <a:rPr lang="en-GB" dirty="0"/>
              <a:t>have both client and server </a:t>
            </a:r>
            <a:r>
              <a:rPr lang="en-GB" dirty="0" smtClean="0"/>
              <a:t>functionality.</a:t>
            </a:r>
          </a:p>
          <a:p>
            <a:pPr algn="just"/>
            <a:r>
              <a:rPr lang="en-GB" dirty="0"/>
              <a:t>When a client requires access to additional functionality— such as database access—that does not exist at that machine, it connects to a server that provides the needed functionality. A server is a system containing both hardware and software that can provide services to the client </a:t>
            </a:r>
            <a:r>
              <a:rPr lang="en-GB" dirty="0" smtClean="0"/>
              <a:t>machines</a:t>
            </a:r>
            <a:r>
              <a:rPr lang="en-GB" dirty="0"/>
              <a:t>.</a:t>
            </a:r>
            <a:endParaRPr lang="en-GB" dirty="0" smtClean="0"/>
          </a:p>
          <a:p>
            <a:pPr algn="just"/>
            <a:r>
              <a:rPr lang="en-GB" dirty="0"/>
              <a:t>In general, some machines install only client software, others only server software, and still others may include both client and server </a:t>
            </a:r>
            <a:r>
              <a:rPr lang="en-GB" dirty="0" smtClean="0"/>
              <a:t>software. However</a:t>
            </a:r>
            <a:r>
              <a:rPr lang="en-GB" dirty="0"/>
              <a:t>, it is more common that client and server software usually run on separate machines. </a:t>
            </a:r>
            <a:r>
              <a:rPr lang="en-GB" b="1" dirty="0"/>
              <a:t>Two main types </a:t>
            </a:r>
            <a:r>
              <a:rPr lang="en-GB" dirty="0"/>
              <a:t>of basic DBMS architectures were created on this underlying client/server framework: two-tier </a:t>
            </a:r>
            <a:r>
              <a:rPr lang="en-GB" dirty="0" smtClean="0"/>
              <a:t>and three-tier. </a:t>
            </a:r>
            <a:endParaRPr lang="en-US" dirty="0"/>
          </a:p>
        </p:txBody>
      </p:sp>
    </p:spTree>
    <p:extLst>
      <p:ext uri="{BB962C8B-B14F-4D97-AF65-F5344CB8AC3E}">
        <p14:creationId xmlns:p14="http://schemas.microsoft.com/office/powerpoint/2010/main" val="3999230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86603"/>
            <a:ext cx="11009376" cy="869199"/>
          </a:xfrm>
        </p:spPr>
        <p:txBody>
          <a:bodyPr/>
          <a:lstStyle/>
          <a:p>
            <a:r>
              <a:rPr lang="en-US" dirty="0">
                <a:solidFill>
                  <a:schemeClr val="accent2"/>
                </a:solidFill>
              </a:rPr>
              <a:t>Basic </a:t>
            </a:r>
            <a:r>
              <a:rPr lang="en-US" spc="-5" dirty="0">
                <a:solidFill>
                  <a:schemeClr val="accent2"/>
                </a:solidFill>
              </a:rPr>
              <a:t>Client/Server Architectures</a:t>
            </a:r>
            <a:endParaRPr lang="en-US" dirty="0">
              <a:solidFill>
                <a:schemeClr val="accent2"/>
              </a:solidFill>
            </a:endParaRPr>
          </a:p>
        </p:txBody>
      </p:sp>
      <p:sp>
        <p:nvSpPr>
          <p:cNvPr id="3" name="Content Placeholder 2"/>
          <p:cNvSpPr>
            <a:spLocks noGrp="1"/>
          </p:cNvSpPr>
          <p:nvPr>
            <p:ph idx="1"/>
          </p:nvPr>
        </p:nvSpPr>
        <p:spPr>
          <a:xfrm>
            <a:off x="1097280" y="1845734"/>
            <a:ext cx="10058400" cy="4299034"/>
          </a:xfrm>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b="1" dirty="0">
                <a:latin typeface="Arial"/>
                <a:cs typeface="Arial"/>
              </a:rPr>
              <a:t>Servers </a:t>
            </a:r>
            <a:r>
              <a:rPr lang="en-US" sz="3200" spc="-5" dirty="0">
                <a:latin typeface="Arial"/>
                <a:cs typeface="Arial"/>
              </a:rPr>
              <a:t>with specific functionalities</a:t>
            </a:r>
            <a:endParaRPr lang="en-US" sz="3200" dirty="0">
              <a:latin typeface="Arial"/>
              <a:cs typeface="Arial"/>
            </a:endParaRP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b="1" dirty="0">
                <a:latin typeface="Arial"/>
                <a:cs typeface="Arial"/>
              </a:rPr>
              <a:t>File</a:t>
            </a:r>
            <a:r>
              <a:rPr lang="en-US" sz="2800" b="1" spc="-5" dirty="0">
                <a:latin typeface="Arial"/>
                <a:cs typeface="Arial"/>
              </a:rPr>
              <a:t> server</a:t>
            </a:r>
            <a:endParaRPr lang="en-US" sz="2800" dirty="0">
              <a:latin typeface="Arial"/>
              <a:cs typeface="Arial"/>
            </a:endParaRPr>
          </a:p>
          <a:p>
            <a:pPr marL="1155700" lvl="2" indent="-228600">
              <a:lnSpc>
                <a:spcPct val="100000"/>
              </a:lnSpc>
              <a:spcBef>
                <a:spcPts val="640"/>
              </a:spcBef>
              <a:buChar char="•"/>
              <a:tabLst>
                <a:tab pos="1155700" algn="l"/>
              </a:tabLst>
            </a:pPr>
            <a:r>
              <a:rPr lang="en-US" sz="2400" spc="-5" dirty="0">
                <a:latin typeface="Arial"/>
                <a:cs typeface="Arial"/>
              </a:rPr>
              <a:t>Maintains the files </a:t>
            </a:r>
            <a:r>
              <a:rPr lang="en-US" sz="2400" dirty="0">
                <a:latin typeface="Arial"/>
                <a:cs typeface="Arial"/>
              </a:rPr>
              <a:t>of </a:t>
            </a:r>
            <a:r>
              <a:rPr lang="en-US" sz="2400" spc="-5" dirty="0">
                <a:latin typeface="Arial"/>
                <a:cs typeface="Arial"/>
              </a:rPr>
              <a:t>the </a:t>
            </a:r>
            <a:r>
              <a:rPr lang="en-US" sz="2400" dirty="0">
                <a:latin typeface="Arial"/>
                <a:cs typeface="Arial"/>
              </a:rPr>
              <a:t>client</a:t>
            </a:r>
            <a:r>
              <a:rPr lang="en-US" sz="2400" spc="-10" dirty="0">
                <a:latin typeface="Arial"/>
                <a:cs typeface="Arial"/>
              </a:rPr>
              <a:t> </a:t>
            </a:r>
            <a:r>
              <a:rPr lang="en-US" sz="2400" dirty="0">
                <a:latin typeface="Arial"/>
                <a:cs typeface="Arial"/>
              </a:rPr>
              <a:t>machines.</a:t>
            </a:r>
          </a:p>
          <a:p>
            <a:pPr marL="755650" lvl="1" indent="-285750">
              <a:lnSpc>
                <a:spcPct val="100000"/>
              </a:lnSpc>
              <a:spcBef>
                <a:spcPts val="720"/>
              </a:spcBef>
              <a:buClr>
                <a:srgbClr val="0070C0"/>
              </a:buClr>
              <a:buSzPct val="80357"/>
              <a:buFont typeface="Wingdings"/>
              <a:buChar char=""/>
              <a:tabLst>
                <a:tab pos="755015" algn="l"/>
                <a:tab pos="755650" algn="l"/>
              </a:tabLst>
            </a:pPr>
            <a:r>
              <a:rPr lang="en-US" sz="2800" b="1" spc="-5" dirty="0">
                <a:latin typeface="Arial"/>
                <a:cs typeface="Arial"/>
              </a:rPr>
              <a:t>Printer </a:t>
            </a:r>
            <a:r>
              <a:rPr lang="en-US" sz="2800" b="1" dirty="0">
                <a:latin typeface="Arial"/>
                <a:cs typeface="Arial"/>
              </a:rPr>
              <a:t>server</a:t>
            </a:r>
            <a:endParaRPr lang="en-US" sz="2800" dirty="0">
              <a:latin typeface="Arial"/>
              <a:cs typeface="Arial"/>
            </a:endParaRPr>
          </a:p>
          <a:p>
            <a:pPr marL="1155700" marR="5080" lvl="2" indent="-228600">
              <a:lnSpc>
                <a:spcPct val="100699"/>
              </a:lnSpc>
              <a:spcBef>
                <a:spcPts val="520"/>
              </a:spcBef>
              <a:buChar char="•"/>
              <a:tabLst>
                <a:tab pos="1155700" algn="l"/>
              </a:tabLst>
            </a:pPr>
            <a:r>
              <a:rPr lang="en-US" sz="2400" spc="-5" dirty="0">
                <a:latin typeface="Arial"/>
                <a:cs typeface="Arial"/>
              </a:rPr>
              <a:t>Connected to </a:t>
            </a:r>
            <a:r>
              <a:rPr lang="en-US" sz="2400" dirty="0">
                <a:latin typeface="Arial"/>
                <a:cs typeface="Arial"/>
              </a:rPr>
              <a:t>various </a:t>
            </a:r>
            <a:r>
              <a:rPr lang="en-US" sz="2400" spc="-5" dirty="0">
                <a:latin typeface="Arial"/>
                <a:cs typeface="Arial"/>
              </a:rPr>
              <a:t>printers; </a:t>
            </a:r>
            <a:r>
              <a:rPr lang="en-US" sz="2400" dirty="0">
                <a:latin typeface="Arial"/>
                <a:cs typeface="Arial"/>
              </a:rPr>
              <a:t>all print </a:t>
            </a:r>
            <a:r>
              <a:rPr lang="en-US" sz="2400" spc="-5" dirty="0">
                <a:latin typeface="Arial"/>
                <a:cs typeface="Arial"/>
              </a:rPr>
              <a:t>requests </a:t>
            </a:r>
            <a:r>
              <a:rPr lang="en-US" sz="2400" dirty="0">
                <a:latin typeface="Arial"/>
                <a:cs typeface="Arial"/>
              </a:rPr>
              <a:t>by  </a:t>
            </a:r>
            <a:r>
              <a:rPr lang="en-US" sz="2400" spc="-5" dirty="0">
                <a:latin typeface="Arial"/>
                <a:cs typeface="Arial"/>
              </a:rPr>
              <a:t>the clients </a:t>
            </a:r>
            <a:r>
              <a:rPr lang="en-US" sz="2400" dirty="0">
                <a:latin typeface="Arial"/>
                <a:cs typeface="Arial"/>
              </a:rPr>
              <a:t>are </a:t>
            </a:r>
            <a:r>
              <a:rPr lang="en-US" sz="2400" spc="-5" dirty="0">
                <a:latin typeface="Arial"/>
                <a:cs typeface="Arial"/>
              </a:rPr>
              <a:t>forwarded to this</a:t>
            </a:r>
            <a:r>
              <a:rPr lang="en-US" sz="2400" spc="10" dirty="0">
                <a:latin typeface="Arial"/>
                <a:cs typeface="Arial"/>
              </a:rPr>
              <a:t> </a:t>
            </a:r>
            <a:r>
              <a:rPr lang="en-US" sz="2400" dirty="0">
                <a:latin typeface="Arial"/>
                <a:cs typeface="Arial"/>
              </a:rPr>
              <a:t>machine</a:t>
            </a:r>
          </a:p>
          <a:p>
            <a:pPr marL="755650" lvl="1" indent="-285750">
              <a:lnSpc>
                <a:spcPct val="100000"/>
              </a:lnSpc>
              <a:spcBef>
                <a:spcPts val="720"/>
              </a:spcBef>
              <a:buClr>
                <a:srgbClr val="0070C0"/>
              </a:buClr>
              <a:buSzPct val="80357"/>
              <a:buFont typeface="Wingdings"/>
              <a:buChar char=""/>
              <a:tabLst>
                <a:tab pos="755015" algn="l"/>
                <a:tab pos="755650" algn="l"/>
              </a:tabLst>
            </a:pPr>
            <a:r>
              <a:rPr lang="en-US" sz="2800" b="1" spc="-5" dirty="0">
                <a:latin typeface="Arial"/>
                <a:cs typeface="Arial"/>
              </a:rPr>
              <a:t>Web </a:t>
            </a:r>
            <a:r>
              <a:rPr lang="en-US" sz="2800" b="1" dirty="0">
                <a:latin typeface="Arial"/>
                <a:cs typeface="Arial"/>
              </a:rPr>
              <a:t>servers </a:t>
            </a:r>
            <a:r>
              <a:rPr lang="en-US" sz="2800" spc="-5" dirty="0">
                <a:latin typeface="Arial"/>
                <a:cs typeface="Arial"/>
              </a:rPr>
              <a:t>or </a:t>
            </a:r>
            <a:r>
              <a:rPr lang="en-US" sz="2800" b="1" spc="-5" dirty="0">
                <a:latin typeface="Arial"/>
                <a:cs typeface="Arial"/>
              </a:rPr>
              <a:t>e-mail</a:t>
            </a:r>
            <a:r>
              <a:rPr lang="en-US" sz="2800" b="1" spc="-10" dirty="0">
                <a:latin typeface="Arial"/>
                <a:cs typeface="Arial"/>
              </a:rPr>
              <a:t> </a:t>
            </a:r>
            <a:r>
              <a:rPr lang="en-US" sz="2800" b="1" spc="-5" dirty="0">
                <a:latin typeface="Arial"/>
                <a:cs typeface="Arial"/>
              </a:rPr>
              <a:t>servers</a:t>
            </a:r>
            <a:endParaRPr lang="en-US" sz="2800" dirty="0">
              <a:latin typeface="Arial"/>
              <a:cs typeface="Arial"/>
            </a:endParaRPr>
          </a:p>
          <a:p>
            <a:endParaRPr lang="en-US" dirty="0"/>
          </a:p>
        </p:txBody>
      </p:sp>
    </p:spTree>
    <p:extLst>
      <p:ext uri="{BB962C8B-B14F-4D97-AF65-F5344CB8AC3E}">
        <p14:creationId xmlns:p14="http://schemas.microsoft.com/office/powerpoint/2010/main" val="855378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3" y="286603"/>
            <a:ext cx="10870387" cy="935035"/>
          </a:xfrm>
        </p:spPr>
        <p:txBody>
          <a:bodyPr/>
          <a:lstStyle/>
          <a:p>
            <a:r>
              <a:rPr lang="en-US" dirty="0">
                <a:solidFill>
                  <a:schemeClr val="accent2"/>
                </a:solidFill>
              </a:rPr>
              <a:t>Basic </a:t>
            </a:r>
            <a:r>
              <a:rPr lang="en-US" spc="-5" dirty="0">
                <a:solidFill>
                  <a:schemeClr val="accent2"/>
                </a:solidFill>
              </a:rPr>
              <a:t>Client/Server Architectures</a:t>
            </a:r>
            <a:endParaRPr lang="en-US" dirty="0"/>
          </a:p>
        </p:txBody>
      </p:sp>
      <p:sp>
        <p:nvSpPr>
          <p:cNvPr id="3" name="Content Placeholder 2"/>
          <p:cNvSpPr>
            <a:spLocks noGrp="1"/>
          </p:cNvSpPr>
          <p:nvPr>
            <p:ph idx="1"/>
          </p:nvPr>
        </p:nvSpPr>
        <p:spPr/>
        <p:txBody>
          <a:bodyPr>
            <a:normAutofit fontScale="92500" lnSpcReduction="10000"/>
          </a:bodyPr>
          <a:lstStyle/>
          <a:p>
            <a:pPr marL="355600" indent="-342900">
              <a:lnSpc>
                <a:spcPct val="100000"/>
              </a:lnSpc>
              <a:spcBef>
                <a:spcPts val="855"/>
              </a:spcBef>
              <a:buClr>
                <a:srgbClr val="800000"/>
              </a:buClr>
              <a:buFont typeface="Wingdings"/>
              <a:buChar char=""/>
              <a:tabLst>
                <a:tab pos="354965" algn="l"/>
                <a:tab pos="355600" algn="l"/>
              </a:tabLst>
            </a:pPr>
            <a:r>
              <a:rPr lang="en-US" sz="3200" b="1" spc="-5" dirty="0">
                <a:latin typeface="Arial"/>
                <a:cs typeface="Arial"/>
              </a:rPr>
              <a:t>Client</a:t>
            </a:r>
            <a:r>
              <a:rPr lang="en-US" sz="3200" b="1" spc="-10" dirty="0">
                <a:latin typeface="Arial"/>
                <a:cs typeface="Arial"/>
              </a:rPr>
              <a:t> </a:t>
            </a:r>
            <a:r>
              <a:rPr lang="en-US" sz="3200" b="1" spc="-5" dirty="0">
                <a:latin typeface="Arial"/>
                <a:cs typeface="Arial"/>
              </a:rPr>
              <a:t>machines</a:t>
            </a:r>
            <a:endParaRPr lang="en-US" sz="3200" dirty="0">
              <a:latin typeface="Arial"/>
              <a:cs typeface="Arial"/>
            </a:endParaRP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dirty="0">
                <a:latin typeface="Arial"/>
                <a:cs typeface="Arial"/>
              </a:rPr>
              <a:t>Provide user</a:t>
            </a:r>
            <a:r>
              <a:rPr lang="en-US" sz="2800" spc="-10" dirty="0">
                <a:latin typeface="Arial"/>
                <a:cs typeface="Arial"/>
              </a:rPr>
              <a:t> </a:t>
            </a:r>
            <a:r>
              <a:rPr lang="en-US" sz="2800" spc="-5" dirty="0">
                <a:latin typeface="Arial"/>
                <a:cs typeface="Arial"/>
              </a:rPr>
              <a:t>with:</a:t>
            </a:r>
            <a:endParaRPr lang="en-US" sz="2800" dirty="0">
              <a:latin typeface="Arial"/>
              <a:cs typeface="Arial"/>
            </a:endParaRPr>
          </a:p>
          <a:p>
            <a:pPr marL="1155700" lvl="2" indent="-228600">
              <a:lnSpc>
                <a:spcPct val="100000"/>
              </a:lnSpc>
              <a:spcBef>
                <a:spcPts val="640"/>
              </a:spcBef>
              <a:buChar char="•"/>
              <a:tabLst>
                <a:tab pos="1155700" algn="l"/>
              </a:tabLst>
            </a:pPr>
            <a:r>
              <a:rPr lang="en-US" sz="2400" spc="-5" dirty="0">
                <a:latin typeface="Arial"/>
                <a:cs typeface="Arial"/>
              </a:rPr>
              <a:t>Appropriate interfaces to utilize these</a:t>
            </a:r>
            <a:r>
              <a:rPr lang="en-US" sz="2400" spc="35" dirty="0">
                <a:latin typeface="Arial"/>
                <a:cs typeface="Arial"/>
              </a:rPr>
              <a:t> </a:t>
            </a:r>
            <a:r>
              <a:rPr lang="en-US" sz="2400" dirty="0">
                <a:latin typeface="Arial"/>
                <a:cs typeface="Arial"/>
              </a:rPr>
              <a:t>servers</a:t>
            </a:r>
          </a:p>
          <a:p>
            <a:pPr marL="1155700" lvl="2" indent="-228600">
              <a:lnSpc>
                <a:spcPct val="100000"/>
              </a:lnSpc>
              <a:spcBef>
                <a:spcPts val="620"/>
              </a:spcBef>
              <a:buChar char="•"/>
              <a:tabLst>
                <a:tab pos="1155700" algn="l"/>
              </a:tabLst>
            </a:pPr>
            <a:r>
              <a:rPr lang="en-US" sz="2400" dirty="0">
                <a:latin typeface="Arial"/>
                <a:cs typeface="Arial"/>
              </a:rPr>
              <a:t>Local processing power </a:t>
            </a:r>
            <a:r>
              <a:rPr lang="en-US" sz="2400" spc="-5" dirty="0">
                <a:latin typeface="Arial"/>
                <a:cs typeface="Arial"/>
              </a:rPr>
              <a:t>to </a:t>
            </a:r>
            <a:r>
              <a:rPr lang="en-US" sz="2400" dirty="0">
                <a:latin typeface="Arial"/>
                <a:cs typeface="Arial"/>
              </a:rPr>
              <a:t>run local</a:t>
            </a:r>
            <a:r>
              <a:rPr lang="en-US" sz="2400" spc="-40" dirty="0">
                <a:latin typeface="Arial"/>
                <a:cs typeface="Arial"/>
              </a:rPr>
              <a:t> </a:t>
            </a:r>
            <a:r>
              <a:rPr lang="en-US" sz="2400" spc="-5" dirty="0">
                <a:latin typeface="Arial"/>
                <a:cs typeface="Arial"/>
              </a:rPr>
              <a:t>applications</a:t>
            </a:r>
            <a:endParaRPr lang="en-US" sz="2400" dirty="0">
              <a:latin typeface="Arial"/>
              <a:cs typeface="Arial"/>
            </a:endParaRPr>
          </a:p>
          <a:p>
            <a:pPr marL="355600" indent="-342900">
              <a:lnSpc>
                <a:spcPct val="100000"/>
              </a:lnSpc>
              <a:spcBef>
                <a:spcPts val="840"/>
              </a:spcBef>
              <a:buClr>
                <a:srgbClr val="800000"/>
              </a:buClr>
              <a:buFont typeface="Wingdings"/>
              <a:buChar char=""/>
              <a:tabLst>
                <a:tab pos="354965" algn="l"/>
                <a:tab pos="355600" algn="l"/>
              </a:tabLst>
            </a:pPr>
            <a:r>
              <a:rPr lang="en-US" sz="3200" b="1" dirty="0" smtClean="0">
                <a:latin typeface="Arial"/>
                <a:cs typeface="Arial"/>
              </a:rPr>
              <a:t>Server machines</a:t>
            </a:r>
            <a:endParaRPr lang="en-US" sz="3200" dirty="0">
              <a:latin typeface="Arial"/>
              <a:cs typeface="Arial"/>
            </a:endParaRP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spc="-5" dirty="0">
                <a:latin typeface="Arial"/>
                <a:cs typeface="Arial"/>
              </a:rPr>
              <a:t>System containing both </a:t>
            </a:r>
            <a:r>
              <a:rPr lang="en-US" sz="2800" dirty="0">
                <a:latin typeface="Arial"/>
                <a:cs typeface="Arial"/>
              </a:rPr>
              <a:t>hardware and</a:t>
            </a:r>
            <a:r>
              <a:rPr lang="en-US" sz="2800" spc="20" dirty="0">
                <a:latin typeface="Arial"/>
                <a:cs typeface="Arial"/>
              </a:rPr>
              <a:t> </a:t>
            </a:r>
            <a:r>
              <a:rPr lang="en-US" sz="2800" spc="-5" dirty="0">
                <a:latin typeface="Arial"/>
                <a:cs typeface="Arial"/>
              </a:rPr>
              <a:t>software</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dirty="0">
                <a:latin typeface="Arial"/>
                <a:cs typeface="Arial"/>
              </a:rPr>
              <a:t>Provides services </a:t>
            </a:r>
            <a:r>
              <a:rPr lang="en-US" sz="2800" spc="-5" dirty="0">
                <a:latin typeface="Arial"/>
                <a:cs typeface="Arial"/>
              </a:rPr>
              <a:t>to the </a:t>
            </a:r>
            <a:r>
              <a:rPr lang="en-US" sz="2800" dirty="0">
                <a:latin typeface="Arial"/>
                <a:cs typeface="Arial"/>
              </a:rPr>
              <a:t>client</a:t>
            </a:r>
            <a:r>
              <a:rPr lang="en-US" sz="2800" spc="-35" dirty="0">
                <a:latin typeface="Arial"/>
                <a:cs typeface="Arial"/>
              </a:rPr>
              <a:t> </a:t>
            </a:r>
            <a:r>
              <a:rPr lang="en-US" sz="2800" dirty="0">
                <a:latin typeface="Arial"/>
                <a:cs typeface="Arial"/>
              </a:rPr>
              <a:t>machines</a:t>
            </a:r>
          </a:p>
          <a:p>
            <a:pPr marL="1155700" marR="71120" lvl="2" indent="-228600">
              <a:lnSpc>
                <a:spcPct val="100699"/>
              </a:lnSpc>
              <a:spcBef>
                <a:spcPts val="520"/>
              </a:spcBef>
              <a:buChar char="•"/>
              <a:tabLst>
                <a:tab pos="1155700" algn="l"/>
              </a:tabLst>
            </a:pPr>
            <a:r>
              <a:rPr lang="en-US" sz="2400" dirty="0">
                <a:latin typeface="Arial"/>
                <a:cs typeface="Arial"/>
              </a:rPr>
              <a:t>Such as </a:t>
            </a:r>
            <a:r>
              <a:rPr lang="en-US" sz="2400" spc="-5" dirty="0">
                <a:latin typeface="Arial"/>
                <a:cs typeface="Arial"/>
              </a:rPr>
              <a:t>file </a:t>
            </a:r>
            <a:r>
              <a:rPr lang="en-US" sz="2400" dirty="0">
                <a:latin typeface="Arial"/>
                <a:cs typeface="Arial"/>
              </a:rPr>
              <a:t>access, </a:t>
            </a:r>
            <a:r>
              <a:rPr lang="en-US" sz="2400" spc="-5" dirty="0">
                <a:latin typeface="Arial"/>
                <a:cs typeface="Arial"/>
              </a:rPr>
              <a:t>printing, </a:t>
            </a:r>
            <a:r>
              <a:rPr lang="en-US" sz="2400" dirty="0">
                <a:latin typeface="Arial"/>
                <a:cs typeface="Arial"/>
              </a:rPr>
              <a:t>archiving, or </a:t>
            </a:r>
            <a:r>
              <a:rPr lang="en-US" sz="2400" spc="-5" dirty="0">
                <a:latin typeface="Arial"/>
                <a:cs typeface="Arial"/>
              </a:rPr>
              <a:t>database  </a:t>
            </a:r>
            <a:r>
              <a:rPr lang="en-US" sz="2400" dirty="0">
                <a:latin typeface="Arial"/>
                <a:cs typeface="Arial"/>
              </a:rPr>
              <a:t>access</a:t>
            </a:r>
          </a:p>
          <a:p>
            <a:endParaRPr lang="en-US" dirty="0"/>
          </a:p>
        </p:txBody>
      </p:sp>
    </p:spTree>
    <p:extLst>
      <p:ext uri="{BB962C8B-B14F-4D97-AF65-F5344CB8AC3E}">
        <p14:creationId xmlns:p14="http://schemas.microsoft.com/office/powerpoint/2010/main" val="3766039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613078" y="432625"/>
            <a:ext cx="6610350" cy="1457325"/>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3"/>
          <p:cNvSpPr/>
          <p:nvPr/>
        </p:nvSpPr>
        <p:spPr>
          <a:xfrm>
            <a:off x="1020890" y="2379111"/>
            <a:ext cx="6624637" cy="3475037"/>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070368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97" y="286604"/>
            <a:ext cx="10752083" cy="905270"/>
          </a:xfrm>
        </p:spPr>
        <p:txBody>
          <a:bodyPr>
            <a:normAutofit/>
          </a:bodyPr>
          <a:lstStyle/>
          <a:p>
            <a:r>
              <a:rPr lang="en-US" sz="4000" spc="-5" dirty="0">
                <a:solidFill>
                  <a:schemeClr val="accent2"/>
                </a:solidFill>
              </a:rPr>
              <a:t>Two-Tier Client/Server  Architectures for</a:t>
            </a:r>
            <a:r>
              <a:rPr lang="en-US" sz="4000" spc="-40" dirty="0">
                <a:solidFill>
                  <a:schemeClr val="accent2"/>
                </a:solidFill>
              </a:rPr>
              <a:t> </a:t>
            </a:r>
            <a:r>
              <a:rPr lang="en-US" sz="4000" dirty="0">
                <a:solidFill>
                  <a:schemeClr val="accent2"/>
                </a:solidFill>
              </a:rPr>
              <a:t>DBMSs</a:t>
            </a:r>
          </a:p>
        </p:txBody>
      </p:sp>
      <p:sp>
        <p:nvSpPr>
          <p:cNvPr id="3" name="Content Placeholder 2"/>
          <p:cNvSpPr>
            <a:spLocks noGrp="1"/>
          </p:cNvSpPr>
          <p:nvPr>
            <p:ph idx="1"/>
          </p:nvPr>
        </p:nvSpPr>
        <p:spPr/>
        <p:txBody>
          <a:bodyPr/>
          <a:lstStyle/>
          <a:p>
            <a:r>
              <a:rPr lang="en-GB" dirty="0"/>
              <a:t>The user interface programs and application programs can run on the client side. When DBMS access is required, the program establishes a connection to the DBMS (which is on the server side); once the connection is created, the client program can communicate with the DBMS. A standard called Open Database Connectivity (ODBC) provides an application programming interface (API), which allows client-side programs to call the DBMS, as long as both client and server machines have the necessary software installed. Most DBMS vendors provide ODBC drivers for their systems</a:t>
            </a:r>
            <a:r>
              <a:rPr lang="en-GB" dirty="0" smtClean="0"/>
              <a:t>.</a:t>
            </a:r>
          </a:p>
          <a:p>
            <a:r>
              <a:rPr lang="en-GB" dirty="0"/>
              <a:t>A related standard for the Java programming language, called JDBC, has also been defined. This allows Java client programs to access one or more DBMSs through a standard interface.</a:t>
            </a:r>
            <a:endParaRPr lang="en-US" dirty="0"/>
          </a:p>
        </p:txBody>
      </p:sp>
    </p:spTree>
    <p:extLst>
      <p:ext uri="{BB962C8B-B14F-4D97-AF65-F5344CB8AC3E}">
        <p14:creationId xmlns:p14="http://schemas.microsoft.com/office/powerpoint/2010/main" val="928441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62" y="286604"/>
            <a:ext cx="10548518" cy="693634"/>
          </a:xfrm>
        </p:spPr>
        <p:txBody>
          <a:bodyPr>
            <a:normAutofit fontScale="90000"/>
          </a:bodyPr>
          <a:lstStyle/>
          <a:p>
            <a:r>
              <a:rPr lang="en-US" altLang="en-US" dirty="0">
                <a:solidFill>
                  <a:schemeClr val="accent2"/>
                </a:solidFill>
              </a:rPr>
              <a:t>Example of a simple database</a:t>
            </a:r>
            <a:endParaRPr lang="en-US" dirty="0">
              <a:solidFill>
                <a:schemeClr val="accent2"/>
              </a:solidFill>
            </a:endParaRPr>
          </a:p>
        </p:txBody>
      </p:sp>
      <p:pic>
        <p:nvPicPr>
          <p:cNvPr id="4" name="Picture 4" descr="fig01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89" y="1224395"/>
            <a:ext cx="8529523" cy="484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55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97" y="286604"/>
            <a:ext cx="10752083" cy="905270"/>
          </a:xfrm>
        </p:spPr>
        <p:txBody>
          <a:bodyPr>
            <a:normAutofit/>
          </a:bodyPr>
          <a:lstStyle/>
          <a:p>
            <a:r>
              <a:rPr lang="en-US" sz="4000" spc="-5" dirty="0">
                <a:solidFill>
                  <a:schemeClr val="accent2"/>
                </a:solidFill>
              </a:rPr>
              <a:t>Two-Tier Client/Server  Architectures for</a:t>
            </a:r>
            <a:r>
              <a:rPr lang="en-US" sz="4000" spc="-40" dirty="0">
                <a:solidFill>
                  <a:schemeClr val="accent2"/>
                </a:solidFill>
              </a:rPr>
              <a:t> </a:t>
            </a:r>
            <a:r>
              <a:rPr lang="en-US" sz="4000" dirty="0">
                <a:solidFill>
                  <a:schemeClr val="accent2"/>
                </a:solidFill>
              </a:rPr>
              <a:t>DBMSs</a:t>
            </a:r>
          </a:p>
        </p:txBody>
      </p:sp>
      <p:sp>
        <p:nvSpPr>
          <p:cNvPr id="3" name="Content Placeholder 2"/>
          <p:cNvSpPr>
            <a:spLocks noGrp="1"/>
          </p:cNvSpPr>
          <p:nvPr>
            <p:ph idx="1"/>
          </p:nvPr>
        </p:nvSpPr>
        <p:spPr/>
        <p:txBody>
          <a:bodyPr/>
          <a:lstStyle/>
          <a:p>
            <a:pPr algn="just"/>
            <a:r>
              <a:rPr lang="en-GB" dirty="0" smtClean="0"/>
              <a:t>The </a:t>
            </a:r>
            <a:r>
              <a:rPr lang="en-GB" dirty="0"/>
              <a:t>software modules of the DBMS were divided between client and server in a more integrated way. For example, the server level may include the part of the DBMS software responsible for handling data storage on disk pages, local concurrency control and recovery, buffering and caching of disk pages, and other such functions. Meanwhile, the client level may handle the user interface; data dictionary functions; DBMS interactions with programming language compilers; global query optimization, concurrency control, and recovery across multiple servers; structuring of complex objects from the </a:t>
            </a:r>
            <a:r>
              <a:rPr lang="en-GB" dirty="0" smtClean="0"/>
              <a:t>data </a:t>
            </a:r>
            <a:r>
              <a:rPr lang="en-GB" dirty="0"/>
              <a:t>in the buffers; and other such functions. </a:t>
            </a:r>
            <a:endParaRPr lang="en-GB" dirty="0" smtClean="0"/>
          </a:p>
          <a:p>
            <a:pPr algn="just"/>
            <a:r>
              <a:rPr lang="en-GB" dirty="0"/>
              <a:t>The architectures described here are called two-tier architectures because the software components are distributed over two systems: client and server. The advantages of this architecture are its simplicity and seamless compatibility with existing systems. </a:t>
            </a:r>
            <a:endParaRPr lang="en-US" dirty="0"/>
          </a:p>
        </p:txBody>
      </p:sp>
    </p:spTree>
    <p:extLst>
      <p:ext uri="{BB962C8B-B14F-4D97-AF65-F5344CB8AC3E}">
        <p14:creationId xmlns:p14="http://schemas.microsoft.com/office/powerpoint/2010/main" val="2782838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97" y="286604"/>
            <a:ext cx="10752083" cy="905270"/>
          </a:xfrm>
        </p:spPr>
        <p:txBody>
          <a:bodyPr>
            <a:normAutofit/>
          </a:bodyPr>
          <a:lstStyle/>
          <a:p>
            <a:r>
              <a:rPr lang="en-US" sz="4000" spc="-5" dirty="0">
                <a:solidFill>
                  <a:schemeClr val="accent2"/>
                </a:solidFill>
              </a:rPr>
              <a:t>Two-Tier Client/Server  Architectures for</a:t>
            </a:r>
            <a:r>
              <a:rPr lang="en-US" sz="4000" spc="-40" dirty="0">
                <a:solidFill>
                  <a:schemeClr val="accent2"/>
                </a:solidFill>
              </a:rPr>
              <a:t> </a:t>
            </a:r>
            <a:r>
              <a:rPr lang="en-US" sz="4000" dirty="0">
                <a:solidFill>
                  <a:schemeClr val="accent2"/>
                </a:solidFill>
              </a:rPr>
              <a:t>DBMSs</a:t>
            </a:r>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dirty="0">
                <a:latin typeface="Arial"/>
                <a:cs typeface="Arial"/>
              </a:rPr>
              <a:t>Server</a:t>
            </a:r>
            <a:r>
              <a:rPr lang="en-US" sz="3200" spc="-10" dirty="0">
                <a:latin typeface="Arial"/>
                <a:cs typeface="Arial"/>
              </a:rPr>
              <a:t> </a:t>
            </a:r>
            <a:r>
              <a:rPr lang="en-US" sz="3200" dirty="0">
                <a:latin typeface="Arial"/>
                <a:cs typeface="Arial"/>
              </a:rPr>
              <a:t>handles</a:t>
            </a:r>
          </a:p>
          <a:p>
            <a:pPr marL="762000" marR="5080" lvl="1" indent="-292100">
              <a:lnSpc>
                <a:spcPct val="101200"/>
              </a:lnSpc>
              <a:spcBef>
                <a:spcPts val="615"/>
              </a:spcBef>
              <a:buClr>
                <a:srgbClr val="0070C0"/>
              </a:buClr>
              <a:buSzPct val="80357"/>
              <a:buFont typeface="Wingdings"/>
              <a:buChar char=""/>
              <a:tabLst>
                <a:tab pos="755015" algn="l"/>
                <a:tab pos="755650" algn="l"/>
              </a:tabLst>
            </a:pPr>
            <a:r>
              <a:rPr lang="en-US" sz="2800" spc="-5" dirty="0">
                <a:latin typeface="Arial"/>
                <a:cs typeface="Arial"/>
              </a:rPr>
              <a:t>Query </a:t>
            </a:r>
            <a:r>
              <a:rPr lang="en-US" sz="2800" dirty="0">
                <a:latin typeface="Arial"/>
                <a:cs typeface="Arial"/>
              </a:rPr>
              <a:t>and </a:t>
            </a:r>
            <a:r>
              <a:rPr lang="en-US" sz="2800" spc="-5" dirty="0">
                <a:latin typeface="Arial"/>
                <a:cs typeface="Arial"/>
              </a:rPr>
              <a:t>transaction functionality related to  SQL </a:t>
            </a:r>
            <a:r>
              <a:rPr lang="en-US" sz="2800" dirty="0" smtClean="0">
                <a:latin typeface="Arial"/>
                <a:cs typeface="Arial"/>
              </a:rPr>
              <a:t>processing</a:t>
            </a:r>
          </a:p>
          <a:p>
            <a:pPr marL="469900" marR="5080" lvl="1" indent="0">
              <a:lnSpc>
                <a:spcPct val="101200"/>
              </a:lnSpc>
              <a:spcBef>
                <a:spcPts val="615"/>
              </a:spcBef>
              <a:buClr>
                <a:srgbClr val="0070C0"/>
              </a:buClr>
              <a:buSzPct val="80357"/>
              <a:buNone/>
              <a:tabLst>
                <a:tab pos="755015" algn="l"/>
                <a:tab pos="755650" algn="l"/>
              </a:tabLst>
            </a:pPr>
            <a:endParaRPr lang="en-US" sz="2800" dirty="0">
              <a:latin typeface="Arial"/>
              <a:cs typeface="Arial"/>
            </a:endParaRPr>
          </a:p>
          <a:p>
            <a:pPr marL="355600" indent="-342900">
              <a:lnSpc>
                <a:spcPct val="100000"/>
              </a:lnSpc>
              <a:spcBef>
                <a:spcPts val="840"/>
              </a:spcBef>
              <a:buClr>
                <a:srgbClr val="800000"/>
              </a:buClr>
              <a:buFont typeface="Wingdings"/>
              <a:buChar char=""/>
              <a:tabLst>
                <a:tab pos="354965" algn="l"/>
                <a:tab pos="355600" algn="l"/>
              </a:tabLst>
            </a:pPr>
            <a:r>
              <a:rPr lang="en-US" sz="3200" dirty="0">
                <a:latin typeface="Arial"/>
                <a:cs typeface="Arial"/>
              </a:rPr>
              <a:t>Client</a:t>
            </a:r>
            <a:r>
              <a:rPr lang="en-US" sz="3200" spc="-10" dirty="0">
                <a:latin typeface="Arial"/>
                <a:cs typeface="Arial"/>
              </a:rPr>
              <a:t> </a:t>
            </a:r>
            <a:r>
              <a:rPr lang="en-US" sz="3200" dirty="0">
                <a:latin typeface="Arial"/>
                <a:cs typeface="Arial"/>
              </a:rPr>
              <a:t>handles</a:t>
            </a:r>
          </a:p>
          <a:p>
            <a:pPr marL="762000" marR="756285" lvl="1" indent="-292100">
              <a:lnSpc>
                <a:spcPct val="101200"/>
              </a:lnSpc>
              <a:spcBef>
                <a:spcPts val="620"/>
              </a:spcBef>
              <a:buClr>
                <a:srgbClr val="0070C0"/>
              </a:buClr>
              <a:buSzPct val="80357"/>
              <a:buFont typeface="Wingdings"/>
              <a:buChar char=""/>
              <a:tabLst>
                <a:tab pos="755015" algn="l"/>
                <a:tab pos="755650" algn="l"/>
              </a:tabLst>
            </a:pPr>
            <a:r>
              <a:rPr lang="en-US" sz="2800" dirty="0">
                <a:latin typeface="Arial"/>
                <a:cs typeface="Arial"/>
              </a:rPr>
              <a:t>User </a:t>
            </a:r>
            <a:r>
              <a:rPr lang="en-US" sz="2800" spc="-5" dirty="0">
                <a:latin typeface="Arial"/>
                <a:cs typeface="Arial"/>
              </a:rPr>
              <a:t>interface </a:t>
            </a:r>
            <a:r>
              <a:rPr lang="en-US" sz="2800" dirty="0">
                <a:latin typeface="Arial"/>
                <a:cs typeface="Arial"/>
              </a:rPr>
              <a:t>programs and </a:t>
            </a:r>
            <a:r>
              <a:rPr lang="en-US" sz="2800" spc="-5" dirty="0">
                <a:latin typeface="Arial"/>
                <a:cs typeface="Arial"/>
              </a:rPr>
              <a:t>application  </a:t>
            </a:r>
            <a:r>
              <a:rPr lang="en-US" sz="2800" dirty="0">
                <a:latin typeface="Arial"/>
                <a:cs typeface="Arial"/>
              </a:rPr>
              <a:t>programs</a:t>
            </a:r>
          </a:p>
          <a:p>
            <a:endParaRPr lang="en-US" dirty="0"/>
          </a:p>
        </p:txBody>
      </p:sp>
    </p:spTree>
    <p:extLst>
      <p:ext uri="{BB962C8B-B14F-4D97-AF65-F5344CB8AC3E}">
        <p14:creationId xmlns:p14="http://schemas.microsoft.com/office/powerpoint/2010/main" val="1015309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286604"/>
            <a:ext cx="10714246" cy="829596"/>
          </a:xfrm>
        </p:spPr>
        <p:txBody>
          <a:bodyPr>
            <a:normAutofit fontScale="90000"/>
          </a:bodyPr>
          <a:lstStyle/>
          <a:p>
            <a:r>
              <a:rPr lang="en-US" spc="-5" dirty="0">
                <a:solidFill>
                  <a:schemeClr val="accent2"/>
                </a:solidFill>
              </a:rPr>
              <a:t>Two-Tier Client/Server  Architectures for</a:t>
            </a:r>
            <a:r>
              <a:rPr lang="en-US" spc="-40" dirty="0">
                <a:solidFill>
                  <a:schemeClr val="accent2"/>
                </a:solidFill>
              </a:rPr>
              <a:t> </a:t>
            </a:r>
            <a:r>
              <a:rPr lang="en-US" dirty="0">
                <a:solidFill>
                  <a:schemeClr val="accent2"/>
                </a:solidFill>
              </a:rPr>
              <a:t>DBMSs</a:t>
            </a:r>
            <a:endParaRPr lang="en-US" dirty="0"/>
          </a:p>
        </p:txBody>
      </p:sp>
      <p:sp>
        <p:nvSpPr>
          <p:cNvPr id="3" name="Content Placeholder 2"/>
          <p:cNvSpPr>
            <a:spLocks noGrp="1"/>
          </p:cNvSpPr>
          <p:nvPr>
            <p:ph idx="1"/>
          </p:nvPr>
        </p:nvSpPr>
        <p:spPr>
          <a:xfrm>
            <a:off x="1097280" y="1715288"/>
            <a:ext cx="10058400" cy="4153806"/>
          </a:xfrm>
        </p:spPr>
        <p:txBody>
          <a:bodyPr>
            <a:normAutofit lnSpcReduction="10000"/>
          </a:bodyPr>
          <a:lstStyle/>
          <a:p>
            <a:pPr marL="355600" indent="-342900">
              <a:lnSpc>
                <a:spcPct val="100000"/>
              </a:lnSpc>
              <a:spcBef>
                <a:spcPts val="855"/>
              </a:spcBef>
              <a:buClr>
                <a:srgbClr val="800000"/>
              </a:buClr>
              <a:buFont typeface="Wingdings"/>
              <a:buChar char=""/>
              <a:tabLst>
                <a:tab pos="354965" algn="l"/>
                <a:tab pos="355600" algn="l"/>
              </a:tabLst>
            </a:pPr>
            <a:r>
              <a:rPr lang="en-US" sz="3200" spc="-5" dirty="0">
                <a:latin typeface="Arial"/>
                <a:cs typeface="Arial"/>
              </a:rPr>
              <a:t>Open Database Connectivity</a:t>
            </a:r>
            <a:r>
              <a:rPr lang="en-US" sz="3200" spc="10" dirty="0">
                <a:latin typeface="Arial"/>
                <a:cs typeface="Arial"/>
              </a:rPr>
              <a:t> </a:t>
            </a:r>
            <a:r>
              <a:rPr lang="en-US" sz="3200" spc="-5" dirty="0">
                <a:latin typeface="Arial"/>
                <a:cs typeface="Arial"/>
              </a:rPr>
              <a:t>(ODBC)</a:t>
            </a:r>
            <a:endParaRPr lang="en-US" sz="3200" dirty="0">
              <a:latin typeface="Arial"/>
              <a:cs typeface="Arial"/>
            </a:endParaRPr>
          </a:p>
          <a:p>
            <a:pPr marL="762000" marR="281305" lvl="1" indent="-292100">
              <a:lnSpc>
                <a:spcPct val="101200"/>
              </a:lnSpc>
              <a:spcBef>
                <a:spcPts val="615"/>
              </a:spcBef>
              <a:buClr>
                <a:srgbClr val="0070C0"/>
              </a:buClr>
              <a:buSzPct val="80357"/>
              <a:buFont typeface="Wingdings"/>
              <a:buChar char=""/>
              <a:tabLst>
                <a:tab pos="755015" algn="l"/>
                <a:tab pos="755650" algn="l"/>
              </a:tabLst>
            </a:pPr>
            <a:r>
              <a:rPr lang="en-US" sz="2800" dirty="0">
                <a:latin typeface="Arial"/>
                <a:cs typeface="Arial"/>
              </a:rPr>
              <a:t>Provides </a:t>
            </a:r>
            <a:r>
              <a:rPr lang="en-US" sz="2800" spc="-5" dirty="0">
                <a:latin typeface="Arial"/>
                <a:cs typeface="Arial"/>
              </a:rPr>
              <a:t>application </a:t>
            </a:r>
            <a:r>
              <a:rPr lang="en-US" sz="2800" dirty="0">
                <a:latin typeface="Arial"/>
                <a:cs typeface="Arial"/>
              </a:rPr>
              <a:t>programming </a:t>
            </a:r>
            <a:r>
              <a:rPr lang="en-US" sz="2800" spc="-5" dirty="0">
                <a:latin typeface="Arial"/>
                <a:cs typeface="Arial"/>
              </a:rPr>
              <a:t>interface  (API)</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dirty="0">
                <a:latin typeface="Arial"/>
                <a:cs typeface="Arial"/>
              </a:rPr>
              <a:t>Allows </a:t>
            </a:r>
            <a:r>
              <a:rPr lang="en-US" sz="2800" spc="-5" dirty="0">
                <a:latin typeface="Arial"/>
                <a:cs typeface="Arial"/>
              </a:rPr>
              <a:t>client-side </a:t>
            </a:r>
            <a:r>
              <a:rPr lang="en-US" sz="2800" dirty="0">
                <a:latin typeface="Arial"/>
                <a:cs typeface="Arial"/>
              </a:rPr>
              <a:t>programs </a:t>
            </a:r>
            <a:r>
              <a:rPr lang="en-US" sz="2800" spc="-5" dirty="0">
                <a:latin typeface="Arial"/>
                <a:cs typeface="Arial"/>
              </a:rPr>
              <a:t>to </a:t>
            </a:r>
            <a:r>
              <a:rPr lang="en-US" sz="2800" dirty="0">
                <a:latin typeface="Arial"/>
                <a:cs typeface="Arial"/>
              </a:rPr>
              <a:t>call </a:t>
            </a:r>
            <a:r>
              <a:rPr lang="en-US" sz="2800" spc="-5" dirty="0">
                <a:latin typeface="Arial"/>
                <a:cs typeface="Arial"/>
              </a:rPr>
              <a:t>the</a:t>
            </a:r>
            <a:r>
              <a:rPr lang="en-US" sz="2800" spc="-35" dirty="0">
                <a:latin typeface="Arial"/>
                <a:cs typeface="Arial"/>
              </a:rPr>
              <a:t> </a:t>
            </a:r>
            <a:r>
              <a:rPr lang="en-US" sz="2800" dirty="0">
                <a:latin typeface="Arial"/>
                <a:cs typeface="Arial"/>
              </a:rPr>
              <a:t>DBMS</a:t>
            </a:r>
          </a:p>
          <a:p>
            <a:pPr marL="1155700" marR="383540" lvl="2" indent="-228600">
              <a:lnSpc>
                <a:spcPct val="100699"/>
              </a:lnSpc>
              <a:spcBef>
                <a:spcPts val="520"/>
              </a:spcBef>
              <a:buChar char="•"/>
              <a:tabLst>
                <a:tab pos="1155700" algn="l"/>
              </a:tabLst>
            </a:pPr>
            <a:r>
              <a:rPr lang="en-US" sz="2400" spc="-5" dirty="0">
                <a:latin typeface="Arial"/>
                <a:cs typeface="Arial"/>
              </a:rPr>
              <a:t>Both </a:t>
            </a:r>
            <a:r>
              <a:rPr lang="en-US" sz="2400" dirty="0">
                <a:latin typeface="Arial"/>
                <a:cs typeface="Arial"/>
              </a:rPr>
              <a:t>client and server machines must have</a:t>
            </a:r>
            <a:r>
              <a:rPr lang="en-US" sz="2400" spc="-90" dirty="0">
                <a:latin typeface="Arial"/>
                <a:cs typeface="Arial"/>
              </a:rPr>
              <a:t> </a:t>
            </a:r>
            <a:r>
              <a:rPr lang="en-US" sz="2400" spc="-5" dirty="0">
                <a:latin typeface="Arial"/>
                <a:cs typeface="Arial"/>
              </a:rPr>
              <a:t>the  </a:t>
            </a:r>
            <a:r>
              <a:rPr lang="en-US" sz="2400" dirty="0">
                <a:latin typeface="Arial"/>
                <a:cs typeface="Arial"/>
              </a:rPr>
              <a:t>necessary </a:t>
            </a:r>
            <a:r>
              <a:rPr lang="en-US" sz="2400" spc="-5" dirty="0">
                <a:latin typeface="Arial"/>
                <a:cs typeface="Arial"/>
              </a:rPr>
              <a:t>software</a:t>
            </a:r>
            <a:r>
              <a:rPr lang="en-US" sz="2400" spc="-10" dirty="0">
                <a:latin typeface="Arial"/>
                <a:cs typeface="Arial"/>
              </a:rPr>
              <a:t> </a:t>
            </a:r>
            <a:r>
              <a:rPr lang="en-US" sz="2400" spc="-5" dirty="0">
                <a:latin typeface="Arial"/>
                <a:cs typeface="Arial"/>
              </a:rPr>
              <a:t>installed</a:t>
            </a:r>
            <a:endParaRPr lang="en-US" sz="2400" dirty="0">
              <a:latin typeface="Arial"/>
              <a:cs typeface="Arial"/>
            </a:endParaRPr>
          </a:p>
          <a:p>
            <a:pPr marL="355600" indent="-342900">
              <a:lnSpc>
                <a:spcPct val="100000"/>
              </a:lnSpc>
              <a:spcBef>
                <a:spcPts val="819"/>
              </a:spcBef>
              <a:buClr>
                <a:srgbClr val="800000"/>
              </a:buClr>
              <a:buFont typeface="Wingdings"/>
              <a:buChar char=""/>
              <a:tabLst>
                <a:tab pos="354965" algn="l"/>
                <a:tab pos="355600" algn="l"/>
              </a:tabLst>
            </a:pPr>
            <a:r>
              <a:rPr lang="en-US" sz="3200" dirty="0">
                <a:latin typeface="Arial"/>
                <a:cs typeface="Arial"/>
              </a:rPr>
              <a:t>JDBC</a:t>
            </a:r>
          </a:p>
          <a:p>
            <a:pPr marL="762000" marR="5080" lvl="1" indent="-292100">
              <a:lnSpc>
                <a:spcPct val="101200"/>
              </a:lnSpc>
              <a:spcBef>
                <a:spcPts val="620"/>
              </a:spcBef>
              <a:buClr>
                <a:srgbClr val="0070C0"/>
              </a:buClr>
              <a:buSzPct val="80357"/>
              <a:buFont typeface="Wingdings"/>
              <a:buChar char=""/>
              <a:tabLst>
                <a:tab pos="755015" algn="l"/>
                <a:tab pos="755650" algn="l"/>
              </a:tabLst>
            </a:pPr>
            <a:r>
              <a:rPr lang="en-US" sz="2800" dirty="0">
                <a:latin typeface="Arial"/>
                <a:cs typeface="Arial"/>
              </a:rPr>
              <a:t>Allows Java client programs </a:t>
            </a:r>
            <a:r>
              <a:rPr lang="en-US" sz="2800" spc="-5" dirty="0">
                <a:latin typeface="Arial"/>
                <a:cs typeface="Arial"/>
              </a:rPr>
              <a:t>to </a:t>
            </a:r>
            <a:r>
              <a:rPr lang="en-US" sz="2800" dirty="0">
                <a:latin typeface="Arial"/>
                <a:cs typeface="Arial"/>
              </a:rPr>
              <a:t>access one</a:t>
            </a:r>
            <a:r>
              <a:rPr lang="en-US" sz="2800" spc="-110" dirty="0">
                <a:latin typeface="Arial"/>
                <a:cs typeface="Arial"/>
              </a:rPr>
              <a:t> </a:t>
            </a:r>
            <a:r>
              <a:rPr lang="en-US" sz="2800" dirty="0">
                <a:latin typeface="Arial"/>
                <a:cs typeface="Arial"/>
              </a:rPr>
              <a:t>or  more DBMSs </a:t>
            </a:r>
            <a:r>
              <a:rPr lang="en-US" sz="2800" spc="-5" dirty="0">
                <a:latin typeface="Arial"/>
                <a:cs typeface="Arial"/>
              </a:rPr>
              <a:t>through </a:t>
            </a:r>
            <a:r>
              <a:rPr lang="en-US" sz="2800" dirty="0">
                <a:latin typeface="Arial"/>
                <a:cs typeface="Arial"/>
              </a:rPr>
              <a:t>a </a:t>
            </a:r>
            <a:r>
              <a:rPr lang="en-US" sz="2800" spc="-5" dirty="0">
                <a:latin typeface="Arial"/>
                <a:cs typeface="Arial"/>
              </a:rPr>
              <a:t>standard</a:t>
            </a:r>
            <a:r>
              <a:rPr lang="en-US" sz="2800" spc="5" dirty="0">
                <a:latin typeface="Arial"/>
                <a:cs typeface="Arial"/>
              </a:rPr>
              <a:t> </a:t>
            </a:r>
            <a:r>
              <a:rPr lang="en-US" sz="2800" spc="-5" dirty="0" smtClean="0">
                <a:latin typeface="Arial"/>
                <a:cs typeface="Arial"/>
              </a:rPr>
              <a:t>interface.</a:t>
            </a:r>
            <a:endParaRPr lang="en-US" sz="2800" dirty="0">
              <a:latin typeface="Arial"/>
              <a:cs typeface="Arial"/>
            </a:endParaRPr>
          </a:p>
          <a:p>
            <a:endParaRPr lang="en-US" dirty="0"/>
          </a:p>
        </p:txBody>
      </p:sp>
    </p:spTree>
    <p:extLst>
      <p:ext uri="{BB962C8B-B14F-4D97-AF65-F5344CB8AC3E}">
        <p14:creationId xmlns:p14="http://schemas.microsoft.com/office/powerpoint/2010/main" val="1537208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286604"/>
            <a:ext cx="10714246" cy="829596"/>
          </a:xfrm>
        </p:spPr>
        <p:txBody>
          <a:bodyPr>
            <a:normAutofit fontScale="90000"/>
          </a:bodyPr>
          <a:lstStyle/>
          <a:p>
            <a:r>
              <a:rPr lang="en-US" spc="-5" dirty="0">
                <a:solidFill>
                  <a:schemeClr val="accent2"/>
                </a:solidFill>
              </a:rPr>
              <a:t>Three-Tier</a:t>
            </a:r>
            <a:r>
              <a:rPr lang="en-US" spc="10" dirty="0">
                <a:solidFill>
                  <a:schemeClr val="accent2"/>
                </a:solidFill>
              </a:rPr>
              <a:t> </a:t>
            </a:r>
            <a:r>
              <a:rPr lang="en-US" dirty="0">
                <a:solidFill>
                  <a:schemeClr val="accent2"/>
                </a:solidFill>
              </a:rPr>
              <a:t>and </a:t>
            </a:r>
            <a:r>
              <a:rPr lang="en-US" spc="-5" dirty="0">
                <a:solidFill>
                  <a:schemeClr val="accent2"/>
                </a:solidFill>
              </a:rPr>
              <a:t>n-Tier  Architectures for</a:t>
            </a:r>
            <a:r>
              <a:rPr lang="en-US" spc="-30" dirty="0">
                <a:solidFill>
                  <a:schemeClr val="accent2"/>
                </a:solidFill>
              </a:rPr>
              <a:t> </a:t>
            </a:r>
            <a:r>
              <a:rPr lang="en-US" spc="-5" dirty="0">
                <a:solidFill>
                  <a:schemeClr val="accent2"/>
                </a:solidFill>
              </a:rPr>
              <a:t>Web  Applications</a:t>
            </a:r>
            <a:endParaRPr lang="en-US" dirty="0"/>
          </a:p>
        </p:txBody>
      </p:sp>
      <p:sp>
        <p:nvSpPr>
          <p:cNvPr id="4" name="Content Placeholder 3"/>
          <p:cNvSpPr>
            <a:spLocks noGrp="1"/>
          </p:cNvSpPr>
          <p:nvPr>
            <p:ph idx="1"/>
          </p:nvPr>
        </p:nvSpPr>
        <p:spPr>
          <a:xfrm>
            <a:off x="1038665" y="1892626"/>
            <a:ext cx="10058400" cy="4023360"/>
          </a:xfrm>
        </p:spPr>
        <p:txBody>
          <a:bodyPr/>
          <a:lstStyle/>
          <a:p>
            <a:pPr algn="just"/>
            <a:r>
              <a:rPr lang="en-GB" dirty="0"/>
              <a:t>Many Web applications use an architecture called the three-tier architecture, which adds an intermediate layer between the client and the database </a:t>
            </a:r>
            <a:r>
              <a:rPr lang="en-GB" dirty="0" smtClean="0"/>
              <a:t>server.</a:t>
            </a:r>
          </a:p>
          <a:p>
            <a:pPr algn="just"/>
            <a:r>
              <a:rPr lang="en-GB" dirty="0"/>
              <a:t>This intermediate layer or middle tier is called the application server or the Web server, depending on the application. This server plays an intermediary role by running application programs and storing business rules (procedures or constraints) that are used to access data from the database server</a:t>
            </a:r>
            <a:r>
              <a:rPr lang="en-GB" dirty="0" smtClean="0"/>
              <a:t>.</a:t>
            </a:r>
          </a:p>
          <a:p>
            <a:pPr algn="just"/>
            <a:r>
              <a:rPr lang="en-GB" dirty="0"/>
              <a:t>It can also improve database security by checking a client’s credentials before forwarding a request to the database server.</a:t>
            </a:r>
            <a:endParaRPr lang="en-IN" dirty="0"/>
          </a:p>
        </p:txBody>
      </p:sp>
    </p:spTree>
    <p:extLst>
      <p:ext uri="{BB962C8B-B14F-4D97-AF65-F5344CB8AC3E}">
        <p14:creationId xmlns:p14="http://schemas.microsoft.com/office/powerpoint/2010/main" val="4083155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 y="286603"/>
            <a:ext cx="10821451" cy="1450757"/>
          </a:xfrm>
        </p:spPr>
        <p:txBody>
          <a:bodyPr>
            <a:normAutofit/>
          </a:bodyPr>
          <a:lstStyle/>
          <a:p>
            <a:r>
              <a:rPr lang="en-US" sz="4000" spc="-5" dirty="0">
                <a:solidFill>
                  <a:schemeClr val="accent2"/>
                </a:solidFill>
              </a:rPr>
              <a:t>Three-Tier</a:t>
            </a:r>
            <a:r>
              <a:rPr lang="en-US" sz="4000" spc="10" dirty="0">
                <a:solidFill>
                  <a:schemeClr val="accent2"/>
                </a:solidFill>
              </a:rPr>
              <a:t> </a:t>
            </a:r>
            <a:r>
              <a:rPr lang="en-US" sz="4000" dirty="0">
                <a:solidFill>
                  <a:schemeClr val="accent2"/>
                </a:solidFill>
              </a:rPr>
              <a:t>and </a:t>
            </a:r>
            <a:r>
              <a:rPr lang="en-US" sz="4000" spc="-5" dirty="0">
                <a:solidFill>
                  <a:schemeClr val="accent2"/>
                </a:solidFill>
              </a:rPr>
              <a:t>n-Tier  Architectures for</a:t>
            </a:r>
            <a:r>
              <a:rPr lang="en-US" sz="4000" spc="-30" dirty="0">
                <a:solidFill>
                  <a:schemeClr val="accent2"/>
                </a:solidFill>
              </a:rPr>
              <a:t> </a:t>
            </a:r>
            <a:r>
              <a:rPr lang="en-US" sz="4000" spc="-5" dirty="0">
                <a:solidFill>
                  <a:schemeClr val="accent2"/>
                </a:solidFill>
              </a:rPr>
              <a:t>Web  Applications</a:t>
            </a:r>
            <a:endParaRPr lang="en-US" sz="4000" dirty="0"/>
          </a:p>
        </p:txBody>
      </p:sp>
      <p:sp>
        <p:nvSpPr>
          <p:cNvPr id="4" name="object 2"/>
          <p:cNvSpPr>
            <a:spLocks noGrp="1"/>
          </p:cNvSpPr>
          <p:nvPr>
            <p:ph idx="1"/>
          </p:nvPr>
        </p:nvSpPr>
        <p:spPr>
          <a:xfrm>
            <a:off x="1066800" y="1845734"/>
            <a:ext cx="10058400" cy="4023360"/>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5413288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4"/>
            <a:ext cx="10789920" cy="1151212"/>
          </a:xfrm>
        </p:spPr>
        <p:txBody>
          <a:bodyPr>
            <a:normAutofit/>
          </a:bodyPr>
          <a:lstStyle/>
          <a:p>
            <a:r>
              <a:rPr lang="en-US" sz="4000" spc="-5" dirty="0">
                <a:solidFill>
                  <a:schemeClr val="accent2"/>
                </a:solidFill>
              </a:rPr>
              <a:t>Three-Tier</a:t>
            </a:r>
            <a:r>
              <a:rPr lang="en-US" sz="4000" spc="10" dirty="0">
                <a:solidFill>
                  <a:schemeClr val="accent2"/>
                </a:solidFill>
              </a:rPr>
              <a:t> </a:t>
            </a:r>
            <a:r>
              <a:rPr lang="en-US" sz="4000" dirty="0" smtClean="0">
                <a:solidFill>
                  <a:schemeClr val="accent2"/>
                </a:solidFill>
              </a:rPr>
              <a:t>and </a:t>
            </a:r>
            <a:r>
              <a:rPr lang="en-US" sz="4000" spc="-5" dirty="0" smtClean="0">
                <a:solidFill>
                  <a:schemeClr val="accent2"/>
                </a:solidFill>
              </a:rPr>
              <a:t>n-Tier  </a:t>
            </a:r>
            <a:r>
              <a:rPr lang="en-US" sz="4000" spc="-5" dirty="0">
                <a:solidFill>
                  <a:schemeClr val="accent2"/>
                </a:solidFill>
              </a:rPr>
              <a:t>Architectures for</a:t>
            </a:r>
            <a:r>
              <a:rPr lang="en-US" sz="4000" spc="-30" dirty="0">
                <a:solidFill>
                  <a:schemeClr val="accent2"/>
                </a:solidFill>
              </a:rPr>
              <a:t> </a:t>
            </a:r>
            <a:r>
              <a:rPr lang="en-US" sz="4000" spc="-5" dirty="0">
                <a:solidFill>
                  <a:schemeClr val="accent2"/>
                </a:solidFill>
              </a:rPr>
              <a:t>Web  Applications</a:t>
            </a:r>
            <a:endParaRPr lang="en-US" sz="4000" dirty="0">
              <a:solidFill>
                <a:schemeClr val="accent2"/>
              </a:solidFill>
            </a:endParaRPr>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b="1" spc="-5" dirty="0">
                <a:latin typeface="Arial"/>
                <a:cs typeface="Arial"/>
              </a:rPr>
              <a:t>Application </a:t>
            </a:r>
            <a:r>
              <a:rPr lang="en-US" sz="3200" b="1" dirty="0">
                <a:latin typeface="Arial"/>
                <a:cs typeface="Arial"/>
              </a:rPr>
              <a:t>server </a:t>
            </a:r>
            <a:r>
              <a:rPr lang="en-US" sz="3200" dirty="0">
                <a:latin typeface="Arial"/>
                <a:cs typeface="Arial"/>
              </a:rPr>
              <a:t>or </a:t>
            </a:r>
            <a:r>
              <a:rPr lang="en-US" sz="3200" b="1" dirty="0">
                <a:latin typeface="Arial"/>
                <a:cs typeface="Arial"/>
              </a:rPr>
              <a:t>Web</a:t>
            </a:r>
            <a:r>
              <a:rPr lang="en-US" sz="3200" b="1" spc="-25" dirty="0">
                <a:latin typeface="Arial"/>
                <a:cs typeface="Arial"/>
              </a:rPr>
              <a:t> </a:t>
            </a:r>
            <a:r>
              <a:rPr lang="en-US" sz="3200" b="1" spc="-5" dirty="0">
                <a:latin typeface="Arial"/>
                <a:cs typeface="Arial"/>
              </a:rPr>
              <a:t>server</a:t>
            </a:r>
            <a:endParaRPr lang="en-US" sz="3200" dirty="0">
              <a:latin typeface="Arial"/>
              <a:cs typeface="Arial"/>
            </a:endParaRPr>
          </a:p>
          <a:p>
            <a:pPr marL="762000" marR="102870" lvl="1" indent="-292100">
              <a:lnSpc>
                <a:spcPct val="101200"/>
              </a:lnSpc>
              <a:spcBef>
                <a:spcPts val="615"/>
              </a:spcBef>
              <a:buClr>
                <a:srgbClr val="0070C0"/>
              </a:buClr>
              <a:buSzPct val="80357"/>
              <a:buFont typeface="Wingdings"/>
              <a:buChar char=""/>
              <a:tabLst>
                <a:tab pos="755015" algn="l"/>
                <a:tab pos="755650" algn="l"/>
              </a:tabLst>
            </a:pPr>
            <a:r>
              <a:rPr lang="en-US" sz="2800" dirty="0">
                <a:latin typeface="Arial"/>
                <a:cs typeface="Arial"/>
              </a:rPr>
              <a:t>Adds </a:t>
            </a:r>
            <a:r>
              <a:rPr lang="en-US" sz="2800" spc="-5" dirty="0">
                <a:latin typeface="Arial"/>
                <a:cs typeface="Arial"/>
              </a:rPr>
              <a:t>intermediate </a:t>
            </a:r>
            <a:r>
              <a:rPr lang="en-US" sz="2800" dirty="0">
                <a:latin typeface="Arial"/>
                <a:cs typeface="Arial"/>
              </a:rPr>
              <a:t>layer </a:t>
            </a:r>
            <a:r>
              <a:rPr lang="en-US" sz="2800" spc="-5" dirty="0">
                <a:latin typeface="Arial"/>
                <a:cs typeface="Arial"/>
              </a:rPr>
              <a:t>between </a:t>
            </a:r>
            <a:r>
              <a:rPr lang="en-US" sz="2800" dirty="0">
                <a:latin typeface="Arial"/>
                <a:cs typeface="Arial"/>
              </a:rPr>
              <a:t>client and </a:t>
            </a:r>
            <a:r>
              <a:rPr lang="en-US" sz="2800" spc="-5" dirty="0">
                <a:latin typeface="Arial"/>
                <a:cs typeface="Arial"/>
              </a:rPr>
              <a:t>the  database </a:t>
            </a:r>
            <a:r>
              <a:rPr lang="en-US" sz="2800" dirty="0">
                <a:latin typeface="Arial"/>
                <a:cs typeface="Arial"/>
              </a:rPr>
              <a:t>server</a:t>
            </a:r>
          </a:p>
          <a:p>
            <a:pPr marL="762000" marR="5080" lvl="1" indent="-292100">
              <a:lnSpc>
                <a:spcPts val="3300"/>
              </a:lnSpc>
              <a:spcBef>
                <a:spcPts val="900"/>
              </a:spcBef>
              <a:buClr>
                <a:srgbClr val="0070C0"/>
              </a:buClr>
              <a:buSzPct val="80357"/>
              <a:buFont typeface="Wingdings"/>
              <a:buChar char=""/>
              <a:tabLst>
                <a:tab pos="755015" algn="l"/>
                <a:tab pos="755650" algn="l"/>
              </a:tabLst>
            </a:pPr>
            <a:r>
              <a:rPr lang="en-US" sz="2800" dirty="0">
                <a:latin typeface="Arial"/>
                <a:cs typeface="Arial"/>
              </a:rPr>
              <a:t>Runs </a:t>
            </a:r>
            <a:r>
              <a:rPr lang="en-US" sz="2800" spc="-5" dirty="0">
                <a:latin typeface="Arial"/>
                <a:cs typeface="Arial"/>
              </a:rPr>
              <a:t>application </a:t>
            </a:r>
            <a:r>
              <a:rPr lang="en-US" sz="2800" dirty="0">
                <a:latin typeface="Arial"/>
                <a:cs typeface="Arial"/>
              </a:rPr>
              <a:t>programs and </a:t>
            </a:r>
            <a:r>
              <a:rPr lang="en-US" sz="2800" spc="-5" dirty="0">
                <a:latin typeface="Arial"/>
                <a:cs typeface="Arial"/>
              </a:rPr>
              <a:t>stores </a:t>
            </a:r>
            <a:r>
              <a:rPr lang="en-US" sz="2800" dirty="0">
                <a:latin typeface="Arial"/>
                <a:cs typeface="Arial"/>
              </a:rPr>
              <a:t>business  rules</a:t>
            </a:r>
          </a:p>
          <a:p>
            <a:pPr marL="355600" indent="-342900">
              <a:lnSpc>
                <a:spcPct val="100000"/>
              </a:lnSpc>
              <a:spcBef>
                <a:spcPts val="740"/>
              </a:spcBef>
              <a:buClr>
                <a:srgbClr val="800000"/>
              </a:buClr>
              <a:buFont typeface="Wingdings"/>
              <a:buChar char=""/>
              <a:tabLst>
                <a:tab pos="354965" algn="l"/>
                <a:tab pos="355600" algn="l"/>
              </a:tabLst>
            </a:pPr>
            <a:r>
              <a:rPr lang="en-US" sz="3200" spc="-5" dirty="0">
                <a:latin typeface="Arial"/>
                <a:cs typeface="Arial"/>
              </a:rPr>
              <a:t>N-tier</a:t>
            </a:r>
            <a:endParaRPr lang="en-US" sz="3200" dirty="0">
              <a:latin typeface="Arial"/>
              <a:cs typeface="Arial"/>
            </a:endParaRPr>
          </a:p>
          <a:p>
            <a:pPr marL="762000" marR="755650" lvl="1" indent="-292100">
              <a:lnSpc>
                <a:spcPct val="101200"/>
              </a:lnSpc>
              <a:spcBef>
                <a:spcPts val="620"/>
              </a:spcBef>
              <a:buClr>
                <a:srgbClr val="0070C0"/>
              </a:buClr>
              <a:buSzPct val="80357"/>
              <a:buFont typeface="Wingdings"/>
              <a:buChar char=""/>
              <a:tabLst>
                <a:tab pos="755015" algn="l"/>
                <a:tab pos="755650" algn="l"/>
              </a:tabLst>
            </a:pPr>
            <a:r>
              <a:rPr lang="en-US" sz="2800" dirty="0">
                <a:latin typeface="Arial"/>
                <a:cs typeface="Arial"/>
              </a:rPr>
              <a:t>Divide </a:t>
            </a:r>
            <a:r>
              <a:rPr lang="en-US" sz="2800" spc="-5" dirty="0">
                <a:latin typeface="Arial"/>
                <a:cs typeface="Arial"/>
              </a:rPr>
              <a:t>the </a:t>
            </a:r>
            <a:r>
              <a:rPr lang="en-US" sz="2800" dirty="0">
                <a:latin typeface="Arial"/>
                <a:cs typeface="Arial"/>
              </a:rPr>
              <a:t>layers </a:t>
            </a:r>
            <a:r>
              <a:rPr lang="en-US" sz="2800" spc="-5" dirty="0">
                <a:latin typeface="Arial"/>
                <a:cs typeface="Arial"/>
              </a:rPr>
              <a:t>between the </a:t>
            </a:r>
            <a:r>
              <a:rPr lang="en-US" sz="2800" dirty="0">
                <a:latin typeface="Arial"/>
                <a:cs typeface="Arial"/>
              </a:rPr>
              <a:t>user and </a:t>
            </a:r>
            <a:r>
              <a:rPr lang="en-US" sz="2800" spc="-5" dirty="0">
                <a:latin typeface="Arial"/>
                <a:cs typeface="Arial"/>
              </a:rPr>
              <a:t>the  stored data further into finer</a:t>
            </a:r>
            <a:r>
              <a:rPr lang="en-US" sz="2800" spc="35" dirty="0">
                <a:latin typeface="Arial"/>
                <a:cs typeface="Arial"/>
              </a:rPr>
              <a:t> </a:t>
            </a:r>
            <a:r>
              <a:rPr lang="en-US" sz="2800" spc="-5" dirty="0">
                <a:latin typeface="Arial"/>
                <a:cs typeface="Arial"/>
              </a:rPr>
              <a:t>components</a:t>
            </a:r>
            <a:endParaRPr lang="en-US" sz="2800" dirty="0">
              <a:latin typeface="Arial"/>
              <a:cs typeface="Arial"/>
            </a:endParaRPr>
          </a:p>
          <a:p>
            <a:endParaRPr lang="en-US" dirty="0"/>
          </a:p>
        </p:txBody>
      </p:sp>
    </p:spTree>
    <p:extLst>
      <p:ext uri="{BB962C8B-B14F-4D97-AF65-F5344CB8AC3E}">
        <p14:creationId xmlns:p14="http://schemas.microsoft.com/office/powerpoint/2010/main" val="183962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 y="286603"/>
            <a:ext cx="10775290" cy="780197"/>
          </a:xfrm>
        </p:spPr>
        <p:txBody>
          <a:bodyPr>
            <a:normAutofit/>
          </a:bodyPr>
          <a:lstStyle/>
          <a:p>
            <a:r>
              <a:rPr lang="en-US" altLang="en-US" sz="4400" dirty="0" smtClean="0">
                <a:solidFill>
                  <a:schemeClr val="accent2"/>
                </a:solidFill>
              </a:rPr>
              <a:t> Characteristics(Database </a:t>
            </a:r>
            <a:r>
              <a:rPr lang="en-US" altLang="en-US" sz="4400" dirty="0" err="1" smtClean="0">
                <a:solidFill>
                  <a:schemeClr val="accent2"/>
                </a:solidFill>
              </a:rPr>
              <a:t>Vs</a:t>
            </a:r>
            <a:r>
              <a:rPr lang="en-US" altLang="en-US" sz="4400" dirty="0" smtClean="0">
                <a:solidFill>
                  <a:schemeClr val="accent2"/>
                </a:solidFill>
              </a:rPr>
              <a:t> File Systems)</a:t>
            </a:r>
            <a:endParaRPr lang="en-US" sz="4400" dirty="0">
              <a:solidFill>
                <a:schemeClr val="accent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1312202"/>
              </p:ext>
            </p:extLst>
          </p:nvPr>
        </p:nvGraphicFramePr>
        <p:xfrm>
          <a:off x="715108" y="1125416"/>
          <a:ext cx="10879015" cy="4929054"/>
        </p:xfrm>
        <a:graphic>
          <a:graphicData uri="http://schemas.openxmlformats.org/drawingml/2006/table">
            <a:tbl>
              <a:tblPr/>
              <a:tblGrid>
                <a:gridCol w="2426677"/>
                <a:gridCol w="3794289"/>
                <a:gridCol w="4658049"/>
              </a:tblGrid>
              <a:tr h="560652">
                <a:tc>
                  <a:txBody>
                    <a:bodyPr/>
                    <a:lstStyle/>
                    <a:p>
                      <a:pPr algn="ctr" rtl="0" fontAlgn="base"/>
                      <a:r>
                        <a:rPr lang="en-IN" sz="2000" b="1" dirty="0">
                          <a:effectLst/>
                        </a:rPr>
                        <a:t>Basics</a:t>
                      </a:r>
                    </a:p>
                  </a:txBody>
                  <a:tcPr marL="33145" marR="33145" marT="82862" marB="828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IN" sz="2000" b="1" dirty="0">
                          <a:effectLst/>
                        </a:rPr>
                        <a:t>File System</a:t>
                      </a:r>
                    </a:p>
                  </a:txBody>
                  <a:tcPr marL="82862" marR="82862" marT="82862" marB="828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IN" sz="2000" b="1" dirty="0">
                          <a:effectLst/>
                        </a:rPr>
                        <a:t>DBMS</a:t>
                      </a:r>
                    </a:p>
                  </a:txBody>
                  <a:tcPr marL="82862" marR="82862" marT="82862" marB="828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97277">
                <a:tc>
                  <a:txBody>
                    <a:bodyPr/>
                    <a:lstStyle/>
                    <a:p>
                      <a:pPr algn="just" rtl="0" fontAlgn="base"/>
                      <a:r>
                        <a:rPr lang="en-IN" sz="1200" b="1" dirty="0">
                          <a:effectLst/>
                        </a:rPr>
                        <a:t>Structure</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The file system is a way of arranging the files in a storage medium within a computer.</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DBMS is software for managing the database.</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483955">
                <a:tc>
                  <a:txBody>
                    <a:bodyPr/>
                    <a:lstStyle/>
                    <a:p>
                      <a:pPr algn="just" rtl="0" fontAlgn="base"/>
                      <a:r>
                        <a:rPr lang="en-IN" sz="1200" b="1">
                          <a:effectLst/>
                        </a:rPr>
                        <a:t>Data Redundancy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Redundant data can be present in a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In DBMS there is no redundant data.</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97277">
                <a:tc>
                  <a:txBody>
                    <a:bodyPr/>
                    <a:lstStyle/>
                    <a:p>
                      <a:pPr algn="just" rtl="0" fontAlgn="base"/>
                      <a:r>
                        <a:rPr lang="en-IN" sz="1200" b="1">
                          <a:effectLst/>
                        </a:rPr>
                        <a:t>Backup and Recovery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It doesn’t provide Inbuilt mechanism for backup and recovery of data if it is lost.</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It provides in house tools for backup and recovery of data even if it is lost.</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483955">
                <a:tc>
                  <a:txBody>
                    <a:bodyPr/>
                    <a:lstStyle/>
                    <a:p>
                      <a:pPr algn="just" rtl="0" fontAlgn="base"/>
                      <a:r>
                        <a:rPr lang="en-IN" sz="1200" b="1">
                          <a:effectLst/>
                        </a:rPr>
                        <a:t>Query processing</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There is no efficient query processing in the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Efficient query processing is there in DBMS.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57254">
                <a:tc>
                  <a:txBody>
                    <a:bodyPr/>
                    <a:lstStyle/>
                    <a:p>
                      <a:pPr algn="just" rtl="0" fontAlgn="base"/>
                      <a:r>
                        <a:rPr lang="en-IN" sz="1200" b="1">
                          <a:effectLst/>
                        </a:rPr>
                        <a:t>Consistency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There is less data consistency in the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There is more data consistency because of the process of </a:t>
                      </a:r>
                      <a:r>
                        <a:rPr lang="en-GB" sz="1200" b="0" u="sng">
                          <a:effectLst/>
                          <a:hlinkClick r:id="rId2"/>
                        </a:rPr>
                        <a:t>normalization </a:t>
                      </a:r>
                      <a:r>
                        <a:rPr lang="en-GB" sz="1200" b="0">
                          <a:effectLst/>
                        </a:rPr>
                        <a:t>.</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57254">
                <a:tc>
                  <a:txBody>
                    <a:bodyPr/>
                    <a:lstStyle/>
                    <a:p>
                      <a:pPr algn="just" rtl="0" fontAlgn="base"/>
                      <a:r>
                        <a:rPr lang="en-IN" sz="1200" b="1">
                          <a:effectLst/>
                        </a:rPr>
                        <a:t>Complexity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It is less complex as compared to DBMS.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It has more complexity in handling as compared to the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91430">
                <a:tc>
                  <a:txBody>
                    <a:bodyPr/>
                    <a:lstStyle/>
                    <a:p>
                      <a:pPr algn="just" rtl="0" fontAlgn="base"/>
                      <a:r>
                        <a:rPr lang="en-IN" sz="1200" b="1">
                          <a:effectLst/>
                        </a:rPr>
                        <a:t>Security Constraints</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File systems provide less security in comparison to DBMS.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DBMS has more security mechanisms as compared to file systems.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3982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 y="286604"/>
            <a:ext cx="10775290" cy="616074"/>
          </a:xfrm>
        </p:spPr>
        <p:txBody>
          <a:bodyPr>
            <a:normAutofit fontScale="90000"/>
          </a:bodyPr>
          <a:lstStyle/>
          <a:p>
            <a:r>
              <a:rPr lang="en-US" altLang="en-US" sz="4400" dirty="0" smtClean="0">
                <a:solidFill>
                  <a:schemeClr val="accent2"/>
                </a:solidFill>
              </a:rPr>
              <a:t> Characteristics(Database </a:t>
            </a:r>
            <a:r>
              <a:rPr lang="en-US" altLang="en-US" sz="4400" dirty="0" err="1" smtClean="0">
                <a:solidFill>
                  <a:schemeClr val="accent2"/>
                </a:solidFill>
              </a:rPr>
              <a:t>Vs</a:t>
            </a:r>
            <a:r>
              <a:rPr lang="en-US" altLang="en-US" sz="4400" dirty="0" smtClean="0">
                <a:solidFill>
                  <a:schemeClr val="accent2"/>
                </a:solidFill>
              </a:rPr>
              <a:t> File Systems)</a:t>
            </a:r>
            <a:endParaRPr lang="en-US" sz="44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82670"/>
              </p:ext>
            </p:extLst>
          </p:nvPr>
        </p:nvGraphicFramePr>
        <p:xfrm>
          <a:off x="586154" y="926124"/>
          <a:ext cx="11136923" cy="4955872"/>
        </p:xfrm>
        <a:graphic>
          <a:graphicData uri="http://schemas.openxmlformats.org/drawingml/2006/table">
            <a:tbl>
              <a:tblPr/>
              <a:tblGrid>
                <a:gridCol w="2497015"/>
                <a:gridCol w="3798446"/>
                <a:gridCol w="4841462"/>
              </a:tblGrid>
              <a:tr h="443993">
                <a:tc>
                  <a:txBody>
                    <a:bodyPr/>
                    <a:lstStyle/>
                    <a:p>
                      <a:pPr algn="just" rtl="0" fontAlgn="base"/>
                      <a:r>
                        <a:rPr lang="en-IN" sz="1200" b="1" dirty="0">
                          <a:effectLst/>
                        </a:rPr>
                        <a:t>Cost</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It is less expensive than DBMS.</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It has a comparatively higher cost than a file system.</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817085">
                <a:tc>
                  <a:txBody>
                    <a:bodyPr/>
                    <a:lstStyle/>
                    <a:p>
                      <a:pPr algn="just" rtl="0" fontAlgn="base"/>
                      <a:r>
                        <a:rPr lang="en-IN" sz="1200" b="1" dirty="0">
                          <a:effectLst/>
                        </a:rPr>
                        <a:t>Data Independence</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There is no data independence.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In DBMS </a:t>
                      </a:r>
                      <a:r>
                        <a:rPr lang="en-GB" sz="1200" b="0" u="sng">
                          <a:effectLst/>
                          <a:hlinkClick r:id="rId2"/>
                        </a:rPr>
                        <a:t>data independence </a:t>
                      </a:r>
                      <a:r>
                        <a:rPr lang="en-GB" sz="1200" b="0">
                          <a:effectLst/>
                        </a:rPr>
                        <a:t>exists, mainly of two types:</a:t>
                      </a:r>
                    </a:p>
                    <a:p>
                      <a:pPr algn="ctr" fontAlgn="base"/>
                      <a:r>
                        <a:rPr lang="en-GB" sz="1200" b="0">
                          <a:effectLst/>
                        </a:rPr>
                        <a:t>1) </a:t>
                      </a:r>
                      <a:r>
                        <a:rPr lang="en-GB" sz="1200" b="0" u="sng">
                          <a:effectLst/>
                          <a:hlinkClick r:id="rId3"/>
                        </a:rPr>
                        <a:t>Logical Data Independence </a:t>
                      </a:r>
                      <a:r>
                        <a:rPr lang="en-GB" sz="1200" b="0">
                          <a:effectLst/>
                        </a:rPr>
                        <a:t>.</a:t>
                      </a:r>
                    </a:p>
                    <a:p>
                      <a:pPr algn="ctr" rtl="0" fontAlgn="base"/>
                      <a:r>
                        <a:rPr lang="en-GB" sz="1200" b="0">
                          <a:effectLst/>
                        </a:rPr>
                        <a:t>2)Physical Data Independence.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443993">
                <a:tc>
                  <a:txBody>
                    <a:bodyPr/>
                    <a:lstStyle/>
                    <a:p>
                      <a:pPr algn="just" rtl="0" fontAlgn="base"/>
                      <a:r>
                        <a:rPr lang="en-IN" sz="1200" b="1">
                          <a:effectLst/>
                        </a:rPr>
                        <a:t>User Access</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Only one user can access data at a time.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Multiple users can access data at a time.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443993">
                <a:tc>
                  <a:txBody>
                    <a:bodyPr/>
                    <a:lstStyle/>
                    <a:p>
                      <a:pPr algn="just" rtl="0" fontAlgn="base"/>
                      <a:r>
                        <a:rPr lang="en-IN" sz="1200" b="1">
                          <a:effectLst/>
                        </a:rPr>
                        <a:t>Meaning</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The users are not required to write procedures.</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The user has to write procedures for managing databases</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30539">
                <a:tc>
                  <a:txBody>
                    <a:bodyPr/>
                    <a:lstStyle/>
                    <a:p>
                      <a:pPr algn="just" rtl="0" fontAlgn="base"/>
                      <a:r>
                        <a:rPr lang="en-IN" sz="1200" b="1">
                          <a:effectLst/>
                        </a:rPr>
                        <a:t>Sharing</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Data is distributed in many files. So, it is not easy to share data.</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Due to centralized nature data sharing is easy</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443993">
                <a:tc>
                  <a:txBody>
                    <a:bodyPr/>
                    <a:lstStyle/>
                    <a:p>
                      <a:pPr algn="just" rtl="0" fontAlgn="base"/>
                      <a:r>
                        <a:rPr lang="en-IN" sz="1200" b="1">
                          <a:effectLst/>
                        </a:rPr>
                        <a:t>Data Abstraction</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It give details of storage and representation of data</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It hides the internal details of </a:t>
                      </a:r>
                      <a:r>
                        <a:rPr lang="en-GB" sz="1200" b="0" u="sng">
                          <a:effectLst/>
                          <a:hlinkClick r:id="rId4"/>
                        </a:rPr>
                        <a:t>Database</a:t>
                      </a:r>
                      <a:endParaRPr lang="en-GB" sz="1200" b="0">
                        <a:effectLst/>
                      </a:endParaRP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57744">
                <a:tc>
                  <a:txBody>
                    <a:bodyPr/>
                    <a:lstStyle/>
                    <a:p>
                      <a:pPr algn="just" rtl="0" fontAlgn="base"/>
                      <a:r>
                        <a:rPr lang="en-IN" sz="1200" b="1">
                          <a:effectLst/>
                        </a:rPr>
                        <a:t>Integrity Constraints</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Integrity Constraints are difficult to implement</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Integrity constraints are easy to implement</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630539">
                <a:tc>
                  <a:txBody>
                    <a:bodyPr/>
                    <a:lstStyle/>
                    <a:p>
                      <a:pPr algn="l" fontAlgn="base"/>
                      <a:r>
                        <a:rPr lang="en-IN" sz="1200" b="1" dirty="0">
                          <a:effectLst/>
                        </a:rPr>
                        <a:t>Attribute </a:t>
                      </a:r>
                      <a:r>
                        <a:rPr lang="en-IN" sz="1200" b="1" i="1" dirty="0">
                          <a:effectLst/>
                        </a:rPr>
                        <a:t>s</a:t>
                      </a:r>
                      <a:endParaRPr lang="en-IN" sz="1200" b="1" dirty="0">
                        <a:effectLst/>
                      </a:endParaRP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ctr"/>
                      <a:r>
                        <a:rPr lang="en-GB" sz="1200" b="0" dirty="0">
                          <a:effectLst/>
                        </a:rPr>
                        <a:t>To access data in a file , user requires attributes such as file name, file location.</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ctr"/>
                      <a:r>
                        <a:rPr lang="en-GB" sz="1200" b="0" dirty="0">
                          <a:effectLst/>
                        </a:rPr>
                        <a:t>No such attributes are required.</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r h="443993">
                <a:tc>
                  <a:txBody>
                    <a:bodyPr/>
                    <a:lstStyle/>
                    <a:p>
                      <a:pPr algn="just" rtl="0" fontAlgn="base"/>
                      <a:r>
                        <a:rPr lang="en-IN" sz="1200" b="1">
                          <a:effectLst/>
                        </a:rPr>
                        <a:t>Example</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200" b="0" u="sng">
                          <a:effectLst/>
                          <a:hlinkClick r:id="rId5"/>
                        </a:rPr>
                        <a:t>Cobol </a:t>
                      </a:r>
                      <a:r>
                        <a:rPr lang="en-IN" sz="1200" b="0">
                          <a:effectLst/>
                        </a:rPr>
                        <a:t>, </a:t>
                      </a:r>
                      <a:r>
                        <a:rPr lang="en-IN" sz="1200" b="0" u="sng">
                          <a:effectLst/>
                          <a:hlinkClick r:id="rId6"/>
                        </a:rPr>
                        <a:t>C++</a:t>
                      </a:r>
                      <a:endParaRPr lang="en-IN" sz="1200" b="0">
                        <a:effectLst/>
                      </a:endParaRP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200" b="0" u="sng" dirty="0">
                          <a:effectLst/>
                          <a:hlinkClick r:id="rId7"/>
                        </a:rPr>
                        <a:t>Oracle </a:t>
                      </a:r>
                      <a:r>
                        <a:rPr lang="en-IN" sz="1200" b="0" dirty="0">
                          <a:effectLst/>
                        </a:rPr>
                        <a:t>, </a:t>
                      </a:r>
                      <a:r>
                        <a:rPr lang="en-IN" sz="1200" b="0" u="sng" dirty="0">
                          <a:effectLst/>
                          <a:hlinkClick r:id="rId8"/>
                        </a:rPr>
                        <a:t>SQL Server</a:t>
                      </a:r>
                      <a:endParaRPr lang="en-IN" sz="1200" b="0" dirty="0">
                        <a:effectLst/>
                      </a:endParaRP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5876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1060113" cy="890587"/>
          </a:xfrm>
        </p:spPr>
        <p:txBody>
          <a:bodyPr/>
          <a:lstStyle/>
          <a:p>
            <a:r>
              <a:rPr lang="en-US" altLang="en-US" dirty="0">
                <a:solidFill>
                  <a:schemeClr val="accent2"/>
                </a:solidFill>
              </a:rPr>
              <a:t>Advantages of Using the Database Approach</a:t>
            </a:r>
            <a:endParaRPr lang="en-US" dirty="0">
              <a:solidFill>
                <a:schemeClr val="accent2"/>
              </a:solidFill>
            </a:endParaRPr>
          </a:p>
        </p:txBody>
      </p:sp>
      <p:sp>
        <p:nvSpPr>
          <p:cNvPr id="3" name="Content Placeholder 2"/>
          <p:cNvSpPr>
            <a:spLocks noGrp="1"/>
          </p:cNvSpPr>
          <p:nvPr>
            <p:ph idx="4294967295"/>
          </p:nvPr>
        </p:nvSpPr>
        <p:spPr>
          <a:xfrm>
            <a:off x="811987" y="1177925"/>
            <a:ext cx="11241024" cy="5039995"/>
          </a:xfrm>
        </p:spPr>
        <p:txBody>
          <a:bodyPr>
            <a:normAutofit/>
          </a:bodyPr>
          <a:lstStyle/>
          <a:p>
            <a:pPr>
              <a:buFont typeface="Arial" panose="020B0604020202020204" pitchFamily="34" charset="0"/>
              <a:buChar char="•"/>
            </a:pPr>
            <a:r>
              <a:rPr lang="en-US" altLang="en-US" sz="2400" dirty="0" smtClean="0">
                <a:solidFill>
                  <a:srgbClr val="000000"/>
                </a:solidFill>
              </a:rPr>
              <a:t> Controlling </a:t>
            </a:r>
            <a:r>
              <a:rPr lang="en-US" altLang="en-US" sz="2400" dirty="0">
                <a:solidFill>
                  <a:srgbClr val="000000"/>
                </a:solidFill>
              </a:rPr>
              <a:t>redundancy in data storage and in development and </a:t>
            </a:r>
            <a:r>
              <a:rPr lang="en-US" altLang="en-US" sz="2400" dirty="0" smtClean="0">
                <a:solidFill>
                  <a:srgbClr val="000000"/>
                </a:solidFill>
              </a:rPr>
              <a:t>maintenance </a:t>
            </a:r>
            <a:r>
              <a:rPr lang="en-US" altLang="en-US" sz="2400" dirty="0">
                <a:solidFill>
                  <a:srgbClr val="000000"/>
                </a:solidFill>
              </a:rPr>
              <a:t>efforts.</a:t>
            </a:r>
          </a:p>
          <a:p>
            <a:pPr>
              <a:buFont typeface="Arial" panose="020B0604020202020204" pitchFamily="34" charset="0"/>
              <a:buChar char="•"/>
            </a:pPr>
            <a:r>
              <a:rPr lang="en-US" altLang="en-US" sz="2400" dirty="0" smtClean="0">
                <a:solidFill>
                  <a:srgbClr val="000000"/>
                </a:solidFill>
              </a:rPr>
              <a:t> Sharing </a:t>
            </a:r>
            <a:r>
              <a:rPr lang="en-US" altLang="en-US" sz="2400" dirty="0">
                <a:solidFill>
                  <a:srgbClr val="000000"/>
                </a:solidFill>
              </a:rPr>
              <a:t>of data among multiple users.</a:t>
            </a:r>
          </a:p>
          <a:p>
            <a:pPr>
              <a:buFont typeface="Arial" panose="020B0604020202020204" pitchFamily="34" charset="0"/>
              <a:buChar char="•"/>
            </a:pPr>
            <a:r>
              <a:rPr lang="en-US" altLang="en-US" sz="2400" dirty="0" smtClean="0">
                <a:solidFill>
                  <a:srgbClr val="000000"/>
                </a:solidFill>
              </a:rPr>
              <a:t> Restricting </a:t>
            </a:r>
            <a:r>
              <a:rPr lang="en-US" altLang="en-US" sz="2400" dirty="0">
                <a:solidFill>
                  <a:srgbClr val="000000"/>
                </a:solidFill>
              </a:rPr>
              <a:t>unauthorized access to data.</a:t>
            </a:r>
          </a:p>
          <a:p>
            <a:pPr>
              <a:buFont typeface="Arial" panose="020B0604020202020204" pitchFamily="34" charset="0"/>
              <a:buChar char="•"/>
            </a:pPr>
            <a:r>
              <a:rPr lang="en-US" altLang="en-US" sz="2400" dirty="0" smtClean="0">
                <a:solidFill>
                  <a:srgbClr val="000000"/>
                </a:solidFill>
              </a:rPr>
              <a:t> Providing </a:t>
            </a:r>
            <a:r>
              <a:rPr lang="en-US" altLang="en-US" sz="2400" dirty="0">
                <a:solidFill>
                  <a:srgbClr val="000000"/>
                </a:solidFill>
              </a:rPr>
              <a:t>persistent storage for program Objects </a:t>
            </a:r>
            <a:endParaRPr lang="en-US" altLang="en-US" sz="2400" dirty="0" smtClean="0">
              <a:solidFill>
                <a:srgbClr val="000000"/>
              </a:solidFill>
            </a:endParaRPr>
          </a:p>
          <a:p>
            <a:pPr>
              <a:buFont typeface="Arial" panose="020B0604020202020204" pitchFamily="34" charset="0"/>
              <a:buChar char="•"/>
            </a:pPr>
            <a:r>
              <a:rPr lang="en-US" altLang="en-US" sz="2400" dirty="0" smtClean="0">
                <a:solidFill>
                  <a:srgbClr val="000000"/>
                </a:solidFill>
              </a:rPr>
              <a:t>Providing </a:t>
            </a:r>
            <a:r>
              <a:rPr lang="en-US" altLang="en-US" sz="2400" dirty="0">
                <a:solidFill>
                  <a:srgbClr val="000000"/>
                </a:solidFill>
              </a:rPr>
              <a:t>Storage Structures for efficient Query </a:t>
            </a:r>
            <a:r>
              <a:rPr lang="en-US" altLang="en-US" sz="2400" dirty="0" smtClean="0">
                <a:solidFill>
                  <a:srgbClr val="000000"/>
                </a:solidFill>
              </a:rPr>
              <a:t>Processing</a:t>
            </a:r>
          </a:p>
          <a:p>
            <a:pPr>
              <a:buFont typeface="Arial" panose="020B0604020202020204" pitchFamily="34" charset="0"/>
              <a:buChar char="•"/>
            </a:pPr>
            <a:r>
              <a:rPr lang="en-US" altLang="en-US" sz="2400" dirty="0" smtClean="0"/>
              <a:t> </a:t>
            </a:r>
            <a:r>
              <a:rPr lang="en-US" altLang="en-US" sz="2400" dirty="0">
                <a:solidFill>
                  <a:srgbClr val="000000"/>
                </a:solidFill>
              </a:rPr>
              <a:t>Providing backup and recovery services.</a:t>
            </a:r>
          </a:p>
          <a:p>
            <a:pPr>
              <a:buFont typeface="Arial" panose="020B0604020202020204" pitchFamily="34" charset="0"/>
              <a:buChar char="•"/>
            </a:pPr>
            <a:r>
              <a:rPr lang="en-US" altLang="en-US" sz="2400" dirty="0">
                <a:solidFill>
                  <a:srgbClr val="000000"/>
                </a:solidFill>
              </a:rPr>
              <a:t> Providing multiple interfaces to different classes of users.</a:t>
            </a:r>
          </a:p>
          <a:p>
            <a:pPr>
              <a:buFont typeface="Arial" panose="020B0604020202020204" pitchFamily="34" charset="0"/>
              <a:buChar char="•"/>
            </a:pPr>
            <a:r>
              <a:rPr lang="en-US" altLang="en-US" sz="2400" dirty="0">
                <a:solidFill>
                  <a:srgbClr val="000000"/>
                </a:solidFill>
              </a:rPr>
              <a:t> Representing complex relationships among data.</a:t>
            </a:r>
          </a:p>
          <a:p>
            <a:pPr>
              <a:buFont typeface="Arial" panose="020B0604020202020204" pitchFamily="34" charset="0"/>
              <a:buChar char="•"/>
            </a:pPr>
            <a:r>
              <a:rPr lang="en-US" altLang="en-US" sz="2400" dirty="0">
                <a:solidFill>
                  <a:srgbClr val="000000"/>
                </a:solidFill>
              </a:rPr>
              <a:t> Enforcing integrity constraints on the database.</a:t>
            </a:r>
          </a:p>
          <a:p>
            <a:pPr>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312244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286604"/>
            <a:ext cx="10745777" cy="974638"/>
          </a:xfrm>
        </p:spPr>
        <p:txBody>
          <a:bodyPr/>
          <a:lstStyle/>
          <a:p>
            <a:r>
              <a:rPr lang="en-US" altLang="en-US" dirty="0" smtClean="0">
                <a:solidFill>
                  <a:schemeClr val="accent2"/>
                </a:solidFill>
                <a:latin typeface="+mn-lt"/>
              </a:rPr>
              <a:t>Data  Models</a:t>
            </a:r>
            <a:endParaRPr lang="en-US" dirty="0">
              <a:solidFill>
                <a:schemeClr val="accent2"/>
              </a:solidFill>
              <a:latin typeface="+mn-lt"/>
            </a:endParaRPr>
          </a:p>
        </p:txBody>
      </p:sp>
      <p:sp>
        <p:nvSpPr>
          <p:cNvPr id="3" name="Content Placeholder 2"/>
          <p:cNvSpPr>
            <a:spLocks noGrp="1"/>
          </p:cNvSpPr>
          <p:nvPr>
            <p:ph idx="1"/>
          </p:nvPr>
        </p:nvSpPr>
        <p:spPr/>
        <p:txBody>
          <a:bodyPr>
            <a:normAutofit/>
          </a:bodyPr>
          <a:lstStyle/>
          <a:p>
            <a:pPr algn="just">
              <a:spcBef>
                <a:spcPct val="0"/>
              </a:spcBef>
            </a:pPr>
            <a:r>
              <a:rPr lang="en-US" dirty="0"/>
              <a:t>One of the most important characteristics of database approach is that it provides data abstraction. </a:t>
            </a:r>
            <a:endParaRPr lang="en-US" dirty="0" smtClean="0"/>
          </a:p>
          <a:p>
            <a:pPr algn="just">
              <a:spcBef>
                <a:spcPct val="0"/>
              </a:spcBef>
            </a:pPr>
            <a:r>
              <a:rPr lang="en-US" dirty="0" smtClean="0"/>
              <a:t>Data </a:t>
            </a:r>
            <a:r>
              <a:rPr lang="en-US" dirty="0"/>
              <a:t>Abstraction, it is the hiding of complex details or details that are </a:t>
            </a:r>
            <a:r>
              <a:rPr lang="en-US" dirty="0" smtClean="0"/>
              <a:t> </a:t>
            </a:r>
            <a:r>
              <a:rPr lang="en-US" dirty="0"/>
              <a:t>needed by the database users. </a:t>
            </a:r>
            <a:endParaRPr lang="en-US" dirty="0" smtClean="0"/>
          </a:p>
          <a:p>
            <a:pPr algn="just">
              <a:spcBef>
                <a:spcPct val="0"/>
              </a:spcBef>
            </a:pPr>
            <a:r>
              <a:rPr lang="en-US" dirty="0" smtClean="0"/>
              <a:t>Now </a:t>
            </a:r>
            <a:r>
              <a:rPr lang="en-US" dirty="0"/>
              <a:t>to achieve this data abstraction we have something called as data model</a:t>
            </a:r>
            <a:r>
              <a:rPr lang="en-US" dirty="0" smtClean="0"/>
              <a:t>.</a:t>
            </a:r>
          </a:p>
          <a:p>
            <a:pPr algn="just">
              <a:spcBef>
                <a:spcPct val="0"/>
              </a:spcBef>
            </a:pPr>
            <a:r>
              <a:rPr lang="en-US" dirty="0"/>
              <a:t>Data model is a collection of concepts used to describe the structure of the databases like specifying the data types, constraints etc. </a:t>
            </a:r>
            <a:endParaRPr lang="en-US" dirty="0" smtClean="0"/>
          </a:p>
          <a:p>
            <a:pPr algn="just">
              <a:spcBef>
                <a:spcPct val="0"/>
              </a:spcBef>
            </a:pPr>
            <a:r>
              <a:rPr lang="en-US" dirty="0" smtClean="0"/>
              <a:t>Most </a:t>
            </a:r>
            <a:r>
              <a:rPr lang="en-US" dirty="0"/>
              <a:t>data models include a set of basic operations to manipulate the data in the database like retrieval of data from the database or updates on the data in the database. </a:t>
            </a:r>
            <a:endParaRPr lang="en-US" dirty="0" smtClean="0"/>
          </a:p>
          <a:p>
            <a:pPr algn="just">
              <a:spcBef>
                <a:spcPct val="0"/>
              </a:spcBef>
            </a:pPr>
            <a:r>
              <a:rPr lang="en-US" dirty="0" smtClean="0"/>
              <a:t>In </a:t>
            </a:r>
            <a:r>
              <a:rPr lang="en-US" dirty="0"/>
              <a:t>addition to these basic operations data model also includes concepts to specify the behavior of a database application and so it allows the database designer to specify a set of valid user defined operations. </a:t>
            </a:r>
          </a:p>
          <a:p>
            <a:pPr algn="just">
              <a:spcBef>
                <a:spcPct val="0"/>
              </a:spcBef>
            </a:pPr>
            <a:endParaRPr lang="en-US" altLang="en-US" dirty="0"/>
          </a:p>
          <a:p>
            <a:pPr algn="just"/>
            <a:endParaRPr lang="en-US" dirty="0"/>
          </a:p>
        </p:txBody>
      </p:sp>
    </p:spTree>
    <p:extLst>
      <p:ext uri="{BB962C8B-B14F-4D97-AF65-F5344CB8AC3E}">
        <p14:creationId xmlns:p14="http://schemas.microsoft.com/office/powerpoint/2010/main" val="58509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7381</TotalTime>
  <Words>3606</Words>
  <Application>Microsoft Office PowerPoint</Application>
  <PresentationFormat>Custom</PresentationFormat>
  <Paragraphs>305</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Retrospect</vt:lpstr>
      <vt:lpstr>Basic Definitions</vt:lpstr>
      <vt:lpstr>Simplified database system environment</vt:lpstr>
      <vt:lpstr>Example of a Database </vt:lpstr>
      <vt:lpstr>Example of a Database </vt:lpstr>
      <vt:lpstr>Example of a simple database</vt:lpstr>
      <vt:lpstr> Characteristics(Database Vs File Systems)</vt:lpstr>
      <vt:lpstr> Characteristics(Database Vs File Systems)</vt:lpstr>
      <vt:lpstr>Advantages of Using the Database Approach</vt:lpstr>
      <vt:lpstr>Data  Models</vt:lpstr>
      <vt:lpstr>Categories Of Data Models   </vt:lpstr>
      <vt:lpstr>PowerPoint Presentation</vt:lpstr>
      <vt:lpstr>PowerPoint Presentation</vt:lpstr>
      <vt:lpstr>PowerPoint Presentation</vt:lpstr>
      <vt:lpstr>PowerPoint Presentation</vt:lpstr>
      <vt:lpstr>Database Schema</vt:lpstr>
      <vt:lpstr>Database State</vt:lpstr>
      <vt:lpstr>Example of a Database Schema</vt:lpstr>
      <vt:lpstr>Example of a database state</vt:lpstr>
      <vt:lpstr>Instance</vt:lpstr>
      <vt:lpstr>Example : </vt:lpstr>
      <vt:lpstr>Three-Schema Architecture</vt:lpstr>
      <vt:lpstr>The three-schema architecture</vt:lpstr>
      <vt:lpstr>Three-Schema Architecture</vt:lpstr>
      <vt:lpstr>University Database Schema</vt:lpstr>
      <vt:lpstr>Data Independence</vt:lpstr>
      <vt:lpstr>Data Independence</vt:lpstr>
      <vt:lpstr>Data Independence</vt:lpstr>
      <vt:lpstr>DBMS Languages</vt:lpstr>
      <vt:lpstr>PowerPoint Presentation</vt:lpstr>
      <vt:lpstr>DBMS Languages</vt:lpstr>
      <vt:lpstr>PowerPoint Presentation</vt:lpstr>
      <vt:lpstr>PowerPoint Presentation</vt:lpstr>
      <vt:lpstr>PowerPoint Presentation</vt:lpstr>
      <vt:lpstr>The  Database System  Environment</vt:lpstr>
      <vt:lpstr>The Database System  Environment</vt:lpstr>
      <vt:lpstr>DBMS Component Modules</vt:lpstr>
      <vt:lpstr>PowerPoint Presentation</vt:lpstr>
      <vt:lpstr>PowerPoint Presentation</vt:lpstr>
      <vt:lpstr>PowerPoint Presentation</vt:lpstr>
      <vt:lpstr>DBMS Component Modules</vt:lpstr>
      <vt:lpstr>Centralized and Client/Server  Architectures for DBMSs</vt:lpstr>
      <vt:lpstr>Centralized and Client/Server  Architectures for DBMSs</vt:lpstr>
      <vt:lpstr>Centralized Architecture</vt:lpstr>
      <vt:lpstr>Basic Client/Server Architectures</vt:lpstr>
      <vt:lpstr>Basic Client/Server Architectures</vt:lpstr>
      <vt:lpstr>Basic Client/Server Architectures</vt:lpstr>
      <vt:lpstr>Basic Client/Server Architectures</vt:lpstr>
      <vt:lpstr>PowerPoint Presentation</vt:lpstr>
      <vt:lpstr>Two-Tier Client/Server  Architectures for DBMSs</vt:lpstr>
      <vt:lpstr>Two-Tier Client/Server  Architectures for DBMSs</vt:lpstr>
      <vt:lpstr>Two-Tier Client/Server  Architectures for DBMSs</vt:lpstr>
      <vt:lpstr>Two-Tier Client/Server  Architectures for DBMSs</vt:lpstr>
      <vt:lpstr>Three-Tier and n-Tier  Architectures for Web  Applications</vt:lpstr>
      <vt:lpstr>Three-Tier and n-Tier  Architectures for Web  Applications</vt:lpstr>
      <vt:lpstr>Three-Tier and n-Tier  Architectures for Web  Applications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Databases and Database Applications</dc:title>
  <dc:creator>Srikant</dc:creator>
  <cp:lastModifiedBy>DEDEEPYA</cp:lastModifiedBy>
  <cp:revision>137</cp:revision>
  <dcterms:created xsi:type="dcterms:W3CDTF">2020-08-19T09:02:54Z</dcterms:created>
  <dcterms:modified xsi:type="dcterms:W3CDTF">2025-02-05T04:46:32Z</dcterms:modified>
</cp:coreProperties>
</file>