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38"/>
  </p:notesMasterIdLst>
  <p:handoutMasterIdLst>
    <p:handoutMasterId r:id="rId39"/>
  </p:handoutMasterIdLst>
  <p:sldIdLst>
    <p:sldId id="256" r:id="rId2"/>
    <p:sldId id="367" r:id="rId3"/>
    <p:sldId id="737" r:id="rId4"/>
    <p:sldId id="742" r:id="rId5"/>
    <p:sldId id="763" r:id="rId6"/>
    <p:sldId id="764" r:id="rId7"/>
    <p:sldId id="765" r:id="rId8"/>
    <p:sldId id="768" r:id="rId9"/>
    <p:sldId id="769" r:id="rId10"/>
    <p:sldId id="770" r:id="rId11"/>
    <p:sldId id="771" r:id="rId12"/>
    <p:sldId id="772" r:id="rId13"/>
    <p:sldId id="803" r:id="rId14"/>
    <p:sldId id="773" r:id="rId15"/>
    <p:sldId id="774" r:id="rId16"/>
    <p:sldId id="804" r:id="rId17"/>
    <p:sldId id="789" r:id="rId18"/>
    <p:sldId id="805" r:id="rId19"/>
    <p:sldId id="806" r:id="rId20"/>
    <p:sldId id="807" r:id="rId21"/>
    <p:sldId id="808" r:id="rId22"/>
    <p:sldId id="809" r:id="rId23"/>
    <p:sldId id="810" r:id="rId24"/>
    <p:sldId id="811" r:id="rId25"/>
    <p:sldId id="812" r:id="rId26"/>
    <p:sldId id="813" r:id="rId27"/>
    <p:sldId id="814" r:id="rId28"/>
    <p:sldId id="815" r:id="rId29"/>
    <p:sldId id="791" r:id="rId30"/>
    <p:sldId id="816" r:id="rId31"/>
    <p:sldId id="776" r:id="rId32"/>
    <p:sldId id="795" r:id="rId33"/>
    <p:sldId id="798" r:id="rId34"/>
    <p:sldId id="801" r:id="rId35"/>
    <p:sldId id="802" r:id="rId36"/>
    <p:sldId id="79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581"/>
    <a:srgbClr val="0000FF"/>
    <a:srgbClr val="009900"/>
    <a:srgbClr val="FF0000"/>
    <a:srgbClr val="FF0066"/>
    <a:srgbClr val="0000CC"/>
    <a:srgbClr val="990000"/>
    <a:srgbClr val="005024"/>
    <a:srgbClr val="7166FC"/>
    <a:srgbClr val="EF7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vatpoint.com/bayes-theorem-in-artifical-intelligenc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analyticsvidhya.com/courses/naive-bayes?utm_source=blog&amp;utm_medium=naive-bayes-explained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c/conditional_probability.a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8001000" cy="1981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UNIT-III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(Bayesian Learning)</a:t>
            </a:r>
            <a:endParaRPr lang="en-US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3429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Naive Bayes Classifier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71477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Naïve Bayes algorithm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a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supervised learning algorithm,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which is based on 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Bayes theorem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and used for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solving classification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problems and also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solving Regression Problems</a:t>
            </a:r>
            <a:r>
              <a:rPr lang="en-US" sz="2400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mainly used in 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text classification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that includes a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high-dimensional training dataset.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Naïve Bayes Classifier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one of the simple and most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effective Classification algorithms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which helps in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building the fast machine learning models that can make quick predictions</a:t>
            </a:r>
            <a:r>
              <a:rPr lang="en-US" sz="2400" b="1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732" y="762000"/>
            <a:ext cx="8654468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Naïve Bayes algorithm is comprised of </a:t>
            </a:r>
            <a:r>
              <a:rPr lang="en-US" sz="2400" b="1" dirty="0"/>
              <a:t>two words </a:t>
            </a:r>
            <a:r>
              <a:rPr lang="en-US" sz="2400" b="1" dirty="0">
                <a:solidFill>
                  <a:srgbClr val="7030A0"/>
                </a:solidFill>
              </a:rPr>
              <a:t>Naïve and Bayes, </a:t>
            </a:r>
            <a:r>
              <a:rPr lang="en-US" sz="2400" dirty="0"/>
              <a:t>Which can be described as</a:t>
            </a:r>
            <a:r>
              <a:rPr lang="en-US" sz="2400" dirty="0" smtClean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</a:rPr>
              <a:t>Naïve: </a:t>
            </a:r>
            <a:r>
              <a:rPr lang="en-US" sz="2400" dirty="0"/>
              <a:t>It is called Naïve because it assumes that the occurrence of a </a:t>
            </a:r>
            <a:r>
              <a:rPr lang="en-US" sz="2400" b="1" dirty="0">
                <a:solidFill>
                  <a:srgbClr val="870581"/>
                </a:solidFill>
              </a:rPr>
              <a:t>certain feature is independent of the occurrence of other features. </a:t>
            </a:r>
            <a:endParaRPr lang="en-US" sz="2400" b="1" dirty="0" smtClean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Such </a:t>
            </a:r>
            <a:r>
              <a:rPr lang="en-US" sz="2400" dirty="0"/>
              <a:t>as if the </a:t>
            </a:r>
            <a:r>
              <a:rPr lang="en-US" sz="2400" b="1" dirty="0">
                <a:solidFill>
                  <a:srgbClr val="990000"/>
                </a:solidFill>
              </a:rPr>
              <a:t>fruit is identified on the bases of color, shape, and taste, then red, spherical, and sweet fruit</a:t>
            </a:r>
            <a:r>
              <a:rPr lang="en-US" sz="2400" dirty="0"/>
              <a:t> is recognized as </a:t>
            </a:r>
            <a:r>
              <a:rPr lang="en-US" sz="2400" b="1" dirty="0">
                <a:solidFill>
                  <a:srgbClr val="0000FF"/>
                </a:solidFill>
              </a:rPr>
              <a:t>an apple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Hence </a:t>
            </a:r>
            <a:r>
              <a:rPr lang="en-US" sz="2400" b="1" dirty="0">
                <a:solidFill>
                  <a:srgbClr val="FF0000"/>
                </a:solidFill>
              </a:rPr>
              <a:t>each feature individually contributes </a:t>
            </a:r>
            <a:r>
              <a:rPr lang="en-US" sz="2400" dirty="0"/>
              <a:t>to </a:t>
            </a:r>
            <a:r>
              <a:rPr lang="en-US" sz="2400" b="1" dirty="0"/>
              <a:t>identify that it is an apple </a:t>
            </a:r>
            <a:r>
              <a:rPr lang="en-US" sz="2400" b="1" dirty="0">
                <a:solidFill>
                  <a:srgbClr val="0000CC"/>
                </a:solidFill>
              </a:rPr>
              <a:t>without depending on each other</a:t>
            </a:r>
            <a:r>
              <a:rPr lang="en-US" sz="2400" b="1" dirty="0" smtClean="0">
                <a:solidFill>
                  <a:srgbClr val="0000CC"/>
                </a:solidFill>
              </a:rPr>
              <a:t>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Bayes: 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It is called Bayes because it depends on the principle of 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  <a:hlinkClick r:id="rId3"/>
              </a:rPr>
              <a:t>Bayes' Theorem</a:t>
            </a: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Naive Bayes mainly used in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1. Face Recognition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2. Weather Prediction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3. Medical Diagnosis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4. News Classification etc.</a:t>
            </a:r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391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3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Advantages of Naive bayes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The following are some of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benefits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of the Naive Bayes classifier: 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It is simple and easy to </a:t>
            </a: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implement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doesn’t require </a:t>
            </a:r>
            <a:r>
              <a:rPr lang="en-US" sz="2400" b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as much training </a:t>
            </a:r>
            <a:r>
              <a:rPr lang="en-US" sz="2400" b="1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data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handles both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continuous and discrete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data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is fast and can be used to </a:t>
            </a:r>
            <a:r>
              <a:rPr lang="en-US" sz="2400" b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make real-time </a:t>
            </a:r>
            <a:r>
              <a:rPr lang="en-US" sz="2400" b="1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predictions</a:t>
            </a:r>
          </a:p>
        </p:txBody>
      </p:sp>
    </p:spTree>
    <p:extLst>
      <p:ext uri="{BB962C8B-B14F-4D97-AF65-F5344CB8AC3E}">
        <p14:creationId xmlns:p14="http://schemas.microsoft.com/office/powerpoint/2010/main" val="33255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USE CASE 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</a:rPr>
              <a:t>Text classification</a:t>
            </a:r>
            <a:r>
              <a:rPr lang="en-US" sz="2400" dirty="0"/>
              <a:t> is one of the most popular </a:t>
            </a:r>
            <a:r>
              <a:rPr lang="en-US" sz="2400" b="1" dirty="0">
                <a:solidFill>
                  <a:srgbClr val="FF0066"/>
                </a:solidFill>
              </a:rPr>
              <a:t>applications of a Naive Bayes </a:t>
            </a:r>
            <a:r>
              <a:rPr lang="en-US" sz="2400" b="1" dirty="0" smtClean="0">
                <a:solidFill>
                  <a:srgbClr val="FF0066"/>
                </a:solidFill>
              </a:rPr>
              <a:t>classifier.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</a:rPr>
              <a:t>Problem statement: </a:t>
            </a:r>
            <a:r>
              <a:rPr lang="en-US" sz="2400" dirty="0" smtClean="0"/>
              <a:t>To perform text classification of </a:t>
            </a:r>
            <a:r>
              <a:rPr lang="en-US" sz="2400" b="1" dirty="0" smtClean="0">
                <a:solidFill>
                  <a:srgbClr val="0000FF"/>
                </a:solidFill>
              </a:rPr>
              <a:t>news headlines and classify news into different topics for a news website.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Algorithm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 Naive Bayes Classifier is inspired by </a:t>
            </a:r>
            <a:r>
              <a:rPr lang="en-US" sz="2400" b="1" dirty="0">
                <a:solidFill>
                  <a:srgbClr val="FF0000"/>
                </a:solidFill>
              </a:rPr>
              <a:t>Bayes Theorem</a:t>
            </a:r>
            <a:r>
              <a:rPr lang="en-US" sz="2400" dirty="0"/>
              <a:t> which states the </a:t>
            </a:r>
            <a:r>
              <a:rPr lang="en-US" sz="2400" b="1" dirty="0">
                <a:solidFill>
                  <a:srgbClr val="870581"/>
                </a:solidFill>
              </a:rPr>
              <a:t>following equation</a:t>
            </a:r>
            <a:r>
              <a:rPr lang="en-US" sz="2400" b="1" dirty="0" smtClean="0">
                <a:solidFill>
                  <a:srgbClr val="870581"/>
                </a:solidFill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485334"/>
            <a:ext cx="6858000" cy="1292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2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17286" y="304800"/>
            <a:ext cx="8229600" cy="6186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equation can be rewritten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(input variables)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(output variable)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make it easier to understand.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plain English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this equation is solving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probability of y given input features 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Re write as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4" y="4885871"/>
            <a:ext cx="6858000" cy="1362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22323"/>
            <a:ext cx="6858000" cy="1292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457200"/>
            <a:ext cx="8229600" cy="62786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Here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x1, x2…,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 represents the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eatures (or) Attributes .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color, shape, size etc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‘y’</a:t>
            </a: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Class Labels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Yes or No etc.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naive assumption 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(hence the name) that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variables are independent given the class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we can </a:t>
            </a:r>
            <a:r>
              <a:rPr lang="en-US" sz="2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rewrite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sz="2400" b="1" dirty="0" err="1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X|y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as follows</a:t>
            </a: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1" y="5294086"/>
            <a:ext cx="6858000" cy="954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14" y="2514600"/>
            <a:ext cx="5181600" cy="81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02770" y="530238"/>
            <a:ext cx="8360229" cy="56323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this equation,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substituting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for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 and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expanding using the chain rule </a:t>
            </a:r>
            <a:r>
              <a:rPr lang="en-US" sz="2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we get,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Now, you can obtain the values for each by looking at the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dataset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substitute them into the equation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38200"/>
            <a:ext cx="4610100" cy="102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 descr="https://www.kdnuggets.com/wp-content/uploads/bayes-nagesh-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663041"/>
            <a:ext cx="7772400" cy="1028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4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Supervised Learning</a:t>
            </a:r>
            <a:endParaRPr lang="en-US" sz="48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334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200" b="1" dirty="0">
                <a:solidFill>
                  <a:srgbClr val="870581"/>
                </a:solidFill>
              </a:rPr>
              <a:t>Bayes </a:t>
            </a:r>
            <a:r>
              <a:rPr lang="en-IN" sz="3200" b="1" dirty="0" smtClean="0">
                <a:solidFill>
                  <a:srgbClr val="870581"/>
                </a:solidFill>
              </a:rPr>
              <a:t>Theorem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200" b="1" dirty="0" smtClean="0">
                <a:solidFill>
                  <a:srgbClr val="FF0066"/>
                </a:solidFill>
              </a:rPr>
              <a:t>Naive </a:t>
            </a:r>
            <a:r>
              <a:rPr lang="en-IN" sz="3200" b="1" dirty="0">
                <a:solidFill>
                  <a:srgbClr val="FF0066"/>
                </a:solidFill>
              </a:rPr>
              <a:t>Bayes </a:t>
            </a:r>
            <a:r>
              <a:rPr lang="en-IN" sz="3200" b="1" dirty="0" smtClean="0">
                <a:solidFill>
                  <a:srgbClr val="FF0066"/>
                </a:solidFill>
              </a:rPr>
              <a:t>Classifier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smtClean="0">
                <a:solidFill>
                  <a:srgbClr val="005024"/>
                </a:solidFill>
                <a:latin typeface="Baskerville Old Face" pitchFamily="18" charset="0"/>
              </a:rPr>
              <a:t>Examples</a:t>
            </a:r>
            <a:endParaRPr lang="en-US" sz="3200" b="1" dirty="0" smtClean="0">
              <a:solidFill>
                <a:srgbClr val="005024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02771" y="530238"/>
            <a:ext cx="8229600" cy="618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all entries in the dataset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denominator does not change,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it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remains static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Therefore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denominator can be removed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u="sng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proportionality can be injected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Finally, we have to </a:t>
            </a:r>
            <a:r>
              <a:rPr lang="en-US" sz="24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class variable </a:t>
            </a:r>
            <a:r>
              <a:rPr lang="en-US" sz="2400" b="1" dirty="0" smtClean="0">
                <a:solidFill>
                  <a:srgbClr val="0000CC"/>
                </a:solidFill>
              </a:rPr>
              <a:t>(y)</a:t>
            </a:r>
            <a:r>
              <a:rPr lang="en-US" sz="2400" dirty="0" smtClean="0"/>
              <a:t> with </a:t>
            </a:r>
            <a:r>
              <a:rPr lang="en-US" sz="2400" b="1" dirty="0" smtClean="0">
                <a:solidFill>
                  <a:srgbClr val="FF0000"/>
                </a:solidFill>
              </a:rPr>
              <a:t>maximum probability.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009900"/>
            <a:ext cx="7848600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5298042"/>
            <a:ext cx="7124700" cy="800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02771" y="530238"/>
            <a:ext cx="822960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Here,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Argmax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simply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 operation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finds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argument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that 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gives the maximum value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from a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target function.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Naïve Bayes Algorithm Steps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</a:rPr>
              <a:t>Step-1:</a:t>
            </a:r>
            <a:r>
              <a:rPr lang="en-US" sz="2400" dirty="0" smtClean="0"/>
              <a:t>  </a:t>
            </a:r>
            <a:r>
              <a:rPr lang="en-US" sz="2400" dirty="0"/>
              <a:t>Convert the </a:t>
            </a:r>
            <a:r>
              <a:rPr lang="en-US" sz="2400" b="1" dirty="0">
                <a:solidFill>
                  <a:srgbClr val="0000CC"/>
                </a:solidFill>
              </a:rPr>
              <a:t>data set </a:t>
            </a:r>
            <a:r>
              <a:rPr lang="en-US" sz="2400" dirty="0"/>
              <a:t>into a </a:t>
            </a:r>
            <a:r>
              <a:rPr lang="en-US" sz="2400" b="1" dirty="0">
                <a:solidFill>
                  <a:srgbClr val="990000"/>
                </a:solidFill>
              </a:rPr>
              <a:t>frequency </a:t>
            </a:r>
            <a:r>
              <a:rPr lang="en-US" sz="2400" b="1" dirty="0" smtClean="0">
                <a:solidFill>
                  <a:srgbClr val="990000"/>
                </a:solidFill>
              </a:rPr>
              <a:t>table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</a:rPr>
              <a:t>Step-2:  </a:t>
            </a:r>
            <a:r>
              <a:rPr lang="en-US" sz="2400" dirty="0" smtClean="0"/>
              <a:t>Next </a:t>
            </a:r>
            <a:r>
              <a:rPr lang="en-US" sz="2400" b="1" dirty="0" smtClean="0"/>
              <a:t>calculate </a:t>
            </a: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870581"/>
                </a:solidFill>
              </a:rPr>
              <a:t>Likely hood table </a:t>
            </a:r>
            <a:r>
              <a:rPr lang="en-US" sz="2400" dirty="0" smtClean="0"/>
              <a:t>from the </a:t>
            </a:r>
            <a:r>
              <a:rPr lang="en-US" sz="2400" b="1" dirty="0" smtClean="0">
                <a:solidFill>
                  <a:srgbClr val="7030A0"/>
                </a:solidFill>
              </a:rPr>
              <a:t>Frequency Table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</a:rPr>
              <a:t>Step-3:</a:t>
            </a:r>
            <a:r>
              <a:rPr lang="en-US" sz="2400" dirty="0" smtClean="0"/>
              <a:t> Now</a:t>
            </a:r>
            <a:r>
              <a:rPr lang="en-US" sz="2400" dirty="0"/>
              <a:t>, use </a:t>
            </a:r>
            <a:r>
              <a:rPr lang="en-US" sz="2400" b="1" dirty="0">
                <a:solidFill>
                  <a:srgbClr val="0000CC"/>
                </a:solidFill>
                <a:hlinkClick r:id="rId3"/>
              </a:rPr>
              <a:t>Naive Bayesian</a:t>
            </a:r>
            <a:r>
              <a:rPr lang="en-US" sz="2400" b="1" dirty="0">
                <a:solidFill>
                  <a:srgbClr val="0000CC"/>
                </a:solidFill>
              </a:rPr>
              <a:t> equation </a:t>
            </a:r>
            <a:r>
              <a:rPr lang="en-US" sz="2400" dirty="0"/>
              <a:t>to </a:t>
            </a:r>
            <a:r>
              <a:rPr lang="en-US" sz="2400" b="1" dirty="0"/>
              <a:t>calculate</a:t>
            </a:r>
            <a:r>
              <a:rPr lang="en-US" sz="2400" dirty="0"/>
              <a:t> the </a:t>
            </a:r>
            <a:r>
              <a:rPr lang="en-US" sz="2400" b="1" dirty="0">
                <a:solidFill>
                  <a:srgbClr val="009900"/>
                </a:solidFill>
              </a:rPr>
              <a:t>posterior probability for each class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Finally, The </a:t>
            </a:r>
            <a:r>
              <a:rPr lang="en-US" sz="2400" dirty="0"/>
              <a:t>class with the </a:t>
            </a:r>
            <a:r>
              <a:rPr lang="en-US" sz="2400" b="1" dirty="0">
                <a:solidFill>
                  <a:srgbClr val="FF0066"/>
                </a:solidFill>
              </a:rPr>
              <a:t>highest posterior probability </a:t>
            </a:r>
            <a:r>
              <a:rPr lang="en-US" sz="2400" dirty="0"/>
              <a:t>is the </a:t>
            </a:r>
            <a:r>
              <a:rPr lang="en-US" sz="2400" b="1" u="sng" dirty="0">
                <a:solidFill>
                  <a:srgbClr val="7030A0"/>
                </a:solidFill>
              </a:rPr>
              <a:t>outcome of the prediction.</a:t>
            </a:r>
            <a:endParaRPr lang="en-US" sz="2400" b="1" u="sng" dirty="0" smtClean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56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Example-1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62000"/>
            <a:ext cx="8305800" cy="58169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Suppose you tracked the weather conditions for </a:t>
            </a:r>
            <a:r>
              <a:rPr lang="en-US" sz="2000" b="1" dirty="0"/>
              <a:t>14 days</a:t>
            </a:r>
            <a:r>
              <a:rPr lang="en-US" sz="2000" dirty="0"/>
              <a:t> and based on the </a:t>
            </a:r>
            <a:r>
              <a:rPr lang="en-US" sz="2000" b="1" dirty="0">
                <a:solidFill>
                  <a:srgbClr val="7030A0"/>
                </a:solidFill>
              </a:rPr>
              <a:t>weather conditions</a:t>
            </a:r>
            <a:r>
              <a:rPr lang="en-US" sz="2000" dirty="0"/>
              <a:t>, you decided whether to </a:t>
            </a:r>
            <a:r>
              <a:rPr lang="en-US" sz="2000" b="1" dirty="0" smtClean="0">
                <a:solidFill>
                  <a:srgbClr val="FF0000"/>
                </a:solidFill>
              </a:rPr>
              <a:t>play golf or not play golf.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58918"/>
            <a:ext cx="5867400" cy="411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9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62000"/>
            <a:ext cx="83058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</a:rPr>
              <a:t>Step-1:</a:t>
            </a:r>
            <a:r>
              <a:rPr lang="en-US" sz="2400" b="1" dirty="0" smtClean="0"/>
              <a:t> First</a:t>
            </a:r>
            <a:r>
              <a:rPr lang="en-US" sz="2400" b="1" dirty="0"/>
              <a:t>, we need to </a:t>
            </a:r>
            <a:r>
              <a:rPr lang="en-US" sz="2400" b="1" dirty="0">
                <a:solidFill>
                  <a:srgbClr val="0000CC"/>
                </a:solidFill>
              </a:rPr>
              <a:t>convert this into a </a:t>
            </a:r>
            <a:r>
              <a:rPr lang="en-US" sz="2400" b="1" dirty="0" smtClean="0">
                <a:solidFill>
                  <a:srgbClr val="0000CC"/>
                </a:solidFill>
              </a:rPr>
              <a:t>Frequency Table</a:t>
            </a:r>
            <a:endParaRPr lang="en-US" sz="2400" b="1" dirty="0">
              <a:solidFill>
                <a:srgbClr val="0000CC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63825"/>
            <a:ext cx="53530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21225"/>
            <a:ext cx="70294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3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62000"/>
            <a:ext cx="83058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</a:rPr>
              <a:t>Step-2:</a:t>
            </a:r>
            <a:r>
              <a:rPr lang="en-US" sz="2400" b="1" dirty="0" smtClean="0"/>
              <a:t> Next, </a:t>
            </a:r>
            <a:r>
              <a:rPr lang="en-US" sz="2400" b="1" dirty="0" smtClean="0">
                <a:solidFill>
                  <a:srgbClr val="0000CC"/>
                </a:solidFill>
              </a:rPr>
              <a:t>convert </a:t>
            </a:r>
            <a:r>
              <a:rPr lang="en-US" sz="2400" b="1" dirty="0">
                <a:solidFill>
                  <a:srgbClr val="0000CC"/>
                </a:solidFill>
              </a:rPr>
              <a:t>this into a </a:t>
            </a:r>
            <a:r>
              <a:rPr lang="en-US" sz="2400" b="1" dirty="0" smtClean="0">
                <a:solidFill>
                  <a:srgbClr val="0000CC"/>
                </a:solidFill>
              </a:rPr>
              <a:t>Likelihood Table. </a:t>
            </a:r>
            <a:r>
              <a:rPr lang="en-US" sz="2400" b="1" dirty="0" err="1" smtClean="0">
                <a:solidFill>
                  <a:schemeClr val="tx1"/>
                </a:solidFill>
              </a:rPr>
              <a:t>i.e</a:t>
            </a:r>
            <a:r>
              <a:rPr lang="en-US" sz="2400" b="1" dirty="0" smtClean="0">
                <a:solidFill>
                  <a:schemeClr val="tx1"/>
                </a:solidFill>
              </a:rPr>
              <a:t>,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smtClean="0"/>
              <a:t>we </a:t>
            </a:r>
            <a:r>
              <a:rPr lang="en-US" sz="2400" b="1" dirty="0"/>
              <a:t>want to </a:t>
            </a:r>
            <a:r>
              <a:rPr lang="en-US" sz="2400" b="1" dirty="0">
                <a:solidFill>
                  <a:srgbClr val="009900"/>
                </a:solidFill>
              </a:rPr>
              <a:t>convert</a:t>
            </a:r>
            <a:r>
              <a:rPr lang="en-US" sz="2400" b="1" dirty="0"/>
              <a:t> the </a:t>
            </a:r>
            <a:r>
              <a:rPr lang="en-US" sz="2400" b="1" dirty="0">
                <a:solidFill>
                  <a:srgbClr val="FF0066"/>
                </a:solidFill>
              </a:rPr>
              <a:t>frequencies into ratios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7030A0"/>
                </a:solidFill>
              </a:rPr>
              <a:t>conditional probabilities</a:t>
            </a:r>
            <a:r>
              <a:rPr lang="en-US" sz="2400" dirty="0">
                <a:solidFill>
                  <a:srgbClr val="7030A0"/>
                </a:solidFill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2514600"/>
            <a:ext cx="52959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2438"/>
            <a:ext cx="6972300" cy="190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3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62000"/>
            <a:ext cx="83058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</a:rPr>
              <a:t>Step-3:</a:t>
            </a:r>
            <a:r>
              <a:rPr lang="en-US" sz="2400" b="1" dirty="0"/>
              <a:t> Finally, we can use the </a:t>
            </a:r>
            <a:r>
              <a:rPr lang="en-US" sz="2400" b="1" dirty="0">
                <a:solidFill>
                  <a:srgbClr val="7030A0"/>
                </a:solidFill>
              </a:rPr>
              <a:t>proportionality equation to predict y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66"/>
                </a:solidFill>
              </a:rPr>
              <a:t>given X.</a:t>
            </a:r>
            <a:endParaRPr lang="en-US" sz="2400" dirty="0" smtClean="0">
              <a:solidFill>
                <a:srgbClr val="FF0066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Imagine that </a:t>
            </a:r>
            <a:r>
              <a:rPr lang="en-US" sz="2400" b="1" dirty="0">
                <a:solidFill>
                  <a:srgbClr val="990000"/>
                </a:solidFill>
              </a:rPr>
              <a:t>X = {outlook: sunny, temperature: mild, humidity: normal, windy: false}.</a:t>
            </a:r>
            <a:endParaRPr lang="en-US" sz="2400" b="1" dirty="0" smtClean="0">
              <a:solidFill>
                <a:srgbClr val="99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First, we’ll calculate the </a:t>
            </a:r>
            <a:r>
              <a:rPr lang="en-US" sz="2400" b="1" dirty="0">
                <a:solidFill>
                  <a:srgbClr val="0000CC"/>
                </a:solidFill>
              </a:rPr>
              <a:t>probability </a:t>
            </a:r>
            <a:r>
              <a:rPr lang="en-US" sz="2400" dirty="0"/>
              <a:t>that you will </a:t>
            </a:r>
            <a:r>
              <a:rPr lang="en-US" sz="2400" b="1" dirty="0">
                <a:solidFill>
                  <a:srgbClr val="009900"/>
                </a:solidFill>
              </a:rPr>
              <a:t>play golf given X, </a:t>
            </a:r>
            <a:r>
              <a:rPr lang="en-US" sz="2400" b="1" dirty="0">
                <a:solidFill>
                  <a:srgbClr val="FF0066"/>
                </a:solidFill>
              </a:rPr>
              <a:t>P(</a:t>
            </a:r>
            <a:r>
              <a:rPr lang="en-US" sz="2400" b="1" dirty="0" err="1">
                <a:solidFill>
                  <a:srgbClr val="FF0066"/>
                </a:solidFill>
              </a:rPr>
              <a:t>yes|X</a:t>
            </a:r>
            <a:r>
              <a:rPr lang="en-US" sz="2400" b="1" dirty="0">
                <a:solidFill>
                  <a:srgbClr val="FF0066"/>
                </a:solidFill>
              </a:rPr>
              <a:t>)</a:t>
            </a:r>
            <a:r>
              <a:rPr lang="en-US" sz="2400" dirty="0"/>
              <a:t> followed by the </a:t>
            </a:r>
            <a:r>
              <a:rPr lang="en-US" sz="2400" b="1" dirty="0">
                <a:solidFill>
                  <a:srgbClr val="7030A0"/>
                </a:solidFill>
              </a:rPr>
              <a:t>probability that you won’t play golf given X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0066"/>
                </a:solidFill>
              </a:rPr>
              <a:t>P(</a:t>
            </a:r>
            <a:r>
              <a:rPr lang="en-US" sz="2400" b="1" dirty="0" err="1">
                <a:solidFill>
                  <a:srgbClr val="FF0066"/>
                </a:solidFill>
              </a:rPr>
              <a:t>no|X</a:t>
            </a:r>
            <a:r>
              <a:rPr lang="en-US" sz="2400" b="1" dirty="0" smtClean="0">
                <a:solidFill>
                  <a:srgbClr val="FF0066"/>
                </a:solidFill>
              </a:rPr>
              <a:t>).</a:t>
            </a: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62000"/>
            <a:ext cx="83058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Using </a:t>
            </a:r>
            <a:r>
              <a:rPr lang="en-US" sz="2400" b="1" dirty="0">
                <a:solidFill>
                  <a:srgbClr val="FF0000"/>
                </a:solidFill>
              </a:rPr>
              <a:t>the chart above</a:t>
            </a:r>
            <a:r>
              <a:rPr lang="en-US" sz="2400" dirty="0"/>
              <a:t>, we can get the </a:t>
            </a:r>
            <a:r>
              <a:rPr lang="en-US" sz="2400" b="1" dirty="0"/>
              <a:t>following information</a:t>
            </a:r>
            <a:r>
              <a:rPr lang="en-US" sz="2400" b="1" dirty="0" smtClean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46672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8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62000"/>
            <a:ext cx="8305800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Now we can simply </a:t>
            </a:r>
            <a:r>
              <a:rPr lang="en-US" sz="2400" b="1" dirty="0">
                <a:solidFill>
                  <a:srgbClr val="FF0000"/>
                </a:solidFill>
              </a:rPr>
              <a:t>input this information </a:t>
            </a:r>
            <a:r>
              <a:rPr lang="en-US" sz="2400" dirty="0"/>
              <a:t>into the following </a:t>
            </a:r>
            <a:r>
              <a:rPr lang="en-US" sz="2400" b="1" dirty="0">
                <a:solidFill>
                  <a:srgbClr val="870581"/>
                </a:solidFill>
              </a:rPr>
              <a:t>formula: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6934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609600"/>
            <a:ext cx="8305800" cy="52629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+mn-lt"/>
              </a:rPr>
              <a:t>Similarly, you would complete the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same sequence of steps for P(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no|X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).</a:t>
            </a:r>
          </a:p>
          <a:p>
            <a:endParaRPr lang="en-US" sz="2400" b="1" dirty="0">
              <a:solidFill>
                <a:srgbClr val="FF0000"/>
              </a:solidFill>
              <a:latin typeface="+mn-lt"/>
            </a:endParaRPr>
          </a:p>
          <a:p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endParaRPr lang="en-US" sz="2400" b="1" dirty="0">
              <a:solidFill>
                <a:srgbClr val="FF0000"/>
              </a:solidFill>
              <a:latin typeface="+mn-lt"/>
            </a:endParaRPr>
          </a:p>
          <a:p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endParaRPr lang="en-US" sz="2400" b="1" dirty="0">
              <a:solidFill>
                <a:srgbClr val="FF0000"/>
              </a:solidFill>
              <a:latin typeface="+mn-lt"/>
            </a:endParaRPr>
          </a:p>
          <a:p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endParaRPr lang="en-US" sz="2400" b="1" dirty="0">
              <a:solidFill>
                <a:srgbClr val="FF0000"/>
              </a:solidFill>
              <a:latin typeface="+mn-lt"/>
            </a:endParaRPr>
          </a:p>
          <a:p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endParaRPr lang="en-US" sz="2400" b="1" dirty="0">
              <a:solidFill>
                <a:srgbClr val="FF0000"/>
              </a:solidFill>
              <a:latin typeface="+mn-lt"/>
            </a:endParaRPr>
          </a:p>
          <a:p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41" y="1600200"/>
            <a:ext cx="5667375" cy="78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8800" y="2415293"/>
            <a:ext cx="797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dk1"/>
                </a:solidFill>
                <a:latin typeface="+mn-lt"/>
              </a:rPr>
              <a:t>Since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P(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yes|X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) &gt; P(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no|X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), </a:t>
            </a:r>
            <a:r>
              <a:rPr lang="en-US" sz="2400" dirty="0">
                <a:solidFill>
                  <a:schemeClr val="dk1"/>
                </a:solidFill>
                <a:latin typeface="+mn-lt"/>
              </a:rPr>
              <a:t>then you can predict that this person 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would play golf </a:t>
            </a:r>
            <a:r>
              <a:rPr lang="en-US" sz="2400" dirty="0">
                <a:solidFill>
                  <a:schemeClr val="dk1"/>
                </a:solidFill>
                <a:latin typeface="+mn-lt"/>
              </a:rPr>
              <a:t>g</a:t>
            </a:r>
            <a:r>
              <a:rPr lang="en-US" sz="2400" b="1" dirty="0">
                <a:solidFill>
                  <a:srgbClr val="009900"/>
                </a:solidFill>
                <a:latin typeface="+mn-lt"/>
              </a:rPr>
              <a:t>iven that the outlook is sunny, the temperature is mild, the humidity is normal and it’s not windy.</a:t>
            </a:r>
          </a:p>
        </p:txBody>
      </p:sp>
    </p:spTree>
    <p:extLst>
      <p:ext uri="{BB962C8B-B14F-4D97-AF65-F5344CB8AC3E}">
        <p14:creationId xmlns:p14="http://schemas.microsoft.com/office/powerpoint/2010/main" val="1495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Bayes Theorem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71478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order to explain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Naive Bayes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need to first explain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Bayes theorem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Bayes' Theorem, named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after 18th-century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British mathematician Thomas Bayes,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a mathematical formula for determining 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  <a:hlinkClick r:id="rId3"/>
              </a:rPr>
              <a:t>conditional probability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Conditional probability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known as 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possibility of an event or outcome happening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based on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existence of a previous event or outcome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Eg: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Coin a Toss, Roll a Dice, Playing Cards etc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467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324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7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3" y="381000"/>
            <a:ext cx="8654468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9067" y="5934670"/>
            <a:ext cx="83058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class with the </a:t>
            </a:r>
            <a:r>
              <a:rPr lang="en-US" b="1" dirty="0">
                <a:solidFill>
                  <a:srgbClr val="FF0000"/>
                </a:solidFill>
              </a:rPr>
              <a:t>highest posterior probability</a:t>
            </a:r>
            <a:r>
              <a:rPr lang="en-US" b="1" dirty="0">
                <a:solidFill>
                  <a:srgbClr val="0000CC"/>
                </a:solidFill>
              </a:rPr>
              <a:t> is the outcome of </a:t>
            </a:r>
            <a:r>
              <a:rPr lang="en-US" b="1" dirty="0" smtClean="0">
                <a:solidFill>
                  <a:srgbClr val="0000CC"/>
                </a:solidFill>
              </a:rPr>
              <a:t>prediction. </a:t>
            </a:r>
            <a:r>
              <a:rPr lang="en-US" b="1" dirty="0" smtClean="0">
                <a:solidFill>
                  <a:srgbClr val="870581"/>
                </a:solidFill>
              </a:rPr>
              <a:t>Ie, Not to play Golf</a:t>
            </a:r>
            <a:endParaRPr lang="en-US" b="1" dirty="0">
              <a:solidFill>
                <a:srgbClr val="870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1" y="184666"/>
            <a:ext cx="8654468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324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Ans : NO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399"/>
            <a:ext cx="8001000" cy="5508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732" y="184666"/>
            <a:ext cx="850206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Example-4</a:t>
            </a:r>
            <a:endParaRPr lang="en-I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4732" y="184666"/>
            <a:ext cx="850206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Example-5</a:t>
            </a:r>
            <a:endParaRPr lang="en-I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3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6095999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09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99246" y="609600"/>
            <a:ext cx="8603668" cy="618630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When you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flip a fair coin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there is an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equal chance of getting either heads or tails.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So you can say the probability of getting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heads is 50%. </a:t>
            </a:r>
            <a:endParaRPr lang="en-US" sz="2400" b="1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Similarly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what would be the probability of getting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 1 when you roll a dice with 6 faces?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Assuming the dice is fair,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probability of 1/6 = 0.166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There fore these are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classical examples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Conditional Probability.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when you say 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conditional probability of A given B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it denotes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probability of A occurring given that B has already occurred</a:t>
            </a:r>
            <a:r>
              <a:rPr lang="en-US" sz="2400" b="1" dirty="0">
                <a:solidFill>
                  <a:srgbClr val="870581"/>
                </a:solidFill>
              </a:rPr>
              <a:t>.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</a:rPr>
              <a:t>Mathematically,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66"/>
                </a:solidFill>
              </a:rPr>
              <a:t>Conditional probability of A given B can be computed as: </a:t>
            </a:r>
            <a:endParaRPr lang="en-US" sz="2400" b="1" dirty="0" smtClean="0">
              <a:solidFill>
                <a:srgbClr val="FF0066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0000FF"/>
                </a:solidFill>
              </a:rPr>
              <a:t>P(A|B</a:t>
            </a:r>
            <a:r>
              <a:rPr lang="en-US" sz="2400" b="1" dirty="0">
                <a:solidFill>
                  <a:srgbClr val="0000FF"/>
                </a:solidFill>
              </a:rPr>
              <a:t>) = P(A AND B) / P(B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</a:rPr>
              <a:t>Eg: </a:t>
            </a:r>
            <a:r>
              <a:rPr lang="en-IN" sz="2400" b="1" u="sng" dirty="0"/>
              <a:t>School Example</a:t>
            </a:r>
            <a:r>
              <a:rPr lang="en-IN" sz="2400" dirty="0"/>
              <a:t> 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Consider a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school with a total population of 100 persons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. These 100 persons can be seen either as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‘Students’ and ‘Teachers’ or as a population of ‘Males’ and ‘Females’.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With 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below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tabulation of the 100 people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, what is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conditional probability 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that a certain member of the </a:t>
            </a:r>
            <a:r>
              <a:rPr lang="en-US" sz="2400" b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school is a ‘Teacher’ given that he is a ‘Man’?</a:t>
            </a:r>
          </a:p>
        </p:txBody>
      </p:sp>
    </p:spTree>
    <p:extLst>
      <p:ext uri="{BB962C8B-B14F-4D97-AF65-F5344CB8AC3E}">
        <p14:creationId xmlns:p14="http://schemas.microsoft.com/office/powerpoint/2010/main" val="38537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26194" y="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732" y="3501524"/>
            <a:ext cx="859443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66"/>
                </a:solidFill>
              </a:rPr>
              <a:t>To </a:t>
            </a:r>
            <a:r>
              <a:rPr lang="en-US" sz="2400" b="1" dirty="0">
                <a:solidFill>
                  <a:srgbClr val="FF0066"/>
                </a:solidFill>
              </a:rPr>
              <a:t>calculate this</a:t>
            </a:r>
            <a:r>
              <a:rPr lang="en-US" sz="2400" dirty="0"/>
              <a:t>, you may </a:t>
            </a:r>
            <a:r>
              <a:rPr lang="en-US" sz="2400" dirty="0" smtClean="0"/>
              <a:t>filter </a:t>
            </a:r>
            <a:r>
              <a:rPr lang="en-US" sz="2400" dirty="0"/>
              <a:t>the s</a:t>
            </a:r>
            <a:r>
              <a:rPr lang="en-US" sz="2400" b="1" dirty="0">
                <a:solidFill>
                  <a:srgbClr val="870581"/>
                </a:solidFill>
              </a:rPr>
              <a:t>ub-population of 60 males and focus on the 12 (male) teachers.</a:t>
            </a:r>
            <a:r>
              <a:rPr lang="en-US" sz="2400" dirty="0"/>
              <a:t> So the required </a:t>
            </a:r>
            <a:r>
              <a:rPr lang="en-US" sz="2400" b="1" dirty="0">
                <a:solidFill>
                  <a:srgbClr val="990000"/>
                </a:solidFill>
              </a:rPr>
              <a:t>conditional probability </a:t>
            </a:r>
            <a:endParaRPr lang="en-US" sz="2400" b="1" dirty="0" smtClean="0">
              <a:solidFill>
                <a:srgbClr val="99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0000CC"/>
                </a:solidFill>
              </a:rPr>
              <a:t>P(Teacher </a:t>
            </a:r>
            <a:r>
              <a:rPr lang="en-US" sz="2400" b="1" dirty="0">
                <a:solidFill>
                  <a:srgbClr val="0000CC"/>
                </a:solidFill>
              </a:rPr>
              <a:t>| Male) = 12 / 60 = 0.2.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40" y="609600"/>
            <a:ext cx="4191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www.machinelearningplus.com/wp-content/uploads/2018/11/f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6" y="5809848"/>
            <a:ext cx="7394575" cy="10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33568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This </a:t>
            </a:r>
            <a:r>
              <a:rPr lang="en-US" sz="2400" dirty="0"/>
              <a:t>can be represented as the </a:t>
            </a:r>
            <a:r>
              <a:rPr lang="en-US" sz="2400" b="1" dirty="0"/>
              <a:t>intersection of Teacher (A) and Male (B) divided by Male (B</a:t>
            </a:r>
            <a:r>
              <a:rPr lang="en-US" sz="2400" b="1" dirty="0" smtClean="0"/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Likewise</a:t>
            </a:r>
            <a:r>
              <a:rPr lang="en-US" sz="2400" dirty="0"/>
              <a:t>, the c</a:t>
            </a:r>
            <a:r>
              <a:rPr lang="en-US" sz="2400" b="1" dirty="0">
                <a:solidFill>
                  <a:srgbClr val="0000CC"/>
                </a:solidFill>
              </a:rPr>
              <a:t>onditional probability of B given A can be computed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Bayes Rule that we use for Naive Bayes, can be derived from these two notations.</a:t>
            </a:r>
            <a:endParaRPr lang="en-US" sz="2400" b="1" dirty="0">
              <a:solidFill>
                <a:schemeClr val="tx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www.machinelearningplus.com/wp-content/uploads/2018/11/f3-1024x2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8305799" cy="2234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3" y="1143000"/>
            <a:ext cx="82391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0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Bayes Theorem is also used widely in </a:t>
            </a:r>
            <a:r>
              <a:rPr lang="en-US" sz="2400" b="1" dirty="0">
                <a:solidFill>
                  <a:srgbClr val="0000CC"/>
                </a:solidFill>
              </a:rPr>
              <a:t>machine learning,</a:t>
            </a:r>
            <a:r>
              <a:rPr lang="en-US" sz="2400" dirty="0"/>
              <a:t> where it is a </a:t>
            </a:r>
            <a:r>
              <a:rPr lang="en-US" sz="2400" b="1" dirty="0">
                <a:solidFill>
                  <a:srgbClr val="990000"/>
                </a:solidFill>
              </a:rPr>
              <a:t>simple,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effective way to predict classes with precision and accuracy. 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The Bayesian method of </a:t>
            </a:r>
            <a:r>
              <a:rPr lang="en-US" sz="2400" b="1" dirty="0">
                <a:solidFill>
                  <a:srgbClr val="870581"/>
                </a:solidFill>
              </a:rPr>
              <a:t>calculating conditional probabilities</a:t>
            </a:r>
            <a:r>
              <a:rPr lang="en-US" sz="2400" dirty="0"/>
              <a:t> is used in </a:t>
            </a:r>
            <a:r>
              <a:rPr lang="en-US" sz="2400" b="1" dirty="0">
                <a:solidFill>
                  <a:srgbClr val="FF0066"/>
                </a:solidFill>
              </a:rPr>
              <a:t>machine learning applications</a:t>
            </a:r>
            <a:r>
              <a:rPr lang="en-US" sz="2400" dirty="0"/>
              <a:t> that </a:t>
            </a:r>
            <a:r>
              <a:rPr lang="en-US" sz="2400" b="1" dirty="0">
                <a:solidFill>
                  <a:srgbClr val="870581"/>
                </a:solidFill>
              </a:rPr>
              <a:t>involve classification tasks</a:t>
            </a:r>
            <a:r>
              <a:rPr lang="en-US" sz="24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A </a:t>
            </a:r>
            <a:r>
              <a:rPr lang="en-US" sz="2400" b="1" dirty="0">
                <a:solidFill>
                  <a:srgbClr val="0000CC"/>
                </a:solidFill>
              </a:rPr>
              <a:t>simplified version of the Bayes Theorem</a:t>
            </a:r>
            <a:r>
              <a:rPr lang="en-US" sz="2400" dirty="0"/>
              <a:t>, known as the </a:t>
            </a:r>
            <a:r>
              <a:rPr lang="en-US" sz="2400" b="1" dirty="0">
                <a:solidFill>
                  <a:srgbClr val="990000"/>
                </a:solidFill>
              </a:rPr>
              <a:t>Naive Bayes Classification</a:t>
            </a:r>
            <a:r>
              <a:rPr lang="en-US" sz="2400" dirty="0"/>
              <a:t>, is used to </a:t>
            </a:r>
            <a:r>
              <a:rPr lang="en-US" sz="2400" b="1" dirty="0">
                <a:solidFill>
                  <a:srgbClr val="870581"/>
                </a:solidFill>
              </a:rPr>
              <a:t>reduce computation time and costs.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4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25191</TotalTime>
  <Words>896</Words>
  <Application>Microsoft Office PowerPoint</Application>
  <PresentationFormat>On-screen Show (4:3)</PresentationFormat>
  <Paragraphs>202</Paragraphs>
  <Slides>36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Oriel</vt:lpstr>
      <vt:lpstr>  UNIT-III (Bayesian Learning)</vt:lpstr>
      <vt:lpstr>Supervised Learning</vt:lpstr>
      <vt:lpstr>Bayes Theorem</vt:lpstr>
      <vt:lpstr>Contd..</vt:lpstr>
      <vt:lpstr>Contd..</vt:lpstr>
      <vt:lpstr>Contd..</vt:lpstr>
      <vt:lpstr>Contd..</vt:lpstr>
      <vt:lpstr>Contd..</vt:lpstr>
      <vt:lpstr>Contd..</vt:lpstr>
      <vt:lpstr>Naive Bayes Classifier</vt:lpstr>
      <vt:lpstr>Contd..</vt:lpstr>
      <vt:lpstr>Contd..</vt:lpstr>
      <vt:lpstr>Contd..</vt:lpstr>
      <vt:lpstr>Advantages of Naive bayes</vt:lpstr>
      <vt:lpstr>USE CASE </vt:lpstr>
      <vt:lpstr>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Naïve Bayes Algorithm Steps</vt:lpstr>
      <vt:lpstr>Example-1</vt:lpstr>
      <vt:lpstr>Contd..</vt:lpstr>
      <vt:lpstr>Contd..</vt:lpstr>
      <vt:lpstr>Contd..</vt:lpstr>
      <vt:lpstr>Contd..</vt:lpstr>
      <vt:lpstr>Contd..</vt:lpstr>
      <vt:lpstr>PowerPoint Presentation</vt:lpstr>
      <vt:lpstr>Example-2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1822</cp:revision>
  <dcterms:created xsi:type="dcterms:W3CDTF">2013-11-07T06:07:38Z</dcterms:created>
  <dcterms:modified xsi:type="dcterms:W3CDTF">2025-01-08T10:46:14Z</dcterms:modified>
</cp:coreProperties>
</file>