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2"/>
  </p:notesMasterIdLst>
  <p:handoutMasterIdLst>
    <p:handoutMasterId r:id="rId23"/>
  </p:handoutMasterIdLst>
  <p:sldIdLst>
    <p:sldId id="256" r:id="rId2"/>
    <p:sldId id="884" r:id="rId3"/>
    <p:sldId id="885" r:id="rId4"/>
    <p:sldId id="886" r:id="rId5"/>
    <p:sldId id="887" r:id="rId6"/>
    <p:sldId id="888" r:id="rId7"/>
    <p:sldId id="890" r:id="rId8"/>
    <p:sldId id="891" r:id="rId9"/>
    <p:sldId id="892" r:id="rId10"/>
    <p:sldId id="889" r:id="rId11"/>
    <p:sldId id="894" r:id="rId12"/>
    <p:sldId id="896" r:id="rId13"/>
    <p:sldId id="897" r:id="rId14"/>
    <p:sldId id="898" r:id="rId15"/>
    <p:sldId id="893" r:id="rId16"/>
    <p:sldId id="899" r:id="rId17"/>
    <p:sldId id="900" r:id="rId18"/>
    <p:sldId id="901" r:id="rId19"/>
    <p:sldId id="902" r:id="rId20"/>
    <p:sldId id="8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FF0066"/>
    <a:srgbClr val="0000CC"/>
    <a:srgbClr val="009900"/>
    <a:srgbClr val="FF3300"/>
    <a:srgbClr val="990000"/>
    <a:srgbClr val="0000FF"/>
    <a:srgbClr val="CC0000"/>
    <a:srgbClr val="00502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9" d="100"/>
          <a:sy n="69" d="100"/>
        </p:scale>
        <p:origin x="-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reka.co/blog/autoencoders-tutoria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77199" cy="2895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</a:t>
            </a:r>
            <a:b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400" dirty="0">
                <a:solidFill>
                  <a:srgbClr val="0000FF"/>
                </a:solidFill>
                <a:latin typeface="Arial Black" pitchFamily="34" charset="0"/>
              </a:rPr>
              <a:t>Part – I </a:t>
            </a:r>
            <a: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Baskerville Old Face" pitchFamily="18" charset="0"/>
              </a:rPr>
              <a:t>Building </a:t>
            </a:r>
            <a:r>
              <a:rPr lang="en-US" sz="4800" dirty="0">
                <a:solidFill>
                  <a:srgbClr val="002060"/>
                </a:solidFill>
                <a:latin typeface="Baskerville Old Face" pitchFamily="18" charset="0"/>
              </a:rPr>
              <a:t>Blocks of Deep Learning</a:t>
            </a:r>
            <a:endParaRPr lang="en-US" sz="4800" dirty="0">
              <a:solidFill>
                <a:srgbClr val="002060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505200"/>
            <a:ext cx="57912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Variational Auto Encoders</a:t>
            </a:r>
            <a:endParaRPr lang="en-US" sz="5400" b="1" dirty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Mathematically,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8" name="Picture 4" descr="No alt text provided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In reconstruction Phase</a:t>
            </a:r>
            <a:r>
              <a:rPr lang="en-US" dirty="0" smtClean="0">
                <a:latin typeface="Baskerville Old Face" pitchFamily="18" charset="0"/>
              </a:rPr>
              <a:t>, instead of directly sampling from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z_mean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 &amp; </a:t>
            </a:r>
            <a:r>
              <a:rPr lang="en-US" b="1" dirty="0" err="1" smtClean="0">
                <a:solidFill>
                  <a:srgbClr val="00B050"/>
                </a:solidFill>
                <a:latin typeface="Baskerville Old Face" pitchFamily="18" charset="0"/>
              </a:rPr>
              <a:t>Z_log_var</a:t>
            </a:r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, we use re-parameterized trick by the use of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Back propagation Algorithm.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In our example, you </a:t>
            </a:r>
            <a:r>
              <a:rPr lang="en-US" b="1" dirty="0">
                <a:latin typeface="Baskerville Old Face" pitchFamily="18" charset="0"/>
              </a:rPr>
              <a:t>approximate 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z</a:t>
            </a:r>
            <a:r>
              <a:rPr lang="en-US" b="1" dirty="0">
                <a:latin typeface="Baskerville Old Face" pitchFamily="18" charset="0"/>
              </a:rPr>
              <a:t> using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decoder parameters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another param</a:t>
            </a:r>
            <a:r>
              <a:rPr lang="en-US" dirty="0">
                <a:latin typeface="Baskerville Old Face" pitchFamily="18" charset="0"/>
              </a:rPr>
              <a:t>eter 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ε</a:t>
            </a:r>
            <a:r>
              <a:rPr lang="en-US" dirty="0">
                <a:latin typeface="Baskerville Old Face" pitchFamily="18" charset="0"/>
              </a:rPr>
              <a:t> as follows</a:t>
            </a:r>
            <a:r>
              <a:rPr lang="en-US" dirty="0" smtClean="0">
                <a:latin typeface="Baskerville Old Face" pitchFamily="18" charset="0"/>
              </a:rPr>
              <a:t>:</a:t>
            </a:r>
          </a:p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We start by Sampling epsilon from a standard normal distribution.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where μ and σ represent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mean and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Variance of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a Gaussian distribution</a:t>
            </a:r>
            <a:r>
              <a:rPr lang="en-US" dirty="0">
                <a:latin typeface="Baskerville Old Face" pitchFamily="18" charset="0"/>
              </a:rPr>
              <a:t> respectively. They can be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derived from the decoder output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Here,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we can add the Epsilon random value between (0,1).</a:t>
            </a:r>
            <a:endParaRPr lang="en-US" b="1" dirty="0">
              <a:solidFill>
                <a:srgbClr val="870581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13716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Re parameterized Trick </a:t>
            </a:r>
            <a:r>
              <a:rPr lang="en-US" dirty="0" smtClean="0">
                <a:latin typeface="Baskerville Old Face" pitchFamily="18" charset="0"/>
              </a:rPr>
              <a:t>keeps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all randomness with epsilon</a:t>
            </a:r>
            <a:r>
              <a:rPr lang="en-US" dirty="0" smtClean="0">
                <a:latin typeface="Baskerville Old Face" pitchFamily="18" charset="0"/>
              </a:rPr>
              <a:t>, ensuring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deterministic gradients.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These </a:t>
            </a:r>
            <a:r>
              <a:rPr lang="en-US" b="1" dirty="0" smtClean="0">
                <a:latin typeface="Baskerville Old Face" pitchFamily="18" charset="0"/>
              </a:rPr>
              <a:t>deterministic gradients </a:t>
            </a:r>
            <a:r>
              <a:rPr lang="en-US" dirty="0" smtClean="0">
                <a:latin typeface="Baskerville Old Face" pitchFamily="18" charset="0"/>
              </a:rPr>
              <a:t>are mainly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used for back propagation through layer</a:t>
            </a:r>
            <a:r>
              <a:rPr lang="en-US" dirty="0" smtClean="0">
                <a:latin typeface="Baskerville Old Face" pitchFamily="18" charset="0"/>
              </a:rPr>
              <a:t> and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effective neural network training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5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https://media.licdn.com/dms/image/D4D12AQH7fX4MItc4rA/article-cover_image-shrink_720_1280/0/1676582637853?e=1724889600&amp;v=beta&amp;t=nVfdgC2IQF-CahOt0CUrZLItmhdIVigb8NGPRfN0h4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8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When using only the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KL Loss </a:t>
            </a:r>
            <a:r>
              <a:rPr lang="en-US" dirty="0" smtClean="0">
                <a:latin typeface="Baskerville Old Face" pitchFamily="18" charset="0"/>
              </a:rPr>
              <a:t>, the </a:t>
            </a:r>
            <a:r>
              <a:rPr lang="en-US" b="1" dirty="0" smtClean="0">
                <a:latin typeface="Baskerville Old Face" pitchFamily="18" charset="0"/>
              </a:rPr>
              <a:t>Latent Space ends up with encodings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scattered randomly near its centers</a:t>
            </a:r>
            <a:r>
              <a:rPr lang="en-US" dirty="0" smtClean="0">
                <a:latin typeface="Baskerville Old Face" pitchFamily="18" charset="0"/>
              </a:rPr>
              <a:t>, without considering similarity among nearby encodings.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When optimizing both the KL Loss and another Loss together, it creates a latent space where nearby encodings are similar, forming clusters on a local scale.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Why we need both Reconstruction and KL Loss</a:t>
            </a:r>
            <a:endParaRPr lang="en-US" sz="32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8956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Mathematically,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2327"/>
            <a:ext cx="8991600" cy="54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Difference between RBN and Autoencoder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382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skerville Old Face" pitchFamily="18" charset="0"/>
                <a:hlinkClick r:id="rId2"/>
              </a:rPr>
              <a:t>Autoencoder</a:t>
            </a:r>
            <a:r>
              <a:rPr lang="en-US" sz="2400" b="1" dirty="0">
                <a:latin typeface="Baskerville Old Face" pitchFamily="18" charset="0"/>
              </a:rPr>
              <a:t> </a:t>
            </a:r>
            <a:r>
              <a:rPr lang="en-US" sz="2400" dirty="0">
                <a:latin typeface="Baskerville Old Face" pitchFamily="18" charset="0"/>
              </a:rPr>
              <a:t>is a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simple 3-layer neural network </a:t>
            </a:r>
            <a:r>
              <a:rPr lang="en-US" sz="2400" dirty="0">
                <a:latin typeface="Baskerville Old Face" pitchFamily="18" charset="0"/>
              </a:rPr>
              <a:t>where 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output units are directly connected back to input units</a:t>
            </a:r>
            <a:r>
              <a:rPr lang="en-US" sz="2400" b="1" i="1" dirty="0">
                <a:solidFill>
                  <a:srgbClr val="0000CC"/>
                </a:solidFill>
                <a:latin typeface="Baskerville Old Face" pitchFamily="18" charset="0"/>
              </a:rPr>
              <a:t>.</a:t>
            </a:r>
            <a:r>
              <a:rPr lang="en-US" sz="2400" i="1" dirty="0">
                <a:latin typeface="Baskerville Old Face" pitchFamily="18" charset="0"/>
              </a:rPr>
              <a:t> </a:t>
            </a:r>
            <a:r>
              <a:rPr lang="en-US" sz="2400" dirty="0">
                <a:latin typeface="Baskerville Old Face" pitchFamily="18" charset="0"/>
              </a:rPr>
              <a:t>Typically, the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number of hidden units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much less than the number of visible ones. </a:t>
            </a:r>
            <a:endParaRPr lang="en-US" sz="2400" b="1" dirty="0" smtClean="0">
              <a:solidFill>
                <a:srgbClr val="009900"/>
              </a:solidFill>
              <a:latin typeface="Baskerville Old Face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task of training </a:t>
            </a:r>
            <a:r>
              <a:rPr lang="en-US" sz="2400" dirty="0">
                <a:latin typeface="Baskerville Old Face" pitchFamily="18" charset="0"/>
              </a:rPr>
              <a:t>is to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minimize an error or reconstruction</a:t>
            </a:r>
            <a:r>
              <a:rPr lang="en-US" sz="2400" dirty="0">
                <a:latin typeface="Baskerville Old Face" pitchFamily="18" charset="0"/>
              </a:rPr>
              <a:t>, i.e. find the most efficient compact representation for input data</a:t>
            </a:r>
            <a:r>
              <a:rPr lang="en-US" sz="2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Restricted Boltzmann Machines </a:t>
            </a:r>
            <a:r>
              <a:rPr lang="en-US" sz="2400" dirty="0" smtClean="0">
                <a:latin typeface="Baskerville Old Face" pitchFamily="18" charset="0"/>
              </a:rPr>
              <a:t>are,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two-layer neural nets </a:t>
            </a:r>
            <a:r>
              <a:rPr lang="en-US" sz="2400" dirty="0">
                <a:latin typeface="Baskerville Old Face" pitchFamily="18" charset="0"/>
              </a:rPr>
              <a:t>that constitute the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building blocks of deep-belief networks</a:t>
            </a:r>
            <a:r>
              <a:rPr lang="en-US" sz="2400" dirty="0">
                <a:latin typeface="Baskerville Old Face" pitchFamily="18" charset="0"/>
              </a:rPr>
              <a:t>. The first layer of the RBM is called the 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visible, or input layer, </a:t>
            </a:r>
            <a:r>
              <a:rPr lang="en-US" sz="2400" b="1" dirty="0">
                <a:latin typeface="Baskerville Old Face" pitchFamily="18" charset="0"/>
              </a:rPr>
              <a:t>and the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second is the hidden layer. 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5443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Difference between Autoencoder &amp; VAE 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Difference between Autoencoder &amp; VAE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 more </a:t>
            </a: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recent type of autoencoder model </a:t>
            </a:r>
            <a:r>
              <a:rPr lang="en-US" dirty="0">
                <a:latin typeface="Baskerville Old Face" pitchFamily="18" charset="0"/>
              </a:rPr>
              <a:t>is the 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Variational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autoencoder (VAE) </a:t>
            </a:r>
            <a:r>
              <a:rPr lang="en-US" dirty="0">
                <a:latin typeface="Baskerville Old Face" pitchFamily="18" charset="0"/>
              </a:rPr>
              <a:t>introduced by </a:t>
            </a:r>
            <a:r>
              <a:rPr lang="en-US" b="1" i="1" dirty="0" err="1">
                <a:solidFill>
                  <a:srgbClr val="009900"/>
                </a:solidFill>
                <a:latin typeface="Baskerville Old Face" pitchFamily="18" charset="0"/>
              </a:rPr>
              <a:t>Kingma</a:t>
            </a:r>
            <a:r>
              <a:rPr lang="en-US" b="1" i="1" dirty="0">
                <a:solidFill>
                  <a:srgbClr val="009900"/>
                </a:solidFill>
                <a:latin typeface="Baskerville Old Face" pitchFamily="18" charset="0"/>
              </a:rPr>
              <a:t> and </a:t>
            </a:r>
            <a:r>
              <a:rPr lang="en-US" b="1" i="1" dirty="0" smtClean="0">
                <a:solidFill>
                  <a:srgbClr val="009900"/>
                </a:solidFill>
                <a:latin typeface="Baskerville Old Face" pitchFamily="18" charset="0"/>
              </a:rPr>
              <a:t>Welling </a:t>
            </a:r>
            <a:r>
              <a:rPr lang="en-US" dirty="0" smtClean="0"/>
              <a:t>at </a:t>
            </a:r>
            <a:r>
              <a:rPr lang="en-US" dirty="0"/>
              <a:t>Google </a:t>
            </a:r>
            <a:r>
              <a:rPr lang="en-US" dirty="0" smtClean="0"/>
              <a:t>introduced in the </a:t>
            </a:r>
            <a:r>
              <a:rPr lang="en-US" b="1" dirty="0" smtClean="0">
                <a:solidFill>
                  <a:srgbClr val="0000CC"/>
                </a:solidFill>
              </a:rPr>
              <a:t>year 2013.</a:t>
            </a:r>
            <a:endParaRPr lang="en-US" b="1" i="1" dirty="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>
                <a:latin typeface="Baskerville Old Face" pitchFamily="18" charset="0"/>
              </a:rPr>
              <a:t>VAE is similar to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compression and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Denoising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autoencoders </a:t>
            </a:r>
            <a:r>
              <a:rPr lang="en-US" dirty="0">
                <a:latin typeface="Baskerville Old Face" pitchFamily="18" charset="0"/>
              </a:rPr>
              <a:t>in that they are all trained in an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unsupervised manner </a:t>
            </a:r>
            <a:r>
              <a:rPr lang="en-US" dirty="0">
                <a:latin typeface="Baskerville Old Face" pitchFamily="18" charset="0"/>
              </a:rPr>
              <a:t>to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reconstruct inputs. </a:t>
            </a: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Variational Autoencoders (VAEs) are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generative models </a:t>
            </a:r>
            <a:r>
              <a:rPr lang="en-US" b="1" dirty="0" smtClean="0">
                <a:latin typeface="Baskerville Old Face" pitchFamily="18" charset="0"/>
              </a:rPr>
              <a:t>explicitly designed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to capture the underlying probability distribution </a:t>
            </a:r>
            <a:r>
              <a:rPr lang="en-US" dirty="0">
                <a:latin typeface="Baskerville Old Face" pitchFamily="18" charset="0"/>
              </a:rPr>
              <a:t>of a </a:t>
            </a:r>
            <a:r>
              <a:rPr lang="en-US" b="1" dirty="0">
                <a:latin typeface="Baskerville Old Face" pitchFamily="18" charset="0"/>
              </a:rPr>
              <a:t>given dataset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generate novel samples.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Variational Autoencoder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15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Mathematically,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2327"/>
            <a:ext cx="8991600" cy="540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Ideas Customiz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249382"/>
            <a:ext cx="88114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We can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fix these issues of Autoencoders</a:t>
            </a:r>
            <a:r>
              <a:rPr lang="en-US" dirty="0">
                <a:latin typeface="Baskerville Old Face" pitchFamily="18" charset="0"/>
              </a:rPr>
              <a:t>, we can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make two changes to the autoencoder. </a:t>
            </a:r>
            <a:r>
              <a:rPr lang="en-US" dirty="0">
                <a:latin typeface="Baskerville Old Face" pitchFamily="18" charset="0"/>
              </a:rPr>
              <a:t>The result is the </a:t>
            </a:r>
            <a:r>
              <a:rPr lang="en-US" b="1" i="1" dirty="0">
                <a:solidFill>
                  <a:srgbClr val="990000"/>
                </a:solidFill>
                <a:latin typeface="Baskerville Old Face" pitchFamily="18" charset="0"/>
              </a:rPr>
              <a:t>“variational autoencoder.”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However</a:t>
            </a:r>
            <a:r>
              <a:rPr lang="en-US" dirty="0">
                <a:latin typeface="Baskerville Old Face" pitchFamily="18" charset="0"/>
              </a:rPr>
              <a:t>, the mechanisms that the V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AEs use to perform training are quite different. </a:t>
            </a:r>
            <a:r>
              <a:rPr lang="en-US" dirty="0">
                <a:latin typeface="Baskerville Old Face" pitchFamily="18" charset="0"/>
              </a:rPr>
              <a:t>In a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compression/</a:t>
            </a:r>
            <a:r>
              <a:rPr lang="en-US" b="1" dirty="0" err="1">
                <a:solidFill>
                  <a:srgbClr val="FF0066"/>
                </a:solidFill>
                <a:latin typeface="Baskerville Old Face" pitchFamily="18" charset="0"/>
              </a:rPr>
              <a:t>denoising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 autoencoder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activations are mapped to activations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throughout the layers</a:t>
            </a:r>
            <a:r>
              <a:rPr lang="en-US" dirty="0">
                <a:latin typeface="Baskerville Old Face" pitchFamily="18" charset="0"/>
              </a:rPr>
              <a:t>, as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in a standard neural network;</a:t>
            </a:r>
            <a:r>
              <a:rPr lang="en-US" dirty="0">
                <a:latin typeface="Baskerville Old Face" pitchFamily="18" charset="0"/>
              </a:rPr>
              <a:t> comparatively, a </a:t>
            </a:r>
            <a:r>
              <a:rPr lang="en-US" b="1" i="1" u="sng" dirty="0">
                <a:solidFill>
                  <a:srgbClr val="0000CC"/>
                </a:solidFill>
                <a:latin typeface="Baskerville Old Face" pitchFamily="18" charset="0"/>
              </a:rPr>
              <a:t>VAE uses a probabilistic approach for the forward pass.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First</a:t>
            </a:r>
            <a:r>
              <a:rPr lang="en-US" b="1" dirty="0">
                <a:latin typeface="Baskerville Old Face" pitchFamily="18" charset="0"/>
              </a:rPr>
              <a:t>,</a:t>
            </a:r>
            <a:r>
              <a:rPr lang="en-US" dirty="0">
                <a:latin typeface="Baskerville Old Face" pitchFamily="18" charset="0"/>
              </a:rPr>
              <a:t> we map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each point x in our dataset to a low-dimensional vector</a:t>
            </a:r>
            <a:r>
              <a:rPr lang="en-US" dirty="0">
                <a:latin typeface="Baskerville Old Face" pitchFamily="18" charset="0"/>
              </a:rPr>
              <a:t> of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means μ(x) and variances σ(x)2</a:t>
            </a:r>
            <a:r>
              <a:rPr lang="en-US" dirty="0">
                <a:latin typeface="Baskerville Old Face" pitchFamily="18" charset="0"/>
              </a:rPr>
              <a:t> for a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diagonal multivariate Gaussian distribution.</a:t>
            </a:r>
            <a:r>
              <a:rPr lang="en-US" dirty="0">
                <a:latin typeface="Baskerville Old Face" pitchFamily="18" charset="0"/>
              </a:rPr>
              <a:t> </a:t>
            </a:r>
            <a:endParaRPr lang="en-US" b="1" dirty="0">
              <a:solidFill>
                <a:srgbClr val="99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Architecture of Variational Autoencoder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9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6927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9440"/>
            <a:ext cx="8153400" cy="549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encoder-decoder architecture </a:t>
            </a:r>
            <a:r>
              <a:rPr lang="en-US" dirty="0">
                <a:latin typeface="Baskerville Old Face" pitchFamily="18" charset="0"/>
              </a:rPr>
              <a:t>lies at the heart of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Variational Autoencoders (VAEs),</a:t>
            </a:r>
            <a:r>
              <a:rPr lang="en-US" dirty="0">
                <a:latin typeface="Baskerville Old Face" pitchFamily="18" charset="0"/>
              </a:rPr>
              <a:t> distinguishing them from </a:t>
            </a:r>
            <a:r>
              <a:rPr lang="en-US" b="1" dirty="0">
                <a:latin typeface="Baskerville Old Face" pitchFamily="18" charset="0"/>
              </a:rPr>
              <a:t>traditional autoencoders.</a:t>
            </a:r>
            <a:r>
              <a:rPr lang="en-US" dirty="0">
                <a:latin typeface="Baskerville Old Face" pitchFamily="18" charset="0"/>
              </a:rPr>
              <a:t>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encoder network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takes raw input data and transforms it into a probability distribution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within the latent space</a:t>
            </a:r>
            <a:r>
              <a:rPr lang="en-US" dirty="0" smtClean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 err="1">
                <a:latin typeface="Baskerville Old Face" pitchFamily="18" charset="0"/>
              </a:rPr>
              <a:t>i.e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latent code generated by the encoder </a:t>
            </a:r>
            <a:r>
              <a:rPr lang="en-US" dirty="0">
                <a:latin typeface="Baskerville Old Face" pitchFamily="18" charset="0"/>
              </a:rPr>
              <a:t>is a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probabilistic encoding, </a:t>
            </a:r>
            <a:r>
              <a:rPr lang="en-US" dirty="0">
                <a:latin typeface="Baskerville Old Face" pitchFamily="18" charset="0"/>
              </a:rPr>
              <a:t>allowing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VAE to express not just a single point </a:t>
            </a:r>
            <a:r>
              <a:rPr lang="en-US" b="1" dirty="0">
                <a:latin typeface="Baskerville Old Face" pitchFamily="18" charset="0"/>
              </a:rPr>
              <a:t>in the latent space</a:t>
            </a:r>
            <a:r>
              <a:rPr lang="en-US" dirty="0">
                <a:latin typeface="Baskerville Old Face" pitchFamily="18" charset="0"/>
              </a:rPr>
              <a:t> but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distribution of potential representations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1266" name="Picture 2" descr="https://www.compthree.com/images/blog/ae/va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5236"/>
            <a:ext cx="8624455" cy="57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533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is the use of two terms: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First we can stats with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Encoder Part:  </a:t>
            </a:r>
            <a:r>
              <a:rPr lang="en-US" dirty="0">
                <a:latin typeface="Baskerville Old Face" pitchFamily="18" charset="0"/>
              </a:rPr>
              <a:t>Here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variance values are Inherently Positive,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err="1">
                <a:latin typeface="Baskerville Old Face" pitchFamily="18" charset="0"/>
              </a:rPr>
              <a:t>ie</a:t>
            </a:r>
            <a:r>
              <a:rPr lang="en-US" dirty="0">
                <a:latin typeface="Baskerville Old Face" pitchFamily="18" charset="0"/>
              </a:rPr>
              <a:t> we can cover 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entire real number spectrum from ( -∞ to + ∞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).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Now this approach enables us to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employ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the neural network </a:t>
            </a:r>
            <a:r>
              <a:rPr lang="en-US" dirty="0">
                <a:latin typeface="Baskerville Old Face" pitchFamily="18" charset="0"/>
              </a:rPr>
              <a:t>as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encoder to transform input images</a:t>
            </a:r>
            <a:r>
              <a:rPr lang="en-US" dirty="0">
                <a:latin typeface="Baskerville Old Face" pitchFamily="18" charset="0"/>
              </a:rPr>
              <a:t> into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both Mean and 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Logarithmic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Variance Vectors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Here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Z-Mean</a:t>
            </a:r>
            <a:r>
              <a:rPr lang="en-US" dirty="0" smtClean="0">
                <a:latin typeface="Baskerville Old Face" pitchFamily="18" charset="0"/>
              </a:rPr>
              <a:t> represents the 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Mean Point.</a:t>
            </a:r>
          </a:p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Here 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Z- </a:t>
            </a:r>
            <a:r>
              <a:rPr lang="en-US" b="1" dirty="0" err="1" smtClean="0">
                <a:solidFill>
                  <a:srgbClr val="FF3300"/>
                </a:solidFill>
                <a:latin typeface="Baskerville Old Face" pitchFamily="18" charset="0"/>
              </a:rPr>
              <a:t>log_Var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represents the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smtClean="0">
                <a:latin typeface="Baskerville Old Face" pitchFamily="18" charset="0"/>
              </a:rPr>
              <a:t>   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Logarithmic variance </a:t>
            </a:r>
            <a:r>
              <a:rPr lang="en-US" dirty="0" smtClean="0">
                <a:latin typeface="Baskerville Old Face" pitchFamily="18" charset="0"/>
              </a:rPr>
              <a:t>of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each Dimension.</a:t>
            </a:r>
            <a:endParaRPr lang="en-US" b="1" dirty="0">
              <a:solidFill>
                <a:srgbClr val="FF0066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647950" cy="246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66678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Next, we generate Sample point Z, from the distribution defined by sample distribution. After that we can given to </a:t>
            </a:r>
            <a:r>
              <a:rPr lang="en-US" b="1" dirty="0" smtClean="0">
                <a:latin typeface="Baskerville Old Face" pitchFamily="18" charset="0"/>
              </a:rPr>
              <a:t>Decoder.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Suppose there is a loss  in the expected output.</a:t>
            </a:r>
          </a:p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pPr algn="just" fontAlgn="base">
              <a:lnSpc>
                <a:spcPct val="150000"/>
              </a:lnSpc>
            </a:pPr>
            <a:endParaRPr lang="en-US" dirty="0"/>
          </a:p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pPr algn="just" fontAlgn="base">
              <a:lnSpc>
                <a:spcPct val="150000"/>
              </a:lnSpc>
            </a:pPr>
            <a:r>
              <a:rPr lang="en-US" dirty="0" smtClean="0"/>
              <a:t>Variational </a:t>
            </a:r>
            <a:r>
              <a:rPr lang="en-US" dirty="0"/>
              <a:t>autoencoder uses </a:t>
            </a:r>
            <a:r>
              <a:rPr lang="en-US" b="1" dirty="0">
                <a:solidFill>
                  <a:srgbClr val="FF0066"/>
                </a:solidFill>
              </a:rPr>
              <a:t>KL-divergence as its loss function,</a:t>
            </a:r>
            <a:r>
              <a:rPr lang="en-US" dirty="0"/>
              <a:t> the </a:t>
            </a:r>
            <a:r>
              <a:rPr lang="en-US" b="1" dirty="0">
                <a:solidFill>
                  <a:srgbClr val="0000CC"/>
                </a:solidFill>
              </a:rPr>
              <a:t>goal of this is to minimize the difference between a supposed distribution and original distribution of dataset.</a:t>
            </a: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28586</TotalTime>
  <Words>570</Words>
  <Application>Microsoft Office PowerPoint</Application>
  <PresentationFormat>On-screen Show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  UNIT-II Part – I  Building Blocks of Deep Learning</vt:lpstr>
      <vt:lpstr> Variational Autoencoder</vt:lpstr>
      <vt:lpstr>Architecture of Variational Autoencoder</vt:lpstr>
      <vt:lpstr> 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Why we need both Reconstruction and KL Loss</vt:lpstr>
      <vt:lpstr>Contd..</vt:lpstr>
      <vt:lpstr>Difference between RBN and Autoencoder</vt:lpstr>
      <vt:lpstr>Contd..</vt:lpstr>
      <vt:lpstr>Difference between Autoencoder &amp; VAE </vt:lpstr>
      <vt:lpstr>Difference between Autoencoder &amp; VAE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2118</cp:revision>
  <dcterms:created xsi:type="dcterms:W3CDTF">2013-11-07T06:07:38Z</dcterms:created>
  <dcterms:modified xsi:type="dcterms:W3CDTF">2025-07-28T10:18:31Z</dcterms:modified>
</cp:coreProperties>
</file>