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1" r:id="rId6"/>
    <p:sldId id="277" r:id="rId7"/>
    <p:sldId id="264" r:id="rId8"/>
    <p:sldId id="265" r:id="rId9"/>
    <p:sldId id="268" r:id="rId10"/>
    <p:sldId id="269" r:id="rId11"/>
    <p:sldId id="270" r:id="rId12"/>
    <p:sldId id="276" r:id="rId13"/>
    <p:sldId id="271" r:id="rId14"/>
    <p:sldId id="267" r:id="rId15"/>
    <p:sldId id="272" r:id="rId16"/>
    <p:sldId id="273" r:id="rId17"/>
    <p:sldId id="274" r:id="rId18"/>
    <p:sldId id="275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2" r:id="rId33"/>
    <p:sldId id="293" r:id="rId34"/>
    <p:sldId id="266" r:id="rId35"/>
    <p:sldId id="26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ABBB9-AB67-4923-96DB-E50D00826DFC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C78D9-84C5-4763-9671-F0C14F7FC5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C78D9-84C5-4763-9671-F0C14F7FC59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497F-F326-436D-BC2A-B0D293F33E3A}" type="datetimeFigureOut">
              <a:rPr lang="en-IN" smtClean="0"/>
              <a:pPr/>
              <a:t>19-05-2022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B8F-C1B9-46C4-B838-36198EB4D8D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69368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497F-F326-436D-BC2A-B0D293F33E3A}" type="datetimeFigureOut">
              <a:rPr lang="en-IN" smtClean="0"/>
              <a:pPr/>
              <a:t>19-05-2022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B8F-C1B9-46C4-B838-36198EB4D8D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70253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497F-F326-436D-BC2A-B0D293F33E3A}" type="datetimeFigureOut">
              <a:rPr lang="en-IN" smtClean="0"/>
              <a:pPr/>
              <a:t>19-05-2022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B8F-C1B9-46C4-B838-36198EB4D8D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55785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497F-F326-436D-BC2A-B0D293F33E3A}" type="datetimeFigureOut">
              <a:rPr lang="en-IN" smtClean="0"/>
              <a:pPr/>
              <a:t>19-05-2022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B8F-C1B9-46C4-B838-36198EB4D8D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57334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497F-F326-436D-BC2A-B0D293F33E3A}" type="datetimeFigureOut">
              <a:rPr lang="en-IN" smtClean="0"/>
              <a:pPr/>
              <a:t>19-05-2022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B8F-C1B9-46C4-B838-36198EB4D8D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91554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497F-F326-436D-BC2A-B0D293F33E3A}" type="datetimeFigureOut">
              <a:rPr lang="en-IN" smtClean="0"/>
              <a:pPr/>
              <a:t>19-05-2022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B8F-C1B9-46C4-B838-36198EB4D8D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83880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497F-F326-436D-BC2A-B0D293F33E3A}" type="datetimeFigureOut">
              <a:rPr lang="en-IN" smtClean="0"/>
              <a:pPr/>
              <a:t>19-05-2022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B8F-C1B9-46C4-B838-36198EB4D8D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2579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497F-F326-436D-BC2A-B0D293F33E3A}" type="datetimeFigureOut">
              <a:rPr lang="en-IN" smtClean="0"/>
              <a:pPr/>
              <a:t>19-05-2022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B8F-C1B9-46C4-B838-36198EB4D8D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7334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497F-F326-436D-BC2A-B0D293F33E3A}" type="datetimeFigureOut">
              <a:rPr lang="en-IN" smtClean="0"/>
              <a:pPr/>
              <a:t>19-05-2022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B8F-C1B9-46C4-B838-36198EB4D8D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04119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497F-F326-436D-BC2A-B0D293F33E3A}" type="datetimeFigureOut">
              <a:rPr lang="en-IN" smtClean="0"/>
              <a:pPr/>
              <a:t>19-05-2022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B8F-C1B9-46C4-B838-36198EB4D8D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45143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497F-F326-436D-BC2A-B0D293F33E3A}" type="datetimeFigureOut">
              <a:rPr lang="en-IN" smtClean="0"/>
              <a:pPr/>
              <a:t>19-05-2022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0B8F-C1B9-46C4-B838-36198EB4D8D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9620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D497F-F326-436D-BC2A-B0D293F33E3A}" type="datetimeFigureOut">
              <a:rPr lang="en-IN" smtClean="0"/>
              <a:pPr/>
              <a:t>19-05-2022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00B8F-C1B9-46C4-B838-36198EB4D8D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2314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22" y="1344216"/>
            <a:ext cx="9036496" cy="228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80747"/>
            <a:ext cx="6840760" cy="303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371221"/>
            <a:ext cx="140017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485520"/>
            <a:ext cx="124777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9355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428868"/>
            <a:ext cx="8002671" cy="426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28"/>
            <a:ext cx="800105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500042"/>
            <a:ext cx="8686800" cy="576899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b="1" dirty="0" smtClean="0">
                <a:solidFill>
                  <a:srgbClr val="FF0000"/>
                </a:solidFill>
                <a:latin typeface="Bookman Old Style" pitchFamily="18" charset="0"/>
              </a:rPr>
              <a:t>Final State Acceptability</a:t>
            </a:r>
          </a:p>
          <a:p>
            <a:pPr lvl="1" algn="just"/>
            <a:r>
              <a:rPr lang="en-US" sz="2400" dirty="0" smtClean="0">
                <a:latin typeface="Bookman Old Style" pitchFamily="18" charset="0"/>
              </a:rPr>
              <a:t>In final state acceptability, a PDA accepts a string when, after reading the entire string, the PDA is in a final state. From the starting state, we can make moves that end up in a final state with any stack values. The stack values are irrelevant as long as we end up in a final state.</a:t>
            </a:r>
          </a:p>
          <a:p>
            <a:pPr lvl="1" algn="just"/>
            <a:r>
              <a:rPr lang="en-US" sz="2400" dirty="0" smtClean="0">
                <a:latin typeface="Bookman Old Style" pitchFamily="18" charset="0"/>
              </a:rPr>
              <a:t>For a PDA (Q, ∑, S, δ, q</a:t>
            </a:r>
            <a:r>
              <a:rPr lang="en-US" sz="2400" baseline="-25000" dirty="0" smtClean="0">
                <a:latin typeface="Bookman Old Style" pitchFamily="18" charset="0"/>
              </a:rPr>
              <a:t>0</a:t>
            </a:r>
            <a:r>
              <a:rPr lang="en-US" sz="2400" dirty="0" smtClean="0">
                <a:latin typeface="Bookman Old Style" pitchFamily="18" charset="0"/>
              </a:rPr>
              <a:t>, I, F), the language accepted by the set of final states F is −</a:t>
            </a:r>
          </a:p>
          <a:p>
            <a:pPr lvl="1" algn="just"/>
            <a:r>
              <a:rPr lang="en-US" sz="2400" dirty="0" smtClean="0">
                <a:latin typeface="Bookman Old Style" pitchFamily="18" charset="0"/>
              </a:rPr>
              <a:t>L(PDA) = {w | (q</a:t>
            </a:r>
            <a:r>
              <a:rPr lang="en-US" sz="2400" baseline="-25000" dirty="0" smtClean="0">
                <a:latin typeface="Bookman Old Style" pitchFamily="18" charset="0"/>
              </a:rPr>
              <a:t>0</a:t>
            </a:r>
            <a:r>
              <a:rPr lang="en-US" sz="2400" dirty="0" smtClean="0">
                <a:latin typeface="Bookman Old Style" pitchFamily="18" charset="0"/>
              </a:rPr>
              <a:t>, w, I) ⊢* (q, ε, x), q ∈ F}</a:t>
            </a:r>
          </a:p>
          <a:p>
            <a:pPr lvl="1" algn="just"/>
            <a:r>
              <a:rPr lang="en-US" sz="2400" dirty="0" smtClean="0">
                <a:latin typeface="Bookman Old Style" pitchFamily="18" charset="0"/>
              </a:rPr>
              <a:t>for any input stack string </a:t>
            </a:r>
            <a:r>
              <a:rPr lang="en-US" sz="2400" b="1" dirty="0" smtClean="0">
                <a:latin typeface="Bookman Old Style" pitchFamily="18" charset="0"/>
              </a:rPr>
              <a:t>x</a:t>
            </a:r>
            <a:r>
              <a:rPr lang="en-US" sz="2400" dirty="0" smtClean="0">
                <a:latin typeface="Bookman Old Style" pitchFamily="18" charset="0"/>
              </a:rPr>
              <a:t>.</a:t>
            </a:r>
          </a:p>
          <a:p>
            <a:pPr algn="just"/>
            <a:r>
              <a:rPr lang="en-US" b="1" dirty="0" smtClean="0">
                <a:solidFill>
                  <a:srgbClr val="FF0000"/>
                </a:solidFill>
                <a:latin typeface="Bookman Old Style" pitchFamily="18" charset="0"/>
              </a:rPr>
              <a:t>Empty Stack Acceptability</a:t>
            </a:r>
          </a:p>
          <a:p>
            <a:pPr lvl="1" algn="just"/>
            <a:r>
              <a:rPr lang="en-US" sz="2400" dirty="0" smtClean="0">
                <a:latin typeface="Bookman Old Style" pitchFamily="18" charset="0"/>
              </a:rPr>
              <a:t>Here a PDA accepts a string when, after reading the entire string, the PDA has emptied its stack.</a:t>
            </a:r>
          </a:p>
          <a:p>
            <a:pPr lvl="1" algn="just"/>
            <a:r>
              <a:rPr lang="en-US" sz="2400" dirty="0" smtClean="0">
                <a:latin typeface="Bookman Old Style" pitchFamily="18" charset="0"/>
              </a:rPr>
              <a:t>For a PDA (Q, ∑, S, δ, q</a:t>
            </a:r>
            <a:r>
              <a:rPr lang="en-US" sz="2400" baseline="-25000" dirty="0" smtClean="0">
                <a:latin typeface="Bookman Old Style" pitchFamily="18" charset="0"/>
              </a:rPr>
              <a:t>0</a:t>
            </a:r>
            <a:r>
              <a:rPr lang="en-US" sz="2400" dirty="0" smtClean="0">
                <a:latin typeface="Bookman Old Style" pitchFamily="18" charset="0"/>
              </a:rPr>
              <a:t>, I, F), the language accepted by the empty stack is −</a:t>
            </a:r>
          </a:p>
          <a:p>
            <a:pPr lvl="1" algn="just"/>
            <a:r>
              <a:rPr lang="en-US" sz="2400" dirty="0" smtClean="0">
                <a:latin typeface="Bookman Old Style" pitchFamily="18" charset="0"/>
              </a:rPr>
              <a:t>L(PDA) = {w | (q</a:t>
            </a:r>
            <a:r>
              <a:rPr lang="en-US" sz="2400" baseline="-25000" dirty="0" smtClean="0">
                <a:latin typeface="Bookman Old Style" pitchFamily="18" charset="0"/>
              </a:rPr>
              <a:t>0</a:t>
            </a:r>
            <a:r>
              <a:rPr lang="en-US" sz="2400" dirty="0" smtClean="0">
                <a:latin typeface="Bookman Old Style" pitchFamily="18" charset="0"/>
              </a:rPr>
              <a:t>, w, I) ⊢* (q, ε, ε), q ∈ Q}</a:t>
            </a:r>
          </a:p>
          <a:p>
            <a:pPr algn="just"/>
            <a:endParaRPr lang="en-US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7929618" cy="260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714752"/>
            <a:ext cx="3286148" cy="287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000504"/>
            <a:ext cx="116869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Acceptance by empty stack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8858280" cy="529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72182"/>
            <a:ext cx="881687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Example: 2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428868"/>
            <a:ext cx="873130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Example: 3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00306"/>
            <a:ext cx="369334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7715304" cy="196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6000768"/>
            <a:ext cx="778674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78"/>
            <a:ext cx="921936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Example: 4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298" y="1857364"/>
            <a:ext cx="353914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0"/>
            <a:ext cx="7858180" cy="167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1857364"/>
            <a:ext cx="5234457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3429000"/>
            <a:ext cx="480722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8643998" cy="241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Example: 5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887" y="332656"/>
            <a:ext cx="8912227" cy="61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8032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8072494" cy="366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Example: 6</a:t>
            </a:r>
            <a:endParaRPr lang="en-US" b="1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542882"/>
            <a:ext cx="8572560" cy="1703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337623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02" y="785793"/>
            <a:ext cx="3786246" cy="116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02" y="1857364"/>
            <a:ext cx="378621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03" y="2928934"/>
            <a:ext cx="378621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572008"/>
            <a:ext cx="914400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0"/>
            <a:ext cx="788281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143248"/>
            <a:ext cx="94599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46" y="2071678"/>
            <a:ext cx="5166845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928802"/>
            <a:ext cx="27241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PDA </a:t>
            </a:r>
            <a:r>
              <a:rPr lang="en-IN" smtClean="0"/>
              <a:t>design examples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</a:t>
            </a:r>
            <a:r>
              <a:rPr lang="en-IN" baseline="30000" dirty="0" smtClean="0"/>
              <a:t>n</a:t>
            </a:r>
            <a:r>
              <a:rPr lang="en-IN" dirty="0" smtClean="0"/>
              <a:t>b</a:t>
            </a:r>
            <a:r>
              <a:rPr lang="en-IN" baseline="30000" dirty="0" smtClean="0"/>
              <a:t>n</a:t>
            </a:r>
            <a:r>
              <a:rPr lang="en-IN" dirty="0" smtClean="0"/>
              <a:t>c</a:t>
            </a:r>
            <a:r>
              <a:rPr lang="en-IN" baseline="30000" dirty="0" smtClean="0"/>
              <a:t>m </a:t>
            </a:r>
            <a:r>
              <a:rPr lang="en-IN" dirty="0" smtClean="0"/>
              <a:t> </a:t>
            </a:r>
            <a:r>
              <a:rPr lang="en-IN" dirty="0" err="1" smtClean="0"/>
              <a:t>n,m</a:t>
            </a:r>
            <a:r>
              <a:rPr lang="en-IN" dirty="0" smtClean="0"/>
              <a:t>&gt;=1</a:t>
            </a:r>
            <a:endParaRPr lang="en-IN" baseline="30000" dirty="0" smtClean="0"/>
          </a:p>
          <a:p>
            <a:r>
              <a:rPr lang="en-IN" dirty="0" smtClean="0"/>
              <a:t>a</a:t>
            </a:r>
            <a:r>
              <a:rPr lang="en-IN" baseline="30000" dirty="0" smtClean="0"/>
              <a:t>n</a:t>
            </a:r>
            <a:r>
              <a:rPr lang="en-IN" dirty="0" smtClean="0"/>
              <a:t> </a:t>
            </a:r>
            <a:r>
              <a:rPr lang="en-IN" dirty="0" err="1" smtClean="0"/>
              <a:t>b</a:t>
            </a:r>
            <a:r>
              <a:rPr lang="en-IN" baseline="30000" dirty="0" err="1" smtClean="0"/>
              <a:t>m+n</a:t>
            </a:r>
            <a:r>
              <a:rPr lang="en-IN" dirty="0" smtClean="0"/>
              <a:t> c</a:t>
            </a:r>
            <a:r>
              <a:rPr lang="en-IN" baseline="30000" dirty="0" smtClean="0"/>
              <a:t>m </a:t>
            </a:r>
            <a:r>
              <a:rPr lang="en-IN" dirty="0" err="1" smtClean="0"/>
              <a:t>n,m</a:t>
            </a:r>
            <a:r>
              <a:rPr lang="en-IN" dirty="0" smtClean="0"/>
              <a:t>&gt;=1</a:t>
            </a:r>
            <a:endParaRPr lang="en-IN" baseline="30000" dirty="0" smtClean="0"/>
          </a:p>
          <a:p>
            <a:r>
              <a:rPr lang="en-IN" dirty="0" err="1" smtClean="0"/>
              <a:t>a</a:t>
            </a:r>
            <a:r>
              <a:rPr lang="en-IN" baseline="30000" dirty="0" err="1" smtClean="0"/>
              <a:t>n</a:t>
            </a:r>
            <a:r>
              <a:rPr lang="en-IN" dirty="0" err="1" smtClean="0"/>
              <a:t>b</a:t>
            </a:r>
            <a:r>
              <a:rPr lang="en-IN" baseline="30000" dirty="0" err="1" smtClean="0"/>
              <a:t>m</a:t>
            </a:r>
            <a:r>
              <a:rPr lang="en-IN" dirty="0" err="1" smtClean="0"/>
              <a:t>c</a:t>
            </a:r>
            <a:r>
              <a:rPr lang="en-IN" baseline="30000" dirty="0" err="1" smtClean="0"/>
              <a:t>n+m</a:t>
            </a:r>
            <a:r>
              <a:rPr lang="en-IN" baseline="30000" dirty="0" smtClean="0"/>
              <a:t> </a:t>
            </a:r>
            <a:r>
              <a:rPr lang="en-IN" dirty="0" err="1" smtClean="0"/>
              <a:t>n,m</a:t>
            </a:r>
            <a:r>
              <a:rPr lang="en-IN" dirty="0" smtClean="0"/>
              <a:t>&gt;=1</a:t>
            </a:r>
          </a:p>
          <a:p>
            <a:r>
              <a:rPr lang="en-IN" dirty="0" smtClean="0"/>
              <a:t>0</a:t>
            </a:r>
            <a:r>
              <a:rPr lang="en-IN" baseline="30000" dirty="0" smtClean="0"/>
              <a:t>n</a:t>
            </a:r>
            <a:r>
              <a:rPr lang="en-IN" dirty="0" smtClean="0"/>
              <a:t>1</a:t>
            </a:r>
            <a:r>
              <a:rPr lang="en-IN" baseline="30000" dirty="0" smtClean="0"/>
              <a:t>m</a:t>
            </a:r>
            <a:r>
              <a:rPr lang="en-IN" dirty="0" smtClean="0"/>
              <a:t>2</a:t>
            </a:r>
            <a:r>
              <a:rPr lang="en-IN" baseline="30000" dirty="0" smtClean="0"/>
              <a:t>m</a:t>
            </a:r>
            <a:r>
              <a:rPr lang="en-IN" dirty="0" smtClean="0"/>
              <a:t>3</a:t>
            </a:r>
            <a:r>
              <a:rPr lang="en-IN" baseline="30000" dirty="0" smtClean="0"/>
              <a:t>n  </a:t>
            </a:r>
            <a:r>
              <a:rPr lang="en-IN" dirty="0" smtClean="0"/>
              <a:t> </a:t>
            </a:r>
            <a:r>
              <a:rPr lang="en-IN" dirty="0" err="1" smtClean="0"/>
              <a:t>n,m</a:t>
            </a:r>
            <a:r>
              <a:rPr lang="en-IN" dirty="0" smtClean="0"/>
              <a:t>&gt;=0</a:t>
            </a:r>
            <a:endParaRPr lang="en-IN" baseline="30000" dirty="0" smtClean="0"/>
          </a:p>
          <a:p>
            <a:r>
              <a:rPr lang="en-IN" dirty="0" smtClean="0"/>
              <a:t> 0</a:t>
            </a:r>
            <a:r>
              <a:rPr lang="en-IN" baseline="30000" dirty="0" smtClean="0"/>
              <a:t>n</a:t>
            </a:r>
            <a:r>
              <a:rPr lang="en-IN" dirty="0" smtClean="0"/>
              <a:t>1</a:t>
            </a:r>
            <a:r>
              <a:rPr lang="en-IN" baseline="30000" dirty="0" smtClean="0"/>
              <a:t>m</a:t>
            </a:r>
            <a:r>
              <a:rPr lang="en-IN" dirty="0" smtClean="0"/>
              <a:t>2</a:t>
            </a:r>
            <a:r>
              <a:rPr lang="en-IN" baseline="30000" dirty="0" smtClean="0"/>
              <a:t>m+n</a:t>
            </a:r>
            <a:r>
              <a:rPr lang="en-IN" dirty="0" smtClean="0"/>
              <a:t>  </a:t>
            </a:r>
            <a:r>
              <a:rPr lang="en-IN" dirty="0" err="1" smtClean="0"/>
              <a:t>n.m</a:t>
            </a:r>
            <a:r>
              <a:rPr lang="en-IN" dirty="0" smtClean="0"/>
              <a:t>&gt;=0</a:t>
            </a:r>
          </a:p>
          <a:p>
            <a:endParaRPr lang="en-IN" baseline="30000" dirty="0" smtClean="0"/>
          </a:p>
          <a:p>
            <a:pPr>
              <a:buNone/>
            </a:pPr>
            <a:endParaRPr lang="en-IN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ghtbo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6816" y="928670"/>
            <a:ext cx="7581464" cy="5929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Lightbo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850"/>
            <a:ext cx="8605809" cy="6552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Construct a PDA for language L = {</a:t>
            </a:r>
            <a:r>
              <a:rPr lang="en-US" sz="2800" dirty="0" err="1" smtClean="0"/>
              <a:t>wcw</a:t>
            </a:r>
            <a:r>
              <a:rPr lang="en-US" sz="2800" dirty="0" smtClean="0"/>
              <a:t>’ | w={0, 1}*} where w’ is the reverse of w.</a:t>
            </a:r>
            <a:endParaRPr lang="en-US" sz="2800" dirty="0"/>
          </a:p>
        </p:txBody>
      </p:sp>
      <p:pic>
        <p:nvPicPr>
          <p:cNvPr id="45058" name="Picture 2" descr="Lightbo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475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Construct a PDA for language L = {</a:t>
            </a:r>
            <a:r>
              <a:rPr lang="en-US" sz="2800" dirty="0" err="1" smtClean="0"/>
              <a:t>ww</a:t>
            </a:r>
            <a:r>
              <a:rPr lang="en-US" sz="2800" dirty="0" smtClean="0"/>
              <a:t>’ | w={0, 1}*} where w’ is the reverse of w.</a:t>
            </a:r>
            <a:endParaRPr lang="en-US" sz="2800" dirty="0"/>
          </a:p>
        </p:txBody>
      </p:sp>
      <p:pic>
        <p:nvPicPr>
          <p:cNvPr id="46082" name="Picture 2" descr="Lightbo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570" y="1785926"/>
            <a:ext cx="9165570" cy="4214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825" y="666750"/>
            <a:ext cx="889635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2248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Construct a PDA for language L = {</a:t>
            </a:r>
            <a:r>
              <a:rPr lang="en-US" sz="2400" dirty="0" err="1" smtClean="0"/>
              <a:t>ww</a:t>
            </a:r>
            <a:r>
              <a:rPr lang="en-US" sz="2400" dirty="0" smtClean="0"/>
              <a:t>’ | </a:t>
            </a:r>
            <a:r>
              <a:rPr lang="en-US" sz="2400" dirty="0" err="1" smtClean="0"/>
              <a:t>wcw</a:t>
            </a:r>
            <a:r>
              <a:rPr lang="en-US" sz="2400" dirty="0" smtClean="0"/>
              <a:t>’, w={0, 1}*} where w’ is the reverse of w.</a:t>
            </a:r>
            <a:endParaRPr lang="en-US" sz="2400" dirty="0"/>
          </a:p>
        </p:txBody>
      </p:sp>
      <p:pic>
        <p:nvPicPr>
          <p:cNvPr id="47106" name="Picture 2" descr="Lightbo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9166134" cy="4214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Construct Pushdown automata for </a:t>
            </a:r>
            <a:br>
              <a:rPr lang="en-US" sz="2800" b="1" dirty="0" smtClean="0"/>
            </a:br>
            <a:r>
              <a:rPr lang="en-US" sz="2800" b="1" dirty="0" smtClean="0"/>
              <a:t>L = {a</a:t>
            </a:r>
            <a:r>
              <a:rPr lang="en-US" sz="2800" b="1" baseline="30000" dirty="0" smtClean="0"/>
              <a:t>(2*m)</a:t>
            </a:r>
            <a:r>
              <a:rPr lang="en-US" sz="2800" b="1" dirty="0" smtClean="0"/>
              <a:t>c</a:t>
            </a:r>
            <a:r>
              <a:rPr lang="en-US" sz="2800" b="1" baseline="30000" dirty="0" smtClean="0"/>
              <a:t>(4*n)</a:t>
            </a:r>
            <a:r>
              <a:rPr lang="en-US" sz="2800" b="1" dirty="0" err="1" smtClean="0"/>
              <a:t>d</a:t>
            </a:r>
            <a:r>
              <a:rPr lang="en-US" sz="2800" b="1" baseline="30000" dirty="0" err="1" smtClean="0"/>
              <a:t>n</a:t>
            </a:r>
            <a:r>
              <a:rPr lang="en-US" sz="2800" b="1" dirty="0" err="1" smtClean="0"/>
              <a:t>b</a:t>
            </a:r>
            <a:r>
              <a:rPr lang="en-US" sz="2800" b="1" baseline="30000" dirty="0" err="1" smtClean="0"/>
              <a:t>m</a:t>
            </a:r>
            <a:r>
              <a:rPr lang="en-US" sz="2800" b="1" dirty="0" smtClean="0"/>
              <a:t> | </a:t>
            </a:r>
            <a:r>
              <a:rPr lang="en-US" sz="2800" b="1" dirty="0" err="1" smtClean="0"/>
              <a:t>m,n</a:t>
            </a:r>
            <a:r>
              <a:rPr lang="en-US" sz="2800" b="1" dirty="0" smtClean="0"/>
              <a:t> ≥ 0}</a:t>
            </a:r>
            <a:br>
              <a:rPr lang="en-US" sz="2800" b="1" dirty="0" smtClean="0"/>
            </a:br>
            <a:endParaRPr lang="en-US" sz="2800" dirty="0"/>
          </a:p>
        </p:txBody>
      </p:sp>
      <p:pic>
        <p:nvPicPr>
          <p:cNvPr id="48130" name="Picture 2" descr="Lightbo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5"/>
            <a:ext cx="7715304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8858280" cy="464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830" y="285728"/>
            <a:ext cx="884977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5786478" cy="514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28604"/>
            <a:ext cx="4214810" cy="363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4000504"/>
            <a:ext cx="4857784" cy="169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896370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4193" y="3929066"/>
            <a:ext cx="905741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8509039" cy="2400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8283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632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5715016"/>
            <a:ext cx="9144000" cy="65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Representation of State Transition </a:t>
            </a:r>
            <a:endParaRPr lang="en-US" dirty="0"/>
          </a:p>
        </p:txBody>
      </p:sp>
      <p:pic>
        <p:nvPicPr>
          <p:cNvPr id="9218" name="Picture 2" descr="Lightbo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8"/>
            <a:ext cx="6238875" cy="3209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Instantaneous description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smtClean="0"/>
              <a:t>The Instantaneous description is called as an informal notation, and explains how a Push down automata (PDA) computes the given input string and makes a decision that the given string is accepted or rejected.</a:t>
            </a:r>
          </a:p>
          <a:p>
            <a:r>
              <a:rPr lang="en-US" sz="2800" dirty="0" smtClean="0"/>
              <a:t>A ID is a triple (q, w, α), where: </a:t>
            </a:r>
            <a:br>
              <a:rPr lang="en-US" sz="2800" dirty="0" smtClean="0"/>
            </a:br>
            <a:r>
              <a:rPr lang="en-US" sz="2800" dirty="0" smtClean="0"/>
              <a:t>1. q is the current state. </a:t>
            </a:r>
            <a:br>
              <a:rPr lang="en-US" sz="2800" dirty="0" smtClean="0"/>
            </a:br>
            <a:r>
              <a:rPr lang="en-US" sz="2800" dirty="0" smtClean="0"/>
              <a:t>2. w is the remaining input. </a:t>
            </a:r>
            <a:br>
              <a:rPr lang="en-US" sz="2800" dirty="0" smtClean="0"/>
            </a:br>
            <a:r>
              <a:rPr lang="en-US" sz="2800" dirty="0" smtClean="0"/>
              <a:t>3.α is the stack contents, top at the left. 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Turnstile notation 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⊢ sign is called a “turnstile notation” and represents one move. </a:t>
            </a:r>
          </a:p>
          <a:p>
            <a:pPr algn="just"/>
            <a:r>
              <a:rPr lang="en-US" dirty="0" smtClean="0"/>
              <a:t>⊢* sign represents a sequence of moves. </a:t>
            </a:r>
            <a:br>
              <a:rPr lang="en-US" dirty="0" smtClean="0"/>
            </a:br>
            <a:r>
              <a:rPr lang="en-US" dirty="0" err="1" smtClean="0"/>
              <a:t>Eg</a:t>
            </a:r>
            <a:r>
              <a:rPr lang="en-US" dirty="0" smtClean="0"/>
              <a:t>- (p, b, T) ⊢ (q, w, α) </a:t>
            </a:r>
          </a:p>
          <a:p>
            <a:pPr algn="just"/>
            <a:r>
              <a:rPr lang="en-US" dirty="0" smtClean="0"/>
              <a:t>This implies that while taking a transition from state p to state q, the input symbol ‘b’ is consumed, and the top of the stack ‘T’ is replaced by a new string ‘α’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43" y="1984957"/>
            <a:ext cx="9115457" cy="487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Example: 1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</TotalTime>
  <Words>331</Words>
  <Application>Microsoft Office PowerPoint</Application>
  <PresentationFormat>On-screen Show (4:3)</PresentationFormat>
  <Paragraphs>35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Slide 2</vt:lpstr>
      <vt:lpstr>Slide 3</vt:lpstr>
      <vt:lpstr>Slide 4</vt:lpstr>
      <vt:lpstr>Slide 5</vt:lpstr>
      <vt:lpstr>Representation of State Transition </vt:lpstr>
      <vt:lpstr>Instantaneous description</vt:lpstr>
      <vt:lpstr>Turnstile notation </vt:lpstr>
      <vt:lpstr>Example: 1</vt:lpstr>
      <vt:lpstr>Slide 10</vt:lpstr>
      <vt:lpstr>Slide 11</vt:lpstr>
      <vt:lpstr>Slide 12</vt:lpstr>
      <vt:lpstr>Acceptance by empty stack</vt:lpstr>
      <vt:lpstr>Example: 2</vt:lpstr>
      <vt:lpstr>Example: 3</vt:lpstr>
      <vt:lpstr>Slide 16</vt:lpstr>
      <vt:lpstr>Example: 4</vt:lpstr>
      <vt:lpstr>Slide 18</vt:lpstr>
      <vt:lpstr>Example: 5</vt:lpstr>
      <vt:lpstr>Slide 20</vt:lpstr>
      <vt:lpstr>Example: 6</vt:lpstr>
      <vt:lpstr>Slide 22</vt:lpstr>
      <vt:lpstr>Slide 23</vt:lpstr>
      <vt:lpstr>Slide 24</vt:lpstr>
      <vt:lpstr>PDA design examples</vt:lpstr>
      <vt:lpstr>Slide 26</vt:lpstr>
      <vt:lpstr>Slide 27</vt:lpstr>
      <vt:lpstr>Construct a PDA for language L = {wcw’ | w={0, 1}*} where w’ is the reverse of w.</vt:lpstr>
      <vt:lpstr>Construct a PDA for language L = {ww’ | w={0, 1}*} where w’ is the reverse of w.</vt:lpstr>
      <vt:lpstr>Construct a PDA for language L = {ww’ | wcw’, w={0, 1}*} where w’ is the reverse of w.</vt:lpstr>
      <vt:lpstr>Construct Pushdown automata for  L = {a(2*m)c(4*n)dnbm | m,n ≥ 0} 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DELLL16</dc:creator>
  <cp:lastModifiedBy>Windows User</cp:lastModifiedBy>
  <cp:revision>69</cp:revision>
  <dcterms:created xsi:type="dcterms:W3CDTF">2022-05-11T04:32:11Z</dcterms:created>
  <dcterms:modified xsi:type="dcterms:W3CDTF">2022-05-19T10:23:18Z</dcterms:modified>
</cp:coreProperties>
</file>