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sldIdLst>
    <p:sldId id="257" r:id="rId2"/>
    <p:sldId id="285" r:id="rId3"/>
    <p:sldId id="284" r:id="rId4"/>
    <p:sldId id="258" r:id="rId5"/>
    <p:sldId id="320" r:id="rId6"/>
    <p:sldId id="321" r:id="rId7"/>
    <p:sldId id="322" r:id="rId8"/>
    <p:sldId id="323" r:id="rId9"/>
    <p:sldId id="324" r:id="rId10"/>
    <p:sldId id="325" r:id="rId11"/>
    <p:sldId id="326" r:id="rId12"/>
    <p:sldId id="327" r:id="rId13"/>
    <p:sldId id="262" r:id="rId14"/>
    <p:sldId id="263" r:id="rId15"/>
    <p:sldId id="264" r:id="rId16"/>
    <p:sldId id="281" r:id="rId17"/>
    <p:sldId id="282" r:id="rId18"/>
    <p:sldId id="328" r:id="rId19"/>
    <p:sldId id="329" r:id="rId20"/>
    <p:sldId id="330" r:id="rId21"/>
    <p:sldId id="286" r:id="rId22"/>
    <p:sldId id="287" r:id="rId23"/>
    <p:sldId id="288" r:id="rId24"/>
    <p:sldId id="289" r:id="rId25"/>
    <p:sldId id="298" r:id="rId26"/>
    <p:sldId id="333" r:id="rId27"/>
    <p:sldId id="299" r:id="rId28"/>
    <p:sldId id="331" r:id="rId29"/>
    <p:sldId id="332" r:id="rId30"/>
    <p:sldId id="318" r:id="rId31"/>
    <p:sldId id="319" r:id="rId32"/>
    <p:sldId id="303" r:id="rId33"/>
    <p:sldId id="305" r:id="rId34"/>
    <p:sldId id="306" r:id="rId35"/>
    <p:sldId id="334" r:id="rId36"/>
    <p:sldId id="335" r:id="rId37"/>
    <p:sldId id="336" r:id="rId38"/>
    <p:sldId id="337" r:id="rId39"/>
    <p:sldId id="307" r:id="rId40"/>
    <p:sldId id="308" r:id="rId41"/>
    <p:sldId id="309" r:id="rId42"/>
    <p:sldId id="312" r:id="rId43"/>
    <p:sldId id="313" r:id="rId44"/>
    <p:sldId id="316" r:id="rId45"/>
    <p:sldId id="317" r:id="rId46"/>
  </p:sldIdLst>
  <p:sldSz cx="13716000" cy="7315200"/>
  <p:notesSz cx="6858000" cy="9144000"/>
  <p:defaultTextStyle>
    <a:defPPr>
      <a:defRPr lang="en-US"/>
    </a:defPPr>
    <a:lvl1pPr marL="0" algn="l" defTabSz="940488" rtl="0" eaLnBrk="1" latinLnBrk="0" hangingPunct="1">
      <a:defRPr sz="1800" kern="1200">
        <a:solidFill>
          <a:schemeClr val="tx1"/>
        </a:solidFill>
        <a:latin typeface="+mn-lt"/>
        <a:ea typeface="+mn-ea"/>
        <a:cs typeface="+mn-cs"/>
      </a:defRPr>
    </a:lvl1pPr>
    <a:lvl2pPr marL="470244" algn="l" defTabSz="940488" rtl="0" eaLnBrk="1" latinLnBrk="0" hangingPunct="1">
      <a:defRPr sz="1800" kern="1200">
        <a:solidFill>
          <a:schemeClr val="tx1"/>
        </a:solidFill>
        <a:latin typeface="+mn-lt"/>
        <a:ea typeface="+mn-ea"/>
        <a:cs typeface="+mn-cs"/>
      </a:defRPr>
    </a:lvl2pPr>
    <a:lvl3pPr marL="940488" algn="l" defTabSz="940488" rtl="0" eaLnBrk="1" latinLnBrk="0" hangingPunct="1">
      <a:defRPr sz="1800" kern="1200">
        <a:solidFill>
          <a:schemeClr val="tx1"/>
        </a:solidFill>
        <a:latin typeface="+mn-lt"/>
        <a:ea typeface="+mn-ea"/>
        <a:cs typeface="+mn-cs"/>
      </a:defRPr>
    </a:lvl3pPr>
    <a:lvl4pPr marL="1410731" algn="l" defTabSz="940488" rtl="0" eaLnBrk="1" latinLnBrk="0" hangingPunct="1">
      <a:defRPr sz="1800" kern="1200">
        <a:solidFill>
          <a:schemeClr val="tx1"/>
        </a:solidFill>
        <a:latin typeface="+mn-lt"/>
        <a:ea typeface="+mn-ea"/>
        <a:cs typeface="+mn-cs"/>
      </a:defRPr>
    </a:lvl4pPr>
    <a:lvl5pPr marL="1880975" algn="l" defTabSz="940488" rtl="0" eaLnBrk="1" latinLnBrk="0" hangingPunct="1">
      <a:defRPr sz="1800" kern="1200">
        <a:solidFill>
          <a:schemeClr val="tx1"/>
        </a:solidFill>
        <a:latin typeface="+mn-lt"/>
        <a:ea typeface="+mn-ea"/>
        <a:cs typeface="+mn-cs"/>
      </a:defRPr>
    </a:lvl5pPr>
    <a:lvl6pPr marL="2351219" algn="l" defTabSz="940488" rtl="0" eaLnBrk="1" latinLnBrk="0" hangingPunct="1">
      <a:defRPr sz="1800" kern="1200">
        <a:solidFill>
          <a:schemeClr val="tx1"/>
        </a:solidFill>
        <a:latin typeface="+mn-lt"/>
        <a:ea typeface="+mn-ea"/>
        <a:cs typeface="+mn-cs"/>
      </a:defRPr>
    </a:lvl6pPr>
    <a:lvl7pPr marL="2821463" algn="l" defTabSz="940488" rtl="0" eaLnBrk="1" latinLnBrk="0" hangingPunct="1">
      <a:defRPr sz="1800" kern="1200">
        <a:solidFill>
          <a:schemeClr val="tx1"/>
        </a:solidFill>
        <a:latin typeface="+mn-lt"/>
        <a:ea typeface="+mn-ea"/>
        <a:cs typeface="+mn-cs"/>
      </a:defRPr>
    </a:lvl7pPr>
    <a:lvl8pPr marL="3291707" algn="l" defTabSz="940488" rtl="0" eaLnBrk="1" latinLnBrk="0" hangingPunct="1">
      <a:defRPr sz="1800" kern="1200">
        <a:solidFill>
          <a:schemeClr val="tx1"/>
        </a:solidFill>
        <a:latin typeface="+mn-lt"/>
        <a:ea typeface="+mn-ea"/>
        <a:cs typeface="+mn-cs"/>
      </a:defRPr>
    </a:lvl8pPr>
    <a:lvl9pPr marL="3761949" algn="l" defTabSz="94048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54" y="-108"/>
      </p:cViewPr>
      <p:guideLst>
        <p:guide orient="horz" pos="2305"/>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EA1A7-2D6A-410F-B84B-EB1740F554A8}" type="datetimeFigureOut">
              <a:rPr lang="en-US" smtClean="0"/>
              <a:t>10/31/2023</a:t>
            </a:fld>
            <a:endParaRPr lang="en-US"/>
          </a:p>
        </p:txBody>
      </p:sp>
      <p:sp>
        <p:nvSpPr>
          <p:cNvPr id="4" name="Slide Image Placeholder 3"/>
          <p:cNvSpPr>
            <a:spLocks noGrp="1" noRot="1" noChangeAspect="1"/>
          </p:cNvSpPr>
          <p:nvPr>
            <p:ph type="sldImg" idx="2"/>
          </p:nvPr>
        </p:nvSpPr>
        <p:spPr>
          <a:xfrm>
            <a:off x="214313" y="685800"/>
            <a:ext cx="6429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2B71F-95A4-4616-8E9B-5878A1E73D4D}" type="slidenum">
              <a:rPr lang="en-US" smtClean="0"/>
              <a:t>‹#›</a:t>
            </a:fld>
            <a:endParaRPr lang="en-US"/>
          </a:p>
        </p:txBody>
      </p:sp>
    </p:spTree>
    <p:extLst>
      <p:ext uri="{BB962C8B-B14F-4D97-AF65-F5344CB8AC3E}">
        <p14:creationId xmlns:p14="http://schemas.microsoft.com/office/powerpoint/2010/main" val="354697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1" y="2272456"/>
            <a:ext cx="11658602"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2" y="4145280"/>
            <a:ext cx="9601200" cy="1869440"/>
          </a:xfrm>
        </p:spPr>
        <p:txBody>
          <a:bodyPr/>
          <a:lstStyle>
            <a:lvl1pPr marL="0" indent="0" algn="ctr">
              <a:buNone/>
              <a:defRPr>
                <a:solidFill>
                  <a:schemeClr val="tx1">
                    <a:tint val="75000"/>
                  </a:schemeClr>
                </a:solidFill>
              </a:defRPr>
            </a:lvl1pPr>
            <a:lvl2pPr marL="470244" indent="0" algn="ctr">
              <a:buNone/>
              <a:defRPr>
                <a:solidFill>
                  <a:schemeClr val="tx1">
                    <a:tint val="75000"/>
                  </a:schemeClr>
                </a:solidFill>
              </a:defRPr>
            </a:lvl2pPr>
            <a:lvl3pPr marL="940488" indent="0" algn="ctr">
              <a:buNone/>
              <a:defRPr>
                <a:solidFill>
                  <a:schemeClr val="tx1">
                    <a:tint val="75000"/>
                  </a:schemeClr>
                </a:solidFill>
              </a:defRPr>
            </a:lvl3pPr>
            <a:lvl4pPr marL="1410731" indent="0" algn="ctr">
              <a:buNone/>
              <a:defRPr>
                <a:solidFill>
                  <a:schemeClr val="tx1">
                    <a:tint val="75000"/>
                  </a:schemeClr>
                </a:solidFill>
              </a:defRPr>
            </a:lvl4pPr>
            <a:lvl5pPr marL="1880975" indent="0" algn="ctr">
              <a:buNone/>
              <a:defRPr>
                <a:solidFill>
                  <a:schemeClr val="tx1">
                    <a:tint val="75000"/>
                  </a:schemeClr>
                </a:solidFill>
              </a:defRPr>
            </a:lvl5pPr>
            <a:lvl6pPr marL="2351219" indent="0" algn="ctr">
              <a:buNone/>
              <a:defRPr>
                <a:solidFill>
                  <a:schemeClr val="tx1">
                    <a:tint val="75000"/>
                  </a:schemeClr>
                </a:solidFill>
              </a:defRPr>
            </a:lvl6pPr>
            <a:lvl7pPr marL="2821463" indent="0" algn="ctr">
              <a:buNone/>
              <a:defRPr>
                <a:solidFill>
                  <a:schemeClr val="tx1">
                    <a:tint val="75000"/>
                  </a:schemeClr>
                </a:solidFill>
              </a:defRPr>
            </a:lvl7pPr>
            <a:lvl8pPr marL="3291707" indent="0" algn="ctr">
              <a:buNone/>
              <a:defRPr>
                <a:solidFill>
                  <a:schemeClr val="tx1">
                    <a:tint val="75000"/>
                  </a:schemeClr>
                </a:solidFill>
              </a:defRPr>
            </a:lvl8pPr>
            <a:lvl9pPr marL="37619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2" y="292949"/>
            <a:ext cx="308610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292949"/>
            <a:ext cx="9029699"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69" y="4700695"/>
            <a:ext cx="11658602" cy="1452880"/>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1083469" y="3100495"/>
            <a:ext cx="11658602" cy="1600200"/>
          </a:xfrm>
        </p:spPr>
        <p:txBody>
          <a:bodyPr anchor="b"/>
          <a:lstStyle>
            <a:lvl1pPr marL="0" indent="0">
              <a:buNone/>
              <a:defRPr sz="2100">
                <a:solidFill>
                  <a:schemeClr val="tx1">
                    <a:tint val="75000"/>
                  </a:schemeClr>
                </a:solidFill>
              </a:defRPr>
            </a:lvl1pPr>
            <a:lvl2pPr marL="470244" indent="0">
              <a:buNone/>
              <a:defRPr sz="1800">
                <a:solidFill>
                  <a:schemeClr val="tx1">
                    <a:tint val="75000"/>
                  </a:schemeClr>
                </a:solidFill>
              </a:defRPr>
            </a:lvl2pPr>
            <a:lvl3pPr marL="940488" indent="0">
              <a:buNone/>
              <a:defRPr sz="1600">
                <a:solidFill>
                  <a:schemeClr val="tx1">
                    <a:tint val="75000"/>
                  </a:schemeClr>
                </a:solidFill>
              </a:defRPr>
            </a:lvl3pPr>
            <a:lvl4pPr marL="1410731" indent="0">
              <a:buNone/>
              <a:defRPr sz="1400">
                <a:solidFill>
                  <a:schemeClr val="tx1">
                    <a:tint val="75000"/>
                  </a:schemeClr>
                </a:solidFill>
              </a:defRPr>
            </a:lvl4pPr>
            <a:lvl5pPr marL="1880975" indent="0">
              <a:buNone/>
              <a:defRPr sz="1400">
                <a:solidFill>
                  <a:schemeClr val="tx1">
                    <a:tint val="75000"/>
                  </a:schemeClr>
                </a:solidFill>
              </a:defRPr>
            </a:lvl5pPr>
            <a:lvl6pPr marL="2351219" indent="0">
              <a:buNone/>
              <a:defRPr sz="1400">
                <a:solidFill>
                  <a:schemeClr val="tx1">
                    <a:tint val="75000"/>
                  </a:schemeClr>
                </a:solidFill>
              </a:defRPr>
            </a:lvl6pPr>
            <a:lvl7pPr marL="2821463" indent="0">
              <a:buNone/>
              <a:defRPr sz="1400">
                <a:solidFill>
                  <a:schemeClr val="tx1">
                    <a:tint val="75000"/>
                  </a:schemeClr>
                </a:solidFill>
              </a:defRPr>
            </a:lvl7pPr>
            <a:lvl8pPr marL="3291707" indent="0">
              <a:buNone/>
              <a:defRPr sz="1400">
                <a:solidFill>
                  <a:schemeClr val="tx1">
                    <a:tint val="75000"/>
                  </a:schemeClr>
                </a:solidFill>
              </a:defRPr>
            </a:lvl8pPr>
            <a:lvl9pPr marL="376194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6881"/>
            <a:ext cx="6057902" cy="482769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2" y="1706881"/>
            <a:ext cx="6057902" cy="482769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2" y="1637456"/>
            <a:ext cx="6060282" cy="682412"/>
          </a:xfrm>
        </p:spPr>
        <p:txBody>
          <a:bodyPr anchor="b"/>
          <a:lstStyle>
            <a:lvl1pPr marL="0" indent="0">
              <a:buNone/>
              <a:defRPr sz="2500" b="1"/>
            </a:lvl1pPr>
            <a:lvl2pPr marL="470244" indent="0">
              <a:buNone/>
              <a:defRPr sz="2100" b="1"/>
            </a:lvl2pPr>
            <a:lvl3pPr marL="940488" indent="0">
              <a:buNone/>
              <a:defRPr sz="1800" b="1"/>
            </a:lvl3pPr>
            <a:lvl4pPr marL="1410731" indent="0">
              <a:buNone/>
              <a:defRPr sz="1600" b="1"/>
            </a:lvl4pPr>
            <a:lvl5pPr marL="1880975" indent="0">
              <a:buNone/>
              <a:defRPr sz="1600" b="1"/>
            </a:lvl5pPr>
            <a:lvl6pPr marL="2351219" indent="0">
              <a:buNone/>
              <a:defRPr sz="1600" b="1"/>
            </a:lvl6pPr>
            <a:lvl7pPr marL="2821463" indent="0">
              <a:buNone/>
              <a:defRPr sz="1600" b="1"/>
            </a:lvl7pPr>
            <a:lvl8pPr marL="3291707" indent="0">
              <a:buNone/>
              <a:defRPr sz="1600" b="1"/>
            </a:lvl8pPr>
            <a:lvl9pPr marL="37619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2" y="2319868"/>
            <a:ext cx="6060282" cy="421470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0" y="1637456"/>
            <a:ext cx="6062663" cy="682412"/>
          </a:xfrm>
        </p:spPr>
        <p:txBody>
          <a:bodyPr anchor="b"/>
          <a:lstStyle>
            <a:lvl1pPr marL="0" indent="0">
              <a:buNone/>
              <a:defRPr sz="2500" b="1"/>
            </a:lvl1pPr>
            <a:lvl2pPr marL="470244" indent="0">
              <a:buNone/>
              <a:defRPr sz="2100" b="1"/>
            </a:lvl2pPr>
            <a:lvl3pPr marL="940488" indent="0">
              <a:buNone/>
              <a:defRPr sz="1800" b="1"/>
            </a:lvl3pPr>
            <a:lvl4pPr marL="1410731" indent="0">
              <a:buNone/>
              <a:defRPr sz="1600" b="1"/>
            </a:lvl4pPr>
            <a:lvl5pPr marL="1880975" indent="0">
              <a:buNone/>
              <a:defRPr sz="1600" b="1"/>
            </a:lvl5pPr>
            <a:lvl6pPr marL="2351219" indent="0">
              <a:buNone/>
              <a:defRPr sz="1600" b="1"/>
            </a:lvl6pPr>
            <a:lvl7pPr marL="2821463" indent="0">
              <a:buNone/>
              <a:defRPr sz="1600" b="1"/>
            </a:lvl7pPr>
            <a:lvl8pPr marL="3291707" indent="0">
              <a:buNone/>
              <a:defRPr sz="1600" b="1"/>
            </a:lvl8pPr>
            <a:lvl9pPr marL="37619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67540" y="2319868"/>
            <a:ext cx="6062663" cy="4214707"/>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291254"/>
            <a:ext cx="4512470" cy="123952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5362577" y="291255"/>
            <a:ext cx="7667625" cy="624332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2" y="1530774"/>
            <a:ext cx="4512470" cy="5003800"/>
          </a:xfrm>
        </p:spPr>
        <p:txBody>
          <a:bodyPr/>
          <a:lstStyle>
            <a:lvl1pPr marL="0" indent="0">
              <a:buNone/>
              <a:defRPr sz="1400"/>
            </a:lvl1pPr>
            <a:lvl2pPr marL="470244" indent="0">
              <a:buNone/>
              <a:defRPr sz="1300"/>
            </a:lvl2pPr>
            <a:lvl3pPr marL="940488" indent="0">
              <a:buNone/>
              <a:defRPr sz="1000"/>
            </a:lvl3pPr>
            <a:lvl4pPr marL="1410731" indent="0">
              <a:buNone/>
              <a:defRPr sz="900"/>
            </a:lvl4pPr>
            <a:lvl5pPr marL="1880975" indent="0">
              <a:buNone/>
              <a:defRPr sz="900"/>
            </a:lvl5pPr>
            <a:lvl6pPr marL="2351219" indent="0">
              <a:buNone/>
              <a:defRPr sz="900"/>
            </a:lvl6pPr>
            <a:lvl7pPr marL="2821463" indent="0">
              <a:buNone/>
              <a:defRPr sz="900"/>
            </a:lvl7pPr>
            <a:lvl8pPr marL="3291707" indent="0">
              <a:buNone/>
              <a:defRPr sz="900"/>
            </a:lvl8pPr>
            <a:lvl9pPr marL="376194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1" y="5120641"/>
            <a:ext cx="8229600" cy="60452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688431" y="653627"/>
            <a:ext cx="8229600" cy="4389120"/>
          </a:xfrm>
        </p:spPr>
        <p:txBody>
          <a:bodyPr/>
          <a:lstStyle>
            <a:lvl1pPr marL="0" indent="0">
              <a:buNone/>
              <a:defRPr sz="3300"/>
            </a:lvl1pPr>
            <a:lvl2pPr marL="470244" indent="0">
              <a:buNone/>
              <a:defRPr sz="2900"/>
            </a:lvl2pPr>
            <a:lvl3pPr marL="940488" indent="0">
              <a:buNone/>
              <a:defRPr sz="2500"/>
            </a:lvl3pPr>
            <a:lvl4pPr marL="1410731" indent="0">
              <a:buNone/>
              <a:defRPr sz="2100"/>
            </a:lvl4pPr>
            <a:lvl5pPr marL="1880975" indent="0">
              <a:buNone/>
              <a:defRPr sz="2100"/>
            </a:lvl5pPr>
            <a:lvl6pPr marL="2351219" indent="0">
              <a:buNone/>
              <a:defRPr sz="2100"/>
            </a:lvl6pPr>
            <a:lvl7pPr marL="2821463" indent="0">
              <a:buNone/>
              <a:defRPr sz="2100"/>
            </a:lvl7pPr>
            <a:lvl8pPr marL="3291707" indent="0">
              <a:buNone/>
              <a:defRPr sz="2100"/>
            </a:lvl8pPr>
            <a:lvl9pPr marL="3761949" indent="0">
              <a:buNone/>
              <a:defRPr sz="2100"/>
            </a:lvl9pPr>
          </a:lstStyle>
          <a:p>
            <a:endParaRPr lang="en-US"/>
          </a:p>
        </p:txBody>
      </p:sp>
      <p:sp>
        <p:nvSpPr>
          <p:cNvPr id="4" name="Text Placeholder 3"/>
          <p:cNvSpPr>
            <a:spLocks noGrp="1"/>
          </p:cNvSpPr>
          <p:nvPr>
            <p:ph type="body" sz="half" idx="2"/>
          </p:nvPr>
        </p:nvSpPr>
        <p:spPr>
          <a:xfrm>
            <a:off x="2688431" y="5725162"/>
            <a:ext cx="8229600" cy="858519"/>
          </a:xfrm>
        </p:spPr>
        <p:txBody>
          <a:bodyPr/>
          <a:lstStyle>
            <a:lvl1pPr marL="0" indent="0">
              <a:buNone/>
              <a:defRPr sz="1400"/>
            </a:lvl1pPr>
            <a:lvl2pPr marL="470244" indent="0">
              <a:buNone/>
              <a:defRPr sz="1300"/>
            </a:lvl2pPr>
            <a:lvl3pPr marL="940488" indent="0">
              <a:buNone/>
              <a:defRPr sz="1000"/>
            </a:lvl3pPr>
            <a:lvl4pPr marL="1410731" indent="0">
              <a:buNone/>
              <a:defRPr sz="900"/>
            </a:lvl4pPr>
            <a:lvl5pPr marL="1880975" indent="0">
              <a:buNone/>
              <a:defRPr sz="900"/>
            </a:lvl5pPr>
            <a:lvl6pPr marL="2351219" indent="0">
              <a:buNone/>
              <a:defRPr sz="900"/>
            </a:lvl6pPr>
            <a:lvl7pPr marL="2821463" indent="0">
              <a:buNone/>
              <a:defRPr sz="900"/>
            </a:lvl7pPr>
            <a:lvl8pPr marL="3291707" indent="0">
              <a:buNone/>
              <a:defRPr sz="900"/>
            </a:lvl8pPr>
            <a:lvl9pPr marL="376194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292948"/>
            <a:ext cx="12344400" cy="1219200"/>
          </a:xfrm>
          <a:prstGeom prst="rect">
            <a:avLst/>
          </a:prstGeom>
        </p:spPr>
        <p:txBody>
          <a:bodyPr vert="horz" lIns="94049" tIns="47024" rIns="94049" bIns="4702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2" y="1706881"/>
            <a:ext cx="12344400" cy="4827694"/>
          </a:xfrm>
          <a:prstGeom prst="rect">
            <a:avLst/>
          </a:prstGeom>
        </p:spPr>
        <p:txBody>
          <a:bodyPr vert="horz" lIns="94049" tIns="47024" rIns="94049" bIns="470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6780108"/>
            <a:ext cx="3200400" cy="389466"/>
          </a:xfrm>
          <a:prstGeom prst="rect">
            <a:avLst/>
          </a:prstGeom>
        </p:spPr>
        <p:txBody>
          <a:bodyPr vert="horz" lIns="94049" tIns="47024" rIns="94049" bIns="47024" rtlCol="0" anchor="ctr"/>
          <a:lstStyle>
            <a:lvl1pPr algn="l">
              <a:defRPr sz="1300">
                <a:solidFill>
                  <a:schemeClr val="tx1">
                    <a:tint val="75000"/>
                  </a:schemeClr>
                </a:solidFill>
              </a:defRPr>
            </a:lvl1pPr>
          </a:lstStyle>
          <a:p>
            <a:fld id="{1D8BD707-D9CF-40AE-B4C6-C98DA3205C09}" type="datetimeFigureOut">
              <a:rPr lang="en-US" smtClean="0"/>
              <a:pPr/>
              <a:t>10/31/2023</a:t>
            </a:fld>
            <a:endParaRPr lang="en-US"/>
          </a:p>
        </p:txBody>
      </p:sp>
      <p:sp>
        <p:nvSpPr>
          <p:cNvPr id="5" name="Footer Placeholder 4"/>
          <p:cNvSpPr>
            <a:spLocks noGrp="1"/>
          </p:cNvSpPr>
          <p:nvPr>
            <p:ph type="ftr" sz="quarter" idx="3"/>
          </p:nvPr>
        </p:nvSpPr>
        <p:spPr>
          <a:xfrm>
            <a:off x="4686302" y="6780108"/>
            <a:ext cx="4343400" cy="389466"/>
          </a:xfrm>
          <a:prstGeom prst="rect">
            <a:avLst/>
          </a:prstGeom>
        </p:spPr>
        <p:txBody>
          <a:bodyPr vert="horz" lIns="94049" tIns="47024" rIns="94049" bIns="47024"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6780108"/>
            <a:ext cx="3200400" cy="389466"/>
          </a:xfrm>
          <a:prstGeom prst="rect">
            <a:avLst/>
          </a:prstGeom>
        </p:spPr>
        <p:txBody>
          <a:bodyPr vert="horz" lIns="94049" tIns="47024" rIns="94049" bIns="47024"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0488" rtl="0" eaLnBrk="1" latinLnBrk="0" hangingPunct="1">
        <a:spcBef>
          <a:spcPct val="0"/>
        </a:spcBef>
        <a:buNone/>
        <a:defRPr sz="4600" kern="1200">
          <a:solidFill>
            <a:schemeClr val="tx1"/>
          </a:solidFill>
          <a:latin typeface="+mj-lt"/>
          <a:ea typeface="+mj-ea"/>
          <a:cs typeface="+mj-cs"/>
        </a:defRPr>
      </a:lvl1pPr>
    </p:titleStyle>
    <p:bodyStyle>
      <a:lvl1pPr marL="352683" indent="-352683" algn="l" defTabSz="94048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4146" indent="-293902" algn="l" defTabSz="94048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5609" indent="-235121" algn="l" defTabSz="94048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5853"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16097"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86340"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6584"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6828"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7072" indent="-235121" algn="l" defTabSz="94048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40488" rtl="0" eaLnBrk="1" latinLnBrk="0" hangingPunct="1">
        <a:defRPr sz="1800" kern="1200">
          <a:solidFill>
            <a:schemeClr val="tx1"/>
          </a:solidFill>
          <a:latin typeface="+mn-lt"/>
          <a:ea typeface="+mn-ea"/>
          <a:cs typeface="+mn-cs"/>
        </a:defRPr>
      </a:lvl1pPr>
      <a:lvl2pPr marL="470244" algn="l" defTabSz="940488" rtl="0" eaLnBrk="1" latinLnBrk="0" hangingPunct="1">
        <a:defRPr sz="1800" kern="1200">
          <a:solidFill>
            <a:schemeClr val="tx1"/>
          </a:solidFill>
          <a:latin typeface="+mn-lt"/>
          <a:ea typeface="+mn-ea"/>
          <a:cs typeface="+mn-cs"/>
        </a:defRPr>
      </a:lvl2pPr>
      <a:lvl3pPr marL="940488" algn="l" defTabSz="940488" rtl="0" eaLnBrk="1" latinLnBrk="0" hangingPunct="1">
        <a:defRPr sz="1800" kern="1200">
          <a:solidFill>
            <a:schemeClr val="tx1"/>
          </a:solidFill>
          <a:latin typeface="+mn-lt"/>
          <a:ea typeface="+mn-ea"/>
          <a:cs typeface="+mn-cs"/>
        </a:defRPr>
      </a:lvl3pPr>
      <a:lvl4pPr marL="1410731" algn="l" defTabSz="940488" rtl="0" eaLnBrk="1" latinLnBrk="0" hangingPunct="1">
        <a:defRPr sz="1800" kern="1200">
          <a:solidFill>
            <a:schemeClr val="tx1"/>
          </a:solidFill>
          <a:latin typeface="+mn-lt"/>
          <a:ea typeface="+mn-ea"/>
          <a:cs typeface="+mn-cs"/>
        </a:defRPr>
      </a:lvl4pPr>
      <a:lvl5pPr marL="1880975" algn="l" defTabSz="940488" rtl="0" eaLnBrk="1" latinLnBrk="0" hangingPunct="1">
        <a:defRPr sz="1800" kern="1200">
          <a:solidFill>
            <a:schemeClr val="tx1"/>
          </a:solidFill>
          <a:latin typeface="+mn-lt"/>
          <a:ea typeface="+mn-ea"/>
          <a:cs typeface="+mn-cs"/>
        </a:defRPr>
      </a:lvl5pPr>
      <a:lvl6pPr marL="2351219" algn="l" defTabSz="940488" rtl="0" eaLnBrk="1" latinLnBrk="0" hangingPunct="1">
        <a:defRPr sz="1800" kern="1200">
          <a:solidFill>
            <a:schemeClr val="tx1"/>
          </a:solidFill>
          <a:latin typeface="+mn-lt"/>
          <a:ea typeface="+mn-ea"/>
          <a:cs typeface="+mn-cs"/>
        </a:defRPr>
      </a:lvl6pPr>
      <a:lvl7pPr marL="2821463" algn="l" defTabSz="940488" rtl="0" eaLnBrk="1" latinLnBrk="0" hangingPunct="1">
        <a:defRPr sz="1800" kern="1200">
          <a:solidFill>
            <a:schemeClr val="tx1"/>
          </a:solidFill>
          <a:latin typeface="+mn-lt"/>
          <a:ea typeface="+mn-ea"/>
          <a:cs typeface="+mn-cs"/>
        </a:defRPr>
      </a:lvl7pPr>
      <a:lvl8pPr marL="3291707" algn="l" defTabSz="940488" rtl="0" eaLnBrk="1" latinLnBrk="0" hangingPunct="1">
        <a:defRPr sz="1800" kern="1200">
          <a:solidFill>
            <a:schemeClr val="tx1"/>
          </a:solidFill>
          <a:latin typeface="+mn-lt"/>
          <a:ea typeface="+mn-ea"/>
          <a:cs typeface="+mn-cs"/>
        </a:defRPr>
      </a:lvl8pPr>
      <a:lvl9pPr marL="3761949" algn="l" defTabSz="9404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99" y="243841"/>
            <a:ext cx="11658602" cy="1568027"/>
          </a:xfrm>
        </p:spPr>
        <p:txBody>
          <a:bodyPr/>
          <a:lstStyle/>
          <a:p>
            <a:r>
              <a:rPr lang="en-US" b="1" dirty="0" smtClean="0">
                <a:solidFill>
                  <a:srgbClr val="0070C0"/>
                </a:solidFill>
              </a:rPr>
              <a:t>Unit - V</a:t>
            </a:r>
            <a:endParaRPr lang="en-US" b="1" dirty="0">
              <a:solidFill>
                <a:srgbClr val="0070C0"/>
              </a:solidFill>
            </a:endParaRPr>
          </a:p>
        </p:txBody>
      </p:sp>
      <p:sp>
        <p:nvSpPr>
          <p:cNvPr id="3" name="Subtitle 2"/>
          <p:cNvSpPr>
            <a:spLocks noGrp="1"/>
          </p:cNvSpPr>
          <p:nvPr>
            <p:ph type="subTitle" idx="1"/>
          </p:nvPr>
        </p:nvSpPr>
        <p:spPr>
          <a:xfrm>
            <a:off x="2057402" y="2438401"/>
            <a:ext cx="10286998" cy="1869440"/>
          </a:xfrm>
        </p:spPr>
        <p:txBody>
          <a:bodyPr>
            <a:normAutofit fontScale="92500" lnSpcReduction="20000"/>
          </a:bodyPr>
          <a:lstStyle/>
          <a:p>
            <a:r>
              <a:rPr lang="en-US" sz="7200" b="1" dirty="0">
                <a:solidFill>
                  <a:srgbClr val="00B050"/>
                </a:solidFill>
              </a:rPr>
              <a:t>Critical Factors </a:t>
            </a:r>
            <a:r>
              <a:rPr lang="en-US" sz="7200" b="1" dirty="0" smtClean="0">
                <a:solidFill>
                  <a:srgbClr val="00B050"/>
                </a:solidFill>
              </a:rPr>
              <a:t>For Starting  A New Enterprise</a:t>
            </a:r>
            <a:endParaRPr lang="en-US" sz="6800" b="1" dirty="0">
              <a:solidFill>
                <a:srgbClr val="00B050"/>
              </a:solidFill>
            </a:endParaRPr>
          </a:p>
        </p:txBody>
      </p:sp>
    </p:spTree>
    <p:extLst>
      <p:ext uri="{BB962C8B-B14F-4D97-AF65-F5344CB8AC3E}">
        <p14:creationId xmlns:p14="http://schemas.microsoft.com/office/powerpoint/2010/main" val="222348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21636"/>
            <a:ext cx="5580246" cy="523220"/>
          </a:xfrm>
          <a:prstGeom prst="rect">
            <a:avLst/>
          </a:prstGeom>
        </p:spPr>
        <p:txBody>
          <a:bodyPr wrap="none">
            <a:spAutoFit/>
          </a:bodyPr>
          <a:lstStyle/>
          <a:p>
            <a:r>
              <a:rPr lang="en-US" sz="2800" b="1" dirty="0" smtClean="0">
                <a:solidFill>
                  <a:srgbClr val="00B0F0"/>
                </a:solidFill>
              </a:rPr>
              <a:t>MACRO </a:t>
            </a:r>
            <a:r>
              <a:rPr lang="en-US" sz="2800" b="1" dirty="0">
                <a:solidFill>
                  <a:srgbClr val="00B0F0"/>
                </a:solidFill>
              </a:rPr>
              <a:t>ENVIRONMENTAL </a:t>
            </a:r>
            <a:r>
              <a:rPr lang="en-US" sz="2800" b="1" dirty="0" smtClean="0">
                <a:solidFill>
                  <a:srgbClr val="00B0F0"/>
                </a:solidFill>
              </a:rPr>
              <a:t>FACTORS</a:t>
            </a:r>
            <a:endParaRPr lang="en-US" sz="2800" b="1" dirty="0">
              <a:solidFill>
                <a:srgbClr val="00B0F0"/>
              </a:solidFill>
            </a:endParaRPr>
          </a:p>
        </p:txBody>
      </p:sp>
      <p:sp>
        <p:nvSpPr>
          <p:cNvPr id="5" name="Rectangle 4"/>
          <p:cNvSpPr/>
          <p:nvPr/>
        </p:nvSpPr>
        <p:spPr>
          <a:xfrm>
            <a:off x="228600" y="514450"/>
            <a:ext cx="13182600" cy="8586966"/>
          </a:xfrm>
          <a:prstGeom prst="rect">
            <a:avLst/>
          </a:prstGeom>
        </p:spPr>
        <p:txBody>
          <a:bodyPr wrap="square">
            <a:spAutoFit/>
          </a:bodyPr>
          <a:lstStyle/>
          <a:p>
            <a:pPr marL="400050" indent="-400050" algn="just">
              <a:buAutoNum type="romanLcParenR"/>
            </a:pPr>
            <a:r>
              <a:rPr lang="en-US" sz="2400" b="1" dirty="0" smtClean="0"/>
              <a:t>Political </a:t>
            </a:r>
            <a:r>
              <a:rPr lang="en-US" sz="2400" b="1" dirty="0"/>
              <a:t>Factors</a:t>
            </a:r>
            <a:r>
              <a:rPr lang="en-US" sz="2400" dirty="0"/>
              <a:t>: Political factors include government regulations and legal issues and define both formal and informal rules under which the firm must operate. Some examples include tax policy, employment laws, environmental regulations, trade restrictions and tariffs and political stability</a:t>
            </a:r>
            <a:r>
              <a:rPr lang="en-US" sz="2400" dirty="0" smtClean="0"/>
              <a:t>.</a:t>
            </a:r>
          </a:p>
          <a:p>
            <a:pPr marL="400050" indent="-400050" algn="just">
              <a:buAutoNum type="romanLcParenR"/>
            </a:pPr>
            <a:endParaRPr lang="en-US" sz="2400" dirty="0" smtClean="0"/>
          </a:p>
          <a:p>
            <a:pPr marL="400050" indent="-400050" algn="just">
              <a:buAutoNum type="romanLcParenR"/>
            </a:pPr>
            <a:r>
              <a:rPr lang="en-US" sz="2400" dirty="0" smtClean="0"/>
              <a:t> </a:t>
            </a:r>
            <a:r>
              <a:rPr lang="en-US" sz="2400" b="1" dirty="0"/>
              <a:t>Economic Factors</a:t>
            </a:r>
            <a:r>
              <a:rPr lang="en-US" sz="2400" dirty="0"/>
              <a:t>: Economic factors affect the purchasing power of potential customers and the firm's cost of capital. The following are examples of factors in the macro economy economic growth, interest rates, exchange rates and inflation rate. </a:t>
            </a:r>
            <a:endParaRPr lang="en-US" sz="2400" dirty="0" smtClean="0"/>
          </a:p>
          <a:p>
            <a:pPr marL="400050" indent="-400050" algn="just">
              <a:buAutoNum type="romanLcParenR"/>
            </a:pPr>
            <a:endParaRPr lang="en-US" sz="2400" dirty="0" smtClean="0"/>
          </a:p>
          <a:p>
            <a:pPr algn="just"/>
            <a:r>
              <a:rPr lang="en-US" sz="2400" dirty="0" smtClean="0"/>
              <a:t>iii) </a:t>
            </a:r>
            <a:r>
              <a:rPr lang="en-US" sz="2400" b="1" dirty="0" smtClean="0"/>
              <a:t>Technological </a:t>
            </a:r>
            <a:r>
              <a:rPr lang="en-US" sz="2400" b="1" dirty="0"/>
              <a:t>Factors</a:t>
            </a:r>
            <a:r>
              <a:rPr lang="en-US" sz="2400" dirty="0"/>
              <a:t>: Technological factors can lower barriers to entry, reduce minimum efficient production levels and influence outsourcing decisions. Some technological factors include R&amp;D activity, automation, technology incentives and rate of technological </a:t>
            </a:r>
            <a:r>
              <a:rPr lang="en-US" sz="2400" dirty="0" smtClean="0"/>
              <a:t>change.</a:t>
            </a:r>
          </a:p>
          <a:p>
            <a:pPr algn="just"/>
            <a:endParaRPr lang="en-US" sz="2400" dirty="0" smtClean="0"/>
          </a:p>
          <a:p>
            <a:pPr algn="just"/>
            <a:r>
              <a:rPr lang="en-US" sz="2400" dirty="0" smtClean="0"/>
              <a:t>iv) </a:t>
            </a:r>
            <a:r>
              <a:rPr lang="en-US" sz="2400" b="1" dirty="0" smtClean="0"/>
              <a:t>Government </a:t>
            </a:r>
            <a:r>
              <a:rPr lang="en-US" sz="2400" b="1" dirty="0"/>
              <a:t>Policy</a:t>
            </a:r>
            <a:r>
              <a:rPr lang="en-US" sz="2400" dirty="0"/>
              <a:t>: In order to promote the balanced regional development, the Government also offers several incentives, concessions, tax holidays for number of years, cheaper power supply, factory shed, etc., to attract the entrepreneurs to set up industries in less developed and backward </a:t>
            </a:r>
            <a:r>
              <a:rPr lang="en-US" sz="2400" dirty="0" smtClean="0"/>
              <a:t>areas.</a:t>
            </a:r>
          </a:p>
          <a:p>
            <a:pPr algn="just"/>
            <a:endParaRPr lang="en-US" sz="2400" dirty="0" smtClean="0"/>
          </a:p>
          <a:p>
            <a:pPr algn="just"/>
            <a:r>
              <a:rPr lang="en-US" sz="2400" b="1" dirty="0" smtClean="0"/>
              <a:t>V)Ecological </a:t>
            </a:r>
            <a:r>
              <a:rPr lang="en-US" sz="2400" b="1" dirty="0"/>
              <a:t>and Environmental Factors</a:t>
            </a:r>
            <a:r>
              <a:rPr lang="en-US" sz="2400" dirty="0"/>
              <a:t>: In case of certain industries, the ecological and environmental factors like water and air pollution may turn out to be negative factor in deciding enterprise location. For example, manufacturing plants apart from producing solid waste can also pollute water and air.</a:t>
            </a:r>
          </a:p>
          <a:p>
            <a:pPr algn="just"/>
            <a:endParaRPr lang="en-US" sz="2400" dirty="0"/>
          </a:p>
          <a:p>
            <a:pPr algn="just"/>
            <a:endParaRPr lang="en-US" sz="2400" dirty="0" smtClean="0"/>
          </a:p>
          <a:p>
            <a:pPr algn="just"/>
            <a:endParaRPr lang="en-US" sz="2400" dirty="0"/>
          </a:p>
          <a:p>
            <a:pPr algn="just"/>
            <a:endParaRPr lang="en-US" sz="2400" dirty="0"/>
          </a:p>
        </p:txBody>
      </p:sp>
    </p:spTree>
    <p:extLst>
      <p:ext uri="{BB962C8B-B14F-4D97-AF65-F5344CB8AC3E}">
        <p14:creationId xmlns:p14="http://schemas.microsoft.com/office/powerpoint/2010/main" val="172991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12649200" cy="6863417"/>
          </a:xfrm>
          <a:prstGeom prst="rect">
            <a:avLst/>
          </a:prstGeom>
        </p:spPr>
        <p:txBody>
          <a:bodyPr wrap="square">
            <a:spAutoFit/>
          </a:bodyPr>
          <a:lstStyle/>
          <a:p>
            <a:pPr algn="just"/>
            <a:r>
              <a:rPr lang="en-US" sz="2000" b="1" dirty="0" smtClean="0"/>
              <a:t>vi)Availability </a:t>
            </a:r>
            <a:r>
              <a:rPr lang="en-US" sz="2000" b="1" dirty="0"/>
              <a:t>of Land</a:t>
            </a:r>
            <a:r>
              <a:rPr lang="en-US" sz="2000" dirty="0"/>
              <a:t>: The land available should be sufficient not only for the purpose of establishing an industrial unit at its inception but also should be adequate to allow future expansion. However, the land that is to be acquired should not be too large because such a big land, exceeding its present and future requirements will result in locking up of cash in idle </a:t>
            </a:r>
            <a:r>
              <a:rPr lang="en-US" sz="2000" dirty="0" smtClean="0"/>
              <a:t>assets.</a:t>
            </a:r>
          </a:p>
          <a:p>
            <a:pPr algn="just"/>
            <a:endParaRPr lang="en-US" sz="2000" dirty="0"/>
          </a:p>
          <a:p>
            <a:pPr algn="just"/>
            <a:r>
              <a:rPr lang="en-US" sz="2000" b="1" dirty="0" smtClean="0"/>
              <a:t>vii)Availability </a:t>
            </a:r>
            <a:r>
              <a:rPr lang="en-US" sz="2000" b="1" dirty="0"/>
              <a:t>of Building</a:t>
            </a:r>
            <a:r>
              <a:rPr lang="en-US" sz="2000" dirty="0"/>
              <a:t>: Availability of building is another factor, which influence the selection of a site. The area of the building must be capable of permitting future expansion and the cost of the building must be within the limits of resources of firm and its potential earning capacity. </a:t>
            </a:r>
            <a:endParaRPr lang="en-US" sz="2000" dirty="0" smtClean="0"/>
          </a:p>
          <a:p>
            <a:pPr algn="just"/>
            <a:endParaRPr lang="en-US" sz="2000" dirty="0"/>
          </a:p>
          <a:p>
            <a:pPr algn="just"/>
            <a:r>
              <a:rPr lang="en-US" sz="2000" b="1" dirty="0" smtClean="0"/>
              <a:t>viii)Availability </a:t>
            </a:r>
            <a:r>
              <a:rPr lang="en-US" sz="2000" b="1" dirty="0"/>
              <a:t>of Raw Materials</a:t>
            </a:r>
            <a:r>
              <a:rPr lang="en-US" sz="2000" dirty="0"/>
              <a:t>: One of the most important considerations involved in selection of industrial location has been the availability of raw materials required. The biggest advantage of availability of raw material at the location of industry is that it involves less cost in terms </a:t>
            </a:r>
            <a:r>
              <a:rPr lang="en-US" sz="2000" dirty="0" smtClean="0"/>
              <a:t>of transportation </a:t>
            </a:r>
            <a:r>
              <a:rPr lang="en-US" sz="2000" dirty="0"/>
              <a:t>cost. If the raw materials are perishable and to be consumed as such, then the industries always tend to locate nearer to raw material source. Steel and cement industries can be such examples. </a:t>
            </a:r>
            <a:endParaRPr lang="en-US" sz="2000" dirty="0" smtClean="0"/>
          </a:p>
          <a:p>
            <a:pPr algn="just"/>
            <a:endParaRPr lang="en-US" sz="2000" dirty="0" smtClean="0"/>
          </a:p>
          <a:p>
            <a:pPr algn="just"/>
            <a:r>
              <a:rPr lang="en-US" sz="2000" b="1" dirty="0" smtClean="0"/>
              <a:t>ix)Proximity </a:t>
            </a:r>
            <a:r>
              <a:rPr lang="en-US" sz="2000" b="1" dirty="0"/>
              <a:t>to Market</a:t>
            </a:r>
            <a:r>
              <a:rPr lang="en-US" sz="2000" dirty="0"/>
              <a:t>: If the proof of pudding lies in eating, the proof of production lies in consumption. Production has no value without consumption. Consumption involves market that is, selling goods and products to the consumers. </a:t>
            </a:r>
            <a:endParaRPr lang="en-US" sz="2000" dirty="0" smtClean="0"/>
          </a:p>
          <a:p>
            <a:pPr algn="just"/>
            <a:endParaRPr lang="en-US" sz="2000" dirty="0"/>
          </a:p>
          <a:p>
            <a:pPr algn="just"/>
            <a:r>
              <a:rPr lang="en-US" sz="2000" b="1" dirty="0" smtClean="0"/>
              <a:t>x)Infrastructural </a:t>
            </a:r>
            <a:r>
              <a:rPr lang="en-US" sz="2000" b="1" dirty="0"/>
              <a:t>Facilities</a:t>
            </a:r>
            <a:r>
              <a:rPr lang="en-US" sz="2000" dirty="0"/>
              <a:t>: Of course, the degree of dependency upon infrastructural facilities may vary from industry to industry, yet there is no denying of the fact that availability of infrastructural facilities plays a deciding role in the location selection of an industry. The infrastructural facilities include power, transport and communication, water, banking, etc. </a:t>
            </a:r>
          </a:p>
          <a:p>
            <a:pPr algn="just"/>
            <a:endParaRPr lang="en-US" sz="2000" dirty="0"/>
          </a:p>
        </p:txBody>
      </p:sp>
    </p:spTree>
    <p:extLst>
      <p:ext uri="{BB962C8B-B14F-4D97-AF65-F5344CB8AC3E}">
        <p14:creationId xmlns:p14="http://schemas.microsoft.com/office/powerpoint/2010/main" val="3074494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12954000" cy="6555641"/>
          </a:xfrm>
          <a:prstGeom prst="rect">
            <a:avLst/>
          </a:prstGeom>
        </p:spPr>
        <p:txBody>
          <a:bodyPr wrap="square">
            <a:spAutoFit/>
          </a:bodyPr>
          <a:lstStyle/>
          <a:p>
            <a:pPr algn="just"/>
            <a:r>
              <a:rPr lang="en-US" sz="2000" b="1" dirty="0"/>
              <a:t>Climatic Conditions</a:t>
            </a:r>
            <a:r>
              <a:rPr lang="en-US" sz="2000" dirty="0"/>
              <a:t>: Climatic conditions vary from place to place in any country including India. And, climatic conditions affect both people and manufacturing activity. It affects human efficiency and </a:t>
            </a:r>
            <a:r>
              <a:rPr lang="en-US" sz="2000" dirty="0" err="1"/>
              <a:t>behaviour</a:t>
            </a:r>
            <a:r>
              <a:rPr lang="en-US" sz="2000" dirty="0"/>
              <a:t> to a great extent. Wild and cold climate is conducive to higher productivity. Likewise, certain industries require specific type of climatic conditions to produce their goods. </a:t>
            </a:r>
            <a:endParaRPr lang="en-US" sz="2000" dirty="0" smtClean="0"/>
          </a:p>
          <a:p>
            <a:pPr algn="just"/>
            <a:endParaRPr lang="en-US" sz="2000" dirty="0"/>
          </a:p>
          <a:p>
            <a:pPr algn="just"/>
            <a:r>
              <a:rPr lang="en-US" sz="2000" b="1" dirty="0" smtClean="0"/>
              <a:t>Political </a:t>
            </a:r>
            <a:r>
              <a:rPr lang="en-US" sz="2000" b="1" dirty="0"/>
              <a:t>Conditions</a:t>
            </a:r>
            <a:r>
              <a:rPr lang="en-US" sz="2000" dirty="0"/>
              <a:t>: Political stability is essential for industrial growth. That political stability fosters industrial activity and political upheaval derails industrial initiates is duly confirmed by political situations across the countries and regions within the same country. The reason is not difficult to seek. The political stability builds confidence and political instability causes lack of confidence among the prospective and present entrepreneurs to venture into industry which is filled with </a:t>
            </a:r>
            <a:r>
              <a:rPr lang="en-US" sz="2000" dirty="0" smtClean="0"/>
              <a:t>risks.</a:t>
            </a:r>
          </a:p>
          <a:p>
            <a:pPr algn="just"/>
            <a:endParaRPr lang="en-US" sz="2000" dirty="0"/>
          </a:p>
          <a:p>
            <a:pPr algn="just"/>
            <a:r>
              <a:rPr lang="en-US" sz="2000" b="1" dirty="0"/>
              <a:t>Transport Facilities</a:t>
            </a:r>
            <a:r>
              <a:rPr lang="en-US" sz="2000" dirty="0"/>
              <a:t>: The site should be connected with road, rail and water transport since industries require regular and sufficient transportation facilities for delivery of materials, dispatch of finished product and for the use of </a:t>
            </a:r>
            <a:r>
              <a:rPr lang="en-US" sz="2000" dirty="0" smtClean="0"/>
              <a:t>employee</a:t>
            </a:r>
          </a:p>
          <a:p>
            <a:pPr algn="just"/>
            <a:endParaRPr lang="en-US" sz="2000" dirty="0"/>
          </a:p>
          <a:p>
            <a:pPr algn="just"/>
            <a:r>
              <a:rPr lang="en-US" sz="2000" dirty="0" smtClean="0"/>
              <a:t> </a:t>
            </a:r>
            <a:r>
              <a:rPr lang="en-US" sz="2000" b="1" dirty="0" smtClean="0"/>
              <a:t>Market </a:t>
            </a:r>
            <a:r>
              <a:rPr lang="en-US" sz="2000" b="1" dirty="0"/>
              <a:t>Facilities</a:t>
            </a:r>
            <a:r>
              <a:rPr lang="en-US" sz="2000" dirty="0"/>
              <a:t>: The size of the local market and the extent of demand for their products should also be taken into consideration. </a:t>
            </a:r>
            <a:endParaRPr lang="en-US" sz="2000" dirty="0" smtClean="0"/>
          </a:p>
          <a:p>
            <a:pPr algn="just"/>
            <a:r>
              <a:rPr lang="en-US" sz="2000" dirty="0" smtClean="0"/>
              <a:t>Ancillary </a:t>
            </a:r>
            <a:r>
              <a:rPr lang="en-US" sz="2000" dirty="0"/>
              <a:t>Units: It should be seen whether the after sale services, repairing units and ancillary industries are available in the area. </a:t>
            </a:r>
            <a:endParaRPr lang="en-US" sz="2000" dirty="0" smtClean="0"/>
          </a:p>
          <a:p>
            <a:pPr algn="just"/>
            <a:endParaRPr lang="en-US" sz="2000" dirty="0" smtClean="0"/>
          </a:p>
          <a:p>
            <a:pPr algn="just"/>
            <a:r>
              <a:rPr lang="en-US" sz="2000" b="1" dirty="0" smtClean="0"/>
              <a:t>Good </a:t>
            </a:r>
            <a:r>
              <a:rPr lang="en-US" sz="2000" b="1" dirty="0"/>
              <a:t>Surrounding</a:t>
            </a:r>
            <a:r>
              <a:rPr lang="en-US" sz="2000" dirty="0"/>
              <a:t>: It should be seen whether the site is located in good surroundings. xviii. Other Facilities: The availability of other facilities such as banking facilities educational facilities, housing facilities, tax concession etc. must also be take into account.</a:t>
            </a:r>
          </a:p>
        </p:txBody>
      </p:sp>
    </p:spTree>
    <p:extLst>
      <p:ext uri="{BB962C8B-B14F-4D97-AF65-F5344CB8AC3E}">
        <p14:creationId xmlns:p14="http://schemas.microsoft.com/office/powerpoint/2010/main" val="183649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584" y="0"/>
            <a:ext cx="13462416" cy="6553200"/>
          </a:xfrm>
        </p:spPr>
        <p:txBody>
          <a:bodyPr>
            <a:noAutofit/>
          </a:bodyPr>
          <a:lstStyle/>
          <a:p>
            <a:pPr marL="940488" lvl="2" indent="0" algn="ctr">
              <a:buNone/>
            </a:pPr>
            <a:r>
              <a:rPr lang="en-US" sz="4000" b="1" dirty="0" err="1">
                <a:solidFill>
                  <a:srgbClr val="00B050"/>
                </a:solidFill>
              </a:rPr>
              <a:t>Socialogical</a:t>
            </a:r>
            <a:r>
              <a:rPr lang="en-US" sz="4000" b="1" dirty="0">
                <a:solidFill>
                  <a:srgbClr val="00B050"/>
                </a:solidFill>
              </a:rPr>
              <a:t> </a:t>
            </a:r>
            <a:r>
              <a:rPr lang="en-US" sz="4000" b="1" dirty="0" smtClean="0">
                <a:solidFill>
                  <a:srgbClr val="00B050"/>
                </a:solidFill>
              </a:rPr>
              <a:t>Factors</a:t>
            </a:r>
            <a:endParaRPr lang="en-US" sz="4000" b="1" dirty="0">
              <a:solidFill>
                <a:srgbClr val="00B050"/>
              </a:solidFill>
            </a:endParaRPr>
          </a:p>
          <a:p>
            <a:pPr marL="0" indent="0" algn="just">
              <a:buNone/>
            </a:pPr>
            <a:r>
              <a:rPr lang="en-US" sz="2800" dirty="0" smtClean="0"/>
              <a:t>Social </a:t>
            </a:r>
            <a:r>
              <a:rPr lang="en-US" sz="2800" dirty="0"/>
              <a:t>factors can go a long way in encouraging entrepreneurship. </a:t>
            </a:r>
            <a:r>
              <a:rPr lang="en-US" sz="2800" dirty="0" smtClean="0"/>
              <a:t>The </a:t>
            </a:r>
            <a:r>
              <a:rPr lang="en-US" sz="2800" dirty="0"/>
              <a:t>main components of social environment are as </a:t>
            </a:r>
            <a:r>
              <a:rPr lang="en-US" sz="2800" dirty="0" smtClean="0"/>
              <a:t>follows</a:t>
            </a:r>
          </a:p>
          <a:p>
            <a:pPr marL="0" indent="0" algn="just">
              <a:buNone/>
            </a:pPr>
            <a:endParaRPr lang="en-US" sz="2800" dirty="0"/>
          </a:p>
          <a:p>
            <a:pPr marL="0" indent="0" algn="just">
              <a:buNone/>
            </a:pPr>
            <a:r>
              <a:rPr lang="en-US" sz="2800" b="1" dirty="0">
                <a:solidFill>
                  <a:srgbClr val="C00000"/>
                </a:solidFill>
              </a:rPr>
              <a:t>C</a:t>
            </a:r>
            <a:r>
              <a:rPr lang="en-US" sz="2800" b="1" dirty="0" smtClean="0">
                <a:solidFill>
                  <a:srgbClr val="C00000"/>
                </a:solidFill>
              </a:rPr>
              <a:t>ultural </a:t>
            </a:r>
            <a:r>
              <a:rPr lang="en-US" sz="2800" b="1" dirty="0">
                <a:solidFill>
                  <a:srgbClr val="C00000"/>
                </a:solidFill>
              </a:rPr>
              <a:t>practices </a:t>
            </a:r>
            <a:r>
              <a:rPr lang="en-US" sz="2800" dirty="0" smtClean="0"/>
              <a:t>: There </a:t>
            </a:r>
            <a:r>
              <a:rPr lang="en-US" sz="2800" dirty="0"/>
              <a:t>are certain cultural practices and values in every society which influence the’ actions of individuals. These practices and value have evolved over hundred of </a:t>
            </a:r>
            <a:r>
              <a:rPr lang="en-US" sz="2800" dirty="0" smtClean="0"/>
              <a:t>years in </a:t>
            </a:r>
            <a:r>
              <a:rPr lang="en-US" sz="2800" dirty="0"/>
              <a:t>the society. </a:t>
            </a:r>
            <a:r>
              <a:rPr lang="en-US" sz="2800" dirty="0" smtClean="0"/>
              <a:t>Some cultural systems does </a:t>
            </a:r>
            <a:r>
              <a:rPr lang="en-US" sz="2800" dirty="0"/>
              <a:t>not permit an </a:t>
            </a:r>
            <a:r>
              <a:rPr lang="en-US" sz="2800" dirty="0" smtClean="0"/>
              <a:t>individuals to do </a:t>
            </a:r>
            <a:r>
              <a:rPr lang="en-US" sz="2800" dirty="0" err="1" smtClean="0"/>
              <a:t>bussiness</a:t>
            </a:r>
            <a:r>
              <a:rPr lang="en-US" sz="2800" dirty="0" smtClean="0"/>
              <a:t>, in some countries.</a:t>
            </a:r>
          </a:p>
          <a:p>
            <a:pPr marL="0" indent="0" algn="just">
              <a:buNone/>
            </a:pPr>
            <a:endParaRPr lang="en-US" sz="2800" dirty="0" smtClean="0"/>
          </a:p>
          <a:p>
            <a:pPr marL="0" indent="0" algn="just">
              <a:buNone/>
            </a:pPr>
            <a:r>
              <a:rPr lang="en-US" sz="2800" b="1" dirty="0">
                <a:solidFill>
                  <a:srgbClr val="C00000"/>
                </a:solidFill>
              </a:rPr>
              <a:t>Family background </a:t>
            </a:r>
            <a:r>
              <a:rPr lang="en-US" sz="2800" dirty="0"/>
              <a:t>: This factor includes size of family, type of family and economic status of family. </a:t>
            </a:r>
            <a:r>
              <a:rPr lang="en-US" sz="2800" dirty="0" smtClean="0"/>
              <a:t>Background </a:t>
            </a:r>
            <a:r>
              <a:rPr lang="en-US" sz="2800" dirty="0"/>
              <a:t>of a family in </a:t>
            </a:r>
            <a:r>
              <a:rPr lang="en-US" sz="2800" dirty="0" smtClean="0"/>
              <a:t>manufacturing sector provides </a:t>
            </a:r>
            <a:r>
              <a:rPr lang="en-US" sz="2800" dirty="0"/>
              <a:t>a source of industrial entrepreneurship. </a:t>
            </a:r>
            <a:endParaRPr lang="en-US" sz="2800" dirty="0" smtClean="0"/>
          </a:p>
          <a:p>
            <a:pPr marL="0" indent="0" algn="just">
              <a:buNone/>
            </a:pPr>
            <a:endParaRPr lang="en-US" sz="2800" dirty="0" smtClean="0"/>
          </a:p>
          <a:p>
            <a:pPr marL="0" indent="0" algn="just">
              <a:buNone/>
            </a:pPr>
            <a:r>
              <a:rPr lang="en-US" sz="2800" dirty="0" smtClean="0"/>
              <a:t>Occupational </a:t>
            </a:r>
            <a:r>
              <a:rPr lang="en-US" sz="2800" dirty="0"/>
              <a:t>and social status of the family influenced mobility. There are certain circumstances where very few people would have to be venturesome. </a:t>
            </a:r>
            <a:endParaRPr lang="en-US" sz="2800" dirty="0" smtClean="0"/>
          </a:p>
          <a:p>
            <a:pPr marL="0" indent="0" algn="just">
              <a:buNone/>
            </a:pPr>
            <a:endParaRPr lang="en-US" sz="2800" dirty="0"/>
          </a:p>
          <a:p>
            <a:pPr marL="0" indent="0" algn="just">
              <a:buNone/>
            </a:pPr>
            <a:r>
              <a:rPr lang="en-US" sz="2800" dirty="0" smtClean="0"/>
              <a:t>For </a:t>
            </a:r>
            <a:r>
              <a:rPr lang="en-US" sz="2800" dirty="0"/>
              <a:t>example in a society where the joint family system is in vogue, those members of joint family who gain wealth by their hard work denied the opportunity to enjoy the fruits of their </a:t>
            </a:r>
            <a:r>
              <a:rPr lang="en-US" sz="2800" dirty="0" err="1"/>
              <a:t>labour</a:t>
            </a:r>
            <a:r>
              <a:rPr lang="en-US" sz="2800" dirty="0"/>
              <a:t> because they have to share their wealth with the other members of the family. </a:t>
            </a:r>
            <a:endParaRPr lang="en-US" sz="2800" dirty="0" smtClean="0"/>
          </a:p>
          <a:p>
            <a:pPr algn="just"/>
            <a:endParaRPr lang="en-US" sz="2800" dirty="0" smtClean="0"/>
          </a:p>
          <a:p>
            <a:pPr marL="0" indent="0" algn="just">
              <a:buNone/>
            </a:pPr>
            <a:endParaRPr lang="en-US" sz="2800" dirty="0"/>
          </a:p>
        </p:txBody>
      </p:sp>
    </p:spTree>
    <p:extLst>
      <p:ext uri="{BB962C8B-B14F-4D97-AF65-F5344CB8AC3E}">
        <p14:creationId xmlns:p14="http://schemas.microsoft.com/office/powerpoint/2010/main" val="73195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12954000" cy="4827694"/>
          </a:xfrm>
        </p:spPr>
        <p:txBody>
          <a:bodyPr>
            <a:noAutofit/>
          </a:bodyPr>
          <a:lstStyle/>
          <a:p>
            <a:pPr marL="0" indent="0" algn="just">
              <a:buNone/>
            </a:pPr>
            <a:r>
              <a:rPr lang="en-US" sz="2400" b="1" dirty="0">
                <a:solidFill>
                  <a:srgbClr val="C00000"/>
                </a:solidFill>
              </a:rPr>
              <a:t>Education</a:t>
            </a:r>
            <a:r>
              <a:rPr lang="en-US" sz="2400" dirty="0"/>
              <a:t> : Education enables one to understand the outside world and equips him with the basic knowledge and skills to deal with day-to-day problems. In any society, the system of education has a significant role to play in inculcating entrepreneurial values.</a:t>
            </a:r>
            <a:endParaRPr lang="en-US" sz="2400" dirty="0" smtClean="0"/>
          </a:p>
          <a:p>
            <a:pPr algn="just"/>
            <a:endParaRPr lang="en-US" sz="2400" dirty="0"/>
          </a:p>
          <a:p>
            <a:pPr marL="0" indent="0" algn="just">
              <a:buNone/>
            </a:pPr>
            <a:r>
              <a:rPr lang="en-US" sz="2400" b="1" dirty="0" smtClean="0">
                <a:solidFill>
                  <a:srgbClr val="C00000"/>
                </a:solidFill>
              </a:rPr>
              <a:t>Attitude </a:t>
            </a:r>
            <a:r>
              <a:rPr lang="en-US" sz="2400" b="1" dirty="0">
                <a:solidFill>
                  <a:srgbClr val="C00000"/>
                </a:solidFill>
              </a:rPr>
              <a:t>of the Society </a:t>
            </a:r>
            <a:r>
              <a:rPr lang="en-US" sz="2400" dirty="0"/>
              <a:t>: A related aspect to these is the attitude of the society towards entrepreneurship. </a:t>
            </a:r>
            <a:r>
              <a:rPr lang="en-US" sz="2400" dirty="0" smtClean="0"/>
              <a:t>Certain </a:t>
            </a:r>
            <a:r>
              <a:rPr lang="en-US" sz="2400" dirty="0"/>
              <a:t>societies encourage innovations and novelties, and thus approve entrepreneurs’ actions and rewards like profits. </a:t>
            </a:r>
          </a:p>
          <a:p>
            <a:pPr marL="0" indent="0" algn="just">
              <a:buNone/>
            </a:pPr>
            <a:endParaRPr lang="en-US" sz="2400" dirty="0"/>
          </a:p>
          <a:p>
            <a:pPr marL="0" indent="0" algn="just">
              <a:buNone/>
            </a:pPr>
            <a:r>
              <a:rPr lang="en-US" sz="2400" dirty="0"/>
              <a:t>Certain others do not tolerate changes and in such circumstances, entrepreneurship cannot take root and grow. Similarly, some societies have an inherent dislike for any money-making activity. </a:t>
            </a:r>
          </a:p>
          <a:p>
            <a:pPr marL="0" indent="0" algn="just">
              <a:buNone/>
            </a:pPr>
            <a:endParaRPr lang="en-US" sz="2400" dirty="0"/>
          </a:p>
          <a:p>
            <a:pPr marL="0" indent="0" algn="just">
              <a:buNone/>
            </a:pPr>
            <a:r>
              <a:rPr lang="en-US" sz="2400" dirty="0"/>
              <a:t>It is said, that in Russia, in the nineteenth century, the upper classes did not like entrepreneurs. For them, cultivating the land meant a good life. </a:t>
            </a:r>
          </a:p>
          <a:p>
            <a:pPr marL="0" indent="0" algn="just">
              <a:buNone/>
            </a:pPr>
            <a:endParaRPr lang="en-US" sz="2400" dirty="0"/>
          </a:p>
          <a:p>
            <a:pPr marL="0" indent="0" algn="just">
              <a:buNone/>
            </a:pPr>
            <a:r>
              <a:rPr lang="en-US" sz="2400" dirty="0"/>
              <a:t>They believed that rand belongs to God and the produce of the land was nothing but god’s blessing. Russian folk-tales, proverbs and songs during this period carried the message that making wealth through business was not right</a:t>
            </a:r>
          </a:p>
        </p:txBody>
      </p:sp>
    </p:spTree>
    <p:extLst>
      <p:ext uri="{BB962C8B-B14F-4D97-AF65-F5344CB8AC3E}">
        <p14:creationId xmlns:p14="http://schemas.microsoft.com/office/powerpoint/2010/main" val="255478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574" y="32479"/>
            <a:ext cx="13295026" cy="4827694"/>
          </a:xfrm>
        </p:spPr>
        <p:txBody>
          <a:bodyPr>
            <a:noAutofit/>
          </a:bodyPr>
          <a:lstStyle/>
          <a:p>
            <a:pPr marL="0" indent="0" algn="just">
              <a:buNone/>
            </a:pPr>
            <a:r>
              <a:rPr lang="en-US" sz="2800" b="1" dirty="0">
                <a:solidFill>
                  <a:srgbClr val="C00000"/>
                </a:solidFill>
              </a:rPr>
              <a:t>Cultural Value </a:t>
            </a:r>
            <a:r>
              <a:rPr lang="en-US" sz="2400" dirty="0"/>
              <a:t>: Motives impel men to action. Entrepreneurial growth requires proper motives like profit-making, acquisition of prestige and attainment of social status. </a:t>
            </a:r>
            <a:endParaRPr lang="en-US" sz="2400" dirty="0" smtClean="0"/>
          </a:p>
          <a:p>
            <a:pPr marL="0" indent="0" algn="just">
              <a:buNone/>
            </a:pPr>
            <a:endParaRPr lang="en-US" sz="2400" dirty="0"/>
          </a:p>
          <a:p>
            <a:pPr marL="0" indent="0" algn="just">
              <a:buNone/>
            </a:pPr>
            <a:r>
              <a:rPr lang="en-US" sz="2400" dirty="0" smtClean="0"/>
              <a:t>Ambitious </a:t>
            </a:r>
            <a:r>
              <a:rPr lang="en-US" sz="2400" dirty="0"/>
              <a:t>and talented men would take risks and innovate if these motives are strong. The strength of these motives depends upon the culture of the society</a:t>
            </a:r>
            <a:r>
              <a:rPr lang="en-US" sz="2400" dirty="0" smtClean="0"/>
              <a:t>.</a:t>
            </a:r>
          </a:p>
          <a:p>
            <a:pPr marL="0" indent="0" algn="just">
              <a:buNone/>
            </a:pPr>
            <a:endParaRPr lang="en-US" sz="2400" dirty="0"/>
          </a:p>
          <a:p>
            <a:pPr marL="0" indent="0" algn="just">
              <a:buNone/>
            </a:pPr>
            <a:r>
              <a:rPr lang="en-US" sz="2400" dirty="0" smtClean="0"/>
              <a:t> </a:t>
            </a:r>
            <a:r>
              <a:rPr lang="en-US" sz="2400" dirty="0"/>
              <a:t>If the culture is economically or monetarily oriented, entrepreneurship would be </a:t>
            </a:r>
            <a:r>
              <a:rPr lang="en-US" sz="2400" dirty="0" err="1" smtClean="0"/>
              <a:t>prefered</a:t>
            </a:r>
            <a:r>
              <a:rPr lang="en-US" sz="2400" dirty="0" smtClean="0"/>
              <a:t>. In the less developed countries, people are not economically motivated. </a:t>
            </a:r>
          </a:p>
          <a:p>
            <a:pPr marL="0" indent="0" algn="just">
              <a:buNone/>
            </a:pPr>
            <a:endParaRPr lang="en-US" sz="2400" dirty="0" smtClean="0"/>
          </a:p>
          <a:p>
            <a:pPr marL="0" indent="0" algn="just">
              <a:buNone/>
            </a:pPr>
            <a:r>
              <a:rPr lang="en-US" sz="2400" dirty="0" smtClean="0"/>
              <a:t>Monetary </a:t>
            </a:r>
            <a:r>
              <a:rPr lang="en-US" sz="2400" dirty="0"/>
              <a:t>incentives have relatively less attraction. People have ample opportunities of attaining social distinction by non-economic pursuits. </a:t>
            </a:r>
            <a:endParaRPr lang="en-US" sz="2400" dirty="0" smtClean="0"/>
          </a:p>
          <a:p>
            <a:pPr marL="0" indent="0" algn="just">
              <a:buNone/>
            </a:pPr>
            <a:endParaRPr lang="en-US" sz="2400" dirty="0"/>
          </a:p>
          <a:p>
            <a:pPr marL="0" indent="0" algn="just">
              <a:buNone/>
            </a:pPr>
            <a:r>
              <a:rPr lang="en-US" sz="2400" dirty="0" smtClean="0"/>
              <a:t>Men </a:t>
            </a:r>
            <a:r>
              <a:rPr lang="en-US" sz="2400" dirty="0"/>
              <a:t>with </a:t>
            </a:r>
            <a:r>
              <a:rPr lang="en-US" sz="2400" dirty="0" err="1"/>
              <a:t>organisational</a:t>
            </a:r>
            <a:r>
              <a:rPr lang="en-US" sz="2400" dirty="0"/>
              <a:t> abilities are, therefore, not </a:t>
            </a:r>
            <a:r>
              <a:rPr lang="en-US" sz="2400" dirty="0" smtClean="0"/>
              <a:t> </a:t>
            </a:r>
            <a:r>
              <a:rPr lang="en-US" sz="2400" dirty="0"/>
              <a:t>dragged into business. They use their talents for non-economic ends. </a:t>
            </a:r>
            <a:endParaRPr lang="en-US" sz="2400" dirty="0" smtClean="0"/>
          </a:p>
          <a:p>
            <a:pPr marL="0" indent="0" algn="just">
              <a:buNone/>
            </a:pPr>
            <a:endParaRPr lang="en-US" sz="2400" dirty="0" smtClean="0"/>
          </a:p>
          <a:p>
            <a:pPr marL="0" indent="0" algn="just">
              <a:buNone/>
            </a:pPr>
            <a:r>
              <a:rPr lang="en-US" sz="2400" dirty="0" smtClean="0"/>
              <a:t>The </a:t>
            </a:r>
            <a:r>
              <a:rPr lang="en-US" sz="2400" dirty="0"/>
              <a:t>absence of proper economic motives is a general characteristic of agrarian societies in which people do not attach great value to business talents, industrial leadership </a:t>
            </a:r>
            <a:r>
              <a:rPr lang="en-US" sz="2400" dirty="0" err="1"/>
              <a:t>etc</a:t>
            </a:r>
            <a:endParaRPr lang="en-US" sz="2400" dirty="0"/>
          </a:p>
        </p:txBody>
      </p:sp>
    </p:spTree>
    <p:extLst>
      <p:ext uri="{BB962C8B-B14F-4D97-AF65-F5344CB8AC3E}">
        <p14:creationId xmlns:p14="http://schemas.microsoft.com/office/powerpoint/2010/main" val="2499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2344400" cy="533400"/>
          </a:xfrm>
        </p:spPr>
        <p:txBody>
          <a:bodyPr>
            <a:normAutofit fontScale="90000"/>
          </a:bodyPr>
          <a:lstStyle/>
          <a:p>
            <a:r>
              <a:rPr lang="en-US" sz="4400" b="1" dirty="0">
                <a:solidFill>
                  <a:srgbClr val="C00000"/>
                </a:solidFill>
              </a:rPr>
              <a:t>Problems of a new </a:t>
            </a:r>
            <a:r>
              <a:rPr lang="en-US" sz="4400" b="1" dirty="0" smtClean="0">
                <a:solidFill>
                  <a:srgbClr val="C00000"/>
                </a:solidFill>
              </a:rPr>
              <a:t>venture - </a:t>
            </a:r>
            <a:r>
              <a:rPr lang="en-US" sz="4400" b="1" dirty="0" smtClean="0">
                <a:solidFill>
                  <a:srgbClr val="00B050"/>
                </a:solidFill>
              </a:rPr>
              <a:t>Finance</a:t>
            </a:r>
            <a:endParaRPr lang="en-US" sz="4400" b="1" dirty="0">
              <a:solidFill>
                <a:srgbClr val="00B050"/>
              </a:solidFill>
            </a:endParaRPr>
          </a:p>
        </p:txBody>
      </p:sp>
      <p:sp>
        <p:nvSpPr>
          <p:cNvPr id="4" name="Content Placeholder 3"/>
          <p:cNvSpPr>
            <a:spLocks noGrp="1"/>
          </p:cNvSpPr>
          <p:nvPr>
            <p:ph idx="1"/>
          </p:nvPr>
        </p:nvSpPr>
        <p:spPr>
          <a:xfrm>
            <a:off x="533400" y="533400"/>
            <a:ext cx="13030200" cy="4827694"/>
          </a:xfrm>
        </p:spPr>
        <p:txBody>
          <a:bodyPr>
            <a:noAutofit/>
          </a:bodyPr>
          <a:lstStyle/>
          <a:p>
            <a:pPr marL="0" indent="0" algn="just">
              <a:buNone/>
            </a:pPr>
            <a:r>
              <a:rPr lang="en-US" sz="2000" dirty="0"/>
              <a:t>Here are some common problems that entrepreneurs and new ventures often face in the realm of finance:</a:t>
            </a:r>
          </a:p>
          <a:p>
            <a:pPr marL="0" indent="0" algn="just">
              <a:buNone/>
            </a:pPr>
            <a:r>
              <a:rPr lang="en-US" sz="2000" b="1" dirty="0"/>
              <a:t>Capital Acquisition</a:t>
            </a:r>
            <a:r>
              <a:rPr lang="en-US" sz="2000" dirty="0"/>
              <a:t>: One of the most significant challenges is raising enough capital to launch and sustain the business. Entrepreneurs often struggle to secure funding from investors, banks, or other sources.</a:t>
            </a:r>
          </a:p>
          <a:p>
            <a:pPr marL="0" indent="0" algn="just">
              <a:buNone/>
            </a:pPr>
            <a:r>
              <a:rPr lang="en-US" sz="2000" b="1" dirty="0"/>
              <a:t>Cash Flow Management</a:t>
            </a:r>
            <a:r>
              <a:rPr lang="en-US" sz="2000" dirty="0"/>
              <a:t>: New ventures may have irregular cash flows, making it challenging to cover ongoing expenses. Managing cash flow effectively is crucial to avoid running out of money.</a:t>
            </a:r>
          </a:p>
          <a:p>
            <a:pPr marL="0" indent="0" algn="just">
              <a:buNone/>
            </a:pPr>
            <a:r>
              <a:rPr lang="en-US" sz="2000" b="1" dirty="0"/>
              <a:t>Uncertain Revenue Streams</a:t>
            </a:r>
            <a:r>
              <a:rPr lang="en-US" sz="2000" dirty="0"/>
              <a:t>: It can be difficult to accurately predict and project revenue in the early stages of a new venture. This uncertainty can make it challenging to create realistic financial plans.</a:t>
            </a:r>
          </a:p>
          <a:p>
            <a:pPr marL="0" indent="0" algn="just">
              <a:buNone/>
            </a:pPr>
            <a:r>
              <a:rPr lang="en-US" sz="2000" b="1" dirty="0"/>
              <a:t>High Burn Rate</a:t>
            </a:r>
            <a:r>
              <a:rPr lang="en-US" sz="2000" dirty="0"/>
              <a:t>: Many startups face high initial expenses as they invest in product development, marketing, and infrastructure. If the burn rate (monthly expenses) exceeds the inflow of revenue, it can lead to financial distress.</a:t>
            </a:r>
          </a:p>
          <a:p>
            <a:pPr marL="0" indent="0" algn="just">
              <a:buNone/>
            </a:pPr>
            <a:r>
              <a:rPr lang="en-US" sz="2000" b="1" dirty="0" smtClean="0"/>
              <a:t>Limited </a:t>
            </a:r>
            <a:r>
              <a:rPr lang="en-US" sz="2000" b="1" dirty="0"/>
              <a:t>Financial Expertise</a:t>
            </a:r>
            <a:r>
              <a:rPr lang="en-US" sz="2000" dirty="0"/>
              <a:t>: Entrepreneurs may lack financial expertise, which can lead to poor financial decisions. This includes issues like setting the wrong pricing strategy, mishandling budgets, or failing to negotiate favorable terms with suppliers.</a:t>
            </a:r>
          </a:p>
          <a:p>
            <a:pPr marL="0" indent="0" algn="just">
              <a:buNone/>
            </a:pPr>
            <a:r>
              <a:rPr lang="en-US" sz="2000" b="1" dirty="0"/>
              <a:t>Lack of Access to Traditional Financing</a:t>
            </a:r>
            <a:r>
              <a:rPr lang="en-US" sz="2000" dirty="0"/>
              <a:t>: Many startups do not qualify for traditional bank loans or may find it challenging to secure venture capital or angel investor funding. This can limit their financial options.</a:t>
            </a:r>
          </a:p>
          <a:p>
            <a:pPr marL="0" indent="0" algn="just">
              <a:buNone/>
            </a:pPr>
            <a:r>
              <a:rPr lang="en-US" sz="2000" b="1" dirty="0" smtClean="0"/>
              <a:t>Scale-up </a:t>
            </a:r>
            <a:r>
              <a:rPr lang="en-US" sz="2000" b="1" dirty="0"/>
              <a:t>Financing</a:t>
            </a:r>
            <a:r>
              <a:rPr lang="en-US" sz="2000" dirty="0"/>
              <a:t>: As a new venture grows, it may require additional financing to scale operations. Raising growth capital can be as challenging, if not more so, than initial funding.</a:t>
            </a:r>
          </a:p>
          <a:p>
            <a:pPr marL="0" indent="0" algn="just">
              <a:buNone/>
            </a:pPr>
            <a:r>
              <a:rPr lang="en-US" sz="2000" b="1" dirty="0" smtClean="0"/>
              <a:t>Cost </a:t>
            </a:r>
            <a:r>
              <a:rPr lang="en-US" sz="2000" b="1" dirty="0"/>
              <a:t>Control</a:t>
            </a:r>
            <a:r>
              <a:rPr lang="en-US" sz="2000" dirty="0"/>
              <a:t>: New ventures often need to be </a:t>
            </a:r>
            <a:r>
              <a:rPr lang="en-US" sz="2000" dirty="0" smtClean="0"/>
              <a:t>careful in expenditures, </a:t>
            </a:r>
            <a:r>
              <a:rPr lang="en-US" sz="2000" dirty="0"/>
              <a:t>but it can be challenging to strike the right balance between controlling costs and investing in growth. Overspending can deplete resources quickly.</a:t>
            </a:r>
          </a:p>
          <a:p>
            <a:pPr marL="0" indent="0" algn="just">
              <a:buNone/>
            </a:pPr>
            <a:r>
              <a:rPr lang="en-US" sz="2000" b="1" dirty="0"/>
              <a:t>Competition for Resources</a:t>
            </a:r>
            <a:r>
              <a:rPr lang="en-US" sz="2000" dirty="0"/>
              <a:t>: New ventures often face stiff competition for resources such as talent, funding, and market share. This competition can drive up costs and make it harder to succeed.</a:t>
            </a:r>
          </a:p>
          <a:p>
            <a:pPr algn="just"/>
            <a:r>
              <a:rPr lang="en-US" sz="2000" dirty="0"/>
              <a:t/>
            </a:r>
            <a:br>
              <a:rPr lang="en-US" sz="2000" dirty="0"/>
            </a:br>
            <a:endParaRPr lang="en-US" sz="2000" dirty="0"/>
          </a:p>
        </p:txBody>
      </p:sp>
    </p:spTree>
    <p:extLst>
      <p:ext uri="{BB962C8B-B14F-4D97-AF65-F5344CB8AC3E}">
        <p14:creationId xmlns:p14="http://schemas.microsoft.com/office/powerpoint/2010/main" val="4014765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13030200" cy="4827694"/>
          </a:xfrm>
        </p:spPr>
        <p:txBody>
          <a:bodyPr>
            <a:noAutofit/>
          </a:bodyPr>
          <a:lstStyle/>
          <a:p>
            <a:pPr marL="0" indent="0" algn="just">
              <a:buNone/>
            </a:pPr>
            <a:r>
              <a:rPr lang="en-US" sz="2000" dirty="0"/>
              <a:t>Here are some common administrative problems that new ventures often face:</a:t>
            </a:r>
          </a:p>
          <a:p>
            <a:pPr marL="0" indent="0" algn="just">
              <a:buNone/>
            </a:pPr>
            <a:r>
              <a:rPr lang="en-US" sz="2000" b="1" dirty="0"/>
              <a:t>Lack of Planning</a:t>
            </a:r>
            <a:r>
              <a:rPr lang="en-US" sz="2000" dirty="0"/>
              <a:t>: Many new ventures fail to create a comprehensive business plan that outlines their goals, strategies, and administrative processes. Without a clear plan, it's challenging to set priorities and allocate resources effectively.</a:t>
            </a:r>
          </a:p>
          <a:p>
            <a:pPr marL="0" indent="0" algn="just">
              <a:buNone/>
            </a:pPr>
            <a:r>
              <a:rPr lang="en-US" sz="2000" b="1" dirty="0"/>
              <a:t>Financial Management</a:t>
            </a:r>
            <a:r>
              <a:rPr lang="en-US" sz="2000" dirty="0"/>
              <a:t>: Poor financial management can lead to cash flow problems, which are one of the top reasons why new businesses fail. This includes issues such as budgeting, tracking expenses, and managing taxes.</a:t>
            </a:r>
          </a:p>
          <a:p>
            <a:pPr marL="0" indent="0" algn="just">
              <a:buNone/>
            </a:pPr>
            <a:r>
              <a:rPr lang="en-US" sz="2000" b="1" dirty="0" smtClean="0"/>
              <a:t>Human </a:t>
            </a:r>
            <a:r>
              <a:rPr lang="en-US" sz="2000" b="1" dirty="0"/>
              <a:t>Resources</a:t>
            </a:r>
            <a:r>
              <a:rPr lang="en-US" sz="2000" dirty="0"/>
              <a:t>: Hiring, training, and managing employees can be a significant administrative challenge. Finding the right talent, creating fair employment policies, and handling payroll can be time-consuming and complex.</a:t>
            </a:r>
          </a:p>
          <a:p>
            <a:pPr marL="0" indent="0" algn="just">
              <a:buNone/>
            </a:pPr>
            <a:r>
              <a:rPr lang="en-US" sz="2000" b="1" dirty="0"/>
              <a:t>Technology and IT Infrastructure</a:t>
            </a:r>
            <a:r>
              <a:rPr lang="en-US" sz="2000" dirty="0"/>
              <a:t>: Setting up and maintaining the necessary technology and IT infrastructure can be costly and challenging. This includes everything from selecting the right software and hardware to ensuring data security.</a:t>
            </a:r>
          </a:p>
          <a:p>
            <a:pPr marL="0" indent="0" algn="just">
              <a:buNone/>
            </a:pPr>
            <a:r>
              <a:rPr lang="en-US" sz="2000" b="1" dirty="0"/>
              <a:t>Administrative Efficiency</a:t>
            </a:r>
            <a:r>
              <a:rPr lang="en-US" sz="2000" dirty="0"/>
              <a:t>: Inefficiencies in administrative processes can waste time and resources. Streamlining workflows, automating routine tasks, and implementing effective project management tools can help improve efficiency.</a:t>
            </a:r>
          </a:p>
          <a:p>
            <a:pPr marL="0" indent="0" algn="just">
              <a:buNone/>
            </a:pPr>
            <a:r>
              <a:rPr lang="en-US" sz="2000" b="1" dirty="0"/>
              <a:t>Supply Chain Management</a:t>
            </a:r>
            <a:r>
              <a:rPr lang="en-US" sz="2000" dirty="0"/>
              <a:t>: If your business relies on a supply chain, managing it effectively can be a major challenge. Issues like procurement, inventory management, and supplier relationships can impact your ability to deliver products or services.</a:t>
            </a:r>
          </a:p>
          <a:p>
            <a:pPr marL="0" indent="0" algn="just">
              <a:buNone/>
            </a:pPr>
            <a:r>
              <a:rPr lang="en-US" sz="2000" b="1" dirty="0" smtClean="0"/>
              <a:t>Scalability</a:t>
            </a:r>
            <a:r>
              <a:rPr lang="en-US" sz="2000" dirty="0"/>
              <a:t>: As a new venture grows, administrative challenges can multiply. Scaling up operations while maintaining efficiency and quality can be a significant hurdle.</a:t>
            </a:r>
          </a:p>
          <a:p>
            <a:pPr marL="0" indent="0" algn="just">
              <a:buNone/>
            </a:pPr>
            <a:r>
              <a:rPr lang="en-US" sz="2000" b="1" dirty="0"/>
              <a:t>Risk Management</a:t>
            </a:r>
            <a:r>
              <a:rPr lang="en-US" sz="2000" dirty="0"/>
              <a:t>: Identifying and mitigating potential risks to the business is an ongoing administrative task. This includes assessing market risks, financial risks, and operational risks.</a:t>
            </a:r>
          </a:p>
          <a:p>
            <a:pPr marL="0" indent="0" algn="just">
              <a:buNone/>
            </a:pPr>
            <a:r>
              <a:rPr lang="en-US" sz="2000" b="1" dirty="0"/>
              <a:t>Data and Information Management</a:t>
            </a:r>
            <a:r>
              <a:rPr lang="en-US" sz="2000" dirty="0"/>
              <a:t>: Storing and managing data securely is essential, especially in the digital age. Data breaches and data loss can have serious consequences for a new venture.</a:t>
            </a:r>
          </a:p>
          <a:p>
            <a:pPr algn="just"/>
            <a:endParaRPr lang="en-US" sz="2000" dirty="0"/>
          </a:p>
        </p:txBody>
      </p:sp>
      <p:sp>
        <p:nvSpPr>
          <p:cNvPr id="4" name="Title 1"/>
          <p:cNvSpPr>
            <a:spLocks noGrp="1"/>
          </p:cNvSpPr>
          <p:nvPr>
            <p:ph type="title"/>
          </p:nvPr>
        </p:nvSpPr>
        <p:spPr>
          <a:xfrm>
            <a:off x="838200" y="0"/>
            <a:ext cx="12344400" cy="533400"/>
          </a:xfrm>
        </p:spPr>
        <p:txBody>
          <a:bodyPr>
            <a:normAutofit fontScale="90000"/>
          </a:bodyPr>
          <a:lstStyle/>
          <a:p>
            <a:r>
              <a:rPr lang="en-US" sz="4400" b="1" dirty="0">
                <a:solidFill>
                  <a:srgbClr val="C00000"/>
                </a:solidFill>
              </a:rPr>
              <a:t>Problems of a new </a:t>
            </a:r>
            <a:r>
              <a:rPr lang="en-US" sz="4400" b="1" dirty="0" smtClean="0">
                <a:solidFill>
                  <a:srgbClr val="C00000"/>
                </a:solidFill>
              </a:rPr>
              <a:t>venture - </a:t>
            </a:r>
            <a:r>
              <a:rPr lang="en-US" sz="4000" b="1" dirty="0" smtClean="0">
                <a:solidFill>
                  <a:srgbClr val="00B050"/>
                </a:solidFill>
              </a:rPr>
              <a:t>Administrative</a:t>
            </a:r>
            <a:endParaRPr lang="en-US" sz="4400" b="1" dirty="0">
              <a:solidFill>
                <a:srgbClr val="00B050"/>
              </a:solidFill>
            </a:endParaRPr>
          </a:p>
        </p:txBody>
      </p:sp>
    </p:spTree>
    <p:extLst>
      <p:ext uri="{BB962C8B-B14F-4D97-AF65-F5344CB8AC3E}">
        <p14:creationId xmlns:p14="http://schemas.microsoft.com/office/powerpoint/2010/main" val="278238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12725400" cy="6019800"/>
          </a:xfrm>
        </p:spPr>
        <p:txBody>
          <a:bodyPr>
            <a:noAutofit/>
          </a:bodyPr>
          <a:lstStyle/>
          <a:p>
            <a:pPr marL="0" indent="0" algn="just">
              <a:buNone/>
            </a:pPr>
            <a:r>
              <a:rPr lang="en-US" sz="2000" b="1" dirty="0"/>
              <a:t>Lack of Brand Awareness</a:t>
            </a:r>
            <a:r>
              <a:rPr lang="en-US" sz="2000" dirty="0"/>
              <a:t>: Building brand awareness takes time, and new ventures typically start with little to no brand recognition. This can make it difficult to attract customers who are unfamiliar with the company and its products or services.</a:t>
            </a:r>
          </a:p>
          <a:p>
            <a:pPr marL="0" indent="0" algn="just">
              <a:buNone/>
            </a:pPr>
            <a:r>
              <a:rPr lang="en-US" sz="2000" b="1" dirty="0"/>
              <a:t>Target Audience Identification</a:t>
            </a:r>
            <a:r>
              <a:rPr lang="en-US" sz="2000" dirty="0"/>
              <a:t>: Identifying and reaching the right target audience can be challenging. New ventures need to conduct thorough market research to understand their potential customers' needs, preferences, and behaviors.</a:t>
            </a:r>
          </a:p>
          <a:p>
            <a:pPr marL="0" indent="0" algn="just">
              <a:buNone/>
            </a:pPr>
            <a:r>
              <a:rPr lang="en-US" sz="2000" b="1" dirty="0" smtClean="0"/>
              <a:t>Marketing </a:t>
            </a:r>
            <a:r>
              <a:rPr lang="en-US" sz="2000" b="1" dirty="0"/>
              <a:t>Strategy Development</a:t>
            </a:r>
            <a:r>
              <a:rPr lang="en-US" sz="2000" dirty="0"/>
              <a:t>: Crafting an effective marketing strategy that aligns with the venture's goals and resources can be complicated. Entrepreneurs must decide on the appropriate marketing channels, messaging, and tactics.</a:t>
            </a:r>
          </a:p>
          <a:p>
            <a:pPr marL="0" indent="0" algn="just">
              <a:buNone/>
            </a:pPr>
            <a:r>
              <a:rPr lang="en-US" sz="2000" b="1" dirty="0" smtClean="0"/>
              <a:t>Limited </a:t>
            </a:r>
            <a:r>
              <a:rPr lang="en-US" sz="2000" b="1" dirty="0"/>
              <a:t>Data</a:t>
            </a:r>
            <a:r>
              <a:rPr lang="en-US" sz="2000" dirty="0"/>
              <a:t>: New ventures often have limited historical data to inform their marketing decisions. Without past performance data, it can be challenging to make data-driven marketing decisions.</a:t>
            </a:r>
          </a:p>
          <a:p>
            <a:pPr marL="0" indent="0" algn="just">
              <a:buNone/>
            </a:pPr>
            <a:r>
              <a:rPr lang="en-US" sz="2000" b="1" dirty="0"/>
              <a:t>Scaling Marketing Efforts</a:t>
            </a:r>
            <a:r>
              <a:rPr lang="en-US" sz="2000" dirty="0"/>
              <a:t>: As a venture grows, it may need to scale its marketing efforts to reach a larger audience. Scaling too quickly or without a well-defined strategy can lead to inefficiencies and wasted resources.</a:t>
            </a:r>
          </a:p>
          <a:p>
            <a:pPr marL="0" indent="0" algn="just">
              <a:buNone/>
            </a:pPr>
            <a:r>
              <a:rPr lang="en-US" sz="2000" b="1" dirty="0"/>
              <a:t>Adapting to Market Changes</a:t>
            </a:r>
            <a:r>
              <a:rPr lang="en-US" sz="2000" dirty="0"/>
              <a:t>: Markets are dynamic, and consumer preferences can change rapidly. New ventures must be agile and able to adapt their marketing strategies to respond to changing market conditions.</a:t>
            </a:r>
          </a:p>
          <a:p>
            <a:pPr marL="0" indent="0" algn="just">
              <a:buNone/>
            </a:pPr>
            <a:r>
              <a:rPr lang="en-US" sz="2000" b="1" dirty="0" smtClean="0"/>
              <a:t>Technology </a:t>
            </a:r>
            <a:r>
              <a:rPr lang="en-US" sz="2000" b="1" dirty="0"/>
              <a:t>and Tools</a:t>
            </a:r>
            <a:r>
              <a:rPr lang="en-US" sz="2000" dirty="0"/>
              <a:t>: Keeping up with the latest marketing technologies and tools can be a challenge for new ventures. Choosing the right software and platforms to manage and optimize marketing campaigns is crucial.</a:t>
            </a:r>
          </a:p>
          <a:p>
            <a:pPr marL="0" indent="0" algn="just">
              <a:buNone/>
            </a:pPr>
            <a:r>
              <a:rPr lang="en-US" sz="2000" b="1" dirty="0"/>
              <a:t>Building Trust</a:t>
            </a:r>
            <a:r>
              <a:rPr lang="en-US" sz="2000" dirty="0"/>
              <a:t>: Building trust with customers, especially when the brand is new, can be difficult. New ventures must establish credibility and reliability to win the trust of their target audience.</a:t>
            </a:r>
          </a:p>
          <a:p>
            <a:pPr algn="just"/>
            <a:endParaRPr lang="en-US" sz="2000" dirty="0"/>
          </a:p>
        </p:txBody>
      </p:sp>
      <p:sp>
        <p:nvSpPr>
          <p:cNvPr id="4" name="Title 1"/>
          <p:cNvSpPr>
            <a:spLocks noGrp="1"/>
          </p:cNvSpPr>
          <p:nvPr>
            <p:ph type="title"/>
          </p:nvPr>
        </p:nvSpPr>
        <p:spPr>
          <a:xfrm>
            <a:off x="609600" y="0"/>
            <a:ext cx="12344400" cy="457200"/>
          </a:xfrm>
        </p:spPr>
        <p:txBody>
          <a:bodyPr>
            <a:normAutofit fontScale="90000"/>
          </a:bodyPr>
          <a:lstStyle/>
          <a:p>
            <a:r>
              <a:rPr lang="en-US" sz="4400" b="1" dirty="0">
                <a:solidFill>
                  <a:srgbClr val="C00000"/>
                </a:solidFill>
              </a:rPr>
              <a:t>Problems of a new </a:t>
            </a:r>
            <a:r>
              <a:rPr lang="en-US" sz="4400" b="1" dirty="0" smtClean="0">
                <a:solidFill>
                  <a:srgbClr val="C00000"/>
                </a:solidFill>
              </a:rPr>
              <a:t>venture - </a:t>
            </a:r>
            <a:r>
              <a:rPr lang="en-US" sz="4000" b="1" dirty="0" smtClean="0">
                <a:solidFill>
                  <a:srgbClr val="00B050"/>
                </a:solidFill>
              </a:rPr>
              <a:t>Marketing</a:t>
            </a:r>
            <a:endParaRPr lang="en-US" sz="4400" b="1" dirty="0">
              <a:solidFill>
                <a:srgbClr val="00B050"/>
              </a:solidFill>
            </a:endParaRPr>
          </a:p>
        </p:txBody>
      </p:sp>
    </p:spTree>
    <p:extLst>
      <p:ext uri="{BB962C8B-B14F-4D97-AF65-F5344CB8AC3E}">
        <p14:creationId xmlns:p14="http://schemas.microsoft.com/office/powerpoint/2010/main" val="3843234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12801600" cy="5772575"/>
          </a:xfrm>
        </p:spPr>
        <p:txBody>
          <a:bodyPr>
            <a:noAutofit/>
          </a:bodyPr>
          <a:lstStyle/>
          <a:p>
            <a:pPr marL="0" indent="0" algn="just">
              <a:buNone/>
            </a:pPr>
            <a:r>
              <a:rPr lang="en-US" sz="2800" b="1" dirty="0"/>
              <a:t>Production Challenges:</a:t>
            </a:r>
            <a:endParaRPr lang="en-US" sz="2800" dirty="0"/>
          </a:p>
          <a:p>
            <a:pPr lvl="1" algn="just">
              <a:buFont typeface="Wingdings" pitchFamily="2" charset="2"/>
              <a:buChar char="Ø"/>
            </a:pPr>
            <a:r>
              <a:rPr lang="en-US" sz="2000" dirty="0" smtClean="0"/>
              <a:t>	 </a:t>
            </a:r>
            <a:r>
              <a:rPr lang="en-US" sz="2000" b="1" dirty="0"/>
              <a:t>Supply Chain Issues:</a:t>
            </a:r>
            <a:r>
              <a:rPr lang="en-US" sz="2000" dirty="0"/>
              <a:t> Sourcing raw materials, </a:t>
            </a:r>
            <a:r>
              <a:rPr lang="en-US" sz="2000" dirty="0" smtClean="0"/>
              <a:t>components or </a:t>
            </a:r>
            <a:r>
              <a:rPr lang="en-US" sz="2000" dirty="0"/>
              <a:t>products from reliable suppliers can be difficult, </a:t>
            </a:r>
            <a:r>
              <a:rPr lang="en-US" sz="2000" dirty="0" smtClean="0"/>
              <a:t>	especially </a:t>
            </a:r>
            <a:r>
              <a:rPr lang="en-US" sz="2000" dirty="0"/>
              <a:t>for startups with limited bargaining power or established relationships.</a:t>
            </a:r>
          </a:p>
          <a:p>
            <a:pPr lvl="1" algn="just">
              <a:buFont typeface="Wingdings" pitchFamily="2" charset="2"/>
              <a:buChar char="Ø"/>
            </a:pPr>
            <a:r>
              <a:rPr lang="en-US" sz="2000" dirty="0" smtClean="0"/>
              <a:t>	 </a:t>
            </a:r>
            <a:r>
              <a:rPr lang="en-US" sz="2000" b="1" dirty="0"/>
              <a:t>Quality Control:</a:t>
            </a:r>
            <a:r>
              <a:rPr lang="en-US" sz="2000" dirty="0"/>
              <a:t> Ensuring consistent product quality can be a challenge, especially if you lack experience in </a:t>
            </a:r>
            <a:r>
              <a:rPr lang="en-US" sz="2000" dirty="0" smtClean="0"/>
              <a:t>	manufacturing </a:t>
            </a:r>
            <a:r>
              <a:rPr lang="en-US" sz="2000" dirty="0"/>
              <a:t>or have limited resources for quality testing.</a:t>
            </a:r>
          </a:p>
          <a:p>
            <a:pPr lvl="1" algn="just">
              <a:buFont typeface="Wingdings" pitchFamily="2" charset="2"/>
              <a:buChar char="Ø"/>
            </a:pPr>
            <a:r>
              <a:rPr lang="en-US" sz="2000" dirty="0" smtClean="0"/>
              <a:t>	 </a:t>
            </a:r>
            <a:r>
              <a:rPr lang="en-US" sz="2000" b="1" dirty="0"/>
              <a:t>Production Efficiency:</a:t>
            </a:r>
            <a:r>
              <a:rPr lang="en-US" sz="2000" dirty="0"/>
              <a:t> Optimizing your production processes to minimize costs and maximize output can be a </a:t>
            </a:r>
            <a:r>
              <a:rPr lang="en-US" sz="2000" dirty="0" smtClean="0"/>
              <a:t>	constant </a:t>
            </a:r>
            <a:r>
              <a:rPr lang="en-US" sz="2000" dirty="0"/>
              <a:t>struggle, especially when you're scaling up.</a:t>
            </a:r>
          </a:p>
          <a:p>
            <a:pPr lvl="1" algn="just">
              <a:buFont typeface="Wingdings" pitchFamily="2" charset="2"/>
              <a:buChar char="Ø"/>
            </a:pPr>
            <a:r>
              <a:rPr lang="en-US" sz="2000" dirty="0" smtClean="0"/>
              <a:t>	 </a:t>
            </a:r>
            <a:r>
              <a:rPr lang="en-US" sz="2000" b="1" dirty="0"/>
              <a:t>Capacity Constraints:</a:t>
            </a:r>
            <a:r>
              <a:rPr lang="en-US" sz="2000" dirty="0"/>
              <a:t> As your venture grows, you may face capacity constraints in terms of production </a:t>
            </a:r>
            <a:r>
              <a:rPr lang="en-US" sz="2000" dirty="0" smtClean="0"/>
              <a:t>	facilities</a:t>
            </a:r>
            <a:r>
              <a:rPr lang="en-US" sz="2000" dirty="0"/>
              <a:t>, equipment, or labor.</a:t>
            </a:r>
          </a:p>
          <a:p>
            <a:pPr lvl="1" algn="just">
              <a:buFont typeface="Wingdings" pitchFamily="2" charset="2"/>
              <a:buChar char="Ø"/>
            </a:pPr>
            <a:r>
              <a:rPr lang="en-US" sz="2000" dirty="0" smtClean="0"/>
              <a:t>	 </a:t>
            </a:r>
            <a:r>
              <a:rPr lang="en-US" sz="2000" b="1" dirty="0"/>
              <a:t>Waste and Environmental Concerns:</a:t>
            </a:r>
            <a:r>
              <a:rPr lang="en-US" sz="2000" dirty="0"/>
              <a:t> Meeting environmental regulations and minimizing waste can be </a:t>
            </a:r>
            <a:r>
              <a:rPr lang="en-US" sz="2000" dirty="0" smtClean="0"/>
              <a:t>	complex </a:t>
            </a:r>
            <a:r>
              <a:rPr lang="en-US" sz="2000" dirty="0"/>
              <a:t>and costly.</a:t>
            </a:r>
          </a:p>
          <a:p>
            <a:pPr marL="0" indent="0" algn="just">
              <a:buNone/>
            </a:pPr>
            <a:r>
              <a:rPr lang="en-US" sz="2800" b="1" dirty="0" smtClean="0"/>
              <a:t>Human </a:t>
            </a:r>
            <a:r>
              <a:rPr lang="en-US" sz="2800" b="1" dirty="0"/>
              <a:t>Resources:</a:t>
            </a:r>
            <a:endParaRPr lang="en-US" sz="2800" dirty="0"/>
          </a:p>
          <a:p>
            <a:pPr lvl="1" algn="just">
              <a:buFont typeface="Wingdings" pitchFamily="2" charset="2"/>
              <a:buChar char="Ø"/>
            </a:pPr>
            <a:r>
              <a:rPr lang="en-US" sz="2000" dirty="0" smtClean="0"/>
              <a:t>	 </a:t>
            </a:r>
            <a:r>
              <a:rPr lang="en-US" sz="2000" b="1" dirty="0"/>
              <a:t>Recruitment and Retention:</a:t>
            </a:r>
            <a:r>
              <a:rPr lang="en-US" sz="2000" dirty="0"/>
              <a:t> Attracting and retaining skilled employees can be difficult, particularly when </a:t>
            </a:r>
            <a:r>
              <a:rPr lang="en-US" sz="2000" dirty="0" smtClean="0"/>
              <a:t>	competing </a:t>
            </a:r>
            <a:r>
              <a:rPr lang="en-US" sz="2000" dirty="0"/>
              <a:t>with larger companies for talent.</a:t>
            </a:r>
          </a:p>
          <a:p>
            <a:pPr lvl="1" algn="just">
              <a:buFont typeface="Wingdings" pitchFamily="2" charset="2"/>
              <a:buChar char="Ø"/>
            </a:pPr>
            <a:r>
              <a:rPr lang="en-US" sz="2000" dirty="0" smtClean="0"/>
              <a:t>	 </a:t>
            </a:r>
            <a:r>
              <a:rPr lang="en-US" sz="2000" b="1" dirty="0"/>
              <a:t>Training and Development:</a:t>
            </a:r>
            <a:r>
              <a:rPr lang="en-US" sz="2000" dirty="0"/>
              <a:t> Ensuring that your team has the necessary skills and knowledge can be a </a:t>
            </a:r>
            <a:r>
              <a:rPr lang="en-US" sz="2000" dirty="0" smtClean="0"/>
              <a:t>long-	term </a:t>
            </a:r>
            <a:r>
              <a:rPr lang="en-US" sz="2000" dirty="0"/>
              <a:t>challenge.</a:t>
            </a:r>
          </a:p>
          <a:p>
            <a:pPr lvl="1" algn="just">
              <a:buFont typeface="Wingdings" pitchFamily="2" charset="2"/>
              <a:buChar char="Ø"/>
            </a:pPr>
            <a:r>
              <a:rPr lang="en-US" sz="2000" dirty="0" smtClean="0"/>
              <a:t>	 </a:t>
            </a:r>
            <a:r>
              <a:rPr lang="en-US" sz="2000" b="1" dirty="0"/>
              <a:t>Cultural Fit:</a:t>
            </a:r>
            <a:r>
              <a:rPr lang="en-US" sz="2000" dirty="0"/>
              <a:t> Maintaining a positive and productive company culture as your venture grows can be a </a:t>
            </a:r>
            <a:r>
              <a:rPr lang="en-US" sz="2000" dirty="0" smtClean="0"/>
              <a:t>		challenge.</a:t>
            </a:r>
            <a:endParaRPr lang="en-US" sz="2000" dirty="0"/>
          </a:p>
        </p:txBody>
      </p:sp>
      <p:sp>
        <p:nvSpPr>
          <p:cNvPr id="4" name="Title 1"/>
          <p:cNvSpPr>
            <a:spLocks noGrp="1"/>
          </p:cNvSpPr>
          <p:nvPr>
            <p:ph type="title"/>
          </p:nvPr>
        </p:nvSpPr>
        <p:spPr>
          <a:xfrm>
            <a:off x="838200" y="4997"/>
            <a:ext cx="12344400" cy="833203"/>
          </a:xfrm>
        </p:spPr>
        <p:txBody>
          <a:bodyPr>
            <a:normAutofit fontScale="90000"/>
          </a:bodyPr>
          <a:lstStyle/>
          <a:p>
            <a:r>
              <a:rPr lang="en-US" sz="4400" b="1" dirty="0">
                <a:solidFill>
                  <a:srgbClr val="C00000"/>
                </a:solidFill>
              </a:rPr>
              <a:t>Problems of a new </a:t>
            </a:r>
            <a:r>
              <a:rPr lang="en-US" sz="4400" b="1" dirty="0" smtClean="0">
                <a:solidFill>
                  <a:srgbClr val="C00000"/>
                </a:solidFill>
              </a:rPr>
              <a:t>venture - </a:t>
            </a:r>
            <a:r>
              <a:rPr lang="en-US" sz="4000" b="1" dirty="0" smtClean="0">
                <a:solidFill>
                  <a:srgbClr val="00B050"/>
                </a:solidFill>
              </a:rPr>
              <a:t>Production </a:t>
            </a:r>
            <a:r>
              <a:rPr lang="en-US" sz="4000" b="1" dirty="0">
                <a:solidFill>
                  <a:srgbClr val="00B050"/>
                </a:solidFill>
              </a:rPr>
              <a:t>and other problems</a:t>
            </a:r>
            <a:endParaRPr lang="en-US" sz="4400" b="1" dirty="0">
              <a:solidFill>
                <a:srgbClr val="00B050"/>
              </a:solidFill>
            </a:endParaRPr>
          </a:p>
        </p:txBody>
      </p:sp>
    </p:spTree>
    <p:extLst>
      <p:ext uri="{BB962C8B-B14F-4D97-AF65-F5344CB8AC3E}">
        <p14:creationId xmlns:p14="http://schemas.microsoft.com/office/powerpoint/2010/main" val="987763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306" t="41394" r="13978" b="24590"/>
          <a:stretch/>
        </p:blipFill>
        <p:spPr bwMode="auto">
          <a:xfrm>
            <a:off x="457200" y="454701"/>
            <a:ext cx="1330822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143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13030200" cy="4827694"/>
          </a:xfrm>
        </p:spPr>
        <p:txBody>
          <a:bodyPr>
            <a:noAutofit/>
          </a:bodyPr>
          <a:lstStyle/>
          <a:p>
            <a:pPr marL="0" indent="0">
              <a:buNone/>
            </a:pPr>
            <a:r>
              <a:rPr lang="en-US" sz="2400" b="1" dirty="0"/>
              <a:t>Regulatory and Compliance Issues:</a:t>
            </a:r>
            <a:endParaRPr lang="en-US" sz="2400" dirty="0"/>
          </a:p>
          <a:p>
            <a:pPr lvl="1">
              <a:buFont typeface="Wingdings" pitchFamily="2" charset="2"/>
              <a:buChar char="Ø"/>
            </a:pPr>
            <a:r>
              <a:rPr lang="en-US" sz="2000" dirty="0" smtClean="0"/>
              <a:t>	 </a:t>
            </a:r>
            <a:r>
              <a:rPr lang="en-US" sz="2000" b="1" dirty="0"/>
              <a:t>Legal and Regulatory Compliance:</a:t>
            </a:r>
            <a:r>
              <a:rPr lang="en-US" sz="2000" dirty="0"/>
              <a:t> Navigating the complex landscape of business regulations and </a:t>
            </a:r>
            <a:r>
              <a:rPr lang="en-US" sz="2000" dirty="0" smtClean="0"/>
              <a:t>	compliance 	requirements </a:t>
            </a:r>
            <a:r>
              <a:rPr lang="en-US" sz="2000" dirty="0"/>
              <a:t>can be daunting.</a:t>
            </a:r>
          </a:p>
          <a:p>
            <a:pPr lvl="1">
              <a:buFont typeface="Wingdings" pitchFamily="2" charset="2"/>
              <a:buChar char="Ø"/>
            </a:pPr>
            <a:r>
              <a:rPr lang="en-US" sz="2000" dirty="0" smtClean="0"/>
              <a:t>	 </a:t>
            </a:r>
            <a:r>
              <a:rPr lang="en-US" sz="2000" b="1" dirty="0"/>
              <a:t>Intellectual Property:</a:t>
            </a:r>
            <a:r>
              <a:rPr lang="en-US" sz="2000" dirty="0"/>
              <a:t> Protecting your intellectual property from theft or infringement is essential but </a:t>
            </a:r>
            <a:r>
              <a:rPr lang="en-US" sz="2000" dirty="0" smtClean="0"/>
              <a:t>	can </a:t>
            </a:r>
            <a:r>
              <a:rPr lang="en-US" sz="2000" dirty="0"/>
              <a:t>be complicated.</a:t>
            </a:r>
          </a:p>
          <a:p>
            <a:pPr marL="0" indent="0">
              <a:buNone/>
            </a:pPr>
            <a:r>
              <a:rPr lang="en-US" sz="2400" b="1" dirty="0" smtClean="0"/>
              <a:t>Technology </a:t>
            </a:r>
            <a:r>
              <a:rPr lang="en-US" sz="2400" b="1" dirty="0"/>
              <a:t>and Innovation:</a:t>
            </a:r>
            <a:endParaRPr lang="en-US" sz="2400" dirty="0"/>
          </a:p>
          <a:p>
            <a:pPr lvl="1">
              <a:buFont typeface="Wingdings" pitchFamily="2" charset="2"/>
              <a:buChar char="Ø"/>
            </a:pPr>
            <a:r>
              <a:rPr lang="en-US" sz="2000" dirty="0" smtClean="0"/>
              <a:t>	 </a:t>
            </a:r>
            <a:r>
              <a:rPr lang="en-US" sz="2000" b="1" dirty="0"/>
              <a:t>Adoption of New Technologies:</a:t>
            </a:r>
            <a:r>
              <a:rPr lang="en-US" sz="2000" dirty="0"/>
              <a:t> Keeping up with technological advancements and integrating them into </a:t>
            </a:r>
            <a:r>
              <a:rPr lang="en-US" sz="2000" dirty="0" smtClean="0"/>
              <a:t>	your </a:t>
            </a:r>
            <a:r>
              <a:rPr lang="en-US" sz="2000" dirty="0"/>
              <a:t>operations can be challenging.</a:t>
            </a:r>
          </a:p>
          <a:p>
            <a:pPr lvl="1">
              <a:buFont typeface="Wingdings" pitchFamily="2" charset="2"/>
              <a:buChar char="Ø"/>
            </a:pPr>
            <a:r>
              <a:rPr lang="en-US" sz="2000" dirty="0" smtClean="0"/>
              <a:t>	</a:t>
            </a:r>
            <a:r>
              <a:rPr lang="en-US" sz="2000" b="1" dirty="0" smtClean="0"/>
              <a:t>Innovation</a:t>
            </a:r>
            <a:r>
              <a:rPr lang="en-US" sz="2000" b="1" dirty="0"/>
              <a:t>:</a:t>
            </a:r>
            <a:r>
              <a:rPr lang="en-US" sz="2000" dirty="0"/>
              <a:t> Continuously innovating to stay ahead of the competition and meet changing customer </a:t>
            </a:r>
            <a:r>
              <a:rPr lang="en-US" sz="2000" dirty="0" smtClean="0"/>
              <a:t>	needs </a:t>
            </a:r>
            <a:r>
              <a:rPr lang="en-US" sz="2000" dirty="0"/>
              <a:t>can be demanding.</a:t>
            </a:r>
          </a:p>
          <a:p>
            <a:pPr marL="0" indent="0">
              <a:buNone/>
            </a:pPr>
            <a:r>
              <a:rPr lang="en-US" sz="2400" b="1" dirty="0" smtClean="0"/>
              <a:t>Marketing </a:t>
            </a:r>
            <a:r>
              <a:rPr lang="en-US" sz="2400" b="1" dirty="0"/>
              <a:t>and Sales:</a:t>
            </a:r>
            <a:endParaRPr lang="en-US" sz="2400" dirty="0"/>
          </a:p>
          <a:p>
            <a:pPr lvl="1">
              <a:buFont typeface="Wingdings" pitchFamily="2" charset="2"/>
              <a:buChar char="Ø"/>
            </a:pPr>
            <a:r>
              <a:rPr lang="en-US" sz="2000" dirty="0" smtClean="0"/>
              <a:t>	</a:t>
            </a:r>
            <a:r>
              <a:rPr lang="en-US" sz="2000" b="1" dirty="0" smtClean="0"/>
              <a:t>Customer </a:t>
            </a:r>
            <a:r>
              <a:rPr lang="en-US" sz="2000" b="1" dirty="0"/>
              <a:t>Acquisition:</a:t>
            </a:r>
            <a:r>
              <a:rPr lang="en-US" sz="2000" dirty="0"/>
              <a:t> Finding and attracting customers can be difficult, especially with limited </a:t>
            </a:r>
            <a:r>
              <a:rPr lang="en-US" sz="2000" dirty="0" smtClean="0"/>
              <a:t>	marketing budgets</a:t>
            </a:r>
            <a:r>
              <a:rPr lang="en-US" sz="2000" dirty="0"/>
              <a:t>.</a:t>
            </a:r>
          </a:p>
          <a:p>
            <a:pPr lvl="1">
              <a:buFont typeface="Wingdings" pitchFamily="2" charset="2"/>
              <a:buChar char="Ø"/>
            </a:pPr>
            <a:r>
              <a:rPr lang="en-US" sz="2000" dirty="0" smtClean="0"/>
              <a:t>	</a:t>
            </a:r>
            <a:r>
              <a:rPr lang="en-US" sz="2000" b="1" dirty="0" smtClean="0"/>
              <a:t>Brand </a:t>
            </a:r>
            <a:r>
              <a:rPr lang="en-US" sz="2000" b="1" dirty="0"/>
              <a:t>Awareness:</a:t>
            </a:r>
            <a:r>
              <a:rPr lang="en-US" sz="2000" dirty="0"/>
              <a:t> Building brand recognition and trust can take time and resources.</a:t>
            </a:r>
          </a:p>
          <a:p>
            <a:pPr marL="0" indent="0">
              <a:buNone/>
            </a:pPr>
            <a:r>
              <a:rPr lang="en-US" sz="2400" b="1" dirty="0"/>
              <a:t>Scaling:</a:t>
            </a:r>
            <a:r>
              <a:rPr lang="en-US" sz="2400" dirty="0"/>
              <a:t> Growing your venture while maintaining quality and profitability can be a delicate balancing act.</a:t>
            </a:r>
          </a:p>
          <a:p>
            <a:pPr marL="0" indent="0">
              <a:buNone/>
            </a:pPr>
            <a:r>
              <a:rPr lang="en-US" sz="2400" b="1" dirty="0"/>
              <a:t>Legal and Ethical Issues:</a:t>
            </a:r>
            <a:r>
              <a:rPr lang="en-US" sz="2400" dirty="0"/>
              <a:t> Avoiding legal disputes and ethical dilemmas is crucial for long-term success.</a:t>
            </a:r>
          </a:p>
          <a:p>
            <a:pPr marL="0" indent="0">
              <a:buNone/>
            </a:pPr>
            <a:r>
              <a:rPr lang="en-US" sz="2400" b="1" dirty="0"/>
              <a:t>Management and Leadership:</a:t>
            </a:r>
            <a:r>
              <a:rPr lang="en-US" sz="2400" dirty="0"/>
              <a:t> Developing strong leadership skills and effectively managing your team is essential for overcoming many of these challenges.</a:t>
            </a:r>
          </a:p>
          <a:p>
            <a:endParaRPr lang="en-US" sz="2400" dirty="0"/>
          </a:p>
          <a:p>
            <a:endParaRPr lang="en-US" sz="2400" dirty="0"/>
          </a:p>
        </p:txBody>
      </p:sp>
    </p:spTree>
    <p:extLst>
      <p:ext uri="{BB962C8B-B14F-4D97-AF65-F5344CB8AC3E}">
        <p14:creationId xmlns:p14="http://schemas.microsoft.com/office/powerpoint/2010/main" val="3282494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9877" r="30126" b="11680"/>
          <a:stretch/>
        </p:blipFill>
        <p:spPr bwMode="auto">
          <a:xfrm>
            <a:off x="381000" y="381000"/>
            <a:ext cx="13030200" cy="647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57800" y="-18312"/>
            <a:ext cx="4197816" cy="523220"/>
          </a:xfrm>
          <a:prstGeom prst="rect">
            <a:avLst/>
          </a:prstGeom>
        </p:spPr>
        <p:txBody>
          <a:bodyPr wrap="none">
            <a:spAutoFit/>
          </a:bodyPr>
          <a:lstStyle/>
          <a:p>
            <a:r>
              <a:rPr lang="en-US" sz="2800" b="1">
                <a:solidFill>
                  <a:srgbClr val="00B050"/>
                </a:solidFill>
              </a:rPr>
              <a:t>Problems of a new venture</a:t>
            </a:r>
          </a:p>
        </p:txBody>
      </p:sp>
    </p:spTree>
    <p:extLst>
      <p:ext uri="{BB962C8B-B14F-4D97-AF65-F5344CB8AC3E}">
        <p14:creationId xmlns:p14="http://schemas.microsoft.com/office/powerpoint/2010/main" val="2391197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680" r="28637" b="9068"/>
          <a:stretch/>
        </p:blipFill>
        <p:spPr bwMode="auto">
          <a:xfrm>
            <a:off x="152400" y="228601"/>
            <a:ext cx="13563600" cy="213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24795" r="28107" b="11270"/>
          <a:stretch/>
        </p:blipFill>
        <p:spPr bwMode="auto">
          <a:xfrm>
            <a:off x="0" y="2368447"/>
            <a:ext cx="13716000" cy="452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30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1106" r="29681" b="24591"/>
          <a:stretch/>
        </p:blipFill>
        <p:spPr bwMode="auto">
          <a:xfrm>
            <a:off x="0" y="228600"/>
            <a:ext cx="1305643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8" t="24796" r="27938" b="52254"/>
          <a:stretch/>
        </p:blipFill>
        <p:spPr bwMode="auto">
          <a:xfrm>
            <a:off x="304800" y="4572000"/>
            <a:ext cx="13182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984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336" r="24365" b="19058"/>
          <a:stretch/>
        </p:blipFill>
        <p:spPr bwMode="auto">
          <a:xfrm>
            <a:off x="152400" y="304800"/>
            <a:ext cx="13563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93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33"/>
            <a:ext cx="12344400" cy="1219200"/>
          </a:xfrm>
        </p:spPr>
        <p:txBody>
          <a:bodyPr>
            <a:normAutofit fontScale="90000"/>
          </a:bodyPr>
          <a:lstStyle/>
          <a:p>
            <a:r>
              <a:rPr lang="en-US" b="1" dirty="0">
                <a:solidFill>
                  <a:srgbClr val="00B050"/>
                </a:solidFill>
              </a:rPr>
              <a:t>E</a:t>
            </a:r>
            <a:r>
              <a:rPr lang="en-US" b="1" dirty="0" smtClean="0">
                <a:solidFill>
                  <a:srgbClr val="00B050"/>
                </a:solidFill>
              </a:rPr>
              <a:t>thics</a:t>
            </a:r>
            <a:r>
              <a:rPr lang="en-US" b="1" dirty="0">
                <a:solidFill>
                  <a:srgbClr val="00B050"/>
                </a:solidFill>
              </a:rPr>
              <a:t/>
            </a:r>
            <a:br>
              <a:rPr lang="en-US" b="1" dirty="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381000" y="609600"/>
            <a:ext cx="13106400" cy="4827694"/>
          </a:xfrm>
        </p:spPr>
        <p:txBody>
          <a:bodyPr>
            <a:noAutofit/>
          </a:bodyPr>
          <a:lstStyle/>
          <a:p>
            <a:pPr algn="just">
              <a:buFont typeface="Wingdings" pitchFamily="2" charset="2"/>
              <a:buChar char="Ø"/>
            </a:pPr>
            <a:r>
              <a:rPr lang="en-US" sz="3200" dirty="0" smtClean="0"/>
              <a:t>Ethics </a:t>
            </a:r>
            <a:r>
              <a:rPr lang="en-US" sz="3200" dirty="0"/>
              <a:t>is the broad field of study exploring the general nature of morals and the specific moral choices to be made by the individual in his relationship with others.</a:t>
            </a:r>
          </a:p>
          <a:p>
            <a:pPr algn="just">
              <a:buFont typeface="Wingdings" pitchFamily="2" charset="2"/>
              <a:buChar char="Ø"/>
            </a:pPr>
            <a:endParaRPr lang="en-US" sz="3200" dirty="0"/>
          </a:p>
          <a:p>
            <a:pPr algn="just">
              <a:buFont typeface="Wingdings" pitchFamily="2" charset="2"/>
              <a:buChar char="Ø"/>
            </a:pPr>
            <a:r>
              <a:rPr lang="en-US" sz="3200" dirty="0" smtClean="0"/>
              <a:t>A set of moral principles that governs the action of an individual or group. </a:t>
            </a:r>
          </a:p>
          <a:p>
            <a:pPr algn="just">
              <a:buFont typeface="Wingdings" pitchFamily="2" charset="2"/>
              <a:buChar char="Ø"/>
            </a:pPr>
            <a:endParaRPr lang="en-US" sz="3200" dirty="0"/>
          </a:p>
          <a:p>
            <a:pPr algn="just">
              <a:buFont typeface="Wingdings" pitchFamily="2" charset="2"/>
              <a:buChar char="Ø"/>
            </a:pPr>
            <a:r>
              <a:rPr lang="en-US" sz="3200" dirty="0" smtClean="0"/>
              <a:t>These principles should paly a major role in guiding the conduct of entrepreneur and employees in the organization.</a:t>
            </a:r>
          </a:p>
          <a:p>
            <a:pPr algn="just">
              <a:buFont typeface="Wingdings" pitchFamily="2" charset="2"/>
              <a:buChar char="Ø"/>
            </a:pPr>
            <a:endParaRPr lang="en-US" sz="3200" dirty="0"/>
          </a:p>
          <a:p>
            <a:pPr algn="just">
              <a:buFont typeface="Wingdings" pitchFamily="2" charset="2"/>
              <a:buChar char="Ø"/>
            </a:pPr>
            <a:r>
              <a:rPr lang="en-US" sz="3200" dirty="0" smtClean="0"/>
              <a:t>Business </a:t>
            </a:r>
            <a:r>
              <a:rPr lang="en-US" sz="3200" dirty="0"/>
              <a:t>ethics concerned with right and wrong in the practice of business. </a:t>
            </a:r>
          </a:p>
          <a:p>
            <a:pPr algn="just">
              <a:buFont typeface="Wingdings" pitchFamily="2" charset="2"/>
              <a:buChar char="Ø"/>
            </a:pPr>
            <a:endParaRPr lang="en-US" sz="3200" dirty="0"/>
          </a:p>
          <a:p>
            <a:pPr algn="just">
              <a:buFont typeface="Wingdings" pitchFamily="2" charset="2"/>
              <a:buChar char="Ø"/>
            </a:pPr>
            <a:endParaRPr lang="en-US" sz="3200" dirty="0"/>
          </a:p>
        </p:txBody>
      </p:sp>
    </p:spTree>
    <p:extLst>
      <p:ext uri="{BB962C8B-B14F-4D97-AF65-F5344CB8AC3E}">
        <p14:creationId xmlns:p14="http://schemas.microsoft.com/office/powerpoint/2010/main" val="275122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2344400" cy="914400"/>
          </a:xfrm>
        </p:spPr>
        <p:txBody>
          <a:bodyPr>
            <a:normAutofit/>
          </a:bodyPr>
          <a:lstStyle/>
          <a:p>
            <a:r>
              <a:rPr lang="en-US" b="1" dirty="0" smtClean="0">
                <a:solidFill>
                  <a:srgbClr val="00B0F0"/>
                </a:solidFill>
              </a:rPr>
              <a:t>Ethical Behavior </a:t>
            </a:r>
            <a:r>
              <a:rPr lang="en-US" b="1" dirty="0">
                <a:solidFill>
                  <a:srgbClr val="00B0F0"/>
                </a:solidFill>
              </a:rPr>
              <a:t>to be followed</a:t>
            </a:r>
          </a:p>
        </p:txBody>
      </p:sp>
      <p:sp>
        <p:nvSpPr>
          <p:cNvPr id="3" name="Content Placeholder 2"/>
          <p:cNvSpPr>
            <a:spLocks noGrp="1"/>
          </p:cNvSpPr>
          <p:nvPr>
            <p:ph idx="1"/>
          </p:nvPr>
        </p:nvSpPr>
        <p:spPr>
          <a:xfrm>
            <a:off x="228600" y="990600"/>
            <a:ext cx="12801602" cy="6172200"/>
          </a:xfrm>
        </p:spPr>
        <p:txBody>
          <a:bodyPr>
            <a:normAutofit fontScale="92500" lnSpcReduction="10000"/>
          </a:bodyPr>
          <a:lstStyle/>
          <a:p>
            <a:pPr marL="0" indent="0" algn="just">
              <a:buNone/>
            </a:pPr>
            <a:r>
              <a:rPr lang="en-US" dirty="0" smtClean="0"/>
              <a:t>1</a:t>
            </a:r>
            <a:r>
              <a:rPr lang="en-US" dirty="0"/>
              <a:t>. </a:t>
            </a:r>
            <a:r>
              <a:rPr lang="en-US" dirty="0" smtClean="0"/>
              <a:t>Being </a:t>
            </a:r>
            <a:r>
              <a:rPr lang="en-US" dirty="0"/>
              <a:t>honest, </a:t>
            </a:r>
            <a:r>
              <a:rPr lang="en-US" dirty="0" smtClean="0"/>
              <a:t>truthful and </a:t>
            </a:r>
            <a:r>
              <a:rPr lang="en-US" dirty="0"/>
              <a:t>sincere. </a:t>
            </a:r>
            <a:endParaRPr lang="en-US" dirty="0" smtClean="0"/>
          </a:p>
          <a:p>
            <a:pPr marL="0" indent="0" algn="just">
              <a:buNone/>
            </a:pPr>
            <a:r>
              <a:rPr lang="en-US" dirty="0" smtClean="0"/>
              <a:t>2</a:t>
            </a:r>
            <a:r>
              <a:rPr lang="en-US" dirty="0"/>
              <a:t>. </a:t>
            </a:r>
            <a:r>
              <a:rPr lang="en-US" dirty="0" smtClean="0"/>
              <a:t>Being extremely </a:t>
            </a:r>
            <a:r>
              <a:rPr lang="en-US" dirty="0"/>
              <a:t>attentive</a:t>
            </a:r>
            <a:r>
              <a:rPr lang="en-US" dirty="0" smtClean="0"/>
              <a:t> </a:t>
            </a:r>
          </a:p>
          <a:p>
            <a:pPr marL="0" indent="0" algn="just">
              <a:buNone/>
            </a:pPr>
            <a:r>
              <a:rPr lang="en-US" dirty="0" smtClean="0"/>
              <a:t>3</a:t>
            </a:r>
            <a:r>
              <a:rPr lang="en-US" dirty="0"/>
              <a:t>. </a:t>
            </a:r>
            <a:r>
              <a:rPr lang="en-US" dirty="0" smtClean="0"/>
              <a:t>Keeping  </a:t>
            </a:r>
            <a:r>
              <a:rPr lang="en-US" dirty="0"/>
              <a:t>word and abide by the </a:t>
            </a:r>
            <a:r>
              <a:rPr lang="en-US" dirty="0" smtClean="0"/>
              <a:t>spirit. </a:t>
            </a:r>
          </a:p>
          <a:p>
            <a:pPr marL="0" indent="0" algn="just">
              <a:buNone/>
            </a:pPr>
            <a:r>
              <a:rPr lang="en-US" dirty="0" smtClean="0"/>
              <a:t>4</a:t>
            </a:r>
            <a:r>
              <a:rPr lang="en-US" dirty="0"/>
              <a:t>. </a:t>
            </a:r>
            <a:r>
              <a:rPr lang="en-US" dirty="0" smtClean="0"/>
              <a:t>Maintaining  </a:t>
            </a:r>
            <a:r>
              <a:rPr lang="en-US" dirty="0"/>
              <a:t>fidelity: </a:t>
            </a:r>
            <a:r>
              <a:rPr lang="en-US" dirty="0" smtClean="0"/>
              <a:t>Being  </a:t>
            </a:r>
            <a:r>
              <a:rPr lang="en-US" dirty="0"/>
              <a:t>faithful and never </a:t>
            </a:r>
            <a:r>
              <a:rPr lang="en-US" dirty="0" smtClean="0"/>
              <a:t>disclosing </a:t>
            </a:r>
            <a:r>
              <a:rPr lang="en-US" dirty="0"/>
              <a:t>confidential information. </a:t>
            </a:r>
            <a:endParaRPr lang="en-US" dirty="0" smtClean="0"/>
          </a:p>
          <a:p>
            <a:pPr marL="0" indent="0" algn="just">
              <a:buNone/>
            </a:pPr>
            <a:r>
              <a:rPr lang="en-US" dirty="0" smtClean="0"/>
              <a:t>5</a:t>
            </a:r>
            <a:r>
              <a:rPr lang="en-US" dirty="0"/>
              <a:t>. Always </a:t>
            </a:r>
            <a:r>
              <a:rPr lang="en-US" dirty="0" smtClean="0"/>
              <a:t>being </a:t>
            </a:r>
            <a:r>
              <a:rPr lang="en-US" dirty="0"/>
              <a:t>fair: </a:t>
            </a:r>
            <a:r>
              <a:rPr lang="en-US" dirty="0" smtClean="0"/>
              <a:t>Demonstrating </a:t>
            </a:r>
            <a:r>
              <a:rPr lang="en-US" dirty="0"/>
              <a:t>a commitment to justice, with equal treatment of all. </a:t>
            </a:r>
            <a:endParaRPr lang="en-US" dirty="0" smtClean="0"/>
          </a:p>
          <a:p>
            <a:pPr marL="0" indent="0" algn="just">
              <a:buNone/>
            </a:pPr>
            <a:r>
              <a:rPr lang="en-US" dirty="0" smtClean="0"/>
              <a:t>6</a:t>
            </a:r>
            <a:r>
              <a:rPr lang="en-US" dirty="0"/>
              <a:t>. </a:t>
            </a:r>
            <a:r>
              <a:rPr lang="en-US" dirty="0" smtClean="0"/>
              <a:t>Caring </a:t>
            </a:r>
            <a:r>
              <a:rPr lang="en-US" dirty="0"/>
              <a:t>for </a:t>
            </a:r>
            <a:r>
              <a:rPr lang="en-US" dirty="0" smtClean="0"/>
              <a:t>others and  Being </a:t>
            </a:r>
            <a:r>
              <a:rPr lang="en-US" dirty="0"/>
              <a:t>kind</a:t>
            </a:r>
            <a:r>
              <a:rPr lang="en-US" dirty="0" smtClean="0"/>
              <a:t>.</a:t>
            </a:r>
          </a:p>
          <a:p>
            <a:pPr marL="0" indent="0" algn="just">
              <a:buNone/>
            </a:pPr>
            <a:r>
              <a:rPr lang="en-US" dirty="0" smtClean="0"/>
              <a:t> </a:t>
            </a:r>
            <a:r>
              <a:rPr lang="en-US" dirty="0"/>
              <a:t>7. </a:t>
            </a:r>
            <a:r>
              <a:rPr lang="en-US" dirty="0" smtClean="0"/>
              <a:t>Respecting </a:t>
            </a:r>
            <a:r>
              <a:rPr lang="en-US" dirty="0"/>
              <a:t>others in every </a:t>
            </a:r>
            <a:r>
              <a:rPr lang="en-US" dirty="0" smtClean="0"/>
              <a:t>way</a:t>
            </a:r>
          </a:p>
          <a:p>
            <a:pPr marL="0" indent="0" algn="just">
              <a:buNone/>
            </a:pPr>
            <a:r>
              <a:rPr lang="en-US" dirty="0"/>
              <a:t>8. </a:t>
            </a:r>
            <a:r>
              <a:rPr lang="en-US" dirty="0" smtClean="0"/>
              <a:t>Being </a:t>
            </a:r>
            <a:r>
              <a:rPr lang="en-US" dirty="0"/>
              <a:t>a responsible citizen. Obey just laws and protest unjust ones. </a:t>
            </a:r>
            <a:endParaRPr lang="en-US" dirty="0" smtClean="0"/>
          </a:p>
          <a:p>
            <a:pPr marL="0" indent="0" algn="just">
              <a:buNone/>
            </a:pPr>
            <a:r>
              <a:rPr lang="en-US" dirty="0" smtClean="0"/>
              <a:t>9</a:t>
            </a:r>
            <a:r>
              <a:rPr lang="en-US" dirty="0"/>
              <a:t>. Rigorously pursue excellence. Never </a:t>
            </a:r>
            <a:r>
              <a:rPr lang="en-US" dirty="0" smtClean="0"/>
              <a:t>being </a:t>
            </a:r>
            <a:r>
              <a:rPr lang="en-US" dirty="0"/>
              <a:t>content </a:t>
            </a:r>
            <a:r>
              <a:rPr lang="en-US" dirty="0" smtClean="0"/>
              <a:t>with normal things . </a:t>
            </a:r>
          </a:p>
          <a:p>
            <a:pPr marL="0" indent="0" algn="just">
              <a:buNone/>
            </a:pPr>
            <a:r>
              <a:rPr lang="en-US" dirty="0" smtClean="0"/>
              <a:t>10</a:t>
            </a:r>
            <a:r>
              <a:rPr lang="en-US" dirty="0"/>
              <a:t>. Always </a:t>
            </a:r>
            <a:r>
              <a:rPr lang="en-US" dirty="0" smtClean="0"/>
              <a:t>being accountable.</a:t>
            </a:r>
            <a:endParaRPr lang="en-US" dirty="0"/>
          </a:p>
        </p:txBody>
      </p:sp>
    </p:spTree>
    <p:extLst>
      <p:ext uri="{BB962C8B-B14F-4D97-AF65-F5344CB8AC3E}">
        <p14:creationId xmlns:p14="http://schemas.microsoft.com/office/powerpoint/2010/main" val="105334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2344400" cy="685800"/>
          </a:xfrm>
        </p:spPr>
        <p:txBody>
          <a:bodyPr>
            <a:noAutofit/>
          </a:bodyPr>
          <a:lstStyle/>
          <a:p>
            <a:r>
              <a:rPr lang="en-US" sz="4000" b="1" dirty="0">
                <a:solidFill>
                  <a:srgbClr val="00B0F0"/>
                </a:solidFill>
              </a:rPr>
              <a:t>Approaches to Managerial </a:t>
            </a:r>
            <a:r>
              <a:rPr lang="en-US" sz="4000" b="1" dirty="0" smtClean="0">
                <a:solidFill>
                  <a:srgbClr val="00B0F0"/>
                </a:solidFill>
              </a:rPr>
              <a:t>ethics</a:t>
            </a:r>
            <a:endParaRPr lang="en-US" sz="4000" b="1" dirty="0">
              <a:solidFill>
                <a:srgbClr val="00B0F0"/>
              </a:solidFill>
            </a:endParaRPr>
          </a:p>
        </p:txBody>
      </p:sp>
      <p:sp>
        <p:nvSpPr>
          <p:cNvPr id="3" name="Content Placeholder 2"/>
          <p:cNvSpPr>
            <a:spLocks noGrp="1"/>
          </p:cNvSpPr>
          <p:nvPr>
            <p:ph idx="1"/>
          </p:nvPr>
        </p:nvSpPr>
        <p:spPr>
          <a:xfrm>
            <a:off x="457200" y="533400"/>
            <a:ext cx="13030200" cy="5715000"/>
          </a:xfrm>
        </p:spPr>
        <p:txBody>
          <a:bodyPr>
            <a:noAutofit/>
          </a:bodyPr>
          <a:lstStyle/>
          <a:p>
            <a:pPr marL="0" indent="0" algn="just">
              <a:buNone/>
            </a:pPr>
            <a:r>
              <a:rPr lang="en-US" sz="2400" dirty="0"/>
              <a:t>Managers deal with ethics in the following areas</a:t>
            </a:r>
          </a:p>
          <a:p>
            <a:pPr marL="0" indent="0" algn="just">
              <a:buNone/>
            </a:pPr>
            <a:endParaRPr lang="en-US" sz="2400" dirty="0"/>
          </a:p>
          <a:p>
            <a:pPr algn="just">
              <a:buFont typeface="Wingdings" pitchFamily="2" charset="2"/>
              <a:buChar char="Ø"/>
            </a:pPr>
            <a:r>
              <a:rPr lang="en-US" sz="2400" dirty="0" smtClean="0"/>
              <a:t>Employee </a:t>
            </a:r>
            <a:r>
              <a:rPr lang="en-US" sz="2400" dirty="0"/>
              <a:t>relations - how the company or manager relates and works with the </a:t>
            </a:r>
            <a:r>
              <a:rPr lang="en-US" sz="2400" dirty="0" smtClean="0"/>
              <a:t>employees.</a:t>
            </a:r>
          </a:p>
          <a:p>
            <a:pPr algn="just">
              <a:buFont typeface="Wingdings" pitchFamily="2" charset="2"/>
              <a:buChar char="Ø"/>
            </a:pPr>
            <a:endParaRPr lang="en-US" sz="2400" dirty="0" smtClean="0"/>
          </a:p>
          <a:p>
            <a:pPr algn="just">
              <a:buFont typeface="Wingdings" pitchFamily="2" charset="2"/>
              <a:buChar char="Ø"/>
            </a:pPr>
            <a:r>
              <a:rPr lang="en-US" sz="2400" dirty="0" smtClean="0"/>
              <a:t>Investor </a:t>
            </a:r>
            <a:r>
              <a:rPr lang="en-US" sz="2400" dirty="0"/>
              <a:t>relations - the relationship a company has with those that support it </a:t>
            </a:r>
            <a:r>
              <a:rPr lang="en-US" sz="2400" dirty="0" smtClean="0"/>
              <a:t>financially.</a:t>
            </a:r>
          </a:p>
          <a:p>
            <a:pPr algn="just">
              <a:buFont typeface="Wingdings" pitchFamily="2" charset="2"/>
              <a:buChar char="Ø"/>
            </a:pPr>
            <a:endParaRPr lang="en-US" sz="2400" dirty="0" smtClean="0"/>
          </a:p>
          <a:p>
            <a:pPr algn="just">
              <a:buFont typeface="Wingdings" pitchFamily="2" charset="2"/>
              <a:buChar char="Ø"/>
            </a:pPr>
            <a:r>
              <a:rPr lang="en-US" sz="2400" dirty="0" smtClean="0"/>
              <a:t>Customer </a:t>
            </a:r>
            <a:r>
              <a:rPr lang="en-US" sz="2400" dirty="0"/>
              <a:t>relations - how a company takes care of, relates to and communicates with its </a:t>
            </a:r>
            <a:r>
              <a:rPr lang="en-US" sz="2400" dirty="0" smtClean="0"/>
              <a:t>customers.</a:t>
            </a:r>
          </a:p>
          <a:p>
            <a:pPr algn="just">
              <a:buFont typeface="Wingdings" pitchFamily="2" charset="2"/>
              <a:buChar char="Ø"/>
            </a:pPr>
            <a:endParaRPr lang="en-US" sz="2400" dirty="0" smtClean="0"/>
          </a:p>
          <a:p>
            <a:pPr algn="just">
              <a:buFont typeface="Wingdings" pitchFamily="2" charset="2"/>
              <a:buChar char="Ø"/>
            </a:pPr>
            <a:r>
              <a:rPr lang="en-US" sz="2400" dirty="0" smtClean="0"/>
              <a:t> Vendor </a:t>
            </a:r>
            <a:r>
              <a:rPr lang="en-US" sz="2400" dirty="0"/>
              <a:t>relations - the relationship a company has with those that supply the products and services it </a:t>
            </a:r>
            <a:r>
              <a:rPr lang="en-US" sz="2400" dirty="0" smtClean="0"/>
              <a:t>need.</a:t>
            </a:r>
          </a:p>
          <a:p>
            <a:pPr algn="just">
              <a:buFont typeface="Wingdings" pitchFamily="2" charset="2"/>
              <a:buChar char="Ø"/>
            </a:pPr>
            <a:endParaRPr lang="en-US" sz="2400" dirty="0" smtClean="0"/>
          </a:p>
          <a:p>
            <a:pPr marL="0" indent="0" algn="just">
              <a:buNone/>
            </a:pPr>
            <a:r>
              <a:rPr lang="en-US" sz="2400" dirty="0"/>
              <a:t>Managers handle these four areas in the same manner with a focus on being fair and communicating honestly. </a:t>
            </a:r>
            <a:endParaRPr lang="en-US" sz="2400" dirty="0" smtClean="0"/>
          </a:p>
          <a:p>
            <a:pPr marL="0" indent="0" algn="just">
              <a:buNone/>
            </a:pPr>
            <a:endParaRPr lang="en-US" sz="2400" dirty="0" smtClean="0"/>
          </a:p>
          <a:p>
            <a:pPr marL="0" indent="0" algn="just">
              <a:buNone/>
            </a:pPr>
            <a:r>
              <a:rPr lang="en-US" sz="2400" dirty="0" smtClean="0"/>
              <a:t>To </a:t>
            </a:r>
            <a:r>
              <a:rPr lang="en-US" sz="2400" dirty="0"/>
              <a:t>be fair, it is hard to deal openly and honestly in all four of these areas because there's information that cannot or should not be told to some of these people.</a:t>
            </a:r>
          </a:p>
          <a:p>
            <a:pPr algn="just">
              <a:buFont typeface="Wingdings" pitchFamily="2" charset="2"/>
              <a:buChar char="Ø"/>
            </a:pPr>
            <a:endParaRPr lang="en-US" sz="2400" dirty="0"/>
          </a:p>
        </p:txBody>
      </p:sp>
    </p:spTree>
    <p:extLst>
      <p:ext uri="{BB962C8B-B14F-4D97-AF65-F5344CB8AC3E}">
        <p14:creationId xmlns:p14="http://schemas.microsoft.com/office/powerpoint/2010/main" val="344797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2649200" cy="4827694"/>
          </a:xfrm>
        </p:spPr>
        <p:txBody>
          <a:bodyPr>
            <a:noAutofit/>
          </a:bodyPr>
          <a:lstStyle/>
          <a:p>
            <a:pPr marL="0" indent="0" algn="just">
              <a:buNone/>
            </a:pPr>
            <a:r>
              <a:rPr lang="en-US" sz="3200" b="1" dirty="0" smtClean="0">
                <a:solidFill>
                  <a:srgbClr val="00B050"/>
                </a:solidFill>
              </a:rPr>
              <a:t>Various Approaches </a:t>
            </a:r>
            <a:r>
              <a:rPr lang="en-US" sz="3200" b="1" dirty="0">
                <a:solidFill>
                  <a:srgbClr val="00B050"/>
                </a:solidFill>
              </a:rPr>
              <a:t>to Managerial </a:t>
            </a:r>
            <a:r>
              <a:rPr lang="en-US" sz="3200" b="1" dirty="0" smtClean="0">
                <a:solidFill>
                  <a:srgbClr val="00B050"/>
                </a:solidFill>
              </a:rPr>
              <a:t>ethics </a:t>
            </a:r>
            <a:r>
              <a:rPr lang="en-US" sz="2000" dirty="0" smtClean="0"/>
              <a:t>help </a:t>
            </a:r>
            <a:r>
              <a:rPr lang="en-US" sz="2000" dirty="0"/>
              <a:t>guide managers in making ethical decisions and conducting themselves ethically in their roles. Here are some common approaches to managerial ethics:</a:t>
            </a:r>
          </a:p>
          <a:p>
            <a:pPr marL="0" indent="0" algn="just">
              <a:buNone/>
            </a:pPr>
            <a:r>
              <a:rPr lang="en-US" sz="2000" b="1" dirty="0"/>
              <a:t>Ethical Leadership</a:t>
            </a:r>
            <a:r>
              <a:rPr lang="en-US" sz="2000" dirty="0"/>
              <a:t>:</a:t>
            </a:r>
          </a:p>
          <a:p>
            <a:pPr lvl="1" algn="just"/>
            <a:r>
              <a:rPr lang="en-US" sz="2000" dirty="0"/>
              <a:t>Ethical leadership emphasizes that managers should set an example by demonstrating ethical behavior themselves. They should lead with integrity, honesty, and a commitment to ethical principles.</a:t>
            </a:r>
          </a:p>
          <a:p>
            <a:pPr lvl="1" algn="just"/>
            <a:r>
              <a:rPr lang="en-US" sz="2000" dirty="0"/>
              <a:t>Managers are expected to establish a positive ethical tone within the organization, promote ethical behavior among employees, and hold individuals accountable for ethical violations.</a:t>
            </a:r>
          </a:p>
          <a:p>
            <a:pPr marL="0" indent="0" algn="just">
              <a:buNone/>
            </a:pPr>
            <a:r>
              <a:rPr lang="en-US" sz="2000" b="1" dirty="0"/>
              <a:t>Ethical Decision-Making Models</a:t>
            </a:r>
            <a:r>
              <a:rPr lang="en-US" sz="2000" dirty="0"/>
              <a:t>:</a:t>
            </a:r>
          </a:p>
          <a:p>
            <a:pPr lvl="1" algn="just"/>
            <a:r>
              <a:rPr lang="en-US" sz="2000" dirty="0"/>
              <a:t>Several decision-making models can assist managers in assessing and making ethical decisions. These models often involve steps like identifying the ethical dilemma, gathering information, considering various options, and evaluating the consequences.</a:t>
            </a:r>
          </a:p>
          <a:p>
            <a:pPr lvl="1" algn="just"/>
            <a:r>
              <a:rPr lang="en-US" sz="2000" dirty="0"/>
              <a:t>The most well-known ethical decision-making model is the "ethical decision-making framework" proposed by philosophers like Lawrence Kohlberg and James Rest, which includes stages like moral awareness, moral judgment, and moral intention.</a:t>
            </a:r>
          </a:p>
          <a:p>
            <a:pPr marL="0" indent="0" algn="just">
              <a:buNone/>
            </a:pPr>
            <a:r>
              <a:rPr lang="en-US" sz="2000" b="1" dirty="0"/>
              <a:t>Codes of Ethics and Organizational Values</a:t>
            </a:r>
            <a:r>
              <a:rPr lang="en-US" sz="2000" dirty="0"/>
              <a:t>:</a:t>
            </a:r>
          </a:p>
          <a:p>
            <a:pPr lvl="1" algn="just"/>
            <a:r>
              <a:rPr lang="en-US" sz="2000" dirty="0"/>
              <a:t>Many organizations develop and promote codes of ethics that outline the company's values and expectations regarding ethical behavior.</a:t>
            </a:r>
          </a:p>
          <a:p>
            <a:pPr lvl="1" algn="just"/>
            <a:r>
              <a:rPr lang="en-US" sz="2000" dirty="0"/>
              <a:t>Managers should be familiar with these codes and ensure that their actions align with the organization's values. They may also play a role in communicating and enforcing these codes within their teams.</a:t>
            </a:r>
          </a:p>
          <a:p>
            <a:pPr algn="just"/>
            <a:endParaRPr lang="en-US" sz="2000" dirty="0"/>
          </a:p>
        </p:txBody>
      </p:sp>
    </p:spTree>
    <p:extLst>
      <p:ext uri="{BB962C8B-B14F-4D97-AF65-F5344CB8AC3E}">
        <p14:creationId xmlns:p14="http://schemas.microsoft.com/office/powerpoint/2010/main" val="64178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12877800" cy="4827694"/>
          </a:xfrm>
        </p:spPr>
        <p:txBody>
          <a:bodyPr>
            <a:noAutofit/>
          </a:bodyPr>
          <a:lstStyle/>
          <a:p>
            <a:pPr marL="0" indent="0" algn="just">
              <a:buNone/>
            </a:pPr>
            <a:r>
              <a:rPr lang="en-US" sz="2000" b="1" dirty="0" smtClean="0"/>
              <a:t>Stakeholder </a:t>
            </a:r>
            <a:r>
              <a:rPr lang="en-US" sz="2000" b="1" dirty="0"/>
              <a:t>Theory</a:t>
            </a:r>
            <a:r>
              <a:rPr lang="en-US" sz="2000" dirty="0"/>
              <a:t>:</a:t>
            </a:r>
          </a:p>
          <a:p>
            <a:pPr lvl="1" algn="just"/>
            <a:r>
              <a:rPr lang="en-US" sz="2000" dirty="0"/>
              <a:t>The stakeholder theory suggests that managers should consider the interests and well-being of all relevant stakeholders, including employees, customers, suppliers, shareholders, and the community.</a:t>
            </a:r>
          </a:p>
          <a:p>
            <a:pPr lvl="1" algn="just"/>
            <a:r>
              <a:rPr lang="en-US" sz="2000" dirty="0"/>
              <a:t>Managers aim to balance the competing interests of various stakeholders and make decisions that promote the long-term sustainability and welfare of the organization.</a:t>
            </a:r>
          </a:p>
          <a:p>
            <a:pPr marL="0" indent="0" algn="just">
              <a:buNone/>
            </a:pPr>
            <a:r>
              <a:rPr lang="en-US" sz="2000" b="1" dirty="0"/>
              <a:t>Rights-Based Approach</a:t>
            </a:r>
            <a:r>
              <a:rPr lang="en-US" sz="2000" dirty="0"/>
              <a:t>:</a:t>
            </a:r>
          </a:p>
          <a:p>
            <a:pPr lvl="1" algn="just"/>
            <a:r>
              <a:rPr lang="en-US" sz="2000" dirty="0"/>
              <a:t>This approach asserts that individuals, including managers, have certain fundamental rights that should be respected and protected.</a:t>
            </a:r>
          </a:p>
          <a:p>
            <a:pPr lvl="1" algn="just"/>
            <a:r>
              <a:rPr lang="en-US" sz="2000" dirty="0"/>
              <a:t>Managers should ensure that their decisions and actions do not violate the rights of employees, customers, shareholders, or any other stakeholders.</a:t>
            </a:r>
          </a:p>
          <a:p>
            <a:pPr marL="0" indent="0" algn="just">
              <a:buNone/>
            </a:pPr>
            <a:r>
              <a:rPr lang="en-US" sz="2000" b="1" dirty="0"/>
              <a:t>Social Responsibility</a:t>
            </a:r>
            <a:r>
              <a:rPr lang="en-US" sz="2000" dirty="0"/>
              <a:t>:</a:t>
            </a:r>
          </a:p>
          <a:p>
            <a:pPr lvl="1" algn="just"/>
            <a:r>
              <a:rPr lang="en-US" sz="2000" dirty="0"/>
              <a:t>Managers are increasingly expected to consider the social and environmental impact of their decisions and the organization's actions.</a:t>
            </a:r>
          </a:p>
          <a:p>
            <a:pPr lvl="1" algn="just"/>
            <a:r>
              <a:rPr lang="en-US" sz="2000" dirty="0"/>
              <a:t>This approach emphasizes that managers should act in ways that contribute positively to society and minimize harm to the environment and communities.</a:t>
            </a:r>
          </a:p>
          <a:p>
            <a:pPr marL="0" indent="0" algn="just">
              <a:buNone/>
            </a:pPr>
            <a:r>
              <a:rPr lang="en-US" sz="2000" b="1" dirty="0"/>
              <a:t>Cultural and Global Perspective</a:t>
            </a:r>
            <a:r>
              <a:rPr lang="en-US" sz="2000" dirty="0"/>
              <a:t>:</a:t>
            </a:r>
          </a:p>
          <a:p>
            <a:pPr lvl="1" algn="just"/>
            <a:r>
              <a:rPr lang="en-US" sz="2000" dirty="0"/>
              <a:t>In a globalized world, managers need to be culturally sensitive and adapt their ethical decision-making to different cultural contexts and norms.</a:t>
            </a:r>
          </a:p>
          <a:p>
            <a:pPr lvl="1" algn="just"/>
            <a:r>
              <a:rPr lang="en-US" sz="2000" dirty="0"/>
              <a:t>They should recognize that ethical standards can vary across cultures and strive to find common ground while respecting cultural diversity.</a:t>
            </a:r>
          </a:p>
          <a:p>
            <a:endParaRPr lang="en-US" sz="2000" dirty="0"/>
          </a:p>
        </p:txBody>
      </p:sp>
    </p:spTree>
    <p:extLst>
      <p:ext uri="{BB962C8B-B14F-4D97-AF65-F5344CB8AC3E}">
        <p14:creationId xmlns:p14="http://schemas.microsoft.com/office/powerpoint/2010/main" val="421104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87" t="18443" r="25864" b="7172"/>
          <a:stretch/>
        </p:blipFill>
        <p:spPr bwMode="auto">
          <a:xfrm>
            <a:off x="1295400" y="152400"/>
            <a:ext cx="11963400" cy="663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04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2344400" cy="457200"/>
          </a:xfrm>
        </p:spPr>
        <p:txBody>
          <a:bodyPr>
            <a:normAutofit fontScale="90000"/>
          </a:bodyPr>
          <a:lstStyle/>
          <a:p>
            <a:r>
              <a:rPr lang="en-US" b="1" dirty="0" smtClean="0">
                <a:solidFill>
                  <a:srgbClr val="C00000"/>
                </a:solidFill>
              </a:rPr>
              <a:t>Ethics </a:t>
            </a:r>
            <a:r>
              <a:rPr lang="en-US" b="1" dirty="0">
                <a:solidFill>
                  <a:srgbClr val="C00000"/>
                </a:solidFill>
              </a:rPr>
              <a:t>and </a:t>
            </a:r>
            <a:r>
              <a:rPr lang="en-US" b="1" dirty="0" smtClean="0">
                <a:solidFill>
                  <a:srgbClr val="C00000"/>
                </a:solidFill>
              </a:rPr>
              <a:t>Business </a:t>
            </a:r>
            <a:r>
              <a:rPr lang="en-US" b="1" dirty="0">
                <a:solidFill>
                  <a:srgbClr val="C00000"/>
                </a:solidFill>
              </a:rPr>
              <a:t>decisions</a:t>
            </a:r>
          </a:p>
        </p:txBody>
      </p:sp>
      <p:sp>
        <p:nvSpPr>
          <p:cNvPr id="3" name="Content Placeholder 2"/>
          <p:cNvSpPr>
            <a:spLocks noGrp="1"/>
          </p:cNvSpPr>
          <p:nvPr>
            <p:ph idx="1"/>
          </p:nvPr>
        </p:nvSpPr>
        <p:spPr>
          <a:xfrm>
            <a:off x="609600" y="533400"/>
            <a:ext cx="12801600" cy="6248400"/>
          </a:xfrm>
        </p:spPr>
        <p:txBody>
          <a:bodyPr>
            <a:noAutofit/>
          </a:bodyPr>
          <a:lstStyle/>
          <a:p>
            <a:pPr algn="just">
              <a:buFont typeface="Wingdings" pitchFamily="2" charset="2"/>
              <a:buChar char="Ø"/>
            </a:pPr>
            <a:r>
              <a:rPr lang="en-US" sz="2000" dirty="0"/>
              <a:t>Ethics plays a significant role in business decisions and is a fundamental aspect of responsible and sustainable business practices</a:t>
            </a:r>
            <a:r>
              <a:rPr lang="en-US" sz="2000" dirty="0" smtClean="0"/>
              <a:t>.</a:t>
            </a:r>
          </a:p>
          <a:p>
            <a:pPr algn="just">
              <a:buFont typeface="Wingdings" pitchFamily="2" charset="2"/>
              <a:buChar char="Ø"/>
            </a:pPr>
            <a:endParaRPr lang="en-US" sz="2000" dirty="0"/>
          </a:p>
          <a:p>
            <a:pPr algn="just">
              <a:buFont typeface="Wingdings" pitchFamily="2" charset="2"/>
              <a:buChar char="Ø"/>
            </a:pPr>
            <a:r>
              <a:rPr lang="en-US" sz="2000" dirty="0" smtClean="0"/>
              <a:t> </a:t>
            </a:r>
            <a:r>
              <a:rPr lang="en-US" sz="2000" dirty="0"/>
              <a:t>Business ethics refers to the moral principles and values that guide the behavior of individuals and organizations in the business world. </a:t>
            </a:r>
            <a:endParaRPr lang="en-US" sz="2000" dirty="0" smtClean="0"/>
          </a:p>
          <a:p>
            <a:pPr algn="just">
              <a:buFont typeface="Wingdings" pitchFamily="2" charset="2"/>
              <a:buChar char="Ø"/>
            </a:pPr>
            <a:endParaRPr lang="en-US" sz="2000" dirty="0"/>
          </a:p>
          <a:p>
            <a:pPr algn="just">
              <a:buFont typeface="Wingdings" pitchFamily="2" charset="2"/>
              <a:buChar char="Ø"/>
            </a:pPr>
            <a:r>
              <a:rPr lang="en-US" sz="2000" dirty="0" smtClean="0"/>
              <a:t>Ethical </a:t>
            </a:r>
            <a:r>
              <a:rPr lang="en-US" sz="2000" dirty="0"/>
              <a:t>business decisions are those that consider the impact of actions on various stakeholders, adhere to legal and societal norms, and prioritize values such as honesty, integrity, fairness, and responsibility.</a:t>
            </a:r>
          </a:p>
          <a:p>
            <a:pPr marL="0" indent="0" algn="ctr">
              <a:buNone/>
            </a:pPr>
            <a:endParaRPr lang="en-US" sz="2000" b="1" dirty="0" smtClean="0">
              <a:solidFill>
                <a:srgbClr val="00B050"/>
              </a:solidFill>
            </a:endParaRPr>
          </a:p>
          <a:p>
            <a:pPr marL="0" indent="0" algn="ctr">
              <a:buNone/>
            </a:pPr>
            <a:r>
              <a:rPr lang="en-US" sz="2000" b="1" dirty="0" smtClean="0">
                <a:solidFill>
                  <a:srgbClr val="00B050"/>
                </a:solidFill>
              </a:rPr>
              <a:t>Here </a:t>
            </a:r>
            <a:r>
              <a:rPr lang="en-US" sz="2000" b="1" dirty="0">
                <a:solidFill>
                  <a:srgbClr val="00B050"/>
                </a:solidFill>
              </a:rPr>
              <a:t>are some key points to consider regarding ethics and business decisions</a:t>
            </a:r>
            <a:r>
              <a:rPr lang="en-US" sz="2000" b="1" dirty="0" smtClean="0">
                <a:solidFill>
                  <a:srgbClr val="00B050"/>
                </a:solidFill>
              </a:rPr>
              <a:t>:</a:t>
            </a:r>
          </a:p>
          <a:p>
            <a:pPr marL="0" indent="0" algn="just">
              <a:buNone/>
            </a:pPr>
            <a:endParaRPr lang="en-US" sz="2000" b="1" dirty="0">
              <a:solidFill>
                <a:srgbClr val="00B050"/>
              </a:solidFill>
            </a:endParaRPr>
          </a:p>
          <a:p>
            <a:pPr marL="0" indent="0" algn="just">
              <a:buNone/>
            </a:pPr>
            <a:r>
              <a:rPr lang="en-US" sz="2000" b="1" dirty="0"/>
              <a:t>Stakeholder Consideration</a:t>
            </a:r>
            <a:r>
              <a:rPr lang="en-US" sz="2000" dirty="0"/>
              <a:t>: Ethical decisions take into account the interests and well-being of all relevant stakeholders, including customers, employees, shareholders, suppliers, communities, and the environment. Decisions should not prioritize one group's interests at the expense of others</a:t>
            </a:r>
            <a:r>
              <a:rPr lang="en-US" sz="2000" dirty="0" smtClean="0"/>
              <a:t>.</a:t>
            </a:r>
          </a:p>
          <a:p>
            <a:pPr algn="just"/>
            <a:endParaRPr lang="en-US" sz="2000" dirty="0"/>
          </a:p>
          <a:p>
            <a:pPr marL="0" indent="0" algn="just">
              <a:buNone/>
            </a:pPr>
            <a:r>
              <a:rPr lang="en-US" sz="2000" b="1" dirty="0"/>
              <a:t>Compliance with Laws and Regulations</a:t>
            </a:r>
            <a:r>
              <a:rPr lang="en-US" sz="2000" dirty="0"/>
              <a:t>: Ethical businesses operate within the bounds of the law and adhere to all applicable regulations. They don't engage in illegal or unethical practices, such as fraud, bribery, or environmental violations</a:t>
            </a:r>
            <a:r>
              <a:rPr lang="en-US" sz="2000" dirty="0" smtClean="0"/>
              <a:t>.</a:t>
            </a:r>
          </a:p>
          <a:p>
            <a:pPr algn="just"/>
            <a:endParaRPr lang="en-US" sz="2000" dirty="0"/>
          </a:p>
          <a:p>
            <a:pPr algn="just"/>
            <a:endParaRPr lang="en-US" sz="2000" dirty="0"/>
          </a:p>
        </p:txBody>
      </p:sp>
    </p:spTree>
    <p:extLst>
      <p:ext uri="{BB962C8B-B14F-4D97-AF65-F5344CB8AC3E}">
        <p14:creationId xmlns:p14="http://schemas.microsoft.com/office/powerpoint/2010/main" val="897530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13182600" cy="4827694"/>
          </a:xfrm>
        </p:spPr>
        <p:txBody>
          <a:bodyPr>
            <a:noAutofit/>
          </a:bodyPr>
          <a:lstStyle/>
          <a:p>
            <a:pPr marL="0" indent="0" algn="just">
              <a:buNone/>
            </a:pPr>
            <a:r>
              <a:rPr lang="en-US" sz="2200" b="1" dirty="0"/>
              <a:t>Transparency</a:t>
            </a:r>
            <a:r>
              <a:rPr lang="en-US" sz="2200" dirty="0"/>
              <a:t>: Ethical business decisions are </a:t>
            </a:r>
            <a:r>
              <a:rPr lang="en-US" sz="2200" dirty="0" smtClean="0"/>
              <a:t>transparent </a:t>
            </a:r>
            <a:r>
              <a:rPr lang="en-US" sz="2200" dirty="0"/>
              <a:t>and information is shared openly with stakeholders. This includes disclosing financial information, product information, and potential conflicts of interest.</a:t>
            </a:r>
          </a:p>
          <a:p>
            <a:pPr marL="0" indent="0" algn="just">
              <a:buNone/>
            </a:pPr>
            <a:r>
              <a:rPr lang="en-US" sz="2200" b="1" dirty="0" smtClean="0"/>
              <a:t>Social </a:t>
            </a:r>
            <a:r>
              <a:rPr lang="en-US" sz="2200" b="1" dirty="0"/>
              <a:t>Responsibility</a:t>
            </a:r>
            <a:r>
              <a:rPr lang="en-US" sz="2200" dirty="0"/>
              <a:t>: Ethical businesses recognize their role in society and strive to make positive contributions beyond just generating profits. They consider the social and environmental impacts of their actions and work to minimize harm.</a:t>
            </a:r>
          </a:p>
          <a:p>
            <a:pPr marL="0" indent="0" algn="just">
              <a:buNone/>
            </a:pPr>
            <a:r>
              <a:rPr lang="en-US" sz="2200" b="1" dirty="0"/>
              <a:t>Long-Term Thinking</a:t>
            </a:r>
            <a:r>
              <a:rPr lang="en-US" sz="2200" dirty="0"/>
              <a:t>: Ethical decisions often prioritize long-term sustainability over short-term gains. This includes investing in employee development, environmental conservation, and building strong relationships with stakeholders.</a:t>
            </a:r>
          </a:p>
          <a:p>
            <a:pPr marL="0" indent="0" algn="just">
              <a:buNone/>
            </a:pPr>
            <a:r>
              <a:rPr lang="en-US" sz="2200" b="1" dirty="0" smtClean="0"/>
              <a:t>Ethical </a:t>
            </a:r>
            <a:r>
              <a:rPr lang="en-US" sz="2200" b="1" dirty="0"/>
              <a:t>Leadership</a:t>
            </a:r>
            <a:r>
              <a:rPr lang="en-US" sz="2200" dirty="0"/>
              <a:t>: Ethical business decisions start at the top. Leaders must set an example by demonstrating ethical behavior and creating a culture of ethics within the organization.</a:t>
            </a:r>
          </a:p>
          <a:p>
            <a:pPr marL="0" indent="0" algn="just">
              <a:buNone/>
            </a:pPr>
            <a:r>
              <a:rPr lang="en-US" sz="2200" b="1" dirty="0"/>
              <a:t>Whistleblower Protection</a:t>
            </a:r>
            <a:r>
              <a:rPr lang="en-US" sz="2200" dirty="0"/>
              <a:t>: Ethical organizations encourage employees to report unethical behavior without fear of retaliation. Whistleblower protection programs help uncover and address unethical practices.</a:t>
            </a:r>
          </a:p>
          <a:p>
            <a:pPr marL="0" indent="0" algn="just">
              <a:buNone/>
            </a:pPr>
            <a:r>
              <a:rPr lang="en-US" sz="2200" b="1" dirty="0"/>
              <a:t>Ethical Supply Chain</a:t>
            </a:r>
            <a:r>
              <a:rPr lang="en-US" sz="2200" dirty="0"/>
              <a:t>: Businesses should also consider the ethics of their supply chain, ensuring that suppliers and partners adhere to ethical standards.</a:t>
            </a:r>
          </a:p>
          <a:p>
            <a:pPr marL="0" indent="0" algn="just">
              <a:buNone/>
            </a:pPr>
            <a:r>
              <a:rPr lang="en-US" sz="2200" b="1" dirty="0"/>
              <a:t>Continuous Improvement</a:t>
            </a:r>
            <a:r>
              <a:rPr lang="en-US" sz="2200" dirty="0"/>
              <a:t>: Ethical decision-making is an ongoing process. Businesses should regularly assess and improve their ethical practices and policies</a:t>
            </a:r>
            <a:r>
              <a:rPr lang="en-US" sz="2200" dirty="0" smtClean="0"/>
              <a:t>.</a:t>
            </a:r>
          </a:p>
          <a:p>
            <a:pPr marL="0" indent="0" algn="just">
              <a:buNone/>
            </a:pPr>
            <a:endParaRPr lang="en-US" sz="2200" dirty="0"/>
          </a:p>
          <a:p>
            <a:pPr marL="0" indent="0" algn="just">
              <a:buNone/>
            </a:pPr>
            <a:r>
              <a:rPr lang="en-US" sz="2200" dirty="0"/>
              <a:t>Ethical business decisions are not only morally right but can also contribute to long-term business success by building trust with stakeholders, enhancing the company's </a:t>
            </a:r>
            <a:r>
              <a:rPr lang="en-US" sz="2200" dirty="0" err="1" smtClean="0"/>
              <a:t>reputatio</a:t>
            </a:r>
            <a:r>
              <a:rPr lang="en-US" sz="2200" dirty="0" smtClean="0"/>
              <a:t>, </a:t>
            </a:r>
            <a:r>
              <a:rPr lang="en-US" sz="2200" dirty="0"/>
              <a:t>and mitigating risks associated with unethical behavior. </a:t>
            </a:r>
          </a:p>
        </p:txBody>
      </p:sp>
    </p:spTree>
    <p:extLst>
      <p:ext uri="{BB962C8B-B14F-4D97-AF65-F5344CB8AC3E}">
        <p14:creationId xmlns:p14="http://schemas.microsoft.com/office/powerpoint/2010/main" val="3563301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2344400" cy="609600"/>
          </a:xfrm>
        </p:spPr>
        <p:txBody>
          <a:bodyPr>
            <a:noAutofit/>
          </a:bodyPr>
          <a:lstStyle/>
          <a:p>
            <a:r>
              <a:rPr lang="en-US" sz="4400" b="1" dirty="0">
                <a:solidFill>
                  <a:srgbClr val="0070C0"/>
                </a:solidFill>
              </a:rPr>
              <a:t>Ethical practices and code of conduct</a:t>
            </a:r>
          </a:p>
        </p:txBody>
      </p:sp>
      <p:sp>
        <p:nvSpPr>
          <p:cNvPr id="3" name="Content Placeholder 2"/>
          <p:cNvSpPr>
            <a:spLocks noGrp="1"/>
          </p:cNvSpPr>
          <p:nvPr>
            <p:ph idx="1"/>
          </p:nvPr>
        </p:nvSpPr>
        <p:spPr>
          <a:xfrm>
            <a:off x="381000" y="762000"/>
            <a:ext cx="12801600" cy="4827694"/>
          </a:xfrm>
        </p:spPr>
        <p:txBody>
          <a:bodyPr>
            <a:noAutofit/>
          </a:bodyPr>
          <a:lstStyle/>
          <a:p>
            <a:pPr algn="just">
              <a:buFont typeface="Wingdings" pitchFamily="2" charset="2"/>
              <a:buChar char="Ø"/>
            </a:pPr>
            <a:r>
              <a:rPr lang="en-US" sz="2400" dirty="0"/>
              <a:t>An ethical code is not a set of procedures but </a:t>
            </a:r>
            <a:r>
              <a:rPr lang="en-US" sz="2400" b="1" dirty="0"/>
              <a:t>a set of guiding principles</a:t>
            </a:r>
            <a:r>
              <a:rPr lang="en-US" sz="2400" dirty="0"/>
              <a:t> to which the company’s employees refer when making ethical considerations in business</a:t>
            </a:r>
            <a:r>
              <a:rPr lang="en-US" sz="2400" dirty="0" smtClean="0"/>
              <a:t>.</a:t>
            </a:r>
          </a:p>
          <a:p>
            <a:pPr algn="just">
              <a:buFont typeface="Wingdings" pitchFamily="2" charset="2"/>
              <a:buChar char="Ø"/>
            </a:pPr>
            <a:endParaRPr lang="en-US" sz="2400" dirty="0" smtClean="0"/>
          </a:p>
          <a:p>
            <a:pPr algn="just">
              <a:buFont typeface="Wingdings" pitchFamily="2" charset="2"/>
              <a:buChar char="Ø"/>
            </a:pPr>
            <a:r>
              <a:rPr lang="en-US" sz="2400" dirty="0"/>
              <a:t>Once a company has its ethical code in place, it can use the ethical code to develop other guidelines, like its code of conduct. </a:t>
            </a:r>
            <a:endParaRPr lang="en-US" sz="2400" dirty="0" smtClean="0"/>
          </a:p>
          <a:p>
            <a:pPr algn="just">
              <a:buFont typeface="Wingdings" pitchFamily="2" charset="2"/>
              <a:buChar char="Ø"/>
            </a:pPr>
            <a:endParaRPr lang="en-US" sz="2400" dirty="0"/>
          </a:p>
          <a:p>
            <a:pPr algn="just">
              <a:buFont typeface="Wingdings" pitchFamily="2" charset="2"/>
              <a:buChar char="Ø"/>
            </a:pPr>
            <a:r>
              <a:rPr lang="en-US" sz="2400" dirty="0" smtClean="0"/>
              <a:t>A </a:t>
            </a:r>
            <a:r>
              <a:rPr lang="en-US" sz="2400" dirty="0"/>
              <a:t>code of conduct is a set of expectations the company has for its employees, its vendors and any other entities with which it interacts, like nonprofit partners.</a:t>
            </a:r>
            <a:endParaRPr lang="en-US" sz="2400" dirty="0" smtClean="0"/>
          </a:p>
          <a:p>
            <a:pPr algn="just">
              <a:buFont typeface="Wingdings" pitchFamily="2" charset="2"/>
              <a:buChar char="Ø"/>
            </a:pPr>
            <a:endParaRPr lang="en-US" sz="2400" dirty="0"/>
          </a:p>
          <a:p>
            <a:pPr algn="just">
              <a:buFont typeface="Wingdings" pitchFamily="2" charset="2"/>
              <a:buChar char="Ø"/>
            </a:pPr>
            <a:r>
              <a:rPr lang="en-US" sz="2400" dirty="0" smtClean="0"/>
              <a:t>Private </a:t>
            </a:r>
            <a:r>
              <a:rPr lang="en-US" sz="2400" dirty="0"/>
              <a:t>Companies, organizations, and associations frequently establish their own Codes of Ethics. </a:t>
            </a:r>
            <a:endParaRPr lang="en-US" sz="2400" dirty="0" smtClean="0"/>
          </a:p>
          <a:p>
            <a:pPr algn="just">
              <a:buFont typeface="Wingdings" pitchFamily="2" charset="2"/>
              <a:buChar char="Ø"/>
            </a:pPr>
            <a:endParaRPr lang="en-US" sz="2400" dirty="0" smtClean="0"/>
          </a:p>
          <a:p>
            <a:pPr algn="just">
              <a:buFont typeface="Wingdings" pitchFamily="2" charset="2"/>
              <a:buChar char="Ø"/>
            </a:pPr>
            <a:r>
              <a:rPr lang="en-US" sz="2400" dirty="0" smtClean="0"/>
              <a:t>These </a:t>
            </a:r>
            <a:r>
              <a:rPr lang="en-US" sz="2400" dirty="0"/>
              <a:t>may be formally written or understood. Although the government does not enforce these Codes, they are enforced internally. </a:t>
            </a:r>
            <a:endParaRPr lang="en-US" sz="2400" dirty="0" smtClean="0"/>
          </a:p>
          <a:p>
            <a:pPr algn="just">
              <a:buFont typeface="Wingdings" pitchFamily="2" charset="2"/>
              <a:buChar char="Ø"/>
            </a:pPr>
            <a:endParaRPr lang="en-US" sz="2400" dirty="0" smtClean="0"/>
          </a:p>
          <a:p>
            <a:pPr algn="just">
              <a:buFont typeface="Wingdings" pitchFamily="2" charset="2"/>
              <a:buChar char="Ø"/>
            </a:pPr>
            <a:r>
              <a:rPr lang="en-US" sz="2400" dirty="0" smtClean="0"/>
              <a:t>Violation </a:t>
            </a:r>
            <a:r>
              <a:rPr lang="en-US" sz="2400" dirty="0"/>
              <a:t>of the Codes alone can, in some instances, be grounds for termination. </a:t>
            </a:r>
          </a:p>
        </p:txBody>
      </p:sp>
    </p:spTree>
    <p:extLst>
      <p:ext uri="{BB962C8B-B14F-4D97-AF65-F5344CB8AC3E}">
        <p14:creationId xmlns:p14="http://schemas.microsoft.com/office/powerpoint/2010/main" val="21299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b="1" dirty="0">
                <a:solidFill>
                  <a:srgbClr val="00B050"/>
                </a:solidFill>
              </a:rPr>
              <a:t>Ethical Practices - </a:t>
            </a:r>
            <a:r>
              <a:rPr lang="en-US" sz="4100" b="1" dirty="0" smtClean="0">
                <a:solidFill>
                  <a:srgbClr val="00B050"/>
                </a:solidFill>
              </a:rPr>
              <a:t>Responsibilities </a:t>
            </a:r>
            <a:r>
              <a:rPr lang="en-US" sz="4100" b="1" dirty="0">
                <a:solidFill>
                  <a:srgbClr val="00B050"/>
                </a:solidFill>
              </a:rPr>
              <a:t>to Customers</a:t>
            </a:r>
            <a:br>
              <a:rPr lang="en-US" sz="4100" b="1" dirty="0">
                <a:solidFill>
                  <a:srgbClr val="00B050"/>
                </a:solidFill>
              </a:rPr>
            </a:br>
            <a:endParaRPr lang="en-US" sz="4100" b="1" dirty="0">
              <a:solidFill>
                <a:srgbClr val="00B050"/>
              </a:solidFill>
            </a:endParaRPr>
          </a:p>
        </p:txBody>
      </p:sp>
      <p:sp>
        <p:nvSpPr>
          <p:cNvPr id="3" name="Content Placeholder 2"/>
          <p:cNvSpPr>
            <a:spLocks noGrp="1"/>
          </p:cNvSpPr>
          <p:nvPr>
            <p:ph idx="1"/>
          </p:nvPr>
        </p:nvSpPr>
        <p:spPr>
          <a:xfrm>
            <a:off x="533400" y="1143000"/>
            <a:ext cx="12801600" cy="4827694"/>
          </a:xfrm>
        </p:spPr>
        <p:txBody>
          <a:bodyPr>
            <a:noAutofit/>
          </a:bodyPr>
          <a:lstStyle/>
          <a:p>
            <a:pPr marL="0" indent="0">
              <a:buNone/>
            </a:pPr>
            <a:r>
              <a:rPr lang="en-US" sz="2800" dirty="0" smtClean="0"/>
              <a:t>As </a:t>
            </a:r>
            <a:r>
              <a:rPr lang="en-US" sz="2800" dirty="0"/>
              <a:t>a leader, </a:t>
            </a:r>
            <a:r>
              <a:rPr lang="en-US" sz="2800" dirty="0" smtClean="0"/>
              <a:t>one </a:t>
            </a:r>
            <a:r>
              <a:rPr lang="en-US" sz="2800" dirty="0"/>
              <a:t>must ensure </a:t>
            </a:r>
            <a:r>
              <a:rPr lang="en-US" sz="2800" dirty="0" smtClean="0"/>
              <a:t>not to mislead their </a:t>
            </a:r>
            <a:r>
              <a:rPr lang="en-US" sz="2800" dirty="0"/>
              <a:t>customers. Doing so can backfire, negatively impacting </a:t>
            </a:r>
            <a:r>
              <a:rPr lang="en-US" sz="2800" dirty="0" smtClean="0"/>
              <a:t>organization’s </a:t>
            </a:r>
            <a:r>
              <a:rPr lang="en-US" sz="2800" dirty="0"/>
              <a:t>credibility and profits.</a:t>
            </a:r>
          </a:p>
          <a:p>
            <a:pPr marL="0" indent="0">
              <a:buNone/>
            </a:pPr>
            <a:endParaRPr lang="en-US" sz="2800" dirty="0" smtClean="0"/>
          </a:p>
          <a:p>
            <a:pPr marL="0" indent="0">
              <a:buNone/>
            </a:pPr>
            <a:r>
              <a:rPr lang="en-US" sz="2800" dirty="0" smtClean="0"/>
              <a:t>Actions </a:t>
            </a:r>
            <a:r>
              <a:rPr lang="en-US" sz="2800" dirty="0"/>
              <a:t>to avoid </a:t>
            </a:r>
            <a:r>
              <a:rPr lang="en-US" sz="2800" dirty="0" smtClean="0"/>
              <a:t>include</a:t>
            </a:r>
          </a:p>
          <a:p>
            <a:pPr marL="0" indent="0">
              <a:buNone/>
            </a:pPr>
            <a:endParaRPr lang="en-US" sz="2800" dirty="0" smtClean="0"/>
          </a:p>
          <a:p>
            <a:pPr lvl="1">
              <a:buFont typeface="Wingdings" pitchFamily="2" charset="2"/>
              <a:buChar char="Ø"/>
            </a:pPr>
            <a:r>
              <a:rPr lang="en-US" sz="2800" dirty="0" smtClean="0"/>
              <a:t>False </a:t>
            </a:r>
            <a:r>
              <a:rPr lang="en-US" sz="2800" dirty="0"/>
              <a:t>advertising: Making unverified or untrue claims in advertisements or promotional material</a:t>
            </a:r>
            <a:r>
              <a:rPr lang="en-US" sz="2800" dirty="0" smtClean="0"/>
              <a:t>.</a:t>
            </a:r>
          </a:p>
          <a:p>
            <a:pPr lvl="1">
              <a:buFont typeface="Wingdings" pitchFamily="2" charset="2"/>
              <a:buChar char="Ø"/>
            </a:pPr>
            <a:endParaRPr lang="en-US" sz="2800" dirty="0"/>
          </a:p>
          <a:p>
            <a:pPr lvl="1">
              <a:buFont typeface="Wingdings" pitchFamily="2" charset="2"/>
              <a:buChar char="Ø"/>
            </a:pPr>
            <a:r>
              <a:rPr lang="en-US" sz="2800" dirty="0"/>
              <a:t>Making false promises: Lying to make a sale.</a:t>
            </a:r>
          </a:p>
          <a:p>
            <a:pPr marL="0" indent="0">
              <a:buNone/>
            </a:pPr>
            <a:endParaRPr lang="en-US" sz="2800" dirty="0" smtClean="0"/>
          </a:p>
          <a:p>
            <a:pPr marL="0" indent="0">
              <a:buNone/>
            </a:pPr>
            <a:r>
              <a:rPr lang="en-US" sz="2800" dirty="0" smtClean="0"/>
              <a:t>These </a:t>
            </a:r>
            <a:r>
              <a:rPr lang="en-US" sz="2800" dirty="0"/>
              <a:t>unethical practices can result in multi-million dollar lawsuits, as well as highly dissatisfied customers.</a:t>
            </a:r>
          </a:p>
          <a:p>
            <a:endParaRPr lang="en-US" sz="2800" dirty="0"/>
          </a:p>
        </p:txBody>
      </p:sp>
    </p:spTree>
    <p:extLst>
      <p:ext uri="{BB962C8B-B14F-4D97-AF65-F5344CB8AC3E}">
        <p14:creationId xmlns:p14="http://schemas.microsoft.com/office/powerpoint/2010/main" val="380038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2344400" cy="1219200"/>
          </a:xfrm>
        </p:spPr>
        <p:txBody>
          <a:bodyPr>
            <a:normAutofit fontScale="90000"/>
          </a:bodyPr>
          <a:lstStyle/>
          <a:p>
            <a:r>
              <a:rPr lang="en-US" b="1" dirty="0" smtClean="0">
                <a:solidFill>
                  <a:srgbClr val="0070C0"/>
                </a:solidFill>
              </a:rPr>
              <a:t>Ethical</a:t>
            </a:r>
            <a:r>
              <a:rPr lang="en-US" sz="4800" b="1" dirty="0" smtClean="0">
                <a:solidFill>
                  <a:srgbClr val="0070C0"/>
                </a:solidFill>
              </a:rPr>
              <a:t> Practices -</a:t>
            </a:r>
            <a:r>
              <a:rPr lang="en-US" b="1" dirty="0" smtClean="0">
                <a:solidFill>
                  <a:srgbClr val="0070C0"/>
                </a:solidFill>
              </a:rPr>
              <a:t> </a:t>
            </a:r>
            <a:r>
              <a:rPr lang="en-US" b="1" dirty="0">
                <a:solidFill>
                  <a:srgbClr val="0070C0"/>
                </a:solidFill>
              </a:rPr>
              <a:t>Responsibilities to Employees</a:t>
            </a:r>
            <a:br>
              <a:rPr lang="en-US" b="1" dirty="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304800" y="1524000"/>
            <a:ext cx="12877800" cy="4827694"/>
          </a:xfrm>
        </p:spPr>
        <p:txBody>
          <a:bodyPr>
            <a:normAutofit fontScale="77500" lnSpcReduction="20000"/>
          </a:bodyPr>
          <a:lstStyle/>
          <a:p>
            <a:pPr algn="just">
              <a:buFont typeface="Wingdings" pitchFamily="2" charset="2"/>
              <a:buChar char="Ø"/>
            </a:pPr>
            <a:r>
              <a:rPr lang="en-US" dirty="0"/>
              <a:t>One area of business ethics that receives a lot of attention is employee termination. According to Leadership, </a:t>
            </a:r>
            <a:r>
              <a:rPr lang="en-US" dirty="0" smtClean="0"/>
              <a:t>Ethics and </a:t>
            </a:r>
            <a:r>
              <a:rPr lang="en-US" dirty="0"/>
              <a:t>Corporate Accountability, letting an employee go requires an individualized approach that ensures fairness</a:t>
            </a:r>
            <a:r>
              <a:rPr lang="en-US" dirty="0" smtClean="0"/>
              <a:t>.</a:t>
            </a:r>
          </a:p>
          <a:p>
            <a:pPr algn="just">
              <a:buFont typeface="Wingdings" pitchFamily="2" charset="2"/>
              <a:buChar char="Ø"/>
            </a:pPr>
            <a:endParaRPr lang="en-US" dirty="0"/>
          </a:p>
          <a:p>
            <a:pPr algn="just">
              <a:buFont typeface="Wingdings" pitchFamily="2" charset="2"/>
              <a:buChar char="Ø"/>
            </a:pPr>
            <a:r>
              <a:rPr lang="en-US" dirty="0"/>
              <a:t>Not only can wrongful termination </a:t>
            </a:r>
            <a:r>
              <a:rPr lang="en-US" dirty="0" smtClean="0"/>
              <a:t>company </a:t>
            </a:r>
            <a:r>
              <a:rPr lang="en-US" dirty="0"/>
              <a:t>upwards of </a:t>
            </a:r>
            <a:r>
              <a:rPr lang="en-US" dirty="0" smtClean="0"/>
              <a:t>legal expenses</a:t>
            </a:r>
            <a:r>
              <a:rPr lang="en-US" dirty="0"/>
              <a:t>,</a:t>
            </a:r>
            <a:r>
              <a:rPr lang="en-US" dirty="0" smtClean="0"/>
              <a:t> </a:t>
            </a:r>
            <a:r>
              <a:rPr lang="en-US" dirty="0"/>
              <a:t>it can also negatively impact other employees’ morale and how they perceive your leadership</a:t>
            </a:r>
            <a:r>
              <a:rPr lang="en-US" dirty="0" smtClean="0"/>
              <a:t>.</a:t>
            </a:r>
          </a:p>
          <a:p>
            <a:pPr algn="just">
              <a:buFont typeface="Wingdings" pitchFamily="2" charset="2"/>
              <a:buChar char="Ø"/>
            </a:pPr>
            <a:endParaRPr lang="en-US" dirty="0"/>
          </a:p>
          <a:p>
            <a:pPr algn="just">
              <a:buFont typeface="Wingdings" pitchFamily="2" charset="2"/>
              <a:buChar char="Ø"/>
            </a:pPr>
            <a:r>
              <a:rPr lang="en-US" dirty="0"/>
              <a:t>Ethical business practices have additional benefits, such as attracting and </a:t>
            </a:r>
            <a:r>
              <a:rPr lang="en-US" dirty="0" smtClean="0"/>
              <a:t>retaining</a:t>
            </a:r>
            <a:r>
              <a:rPr lang="en-US" dirty="0"/>
              <a:t> </a:t>
            </a:r>
            <a:r>
              <a:rPr lang="en-US" dirty="0" smtClean="0"/>
              <a:t>talented </a:t>
            </a:r>
            <a:r>
              <a:rPr lang="en-US" dirty="0"/>
              <a:t>employees willing to take a pay cut to work for a socially responsible company.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Fairness—and </a:t>
            </a:r>
            <a:r>
              <a:rPr lang="en-US" dirty="0"/>
              <a:t>having a successful organizational culture–can benefit the organization economically and legally</a:t>
            </a:r>
            <a:endParaRPr lang="en-US" dirty="0" smtClean="0"/>
          </a:p>
          <a:p>
            <a:pPr algn="just">
              <a:buFont typeface="Wingdings" pitchFamily="2" charset="2"/>
              <a:buChar char="Ø"/>
            </a:pPr>
            <a:endParaRPr lang="en-US" dirty="0"/>
          </a:p>
        </p:txBody>
      </p:sp>
    </p:spTree>
    <p:extLst>
      <p:ext uri="{BB962C8B-B14F-4D97-AF65-F5344CB8AC3E}">
        <p14:creationId xmlns:p14="http://schemas.microsoft.com/office/powerpoint/2010/main" val="339417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70C0"/>
                </a:solidFill>
              </a:rPr>
              <a:t>Ethical Practices - Responsibilities to Society</a:t>
            </a:r>
            <a:br>
              <a:rPr lang="en-US" sz="4000" b="1" dirty="0">
                <a:solidFill>
                  <a:srgbClr val="0070C0"/>
                </a:solidFill>
              </a:rPr>
            </a:br>
            <a:endParaRPr lang="en-US" sz="4000" b="1" dirty="0">
              <a:solidFill>
                <a:srgbClr val="0070C0"/>
              </a:solidFill>
            </a:endParaRPr>
          </a:p>
        </p:txBody>
      </p:sp>
      <p:sp>
        <p:nvSpPr>
          <p:cNvPr id="3" name="Content Placeholder 2"/>
          <p:cNvSpPr>
            <a:spLocks noGrp="1"/>
          </p:cNvSpPr>
          <p:nvPr>
            <p:ph idx="1"/>
          </p:nvPr>
        </p:nvSpPr>
        <p:spPr>
          <a:xfrm>
            <a:off x="685800" y="1066800"/>
            <a:ext cx="12725400" cy="4827694"/>
          </a:xfrm>
        </p:spPr>
        <p:txBody>
          <a:bodyPr>
            <a:noAutofit/>
          </a:bodyPr>
          <a:lstStyle/>
          <a:p>
            <a:pPr algn="just">
              <a:buFont typeface="Wingdings" pitchFamily="2" charset="2"/>
              <a:buChar char="Ø"/>
            </a:pPr>
            <a:r>
              <a:rPr lang="en-US" sz="2400" dirty="0" smtClean="0"/>
              <a:t>Promoting </a:t>
            </a:r>
            <a:r>
              <a:rPr lang="en-US" sz="2400" dirty="0"/>
              <a:t>ethical conduct can benefit both your company and society long term</a:t>
            </a:r>
            <a:r>
              <a:rPr lang="en-US" sz="2400" dirty="0" smtClean="0"/>
              <a:t>.</a:t>
            </a:r>
          </a:p>
          <a:p>
            <a:pPr algn="just">
              <a:buFont typeface="Wingdings" pitchFamily="2" charset="2"/>
              <a:buChar char="Ø"/>
            </a:pPr>
            <a:endParaRPr lang="en-US" sz="2400" dirty="0"/>
          </a:p>
          <a:p>
            <a:pPr algn="just">
              <a:buFont typeface="Wingdings" pitchFamily="2" charset="2"/>
              <a:buChar char="Ø"/>
            </a:pPr>
            <a:r>
              <a:rPr lang="en-US" sz="2400" dirty="0" smtClean="0"/>
              <a:t>long-term </a:t>
            </a:r>
            <a:r>
              <a:rPr lang="en-US" sz="2400" dirty="0"/>
              <a:t>focus is what creates long-term </a:t>
            </a:r>
            <a:r>
              <a:rPr lang="en-US" sz="2400" dirty="0" smtClean="0"/>
              <a:t>value</a:t>
            </a:r>
          </a:p>
          <a:p>
            <a:pPr algn="just">
              <a:buFont typeface="Wingdings" pitchFamily="2" charset="2"/>
              <a:buChar char="Ø"/>
            </a:pPr>
            <a:endParaRPr lang="en-US" sz="2400" dirty="0" smtClean="0"/>
          </a:p>
          <a:p>
            <a:pPr algn="just">
              <a:buFont typeface="Wingdings" pitchFamily="2" charset="2"/>
              <a:buChar char="Ø"/>
            </a:pPr>
            <a:r>
              <a:rPr lang="en-US" sz="2400" dirty="0" smtClean="0"/>
              <a:t>Prioritizing </a:t>
            </a:r>
            <a:r>
              <a:rPr lang="en-US" sz="2400" dirty="0"/>
              <a:t>the triple bottom </a:t>
            </a:r>
            <a:r>
              <a:rPr lang="en-US" sz="2400" dirty="0" smtClean="0"/>
              <a:t>line</a:t>
            </a:r>
            <a:r>
              <a:rPr lang="en-US" sz="2400" dirty="0"/>
              <a:t> </a:t>
            </a:r>
            <a:r>
              <a:rPr lang="en-US" sz="2400" dirty="0" smtClean="0"/>
              <a:t> is </a:t>
            </a:r>
            <a:r>
              <a:rPr lang="en-US" sz="2400" dirty="0"/>
              <a:t>an effective way for </a:t>
            </a:r>
            <a:r>
              <a:rPr lang="en-US" sz="2400" dirty="0" smtClean="0"/>
              <a:t>a business </a:t>
            </a:r>
            <a:r>
              <a:rPr lang="en-US" sz="2400" dirty="0"/>
              <a:t>to fulfill its environmental responsibilities and create long-term value. </a:t>
            </a:r>
            <a:endParaRPr lang="en-US" sz="2400" dirty="0" smtClean="0"/>
          </a:p>
          <a:p>
            <a:pPr algn="just">
              <a:buFont typeface="Wingdings" pitchFamily="2" charset="2"/>
              <a:buChar char="Ø"/>
            </a:pPr>
            <a:endParaRPr lang="en-US" sz="2400" dirty="0" smtClean="0"/>
          </a:p>
          <a:p>
            <a:pPr algn="just">
              <a:buFont typeface="Wingdings" pitchFamily="2" charset="2"/>
              <a:buChar char="Ø"/>
            </a:pPr>
            <a:r>
              <a:rPr lang="en-US" sz="2400" dirty="0" smtClean="0"/>
              <a:t>It </a:t>
            </a:r>
            <a:r>
              <a:rPr lang="en-US" sz="2400" dirty="0"/>
              <a:t>focuses on three factors</a:t>
            </a:r>
            <a:r>
              <a:rPr lang="en-US" sz="2400" dirty="0" smtClean="0"/>
              <a:t>:</a:t>
            </a:r>
          </a:p>
          <a:p>
            <a:pPr algn="just">
              <a:buFont typeface="Wingdings" pitchFamily="2" charset="2"/>
              <a:buChar char="Ø"/>
            </a:pPr>
            <a:endParaRPr lang="en-US" sz="2400" dirty="0"/>
          </a:p>
          <a:p>
            <a:pPr marL="0" indent="0" algn="just">
              <a:buNone/>
            </a:pPr>
            <a:r>
              <a:rPr lang="en-US" sz="2400" dirty="0" smtClean="0"/>
              <a:t>	Profit</a:t>
            </a:r>
            <a:r>
              <a:rPr lang="en-US" sz="2400" dirty="0"/>
              <a:t>: The financial return your company generates for </a:t>
            </a:r>
            <a:r>
              <a:rPr lang="en-US" sz="2400" dirty="0" smtClean="0"/>
              <a:t>shareholders</a:t>
            </a:r>
          </a:p>
          <a:p>
            <a:pPr marL="0" indent="0" algn="just">
              <a:buNone/>
            </a:pPr>
            <a:endParaRPr lang="en-US" sz="2400" dirty="0"/>
          </a:p>
          <a:p>
            <a:pPr marL="0" indent="0" algn="just">
              <a:buNone/>
            </a:pPr>
            <a:r>
              <a:rPr lang="en-US" sz="2400" dirty="0" smtClean="0"/>
              <a:t>	People</a:t>
            </a:r>
            <a:r>
              <a:rPr lang="en-US" sz="2400" dirty="0"/>
              <a:t>: How your company affects customers, employees, and </a:t>
            </a:r>
            <a:r>
              <a:rPr lang="en-US" sz="2400" dirty="0" smtClean="0"/>
              <a:t>stakeholders</a:t>
            </a:r>
          </a:p>
          <a:p>
            <a:pPr marL="0" indent="0" algn="just">
              <a:buNone/>
            </a:pPr>
            <a:endParaRPr lang="en-US" sz="2400" dirty="0"/>
          </a:p>
          <a:p>
            <a:pPr marL="0" indent="0" algn="just">
              <a:buNone/>
            </a:pPr>
            <a:r>
              <a:rPr lang="en-US" sz="2400" dirty="0" smtClean="0"/>
              <a:t>	Planet</a:t>
            </a:r>
            <a:r>
              <a:rPr lang="en-US" sz="2400" dirty="0"/>
              <a:t>: Your company’s impact on the planet and environment</a:t>
            </a:r>
          </a:p>
          <a:p>
            <a:pPr marL="0" indent="0" algn="just">
              <a:buNone/>
            </a:pPr>
            <a:r>
              <a:rPr lang="en-US" sz="2400" dirty="0"/>
              <a:t/>
            </a:r>
            <a:br>
              <a:rPr lang="en-US" sz="2400" dirty="0"/>
            </a:br>
            <a:endParaRPr lang="en-US" sz="2400" dirty="0"/>
          </a:p>
        </p:txBody>
      </p:sp>
    </p:spTree>
    <p:extLst>
      <p:ext uri="{BB962C8B-B14F-4D97-AF65-F5344CB8AC3E}">
        <p14:creationId xmlns:p14="http://schemas.microsoft.com/office/powerpoint/2010/main" val="3220004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2725400" cy="4827694"/>
          </a:xfrm>
        </p:spPr>
        <p:txBody>
          <a:bodyPr>
            <a:noAutofit/>
          </a:bodyPr>
          <a:lstStyle/>
          <a:p>
            <a:pPr marL="0" indent="0">
              <a:buNone/>
            </a:pPr>
            <a:r>
              <a:rPr lang="en-US" sz="2000" dirty="0"/>
              <a:t>Entrepreneurs play a crucial role in shaping the business landscape, and ethical practices and a strong code of conduct are essential for building trust, sustaining long-term success, and contributing positively to society. Here are some ethical practices and elements of a code of conduct for entrepreneurs:</a:t>
            </a:r>
          </a:p>
          <a:p>
            <a:pPr marL="0" indent="0">
              <a:buNone/>
            </a:pPr>
            <a:r>
              <a:rPr lang="en-US" sz="2000" b="1" dirty="0"/>
              <a:t>Honesty and Integrity:</a:t>
            </a:r>
            <a:endParaRPr lang="en-US" sz="2000" dirty="0"/>
          </a:p>
          <a:p>
            <a:pPr lvl="1">
              <a:buFont typeface="Wingdings" pitchFamily="2" charset="2"/>
              <a:buChar char="Ø"/>
            </a:pPr>
            <a:r>
              <a:rPr lang="en-US" sz="2000" dirty="0"/>
              <a:t>Conduct business with honesty and integrity, avoiding deception, misleading information, or fraudulent practices.</a:t>
            </a:r>
          </a:p>
          <a:p>
            <a:pPr lvl="1">
              <a:buFont typeface="Wingdings" pitchFamily="2" charset="2"/>
              <a:buChar char="Ø"/>
            </a:pPr>
            <a:r>
              <a:rPr lang="en-US" sz="2000" dirty="0"/>
              <a:t>Be truthful and transparent in all communications, whether with customers, investors, employees, or partners.</a:t>
            </a:r>
          </a:p>
          <a:p>
            <a:pPr marL="0" indent="0">
              <a:buNone/>
            </a:pPr>
            <a:r>
              <a:rPr lang="en-US" sz="2000" b="1" dirty="0"/>
              <a:t>Respect for Stakeholders:</a:t>
            </a:r>
            <a:endParaRPr lang="en-US" sz="2000" dirty="0"/>
          </a:p>
          <a:p>
            <a:pPr lvl="1">
              <a:buFont typeface="Wingdings" pitchFamily="2" charset="2"/>
              <a:buChar char="Ø"/>
            </a:pPr>
            <a:r>
              <a:rPr lang="en-US" sz="2000" dirty="0"/>
              <a:t>Treat all stakeholders, including customers, employees, suppliers, and investors, with respect and fairness.</a:t>
            </a:r>
          </a:p>
          <a:p>
            <a:pPr lvl="1">
              <a:buFont typeface="Wingdings" pitchFamily="2" charset="2"/>
              <a:buChar char="Ø"/>
            </a:pPr>
            <a:r>
              <a:rPr lang="en-US" sz="2000" dirty="0"/>
              <a:t>Acknowledge the rights and interests of others and work to create mutually beneficial relationships.</a:t>
            </a:r>
          </a:p>
          <a:p>
            <a:pPr marL="0" indent="0">
              <a:buNone/>
            </a:pPr>
            <a:r>
              <a:rPr lang="en-US" sz="2000" b="1" dirty="0"/>
              <a:t>Fair and Ethical Competition:</a:t>
            </a:r>
            <a:endParaRPr lang="en-US" sz="2000" dirty="0"/>
          </a:p>
          <a:p>
            <a:pPr lvl="1">
              <a:buFont typeface="Wingdings" pitchFamily="2" charset="2"/>
              <a:buChar char="Ø"/>
            </a:pPr>
            <a:r>
              <a:rPr lang="en-US" sz="2000" dirty="0"/>
              <a:t>Compete fairly in the market, adhering to ethical business practices and avoiding anticompetitive behavior.</a:t>
            </a:r>
          </a:p>
          <a:p>
            <a:pPr lvl="1">
              <a:buFont typeface="Wingdings" pitchFamily="2" charset="2"/>
              <a:buChar char="Ø"/>
            </a:pPr>
            <a:r>
              <a:rPr lang="en-US" sz="2000" dirty="0"/>
              <a:t>Respect the intellectual property and trade secrets of others and avoid deceptive marketing or advertising.</a:t>
            </a:r>
          </a:p>
          <a:p>
            <a:pPr marL="0" indent="0">
              <a:buNone/>
            </a:pPr>
            <a:r>
              <a:rPr lang="en-US" sz="2000" b="1" dirty="0"/>
              <a:t>Conflicts of Interest:</a:t>
            </a:r>
            <a:endParaRPr lang="en-US" sz="2000" dirty="0"/>
          </a:p>
          <a:p>
            <a:pPr lvl="1">
              <a:buFont typeface="Wingdings" pitchFamily="2" charset="2"/>
              <a:buChar char="Ø"/>
            </a:pPr>
            <a:r>
              <a:rPr lang="en-US" sz="2000" dirty="0"/>
              <a:t>Identify and manage conflicts of interest that may arise in business dealings. Make decisions in the best interest of the business rather than personal gain.</a:t>
            </a:r>
          </a:p>
          <a:p>
            <a:pPr lvl="1">
              <a:buFont typeface="Wingdings" pitchFamily="2" charset="2"/>
              <a:buChar char="Ø"/>
            </a:pPr>
            <a:r>
              <a:rPr lang="en-US" sz="2000" dirty="0"/>
              <a:t>Be transparent about any potential conflicts and take appropriate steps to mitigate them</a:t>
            </a:r>
            <a:r>
              <a:rPr lang="en-US" sz="2000" dirty="0" smtClean="0"/>
              <a:t>.</a:t>
            </a:r>
            <a:endParaRPr lang="en-US" sz="2000" dirty="0"/>
          </a:p>
        </p:txBody>
      </p:sp>
    </p:spTree>
    <p:extLst>
      <p:ext uri="{BB962C8B-B14F-4D97-AF65-F5344CB8AC3E}">
        <p14:creationId xmlns:p14="http://schemas.microsoft.com/office/powerpoint/2010/main" val="970031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2649200" cy="4827694"/>
          </a:xfrm>
        </p:spPr>
        <p:txBody>
          <a:bodyPr>
            <a:noAutofit/>
          </a:bodyPr>
          <a:lstStyle/>
          <a:p>
            <a:pPr marL="0" indent="0" algn="just">
              <a:buNone/>
            </a:pPr>
            <a:r>
              <a:rPr lang="en-US" sz="2000" b="1" dirty="0"/>
              <a:t>Environmental and Social Responsibility:</a:t>
            </a:r>
            <a:endParaRPr lang="en-US" sz="2000" dirty="0"/>
          </a:p>
          <a:p>
            <a:pPr lvl="1" algn="just">
              <a:buFont typeface="Wingdings" pitchFamily="2" charset="2"/>
              <a:buChar char="Ø"/>
            </a:pPr>
            <a:r>
              <a:rPr lang="en-US" sz="2000" dirty="0"/>
              <a:t>Consider the environmental and social impact of business activities and adopt sustainable practices.</a:t>
            </a:r>
          </a:p>
          <a:p>
            <a:pPr lvl="1" algn="just">
              <a:buFont typeface="Wingdings" pitchFamily="2" charset="2"/>
              <a:buChar char="Ø"/>
            </a:pPr>
            <a:r>
              <a:rPr lang="en-US" sz="2000" dirty="0"/>
              <a:t>Be socially responsible by contributing to the welfare of the community and addressing social issues through ethical business practices.</a:t>
            </a:r>
          </a:p>
          <a:p>
            <a:pPr marL="0" indent="0" algn="just">
              <a:buNone/>
            </a:pPr>
            <a:r>
              <a:rPr lang="en-US" sz="2000" b="1" dirty="0"/>
              <a:t>Responsible Leadership:</a:t>
            </a:r>
            <a:endParaRPr lang="en-US" sz="2000" dirty="0"/>
          </a:p>
          <a:p>
            <a:pPr lvl="1" algn="just">
              <a:buFont typeface="Wingdings" pitchFamily="2" charset="2"/>
              <a:buChar char="Ø"/>
            </a:pPr>
            <a:r>
              <a:rPr lang="en-US" sz="2000" dirty="0"/>
              <a:t>Lead by example and promote ethical behavior within the organization.</a:t>
            </a:r>
          </a:p>
          <a:p>
            <a:pPr lvl="1" algn="just">
              <a:buFont typeface="Wingdings" pitchFamily="2" charset="2"/>
              <a:buChar char="Ø"/>
            </a:pPr>
            <a:r>
              <a:rPr lang="en-US" sz="2000" dirty="0"/>
              <a:t>Create a culture of accountability, transparency, and ethical decision-making among employees and partners.</a:t>
            </a:r>
          </a:p>
          <a:p>
            <a:pPr marL="0" indent="0" algn="just">
              <a:buNone/>
            </a:pPr>
            <a:r>
              <a:rPr lang="en-US" sz="2000" b="1" dirty="0"/>
              <a:t>Protection of Privacy and Data:</a:t>
            </a:r>
            <a:endParaRPr lang="en-US" sz="2000" dirty="0"/>
          </a:p>
          <a:p>
            <a:pPr lvl="1" algn="just">
              <a:buFont typeface="Wingdings" pitchFamily="2" charset="2"/>
              <a:buChar char="Ø"/>
            </a:pPr>
            <a:r>
              <a:rPr lang="en-US" sz="2000" dirty="0"/>
              <a:t>Safeguard the privacy and data of customers, employees, and other stakeholders.</a:t>
            </a:r>
          </a:p>
          <a:p>
            <a:pPr lvl="1" algn="just">
              <a:buFont typeface="Wingdings" pitchFamily="2" charset="2"/>
              <a:buChar char="Ø"/>
            </a:pPr>
            <a:r>
              <a:rPr lang="en-US" sz="2000" dirty="0"/>
              <a:t>Comply with relevant data protection laws and standards.</a:t>
            </a:r>
          </a:p>
          <a:p>
            <a:pPr marL="0" indent="0" algn="just">
              <a:buNone/>
            </a:pPr>
            <a:r>
              <a:rPr lang="en-US" sz="2000" b="1" dirty="0"/>
              <a:t>Quality and Safety:</a:t>
            </a:r>
            <a:endParaRPr lang="en-US" sz="2000" dirty="0"/>
          </a:p>
          <a:p>
            <a:pPr lvl="1" algn="just">
              <a:buFont typeface="Wingdings" pitchFamily="2" charset="2"/>
              <a:buChar char="Ø"/>
            </a:pPr>
            <a:r>
              <a:rPr lang="en-US" sz="2000" dirty="0"/>
              <a:t>Deliver products and services of high quality and ensure the safety of customers and users.</a:t>
            </a:r>
          </a:p>
          <a:p>
            <a:pPr lvl="1" algn="just">
              <a:buFont typeface="Wingdings" pitchFamily="2" charset="2"/>
              <a:buChar char="Ø"/>
            </a:pPr>
            <a:r>
              <a:rPr lang="en-US" sz="2000" dirty="0"/>
              <a:t>Address any product defects or safety concerns promptly and responsibly.</a:t>
            </a:r>
          </a:p>
          <a:p>
            <a:pPr marL="0" indent="0" algn="just">
              <a:buNone/>
            </a:pPr>
            <a:r>
              <a:rPr lang="en-US" sz="2000" b="1" dirty="0"/>
              <a:t>Financial Transparency:</a:t>
            </a:r>
            <a:endParaRPr lang="en-US" sz="2000" dirty="0"/>
          </a:p>
          <a:p>
            <a:pPr lvl="1" algn="just">
              <a:buFont typeface="Wingdings" pitchFamily="2" charset="2"/>
              <a:buChar char="Ø"/>
            </a:pPr>
            <a:r>
              <a:rPr lang="en-US" sz="2000" dirty="0"/>
              <a:t>Maintain accurate financial records and be transparent in financial reporting to investors, shareholders, and regulatory authorities.</a:t>
            </a:r>
          </a:p>
          <a:p>
            <a:pPr lvl="1" algn="just">
              <a:buFont typeface="Wingdings" pitchFamily="2" charset="2"/>
              <a:buChar char="Ø"/>
            </a:pPr>
            <a:r>
              <a:rPr lang="en-US" sz="2000" dirty="0"/>
              <a:t>Avoid financial mismanagement or fraudulent practices.</a:t>
            </a:r>
          </a:p>
          <a:p>
            <a:pPr algn="just"/>
            <a:endParaRPr lang="en-US" sz="2000" dirty="0"/>
          </a:p>
          <a:p>
            <a:pPr algn="just"/>
            <a:endParaRPr lang="en-US" sz="2000" dirty="0"/>
          </a:p>
        </p:txBody>
      </p:sp>
    </p:spTree>
    <p:extLst>
      <p:ext uri="{BB962C8B-B14F-4D97-AF65-F5344CB8AC3E}">
        <p14:creationId xmlns:p14="http://schemas.microsoft.com/office/powerpoint/2010/main" val="3642926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2344400" cy="4827694"/>
          </a:xfrm>
        </p:spPr>
        <p:txBody>
          <a:bodyPr>
            <a:noAutofit/>
          </a:bodyPr>
          <a:lstStyle/>
          <a:p>
            <a:pPr marL="0" indent="0" algn="just">
              <a:buNone/>
            </a:pPr>
            <a:r>
              <a:rPr lang="en-US" sz="2000" b="1" dirty="0"/>
              <a:t>Compliance with Laws and Regulations:</a:t>
            </a:r>
            <a:endParaRPr lang="en-US" sz="2000" dirty="0"/>
          </a:p>
          <a:p>
            <a:pPr lvl="1" algn="just">
              <a:buFont typeface="Wingdings" pitchFamily="2" charset="2"/>
              <a:buChar char="Ø"/>
            </a:pPr>
            <a:r>
              <a:rPr lang="en-US" sz="2000" dirty="0"/>
              <a:t>Ensure compliance with all relevant laws, regulations, and industry standards.</a:t>
            </a:r>
          </a:p>
          <a:p>
            <a:pPr lvl="1" algn="just">
              <a:buFont typeface="Wingdings" pitchFamily="2" charset="2"/>
              <a:buChar char="Ø"/>
            </a:pPr>
            <a:r>
              <a:rPr lang="en-US" sz="2000" dirty="0"/>
              <a:t>Stay updated on changes in regulations that may impact the business and take necessary actions to comply.</a:t>
            </a:r>
          </a:p>
          <a:p>
            <a:pPr marL="0" indent="0" algn="just">
              <a:buNone/>
            </a:pPr>
            <a:r>
              <a:rPr lang="en-US" sz="2000" b="1" dirty="0"/>
              <a:t>Ethical Hiring and Employment Practices:</a:t>
            </a:r>
            <a:endParaRPr lang="en-US" sz="2000" dirty="0"/>
          </a:p>
          <a:p>
            <a:pPr lvl="1" algn="just">
              <a:buFont typeface="Wingdings" pitchFamily="2" charset="2"/>
              <a:buChar char="Ø"/>
            </a:pPr>
            <a:r>
              <a:rPr lang="en-US" sz="2000" dirty="0"/>
              <a:t>Recruit, hire, and manage employees fairly and without discrimination.</a:t>
            </a:r>
          </a:p>
          <a:p>
            <a:pPr lvl="1" algn="just">
              <a:buFont typeface="Wingdings" pitchFamily="2" charset="2"/>
              <a:buChar char="Ø"/>
            </a:pPr>
            <a:r>
              <a:rPr lang="en-US" sz="2000" dirty="0"/>
              <a:t>Provide a safe and inclusive workplace that respects diversity and promotes equal opportunities.</a:t>
            </a:r>
          </a:p>
          <a:p>
            <a:pPr marL="0" indent="0" algn="just">
              <a:buNone/>
            </a:pPr>
            <a:r>
              <a:rPr lang="en-US" sz="2000" b="1" dirty="0"/>
              <a:t>Customer Satisfaction:</a:t>
            </a:r>
            <a:endParaRPr lang="en-US" sz="2000" dirty="0"/>
          </a:p>
          <a:p>
            <a:pPr lvl="1" algn="just">
              <a:buFont typeface="Wingdings" pitchFamily="2" charset="2"/>
              <a:buChar char="Ø"/>
            </a:pPr>
            <a:r>
              <a:rPr lang="en-US" sz="2000" dirty="0"/>
              <a:t>Prioritize customer satisfaction by delivering value, addressing customer concerns, and maintaining a high level of customer service.</a:t>
            </a:r>
          </a:p>
          <a:p>
            <a:pPr lvl="1" algn="just">
              <a:buFont typeface="Wingdings" pitchFamily="2" charset="2"/>
              <a:buChar char="Ø"/>
            </a:pPr>
            <a:r>
              <a:rPr lang="en-US" sz="2000" dirty="0"/>
              <a:t>Avoid unethical practices such as false advertising or selling substandard products.</a:t>
            </a:r>
          </a:p>
          <a:p>
            <a:pPr marL="0" indent="0" algn="just">
              <a:buNone/>
            </a:pPr>
            <a:r>
              <a:rPr lang="en-US" sz="2000" b="1" dirty="0"/>
              <a:t>Continuous Improvement:</a:t>
            </a:r>
            <a:endParaRPr lang="en-US" sz="2000" dirty="0"/>
          </a:p>
          <a:p>
            <a:pPr lvl="1" algn="just">
              <a:buFont typeface="Wingdings" pitchFamily="2" charset="2"/>
              <a:buChar char="Ø"/>
            </a:pPr>
            <a:r>
              <a:rPr lang="en-US" sz="2000" dirty="0"/>
              <a:t>Commit to continuous improvement in ethical practices and social responsibility.</a:t>
            </a:r>
          </a:p>
          <a:p>
            <a:pPr lvl="1" algn="just">
              <a:buFont typeface="Wingdings" pitchFamily="2" charset="2"/>
              <a:buChar char="Ø"/>
            </a:pPr>
            <a:r>
              <a:rPr lang="en-US" sz="2000" dirty="0"/>
              <a:t>Seek feedback from stakeholders and adapt to changing ethical standards and expectations.</a:t>
            </a:r>
          </a:p>
          <a:p>
            <a:pPr marL="0" indent="0" algn="just">
              <a:buNone/>
            </a:pPr>
            <a:r>
              <a:rPr lang="en-US" sz="2000" b="1" dirty="0"/>
              <a:t>Social Responsibility and Giving Back:</a:t>
            </a:r>
            <a:endParaRPr lang="en-US" sz="2000" dirty="0"/>
          </a:p>
          <a:p>
            <a:pPr lvl="1" algn="just">
              <a:buFont typeface="Wingdings" pitchFamily="2" charset="2"/>
              <a:buChar char="Ø"/>
            </a:pPr>
            <a:r>
              <a:rPr lang="en-US" sz="2000" dirty="0"/>
              <a:t>Contribute to social causes and give back to the community through philanthropic efforts or responsible business practices.</a:t>
            </a:r>
          </a:p>
          <a:p>
            <a:pPr lvl="1" algn="just">
              <a:buFont typeface="Wingdings" pitchFamily="2" charset="2"/>
              <a:buChar char="Ø"/>
            </a:pPr>
            <a:r>
              <a:rPr lang="en-US" sz="2000" dirty="0"/>
              <a:t>Engage in ethical practices that benefit society as a whole.</a:t>
            </a:r>
          </a:p>
          <a:p>
            <a:endParaRPr lang="en-US" sz="2000" dirty="0"/>
          </a:p>
        </p:txBody>
      </p:sp>
    </p:spTree>
    <p:extLst>
      <p:ext uri="{BB962C8B-B14F-4D97-AF65-F5344CB8AC3E}">
        <p14:creationId xmlns:p14="http://schemas.microsoft.com/office/powerpoint/2010/main" val="430823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2344400" cy="609600"/>
          </a:xfrm>
        </p:spPr>
        <p:txBody>
          <a:bodyPr>
            <a:normAutofit fontScale="90000"/>
          </a:bodyPr>
          <a:lstStyle/>
          <a:p>
            <a:r>
              <a:rPr lang="en-US" b="1" dirty="0" smtClean="0">
                <a:solidFill>
                  <a:srgbClr val="C00000"/>
                </a:solidFill>
              </a:rPr>
              <a:t>Ethical considerations</a:t>
            </a:r>
            <a:endParaRPr lang="en-US" b="1" dirty="0">
              <a:solidFill>
                <a:srgbClr val="C00000"/>
              </a:solidFill>
            </a:endParaRPr>
          </a:p>
        </p:txBody>
      </p:sp>
      <p:sp>
        <p:nvSpPr>
          <p:cNvPr id="3" name="Content Placeholder 2"/>
          <p:cNvSpPr>
            <a:spLocks noGrp="1"/>
          </p:cNvSpPr>
          <p:nvPr>
            <p:ph idx="1"/>
          </p:nvPr>
        </p:nvSpPr>
        <p:spPr>
          <a:xfrm>
            <a:off x="381000" y="762000"/>
            <a:ext cx="13335000" cy="5010575"/>
          </a:xfrm>
        </p:spPr>
        <p:txBody>
          <a:bodyPr>
            <a:noAutofit/>
          </a:bodyPr>
          <a:lstStyle/>
          <a:p>
            <a:pPr>
              <a:buFont typeface="Wingdings" pitchFamily="2" charset="2"/>
              <a:buChar char="Ø"/>
            </a:pPr>
            <a:r>
              <a:rPr lang="en-US" sz="2800" dirty="0" smtClean="0"/>
              <a:t>Environmental </a:t>
            </a:r>
            <a:r>
              <a:rPr lang="en-US" sz="2800" dirty="0"/>
              <a:t>sustainability</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Transparent internal and external communication</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Respect for human rights</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Fair wages for employees and vendors</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Complying with OSHA workplace standards</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Fair treatment of employees and contracted workers</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Compliance with industry regulations</a:t>
            </a:r>
            <a:r>
              <a:rPr lang="en-US" sz="2800" dirty="0" smtClean="0"/>
              <a:t>.</a:t>
            </a:r>
          </a:p>
          <a:p>
            <a:pPr>
              <a:buFont typeface="Wingdings" pitchFamily="2" charset="2"/>
              <a:buChar char="Ø"/>
            </a:pPr>
            <a:endParaRPr lang="en-US" sz="2800" dirty="0"/>
          </a:p>
          <a:p>
            <a:pPr>
              <a:buFont typeface="Wingdings" pitchFamily="2" charset="2"/>
              <a:buChar char="Ø"/>
            </a:pPr>
            <a:r>
              <a:rPr lang="en-US" sz="2800" dirty="0"/>
              <a:t>Compliance with state and federal laws.</a:t>
            </a:r>
          </a:p>
          <a:p>
            <a:pPr>
              <a:buFont typeface="Wingdings" pitchFamily="2" charset="2"/>
              <a:buChar char="Ø"/>
            </a:pPr>
            <a:endParaRPr lang="en-US" sz="2800" dirty="0"/>
          </a:p>
        </p:txBody>
      </p:sp>
    </p:spTree>
    <p:extLst>
      <p:ext uri="{BB962C8B-B14F-4D97-AF65-F5344CB8AC3E}">
        <p14:creationId xmlns:p14="http://schemas.microsoft.com/office/powerpoint/2010/main" val="318464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13335000" cy="6858000"/>
          </a:xfrm>
        </p:spPr>
        <p:txBody>
          <a:bodyPr>
            <a:noAutofit/>
          </a:bodyPr>
          <a:lstStyle/>
          <a:p>
            <a:pPr lvl="1" algn="just">
              <a:buFont typeface="Wingdings" pitchFamily="2" charset="2"/>
              <a:buChar char="Ø"/>
            </a:pPr>
            <a:r>
              <a:rPr lang="en-US" sz="3200" dirty="0"/>
              <a:t>The emergence and development of entrepreneurship is not a spontaneous one</a:t>
            </a:r>
            <a:r>
              <a:rPr lang="en-US" sz="3200" dirty="0" smtClean="0"/>
              <a:t>.</a:t>
            </a:r>
          </a:p>
          <a:p>
            <a:pPr lvl="1" algn="just">
              <a:buFont typeface="Wingdings" pitchFamily="2" charset="2"/>
              <a:buChar char="Ø"/>
            </a:pPr>
            <a:endParaRPr lang="en-US" sz="3200" dirty="0"/>
          </a:p>
          <a:p>
            <a:pPr lvl="1" algn="just">
              <a:buFont typeface="Wingdings" pitchFamily="2" charset="2"/>
              <a:buChar char="Ø"/>
            </a:pPr>
            <a:r>
              <a:rPr lang="en-US" sz="3200" dirty="0" smtClean="0"/>
              <a:t>But </a:t>
            </a:r>
            <a:r>
              <a:rPr lang="en-US" sz="3200" dirty="0"/>
              <a:t>depends on many </a:t>
            </a:r>
            <a:r>
              <a:rPr lang="en-US" sz="3200" b="1" dirty="0">
                <a:solidFill>
                  <a:srgbClr val="00B050"/>
                </a:solidFill>
              </a:rPr>
              <a:t>factors like  </a:t>
            </a:r>
            <a:endParaRPr lang="en-US" sz="3200" b="1" dirty="0" smtClean="0">
              <a:solidFill>
                <a:srgbClr val="00B050"/>
              </a:solidFill>
            </a:endParaRPr>
          </a:p>
          <a:p>
            <a:pPr marL="940488" lvl="2" indent="0" algn="just">
              <a:buNone/>
            </a:pPr>
            <a:r>
              <a:rPr lang="en-US" sz="3200" b="1" dirty="0" smtClean="0">
                <a:solidFill>
                  <a:srgbClr val="C00000"/>
                </a:solidFill>
              </a:rPr>
              <a:t>Personal </a:t>
            </a:r>
            <a:r>
              <a:rPr lang="en-US" sz="3200" b="1" dirty="0">
                <a:solidFill>
                  <a:srgbClr val="00B050"/>
                </a:solidFill>
              </a:rPr>
              <a:t>factors</a:t>
            </a:r>
            <a:endParaRPr lang="en-US" sz="3200" b="1" dirty="0">
              <a:solidFill>
                <a:srgbClr val="C00000"/>
              </a:solidFill>
            </a:endParaRPr>
          </a:p>
          <a:p>
            <a:pPr marL="940488" lvl="2" indent="0" algn="just">
              <a:buNone/>
            </a:pPr>
            <a:r>
              <a:rPr lang="en-US" sz="3200" b="1" dirty="0" smtClean="0">
                <a:solidFill>
                  <a:srgbClr val="C00000"/>
                </a:solidFill>
              </a:rPr>
              <a:t>Environmental </a:t>
            </a:r>
            <a:r>
              <a:rPr lang="en-US" sz="3200" b="1" dirty="0">
                <a:solidFill>
                  <a:srgbClr val="00B050"/>
                </a:solidFill>
              </a:rPr>
              <a:t>factors</a:t>
            </a:r>
            <a:endParaRPr lang="en-US" sz="3200" b="1" dirty="0" smtClean="0">
              <a:solidFill>
                <a:srgbClr val="C00000"/>
              </a:solidFill>
            </a:endParaRPr>
          </a:p>
          <a:p>
            <a:pPr marL="940488" lvl="2" indent="0" algn="just">
              <a:buNone/>
            </a:pPr>
            <a:r>
              <a:rPr lang="en-US" sz="3200" b="1" dirty="0" err="1" smtClean="0">
                <a:solidFill>
                  <a:srgbClr val="C00000"/>
                </a:solidFill>
              </a:rPr>
              <a:t>Socialogical</a:t>
            </a:r>
            <a:r>
              <a:rPr lang="en-US" sz="3200" b="1" dirty="0">
                <a:solidFill>
                  <a:srgbClr val="00B050"/>
                </a:solidFill>
              </a:rPr>
              <a:t> factors</a:t>
            </a:r>
            <a:endParaRPr lang="en-US" sz="3200" b="1" dirty="0">
              <a:solidFill>
                <a:srgbClr val="C00000"/>
              </a:solidFill>
            </a:endParaRPr>
          </a:p>
          <a:p>
            <a:pPr marL="470244" lvl="1" indent="0" algn="just">
              <a:buNone/>
            </a:pPr>
            <a:endParaRPr lang="en-US" sz="3200" b="1" dirty="0" smtClean="0">
              <a:solidFill>
                <a:srgbClr val="C00000"/>
              </a:solidFill>
            </a:endParaRPr>
          </a:p>
          <a:p>
            <a:pPr lvl="1" algn="just">
              <a:buFont typeface="Wingdings" pitchFamily="2" charset="2"/>
              <a:buChar char="Ø"/>
            </a:pPr>
            <a:r>
              <a:rPr lang="en-US" sz="3200" dirty="0" smtClean="0"/>
              <a:t> </a:t>
            </a:r>
            <a:r>
              <a:rPr lang="en-US" sz="3200" dirty="0"/>
              <a:t>These conditions may have both positive and negative influences on the emergence of entrepreneurship. </a:t>
            </a:r>
          </a:p>
          <a:p>
            <a:pPr lvl="1" algn="just">
              <a:buFont typeface="Wingdings" pitchFamily="2" charset="2"/>
              <a:buChar char="Ø"/>
            </a:pPr>
            <a:endParaRPr lang="en-US" sz="3200" dirty="0"/>
          </a:p>
          <a:p>
            <a:pPr lvl="1" algn="just">
              <a:buFont typeface="Wingdings" pitchFamily="2" charset="2"/>
              <a:buChar char="Ø"/>
            </a:pPr>
            <a:r>
              <a:rPr lang="en-US" sz="3200" dirty="0"/>
              <a:t>Positive influences constitute facilitative and conducive conditions for the emergence of entrepreneurship, </a:t>
            </a:r>
          </a:p>
          <a:p>
            <a:pPr lvl="1" algn="just">
              <a:buFont typeface="Wingdings" pitchFamily="2" charset="2"/>
              <a:buChar char="Ø"/>
            </a:pPr>
            <a:endParaRPr lang="en-US" sz="3200" dirty="0"/>
          </a:p>
          <a:p>
            <a:pPr lvl="1" algn="just">
              <a:buFont typeface="Wingdings" pitchFamily="2" charset="2"/>
              <a:buChar char="Ø"/>
            </a:pPr>
            <a:r>
              <a:rPr lang="en-US" sz="3200" dirty="0"/>
              <a:t>whereas negative influences create inhibiting milieu to the emergence of entrepreneurship.</a:t>
            </a:r>
          </a:p>
        </p:txBody>
      </p:sp>
    </p:spTree>
    <p:extLst>
      <p:ext uri="{BB962C8B-B14F-4D97-AF65-F5344CB8AC3E}">
        <p14:creationId xmlns:p14="http://schemas.microsoft.com/office/powerpoint/2010/main" val="2622448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12725400" cy="6199294"/>
          </a:xfrm>
        </p:spPr>
        <p:txBody>
          <a:bodyPr>
            <a:noAutofit/>
          </a:bodyPr>
          <a:lstStyle/>
          <a:p>
            <a:pPr marL="0" indent="0" algn="just">
              <a:buNone/>
            </a:pPr>
            <a:r>
              <a:rPr lang="en-US" sz="2000" b="1" dirty="0" smtClean="0"/>
              <a:t>1. Defining core values initially</a:t>
            </a:r>
            <a:r>
              <a:rPr lang="en-US" sz="2000" dirty="0" smtClean="0"/>
              <a:t>.</a:t>
            </a:r>
          </a:p>
          <a:p>
            <a:pPr marL="0" indent="0" algn="just">
              <a:buNone/>
            </a:pPr>
            <a:r>
              <a:rPr lang="en-US" sz="2000" dirty="0" smtClean="0"/>
              <a:t>Core values are the heart and soul of any business, informing things like hiring practices, business operations, company culture, and business strategy. </a:t>
            </a:r>
          </a:p>
          <a:p>
            <a:pPr marL="0" indent="0" algn="just">
              <a:buNone/>
            </a:pPr>
            <a:r>
              <a:rPr lang="en-US" sz="2000" dirty="0" smtClean="0"/>
              <a:t>Filtering every business decision make through core values, create symbiosis between strategic vision, people, and processes. </a:t>
            </a:r>
          </a:p>
          <a:p>
            <a:pPr marL="0" indent="0" algn="just">
              <a:buNone/>
            </a:pPr>
            <a:endParaRPr lang="en-US" sz="2000" dirty="0" smtClean="0"/>
          </a:p>
          <a:p>
            <a:pPr marL="0" indent="0" algn="just">
              <a:buNone/>
            </a:pPr>
            <a:r>
              <a:rPr lang="en-US" sz="2000" b="1" dirty="0" smtClean="0"/>
              <a:t>2. Integrating ethics into hiring process.</a:t>
            </a:r>
            <a:r>
              <a:rPr lang="en-US" sz="2000" dirty="0" smtClean="0"/>
              <a:t> </a:t>
            </a:r>
          </a:p>
          <a:p>
            <a:pPr marL="0" indent="0" algn="just">
              <a:buNone/>
            </a:pPr>
            <a:r>
              <a:rPr lang="en-US" sz="2000" dirty="0" smtClean="0"/>
              <a:t>One way to focus on business ethics early on is to integrate it into company hiring process. By being selective about who  choose to hire, can save time, money and conflict over tough choices later on.</a:t>
            </a:r>
          </a:p>
          <a:p>
            <a:pPr marL="0" indent="0" algn="just">
              <a:buNone/>
            </a:pPr>
            <a:r>
              <a:rPr lang="en-US" sz="2000" dirty="0" smtClean="0"/>
              <a:t> </a:t>
            </a:r>
          </a:p>
          <a:p>
            <a:pPr marL="0" indent="0" algn="just">
              <a:buNone/>
            </a:pPr>
            <a:r>
              <a:rPr lang="en-US" sz="2000" b="1" dirty="0" smtClean="0"/>
              <a:t>3. Creating a culture of openness.</a:t>
            </a:r>
            <a:r>
              <a:rPr lang="en-US" sz="2000" dirty="0" smtClean="0"/>
              <a:t> </a:t>
            </a:r>
          </a:p>
          <a:p>
            <a:pPr marL="0" indent="0" algn="just">
              <a:buNone/>
            </a:pPr>
            <a:r>
              <a:rPr lang="en-US" sz="2000" dirty="0" smtClean="0"/>
              <a:t>Having different points of view and internal constructive critics are a startup leader’s best friends. </a:t>
            </a:r>
          </a:p>
          <a:p>
            <a:pPr marL="0" indent="0" algn="just">
              <a:buNone/>
            </a:pPr>
            <a:endParaRPr lang="en-US" sz="2000" dirty="0" smtClean="0"/>
          </a:p>
          <a:p>
            <a:pPr marL="0" indent="0" algn="just">
              <a:buNone/>
            </a:pPr>
            <a:r>
              <a:rPr lang="en-US" sz="2000" dirty="0" smtClean="0"/>
              <a:t>Too often, founders are blinded by their own enthusiasm for their creative vision and surround themselves with “yes-man” employees who don’t challenge their practices. </a:t>
            </a:r>
          </a:p>
          <a:p>
            <a:pPr marL="0" indent="0" algn="just">
              <a:buNone/>
            </a:pPr>
            <a:endParaRPr lang="en-US" sz="2000" dirty="0" smtClean="0"/>
          </a:p>
          <a:p>
            <a:pPr marL="0" indent="0" algn="just">
              <a:buNone/>
            </a:pPr>
            <a:r>
              <a:rPr lang="en-US" sz="2000" dirty="0" smtClean="0"/>
              <a:t>When this happens, founders can quickly fall out of touch with reality and lose their ethical bearings. Creating a culture of openness is a good way to establish internal checks and balances.  </a:t>
            </a:r>
          </a:p>
          <a:p>
            <a:pPr marL="0" indent="0" algn="just">
              <a:buNone/>
            </a:pPr>
            <a:endParaRPr lang="en-US" sz="2000" dirty="0" smtClean="0"/>
          </a:p>
          <a:p>
            <a:pPr marL="0" indent="0" algn="just">
              <a:buNone/>
            </a:pPr>
            <a:endParaRPr lang="en-US" sz="2000" dirty="0"/>
          </a:p>
        </p:txBody>
      </p:sp>
      <p:sp>
        <p:nvSpPr>
          <p:cNvPr id="2" name="Rectangle 1"/>
          <p:cNvSpPr/>
          <p:nvPr/>
        </p:nvSpPr>
        <p:spPr>
          <a:xfrm>
            <a:off x="3200400" y="59961"/>
            <a:ext cx="9119612" cy="584775"/>
          </a:xfrm>
          <a:prstGeom prst="rect">
            <a:avLst/>
          </a:prstGeom>
        </p:spPr>
        <p:txBody>
          <a:bodyPr wrap="none">
            <a:spAutoFit/>
          </a:bodyPr>
          <a:lstStyle/>
          <a:p>
            <a:r>
              <a:rPr lang="en-US" sz="3200" b="1" dirty="0">
                <a:solidFill>
                  <a:srgbClr val="C00000"/>
                </a:solidFill>
              </a:rPr>
              <a:t>Ethical considerations in corporate entrepreneurship</a:t>
            </a:r>
            <a:endParaRPr lang="en-US" sz="3200" dirty="0"/>
          </a:p>
        </p:txBody>
      </p:sp>
    </p:spTree>
    <p:extLst>
      <p:ext uri="{BB962C8B-B14F-4D97-AF65-F5344CB8AC3E}">
        <p14:creationId xmlns:p14="http://schemas.microsoft.com/office/powerpoint/2010/main" val="509402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12344400" cy="4827694"/>
          </a:xfrm>
        </p:spPr>
        <p:txBody>
          <a:bodyPr>
            <a:noAutofit/>
          </a:bodyPr>
          <a:lstStyle/>
          <a:p>
            <a:pPr marL="0" indent="0" algn="just">
              <a:buNone/>
            </a:pPr>
            <a:r>
              <a:rPr lang="en-US" sz="2400" b="1" dirty="0"/>
              <a:t>4. Lead by example.</a:t>
            </a:r>
            <a:endParaRPr lang="en-US" sz="2400" dirty="0"/>
          </a:p>
          <a:p>
            <a:pPr marL="0" indent="0" algn="just">
              <a:buNone/>
            </a:pPr>
            <a:r>
              <a:rPr lang="en-US" sz="2400" dirty="0"/>
              <a:t>As we all know, actions speak louder than words. Similarly, leadership behaviors demonstrate company culture. Practicing what you preach can help your team identify optimal behavior habits. </a:t>
            </a:r>
          </a:p>
          <a:p>
            <a:pPr marL="0" indent="0">
              <a:buNone/>
            </a:pPr>
            <a:endParaRPr lang="en-US" sz="2400" b="1" dirty="0" smtClean="0"/>
          </a:p>
          <a:p>
            <a:pPr marL="0" indent="0">
              <a:buNone/>
            </a:pPr>
            <a:r>
              <a:rPr lang="en-US" sz="2400" b="1" dirty="0" smtClean="0"/>
              <a:t>5.Craft </a:t>
            </a:r>
            <a:r>
              <a:rPr lang="en-US" sz="2400" b="1" dirty="0"/>
              <a:t>something everyone can own.</a:t>
            </a:r>
            <a:r>
              <a:rPr lang="en-US" sz="2400" dirty="0"/>
              <a:t> </a:t>
            </a:r>
          </a:p>
          <a:p>
            <a:pPr marL="0" indent="0">
              <a:buNone/>
            </a:pPr>
            <a:r>
              <a:rPr lang="en-US" sz="2400" dirty="0" smtClean="0"/>
              <a:t>Defining </a:t>
            </a:r>
            <a:r>
              <a:rPr lang="en-US" sz="2400" dirty="0"/>
              <a:t>core values is not enough. It’s critical that startups craft values that everyone can own. Not only can this help attract good employees early on but it encourages your team to really own and practice the company values on a daily basis</a:t>
            </a:r>
            <a:r>
              <a:rPr lang="en-US" sz="2400" dirty="0" smtClean="0"/>
              <a:t>.</a:t>
            </a:r>
          </a:p>
          <a:p>
            <a:pPr marL="0" indent="0">
              <a:buNone/>
            </a:pPr>
            <a:endParaRPr lang="en-US" sz="2400" dirty="0"/>
          </a:p>
          <a:p>
            <a:pPr marL="0" indent="0">
              <a:buNone/>
            </a:pPr>
            <a:r>
              <a:rPr lang="en-US" sz="2400" b="1" dirty="0" smtClean="0"/>
              <a:t>6.  Establishing </a:t>
            </a:r>
            <a:r>
              <a:rPr lang="en-US" sz="2400" b="1" dirty="0"/>
              <a:t>an independent board</a:t>
            </a:r>
            <a:endParaRPr lang="en-US" sz="2400" dirty="0"/>
          </a:p>
          <a:p>
            <a:pPr marL="0" indent="0">
              <a:buNone/>
            </a:pPr>
            <a:r>
              <a:rPr lang="en-US" sz="2400" dirty="0"/>
              <a:t>Because venture capital </a:t>
            </a:r>
            <a:r>
              <a:rPr lang="en-US" sz="2400" dirty="0" smtClean="0"/>
              <a:t>firms</a:t>
            </a:r>
            <a:r>
              <a:rPr lang="en-US" sz="2400" dirty="0"/>
              <a:t> </a:t>
            </a:r>
            <a:r>
              <a:rPr lang="en-US" sz="2400" dirty="0" smtClean="0"/>
              <a:t>often </a:t>
            </a:r>
            <a:r>
              <a:rPr lang="en-US" sz="2400" dirty="0"/>
              <a:t>demand a majority of board seats as a condition for their investments, conflicts inevitably arise. In many cases, the board serves the needs of VCs and management, rather than those of the company itself. </a:t>
            </a:r>
          </a:p>
          <a:p>
            <a:endParaRPr lang="en-US" sz="2400" dirty="0"/>
          </a:p>
        </p:txBody>
      </p:sp>
    </p:spTree>
    <p:extLst>
      <p:ext uri="{BB962C8B-B14F-4D97-AF65-F5344CB8AC3E}">
        <p14:creationId xmlns:p14="http://schemas.microsoft.com/office/powerpoint/2010/main" val="2633976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2344400" cy="381000"/>
          </a:xfrm>
        </p:spPr>
        <p:txBody>
          <a:bodyPr>
            <a:normAutofit fontScale="90000"/>
          </a:bodyPr>
          <a:lstStyle/>
          <a:p>
            <a:r>
              <a:rPr lang="en-US" b="1" dirty="0">
                <a:solidFill>
                  <a:srgbClr val="00B050"/>
                </a:solidFill>
              </a:rPr>
              <a:t>The Importance of Ethics in Entrepreneurship</a:t>
            </a:r>
            <a:br>
              <a:rPr lang="en-US" b="1" dirty="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304800" y="685800"/>
            <a:ext cx="12954000" cy="4827694"/>
          </a:xfrm>
        </p:spPr>
        <p:txBody>
          <a:bodyPr>
            <a:noAutofit/>
          </a:bodyPr>
          <a:lstStyle/>
          <a:p>
            <a:pPr marL="0" indent="0" algn="just">
              <a:buNone/>
            </a:pPr>
            <a:r>
              <a:rPr lang="en-US" sz="1800" dirty="0" smtClean="0"/>
              <a:t>In </a:t>
            </a:r>
            <a:r>
              <a:rPr lang="en-US" sz="1800" dirty="0"/>
              <a:t>entrepreneurship, ethics are crucial. It is transforming how firms run and engage with stakeholders. Let’s examine the main Importance of ethics in entrepreneurship</a:t>
            </a:r>
            <a:r>
              <a:rPr lang="en-US" sz="1800" dirty="0" smtClean="0"/>
              <a:t>.</a:t>
            </a:r>
          </a:p>
          <a:p>
            <a:pPr marL="0" indent="0" algn="just">
              <a:buNone/>
            </a:pPr>
            <a:endParaRPr lang="en-US" sz="1800" dirty="0"/>
          </a:p>
          <a:p>
            <a:pPr marL="0" indent="0" algn="just">
              <a:buNone/>
            </a:pPr>
            <a:r>
              <a:rPr lang="en-US" sz="1800" b="1" dirty="0"/>
              <a:t>Building Trust and Reputation</a:t>
            </a:r>
          </a:p>
          <a:p>
            <a:pPr marL="0" indent="0" algn="just">
              <a:buNone/>
            </a:pPr>
            <a:r>
              <a:rPr lang="en-US" sz="1800" dirty="0"/>
              <a:t>Establishing trust and building a solid reputation are both based on ethics. When they conduct business affairs with integrity, honesty, and openness, entrepreneurs win the trust of customers. Also win the trust of employees, investors, and the community. A company could gain a reputation for dependability and trustworthiness. For example, a company honors its obligations, treats its employees fairly, and engages in open communication with its stakeholders. This trust develops into a priceless asset. It boosts the company’s competitive edge and encourages long-lasting connections</a:t>
            </a:r>
            <a:r>
              <a:rPr lang="en-US" sz="1800" dirty="0" smtClean="0"/>
              <a:t>. </a:t>
            </a:r>
          </a:p>
          <a:p>
            <a:pPr marL="0" indent="0" algn="just">
              <a:buNone/>
            </a:pPr>
            <a:endParaRPr lang="en-US" sz="1800" dirty="0"/>
          </a:p>
          <a:p>
            <a:pPr marL="0" indent="0" algn="just">
              <a:buNone/>
            </a:pPr>
            <a:r>
              <a:rPr lang="en-US" sz="1800" b="1" dirty="0"/>
              <a:t>Long-term Success</a:t>
            </a:r>
          </a:p>
          <a:p>
            <a:pPr marL="0" indent="0" algn="just">
              <a:buNone/>
            </a:pPr>
            <a:r>
              <a:rPr lang="en-US" sz="1800" dirty="0"/>
              <a:t>Beyond short-term advantages, ethical entrepreneurship emphasizes long-term success. Entrepreneurs foster a culture of integrity and accountability inside their firms by incorporating ethical issues into decision-making. Employee loyalty, engagement, and morale are thereby increased. Employees are more likely to be motivated, productive, and dedicated to the success of the firm if they believe their moral principles and those of the business coincide. Customers who value and support companies that emphasized ethics are attracted by ethical behavior</a:t>
            </a:r>
            <a:r>
              <a:rPr lang="en-US" sz="1800" dirty="0" smtClean="0"/>
              <a:t>.</a:t>
            </a:r>
          </a:p>
          <a:p>
            <a:pPr marL="0" indent="0" algn="just">
              <a:buNone/>
            </a:pPr>
            <a:endParaRPr lang="en-US" sz="1800" dirty="0"/>
          </a:p>
          <a:p>
            <a:pPr marL="0" indent="0" algn="just">
              <a:buNone/>
            </a:pPr>
            <a:r>
              <a:rPr lang="en-US" sz="1800" b="1" dirty="0"/>
              <a:t>Safeguarding Stakeholder Interests</a:t>
            </a:r>
          </a:p>
          <a:p>
            <a:pPr marL="0" indent="0" algn="just">
              <a:buNone/>
            </a:pPr>
            <a:r>
              <a:rPr lang="en-US" sz="1800" dirty="0"/>
              <a:t>Prioritizing everyone’s interests over the entrepreneur’s financial gain is a key component of ethical </a:t>
            </a:r>
            <a:r>
              <a:rPr lang="en-US" sz="1800" dirty="0" smtClean="0"/>
              <a:t>entrepreneurship. Entrepreneurs </a:t>
            </a:r>
            <a:r>
              <a:rPr lang="en-US" sz="1800" dirty="0"/>
              <a:t>must consider how their decisions could impact their stakeholders. Including team members, clients, and suppliers. Also, the broader community. They need to offer fair wages, uphold safe working conditions, and promote diversity and inclusion. By offering top-notch goods or services that satisfy their target market’s expectations. Ethical entrepreneurs also put a strong priority on customer happiness.</a:t>
            </a:r>
          </a:p>
          <a:p>
            <a:pPr algn="just"/>
            <a:endParaRPr lang="en-US" sz="1800" dirty="0"/>
          </a:p>
        </p:txBody>
      </p:sp>
    </p:spTree>
    <p:extLst>
      <p:ext uri="{BB962C8B-B14F-4D97-AF65-F5344CB8AC3E}">
        <p14:creationId xmlns:p14="http://schemas.microsoft.com/office/powerpoint/2010/main" val="365174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12344400" cy="4827694"/>
          </a:xfrm>
        </p:spPr>
        <p:txBody>
          <a:bodyPr>
            <a:normAutofit fontScale="70000" lnSpcReduction="20000"/>
          </a:bodyPr>
          <a:lstStyle/>
          <a:p>
            <a:pPr marL="0" indent="0" algn="just">
              <a:buNone/>
            </a:pPr>
            <a:r>
              <a:rPr lang="en-US" b="1" dirty="0"/>
              <a:t>Mitigating Risks and Liabilities</a:t>
            </a:r>
          </a:p>
          <a:p>
            <a:pPr marL="0" indent="0" algn="just">
              <a:buNone/>
            </a:pPr>
            <a:r>
              <a:rPr lang="en-US" dirty="0"/>
              <a:t>For entrepreneurs, unethical behavior can result in serious risks and obligations. Legal repercussions, financial fines, and reputational harm can arise from engaging in fraudulent activity, misleading clients, or breaking rules. Businesses that uphold moral standards, however, reduce such risks, safeguarding their brand and maintaining the confidence of their stakeholders. Companies that follow stringent data privacy and security policies, for example, show that they are committed to safeguarding consumer information and steer clear of risky legal and reputational situations</a:t>
            </a:r>
            <a:r>
              <a:rPr lang="en-US" dirty="0" smtClean="0"/>
              <a:t>.</a:t>
            </a:r>
          </a:p>
          <a:p>
            <a:pPr marL="0" indent="0" algn="just">
              <a:buNone/>
            </a:pPr>
            <a:endParaRPr lang="en-US" dirty="0"/>
          </a:p>
          <a:p>
            <a:pPr marL="0" indent="0" algn="just">
              <a:buNone/>
            </a:pPr>
            <a:r>
              <a:rPr lang="en-US" b="1" dirty="0"/>
              <a:t>Contributing to a Better Society</a:t>
            </a:r>
          </a:p>
          <a:p>
            <a:pPr marL="0" indent="0" algn="just">
              <a:buNone/>
            </a:pPr>
            <a:r>
              <a:rPr lang="en-US" dirty="0"/>
              <a:t>Ethical entrepreneurship goes beyond profit-making and aims to make a positive impact on society. By embracing sustainable practices, entrepreneurs can contribute to environmental preservation and resource conservation. They can also engage in corporate social responsibility initiatives, such as supporting local communities, charitable causes, or social welfare projects. These efforts not only benefit society but also enhance the reputation of the business, attracting socially conscious consumers who prefer to support companies that align with their values.</a:t>
            </a:r>
          </a:p>
          <a:p>
            <a:pPr algn="just"/>
            <a:endParaRPr lang="en-US" dirty="0"/>
          </a:p>
        </p:txBody>
      </p:sp>
    </p:spTree>
    <p:extLst>
      <p:ext uri="{BB962C8B-B14F-4D97-AF65-F5344CB8AC3E}">
        <p14:creationId xmlns:p14="http://schemas.microsoft.com/office/powerpoint/2010/main" val="3755397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2344400" cy="1219200"/>
          </a:xfrm>
        </p:spPr>
        <p:txBody>
          <a:bodyPr/>
          <a:lstStyle/>
          <a:p>
            <a:r>
              <a:rPr lang="en-US" b="1" dirty="0">
                <a:solidFill>
                  <a:srgbClr val="FFC000"/>
                </a:solidFill>
              </a:rPr>
              <a:t>Ethical Business Practices </a:t>
            </a:r>
            <a:r>
              <a:rPr lang="en-US" b="1" dirty="0" smtClean="0">
                <a:solidFill>
                  <a:srgbClr val="FFC000"/>
                </a:solidFill>
              </a:rPr>
              <a:t>with Examples</a:t>
            </a:r>
            <a:endParaRPr lang="en-US" b="1" dirty="0">
              <a:solidFill>
                <a:srgbClr val="FFC000"/>
              </a:solidFill>
            </a:endParaRPr>
          </a:p>
        </p:txBody>
      </p:sp>
      <p:sp>
        <p:nvSpPr>
          <p:cNvPr id="3" name="Content Placeholder 2"/>
          <p:cNvSpPr>
            <a:spLocks noGrp="1"/>
          </p:cNvSpPr>
          <p:nvPr>
            <p:ph idx="1"/>
          </p:nvPr>
        </p:nvSpPr>
        <p:spPr>
          <a:xfrm>
            <a:off x="304800" y="838200"/>
            <a:ext cx="13030200" cy="4827694"/>
          </a:xfrm>
        </p:spPr>
        <p:txBody>
          <a:bodyPr>
            <a:noAutofit/>
          </a:bodyPr>
          <a:lstStyle/>
          <a:p>
            <a:pPr marL="0" indent="0" algn="just">
              <a:buNone/>
            </a:pPr>
            <a:r>
              <a:rPr lang="en-US" sz="2000" dirty="0" smtClean="0"/>
              <a:t>Ethical </a:t>
            </a:r>
            <a:r>
              <a:rPr lang="en-US" sz="2000" dirty="0"/>
              <a:t>entrepreneurial </a:t>
            </a:r>
            <a:r>
              <a:rPr lang="en-US" sz="2000" dirty="0" smtClean="0"/>
              <a:t>practices</a:t>
            </a:r>
            <a:r>
              <a:rPr lang="en-US" sz="2000" dirty="0"/>
              <a:t> </a:t>
            </a:r>
            <a:r>
              <a:rPr lang="en-US" sz="2000" dirty="0" smtClean="0"/>
              <a:t>play </a:t>
            </a:r>
            <a:r>
              <a:rPr lang="en-US" sz="2000" dirty="0"/>
              <a:t>a crucial role in creating a positive and responsible business environment. They entail doing our business in a just, open, and ethically fair way. Let’s see a few examples of ethical business practices in the real world</a:t>
            </a:r>
            <a:r>
              <a:rPr lang="en-US" sz="2000" dirty="0" smtClean="0"/>
              <a:t>.</a:t>
            </a:r>
          </a:p>
          <a:p>
            <a:pPr marL="0" indent="0" algn="just">
              <a:buNone/>
            </a:pPr>
            <a:endParaRPr lang="en-US" sz="2000" dirty="0"/>
          </a:p>
          <a:p>
            <a:pPr marL="0" indent="0" algn="just">
              <a:buNone/>
            </a:pPr>
            <a:r>
              <a:rPr lang="en-US" sz="2000" b="1" dirty="0"/>
              <a:t>Fair Trade</a:t>
            </a:r>
          </a:p>
          <a:p>
            <a:pPr marL="0" indent="0" algn="just">
              <a:buNone/>
            </a:pPr>
            <a:r>
              <a:rPr lang="en-US" sz="2000" dirty="0"/>
              <a:t>Supporting fair trade practices by ensuring that producers in developing countries receive fair compensation for their products. For instance, Divine </a:t>
            </a:r>
            <a:r>
              <a:rPr lang="en-US" sz="2000" dirty="0" smtClean="0"/>
              <a:t>Chocolate</a:t>
            </a:r>
            <a:r>
              <a:rPr lang="en-US" sz="2000" dirty="0"/>
              <a:t> </a:t>
            </a:r>
            <a:r>
              <a:rPr lang="en-US" sz="2000" dirty="0" smtClean="0"/>
              <a:t>sources </a:t>
            </a:r>
            <a:r>
              <a:rPr lang="en-US" sz="2000" dirty="0"/>
              <a:t>its cocoa from fair trade cooperatives, ensuring that farmers receive a fair price for their crops. This commitment to ethical sourcing demonstrates a dedication to supporting disadvantaged producers</a:t>
            </a:r>
            <a:r>
              <a:rPr lang="en-US" sz="2000" dirty="0" smtClean="0"/>
              <a:t>.</a:t>
            </a:r>
          </a:p>
          <a:p>
            <a:pPr marL="0" indent="0" algn="just">
              <a:buNone/>
            </a:pPr>
            <a:endParaRPr lang="en-US" sz="2000" dirty="0"/>
          </a:p>
          <a:p>
            <a:pPr marL="0" indent="0" algn="just">
              <a:buNone/>
            </a:pPr>
            <a:r>
              <a:rPr lang="en-US" sz="2000" b="1" dirty="0"/>
              <a:t>Employee Well-being</a:t>
            </a:r>
          </a:p>
          <a:p>
            <a:pPr marL="0" indent="0" algn="just">
              <a:buNone/>
            </a:pPr>
            <a:r>
              <a:rPr lang="en-US" sz="2000" dirty="0"/>
              <a:t>emphasizing the growth and well-being of workers by fostering a work-life balance and offering a secure workplace. Outdoor apparel retailer </a:t>
            </a:r>
            <a:r>
              <a:rPr lang="en-US" sz="2000" dirty="0" smtClean="0"/>
              <a:t>Patagonia</a:t>
            </a:r>
            <a:r>
              <a:rPr lang="en-US" sz="2000" dirty="0"/>
              <a:t> </a:t>
            </a:r>
            <a:r>
              <a:rPr lang="en-US" sz="2000" dirty="0" smtClean="0"/>
              <a:t>is </a:t>
            </a:r>
            <a:r>
              <a:rPr lang="en-US" sz="2000" dirty="0"/>
              <a:t>renowned for its employee-welcoming practices, which include flexible work schedules and on-site childcare facilities. These programs help create an environment at work where employees’ well-being is valued</a:t>
            </a:r>
            <a:r>
              <a:rPr lang="en-US" sz="2000" dirty="0" smtClean="0"/>
              <a:t>.</a:t>
            </a:r>
          </a:p>
          <a:p>
            <a:pPr marL="0" indent="0" algn="just">
              <a:buNone/>
            </a:pPr>
            <a:endParaRPr lang="en-US" sz="2000" dirty="0"/>
          </a:p>
          <a:p>
            <a:pPr marL="0" indent="0" algn="just">
              <a:buNone/>
            </a:pPr>
            <a:r>
              <a:rPr lang="en-US" sz="2000" b="1" dirty="0"/>
              <a:t>Sustainable Manufacturing</a:t>
            </a:r>
          </a:p>
          <a:p>
            <a:pPr marL="0" indent="0" algn="just">
              <a:buNone/>
            </a:pPr>
            <a:r>
              <a:rPr lang="en-US" sz="2000" dirty="0"/>
              <a:t>Implementing sustainable manufacturing practices helps to minimize environmental impact. Tesla, a top producer of electric vehicles, places a priority on building environmentally friendly vehicles and makes investments in renewable energy sources. Tesla exemplifies its dedication to environmental care by lowering carbon emissions and encouraging sustainable practices.</a:t>
            </a:r>
          </a:p>
          <a:p>
            <a:pPr algn="just"/>
            <a:endParaRPr lang="en-US" sz="2000" dirty="0"/>
          </a:p>
        </p:txBody>
      </p:sp>
    </p:spTree>
    <p:extLst>
      <p:ext uri="{BB962C8B-B14F-4D97-AF65-F5344CB8AC3E}">
        <p14:creationId xmlns:p14="http://schemas.microsoft.com/office/powerpoint/2010/main" val="1693964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12344400" cy="4827694"/>
          </a:xfrm>
        </p:spPr>
        <p:txBody>
          <a:bodyPr>
            <a:noAutofit/>
          </a:bodyPr>
          <a:lstStyle/>
          <a:p>
            <a:pPr marL="0" indent="0" algn="just">
              <a:buNone/>
            </a:pPr>
            <a:r>
              <a:rPr lang="en-US" sz="2000" b="1" dirty="0"/>
              <a:t>Consumer Protection</a:t>
            </a:r>
          </a:p>
          <a:p>
            <a:pPr marL="0" indent="0" algn="just">
              <a:buNone/>
            </a:pPr>
            <a:r>
              <a:rPr lang="en-US" sz="2000" dirty="0"/>
              <a:t>Respecting consumer rights and ensuring product safety. </a:t>
            </a:r>
            <a:r>
              <a:rPr lang="en-US" sz="2000" dirty="0" err="1"/>
              <a:t>Airbnb</a:t>
            </a:r>
            <a:r>
              <a:rPr lang="en-US" sz="2000" dirty="0"/>
              <a:t>, for instance, enforces strict security measures and provides comprehensive insurance coverage to protect the interests of both guests and hosts. By prioritizing consumer protection, they establish trust and maintain a safe environment for their users</a:t>
            </a:r>
            <a:r>
              <a:rPr lang="en-US" sz="2000" dirty="0" smtClean="0"/>
              <a:t>.</a:t>
            </a:r>
          </a:p>
          <a:p>
            <a:pPr marL="0" indent="0" algn="just">
              <a:buNone/>
            </a:pPr>
            <a:endParaRPr lang="en-US" sz="2000" dirty="0"/>
          </a:p>
          <a:p>
            <a:pPr marL="0" indent="0" algn="just">
              <a:buNone/>
            </a:pPr>
            <a:r>
              <a:rPr lang="en-US" sz="2000" b="1" dirty="0"/>
              <a:t>Corporate Philanthropy</a:t>
            </a:r>
          </a:p>
          <a:p>
            <a:pPr marL="0" indent="0" algn="just">
              <a:buNone/>
            </a:pPr>
            <a:r>
              <a:rPr lang="en-US" sz="2000" dirty="0"/>
              <a:t>Philanthropy actions that encourage social concerns and community giving. The Bill &amp; Melinda Gates Foundation, founded by Bill Gates and his wife Melinda, is a noteworthy example of business philanthropy. They fund global programs for reducing poverty and providing healthcare, and education through their foundation</a:t>
            </a:r>
            <a:r>
              <a:rPr lang="en-US" sz="2000" dirty="0" smtClean="0"/>
              <a:t>.</a:t>
            </a:r>
          </a:p>
          <a:p>
            <a:pPr marL="0" indent="0" algn="just">
              <a:buNone/>
            </a:pPr>
            <a:endParaRPr lang="en-US" sz="2000" dirty="0"/>
          </a:p>
          <a:p>
            <a:pPr marL="0" indent="0" algn="just">
              <a:buNone/>
            </a:pPr>
            <a:r>
              <a:rPr lang="en-US" sz="2000" b="1" dirty="0"/>
              <a:t>Ethical Marketing</a:t>
            </a:r>
          </a:p>
          <a:p>
            <a:pPr marL="0" indent="0" algn="just">
              <a:buNone/>
            </a:pPr>
            <a:r>
              <a:rPr lang="en-US" sz="2000" dirty="0"/>
              <a:t>Engaging in honest and transparent marketing practices, avoiding misleading or false advertising. The Body Shop is renowned for its commitment to cruelty-free products and promoting natural beauty. Their marketing efforts align with their ethical values, ensuring that customers can make informed and responsible purchasing decisions</a:t>
            </a:r>
            <a:r>
              <a:rPr lang="en-US" sz="2000" dirty="0" smtClean="0"/>
              <a:t>.</a:t>
            </a:r>
          </a:p>
          <a:p>
            <a:pPr marL="0" indent="0" algn="just">
              <a:buNone/>
            </a:pPr>
            <a:endParaRPr lang="en-US" sz="2000" dirty="0"/>
          </a:p>
          <a:p>
            <a:pPr marL="0" indent="0" algn="just">
              <a:buNone/>
            </a:pPr>
            <a:r>
              <a:rPr lang="en-US" sz="2000" b="1" dirty="0"/>
              <a:t>Supplier Diversity</a:t>
            </a:r>
          </a:p>
          <a:p>
            <a:pPr marL="0" indent="0" algn="just">
              <a:buNone/>
            </a:pPr>
            <a:r>
              <a:rPr lang="en-US" sz="2000" dirty="0"/>
              <a:t>Encouraging supplier diversity by actively seeking to work with businesses owned by underrepresented groups. For instance, Google has implemented supplier diversity programs that aim to include minority-owned and women-owned businesses in their supply chain. By promoting supplier diversity, companies can foster a more inclusive and equitable business environment.</a:t>
            </a:r>
          </a:p>
          <a:p>
            <a:pPr marL="0" indent="0" algn="just">
              <a:buNone/>
            </a:pPr>
            <a:r>
              <a:rPr lang="en-US" sz="2000" dirty="0"/>
              <a:t/>
            </a:r>
            <a:br>
              <a:rPr lang="en-US" sz="2000" dirty="0"/>
            </a:br>
            <a:endParaRPr lang="en-US" sz="2000" dirty="0"/>
          </a:p>
        </p:txBody>
      </p:sp>
    </p:spTree>
    <p:extLst>
      <p:ext uri="{BB962C8B-B14F-4D97-AF65-F5344CB8AC3E}">
        <p14:creationId xmlns:p14="http://schemas.microsoft.com/office/powerpoint/2010/main" val="199530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2344400" cy="685800"/>
          </a:xfrm>
        </p:spPr>
        <p:txBody>
          <a:bodyPr>
            <a:noAutofit/>
          </a:bodyPr>
          <a:lstStyle/>
          <a:p>
            <a:pPr marL="940488" lvl="2" algn="ctr" defTabSz="940488" rtl="0">
              <a:spcBef>
                <a:spcPct val="20000"/>
              </a:spcBef>
            </a:pPr>
            <a:r>
              <a:rPr lang="en-US" sz="4000" b="1" kern="1200" dirty="0" smtClean="0">
                <a:solidFill>
                  <a:srgbClr val="00B050"/>
                </a:solidFill>
                <a:latin typeface="+mn-lt"/>
                <a:ea typeface="+mn-ea"/>
                <a:cs typeface="+mn-cs"/>
              </a:rPr>
              <a:t>PERSONAL </a:t>
            </a:r>
            <a:r>
              <a:rPr lang="en-US" sz="4000" b="1" kern="1200" dirty="0">
                <a:solidFill>
                  <a:srgbClr val="00B050"/>
                </a:solidFill>
                <a:latin typeface="+mn-lt"/>
                <a:ea typeface="+mn-ea"/>
                <a:cs typeface="+mn-cs"/>
              </a:rPr>
              <a:t>FACTORS</a:t>
            </a:r>
          </a:p>
        </p:txBody>
      </p:sp>
      <p:sp>
        <p:nvSpPr>
          <p:cNvPr id="3" name="Content Placeholder 2"/>
          <p:cNvSpPr>
            <a:spLocks noGrp="1"/>
          </p:cNvSpPr>
          <p:nvPr>
            <p:ph idx="1"/>
          </p:nvPr>
        </p:nvSpPr>
        <p:spPr>
          <a:xfrm>
            <a:off x="381000" y="685800"/>
            <a:ext cx="12954000" cy="4827694"/>
          </a:xfrm>
        </p:spPr>
        <p:txBody>
          <a:bodyPr>
            <a:noAutofit/>
          </a:bodyPr>
          <a:lstStyle/>
          <a:p>
            <a:pPr marL="0" indent="0" algn="just">
              <a:buNone/>
            </a:pPr>
            <a:r>
              <a:rPr lang="en-US" sz="2400" b="1" dirty="0" smtClean="0">
                <a:solidFill>
                  <a:srgbClr val="C00000"/>
                </a:solidFill>
              </a:rPr>
              <a:t>Need of Achievement</a:t>
            </a:r>
            <a:r>
              <a:rPr lang="en-US" sz="2400" dirty="0" smtClean="0"/>
              <a:t>: </a:t>
            </a:r>
            <a:r>
              <a:rPr lang="en-US" sz="2400" dirty="0"/>
              <a:t>According to McClelland ‘need achievement’ is social motive to excel that tends to </a:t>
            </a:r>
            <a:r>
              <a:rPr lang="en-US" sz="2400" dirty="0" err="1"/>
              <a:t>characterise</a:t>
            </a:r>
            <a:r>
              <a:rPr lang="en-US" sz="2400" dirty="0"/>
              <a:t> successful entrepreneurs, especially when reinforced by cultural factors. </a:t>
            </a:r>
            <a:endParaRPr lang="en-US" sz="2400" dirty="0" smtClean="0"/>
          </a:p>
          <a:p>
            <a:pPr marL="0" indent="0" algn="just">
              <a:buNone/>
            </a:pPr>
            <a:r>
              <a:rPr lang="en-US" sz="2400" dirty="0" smtClean="0"/>
              <a:t>He </a:t>
            </a:r>
            <a:r>
              <a:rPr lang="en-US" sz="2400" dirty="0"/>
              <a:t>found that certain kinds of people, especially those who became entrepreneurs, had this characteristic. </a:t>
            </a:r>
            <a:endParaRPr lang="en-US" sz="2400" dirty="0" smtClean="0"/>
          </a:p>
          <a:p>
            <a:pPr marL="0" indent="0" algn="just">
              <a:buNone/>
            </a:pPr>
            <a:r>
              <a:rPr lang="en-US" sz="2400" dirty="0" smtClean="0"/>
              <a:t>Moreover</a:t>
            </a:r>
            <a:r>
              <a:rPr lang="en-US" sz="2400" dirty="0"/>
              <a:t>, some societies tend to reproduce a larger percentage of people with high ‘need achievement’ than other societies</a:t>
            </a:r>
            <a:r>
              <a:rPr lang="en-US" sz="2400" dirty="0" smtClean="0"/>
              <a:t>.</a:t>
            </a:r>
          </a:p>
          <a:p>
            <a:pPr marL="0" indent="0" algn="just">
              <a:buNone/>
            </a:pPr>
            <a:endParaRPr lang="en-US" sz="2400" dirty="0" smtClean="0"/>
          </a:p>
          <a:p>
            <a:pPr marL="0" indent="0" algn="just">
              <a:buNone/>
            </a:pPr>
            <a:r>
              <a:rPr lang="en-US" sz="2400" b="1" dirty="0" smtClean="0">
                <a:solidFill>
                  <a:srgbClr val="C00000"/>
                </a:solidFill>
              </a:rPr>
              <a:t>Motives</a:t>
            </a:r>
            <a:r>
              <a:rPr lang="en-US" sz="2400" dirty="0"/>
              <a:t>: Besides wealth, entrepreneurs seek power, prestige, security and service to society. particularly to non-monetary aspects such as independence, persons’ self-esteem, power and regard of the society. </a:t>
            </a:r>
            <a:r>
              <a:rPr lang="en-US" sz="2400" dirty="0" smtClean="0"/>
              <a:t>(</a:t>
            </a:r>
            <a:r>
              <a:rPr lang="en-US" sz="2400" b="1" dirty="0" smtClean="0">
                <a:solidFill>
                  <a:srgbClr val="00B0F0"/>
                </a:solidFill>
              </a:rPr>
              <a:t>can also write internal and external motivating factors of entrepreneur of unit -1</a:t>
            </a:r>
            <a:r>
              <a:rPr lang="en-US" sz="2400" dirty="0" smtClean="0"/>
              <a:t>)</a:t>
            </a:r>
            <a:endParaRPr lang="en-US" sz="2400" dirty="0"/>
          </a:p>
          <a:p>
            <a:pPr marL="0" indent="0" algn="just">
              <a:buNone/>
            </a:pPr>
            <a:r>
              <a:rPr lang="en-US" sz="2400" dirty="0"/>
              <a:t>Evans distinguishes motive by three kinds of entrepreneurs </a:t>
            </a:r>
          </a:p>
          <a:p>
            <a:pPr marL="0" indent="0" algn="just">
              <a:buNone/>
            </a:pPr>
            <a:r>
              <a:rPr lang="en-US" sz="2400" dirty="0"/>
              <a:t> (a) Managing entrepreneurs whose chief motive is security. </a:t>
            </a:r>
          </a:p>
          <a:p>
            <a:pPr marL="0" indent="0" algn="just">
              <a:buNone/>
            </a:pPr>
            <a:r>
              <a:rPr lang="en-US" sz="2400" dirty="0"/>
              <a:t>(b) Innovating entrepreneurs, who are interested only in excitement. </a:t>
            </a:r>
          </a:p>
          <a:p>
            <a:pPr marL="0" indent="0" algn="just">
              <a:buNone/>
            </a:pPr>
            <a:r>
              <a:rPr lang="en-US" sz="2400" dirty="0"/>
              <a:t>(c) Controlling entrepreneurs, whose chief motive is, want power and authority.</a:t>
            </a:r>
          </a:p>
          <a:p>
            <a:pPr marL="0" indent="0" algn="just">
              <a:buNone/>
            </a:pPr>
            <a:endParaRPr lang="en-US" sz="2400" dirty="0" smtClean="0"/>
          </a:p>
          <a:p>
            <a:pPr marL="0" indent="0" algn="just">
              <a:buNone/>
            </a:pPr>
            <a:r>
              <a:rPr lang="en-US" sz="2400" dirty="0" smtClean="0"/>
              <a:t> </a:t>
            </a:r>
            <a:endParaRPr lang="en-US" sz="2400" dirty="0"/>
          </a:p>
        </p:txBody>
      </p:sp>
    </p:spTree>
    <p:extLst>
      <p:ext uri="{BB962C8B-B14F-4D97-AF65-F5344CB8AC3E}">
        <p14:creationId xmlns:p14="http://schemas.microsoft.com/office/powerpoint/2010/main" val="3920980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13106400" cy="4827694"/>
          </a:xfrm>
        </p:spPr>
        <p:txBody>
          <a:bodyPr>
            <a:noAutofit/>
          </a:bodyPr>
          <a:lstStyle/>
          <a:p>
            <a:pPr marL="0" indent="0" algn="just">
              <a:buNone/>
            </a:pPr>
            <a:r>
              <a:rPr lang="en-US" sz="2400" b="1" dirty="0">
                <a:solidFill>
                  <a:srgbClr val="C00000"/>
                </a:solidFill>
              </a:rPr>
              <a:t>Desire to do Something New</a:t>
            </a:r>
            <a:r>
              <a:rPr lang="en-US" sz="2400" dirty="0"/>
              <a:t>: This desire of an individual takes him to the higher level of </a:t>
            </a:r>
            <a:r>
              <a:rPr lang="en-US" sz="2400" dirty="0" smtClean="0"/>
              <a:t>self-esteem, </a:t>
            </a:r>
            <a:r>
              <a:rPr lang="en-US" sz="2400" dirty="0"/>
              <a:t>which leads him/her to start a new venture and provide and do something new. </a:t>
            </a:r>
            <a:endParaRPr lang="en-US" sz="2400" dirty="0" smtClean="0"/>
          </a:p>
          <a:p>
            <a:pPr marL="0" indent="0" algn="just">
              <a:buNone/>
            </a:pPr>
            <a:endParaRPr lang="en-US" sz="2400" dirty="0" smtClean="0"/>
          </a:p>
          <a:p>
            <a:pPr marL="0" indent="0" algn="just">
              <a:buNone/>
            </a:pPr>
            <a:r>
              <a:rPr lang="en-US" sz="2400" b="1" dirty="0" smtClean="0">
                <a:solidFill>
                  <a:srgbClr val="C00000"/>
                </a:solidFill>
              </a:rPr>
              <a:t>Educational </a:t>
            </a:r>
            <a:r>
              <a:rPr lang="en-US" sz="2400" b="1" dirty="0">
                <a:solidFill>
                  <a:srgbClr val="C00000"/>
                </a:solidFill>
              </a:rPr>
              <a:t>Background and Experience of an Individual</a:t>
            </a:r>
            <a:r>
              <a:rPr lang="en-US" sz="2400" dirty="0"/>
              <a:t>: An individual’s decision to pursue an entrepreneurial career is dependent on various factors. </a:t>
            </a:r>
            <a:endParaRPr lang="en-US" sz="2400" dirty="0" smtClean="0"/>
          </a:p>
          <a:p>
            <a:pPr marL="0" indent="0" algn="just">
              <a:buNone/>
            </a:pPr>
            <a:endParaRPr lang="en-US" sz="2400" dirty="0" smtClean="0"/>
          </a:p>
          <a:p>
            <a:pPr marL="0" indent="0" algn="just">
              <a:buNone/>
            </a:pPr>
            <a:r>
              <a:rPr lang="en-US" sz="2400" dirty="0" smtClean="0"/>
              <a:t>The </a:t>
            </a:r>
            <a:r>
              <a:rPr lang="en-US" sz="2400" dirty="0"/>
              <a:t>type of education, training and experience an individual has acquired influences the choice of setting up an enterprise or taking up entrepreneurship</a:t>
            </a:r>
            <a:r>
              <a:rPr lang="en-US" sz="2400" dirty="0" smtClean="0"/>
              <a:t>.</a:t>
            </a:r>
          </a:p>
          <a:p>
            <a:pPr marL="0" indent="0" algn="just">
              <a:buNone/>
            </a:pPr>
            <a:endParaRPr lang="en-US" sz="2400" dirty="0" smtClean="0"/>
          </a:p>
          <a:p>
            <a:pPr marL="0" indent="0" algn="just">
              <a:buNone/>
            </a:pPr>
            <a:r>
              <a:rPr lang="en-US" sz="2400" dirty="0" smtClean="0"/>
              <a:t> Technically </a:t>
            </a:r>
            <a:r>
              <a:rPr lang="en-US" sz="2400" dirty="0"/>
              <a:t>qualified persons normally set up their venture in the field of their specialization, mainly because working in one’s own area of specialization provides confidence and reduces the uncertainty associated with the new </a:t>
            </a:r>
            <a:r>
              <a:rPr lang="en-US" sz="2400" dirty="0" smtClean="0"/>
              <a:t>venture.</a:t>
            </a:r>
          </a:p>
          <a:p>
            <a:pPr marL="0" indent="0" algn="just">
              <a:buNone/>
            </a:pPr>
            <a:endParaRPr lang="en-US" sz="2400" dirty="0" smtClean="0"/>
          </a:p>
          <a:p>
            <a:pPr marL="0" indent="0" algn="just">
              <a:buNone/>
            </a:pPr>
            <a:r>
              <a:rPr lang="en-US" sz="2400" dirty="0" smtClean="0"/>
              <a:t>Other personal factors </a:t>
            </a:r>
            <a:r>
              <a:rPr lang="en-US" sz="2400" dirty="0"/>
              <a:t>which can influence </a:t>
            </a:r>
            <a:r>
              <a:rPr lang="en-US" sz="2400" dirty="0" smtClean="0"/>
              <a:t>are the </a:t>
            </a:r>
            <a:r>
              <a:rPr lang="en-US" sz="2400" b="1" dirty="0">
                <a:solidFill>
                  <a:srgbClr val="C00000"/>
                </a:solidFill>
              </a:rPr>
              <a:t>entrepreneurial spirit </a:t>
            </a:r>
            <a:r>
              <a:rPr lang="en-US" sz="2400" b="1" dirty="0" smtClean="0">
                <a:solidFill>
                  <a:srgbClr val="C00000"/>
                </a:solidFill>
              </a:rPr>
              <a:t>and </a:t>
            </a:r>
            <a:r>
              <a:rPr lang="en-US" sz="2400" b="1" dirty="0">
                <a:solidFill>
                  <a:srgbClr val="C00000"/>
                </a:solidFill>
              </a:rPr>
              <a:t>financial conditions</a:t>
            </a:r>
            <a:r>
              <a:rPr lang="en-US" sz="2400" dirty="0"/>
              <a:t> </a:t>
            </a:r>
            <a:r>
              <a:rPr lang="en-US" sz="2400" b="1" dirty="0" smtClean="0">
                <a:solidFill>
                  <a:srgbClr val="C00000"/>
                </a:solidFill>
              </a:rPr>
              <a:t>of  </a:t>
            </a:r>
            <a:r>
              <a:rPr lang="en-US" sz="2400" b="1" dirty="0">
                <a:solidFill>
                  <a:srgbClr val="C00000"/>
                </a:solidFill>
              </a:rPr>
              <a:t>family, role models </a:t>
            </a:r>
            <a:r>
              <a:rPr lang="en-US" sz="2400" dirty="0"/>
              <a:t>and </a:t>
            </a:r>
            <a:r>
              <a:rPr lang="en-US" sz="2400" b="1" dirty="0">
                <a:solidFill>
                  <a:srgbClr val="C00000"/>
                </a:solidFill>
              </a:rPr>
              <a:t>association with similar types of individuals, </a:t>
            </a:r>
            <a:r>
              <a:rPr lang="en-US" sz="2400" dirty="0" smtClean="0"/>
              <a:t>to </a:t>
            </a:r>
            <a:r>
              <a:rPr lang="en-US" sz="2400" dirty="0"/>
              <a:t>start </a:t>
            </a:r>
            <a:r>
              <a:rPr lang="en-US" sz="2400" dirty="0" smtClean="0"/>
              <a:t>with.</a:t>
            </a:r>
            <a:endParaRPr lang="en-US" sz="2400" dirty="0"/>
          </a:p>
        </p:txBody>
      </p:sp>
    </p:spTree>
    <p:extLst>
      <p:ext uri="{BB962C8B-B14F-4D97-AF65-F5344CB8AC3E}">
        <p14:creationId xmlns:p14="http://schemas.microsoft.com/office/powerpoint/2010/main" val="248626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13106400" cy="6524863"/>
          </a:xfrm>
          <a:prstGeom prst="rect">
            <a:avLst/>
          </a:prstGeom>
        </p:spPr>
        <p:txBody>
          <a:bodyPr wrap="square">
            <a:spAutoFit/>
          </a:bodyPr>
          <a:lstStyle/>
          <a:p>
            <a:pPr marL="342900" indent="-342900" algn="just">
              <a:buAutoNum type="arabicParenR"/>
            </a:pPr>
            <a:r>
              <a:rPr lang="en-US" sz="2200" b="1" dirty="0" smtClean="0">
                <a:solidFill>
                  <a:srgbClr val="00B0F0"/>
                </a:solidFill>
              </a:rPr>
              <a:t>INTERNAL </a:t>
            </a:r>
            <a:r>
              <a:rPr lang="en-US" sz="2200" b="1" dirty="0">
                <a:solidFill>
                  <a:srgbClr val="00B0F0"/>
                </a:solidFill>
              </a:rPr>
              <a:t>ENVIRONMENTAL FACTORS</a:t>
            </a:r>
            <a:r>
              <a:rPr lang="en-US" sz="2200" dirty="0" smtClean="0"/>
              <a:t>:</a:t>
            </a:r>
          </a:p>
          <a:p>
            <a:pPr algn="just"/>
            <a:r>
              <a:rPr lang="en-US" sz="2200" dirty="0" smtClean="0"/>
              <a:t> </a:t>
            </a:r>
            <a:r>
              <a:rPr lang="en-US" sz="2200" dirty="0"/>
              <a:t>The internal environment is the environment that has a direct impact on the business. The internal factors are generally controllable because the company has control over these factors. It can alter or modify these factors. The internal environmental factors are resources, capabilities and culture</a:t>
            </a:r>
            <a:r>
              <a:rPr lang="en-US" sz="2200" dirty="0" smtClean="0"/>
              <a:t>.</a:t>
            </a:r>
          </a:p>
          <a:p>
            <a:pPr algn="just"/>
            <a:endParaRPr lang="en-US" sz="2200" dirty="0" smtClean="0"/>
          </a:p>
          <a:p>
            <a:pPr algn="just"/>
            <a:r>
              <a:rPr lang="en-US" sz="2200" dirty="0" smtClean="0"/>
              <a:t>I</a:t>
            </a:r>
            <a:r>
              <a:rPr lang="en-US" sz="2200" dirty="0"/>
              <a:t>) </a:t>
            </a:r>
            <a:r>
              <a:rPr lang="en-US" sz="2200" b="1" dirty="0"/>
              <a:t>RESOURCES</a:t>
            </a:r>
            <a:r>
              <a:rPr lang="en-US" sz="2200" dirty="0"/>
              <a:t>: A good starting point to identify company resources is to look at tangible, intangible and human resources. Tangible resources are the easiest to identify and evaluate: financial resources and physical assets are identifies and valued in the firm‘s financial statements. Intangible resources are largely invisible, but over time become more important to the firm than tangible assets because they can be a main source for a competitive advantage. </a:t>
            </a:r>
            <a:endParaRPr lang="en-US" sz="2200" dirty="0" smtClean="0"/>
          </a:p>
          <a:p>
            <a:pPr algn="just"/>
            <a:r>
              <a:rPr lang="en-US" sz="2200" dirty="0" smtClean="0"/>
              <a:t>Such </a:t>
            </a:r>
            <a:r>
              <a:rPr lang="en-US" sz="2200" dirty="0"/>
              <a:t>intangible recourses include reputational assets (brands, image, etc.) and technological assets (proprietary technology and know-how). Human resources or human capital are the productive services human beings offer the firm in terms of their skills, knowledge, reasoning, and decision-making abilities</a:t>
            </a:r>
            <a:r>
              <a:rPr lang="en-US" sz="2200" dirty="0" smtClean="0"/>
              <a:t>.</a:t>
            </a:r>
          </a:p>
          <a:p>
            <a:pPr algn="just"/>
            <a:endParaRPr lang="en-US" sz="2200" dirty="0" smtClean="0"/>
          </a:p>
          <a:p>
            <a:pPr algn="just"/>
            <a:r>
              <a:rPr lang="en-US" sz="2200" dirty="0" smtClean="0"/>
              <a:t> </a:t>
            </a:r>
            <a:r>
              <a:rPr lang="en-US" sz="2200" dirty="0"/>
              <a:t>II) </a:t>
            </a:r>
            <a:r>
              <a:rPr lang="en-US" sz="2200" b="1" dirty="0"/>
              <a:t>CAPABILITIES</a:t>
            </a:r>
            <a:r>
              <a:rPr lang="en-US" sz="2200" dirty="0"/>
              <a:t>: </a:t>
            </a:r>
            <a:r>
              <a:rPr lang="en-US" sz="2200" dirty="0" smtClean="0"/>
              <a:t>The </a:t>
            </a:r>
            <a:r>
              <a:rPr lang="en-US" sz="2200" dirty="0"/>
              <a:t>term organizational capabilities are used to refer to a firm‘s capacity for undertaking a particular productive activity</a:t>
            </a:r>
            <a:r>
              <a:rPr lang="en-US" sz="2200" dirty="0" smtClean="0"/>
              <a:t>. </a:t>
            </a:r>
          </a:p>
          <a:p>
            <a:pPr algn="just"/>
            <a:endParaRPr lang="en-US" sz="2200" dirty="0" smtClean="0"/>
          </a:p>
          <a:p>
            <a:pPr algn="just"/>
            <a:r>
              <a:rPr lang="en-US" sz="2200" dirty="0" smtClean="0"/>
              <a:t>III</a:t>
            </a:r>
            <a:r>
              <a:rPr lang="en-US" sz="2200" dirty="0"/>
              <a:t>) </a:t>
            </a:r>
            <a:r>
              <a:rPr lang="en-US" sz="2200" b="1" dirty="0"/>
              <a:t>CULTURE</a:t>
            </a:r>
            <a:r>
              <a:rPr lang="en-US" sz="2200" dirty="0"/>
              <a:t>: It is the specific collection of values and norms that are shared by people and groups in an organization and that helps in achieving the organizational goals</a:t>
            </a:r>
          </a:p>
        </p:txBody>
      </p:sp>
      <p:sp>
        <p:nvSpPr>
          <p:cNvPr id="2" name="Rectangle 1"/>
          <p:cNvSpPr/>
          <p:nvPr/>
        </p:nvSpPr>
        <p:spPr>
          <a:xfrm>
            <a:off x="4343400" y="-31680"/>
            <a:ext cx="5969391" cy="707886"/>
          </a:xfrm>
          <a:prstGeom prst="rect">
            <a:avLst/>
          </a:prstGeom>
        </p:spPr>
        <p:txBody>
          <a:bodyPr wrap="none">
            <a:spAutoFit/>
          </a:bodyPr>
          <a:lstStyle/>
          <a:p>
            <a:pPr algn="ctr"/>
            <a:r>
              <a:rPr lang="en-US" sz="4000" b="1" dirty="0">
                <a:solidFill>
                  <a:srgbClr val="00B050"/>
                </a:solidFill>
              </a:rPr>
              <a:t>ENVIRONMENTAL FACTORS</a:t>
            </a:r>
          </a:p>
        </p:txBody>
      </p:sp>
    </p:spTree>
    <p:extLst>
      <p:ext uri="{BB962C8B-B14F-4D97-AF65-F5344CB8AC3E}">
        <p14:creationId xmlns:p14="http://schemas.microsoft.com/office/powerpoint/2010/main" val="170505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2801600" cy="6863417"/>
          </a:xfrm>
          <a:prstGeom prst="rect">
            <a:avLst/>
          </a:prstGeom>
        </p:spPr>
        <p:txBody>
          <a:bodyPr wrap="square">
            <a:spAutoFit/>
          </a:bodyPr>
          <a:lstStyle/>
          <a:p>
            <a:pPr algn="just"/>
            <a:r>
              <a:rPr lang="en-US" sz="2000" dirty="0"/>
              <a:t>2) </a:t>
            </a:r>
            <a:r>
              <a:rPr lang="en-US" sz="2400" b="1" dirty="0">
                <a:solidFill>
                  <a:srgbClr val="00B0F0"/>
                </a:solidFill>
              </a:rPr>
              <a:t>EXTERNAL ENVIRONMENT FACTORS</a:t>
            </a:r>
            <a:r>
              <a:rPr lang="en-US" sz="2000" dirty="0"/>
              <a:t>: It refers to the environment that has an indirect influence on the business. The factors are uncontrollable by the business. The two types of external environment are micro environment and macro environment. </a:t>
            </a:r>
            <a:endParaRPr lang="en-US" sz="2000" dirty="0" smtClean="0"/>
          </a:p>
          <a:p>
            <a:pPr algn="just"/>
            <a:endParaRPr lang="en-US" sz="2000" dirty="0"/>
          </a:p>
          <a:p>
            <a:pPr marL="342900" indent="-342900" algn="just">
              <a:buAutoNum type="alphaLcParenR"/>
            </a:pPr>
            <a:r>
              <a:rPr lang="en-US" sz="2000" b="1" dirty="0" smtClean="0"/>
              <a:t>MICRO </a:t>
            </a:r>
            <a:r>
              <a:rPr lang="en-US" sz="2000" b="1" dirty="0"/>
              <a:t>ENVIRONMENTAL FACTORS</a:t>
            </a:r>
            <a:r>
              <a:rPr lang="en-US" sz="2000" dirty="0"/>
              <a:t>: These are external factors close to the company that have a direct impact on the organizations process. These factors include: </a:t>
            </a:r>
          </a:p>
          <a:p>
            <a:pPr marL="400050" indent="-400050" algn="just">
              <a:buAutoNum type="romanLcParenR"/>
            </a:pPr>
            <a:r>
              <a:rPr lang="en-US" sz="2000" b="1" dirty="0" smtClean="0"/>
              <a:t>Shareholders</a:t>
            </a:r>
            <a:r>
              <a:rPr lang="en-US" sz="2000" dirty="0"/>
              <a:t>: Any person or company that owns at least one share (a percentage of ownership) in a company is known as shareholder. A shareholder may also be referred to as a "stockholder". As organization requires greater inward investment for growth they face increasing pressure to move from private ownership to public. However this movement unleashes the forces of shareholder pressure on the strategy of </a:t>
            </a:r>
            <a:r>
              <a:rPr lang="en-US" sz="2000" dirty="0" smtClean="0"/>
              <a:t>organizations.</a:t>
            </a:r>
          </a:p>
          <a:p>
            <a:pPr marL="400050" indent="-400050" algn="just">
              <a:buAutoNum type="romanLcParenR"/>
            </a:pPr>
            <a:endParaRPr lang="en-US" sz="2000" dirty="0" smtClean="0"/>
          </a:p>
          <a:p>
            <a:pPr algn="just"/>
            <a:r>
              <a:rPr lang="en-US" sz="2000" dirty="0" smtClean="0"/>
              <a:t> </a:t>
            </a:r>
            <a:r>
              <a:rPr lang="en-US" sz="2000" dirty="0"/>
              <a:t>ii) </a:t>
            </a:r>
            <a:r>
              <a:rPr lang="en-US" sz="2000" dirty="0" smtClean="0"/>
              <a:t> </a:t>
            </a:r>
            <a:r>
              <a:rPr lang="en-US" sz="2000" b="1" dirty="0" smtClean="0"/>
              <a:t>Suppliers</a:t>
            </a:r>
            <a:r>
              <a:rPr lang="en-US" sz="2000" dirty="0"/>
              <a:t>: An individual or an organization involved in the process of making a product or service available for use </a:t>
            </a:r>
            <a:r>
              <a:rPr lang="en-US" sz="2000" dirty="0" smtClean="0"/>
              <a:t>or consumption </a:t>
            </a:r>
            <a:r>
              <a:rPr lang="en-US" sz="2000" dirty="0"/>
              <a:t>by a consumer or business user is known as supplier. Increase in raw material prices will have a knock on </a:t>
            </a:r>
            <a:r>
              <a:rPr lang="en-US" sz="2000" dirty="0" smtClean="0"/>
              <a:t>affect on </a:t>
            </a:r>
            <a:r>
              <a:rPr lang="en-US" sz="2000" dirty="0"/>
              <a:t>the marketing mix strategy of an organization. Prices may be forced up as a result. A closer supplier relationship is one way </a:t>
            </a:r>
            <a:r>
              <a:rPr lang="en-US" sz="2000" dirty="0" smtClean="0"/>
              <a:t>of </a:t>
            </a:r>
            <a:r>
              <a:rPr lang="en-US" sz="2000" dirty="0"/>
              <a:t>ensuring competitive and quality products for an organization. </a:t>
            </a:r>
            <a:endParaRPr lang="en-US" sz="2000" dirty="0" smtClean="0"/>
          </a:p>
          <a:p>
            <a:pPr algn="just"/>
            <a:endParaRPr lang="en-US" sz="2000" dirty="0" smtClean="0"/>
          </a:p>
          <a:p>
            <a:pPr algn="just"/>
            <a:r>
              <a:rPr lang="en-US" sz="2000" dirty="0" smtClean="0"/>
              <a:t>iii</a:t>
            </a:r>
            <a:r>
              <a:rPr lang="en-US" sz="2000" dirty="0"/>
              <a:t>) </a:t>
            </a:r>
            <a:r>
              <a:rPr lang="en-US" sz="2000" b="1" dirty="0"/>
              <a:t>Distributors</a:t>
            </a:r>
            <a:r>
              <a:rPr lang="en-US" sz="2000" dirty="0"/>
              <a:t>: Entity that buys non-competing products or product-lines, warehouses them, and resells them to retailers or direct to the end users or customers is known as distributor. Most distributors provide strong manpower and cash support to the supplier or manufacturer's promotional efforts. They usually also provide a range of services (such as product information, estimates, technical support, after-sales services, credit) to their customers. Often getting products to the end customers can be a major issue for firms. The distributors used will determine the final price of the product and how it is presented to the end customer. </a:t>
            </a:r>
          </a:p>
        </p:txBody>
      </p:sp>
    </p:spTree>
    <p:extLst>
      <p:ext uri="{BB962C8B-B14F-4D97-AF65-F5344CB8AC3E}">
        <p14:creationId xmlns:p14="http://schemas.microsoft.com/office/powerpoint/2010/main" val="350641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12725400" cy="6986528"/>
          </a:xfrm>
          <a:prstGeom prst="rect">
            <a:avLst/>
          </a:prstGeom>
        </p:spPr>
        <p:txBody>
          <a:bodyPr wrap="square">
            <a:spAutoFit/>
          </a:bodyPr>
          <a:lstStyle/>
          <a:p>
            <a:pPr algn="just"/>
            <a:r>
              <a:rPr lang="en-US" sz="2800" dirty="0"/>
              <a:t>iv) </a:t>
            </a:r>
            <a:r>
              <a:rPr lang="en-US" sz="2800" b="1" dirty="0"/>
              <a:t>Customers</a:t>
            </a:r>
            <a:r>
              <a:rPr lang="en-US" sz="2800" dirty="0"/>
              <a:t>: A person, company, or other entity which buys goods and services produced by another person, company, or other entity is known as customer. Organizations survive on the basis of meeting the needs, wants and providing benefits for their customers. Failure to do so will result in a failed business strategy. </a:t>
            </a:r>
            <a:endParaRPr lang="en-US" sz="2800" dirty="0" smtClean="0"/>
          </a:p>
          <a:p>
            <a:pPr algn="just"/>
            <a:endParaRPr lang="en-US" sz="2800" dirty="0"/>
          </a:p>
          <a:p>
            <a:pPr algn="just"/>
            <a:r>
              <a:rPr lang="en-US" sz="2800" dirty="0" smtClean="0"/>
              <a:t>v</a:t>
            </a:r>
            <a:r>
              <a:rPr lang="en-US" sz="2800" dirty="0"/>
              <a:t>) </a:t>
            </a:r>
            <a:r>
              <a:rPr lang="en-US" sz="2800" b="1" dirty="0"/>
              <a:t>Competitors</a:t>
            </a:r>
            <a:r>
              <a:rPr lang="en-US" sz="2800" dirty="0"/>
              <a:t>: A company in the same industry or a similar industry which offers a similar product or service is known as competitor. The presence of one or more competitors can reduce the prices of goods and services as the companies attempt to gain a larger market share. Competition also requires companies to become more efficient in order to reduce costs. </a:t>
            </a:r>
            <a:r>
              <a:rPr lang="en-US" sz="2800" dirty="0" err="1"/>
              <a:t>Fastfood</a:t>
            </a:r>
            <a:r>
              <a:rPr lang="en-US" sz="2800" dirty="0"/>
              <a:t> restaurants McDonald's and Burger King are competitors, as are Coca-Cola and Pepsi, and Wal-Mart and Target</a:t>
            </a:r>
            <a:r>
              <a:rPr lang="en-US" sz="2800" dirty="0" smtClean="0"/>
              <a:t>.</a:t>
            </a:r>
          </a:p>
          <a:p>
            <a:pPr algn="just"/>
            <a:endParaRPr lang="en-US" sz="2800" dirty="0"/>
          </a:p>
          <a:p>
            <a:pPr algn="just"/>
            <a:r>
              <a:rPr lang="en-US" sz="2800" dirty="0" smtClean="0"/>
              <a:t> </a:t>
            </a:r>
            <a:r>
              <a:rPr lang="en-US" sz="2800" dirty="0"/>
              <a:t>vi) </a:t>
            </a:r>
            <a:r>
              <a:rPr lang="en-US" sz="2800" b="1" dirty="0"/>
              <a:t>Media</a:t>
            </a:r>
            <a:r>
              <a:rPr lang="en-US" sz="2800" dirty="0"/>
              <a:t>: Positive or adverse media attention on an </a:t>
            </a:r>
            <a:r>
              <a:rPr lang="en-US" sz="2800" dirty="0" err="1"/>
              <a:t>organisations</a:t>
            </a:r>
            <a:r>
              <a:rPr lang="en-US" sz="2800" dirty="0"/>
              <a:t> product or service can in some cases make or break an </a:t>
            </a:r>
            <a:r>
              <a:rPr lang="en-US" sz="2800" dirty="0" err="1"/>
              <a:t>organisation</a:t>
            </a:r>
            <a:r>
              <a:rPr lang="en-US" sz="2800" dirty="0"/>
              <a:t>. Consumer </a:t>
            </a:r>
            <a:r>
              <a:rPr lang="en-US" sz="2800" dirty="0" err="1"/>
              <a:t>programmes</a:t>
            </a:r>
            <a:r>
              <a:rPr lang="en-US" sz="2800" dirty="0"/>
              <a:t> with a wider and more direct audience can also have a very powerful and positive impact, forcing </a:t>
            </a:r>
            <a:r>
              <a:rPr lang="en-US" sz="2800" dirty="0" err="1"/>
              <a:t>organisations</a:t>
            </a:r>
            <a:r>
              <a:rPr lang="en-US" sz="2800" dirty="0"/>
              <a:t> to change their tactics. </a:t>
            </a:r>
          </a:p>
        </p:txBody>
      </p:sp>
    </p:spTree>
    <p:extLst>
      <p:ext uri="{BB962C8B-B14F-4D97-AF65-F5344CB8AC3E}">
        <p14:creationId xmlns:p14="http://schemas.microsoft.com/office/powerpoint/2010/main" val="923984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3099</TotalTime>
  <Words>6071</Words>
  <Application>Microsoft Office PowerPoint</Application>
  <PresentationFormat>Custom</PresentationFormat>
  <Paragraphs>416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Unit - V</vt:lpstr>
      <vt:lpstr>PowerPoint Presentation</vt:lpstr>
      <vt:lpstr>PowerPoint Presentation</vt:lpstr>
      <vt:lpstr>PowerPoint Presentation</vt:lpstr>
      <vt:lpstr>PERSONAL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of a new venture - Finance</vt:lpstr>
      <vt:lpstr>Problems of a new venture - Administrative</vt:lpstr>
      <vt:lpstr>Problems of a new venture - Marketing</vt:lpstr>
      <vt:lpstr>Problems of a new venture - Production and other problems</vt:lpstr>
      <vt:lpstr>PowerPoint Presentation</vt:lpstr>
      <vt:lpstr>PowerPoint Presentation</vt:lpstr>
      <vt:lpstr>PowerPoint Presentation</vt:lpstr>
      <vt:lpstr>PowerPoint Presentation</vt:lpstr>
      <vt:lpstr>PowerPoint Presentation</vt:lpstr>
      <vt:lpstr>Ethics </vt:lpstr>
      <vt:lpstr>Ethical Behavior to be followed</vt:lpstr>
      <vt:lpstr>Approaches to Managerial ethics</vt:lpstr>
      <vt:lpstr>PowerPoint Presentation</vt:lpstr>
      <vt:lpstr>PowerPoint Presentation</vt:lpstr>
      <vt:lpstr>Ethics and Business decisions</vt:lpstr>
      <vt:lpstr>PowerPoint Presentation</vt:lpstr>
      <vt:lpstr>Ethical practices and code of conduct</vt:lpstr>
      <vt:lpstr>Ethical Practices - Responsibilities to Customers </vt:lpstr>
      <vt:lpstr>Ethical Practices - Responsibilities to Employees </vt:lpstr>
      <vt:lpstr>Ethical Practices - Responsibilities to Society </vt:lpstr>
      <vt:lpstr>PowerPoint Presentation</vt:lpstr>
      <vt:lpstr>PowerPoint Presentation</vt:lpstr>
      <vt:lpstr>PowerPoint Presentation</vt:lpstr>
      <vt:lpstr>Ethical considerations</vt:lpstr>
      <vt:lpstr>PowerPoint Presentation</vt:lpstr>
      <vt:lpstr>PowerPoint Presentation</vt:lpstr>
      <vt:lpstr>The Importance of Ethics in Entrepreneurship </vt:lpstr>
      <vt:lpstr>PowerPoint Presentation</vt:lpstr>
      <vt:lpstr>Ethical Business Practices with Examples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IV</dc:title>
  <dc:creator>vandana</dc:creator>
  <cp:lastModifiedBy>vandana</cp:lastModifiedBy>
  <cp:revision>196</cp:revision>
  <dcterms:created xsi:type="dcterms:W3CDTF">2006-08-16T00:00:00Z</dcterms:created>
  <dcterms:modified xsi:type="dcterms:W3CDTF">2023-10-31T06:12:13Z</dcterms:modified>
</cp:coreProperties>
</file>