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28" r:id="rId2"/>
    <p:sldId id="373" r:id="rId3"/>
    <p:sldId id="374" r:id="rId4"/>
    <p:sldId id="402" r:id="rId5"/>
    <p:sldId id="433" r:id="rId6"/>
    <p:sldId id="468" r:id="rId7"/>
    <p:sldId id="437" r:id="rId8"/>
    <p:sldId id="440" r:id="rId9"/>
    <p:sldId id="443" r:id="rId10"/>
    <p:sldId id="444" r:id="rId11"/>
    <p:sldId id="472" r:id="rId12"/>
    <p:sldId id="321" r:id="rId13"/>
    <p:sldId id="473" r:id="rId14"/>
    <p:sldId id="474" r:id="rId15"/>
    <p:sldId id="475" r:id="rId16"/>
    <p:sldId id="479" r:id="rId17"/>
    <p:sldId id="476" r:id="rId18"/>
    <p:sldId id="477" r:id="rId19"/>
    <p:sldId id="478" r:id="rId20"/>
    <p:sldId id="470" r:id="rId21"/>
    <p:sldId id="449" r:id="rId22"/>
    <p:sldId id="450" r:id="rId23"/>
    <p:sldId id="453" r:id="rId24"/>
    <p:sldId id="452" r:id="rId25"/>
    <p:sldId id="454" r:id="rId26"/>
    <p:sldId id="480" r:id="rId27"/>
    <p:sldId id="481" r:id="rId28"/>
    <p:sldId id="482" r:id="rId29"/>
    <p:sldId id="483" r:id="rId30"/>
    <p:sldId id="484" r:id="rId31"/>
    <p:sldId id="485" r:id="rId32"/>
    <p:sldId id="486" r:id="rId33"/>
    <p:sldId id="487" r:id="rId34"/>
    <p:sldId id="488" r:id="rId35"/>
    <p:sldId id="489" r:id="rId36"/>
    <p:sldId id="490" r:id="rId37"/>
    <p:sldId id="491" r:id="rId38"/>
    <p:sldId id="492" r:id="rId39"/>
    <p:sldId id="493" r:id="rId40"/>
    <p:sldId id="494" r:id="rId41"/>
    <p:sldId id="495" r:id="rId42"/>
    <p:sldId id="496" r:id="rId43"/>
    <p:sldId id="497" r:id="rId44"/>
    <p:sldId id="498" r:id="rId45"/>
    <p:sldId id="499" r:id="rId46"/>
    <p:sldId id="500" r:id="rId47"/>
    <p:sldId id="501" r:id="rId48"/>
    <p:sldId id="502" r:id="rId49"/>
    <p:sldId id="503" r:id="rId50"/>
    <p:sldId id="504" r:id="rId51"/>
    <p:sldId id="505" r:id="rId52"/>
    <p:sldId id="507" r:id="rId53"/>
    <p:sldId id="50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0B55B-DAC9-8742-81AA-CDD1D1C668B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ACC35-B998-AF4D-A049-13103653E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8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38D34A-2A5D-4938-8B8B-22BB7B60DAFC}" type="slidenum">
              <a:rPr lang="en-US">
                <a:latin typeface="Times New Roman" panose="02020603050405020304" pitchFamily="18" charset="0"/>
              </a:rPr>
              <a:pPr eaLnBrk="1" hangingPunct="1"/>
              <a:t>20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D1953-0F74-4DD1-BDF8-04C993272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466FB-AD56-4A34-82D6-3139420EF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7A6E9-84BF-46AA-8A6C-0B1CF3589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933-A972-478B-9E6C-B59393E2556E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F6CB0-FCA2-4FB4-819C-2DE06A8F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44E42-C8FC-4541-BFE1-9477933D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5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853A1-7B5D-4F51-AE1C-17E01361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7519E-5945-4E46-A650-C42AF0A9F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670DB-069C-45B2-9C35-3BF3D786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933-A972-478B-9E6C-B59393E2556E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05BC5-9E84-4975-824B-BF397227F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00D20-F441-478B-86FC-0221E2A3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6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FCE90A-1B9B-49C0-B3D5-6B7EF95596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A80D-56C0-4E83-ABB9-E05317FD9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3ECC8-6FD1-426C-8E87-E3DD022B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933-A972-478B-9E6C-B59393E2556E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A0FE-752E-443A-9277-44696577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A3AE0-5CEC-4630-8655-625832A8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C775-EF27-47A6-B211-BD6C2A93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304B6-87A6-407F-833D-73A4A2F0F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8D3C5-C63A-4680-A979-64B65DBA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933-A972-478B-9E6C-B59393E2556E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2807-47E9-429C-964A-E413C49B2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C026E-61C8-4731-A33E-8316AE9E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3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7EBC9-1A21-4E1F-B2D5-F6571A5C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B1AFE-962E-4BA0-8DCB-31F143B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D286A-3807-4B58-A2A7-408B94DF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933-A972-478B-9E6C-B59393E2556E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BC415-ECAF-40B4-A9C6-310FD926A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515EF-5DF8-41CA-9498-5DEF15C2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6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31FF2-3ABD-457A-9EC7-315B29FBE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B86E2-1F6B-46E6-B19A-FD346F926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82FEF-AE0C-4820-9B98-62169FDD8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DF22F-148D-477A-A985-9F060A137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933-A972-478B-9E6C-B59393E2556E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A2DFE-CF44-422E-88FA-6F38209D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3E48B-B3D6-4D60-8CB6-14FB2A8B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40FE-E40E-465F-9FF4-4CE204C0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EE8C8-840E-4DF2-9271-E14CF48C0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05BC-D772-4976-9850-A953FDBC1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66326-E370-442B-8598-1C57A4D84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E98E0-2A89-4C1D-8D19-FD9EA58DC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8EF33B-7DA1-4E5B-A1B9-67D7967F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933-A972-478B-9E6C-B59393E2556E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536B03-1C94-4C5D-AEFF-CB4D0732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C794D9-167A-4FFD-9ECD-29214B77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0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D6B99-F164-448B-9A13-7B4888B1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9B8C8F-2305-4DF8-AFFE-0CF4B6AD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933-A972-478B-9E6C-B59393E2556E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28F3C-61FA-4B78-9C6A-05A83254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5D8D8-A066-4A6D-9D4F-70403CFC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7FDBEE-4740-4D23-9D6E-05501BE4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933-A972-478B-9E6C-B59393E2556E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A175C9-715C-441E-887C-6667C600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E790E-2D38-46CC-880A-E74C669D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CD97F-94E6-4C71-92D6-071FA4B0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9266B-DBFB-4325-87C5-5085E186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4E8DB-D63F-4690-939A-DDCBBEDCC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FDB3C-84A1-436F-A678-F2E80012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933-A972-478B-9E6C-B59393E2556E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73B4F-45A8-49C0-A93E-D89DD554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714E8-CD3E-4306-9F3A-5CF5002D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4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AA63-9A9B-4B80-BDD9-E1B0AE1D3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79D4CF-2B06-4CD2-80C8-12D1ECC1B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8E7E1-4F59-4818-88D9-BDBA4B151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8DBD0-ABCC-4836-B2E6-F71C09A2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D933-A972-478B-9E6C-B59393E2556E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2E408-B932-4D0D-886F-1C9243B88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98E1C-D53C-41FF-8886-7F3A73E49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4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C7FC59-2343-46FC-9B51-4CC2B9AF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EEC6C-57C1-4795-BFCE-ABD22349E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C257B-480D-4C58-9627-E90D5B1A8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8D933-A972-478B-9E6C-B59393E2556E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DC2-F355-4453-8A47-AE63CB907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AF4B3-09C8-4547-80C5-A664002EB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3F3D5-AA02-4196-B5EF-CE0E9B52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C05483-DD3D-479D-9688-1DEAAC82C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8181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21C814-0E7A-469A-B5A8-CBCB0FB69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905403"/>
            <a:ext cx="5618019" cy="32041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tka Banner" panose="02000505000000020004" pitchFamily="2" charset="0"/>
              </a:rPr>
              <a:t>Medium Access Control (MAC)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9A75E8-042A-9627-9EF4-C74F85399E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20" y="771988"/>
            <a:ext cx="1445048" cy="18238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0AC62C-9B3F-A759-6294-CC46F755B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787619" y="500026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42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50" y="6417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Sitka Banner" pitchFamily="2" charset="0"/>
              </a:rPr>
              <a:t>SLOTTED ALOHA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370" y="1297464"/>
            <a:ext cx="5181600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latin typeface="Sitka Text" pitchFamily="2" charset="0"/>
              </a:rPr>
              <a:t>vulnerable time = </a:t>
            </a:r>
            <a:r>
              <a:rPr lang="en-US" sz="2200" dirty="0" err="1">
                <a:latin typeface="Sitka Text" pitchFamily="2" charset="0"/>
              </a:rPr>
              <a:t>T</a:t>
            </a:r>
            <a:r>
              <a:rPr lang="en-US" sz="2200" baseline="-25000" dirty="0" err="1">
                <a:latin typeface="Sitka Text" pitchFamily="2" charset="0"/>
              </a:rPr>
              <a:t>fr</a:t>
            </a:r>
            <a:endParaRPr lang="en-US" sz="2200" dirty="0">
              <a:latin typeface="Sitka Text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latin typeface="Sitka Text" pitchFamily="2" charset="0"/>
              </a:rPr>
              <a:t>The throughput for slotted ALOHA is </a:t>
            </a:r>
            <a:r>
              <a:rPr lang="en-US" sz="2200" i="1" dirty="0">
                <a:latin typeface="Sitka Text" pitchFamily="2" charset="0"/>
              </a:rPr>
              <a:t>S =: G x e-G.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i="1" dirty="0">
                <a:latin typeface="Sitka Text" pitchFamily="2" charset="0"/>
              </a:rPr>
              <a:t>Collision occurs if two stations try to send at the beginning of the same slot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>
                <a:latin typeface="Sitka Text" pitchFamily="2" charset="0"/>
              </a:rPr>
              <a:t>	Substituting G = 1 	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>
                <a:latin typeface="Sitka Text" pitchFamily="2" charset="0"/>
              </a:rPr>
              <a:t>	Maximum Efficiency of Slotted Aloha (</a:t>
            </a:r>
            <a:r>
              <a:rPr lang="en-US" sz="2200" dirty="0" err="1">
                <a:latin typeface="Sitka Text" pitchFamily="2" charset="0"/>
              </a:rPr>
              <a:t>η</a:t>
            </a:r>
            <a:r>
              <a:rPr lang="en-US" sz="2200" dirty="0">
                <a:latin typeface="Sitka Text" pitchFamily="2" charset="0"/>
              </a:rPr>
              <a:t>) = 36.8%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200" dirty="0">
              <a:latin typeface="Sitka Text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10</a:t>
            </a:fld>
            <a:endParaRPr lang="en-AU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5589" y="1018903"/>
            <a:ext cx="5828211" cy="420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B13B6E-3D27-E441-9598-2DD978EF369C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8C5024-8A53-4F4C-B12A-AA68F2171568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BAA21CE-6C07-CB4A-B77C-4F6E28B0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0" y="41028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Sitka Banner" pitchFamily="2" charset="0"/>
              </a:rPr>
              <a:t>Differences Between Pure ALOHA and Slotted ALOHA</a:t>
            </a:r>
            <a:endParaRPr lang="en-US" altLang="en-US" sz="3200" dirty="0">
              <a:latin typeface="Sitka Banner" pitchFamily="2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40AECA30-FC6B-4860-A8CE-2402CBBD4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84" y="1340922"/>
            <a:ext cx="11338984" cy="4572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Sitka Text" pitchFamily="2" charset="0"/>
              </a:rPr>
              <a:t>Transmission</a:t>
            </a:r>
          </a:p>
          <a:p>
            <a:pPr lvl="1">
              <a:defRPr/>
            </a:pPr>
            <a:r>
              <a:rPr lang="en-US" altLang="en-US" dirty="0">
                <a:latin typeface="Sitka Text" pitchFamily="2" charset="0"/>
              </a:rPr>
              <a:t>Immediately, Starting of Time Slot </a:t>
            </a:r>
          </a:p>
          <a:p>
            <a:pPr>
              <a:defRPr/>
            </a:pPr>
            <a:r>
              <a:rPr lang="en-US" altLang="en-US" sz="2400" dirty="0">
                <a:latin typeface="Sitka Text" pitchFamily="2" charset="0"/>
              </a:rPr>
              <a:t>Timing</a:t>
            </a:r>
          </a:p>
          <a:p>
            <a:pPr lvl="1">
              <a:defRPr/>
            </a:pPr>
            <a:r>
              <a:rPr lang="en-US" altLang="en-US" dirty="0">
                <a:latin typeface="Sitka Text" pitchFamily="2" charset="0"/>
              </a:rPr>
              <a:t>Random Time, Beginning of Time Slot </a:t>
            </a:r>
          </a:p>
          <a:p>
            <a:pPr>
              <a:defRPr/>
            </a:pPr>
            <a:r>
              <a:rPr lang="en-US" altLang="en-US" sz="2400" dirty="0">
                <a:latin typeface="Sitka Text" pitchFamily="2" charset="0"/>
              </a:rPr>
              <a:t>Synchronization</a:t>
            </a:r>
          </a:p>
          <a:p>
            <a:pPr>
              <a:defRPr/>
            </a:pPr>
            <a:r>
              <a:rPr lang="en-US" altLang="en-US" sz="2400" dirty="0">
                <a:latin typeface="Sitka Text" pitchFamily="2" charset="0"/>
              </a:rPr>
              <a:t>Mode of Transfer</a:t>
            </a:r>
          </a:p>
          <a:p>
            <a:pPr lvl="1">
              <a:defRPr/>
            </a:pPr>
            <a:r>
              <a:rPr lang="en-US" altLang="en-US" dirty="0">
                <a:latin typeface="Sitka Text" pitchFamily="2" charset="0"/>
              </a:rPr>
              <a:t>Continues, Discrete</a:t>
            </a:r>
          </a:p>
          <a:p>
            <a:pPr>
              <a:defRPr/>
            </a:pPr>
            <a:r>
              <a:rPr lang="en-US" altLang="en-US" sz="2400" dirty="0">
                <a:latin typeface="Sitka Text" pitchFamily="2" charset="0"/>
              </a:rPr>
              <a:t>Collision</a:t>
            </a:r>
          </a:p>
          <a:p>
            <a:pPr>
              <a:defRPr/>
            </a:pPr>
            <a:r>
              <a:rPr lang="en-US" altLang="en-US" sz="2400" dirty="0">
                <a:latin typeface="Sitka Text" pitchFamily="2" charset="0"/>
              </a:rPr>
              <a:t>Efficiency</a:t>
            </a:r>
          </a:p>
          <a:p>
            <a:pPr>
              <a:defRPr/>
            </a:pPr>
            <a:endParaRPr lang="en-US" altLang="en-US" sz="2400" dirty="0">
              <a:latin typeface="Sitka Text" pitchFamily="2" charset="0"/>
            </a:endParaRPr>
          </a:p>
          <a:p>
            <a:pPr>
              <a:defRPr/>
            </a:pPr>
            <a:endParaRPr lang="en-US" altLang="en-US" sz="2400" dirty="0">
              <a:latin typeface="Sitka Text" pitchFamily="2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4C511A-9CC8-C84D-8DEE-3C08D5BF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8187FF5-4BF9-4B21-B0D2-9B7FF2B27D7F}" type="slidenum">
              <a:rPr lang="en-AU" smtClean="0"/>
              <a:pPr/>
              <a:t>11</a:t>
            </a:fld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701DBE-C8ED-9848-B114-083C4A0E928C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07FFCF-E870-0440-B523-F119E879B98B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0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BAA21CE-6C07-CB4A-B77C-4F6E28B0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0" y="41028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Sitka Banner" pitchFamily="2" charset="0"/>
              </a:rPr>
              <a:t>Carrier Sense Multiple Access</a:t>
            </a:r>
            <a:endParaRPr lang="en-US" altLang="en-US" sz="3200" dirty="0">
              <a:latin typeface="Sitka Banner" pitchFamily="2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40AECA30-FC6B-4860-A8CE-2402CBBD4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84" y="1248322"/>
            <a:ext cx="10871574" cy="4572000"/>
          </a:xfrm>
        </p:spPr>
        <p:txBody>
          <a:bodyPr rtlCol="0">
            <a:normAutofit/>
          </a:bodyPr>
          <a:lstStyle/>
          <a:p>
            <a:pPr algn="just"/>
            <a:r>
              <a:rPr lang="en-US" sz="2400" i="1" dirty="0">
                <a:latin typeface="Sitka Text" pitchFamily="2" charset="0"/>
              </a:rPr>
              <a:t>The chance of collision can be reduced if a station senses the medium before trying to use it. </a:t>
            </a:r>
          </a:p>
          <a:p>
            <a:pPr algn="just"/>
            <a:r>
              <a:rPr lang="en-US" sz="2400" i="1" dirty="0">
                <a:latin typeface="Sitka Text" pitchFamily="2" charset="0"/>
              </a:rPr>
              <a:t>Carrier sense multiple access (CSMA) requires that each station first listen to the medium before sending. </a:t>
            </a:r>
          </a:p>
          <a:p>
            <a:pPr algn="just"/>
            <a:r>
              <a:rPr lang="en-US" sz="2400" i="1" dirty="0">
                <a:latin typeface="Sitka Text" pitchFamily="2" charset="0"/>
              </a:rPr>
              <a:t>In other words, CSMA is based on the principle "sense before transmit" or "listen before talk.”</a:t>
            </a:r>
          </a:p>
          <a:p>
            <a:pPr algn="just"/>
            <a:r>
              <a:rPr lang="en-US" sz="2400" i="1" dirty="0">
                <a:latin typeface="Sitka Text" pitchFamily="2" charset="0"/>
              </a:rPr>
              <a:t>CSMA can reduce the possibility of </a:t>
            </a:r>
            <a:r>
              <a:rPr lang="en-US" sz="2400" b="1" i="1" u="sng" dirty="0">
                <a:latin typeface="Sitka Text" pitchFamily="2" charset="0"/>
              </a:rPr>
              <a:t>collision</a:t>
            </a:r>
            <a:r>
              <a:rPr lang="en-US" sz="2400" i="1" dirty="0">
                <a:latin typeface="Sitka Text" pitchFamily="2" charset="0"/>
              </a:rPr>
              <a:t>, but it </a:t>
            </a:r>
            <a:r>
              <a:rPr lang="en-US" sz="2400" b="1" i="1" u="sng" dirty="0">
                <a:latin typeface="Sitka Text" pitchFamily="2" charset="0"/>
              </a:rPr>
              <a:t>cannot eliminate it</a:t>
            </a:r>
            <a:r>
              <a:rPr lang="en-US" sz="2400" i="1" dirty="0">
                <a:latin typeface="Sitka Text" pitchFamily="2" charset="0"/>
              </a:rPr>
              <a:t>.</a:t>
            </a:r>
          </a:p>
          <a:p>
            <a:pPr algn="just"/>
            <a:r>
              <a:rPr lang="en-US" sz="2400" i="1" dirty="0">
                <a:latin typeface="Sitka Text" pitchFamily="2" charset="0"/>
              </a:rPr>
              <a:t>The possibility of collision still exists because of propagation delay; when a station sends a frame, it still takes time (although very short) for the first bit to reach every station and for every station to sense it. </a:t>
            </a:r>
            <a:endParaRPr lang="en-US" sz="2400" dirty="0">
              <a:latin typeface="Sitka Text" pitchFamily="2" charset="0"/>
            </a:endParaRPr>
          </a:p>
          <a:p>
            <a:pPr algn="just"/>
            <a:endParaRPr lang="en-US" sz="2400" dirty="0">
              <a:latin typeface="Sitka Text" pitchFamily="2" charset="0"/>
            </a:endParaRPr>
          </a:p>
          <a:p>
            <a:pPr algn="just"/>
            <a:endParaRPr lang="en-US" sz="2400" dirty="0">
              <a:latin typeface="Sitka Text" pitchFamily="2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4C511A-9CC8-C84D-8DEE-3C08D5BF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8187FF5-4BF9-4B21-B0D2-9B7FF2B27D7F}" type="slidenum">
              <a:rPr lang="en-AU" smtClean="0"/>
              <a:pPr/>
              <a:t>12</a:t>
            </a:fld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701DBE-C8ED-9848-B114-083C4A0E928C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07FFCF-E870-0440-B523-F119E879B98B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BAA21CE-6C07-CB4A-B77C-4F6E28B0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0" y="41028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Sitka Banner" pitchFamily="2" charset="0"/>
              </a:rPr>
              <a:t>Carrier Sense Multiple Access</a:t>
            </a:r>
            <a:endParaRPr lang="en-US" altLang="en-US" sz="3200" dirty="0">
              <a:latin typeface="Sitka Banner" pitchFamily="2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4C511A-9CC8-C84D-8DEE-3C08D5BF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8187FF5-4BF9-4B21-B0D2-9B7FF2B27D7F}" type="slidenum">
              <a:rPr lang="en-AU" smtClean="0"/>
              <a:pPr/>
              <a:t>13</a:t>
            </a:fld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701DBE-C8ED-9848-B114-083C4A0E928C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07FFCF-E870-0440-B523-F119E879B98B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256BA30-2405-0748-BA9F-CFD69B40C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" y="1067131"/>
            <a:ext cx="76612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41A8D2-917A-9646-8FE9-3D7EF6DC5A63}"/>
              </a:ext>
            </a:extLst>
          </p:cNvPr>
          <p:cNvSpPr/>
          <p:nvPr/>
        </p:nvSpPr>
        <p:spPr>
          <a:xfrm>
            <a:off x="8021255" y="1148164"/>
            <a:ext cx="41426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latin typeface="Sitka Text" pitchFamily="2" charset="0"/>
              </a:rPr>
              <a:t>At time</a:t>
            </a:r>
            <a:r>
              <a:rPr lang="en-US" b="1" i="1" dirty="0">
                <a:latin typeface="Sitka Text" pitchFamily="2" charset="0"/>
              </a:rPr>
              <a:t> t</a:t>
            </a:r>
            <a:r>
              <a:rPr lang="en-US" b="1" i="1" baseline="-25000" dirty="0">
                <a:latin typeface="Sitka Text" pitchFamily="2" charset="0"/>
              </a:rPr>
              <a:t>1</a:t>
            </a:r>
            <a:r>
              <a:rPr lang="en-US" i="1" dirty="0">
                <a:latin typeface="Sitka Text" pitchFamily="2" charset="0"/>
              </a:rPr>
              <a:t> station B senses the medium and finds it idle, so it sends a frame. At time t</a:t>
            </a:r>
            <a:r>
              <a:rPr lang="en-US" b="1" i="1" baseline="-25000" dirty="0">
                <a:latin typeface="Sitka Text" pitchFamily="2" charset="0"/>
              </a:rPr>
              <a:t>2</a:t>
            </a:r>
            <a:r>
              <a:rPr lang="en-US" i="1" dirty="0">
                <a:latin typeface="Sitka Text" pitchFamily="2" charset="0"/>
              </a:rPr>
              <a:t> </a:t>
            </a:r>
            <a:endParaRPr lang="en-US" dirty="0">
              <a:latin typeface="Sitka Text" pitchFamily="2" charset="0"/>
            </a:endParaRPr>
          </a:p>
          <a:p>
            <a:pPr algn="just"/>
            <a:r>
              <a:rPr lang="en-US" i="1" dirty="0">
                <a:latin typeface="Sitka Text" pitchFamily="2" charset="0"/>
              </a:rPr>
              <a:t>(t</a:t>
            </a:r>
            <a:r>
              <a:rPr lang="en-US" b="1" i="1" baseline="-25000" dirty="0">
                <a:latin typeface="Sitka Text" pitchFamily="2" charset="0"/>
              </a:rPr>
              <a:t>2</a:t>
            </a:r>
            <a:r>
              <a:rPr lang="en-US" i="1" dirty="0">
                <a:latin typeface="Sitka Text" pitchFamily="2" charset="0"/>
              </a:rPr>
              <a:t>&gt;  t</a:t>
            </a:r>
            <a:r>
              <a:rPr lang="en-US" b="1" i="1" baseline="-25000" dirty="0">
                <a:latin typeface="Sitka Text" pitchFamily="2" charset="0"/>
              </a:rPr>
              <a:t>1</a:t>
            </a:r>
            <a:r>
              <a:rPr lang="en-US" i="1" dirty="0">
                <a:latin typeface="Sitka Text" pitchFamily="2" charset="0"/>
              </a:rPr>
              <a:t>) station C senses the medium and finds it idle because, at this time, the first bits from station B have not reached station C. Station C also sends a frame. The two signals collide and both frames are destroyed.</a:t>
            </a:r>
            <a:endParaRPr lang="en-US" dirty="0">
              <a:latin typeface="Sitka Text" pitchFamily="2" charset="0"/>
            </a:endParaRP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A191F145-04D6-A549-BB0E-736205D3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90" y="4046510"/>
            <a:ext cx="7661275" cy="211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9A833D-8BC1-DD44-8A47-88B049E9D015}"/>
              </a:ext>
            </a:extLst>
          </p:cNvPr>
          <p:cNvSpPr txBox="1"/>
          <p:nvPr/>
        </p:nvSpPr>
        <p:spPr>
          <a:xfrm>
            <a:off x="324090" y="4077794"/>
            <a:ext cx="3860800" cy="369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CSMA </a:t>
            </a:r>
            <a:r>
              <a:rPr lang="en-US" b="1" i="1" dirty="0"/>
              <a:t>vulnerable time </a:t>
            </a:r>
            <a:r>
              <a:rPr lang="en-US" i="1" dirty="0"/>
              <a:t>= </a:t>
            </a:r>
            <a:r>
              <a:rPr lang="en-US" b="1" i="1" dirty="0"/>
              <a:t> </a:t>
            </a:r>
            <a:r>
              <a:rPr lang="en-US" b="1" i="1" dirty="0" err="1"/>
              <a:t>T</a:t>
            </a:r>
            <a:r>
              <a:rPr lang="en-US" sz="2400" b="1" i="1" baseline="-25000" dirty="0" err="1"/>
              <a:t>p</a:t>
            </a:r>
            <a:endParaRPr lang="en-US" b="1" baseline="-25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51E775-4402-6E47-B301-73B214E97F04}"/>
              </a:ext>
            </a:extLst>
          </p:cNvPr>
          <p:cNvSpPr/>
          <p:nvPr/>
        </p:nvSpPr>
        <p:spPr>
          <a:xfrm>
            <a:off x="223113" y="4596964"/>
            <a:ext cx="42290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latin typeface="Sitka Text" pitchFamily="2" charset="0"/>
              </a:rPr>
              <a:t>This is the time needed for a signal to propagate from one end of the medium to the other. When a station sends a frame, and any other station tries to send a frame during this time, a collision will result. </a:t>
            </a:r>
            <a:endParaRPr lang="en-US" dirty="0">
              <a:latin typeface="Sitka Text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BAA21CE-6C07-CB4A-B77C-4F6E28B0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0" y="41028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Sitka Banner" pitchFamily="2" charset="0"/>
              </a:rPr>
              <a:t>Carrier Sense Multiple Access</a:t>
            </a:r>
            <a:endParaRPr lang="en-US" altLang="en-US" sz="3200" dirty="0">
              <a:latin typeface="Sitka Banner" pitchFamily="2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4C511A-9CC8-C84D-8DEE-3C08D5BF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8187FF5-4BF9-4B21-B0D2-9B7FF2B27D7F}" type="slidenum">
              <a:rPr lang="en-AU" smtClean="0"/>
              <a:pPr/>
              <a:t>14</a:t>
            </a:fld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701DBE-C8ED-9848-B114-083C4A0E928C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07FFCF-E870-0440-B523-F119E879B98B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CE9BF6F-0375-2741-B7CC-218228F4C7D5}"/>
              </a:ext>
            </a:extLst>
          </p:cNvPr>
          <p:cNvSpPr txBox="1"/>
          <p:nvPr/>
        </p:nvSpPr>
        <p:spPr>
          <a:xfrm>
            <a:off x="559766" y="1255599"/>
            <a:ext cx="6299200" cy="369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Sitka Text" pitchFamily="2" charset="0"/>
              </a:rPr>
              <a:t>What should a station do if the channel is busy?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74A4DF-406A-7C4F-9F66-D01DFDF7CA5B}"/>
              </a:ext>
            </a:extLst>
          </p:cNvPr>
          <p:cNvSpPr txBox="1"/>
          <p:nvPr/>
        </p:nvSpPr>
        <p:spPr>
          <a:xfrm>
            <a:off x="559766" y="1788999"/>
            <a:ext cx="6299200" cy="369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Sitka Text" pitchFamily="2" charset="0"/>
              </a:rPr>
              <a:t>What should a station do if the channel is idle? 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D4168AAA-26B0-9946-819C-9876574CAC33}"/>
              </a:ext>
            </a:extLst>
          </p:cNvPr>
          <p:cNvSpPr/>
          <p:nvPr/>
        </p:nvSpPr>
        <p:spPr>
          <a:xfrm>
            <a:off x="7163766" y="1179399"/>
            <a:ext cx="304800" cy="990600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itka Tex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473B0D-D380-EB43-91F8-92E6CE2393BD}"/>
              </a:ext>
            </a:extLst>
          </p:cNvPr>
          <p:cNvSpPr txBox="1"/>
          <p:nvPr/>
        </p:nvSpPr>
        <p:spPr>
          <a:xfrm>
            <a:off x="9322766" y="1014299"/>
            <a:ext cx="2641600" cy="13382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b="1" i="1" dirty="0">
                <a:latin typeface="Sitka Text" pitchFamily="2" charset="0"/>
              </a:rPr>
              <a:t>1-Persistent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b="1" i="1" dirty="0">
                <a:latin typeface="Sitka Text" pitchFamily="2" charset="0"/>
              </a:rPr>
              <a:t>Non persistent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b="1" i="1" dirty="0">
                <a:latin typeface="Sitka Text" pitchFamily="2" charset="0"/>
              </a:rPr>
              <a:t>P-persistent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8FB7DE-215E-6746-A7D8-5EC86DAAE800}"/>
              </a:ext>
            </a:extLst>
          </p:cNvPr>
          <p:cNvSpPr txBox="1"/>
          <p:nvPr/>
        </p:nvSpPr>
        <p:spPr>
          <a:xfrm>
            <a:off x="7587629" y="1496899"/>
            <a:ext cx="1524000" cy="369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FF0000"/>
                </a:solidFill>
                <a:latin typeface="Sitka Text" pitchFamily="2" charset="0"/>
              </a:rPr>
              <a:t>3-Options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2439D1-F968-C64D-A4AB-498F13A37BAC}"/>
              </a:ext>
            </a:extLst>
          </p:cNvPr>
          <p:cNvSpPr/>
          <p:nvPr/>
        </p:nvSpPr>
        <p:spPr>
          <a:xfrm>
            <a:off x="559766" y="2794602"/>
            <a:ext cx="72878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i="1" dirty="0">
                <a:latin typeface="Sitka Text" pitchFamily="2" charset="0"/>
              </a:rPr>
              <a:t>1 - Persistent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Sitka Text" pitchFamily="2" charset="0"/>
              </a:rPr>
              <a:t>The 1-persistent method is simple and straightforward. In this method, after the station finds the line idle, it sends its frame immediately (with probability 1).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Sitka Text" pitchFamily="2" charset="0"/>
              </a:rPr>
              <a:t>This method has the highest chance of collision because two or more stations may find the line idle and send their frames immediately. </a:t>
            </a:r>
          </a:p>
          <a:p>
            <a:pPr algn="just"/>
            <a:endParaRPr lang="en-US" sz="2200" i="1" dirty="0">
              <a:latin typeface="Sitka Text" pitchFamily="2" charset="0"/>
            </a:endParaRPr>
          </a:p>
          <a:p>
            <a:pPr algn="just"/>
            <a:endParaRPr lang="en-US" sz="2200" dirty="0">
              <a:latin typeface="Sitka Text" pitchFamily="2" charset="0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A8E9867F-C739-8448-822F-1A4F51C66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94" y="3475561"/>
            <a:ext cx="4032271" cy="138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6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044B107C-29C5-EC4A-B6B3-860C23FBD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14" y="3807992"/>
            <a:ext cx="59944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itle 1">
            <a:extLst>
              <a:ext uri="{FF2B5EF4-FFF2-40B4-BE49-F238E27FC236}">
                <a16:creationId xmlns:a16="http://schemas.microsoft.com/office/drawing/2014/main" id="{7BAA21CE-6C07-CB4A-B77C-4F6E28B0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0" y="41028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Sitka Banner" pitchFamily="2" charset="0"/>
              </a:rPr>
              <a:t>Carrier Sense Multiple Access</a:t>
            </a:r>
            <a:endParaRPr lang="en-US" altLang="en-US" sz="3200" dirty="0">
              <a:latin typeface="Sitka Banner" pitchFamily="2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4C511A-9CC8-C84D-8DEE-3C08D5BF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8187FF5-4BF9-4B21-B0D2-9B7FF2B27D7F}" type="slidenum">
              <a:rPr lang="en-AU" smtClean="0"/>
              <a:pPr/>
              <a:t>15</a:t>
            </a:fld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701DBE-C8ED-9848-B114-083C4A0E928C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07FFCF-E870-0440-B523-F119E879B98B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3">
            <a:extLst>
              <a:ext uri="{FF2B5EF4-FFF2-40B4-BE49-F238E27FC236}">
                <a16:creationId xmlns:a16="http://schemas.microsoft.com/office/drawing/2014/main" id="{38BC1B72-71CF-504B-B3B4-4E2B50CAF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319" y="1250841"/>
            <a:ext cx="4125912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6A55BF-1DE6-0047-9DE4-BB5F7CC9B5F5}"/>
              </a:ext>
            </a:extLst>
          </p:cNvPr>
          <p:cNvSpPr/>
          <p:nvPr/>
        </p:nvSpPr>
        <p:spPr>
          <a:xfrm>
            <a:off x="5980250" y="3658723"/>
            <a:ext cx="4205472" cy="207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1AFEF9-A248-A242-A9CF-408B38B1ED69}"/>
              </a:ext>
            </a:extLst>
          </p:cNvPr>
          <p:cNvSpPr/>
          <p:nvPr/>
        </p:nvSpPr>
        <p:spPr>
          <a:xfrm>
            <a:off x="6096000" y="3658723"/>
            <a:ext cx="536294" cy="1792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2439D1-F968-C64D-A4AB-498F13A37BAC}"/>
              </a:ext>
            </a:extLst>
          </p:cNvPr>
          <p:cNvSpPr/>
          <p:nvPr/>
        </p:nvSpPr>
        <p:spPr>
          <a:xfrm>
            <a:off x="343281" y="1073400"/>
            <a:ext cx="731979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i="1" dirty="0">
                <a:latin typeface="Sitka Text" pitchFamily="2" charset="0"/>
              </a:rPr>
              <a:t>non - Persistent</a:t>
            </a:r>
          </a:p>
          <a:p>
            <a:pPr algn="just"/>
            <a:r>
              <a:rPr lang="en-US" sz="2200" i="1" dirty="0">
                <a:latin typeface="Sitka Text" pitchFamily="2" charset="0"/>
              </a:rPr>
              <a:t>A station that has a frame to send senses the line. If the line is idle, it sends immediately.</a:t>
            </a:r>
          </a:p>
          <a:p>
            <a:pPr algn="just"/>
            <a:r>
              <a:rPr lang="en-US" sz="2200" i="1" dirty="0">
                <a:latin typeface="Sitka Text" pitchFamily="2" charset="0"/>
              </a:rPr>
              <a:t>If the line is Busy, it waits a random amount of time and then senses the line again. </a:t>
            </a:r>
          </a:p>
          <a:p>
            <a:pPr algn="just"/>
            <a:endParaRPr lang="en-US" sz="2200" i="1" dirty="0">
              <a:latin typeface="Sitka Text" pitchFamily="2" charset="0"/>
            </a:endParaRPr>
          </a:p>
          <a:p>
            <a:pPr algn="just"/>
            <a:r>
              <a:rPr lang="en-US" sz="2200" b="1" i="1" dirty="0">
                <a:latin typeface="Sitka Text" pitchFamily="2" charset="0"/>
              </a:rPr>
              <a:t>P-persistent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200" i="1" dirty="0">
                <a:latin typeface="Sitka Text" pitchFamily="2" charset="0"/>
              </a:rPr>
              <a:t>With probability p, the station sends its frame.</a:t>
            </a:r>
            <a:endParaRPr lang="en-US" sz="2200" dirty="0">
              <a:latin typeface="Sitka Text" pitchFamily="2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200" i="1" dirty="0">
                <a:latin typeface="Sitka Text" pitchFamily="2" charset="0"/>
              </a:rPr>
              <a:t>With probability q = 1 - p, the station waits for the beginning of the next time slot and checks the line again.</a:t>
            </a:r>
            <a:endParaRPr lang="en-US" sz="2200" dirty="0">
              <a:latin typeface="Sitka Text" pitchFamily="2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i="1" dirty="0">
                <a:latin typeface="Sitka Text" pitchFamily="2" charset="0"/>
              </a:rPr>
              <a:t>a</a:t>
            </a:r>
            <a:r>
              <a:rPr lang="en-US" sz="2200" i="1" dirty="0">
                <a:latin typeface="Sitka Text" pitchFamily="2" charset="0"/>
              </a:rPr>
              <a:t>. If the line is idle, it goes to step 1.</a:t>
            </a:r>
            <a:endParaRPr lang="en-US" sz="2200" dirty="0">
              <a:latin typeface="Sitka Text" pitchFamily="2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i="1" dirty="0">
                <a:latin typeface="Sitka Text" pitchFamily="2" charset="0"/>
              </a:rPr>
              <a:t>b</a:t>
            </a:r>
            <a:r>
              <a:rPr lang="en-US" sz="2200" i="1" dirty="0">
                <a:latin typeface="Sitka Text" pitchFamily="2" charset="0"/>
              </a:rPr>
              <a:t>. If the line is busy, it acts as though a collision has occurred and uses the  </a:t>
            </a:r>
            <a:endParaRPr lang="en-US" sz="2200" dirty="0">
              <a:latin typeface="Sitka Text" pitchFamily="2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i="1" dirty="0">
                <a:latin typeface="Sitka Text" pitchFamily="2" charset="0"/>
              </a:rPr>
              <a:t>    backoff procedure.   </a:t>
            </a:r>
            <a:endParaRPr lang="en-US" sz="2200" dirty="0">
              <a:latin typeface="Sitka Text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BAA21CE-6C07-CB4A-B77C-4F6E28B0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0" y="41028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Sitka Banner" pitchFamily="2" charset="0"/>
              </a:rPr>
              <a:t>Comparison</a:t>
            </a:r>
            <a:endParaRPr lang="en-US" altLang="en-US" sz="3200" dirty="0">
              <a:latin typeface="Sitka Banner" pitchFamily="2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4C511A-9CC8-C84D-8DEE-3C08D5BF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8187FF5-4BF9-4B21-B0D2-9B7FF2B27D7F}" type="slidenum">
              <a:rPr lang="en-AU" smtClean="0"/>
              <a:pPr/>
              <a:t>16</a:t>
            </a:fld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701DBE-C8ED-9848-B114-083C4A0E928C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07FFCF-E870-0440-B523-F119E879B98B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A6A55BF-1DE6-0047-9DE4-BB5F7CC9B5F5}"/>
              </a:ext>
            </a:extLst>
          </p:cNvPr>
          <p:cNvSpPr/>
          <p:nvPr/>
        </p:nvSpPr>
        <p:spPr>
          <a:xfrm>
            <a:off x="5980250" y="3658723"/>
            <a:ext cx="4205472" cy="207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1AFEF9-A248-A242-A9CF-408B38B1ED69}"/>
              </a:ext>
            </a:extLst>
          </p:cNvPr>
          <p:cNvSpPr/>
          <p:nvPr/>
        </p:nvSpPr>
        <p:spPr>
          <a:xfrm>
            <a:off x="6096000" y="3658723"/>
            <a:ext cx="536294" cy="1792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4-04">
            <a:extLst>
              <a:ext uri="{FF2B5EF4-FFF2-40B4-BE49-F238E27FC236}">
                <a16:creationId xmlns:a16="http://schemas.microsoft.com/office/drawing/2014/main" id="{DC8A3EF9-1E68-2D4C-B1BB-CD17ADEA4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66" y="1525671"/>
            <a:ext cx="10658179" cy="380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2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BAA21CE-6C07-CB4A-B77C-4F6E28B0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0" y="41028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Sitka Banner" pitchFamily="2" charset="0"/>
              </a:rPr>
              <a:t>Carrier Sense Multiple Access/Collision Detection</a:t>
            </a:r>
            <a:endParaRPr lang="en-US" altLang="en-US" sz="3200" dirty="0">
              <a:latin typeface="Sitka Banner" pitchFamily="2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4C511A-9CC8-C84D-8DEE-3C08D5BF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8187FF5-4BF9-4B21-B0D2-9B7FF2B27D7F}" type="slidenum">
              <a:rPr lang="en-AU" smtClean="0"/>
              <a:pPr/>
              <a:t>17</a:t>
            </a:fld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701DBE-C8ED-9848-B114-083C4A0E928C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07FFCF-E870-0440-B523-F119E879B98B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A6A55BF-1DE6-0047-9DE4-BB5F7CC9B5F5}"/>
              </a:ext>
            </a:extLst>
          </p:cNvPr>
          <p:cNvSpPr/>
          <p:nvPr/>
        </p:nvSpPr>
        <p:spPr>
          <a:xfrm>
            <a:off x="5980250" y="3658723"/>
            <a:ext cx="4205472" cy="207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1AFEF9-A248-A242-A9CF-408B38B1ED69}"/>
              </a:ext>
            </a:extLst>
          </p:cNvPr>
          <p:cNvSpPr/>
          <p:nvPr/>
        </p:nvSpPr>
        <p:spPr>
          <a:xfrm>
            <a:off x="6096000" y="3658723"/>
            <a:ext cx="536294" cy="1792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2439D1-F968-C64D-A4AB-498F13A37BAC}"/>
              </a:ext>
            </a:extLst>
          </p:cNvPr>
          <p:cNvSpPr/>
          <p:nvPr/>
        </p:nvSpPr>
        <p:spPr>
          <a:xfrm>
            <a:off x="854822" y="1072944"/>
            <a:ext cx="1038322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200" b="1" dirty="0">
                <a:latin typeface="Sitka Text" pitchFamily="2" charset="0"/>
              </a:rPr>
              <a:t>Collision Detection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Sitka Text" pitchFamily="2" charset="0"/>
              </a:rPr>
              <a:t>Collision can be detected based on </a:t>
            </a:r>
            <a:r>
              <a:rPr lang="en-US" sz="2200" i="1" dirty="0">
                <a:latin typeface="Sitka Text" pitchFamily="2" charset="0"/>
              </a:rPr>
              <a:t>the level of energy in a channel.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i="1" dirty="0">
                <a:latin typeface="Sitka Text" pitchFamily="2" charset="0"/>
              </a:rPr>
              <a:t>When there is </a:t>
            </a:r>
            <a:r>
              <a:rPr lang="en-US" sz="2200" b="1" i="1" u="sng" dirty="0">
                <a:latin typeface="Sitka Text" pitchFamily="2" charset="0"/>
              </a:rPr>
              <a:t>no collision</a:t>
            </a:r>
            <a:r>
              <a:rPr lang="en-US" sz="2200" i="1" dirty="0">
                <a:latin typeface="Sitka Text" pitchFamily="2" charset="0"/>
              </a:rPr>
              <a:t>, the station receives one signal: its own signal. </a:t>
            </a:r>
            <a:endParaRPr lang="en-US" sz="2200" dirty="0">
              <a:latin typeface="Sitka Text" pitchFamily="2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i="1" dirty="0">
                <a:latin typeface="Sitka Text" pitchFamily="2" charset="0"/>
              </a:rPr>
              <a:t>When there is a </a:t>
            </a:r>
            <a:r>
              <a:rPr lang="en-US" sz="2200" b="1" i="1" u="sng" dirty="0">
                <a:latin typeface="Sitka Text" pitchFamily="2" charset="0"/>
              </a:rPr>
              <a:t>collision</a:t>
            </a:r>
            <a:r>
              <a:rPr lang="en-US" sz="2200" i="1" dirty="0">
                <a:latin typeface="Sitka Text" pitchFamily="2" charset="0"/>
              </a:rPr>
              <a:t>, the station </a:t>
            </a:r>
            <a:r>
              <a:rPr lang="en-US" sz="2200" b="1" i="1" u="sng" dirty="0">
                <a:latin typeface="Sitka Text" pitchFamily="2" charset="0"/>
              </a:rPr>
              <a:t>receives two signals</a:t>
            </a:r>
            <a:r>
              <a:rPr lang="en-US" sz="2200" i="1" dirty="0">
                <a:latin typeface="Sitka Text" pitchFamily="2" charset="0"/>
              </a:rPr>
              <a:t>: its own signal and the signal transmitted by a second station.</a:t>
            </a:r>
            <a:endParaRPr lang="en-US" sz="2200" b="1" dirty="0">
              <a:latin typeface="Sitka Text" pitchFamily="2" charset="0"/>
            </a:endParaRPr>
          </a:p>
          <a:p>
            <a:pPr algn="just">
              <a:spcBef>
                <a:spcPts val="600"/>
              </a:spcBef>
            </a:pPr>
            <a:endParaRPr lang="en-US" sz="2200" i="1" dirty="0">
              <a:latin typeface="Sitka Text" pitchFamily="2" charset="0"/>
            </a:endParaRPr>
          </a:p>
          <a:p>
            <a:pPr algn="just">
              <a:spcBef>
                <a:spcPts val="600"/>
              </a:spcBef>
            </a:pPr>
            <a:r>
              <a:rPr lang="en-US" sz="2200" i="1" dirty="0">
                <a:latin typeface="Sitka Text" pitchFamily="2" charset="0"/>
              </a:rPr>
              <a:t>A station that has a frame to send or is sending a frame needs to monitor the energy level to determine if the channel is idle, busy, or in collision mode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200" b="1" i="1" dirty="0">
                <a:latin typeface="Sitka Text" pitchFamily="2" charset="0"/>
              </a:rPr>
              <a:t>Zero Level</a:t>
            </a:r>
            <a:r>
              <a:rPr lang="en-US" sz="2200" i="1" dirty="0">
                <a:latin typeface="Sitka Text" pitchFamily="2" charset="0"/>
              </a:rPr>
              <a:t> </a:t>
            </a:r>
            <a:r>
              <a:rPr lang="en-US" sz="2200" i="1" dirty="0">
                <a:latin typeface="Sitka Text" pitchFamily="2" charset="0"/>
                <a:sym typeface="Wingdings" pitchFamily="2" charset="2"/>
              </a:rPr>
              <a:t> </a:t>
            </a:r>
            <a:r>
              <a:rPr lang="en-US" sz="2200" i="1" dirty="0">
                <a:latin typeface="Sitka Text" pitchFamily="2" charset="0"/>
              </a:rPr>
              <a:t>At the zero level, the channel is idle. </a:t>
            </a:r>
            <a:endParaRPr lang="en-US" sz="2200" dirty="0">
              <a:latin typeface="Sitka Text" pitchFamily="2" charset="0"/>
            </a:endParaRP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200" b="1" i="1" dirty="0">
                <a:latin typeface="Sitka Text" pitchFamily="2" charset="0"/>
              </a:rPr>
              <a:t>Normal Level</a:t>
            </a:r>
            <a:r>
              <a:rPr lang="en-US" sz="2200" i="1" dirty="0">
                <a:latin typeface="Sitka Text" pitchFamily="2" charset="0"/>
              </a:rPr>
              <a:t> </a:t>
            </a:r>
            <a:r>
              <a:rPr lang="en-US" sz="2200" i="1" dirty="0">
                <a:latin typeface="Sitka Text" pitchFamily="2" charset="0"/>
                <a:sym typeface="Wingdings" pitchFamily="2" charset="2"/>
              </a:rPr>
              <a:t></a:t>
            </a:r>
            <a:r>
              <a:rPr lang="en-US" sz="2200" i="1" dirty="0">
                <a:latin typeface="Sitka Text" pitchFamily="2" charset="0"/>
              </a:rPr>
              <a:t>At the normal level, a station has successfully captured the channel and is sending its frame. </a:t>
            </a:r>
            <a:endParaRPr lang="en-US" sz="2200" dirty="0">
              <a:latin typeface="Sitka Text" pitchFamily="2" charset="0"/>
            </a:endParaRP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200" b="1" i="1" dirty="0">
                <a:latin typeface="Sitka Text" pitchFamily="2" charset="0"/>
              </a:rPr>
              <a:t>Abnormal Level</a:t>
            </a:r>
            <a:r>
              <a:rPr lang="en-US" sz="2200" i="1" dirty="0">
                <a:latin typeface="Sitka Text" pitchFamily="2" charset="0"/>
              </a:rPr>
              <a:t> </a:t>
            </a:r>
            <a:r>
              <a:rPr lang="en-US" sz="2200" i="1" dirty="0">
                <a:latin typeface="Sitka Text" pitchFamily="2" charset="0"/>
                <a:sym typeface="Wingdings" pitchFamily="2" charset="2"/>
              </a:rPr>
              <a:t></a:t>
            </a:r>
            <a:r>
              <a:rPr lang="en-US" sz="2200" i="1" dirty="0">
                <a:latin typeface="Sitka Text" pitchFamily="2" charset="0"/>
              </a:rPr>
              <a:t>At the abnormal level, there is a collision and the level of the energy is twice the normal level</a:t>
            </a:r>
            <a:endParaRPr lang="en-US" sz="2200" dirty="0">
              <a:latin typeface="Sitka Text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58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BAA21CE-6C07-CB4A-B77C-4F6E28B0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0" y="41028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Sitka Banner" pitchFamily="2" charset="0"/>
              </a:rPr>
              <a:t>Carrier Sense Multiple Access/Collision Detection</a:t>
            </a:r>
            <a:endParaRPr lang="en-US" altLang="en-US" sz="3200" dirty="0">
              <a:latin typeface="Sitka Banner" pitchFamily="2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4C511A-9CC8-C84D-8DEE-3C08D5BF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8187FF5-4BF9-4B21-B0D2-9B7FF2B27D7F}" type="slidenum">
              <a:rPr lang="en-AU" smtClean="0"/>
              <a:pPr/>
              <a:t>18</a:t>
            </a:fld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701DBE-C8ED-9848-B114-083C4A0E928C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07FFCF-E870-0440-B523-F119E879B98B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A6A55BF-1DE6-0047-9DE4-BB5F7CC9B5F5}"/>
              </a:ext>
            </a:extLst>
          </p:cNvPr>
          <p:cNvSpPr/>
          <p:nvPr/>
        </p:nvSpPr>
        <p:spPr>
          <a:xfrm>
            <a:off x="5980250" y="3658723"/>
            <a:ext cx="4205472" cy="207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1AFEF9-A248-A242-A9CF-408B38B1ED69}"/>
              </a:ext>
            </a:extLst>
          </p:cNvPr>
          <p:cNvSpPr/>
          <p:nvPr/>
        </p:nvSpPr>
        <p:spPr>
          <a:xfrm>
            <a:off x="6096000" y="3658723"/>
            <a:ext cx="536294" cy="1792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8272E1-FA82-C544-85C0-2186C41CB35A}"/>
              </a:ext>
            </a:extLst>
          </p:cNvPr>
          <p:cNvSpPr/>
          <p:nvPr/>
        </p:nvSpPr>
        <p:spPr>
          <a:xfrm>
            <a:off x="722450" y="1267926"/>
            <a:ext cx="1051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Sitka Text" pitchFamily="2" charset="0"/>
              </a:rPr>
              <a:t>In this method, a station monitors the medium after it sends a frame to see if the transmission was successful. </a:t>
            </a:r>
          </a:p>
          <a:p>
            <a:r>
              <a:rPr lang="en-US" sz="2200" dirty="0">
                <a:latin typeface="Sitka Text" pitchFamily="2" charset="0"/>
              </a:rPr>
              <a:t>If so, the station is finished. If, however, there is a collision, the station stops sending the remaining bits and the frame is sent again.</a:t>
            </a:r>
          </a:p>
        </p:txBody>
      </p:sp>
      <p:pic>
        <p:nvPicPr>
          <p:cNvPr id="12" name="Picture 14">
            <a:extLst>
              <a:ext uri="{FF2B5EF4-FFF2-40B4-BE49-F238E27FC236}">
                <a16:creationId xmlns:a16="http://schemas.microsoft.com/office/drawing/2014/main" id="{0B748BE7-58DC-C949-ACE2-D009C894A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116485"/>
            <a:ext cx="109664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BAA21CE-6C07-CB4A-B77C-4F6E28B0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0" y="41028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Sitka Banner" pitchFamily="2" charset="0"/>
              </a:rPr>
              <a:t>Carrier Sense Multiple Access/Collision Detection</a:t>
            </a:r>
            <a:endParaRPr lang="en-US" altLang="en-US" sz="3200" dirty="0">
              <a:latin typeface="Sitka Banner" pitchFamily="2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4C511A-9CC8-C84D-8DEE-3C08D5BF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8187FF5-4BF9-4B21-B0D2-9B7FF2B27D7F}" type="slidenum">
              <a:rPr lang="en-AU" smtClean="0"/>
              <a:pPr/>
              <a:t>19</a:t>
            </a:fld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701DBE-C8ED-9848-B114-083C4A0E928C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07FFCF-E870-0440-B523-F119E879B98B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A6A55BF-1DE6-0047-9DE4-BB5F7CC9B5F5}"/>
              </a:ext>
            </a:extLst>
          </p:cNvPr>
          <p:cNvSpPr/>
          <p:nvPr/>
        </p:nvSpPr>
        <p:spPr>
          <a:xfrm>
            <a:off x="5980250" y="3658723"/>
            <a:ext cx="4205472" cy="207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1AFEF9-A248-A242-A9CF-408B38B1ED69}"/>
              </a:ext>
            </a:extLst>
          </p:cNvPr>
          <p:cNvSpPr/>
          <p:nvPr/>
        </p:nvSpPr>
        <p:spPr>
          <a:xfrm>
            <a:off x="6096000" y="3658723"/>
            <a:ext cx="536294" cy="1792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8272E1-FA82-C544-85C0-2186C41CB35A}"/>
              </a:ext>
            </a:extLst>
          </p:cNvPr>
          <p:cNvSpPr/>
          <p:nvPr/>
        </p:nvSpPr>
        <p:spPr>
          <a:xfrm>
            <a:off x="757175" y="1163751"/>
            <a:ext cx="10515600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i="1" dirty="0">
                <a:latin typeface="Sitka Text" pitchFamily="2" charset="0"/>
              </a:rPr>
              <a:t>Minimum Frame Size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For CSMA/CD to work, we need a restriction on the </a:t>
            </a:r>
            <a:r>
              <a:rPr lang="en-US" sz="2400" b="1" u="sng" dirty="0">
                <a:latin typeface="Sitka Text" pitchFamily="2" charset="0"/>
              </a:rPr>
              <a:t>frame size</a:t>
            </a:r>
            <a:r>
              <a:rPr lang="en-US" sz="2400" dirty="0">
                <a:latin typeface="Sitka Text" pitchFamily="2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Before sending the last bit of the frame, the sending station must detect a collision, if any, and abort the transmission.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This is so because the station, once the entire frame is sent, does not keep a copy of the frame and does not monitor the line for collision detection.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If the two stations involved in a collision are the maximum distance apart, the signal from the first takes time </a:t>
            </a:r>
            <a:r>
              <a:rPr lang="en-US" sz="2400" b="1" dirty="0" err="1">
                <a:latin typeface="Sitka Text" pitchFamily="2" charset="0"/>
              </a:rPr>
              <a:t>T</a:t>
            </a:r>
            <a:r>
              <a:rPr lang="en-US" sz="2400" b="1" baseline="-25000" dirty="0" err="1">
                <a:latin typeface="Sitka Text" pitchFamily="2" charset="0"/>
              </a:rPr>
              <a:t>p</a:t>
            </a:r>
            <a:r>
              <a:rPr lang="en-US" sz="2400" dirty="0">
                <a:latin typeface="Sitka Text" pitchFamily="2" charset="0"/>
              </a:rPr>
              <a:t> to reach the second and the effect of the collision takes another time </a:t>
            </a:r>
            <a:r>
              <a:rPr lang="en-US" sz="2400" b="1" u="sng" dirty="0" err="1">
                <a:latin typeface="Sitka Text" pitchFamily="2" charset="0"/>
              </a:rPr>
              <a:t>T</a:t>
            </a:r>
            <a:r>
              <a:rPr lang="en-US" sz="2400" b="1" u="sng" baseline="-25000" dirty="0" err="1">
                <a:latin typeface="Sitka Text" pitchFamily="2" charset="0"/>
              </a:rPr>
              <a:t>p</a:t>
            </a:r>
            <a:r>
              <a:rPr lang="en-US" sz="2400" b="1" u="sng" baseline="-25000" dirty="0">
                <a:latin typeface="Sitka Text" pitchFamily="2" charset="0"/>
              </a:rPr>
              <a:t> </a:t>
            </a:r>
            <a:r>
              <a:rPr lang="en-US" sz="2400" dirty="0">
                <a:latin typeface="Sitka Text" pitchFamily="2" charset="0"/>
              </a:rPr>
              <a:t>to reach the first. So the requirement is that the first station must still be transmitting after </a:t>
            </a:r>
            <a:r>
              <a:rPr lang="en-US" sz="2400" b="1" u="sng" dirty="0">
                <a:latin typeface="Sitka Text" pitchFamily="2" charset="0"/>
              </a:rPr>
              <a:t>2T</a:t>
            </a:r>
            <a:r>
              <a:rPr lang="en-US" sz="2400" b="1" u="sng" baseline="-25000" dirty="0">
                <a:latin typeface="Sitka Text" pitchFamily="2" charset="0"/>
              </a:rPr>
              <a:t>p</a:t>
            </a:r>
            <a:r>
              <a:rPr lang="en-US" sz="2400" dirty="0">
                <a:latin typeface="Sitka Text" pitchFamily="2" charset="0"/>
              </a:rPr>
              <a:t> .</a:t>
            </a:r>
          </a:p>
          <a:p>
            <a:pPr>
              <a:spcBef>
                <a:spcPts val="600"/>
              </a:spcBef>
            </a:pPr>
            <a:endParaRPr lang="en-US" sz="2400" dirty="0">
              <a:latin typeface="Sitka Text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4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B025E4-308A-DC4E-83E2-6AD78A4A00DF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C23A01-096D-084C-9C9B-0F819CC3F5FA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C151E-78D7-5D47-95B0-835550401548}"/>
              </a:ext>
            </a:extLst>
          </p:cNvPr>
          <p:cNvSpPr/>
          <p:nvPr/>
        </p:nvSpPr>
        <p:spPr>
          <a:xfrm>
            <a:off x="588997" y="329464"/>
            <a:ext cx="45188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spc="-5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Broadcast Channels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81F013-F4EC-1048-9AA2-EB173876EA46}"/>
              </a:ext>
            </a:extLst>
          </p:cNvPr>
          <p:cNvSpPr/>
          <p:nvPr/>
        </p:nvSpPr>
        <p:spPr>
          <a:xfrm>
            <a:off x="588997" y="1229031"/>
            <a:ext cx="1041852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itchFamily="2" charset="0"/>
              </a:rPr>
              <a:t>Broad cast channels are also called as Multiple channels or Random- access channels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itchFamily="2" charset="0"/>
              </a:rPr>
              <a:t>In any broadcast network, the key issue is how to determine who gets to use the channel when there is competition for it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itchFamily="2" charset="0"/>
              </a:rPr>
              <a:t>The task is done with the help of sub layer of data link layer called MAC (Medium Access Layer)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Sitka Text" pitchFamily="2" charset="0"/>
              </a:rPr>
              <a:t>Static Channel Allocation in LANs and MANs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Sitka Text" pitchFamily="2" charset="0"/>
              </a:rPr>
              <a:t>Dynamic Channel Allocation in LANs and MANs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Sitka Text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44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1" y="1355859"/>
            <a:ext cx="99568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75CEFA-410C-ED4A-B668-7B7B4206F3C5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14CDB6-D5BD-3A47-A82F-84B0AC23534C}"/>
              </a:ext>
            </a:extLst>
          </p:cNvPr>
          <p:cNvCxnSpPr>
            <a:cxnSpLocks/>
          </p:cNvCxnSpPr>
          <p:nvPr/>
        </p:nvCxnSpPr>
        <p:spPr>
          <a:xfrm flipV="1">
            <a:off x="2546430" y="876992"/>
            <a:ext cx="9645570" cy="837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A5EC638-9413-E346-A23E-F94D276073FA}"/>
              </a:ext>
            </a:extLst>
          </p:cNvPr>
          <p:cNvSpPr txBox="1">
            <a:spLocks/>
          </p:cNvSpPr>
          <p:nvPr/>
        </p:nvSpPr>
        <p:spPr>
          <a:xfrm>
            <a:off x="697133" y="-202774"/>
            <a:ext cx="535811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latin typeface="Sitka Banner" pitchFamily="2" charset="0"/>
              </a:rPr>
              <a:t>CSMA/CD</a:t>
            </a:r>
            <a:endParaRPr lang="en-US" altLang="en-US" sz="3200" dirty="0">
              <a:latin typeface="Sitka Banner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3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Sitka Banner" pitchFamily="2" charset="0"/>
              </a:rPr>
              <a:t>Collision Free Protocols/Controlled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50" y="151310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itka Text" pitchFamily="2" charset="0"/>
              </a:rPr>
              <a:t>Almost collisions can be avoided in </a:t>
            </a:r>
            <a:r>
              <a:rPr lang="en-US" sz="2400" b="1" dirty="0">
                <a:latin typeface="Sitka Text" pitchFamily="2" charset="0"/>
              </a:rPr>
              <a:t>CSMA/CD</a:t>
            </a:r>
            <a:r>
              <a:rPr lang="en-US" sz="2400" dirty="0">
                <a:latin typeface="Sitka Text" pitchFamily="2" charset="0"/>
              </a:rPr>
              <a:t>.</a:t>
            </a:r>
          </a:p>
          <a:p>
            <a:r>
              <a:rPr lang="en-US" sz="2400" dirty="0">
                <a:latin typeface="Sitka Text" pitchFamily="2" charset="0"/>
              </a:rPr>
              <a:t> They can still occur during the contention period.</a:t>
            </a:r>
          </a:p>
          <a:p>
            <a:r>
              <a:rPr lang="en-US" sz="2400" dirty="0">
                <a:latin typeface="Sitka Text" pitchFamily="2" charset="0"/>
              </a:rPr>
              <a:t> The collision during the contention period adversely affects the system performance, this happens when the cable is long and length of packet are short. </a:t>
            </a:r>
          </a:p>
          <a:p>
            <a:r>
              <a:rPr lang="en-US" sz="2400" dirty="0">
                <a:latin typeface="Sitka Text" pitchFamily="2" charset="0"/>
              </a:rPr>
              <a:t>This problem becomes serious as fiber optics network come into use.</a:t>
            </a:r>
          </a:p>
          <a:p>
            <a:r>
              <a:rPr lang="en-US" sz="2400" dirty="0">
                <a:latin typeface="Sitka Text" pitchFamily="2" charset="0"/>
              </a:rPr>
              <a:t>some protocols that resolve the collision during the contention period.</a:t>
            </a:r>
          </a:p>
          <a:p>
            <a:pPr fontAlgn="base">
              <a:buNone/>
            </a:pPr>
            <a:r>
              <a:rPr lang="en-US" sz="2400" dirty="0">
                <a:latin typeface="Sitka Text" pitchFamily="2" charset="0"/>
              </a:rPr>
              <a:t>		1. Bit-map Protocol/Reservation Protocol.</a:t>
            </a:r>
          </a:p>
          <a:p>
            <a:pPr fontAlgn="base">
              <a:buNone/>
            </a:pPr>
            <a:r>
              <a:rPr lang="en-US" sz="2400" dirty="0">
                <a:latin typeface="Sitka Text" pitchFamily="2" charset="0"/>
              </a:rPr>
              <a:t>		2. Binary Countdown</a:t>
            </a:r>
          </a:p>
          <a:p>
            <a:endParaRPr lang="en-US" sz="2400" dirty="0">
              <a:latin typeface="Sitka Tex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21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199683-4EDF-8949-912D-C2651091518C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219F39-49A1-A541-8B5C-B1142AF6E7C8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3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Sitka Banner" pitchFamily="2" charset="0"/>
              </a:rPr>
              <a:t>Bit Map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9958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itchFamily="2" charset="0"/>
              </a:rPr>
              <a:t> In bitmap protocol method, each contention period consists of exactly N slots.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itchFamily="2" charset="0"/>
              </a:rPr>
              <a:t>if any station has to send frame, then it transmits a 1 bit in the respective slot.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itchFamily="2" charset="0"/>
              </a:rPr>
              <a:t>For example if station 2 has a frame to send, it transmits a 1 bit during the second slot.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Sitka Text" pitchFamily="2" charset="0"/>
              </a:rPr>
              <a:t>In general, station </a:t>
            </a:r>
            <a:r>
              <a:rPr lang="en-US" sz="2400" i="1" dirty="0">
                <a:latin typeface="Sitka Text" pitchFamily="2" charset="0"/>
              </a:rPr>
              <a:t>j may </a:t>
            </a:r>
            <a:r>
              <a:rPr lang="en-US" sz="2400" dirty="0">
                <a:latin typeface="Sitka Text" pitchFamily="2" charset="0"/>
              </a:rPr>
              <a:t>announce that it has a frame to send by inserting a 1 bit into slot </a:t>
            </a:r>
            <a:r>
              <a:rPr lang="en-US" sz="2400" i="1" dirty="0">
                <a:latin typeface="Sitka Text" pitchFamily="2" charset="0"/>
              </a:rPr>
              <a:t>j.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Sitka Text" pitchFamily="2" charset="0"/>
              </a:rPr>
              <a:t>After all N </a:t>
            </a:r>
            <a:r>
              <a:rPr lang="en-US" sz="2400" dirty="0">
                <a:latin typeface="Sitka Text" pitchFamily="2" charset="0"/>
              </a:rPr>
              <a:t>slots have passed by, each station has complete knowledge of which stations wish to transmit.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22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84D0B4-74A1-5543-A408-94E357243655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BBB8D6-B875-EF42-AD01-A4E599E6D22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4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Sitka Banner" pitchFamily="2" charset="0"/>
              </a:rPr>
              <a:t>Bit Map Protocol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471196"/>
            <a:ext cx="10384970" cy="17504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Sitka Text" pitchFamily="2" charset="0"/>
              </a:rPr>
              <a:t>When station 1 has a slot in the window and after its chance, if it requires to transmit once again in the same slot, then station 1 has to wait for the next contention period.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Sitka Text" pitchFamily="2" charset="0"/>
              </a:rPr>
              <a:t>Protocols like this in which the desire to transmit is broadcast before the actual transmission are called </a:t>
            </a:r>
            <a:r>
              <a:rPr lang="en-US" sz="1800" b="1" dirty="0">
                <a:latin typeface="Sitka Text" pitchFamily="2" charset="0"/>
              </a:rPr>
              <a:t>reservation protocols </a:t>
            </a:r>
            <a:r>
              <a:rPr lang="en-US" sz="1800" dirty="0">
                <a:latin typeface="Sitka Text" pitchFamily="2" charset="0"/>
              </a:rPr>
              <a:t>because they reserve channel ownership in advance and prevent collisions.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Sitka Text" pitchFamily="2" charset="0"/>
              </a:rPr>
              <a:t>PERFORMANCE: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Sitka Text" pitchFamily="2" charset="0"/>
              </a:rPr>
              <a:t>Works fine for high-numbered stations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Sitka Text" pitchFamily="2" charset="0"/>
              </a:rPr>
              <a:t>At low load, the bit map will be simply repeated.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Sitka Text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23</a:t>
            </a:fld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33D7A9-E0FC-1441-8EB0-47FDC8D1380F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8E71B1-4FE6-5F4A-86FC-26F9705D4180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pic>
        <p:nvPicPr>
          <p:cNvPr id="13" name="Picture 4" descr="4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56" y="1366597"/>
            <a:ext cx="82438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625" y="41032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Sitka Banner" pitchFamily="2" charset="0"/>
              </a:rPr>
              <a:t>Binary Count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051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itka Text" pitchFamily="2" charset="0"/>
              </a:rPr>
              <a:t>The disadvantage of Bit Map protocol is that a station can send only one bit hence it suffers from scalability issue.</a:t>
            </a:r>
          </a:p>
          <a:p>
            <a:r>
              <a:rPr lang="en-US" sz="2400" dirty="0">
                <a:latin typeface="Sitka Text" pitchFamily="2" charset="0"/>
              </a:rPr>
              <a:t>In binary countdown, binary station addresses are used.</a:t>
            </a:r>
          </a:p>
          <a:p>
            <a:r>
              <a:rPr lang="en-US" sz="2400" dirty="0">
                <a:latin typeface="Sitka Text" pitchFamily="2" charset="0"/>
              </a:rPr>
              <a:t> A station wanting to use the channel broadcast its address as binary bit string starting with the high order bit.</a:t>
            </a:r>
          </a:p>
          <a:p>
            <a:r>
              <a:rPr lang="en-US" sz="2400" dirty="0">
                <a:latin typeface="Sitka Text" pitchFamily="2" charset="0"/>
              </a:rPr>
              <a:t> All addresses are assumed of the same length. </a:t>
            </a:r>
          </a:p>
          <a:p>
            <a:r>
              <a:rPr lang="en-US" sz="2400" dirty="0">
                <a:latin typeface="Sitka Text" pitchFamily="2" charset="0"/>
              </a:rPr>
              <a:t>In this method, different station addresses are </a:t>
            </a:r>
            <a:r>
              <a:rPr lang="en-US" sz="2400" dirty="0" err="1">
                <a:latin typeface="Sitka Text" pitchFamily="2" charset="0"/>
              </a:rPr>
              <a:t>ORed</a:t>
            </a:r>
            <a:r>
              <a:rPr lang="en-US" sz="2400" dirty="0">
                <a:latin typeface="Sitka Text" pitchFamily="2" charset="0"/>
              </a:rPr>
              <a:t> together who decide the priority of transmitting.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24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E0223-1D0B-784F-B6AC-AC3FED41C0BE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84FA37-42F9-1244-A5C8-BB42972F33BA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0" y="41033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Sitka Banner" pitchFamily="2" charset="0"/>
              </a:rPr>
              <a:t>Binary Count Down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4397"/>
            <a:ext cx="6900746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itka Text" pitchFamily="2" charset="0"/>
              </a:rPr>
              <a:t>Consider stations 1,9,11,12 wants to transmits </a:t>
            </a:r>
          </a:p>
          <a:p>
            <a:r>
              <a:rPr lang="en-US" sz="2400" dirty="0">
                <a:latin typeface="Sitka Text" pitchFamily="2" charset="0"/>
              </a:rPr>
              <a:t> first consider binary address of those stations 0001, 1001, 1100, 1011  </a:t>
            </a:r>
          </a:p>
          <a:p>
            <a:r>
              <a:rPr lang="en-US" sz="2400" dirty="0">
                <a:latin typeface="Sitka Text" pitchFamily="2" charset="0"/>
              </a:rPr>
              <a:t>consider MSB bits of all stations are 0,1,1,1 if </a:t>
            </a:r>
            <a:r>
              <a:rPr lang="en-US" sz="2400" dirty="0" err="1">
                <a:latin typeface="Sitka Text" pitchFamily="2" charset="0"/>
              </a:rPr>
              <a:t>ORed</a:t>
            </a:r>
            <a:r>
              <a:rPr lang="en-US" sz="2400" dirty="0">
                <a:latin typeface="Sitka Text" pitchFamily="2" charset="0"/>
              </a:rPr>
              <a:t> then get 1</a:t>
            </a:r>
          </a:p>
          <a:p>
            <a:r>
              <a:rPr lang="en-US" sz="2400" dirty="0">
                <a:latin typeface="Sitka Text" pitchFamily="2" charset="0"/>
              </a:rPr>
              <a:t>So 0001 has no chance to transmit</a:t>
            </a:r>
          </a:p>
          <a:p>
            <a:r>
              <a:rPr lang="en-US" sz="2400" dirty="0">
                <a:latin typeface="Sitka Text" pitchFamily="2" charset="0"/>
              </a:rPr>
              <a:t>Again next bit after MSB of remaining three stations as 1,1,0 if </a:t>
            </a:r>
            <a:r>
              <a:rPr lang="en-US" sz="2400" dirty="0" err="1">
                <a:latin typeface="Sitka Text" pitchFamily="2" charset="0"/>
              </a:rPr>
              <a:t>Ored</a:t>
            </a:r>
            <a:r>
              <a:rPr lang="en-US" sz="2400" dirty="0">
                <a:latin typeface="Sitka Text" pitchFamily="2" charset="0"/>
              </a:rPr>
              <a:t> then 1</a:t>
            </a:r>
          </a:p>
          <a:p>
            <a:r>
              <a:rPr lang="en-US" sz="2400" dirty="0">
                <a:latin typeface="Sitka Text" pitchFamily="2" charset="0"/>
              </a:rPr>
              <a:t>So 1100 that is station 12 got chance to transmit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25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DED609-FDEF-604C-8D3B-FC77BE54CDC3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3D5021-9A91-0943-8351-5A32F30F1459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pic>
        <p:nvPicPr>
          <p:cNvPr id="8" name="Picture 4" descr="4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46" y="1276503"/>
            <a:ext cx="4449762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3E324-3884-310A-85C9-C68DACC7E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66D8CC1-3ED3-88C4-6067-5F7972384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0" y="41028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Sitka Banner" pitchFamily="2" charset="0"/>
              </a:rPr>
              <a:t>Carrier Sense Multiple Access/Collision Avoidance</a:t>
            </a:r>
            <a:endParaRPr lang="en-US" altLang="en-US" sz="3200" dirty="0">
              <a:latin typeface="Sitka Banner" pitchFamily="2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A764BCF-C305-45F6-A45E-9EDCD8A4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8187FF5-4BF9-4B21-B0D2-9B7FF2B27D7F}" type="slidenum">
              <a:rPr lang="en-AU" smtClean="0"/>
              <a:pPr/>
              <a:t>26</a:t>
            </a:fld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25961A-4C32-F455-F769-470DC0AA5B4D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EF790C-BEE9-68B9-7036-F3E6A27DBF20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63A4029-0505-012B-0D26-78D98C6B9456}"/>
              </a:ext>
            </a:extLst>
          </p:cNvPr>
          <p:cNvSpPr/>
          <p:nvPr/>
        </p:nvSpPr>
        <p:spPr>
          <a:xfrm>
            <a:off x="5980250" y="3658723"/>
            <a:ext cx="4205472" cy="207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3ED4C3-6015-0BCF-9559-F71CE8168999}"/>
              </a:ext>
            </a:extLst>
          </p:cNvPr>
          <p:cNvSpPr/>
          <p:nvPr/>
        </p:nvSpPr>
        <p:spPr>
          <a:xfrm>
            <a:off x="6096000" y="3658723"/>
            <a:ext cx="536294" cy="1792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3C02EC-6BB1-3538-69EF-533F6E614962}"/>
              </a:ext>
            </a:extLst>
          </p:cNvPr>
          <p:cNvSpPr/>
          <p:nvPr/>
        </p:nvSpPr>
        <p:spPr>
          <a:xfrm>
            <a:off x="757175" y="1163751"/>
            <a:ext cx="105156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Sitka Text" pitchFamily="2" charset="0"/>
              </a:rPr>
              <a:t>Why CSMA/CD Fails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Sitka Text" pitchFamily="2" charset="0"/>
              </a:rPr>
              <a:t>Collision detection: </a:t>
            </a:r>
            <a:r>
              <a:rPr lang="en-US" sz="2400" dirty="0">
                <a:latin typeface="Sitka Text" pitchFamily="2" charset="0"/>
              </a:rPr>
              <a:t>CSMA/CD relies on detecting collisions while transmitting. However, in wireless networks, it's difficult to detect collisions due to signal attenuation and interference.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Sitka Text" pitchFamily="2" charset="0"/>
              </a:rPr>
              <a:t>Half-duplex transmission: </a:t>
            </a:r>
            <a:r>
              <a:rPr lang="en-US" sz="2400" dirty="0">
                <a:latin typeface="Sitka Text" pitchFamily="2" charset="0"/>
              </a:rPr>
              <a:t>Wireless devices often operate in half-duplex mode, making it challenging to detect collisions while transmitting.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Sitka Text" pitchFamily="2" charset="0"/>
              </a:rPr>
              <a:t>Limitations in Wireless Mediums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Sitka Text" pitchFamily="2" charset="0"/>
              </a:rPr>
              <a:t>Hidden Node Problem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Sitka Text" pitchFamily="2" charset="0"/>
              </a:rPr>
              <a:t>Exposed Node Problem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Sitka Text" pitchFamily="2" charset="0"/>
              </a:rPr>
              <a:t>Signal Attenuation</a:t>
            </a:r>
            <a:endParaRPr lang="en-US" sz="2400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Sitka Text" pitchFamily="2" charset="0"/>
              </a:rPr>
              <a:t>Interference</a:t>
            </a:r>
            <a:endParaRPr lang="en-US" sz="2400" dirty="0">
              <a:latin typeface="Sitka Text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63CACE-C24C-3361-549F-C0F222B5CD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2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D9F8E-8E34-699D-AEB1-A9F138C23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F3931D7E-8D7E-9CC3-FA00-3290DA0A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0" y="41028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Sitka Banner" pitchFamily="2" charset="0"/>
              </a:rPr>
              <a:t>Carrier Sense Multiple Access/Collision Avoidance</a:t>
            </a:r>
            <a:endParaRPr lang="en-US" altLang="en-US" sz="3200" dirty="0">
              <a:latin typeface="Sitka Banner" pitchFamily="2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A303AB-3ABC-B6FE-B8EA-4DDC780D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8187FF5-4BF9-4B21-B0D2-9B7FF2B27D7F}" type="slidenum">
              <a:rPr lang="en-AU" smtClean="0"/>
              <a:pPr/>
              <a:t>27</a:t>
            </a:fld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3AEC6F-3503-D8F7-B3BB-8E32971D2C19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6F82A2-E5F6-0AD6-2C73-BAEBAB252BCF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DB9BD95-E7D0-0689-06A7-BF0E56F9FA4C}"/>
              </a:ext>
            </a:extLst>
          </p:cNvPr>
          <p:cNvSpPr/>
          <p:nvPr/>
        </p:nvSpPr>
        <p:spPr>
          <a:xfrm>
            <a:off x="5980250" y="3658723"/>
            <a:ext cx="4205472" cy="207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84239D-A803-E55F-FDBB-6DA494B9BF1F}"/>
              </a:ext>
            </a:extLst>
          </p:cNvPr>
          <p:cNvSpPr/>
          <p:nvPr/>
        </p:nvSpPr>
        <p:spPr>
          <a:xfrm>
            <a:off x="6096000" y="3658723"/>
            <a:ext cx="536294" cy="1792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7E5202-FD41-32AE-A5A3-CBEFC8C20DEF}"/>
              </a:ext>
            </a:extLst>
          </p:cNvPr>
          <p:cNvSpPr/>
          <p:nvPr/>
        </p:nvSpPr>
        <p:spPr>
          <a:xfrm>
            <a:off x="757175" y="1163751"/>
            <a:ext cx="10515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Sitka Text" pitchFamily="2" charset="0"/>
              </a:rPr>
              <a:t>Hidden Node Problem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For A and C, The medium appears to be free, the carrier sense fails.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Thus, C also starts sending causing a collision at B.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But now A cannot detect this collision and continues with its transmission. </a:t>
            </a:r>
            <a:r>
              <a:rPr lang="en-US" sz="2400" b="1" dirty="0">
                <a:latin typeface="Sitka Text" pitchFamily="2" charset="0"/>
              </a:rPr>
              <a:t>A is hidden for C and vice versa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89116E-CF93-008C-7B09-C4A22F5649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grpSp>
        <p:nvGrpSpPr>
          <p:cNvPr id="2" name="Group 25">
            <a:extLst>
              <a:ext uri="{FF2B5EF4-FFF2-40B4-BE49-F238E27FC236}">
                <a16:creationId xmlns:a16="http://schemas.microsoft.com/office/drawing/2014/main" id="{0422D533-2D98-5302-539B-1D0D5184E0C7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790697"/>
            <a:ext cx="8534400" cy="2286000"/>
            <a:chOff x="307975" y="1752600"/>
            <a:chExt cx="8534400" cy="2286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C82B88D-3FEF-DDE0-823E-6B042DC392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2975" y="2590800"/>
              <a:ext cx="381000" cy="990600"/>
              <a:chOff x="576" y="2544"/>
              <a:chExt cx="240" cy="624"/>
            </a:xfrm>
          </p:grpSpPr>
          <p:sp>
            <p:nvSpPr>
              <p:cNvPr id="29" name="Rectangle 4">
                <a:extLst>
                  <a:ext uri="{FF2B5EF4-FFF2-40B4-BE49-F238E27FC236}">
                    <a16:creationId xmlns:a16="http://schemas.microsoft.com/office/drawing/2014/main" id="{CFBB6507-E728-7260-F3B9-ADE668FE4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736"/>
                <a:ext cx="240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" name="Line 5">
                <a:extLst>
                  <a:ext uri="{FF2B5EF4-FFF2-40B4-BE49-F238E27FC236}">
                    <a16:creationId xmlns:a16="http://schemas.microsoft.com/office/drawing/2014/main" id="{8CCB3F7C-D369-16CB-2526-DD994AE7A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54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8F7276BB-644C-44EE-5CC2-EDAED6A6E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0375" y="2590800"/>
              <a:ext cx="381000" cy="990600"/>
              <a:chOff x="576" y="2544"/>
              <a:chExt cx="240" cy="624"/>
            </a:xfrm>
          </p:grpSpPr>
          <p:sp>
            <p:nvSpPr>
              <p:cNvPr id="27" name="Rectangle 8">
                <a:extLst>
                  <a:ext uri="{FF2B5EF4-FFF2-40B4-BE49-F238E27FC236}">
                    <a16:creationId xmlns:a16="http://schemas.microsoft.com/office/drawing/2014/main" id="{ED8B0225-CA70-DDD6-E59B-ED7734008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736"/>
                <a:ext cx="240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" name="Line 9">
                <a:extLst>
                  <a:ext uri="{FF2B5EF4-FFF2-40B4-BE49-F238E27FC236}">
                    <a16:creationId xmlns:a16="http://schemas.microsoft.com/office/drawing/2014/main" id="{73AB357A-4699-E586-7829-01AF74970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54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6A8C768A-56DB-1E78-6481-47163E8352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51575" y="2590800"/>
              <a:ext cx="381000" cy="990600"/>
              <a:chOff x="576" y="2544"/>
              <a:chExt cx="240" cy="624"/>
            </a:xfrm>
          </p:grpSpPr>
          <p:sp>
            <p:nvSpPr>
              <p:cNvPr id="25" name="Rectangle 11">
                <a:extLst>
                  <a:ext uri="{FF2B5EF4-FFF2-40B4-BE49-F238E27FC236}">
                    <a16:creationId xmlns:a16="http://schemas.microsoft.com/office/drawing/2014/main" id="{5BE9D788-4CCA-268A-80CC-209D74CFA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736"/>
                <a:ext cx="240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Line 12">
                <a:extLst>
                  <a:ext uri="{FF2B5EF4-FFF2-40B4-BE49-F238E27FC236}">
                    <a16:creationId xmlns:a16="http://schemas.microsoft.com/office/drawing/2014/main" id="{C6746DDA-2FC5-748C-9115-EC01DCE71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54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2C883DF9-C2A4-4225-1EE5-7E8E6B9C7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975" y="1752600"/>
              <a:ext cx="4495800" cy="7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18C12E55-C09A-262D-48EB-CB7A00CAA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975" y="3671888"/>
              <a:ext cx="349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A</a:t>
              </a:r>
            </a:p>
          </p:txBody>
        </p: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53C2E196-CC3C-5510-EF0E-FFA8BC7BC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125" y="3657600"/>
              <a:ext cx="349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B</a:t>
              </a:r>
            </a:p>
          </p:txBody>
        </p: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C467A623-75BF-102A-72EA-826CF20D53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1575" y="3657600"/>
              <a:ext cx="349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C</a:t>
              </a:r>
            </a:p>
          </p:txBody>
        </p:sp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D6E5A9FA-1AC5-9FE7-A833-AECA13FA4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75" y="1752600"/>
              <a:ext cx="4495800" cy="7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E52FA8B3-59FC-8700-2883-367D0054B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1752600"/>
              <a:ext cx="4495800" cy="7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B0B5A01F-5854-2891-AFEF-4CD102D4B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0175" y="29718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20924F9E-9374-A2FE-A057-F24DB1F03A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27575" y="29718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695940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582BC-0FC0-C863-533A-87A8427DC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3838857-5DD8-34D7-E9B5-AE731C07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0" y="41028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Sitka Banner" pitchFamily="2" charset="0"/>
              </a:rPr>
              <a:t>Carrier Sense Multiple Access/Collision Avoidance</a:t>
            </a:r>
            <a:endParaRPr lang="en-US" altLang="en-US" sz="3200" dirty="0">
              <a:latin typeface="Sitka Banner" pitchFamily="2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9A0F3C-5B04-344C-EB08-098E5EC7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8187FF5-4BF9-4B21-B0D2-9B7FF2B27D7F}" type="slidenum">
              <a:rPr lang="en-AU" smtClean="0"/>
              <a:pPr/>
              <a:t>28</a:t>
            </a:fld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37E180-3EE4-3842-2223-F4D1C57F303F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743F99-C03B-B04C-9A7E-A88584616ABD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4AEAE18-C135-FEDF-FD75-14E73C8D2C3A}"/>
              </a:ext>
            </a:extLst>
          </p:cNvPr>
          <p:cNvSpPr/>
          <p:nvPr/>
        </p:nvSpPr>
        <p:spPr>
          <a:xfrm>
            <a:off x="5980250" y="3658723"/>
            <a:ext cx="4205472" cy="207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D98ED-46A1-CB27-CD51-AE6429E357F0}"/>
              </a:ext>
            </a:extLst>
          </p:cNvPr>
          <p:cNvSpPr/>
          <p:nvPr/>
        </p:nvSpPr>
        <p:spPr>
          <a:xfrm>
            <a:off x="6096000" y="3658723"/>
            <a:ext cx="536294" cy="1792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410ED2-7F33-44F6-CBCB-A4841CD219BE}"/>
              </a:ext>
            </a:extLst>
          </p:cNvPr>
          <p:cNvSpPr/>
          <p:nvPr/>
        </p:nvSpPr>
        <p:spPr>
          <a:xfrm>
            <a:off x="757175" y="1163751"/>
            <a:ext cx="10515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Sitka Text" pitchFamily="2" charset="0"/>
              </a:rPr>
              <a:t>Exposed Terminal Problem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A is outside the interference range of B waiting is not necessary Causing a ‘collision’ at B does not matter because the collision is too weak to propagate to A.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In this situation, </a:t>
            </a:r>
            <a:r>
              <a:rPr lang="en-US" sz="2400" b="1" dirty="0">
                <a:latin typeface="Sitka Text" pitchFamily="2" charset="0"/>
              </a:rPr>
              <a:t>C is exposed to 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B0B6CE-B775-5D65-D4C8-CAC4906EF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73FDEDB-7C20-5640-3FEA-E7282B154C49}"/>
              </a:ext>
            </a:extLst>
          </p:cNvPr>
          <p:cNvGrpSpPr/>
          <p:nvPr/>
        </p:nvGrpSpPr>
        <p:grpSpPr>
          <a:xfrm>
            <a:off x="2006278" y="1742185"/>
            <a:ext cx="8534400" cy="2286000"/>
            <a:chOff x="304800" y="1524000"/>
            <a:chExt cx="8534400" cy="2286000"/>
          </a:xfrm>
        </p:grpSpPr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id="{B09D48E0-FD1A-DE66-8C10-7EE3A6A505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9800" y="2362200"/>
              <a:ext cx="381000" cy="990600"/>
              <a:chOff x="576" y="2544"/>
              <a:chExt cx="240" cy="624"/>
            </a:xfrm>
          </p:grpSpPr>
          <p:sp>
            <p:nvSpPr>
              <p:cNvPr id="51" name="Rectangle 5">
                <a:extLst>
                  <a:ext uri="{FF2B5EF4-FFF2-40B4-BE49-F238E27FC236}">
                    <a16:creationId xmlns:a16="http://schemas.microsoft.com/office/drawing/2014/main" id="{82EF2498-324D-792B-8916-1E5CF8D32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736"/>
                <a:ext cx="240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" name="Line 6">
                <a:extLst>
                  <a:ext uri="{FF2B5EF4-FFF2-40B4-BE49-F238E27FC236}">
                    <a16:creationId xmlns:a16="http://schemas.microsoft.com/office/drawing/2014/main" id="{FCD9F6F3-7D8E-48B6-F3AE-9AEDAEF7D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54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33" name="Group 7">
              <a:extLst>
                <a:ext uri="{FF2B5EF4-FFF2-40B4-BE49-F238E27FC236}">
                  <a16:creationId xmlns:a16="http://schemas.microsoft.com/office/drawing/2014/main" id="{0EA5FD69-113F-7FFC-CE4C-09B9DBDD3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7200" y="2362200"/>
              <a:ext cx="381000" cy="990600"/>
              <a:chOff x="576" y="2544"/>
              <a:chExt cx="240" cy="624"/>
            </a:xfrm>
          </p:grpSpPr>
          <p:sp>
            <p:nvSpPr>
              <p:cNvPr id="49" name="Rectangle 8">
                <a:extLst>
                  <a:ext uri="{FF2B5EF4-FFF2-40B4-BE49-F238E27FC236}">
                    <a16:creationId xmlns:a16="http://schemas.microsoft.com/office/drawing/2014/main" id="{EFA816DF-9075-9BC3-D2DC-78EA52D2F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736"/>
                <a:ext cx="240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" name="Line 9">
                <a:extLst>
                  <a:ext uri="{FF2B5EF4-FFF2-40B4-BE49-F238E27FC236}">
                    <a16:creationId xmlns:a16="http://schemas.microsoft.com/office/drawing/2014/main" id="{925130E2-D317-E358-5F7A-9047F256E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54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34" name="Group 10">
              <a:extLst>
                <a:ext uri="{FF2B5EF4-FFF2-40B4-BE49-F238E27FC236}">
                  <a16:creationId xmlns:a16="http://schemas.microsoft.com/office/drawing/2014/main" id="{D1CCD925-AC48-E1F1-A5AD-7C6B17E2E0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8400" y="2362200"/>
              <a:ext cx="381000" cy="990600"/>
              <a:chOff x="576" y="2544"/>
              <a:chExt cx="240" cy="624"/>
            </a:xfrm>
          </p:grpSpPr>
          <p:sp>
            <p:nvSpPr>
              <p:cNvPr id="47" name="Rectangle 11">
                <a:extLst>
                  <a:ext uri="{FF2B5EF4-FFF2-40B4-BE49-F238E27FC236}">
                    <a16:creationId xmlns:a16="http://schemas.microsoft.com/office/drawing/2014/main" id="{95295033-E145-36CA-1349-E0922D6DC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736"/>
                <a:ext cx="240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" name="Line 12">
                <a:extLst>
                  <a:ext uri="{FF2B5EF4-FFF2-40B4-BE49-F238E27FC236}">
                    <a16:creationId xmlns:a16="http://schemas.microsoft.com/office/drawing/2014/main" id="{BB9C13C9-37B6-9A20-96A5-21B0EAE415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54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35" name="Oval 14">
              <a:extLst>
                <a:ext uri="{FF2B5EF4-FFF2-40B4-BE49-F238E27FC236}">
                  <a16:creationId xmlns:a16="http://schemas.microsoft.com/office/drawing/2014/main" id="{D1DF5446-775F-6F8A-B3CF-C00C15920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1524000"/>
              <a:ext cx="4495800" cy="7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Text Box 15">
              <a:extLst>
                <a:ext uri="{FF2B5EF4-FFF2-40B4-BE49-F238E27FC236}">
                  <a16:creationId xmlns:a16="http://schemas.microsoft.com/office/drawing/2014/main" id="{59DA8FC2-3833-CDCC-A248-C0DFD4D5D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3443288"/>
              <a:ext cx="349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A</a:t>
              </a:r>
            </a:p>
          </p:txBody>
        </p:sp>
        <p:sp>
          <p:nvSpPr>
            <p:cNvPr id="37" name="Text Box 16">
              <a:extLst>
                <a:ext uri="{FF2B5EF4-FFF2-40B4-BE49-F238E27FC236}">
                  <a16:creationId xmlns:a16="http://schemas.microsoft.com/office/drawing/2014/main" id="{F8777929-E988-0EC0-597A-DC36AF740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8950" y="3429000"/>
              <a:ext cx="349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B</a:t>
              </a:r>
            </a:p>
          </p:txBody>
        </p:sp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id="{D531BD30-4AD6-DF3E-93EA-A89BFA2D9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429000"/>
              <a:ext cx="349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C</a:t>
              </a:r>
            </a:p>
          </p:txBody>
        </p: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E94065B6-B694-25DA-B45C-1C10124D8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24000"/>
              <a:ext cx="4495800" cy="7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Oval 19">
              <a:extLst>
                <a:ext uri="{FF2B5EF4-FFF2-40B4-BE49-F238E27FC236}">
                  <a16:creationId xmlns:a16="http://schemas.microsoft.com/office/drawing/2014/main" id="{4590EC92-0387-ED57-77AC-8F6D5C918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1524000"/>
              <a:ext cx="4495800" cy="7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Line 20">
              <a:extLst>
                <a:ext uri="{FF2B5EF4-FFF2-40B4-BE49-F238E27FC236}">
                  <a16:creationId xmlns:a16="http://schemas.microsoft.com/office/drawing/2014/main" id="{DF331126-634C-93F3-BDFD-A53E0052FC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7000" y="27432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3" name="Line 22">
              <a:extLst>
                <a:ext uri="{FF2B5EF4-FFF2-40B4-BE49-F238E27FC236}">
                  <a16:creationId xmlns:a16="http://schemas.microsoft.com/office/drawing/2014/main" id="{CD6D74FC-6B11-C301-2909-505B4E503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5600" y="2743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5" name="Text Box 24">
              <a:extLst>
                <a:ext uri="{FF2B5EF4-FFF2-40B4-BE49-F238E27FC236}">
                  <a16:creationId xmlns:a16="http://schemas.microsoft.com/office/drawing/2014/main" id="{48E6B7AC-485A-86A6-BAEA-E3930687F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3138488"/>
              <a:ext cx="9144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47520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A5E1F-3530-C59C-5536-D29B6D22E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F2E31E1-C06F-68D2-B76B-4E61CE5A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0" y="41028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Sitka Banner" pitchFamily="2" charset="0"/>
              </a:rPr>
              <a:t>Carrier Sense Multiple Access/Collision Avoidance</a:t>
            </a:r>
            <a:endParaRPr lang="en-US" altLang="en-US" sz="3200" dirty="0">
              <a:latin typeface="Sitka Banner" pitchFamily="2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2536CA-8421-4611-BFD5-193AA90E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8187FF5-4BF9-4B21-B0D2-9B7FF2B27D7F}" type="slidenum">
              <a:rPr lang="en-AU" smtClean="0"/>
              <a:pPr/>
              <a:t>29</a:t>
            </a:fld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9904D2-E1F7-282A-1E7A-76DC3FF700C8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95BD90-57C5-00CF-4C8A-B4A956C7018E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1AE53B2-63BE-1537-257E-90756B4BEE19}"/>
              </a:ext>
            </a:extLst>
          </p:cNvPr>
          <p:cNvSpPr/>
          <p:nvPr/>
        </p:nvSpPr>
        <p:spPr>
          <a:xfrm>
            <a:off x="5980250" y="3658723"/>
            <a:ext cx="4205472" cy="207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BDDE0A-3D9A-091A-1351-D321F063A8DB}"/>
              </a:ext>
            </a:extLst>
          </p:cNvPr>
          <p:cNvSpPr/>
          <p:nvPr/>
        </p:nvSpPr>
        <p:spPr>
          <a:xfrm>
            <a:off x="6096000" y="3658723"/>
            <a:ext cx="536294" cy="1792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D82C52-951B-5C52-FA10-66E9804CDA80}"/>
              </a:ext>
            </a:extLst>
          </p:cNvPr>
          <p:cNvSpPr/>
          <p:nvPr/>
        </p:nvSpPr>
        <p:spPr>
          <a:xfrm>
            <a:off x="5831252" y="956925"/>
            <a:ext cx="533882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Sitka Text" pitchFamily="2" charset="0"/>
              </a:rPr>
              <a:t>Carrier Sense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Sitka Text" pitchFamily="2" charset="0"/>
              </a:rPr>
              <a:t>Collision Avoidance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Sitka Text" pitchFamily="2" charset="0"/>
              </a:rPr>
              <a:t>Request to Send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Sender Node, Receiver Node, Time to Send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Sitka Text" pitchFamily="2" charset="0"/>
              </a:rPr>
              <a:t>Clear to Send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Sender Node, Receiver Node, Time to Send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A Node receiving </a:t>
            </a:r>
            <a:r>
              <a:rPr lang="en-US" sz="2400" b="1" dirty="0">
                <a:latin typeface="Sitka Text" pitchFamily="2" charset="0"/>
              </a:rPr>
              <a:t>RTS</a:t>
            </a:r>
            <a:r>
              <a:rPr lang="en-US" sz="2400" dirty="0">
                <a:latin typeface="Sitka Text" pitchFamily="2" charset="0"/>
              </a:rPr>
              <a:t> and </a:t>
            </a:r>
            <a:r>
              <a:rPr lang="en-US" sz="2400" b="1" dirty="0">
                <a:latin typeface="Sitka Text" pitchFamily="2" charset="0"/>
              </a:rPr>
              <a:t>CTS </a:t>
            </a:r>
            <a:r>
              <a:rPr lang="en-US" sz="2400" dirty="0">
                <a:latin typeface="Sitka Text" pitchFamily="2" charset="0"/>
              </a:rPr>
              <a:t>packet will </a:t>
            </a:r>
            <a:r>
              <a:rPr lang="en-US" sz="2400" b="1" dirty="0">
                <a:latin typeface="Sitka Text" pitchFamily="2" charset="0"/>
              </a:rPr>
              <a:t>restrain </a:t>
            </a:r>
            <a:r>
              <a:rPr lang="en-US" sz="2400" dirty="0">
                <a:latin typeface="Sitka Text" pitchFamily="2" charset="0"/>
              </a:rPr>
              <a:t>from transmission until the </a:t>
            </a:r>
            <a:r>
              <a:rPr lang="en-US" sz="2400" b="1" dirty="0">
                <a:latin typeface="Sitka Text" pitchFamily="2" charset="0"/>
              </a:rPr>
              <a:t>Time is elapsed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Sitka Text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13F582-55D2-97EF-F973-5C1658A647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0E62BD2-D03C-B1DB-FBDD-C02CB94E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50" y="956925"/>
            <a:ext cx="4335085" cy="558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3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B025E4-308A-DC4E-83E2-6AD78A4A00DF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C23A01-096D-084C-9C9B-0F819CC3F5FA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C151E-78D7-5D47-95B0-835550401548}"/>
              </a:ext>
            </a:extLst>
          </p:cNvPr>
          <p:cNvSpPr/>
          <p:nvPr/>
        </p:nvSpPr>
        <p:spPr>
          <a:xfrm>
            <a:off x="588997" y="329464"/>
            <a:ext cx="57022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i="0" spc="-5" dirty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Static Allocation Channel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A43CC5-685C-8543-B524-270602041EFB}"/>
              </a:ext>
            </a:extLst>
          </p:cNvPr>
          <p:cNvSpPr/>
          <p:nvPr/>
        </p:nvSpPr>
        <p:spPr>
          <a:xfrm>
            <a:off x="496400" y="2437977"/>
            <a:ext cx="63823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Sitka Text" pitchFamily="2" charset="0"/>
              </a:rPr>
              <a:t>Disadvantages: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Not efficient for large or more users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Random division of the channel into N-regions, but if the users (n) are less than the regions (N), then the spectrum will be wasted and vice-versa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If a user is not using a channel allocated, then it becomes unused, even for those who require</a:t>
            </a:r>
          </a:p>
        </p:txBody>
      </p:sp>
      <p:pic>
        <p:nvPicPr>
          <p:cNvPr id="1026" name="Picture 2" descr="Frequency Division Multiplexing">
            <a:extLst>
              <a:ext uri="{FF2B5EF4-FFF2-40B4-BE49-F238E27FC236}">
                <a16:creationId xmlns:a16="http://schemas.microsoft.com/office/drawing/2014/main" id="{4E1D84F1-0579-9642-BEF7-B5248A98C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34" y="3178061"/>
            <a:ext cx="5206602" cy="212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7D3350-8507-0E43-9D41-F3FAC68BAFC6}"/>
              </a:ext>
            </a:extLst>
          </p:cNvPr>
          <p:cNvSpPr/>
          <p:nvPr/>
        </p:nvSpPr>
        <p:spPr>
          <a:xfrm>
            <a:off x="496400" y="1307939"/>
            <a:ext cx="10985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Sitka Text" pitchFamily="2" charset="0"/>
              </a:rPr>
              <a:t>Traditionally </a:t>
            </a:r>
            <a:r>
              <a:rPr lang="en-US" sz="2400" b="1" dirty="0">
                <a:latin typeface="Sitka Text" pitchFamily="2" charset="0"/>
              </a:rPr>
              <a:t>Frequency Division Multiplexing (FDM)</a:t>
            </a:r>
            <a:r>
              <a:rPr lang="en-US" sz="2400" dirty="0">
                <a:latin typeface="Sitka Text" pitchFamily="2" charset="0"/>
              </a:rPr>
              <a:t> was used</a:t>
            </a:r>
          </a:p>
          <a:p>
            <a:r>
              <a:rPr lang="en-US" sz="2400" b="1" dirty="0">
                <a:latin typeface="Sitka Text" pitchFamily="2" charset="0"/>
              </a:rPr>
              <a:t>A frequency band is given to the user all the time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72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A7016-A94D-BA7B-654D-4B4659172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DC272BA-976C-B035-C031-51678BFB9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0" y="41028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Sitka Banner" pitchFamily="2" charset="0"/>
              </a:rPr>
              <a:t>Carrier Sense Multiple Access/Collision Avoidance</a:t>
            </a:r>
            <a:endParaRPr lang="en-US" altLang="en-US" sz="3200" dirty="0">
              <a:latin typeface="Sitka Banner" pitchFamily="2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D02A65-1FE6-582B-B9C7-B2854AFF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8187FF5-4BF9-4B21-B0D2-9B7FF2B27D7F}" type="slidenum">
              <a:rPr lang="en-AU" smtClean="0"/>
              <a:pPr/>
              <a:t>30</a:t>
            </a:fld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FEDD9C-9962-98B3-0CC1-42D00CA08086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42CE14-D042-17AB-D5BD-34DCCF9C4995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343AE22-8F32-A16C-BE42-72C1C148FCBB}"/>
              </a:ext>
            </a:extLst>
          </p:cNvPr>
          <p:cNvSpPr/>
          <p:nvPr/>
        </p:nvSpPr>
        <p:spPr>
          <a:xfrm>
            <a:off x="5980250" y="3658723"/>
            <a:ext cx="4205472" cy="207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9E29EE-5972-BE73-A12D-A2FB48186B68}"/>
              </a:ext>
            </a:extLst>
          </p:cNvPr>
          <p:cNvSpPr/>
          <p:nvPr/>
        </p:nvSpPr>
        <p:spPr>
          <a:xfrm>
            <a:off x="6096000" y="3658723"/>
            <a:ext cx="536294" cy="1792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C9003-CFAD-2096-9C9C-53196CA578E9}"/>
              </a:ext>
            </a:extLst>
          </p:cNvPr>
          <p:cNvSpPr/>
          <p:nvPr/>
        </p:nvSpPr>
        <p:spPr>
          <a:xfrm>
            <a:off x="757175" y="1163751"/>
            <a:ext cx="105156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Sitka Text" pitchFamily="2" charset="0"/>
              </a:rPr>
              <a:t>Solving Hidden Terminal Problem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After receiving a </a:t>
            </a:r>
            <a:r>
              <a:rPr lang="en-US" sz="2400" b="1" dirty="0">
                <a:latin typeface="Sitka Text" pitchFamily="2" charset="0"/>
              </a:rPr>
              <a:t>CTS</a:t>
            </a:r>
            <a:r>
              <a:rPr lang="en-US" sz="2400" dirty="0">
                <a:latin typeface="Sitka Text" pitchFamily="2" charset="0"/>
              </a:rPr>
              <a:t>, C is not allowed to send anything for the duration indicated in the CTS toward B.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Thus, a collision cannot occur at B </a:t>
            </a:r>
            <a:r>
              <a:rPr lang="en-US" sz="2400" b="1" dirty="0">
                <a:latin typeface="Sitka Text" pitchFamily="2" charset="0"/>
              </a:rPr>
              <a:t>during data transmission</a:t>
            </a:r>
            <a:r>
              <a:rPr lang="en-US" sz="2400" dirty="0">
                <a:latin typeface="Sitka Text" pitchFamily="2" charset="0"/>
              </a:rPr>
              <a:t>, and the hidden terminal problem is solved.</a:t>
            </a: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FF566E-EDCE-736B-26F1-6876F9F70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9DE0DB4-5613-075B-8E47-D6F88B07B4F1}"/>
              </a:ext>
            </a:extLst>
          </p:cNvPr>
          <p:cNvGrpSpPr/>
          <p:nvPr/>
        </p:nvGrpSpPr>
        <p:grpSpPr>
          <a:xfrm>
            <a:off x="2006278" y="1790697"/>
            <a:ext cx="8534400" cy="2286000"/>
            <a:chOff x="307975" y="1752600"/>
            <a:chExt cx="8534400" cy="2286000"/>
          </a:xfrm>
        </p:grpSpPr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E7DD1E36-7340-EA08-3A13-4476D70035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2975" y="2590800"/>
              <a:ext cx="381000" cy="990600"/>
              <a:chOff x="576" y="2544"/>
              <a:chExt cx="240" cy="624"/>
            </a:xfrm>
          </p:grpSpPr>
          <p:sp>
            <p:nvSpPr>
              <p:cNvPr id="47" name="Rectangle 4">
                <a:extLst>
                  <a:ext uri="{FF2B5EF4-FFF2-40B4-BE49-F238E27FC236}">
                    <a16:creationId xmlns:a16="http://schemas.microsoft.com/office/drawing/2014/main" id="{B16E1E83-5AA4-1971-A99D-FF64FB0E0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736"/>
                <a:ext cx="240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" name="Line 5">
                <a:extLst>
                  <a:ext uri="{FF2B5EF4-FFF2-40B4-BE49-F238E27FC236}">
                    <a16:creationId xmlns:a16="http://schemas.microsoft.com/office/drawing/2014/main" id="{B7D86382-023E-46EA-9F82-75F12B955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54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23" name="Group 7">
              <a:extLst>
                <a:ext uri="{FF2B5EF4-FFF2-40B4-BE49-F238E27FC236}">
                  <a16:creationId xmlns:a16="http://schemas.microsoft.com/office/drawing/2014/main" id="{DFB27156-CEF8-17BA-091B-325A0C9F0E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0375" y="2590800"/>
              <a:ext cx="381000" cy="990600"/>
              <a:chOff x="576" y="2544"/>
              <a:chExt cx="240" cy="624"/>
            </a:xfrm>
          </p:grpSpPr>
          <p:sp>
            <p:nvSpPr>
              <p:cNvPr id="45" name="Rectangle 8">
                <a:extLst>
                  <a:ext uri="{FF2B5EF4-FFF2-40B4-BE49-F238E27FC236}">
                    <a16:creationId xmlns:a16="http://schemas.microsoft.com/office/drawing/2014/main" id="{40EB13B5-27B6-6F94-A441-13E58802D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736"/>
                <a:ext cx="240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" name="Line 9">
                <a:extLst>
                  <a:ext uri="{FF2B5EF4-FFF2-40B4-BE49-F238E27FC236}">
                    <a16:creationId xmlns:a16="http://schemas.microsoft.com/office/drawing/2014/main" id="{B607D953-9DFC-40D7-899B-6D1C00F35D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54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24" name="Group 10">
              <a:extLst>
                <a:ext uri="{FF2B5EF4-FFF2-40B4-BE49-F238E27FC236}">
                  <a16:creationId xmlns:a16="http://schemas.microsoft.com/office/drawing/2014/main" id="{40136F77-5F7E-CFD2-5484-77B3A14176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51575" y="2590800"/>
              <a:ext cx="381000" cy="990600"/>
              <a:chOff x="576" y="2544"/>
              <a:chExt cx="240" cy="624"/>
            </a:xfrm>
          </p:grpSpPr>
          <p:sp>
            <p:nvSpPr>
              <p:cNvPr id="43" name="Rectangle 11">
                <a:extLst>
                  <a:ext uri="{FF2B5EF4-FFF2-40B4-BE49-F238E27FC236}">
                    <a16:creationId xmlns:a16="http://schemas.microsoft.com/office/drawing/2014/main" id="{D6950B29-4BB5-5630-500C-2655E04B0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736"/>
                <a:ext cx="240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4" name="Line 12">
                <a:extLst>
                  <a:ext uri="{FF2B5EF4-FFF2-40B4-BE49-F238E27FC236}">
                    <a16:creationId xmlns:a16="http://schemas.microsoft.com/office/drawing/2014/main" id="{9EAA1501-4CD4-06A3-C1B6-828FFD76A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54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31" name="Oval 14">
              <a:extLst>
                <a:ext uri="{FF2B5EF4-FFF2-40B4-BE49-F238E27FC236}">
                  <a16:creationId xmlns:a16="http://schemas.microsoft.com/office/drawing/2014/main" id="{521DE265-6FB9-11EE-9338-498F6FCCF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975" y="1752600"/>
              <a:ext cx="4495800" cy="7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Text Box 16">
              <a:extLst>
                <a:ext uri="{FF2B5EF4-FFF2-40B4-BE49-F238E27FC236}">
                  <a16:creationId xmlns:a16="http://schemas.microsoft.com/office/drawing/2014/main" id="{1FEB5873-C4A1-25F5-AC40-DA8C4743F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975" y="3671888"/>
              <a:ext cx="349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A</a:t>
              </a:r>
            </a:p>
          </p:txBody>
        </p:sp>
        <p:sp>
          <p:nvSpPr>
            <p:cNvPr id="33" name="Text Box 17">
              <a:extLst>
                <a:ext uri="{FF2B5EF4-FFF2-40B4-BE49-F238E27FC236}">
                  <a16:creationId xmlns:a16="http://schemas.microsoft.com/office/drawing/2014/main" id="{D971F9DB-6E7D-326D-9D66-6608CA332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125" y="3657600"/>
              <a:ext cx="349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B</a:t>
              </a:r>
            </a:p>
          </p:txBody>
        </p:sp>
        <p:sp>
          <p:nvSpPr>
            <p:cNvPr id="34" name="Text Box 18">
              <a:extLst>
                <a:ext uri="{FF2B5EF4-FFF2-40B4-BE49-F238E27FC236}">
                  <a16:creationId xmlns:a16="http://schemas.microsoft.com/office/drawing/2014/main" id="{96B71CF3-962B-9EF8-4C0A-EA60F8E4A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1575" y="3657600"/>
              <a:ext cx="349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C</a:t>
              </a:r>
            </a:p>
          </p:txBody>
        </p:sp>
        <p:sp>
          <p:nvSpPr>
            <p:cNvPr id="35" name="Oval 19">
              <a:extLst>
                <a:ext uri="{FF2B5EF4-FFF2-40B4-BE49-F238E27FC236}">
                  <a16:creationId xmlns:a16="http://schemas.microsoft.com/office/drawing/2014/main" id="{4844F656-A94A-B424-4B6E-21DDCC790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75" y="1752600"/>
              <a:ext cx="4495800" cy="7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Oval 20">
              <a:extLst>
                <a:ext uri="{FF2B5EF4-FFF2-40B4-BE49-F238E27FC236}">
                  <a16:creationId xmlns:a16="http://schemas.microsoft.com/office/drawing/2014/main" id="{427FB050-DF35-2C56-42A3-4A011F083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575" y="1752600"/>
              <a:ext cx="4495800" cy="7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Line 21">
              <a:extLst>
                <a:ext uri="{FF2B5EF4-FFF2-40B4-BE49-F238E27FC236}">
                  <a16:creationId xmlns:a16="http://schemas.microsoft.com/office/drawing/2014/main" id="{4E49585A-5E8B-E37E-3091-9B200B2518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0175" y="29718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id="{6B565FF5-295C-D938-1584-57743F27AB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0175" y="33528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9" name="Line 23">
              <a:extLst>
                <a:ext uri="{FF2B5EF4-FFF2-40B4-BE49-F238E27FC236}">
                  <a16:creationId xmlns:a16="http://schemas.microsoft.com/office/drawing/2014/main" id="{4EF8A775-0F7C-390E-4ED0-AB25180D7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375" y="32004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0" name="Text Box 24">
              <a:extLst>
                <a:ext uri="{FF2B5EF4-FFF2-40B4-BE49-F238E27FC236}">
                  <a16:creationId xmlns:a16="http://schemas.microsoft.com/office/drawing/2014/main" id="{70A55FEF-5AE4-503E-8050-A3E658BC2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8775" y="2605088"/>
              <a:ext cx="9144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RTS</a:t>
              </a:r>
            </a:p>
          </p:txBody>
        </p:sp>
        <p:sp>
          <p:nvSpPr>
            <p:cNvPr id="41" name="Text Box 25">
              <a:extLst>
                <a:ext uri="{FF2B5EF4-FFF2-40B4-BE49-F238E27FC236}">
                  <a16:creationId xmlns:a16="http://schemas.microsoft.com/office/drawing/2014/main" id="{4EFBF510-B43F-6982-D0AE-E5E8650AD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1175" y="3367088"/>
              <a:ext cx="9144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CTS</a:t>
              </a:r>
            </a:p>
          </p:txBody>
        </p:sp>
        <p:sp>
          <p:nvSpPr>
            <p:cNvPr id="42" name="Text Box 26">
              <a:extLst>
                <a:ext uri="{FF2B5EF4-FFF2-40B4-BE49-F238E27FC236}">
                  <a16:creationId xmlns:a16="http://schemas.microsoft.com/office/drawing/2014/main" id="{CA3DE532-371A-E934-B5CB-54091B7EE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6175" y="3276600"/>
              <a:ext cx="914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7925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E9339-827A-84B7-11F1-89A287718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54E6EEB-544D-1037-3E7D-B42AB5B4D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0" y="41028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Sitka Banner" pitchFamily="2" charset="0"/>
              </a:rPr>
              <a:t>Carrier Sense Multiple Access/Collision Avoidance</a:t>
            </a:r>
            <a:endParaRPr lang="en-US" altLang="en-US" sz="3200" dirty="0">
              <a:latin typeface="Sitka Banner" pitchFamily="2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AAE8F4-7A42-4D79-9485-2953F350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8187FF5-4BF9-4B21-B0D2-9B7FF2B27D7F}" type="slidenum">
              <a:rPr lang="en-AU" smtClean="0"/>
              <a:pPr/>
              <a:t>31</a:t>
            </a:fld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9A3502-C236-0EFB-E53C-92E470FF0293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E323AD-340C-DE0C-F517-0D2183BCD232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E2315B9-1779-0CDE-317B-A12EE499E826}"/>
              </a:ext>
            </a:extLst>
          </p:cNvPr>
          <p:cNvSpPr/>
          <p:nvPr/>
        </p:nvSpPr>
        <p:spPr>
          <a:xfrm>
            <a:off x="5980250" y="3658723"/>
            <a:ext cx="4205472" cy="207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55C281-BE4F-05AA-72D5-7E02CF647C46}"/>
              </a:ext>
            </a:extLst>
          </p:cNvPr>
          <p:cNvSpPr/>
          <p:nvPr/>
        </p:nvSpPr>
        <p:spPr>
          <a:xfrm>
            <a:off x="6096000" y="3658723"/>
            <a:ext cx="536294" cy="1792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F4A2FA-FB0A-3F56-D799-E1D5BC737FCD}"/>
              </a:ext>
            </a:extLst>
          </p:cNvPr>
          <p:cNvSpPr/>
          <p:nvPr/>
        </p:nvSpPr>
        <p:spPr>
          <a:xfrm>
            <a:off x="757175" y="1163751"/>
            <a:ext cx="10515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Sitka Text" pitchFamily="2" charset="0"/>
              </a:rPr>
              <a:t>Solving Exposed Terminal Problem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C does not receive CTS and concludes that A is outside the detection range. Thus, C can start its transmission, assuming not to cause a collision at A.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itchFamily="2" charset="0"/>
              </a:rPr>
              <a:t>The problem with exposed terminals is solved without fixed access patterns or a base station. </a:t>
            </a:r>
            <a:endParaRPr lang="en-US" sz="2400" b="1" dirty="0">
              <a:latin typeface="Sitka Text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F0101C-65A7-6012-153D-A1B72EF345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E011135-A165-DAAA-2245-8135E0B01EC2}"/>
              </a:ext>
            </a:extLst>
          </p:cNvPr>
          <p:cNvGrpSpPr/>
          <p:nvPr/>
        </p:nvGrpSpPr>
        <p:grpSpPr>
          <a:xfrm>
            <a:off x="1828800" y="1884744"/>
            <a:ext cx="8534400" cy="1981200"/>
            <a:chOff x="304800" y="1524000"/>
            <a:chExt cx="8534400" cy="1981200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55AAEC52-2B13-400A-588E-030B259AD1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9800" y="2362200"/>
              <a:ext cx="381000" cy="990600"/>
              <a:chOff x="576" y="2544"/>
              <a:chExt cx="240" cy="624"/>
            </a:xfrm>
          </p:grpSpPr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E32DA3E5-1FAD-B424-EF30-3D3A5FF68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736"/>
                <a:ext cx="240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" name="Line 6">
                <a:extLst>
                  <a:ext uri="{FF2B5EF4-FFF2-40B4-BE49-F238E27FC236}">
                    <a16:creationId xmlns:a16="http://schemas.microsoft.com/office/drawing/2014/main" id="{17BA902E-3EAA-6464-FD0A-257C33637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54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1CE2D14E-065C-86CE-2506-1AA37AFCBC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7200" y="2362200"/>
              <a:ext cx="381000" cy="990600"/>
              <a:chOff x="576" y="2544"/>
              <a:chExt cx="240" cy="624"/>
            </a:xfrm>
          </p:grpSpPr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id="{36E18EF8-1A19-41A2-CC60-AB1A96F74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736"/>
                <a:ext cx="240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" name="Line 9">
                <a:extLst>
                  <a:ext uri="{FF2B5EF4-FFF2-40B4-BE49-F238E27FC236}">
                    <a16:creationId xmlns:a16="http://schemas.microsoft.com/office/drawing/2014/main" id="{771908F0-226B-4939-3219-952C4CB5A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54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48212ECF-B7A5-0BFC-653D-7EB558A184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8400" y="2362200"/>
              <a:ext cx="381000" cy="990600"/>
              <a:chOff x="576" y="2544"/>
              <a:chExt cx="240" cy="624"/>
            </a:xfrm>
          </p:grpSpPr>
          <p:sp>
            <p:nvSpPr>
              <p:cNvPr id="26" name="Rectangle 11">
                <a:extLst>
                  <a:ext uri="{FF2B5EF4-FFF2-40B4-BE49-F238E27FC236}">
                    <a16:creationId xmlns:a16="http://schemas.microsoft.com/office/drawing/2014/main" id="{204D8637-ECD4-CBED-3770-6C25B1E14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736"/>
                <a:ext cx="240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:a16="http://schemas.microsoft.com/office/drawing/2014/main" id="{05728CEE-E1B7-A6C7-FF3E-6D61AFE9A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54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7F990EF9-E668-858C-45ED-23995AC2F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1524000"/>
              <a:ext cx="4495800" cy="7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18">
              <a:extLst>
                <a:ext uri="{FF2B5EF4-FFF2-40B4-BE49-F238E27FC236}">
                  <a16:creationId xmlns:a16="http://schemas.microsoft.com/office/drawing/2014/main" id="{2978B94C-8361-2E47-7C76-2ABE754CB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24000"/>
              <a:ext cx="4495800" cy="7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9">
              <a:extLst>
                <a:ext uri="{FF2B5EF4-FFF2-40B4-BE49-F238E27FC236}">
                  <a16:creationId xmlns:a16="http://schemas.microsoft.com/office/drawing/2014/main" id="{F8D13D64-B709-1D6F-AF8C-782A27F81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1524000"/>
              <a:ext cx="4495800" cy="7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Line 20">
              <a:extLst>
                <a:ext uri="{FF2B5EF4-FFF2-40B4-BE49-F238E27FC236}">
                  <a16:creationId xmlns:a16="http://schemas.microsoft.com/office/drawing/2014/main" id="{622C14AC-4E27-9FDA-233E-CDD2D3E824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7000" y="27432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7" name="Line 21">
              <a:extLst>
                <a:ext uri="{FF2B5EF4-FFF2-40B4-BE49-F238E27FC236}">
                  <a16:creationId xmlns:a16="http://schemas.microsoft.com/office/drawing/2014/main" id="{67CF617D-E45F-529D-EB9D-6F5B0E4924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7000" y="31242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8" name="Line 22">
              <a:extLst>
                <a:ext uri="{FF2B5EF4-FFF2-40B4-BE49-F238E27FC236}">
                  <a16:creationId xmlns:a16="http://schemas.microsoft.com/office/drawing/2014/main" id="{04AB862F-BF92-67D5-7DD9-43B52CE852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8200" y="2743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" name="Text Box 23">
              <a:extLst>
                <a:ext uri="{FF2B5EF4-FFF2-40B4-BE49-F238E27FC236}">
                  <a16:creationId xmlns:a16="http://schemas.microsoft.com/office/drawing/2014/main" id="{4BE189EA-D0AA-66E1-7534-57CF89DE5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2376488"/>
              <a:ext cx="9144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RTS</a:t>
              </a:r>
            </a:p>
          </p:txBody>
        </p:sp>
        <p:sp>
          <p:nvSpPr>
            <p:cNvPr id="20" name="Text Box 24">
              <a:extLst>
                <a:ext uri="{FF2B5EF4-FFF2-40B4-BE49-F238E27FC236}">
                  <a16:creationId xmlns:a16="http://schemas.microsoft.com/office/drawing/2014/main" id="{17E08689-83A6-5808-F494-D7E719FA2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3138488"/>
              <a:ext cx="9144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CTS</a:t>
              </a:r>
            </a:p>
          </p:txBody>
        </p:sp>
        <p:sp>
          <p:nvSpPr>
            <p:cNvPr id="25" name="Text Box 25">
              <a:extLst>
                <a:ext uri="{FF2B5EF4-FFF2-40B4-BE49-F238E27FC236}">
                  <a16:creationId xmlns:a16="http://schemas.microsoft.com/office/drawing/2014/main" id="{3C4ECA4D-C71C-E5E6-6601-382F246F47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681288"/>
              <a:ext cx="9144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5217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79562-5848-96D3-1AEF-E3B0396F4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8FB3-19C8-14F5-5170-B3E5C4B2C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Sitka Banner" pitchFamily="2" charset="0"/>
              </a:rPr>
              <a:t>Polling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CBADA-AEB6-4871-78D2-1F5FF0A8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50" y="151310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itka Text" pitchFamily="2" charset="0"/>
              </a:rPr>
              <a:t>A polling MAC protocol is a Media Access Control (MAC) protocol where a centralized node (or coordinator) polls other nodes to permit them to transmit data. </a:t>
            </a:r>
          </a:p>
          <a:p>
            <a:r>
              <a:rPr lang="en-US" sz="2400" b="1" dirty="0">
                <a:latin typeface="Sitka Text" pitchFamily="2" charset="0"/>
              </a:rPr>
              <a:t>Polling:</a:t>
            </a:r>
            <a:r>
              <a:rPr lang="en-US" sz="2400" dirty="0">
                <a:latin typeface="Sitka Text" pitchFamily="2" charset="0"/>
              </a:rPr>
              <a:t> The central node sends a poll request to one or more designated nodes. </a:t>
            </a:r>
          </a:p>
          <a:p>
            <a:r>
              <a:rPr lang="en-US" sz="2400" b="1" dirty="0">
                <a:latin typeface="Sitka Text" pitchFamily="2" charset="0"/>
              </a:rPr>
              <a:t>Data Transmission: </a:t>
            </a:r>
            <a:r>
              <a:rPr lang="en-US" sz="2400" dirty="0">
                <a:latin typeface="Sitka Text" pitchFamily="2" charset="0"/>
              </a:rPr>
              <a:t>The polled nodes, once they receive permission, transmit their data packets. </a:t>
            </a:r>
          </a:p>
          <a:p>
            <a:r>
              <a:rPr lang="en-US" sz="2400" b="1" dirty="0">
                <a:latin typeface="Sitka Text" pitchFamily="2" charset="0"/>
              </a:rPr>
              <a:t>Scheduling: </a:t>
            </a:r>
            <a:r>
              <a:rPr lang="en-US" sz="2400" dirty="0">
                <a:latin typeface="Sitka Text" pitchFamily="2" charset="0"/>
              </a:rPr>
              <a:t>The central node manages the polling sequence, determining which node gets to transmit next, often through a pre-defined schedule or a dynamic process.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10EA9-96A0-49BC-CFF9-40F5A8F1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32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BB6DF2-2A76-7DE3-4DCF-A8DD2AEB30AB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F2F277-69F2-9C24-5DAF-CAF1C00D0351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F3E8F10-18DA-3806-0D82-F050B58D2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97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644E6-E0B5-9701-6812-7C23611D2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337D-805E-7BC0-5C88-FD04774E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Sitka Banner" pitchFamily="2" charset="0"/>
              </a:rPr>
              <a:t>Polling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4749D-88D1-23B9-76F2-95097C706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50" y="151310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Sitka Text" pitchFamily="2" charset="0"/>
              </a:rPr>
              <a:t>Key Features and Benefits</a:t>
            </a:r>
          </a:p>
          <a:p>
            <a:r>
              <a:rPr lang="en-US" sz="2400" dirty="0">
                <a:latin typeface="Sitka Text" pitchFamily="2" charset="0"/>
              </a:rPr>
              <a:t>Collision Avoidance</a:t>
            </a:r>
          </a:p>
          <a:p>
            <a:r>
              <a:rPr lang="en-US" sz="2400" dirty="0">
                <a:latin typeface="Sitka Text" pitchFamily="2" charset="0"/>
              </a:rPr>
              <a:t>Guaranteed Access</a:t>
            </a:r>
          </a:p>
          <a:p>
            <a:r>
              <a:rPr lang="en-US" sz="2400" dirty="0">
                <a:latin typeface="Sitka Text" pitchFamily="2" charset="0"/>
              </a:rPr>
              <a:t>Efficiency and Throughput</a:t>
            </a:r>
          </a:p>
          <a:p>
            <a:r>
              <a:rPr lang="en-US" sz="2400" dirty="0">
                <a:latin typeface="Sitka Text" pitchFamily="2" charset="0"/>
              </a:rPr>
              <a:t>Predictable Performance</a:t>
            </a:r>
          </a:p>
          <a:p>
            <a:endParaRPr lang="en-US" sz="2400" dirty="0">
              <a:latin typeface="Sitka Text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A74B3-D6A5-6C17-4AF2-90877CA4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33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01D212-95C8-3DC3-B296-9386ABEF6AA3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F5200D-3CF4-AA3A-6B47-CC3A59BC5229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59F470C-EAF2-47FF-CB58-5338823E4E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07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26CA4-7DC5-FAA9-A255-E12FAA793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9D0B-4407-A646-CA78-9FCC36E8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Sitka Banner" pitchFamily="2" charset="0"/>
              </a:rPr>
              <a:t>Wireless/Mobile Technologies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A8E4D-2102-AC1B-CC10-FA0584D7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34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2B21BD-A1B2-4B8A-33B7-9CF1D2BCF486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450AAB-519F-26C8-D378-627EEBC8A243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F54609F-5115-1FEC-D0BE-F1574C916F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8E53937-B2D1-6D18-C0FB-4525E9730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313109"/>
              </p:ext>
            </p:extLst>
          </p:nvPr>
        </p:nvGraphicFramePr>
        <p:xfrm>
          <a:off x="624191" y="1391016"/>
          <a:ext cx="11165732" cy="429768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27570">
                  <a:extLst>
                    <a:ext uri="{9D8B030D-6E8A-4147-A177-3AD203B41FA5}">
                      <a16:colId xmlns:a16="http://schemas.microsoft.com/office/drawing/2014/main" val="2050014253"/>
                    </a:ext>
                  </a:extLst>
                </a:gridCol>
                <a:gridCol w="2937754">
                  <a:extLst>
                    <a:ext uri="{9D8B030D-6E8A-4147-A177-3AD203B41FA5}">
                      <a16:colId xmlns:a16="http://schemas.microsoft.com/office/drawing/2014/main" val="1360340969"/>
                    </a:ext>
                  </a:extLst>
                </a:gridCol>
                <a:gridCol w="3180944">
                  <a:extLst>
                    <a:ext uri="{9D8B030D-6E8A-4147-A177-3AD203B41FA5}">
                      <a16:colId xmlns:a16="http://schemas.microsoft.com/office/drawing/2014/main" val="616671278"/>
                    </a:ext>
                  </a:extLst>
                </a:gridCol>
                <a:gridCol w="2519464">
                  <a:extLst>
                    <a:ext uri="{9D8B030D-6E8A-4147-A177-3AD203B41FA5}">
                      <a16:colId xmlns:a16="http://schemas.microsoft.com/office/drawing/2014/main" val="28441085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>
                          <a:latin typeface="Sitka Text" pitchFamily="2" charset="0"/>
                        </a:rPr>
                        <a:t>Technology</a:t>
                      </a:r>
                      <a:endParaRPr lang="en-IN">
                        <a:latin typeface="Sitka Tex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>
                          <a:latin typeface="Sitka Text" pitchFamily="2" charset="0"/>
                        </a:rPr>
                        <a:t>Frequency Range</a:t>
                      </a:r>
                      <a:endParaRPr lang="en-IN">
                        <a:latin typeface="Sitka Tex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>
                          <a:latin typeface="Sitka Text" pitchFamily="2" charset="0"/>
                        </a:rPr>
                        <a:t>Max Data Rate</a:t>
                      </a:r>
                      <a:endParaRPr lang="en-IN">
                        <a:latin typeface="Sitka Tex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 dirty="0">
                          <a:latin typeface="Sitka Text" pitchFamily="2" charset="0"/>
                        </a:rPr>
                        <a:t>Typical Coverage Range</a:t>
                      </a:r>
                      <a:endParaRPr lang="en-IN" dirty="0">
                        <a:latin typeface="Sitka Tex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344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>
                          <a:latin typeface="Sitka Text" pitchFamily="2" charset="0"/>
                        </a:rPr>
                        <a:t>GSM (2G)</a:t>
                      </a:r>
                      <a:endParaRPr lang="en-IN">
                        <a:latin typeface="Sitka Tex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>
                          <a:latin typeface="Sitka Text" pitchFamily="2" charset="0"/>
                        </a:rPr>
                        <a:t>850 / 900 / 1800 / 1900 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Sitka Text" pitchFamily="2" charset="0"/>
                        </a:rPr>
                        <a:t>~14.4 kbps (GSM)</a:t>
                      </a:r>
                      <a:br>
                        <a:rPr lang="en-US">
                          <a:latin typeface="Sitka Text" pitchFamily="2" charset="0"/>
                        </a:rPr>
                      </a:br>
                      <a:r>
                        <a:rPr lang="en-US">
                          <a:latin typeface="Sitka Text" pitchFamily="2" charset="0"/>
                        </a:rPr>
                        <a:t>Up to 384 kbps (EDGE)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Sitka Text" pitchFamily="2" charset="0"/>
                        </a:rPr>
                        <a:t>2 – 35 km (up to 70 km rural)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4031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>
                          <a:latin typeface="Sitka Text" pitchFamily="2" charset="0"/>
                        </a:rPr>
                        <a:t>LTE (4G)</a:t>
                      </a:r>
                      <a:endParaRPr lang="en-IN">
                        <a:latin typeface="Sitka Tex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Sitka Text" pitchFamily="2" charset="0"/>
                        </a:rPr>
                        <a:t>700 MHz – 2600 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Sitka Text" pitchFamily="2" charset="0"/>
                        </a:rPr>
                        <a:t>100 Mbps – 1 Gbps (LTE-Advanced)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Sitka Text" pitchFamily="2" charset="0"/>
                        </a:rPr>
                        <a:t>2 – 15 km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1785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>
                          <a:latin typeface="Sitka Text" pitchFamily="2" charset="0"/>
                        </a:rPr>
                        <a:t>5G (Low Band)</a:t>
                      </a:r>
                      <a:endParaRPr lang="en-IN">
                        <a:latin typeface="Sitka Tex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Sitka Text" pitchFamily="2" charset="0"/>
                        </a:rPr>
                        <a:t>&lt;1 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Sitka Text" pitchFamily="2" charset="0"/>
                        </a:rPr>
                        <a:t>100 Mbps – 1 Gbps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Sitka Text" pitchFamily="2" charset="0"/>
                        </a:rPr>
                        <a:t>10 – 20 km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028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>
                          <a:latin typeface="Sitka Text" pitchFamily="2" charset="0"/>
                        </a:rPr>
                        <a:t>5G (Mid Band)</a:t>
                      </a:r>
                      <a:endParaRPr lang="en-IN">
                        <a:latin typeface="Sitka Tex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Sitka Text" pitchFamily="2" charset="0"/>
                        </a:rPr>
                        <a:t>2 – 6 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Sitka Text" pitchFamily="2" charset="0"/>
                        </a:rPr>
                        <a:t>1 – 3 Gbps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Sitka Text" pitchFamily="2" charset="0"/>
                        </a:rPr>
                        <a:t>1 – 5 km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8919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>
                          <a:latin typeface="Sitka Text" pitchFamily="2" charset="0"/>
                        </a:rPr>
                        <a:t>5G (High Band)</a:t>
                      </a:r>
                      <a:endParaRPr lang="en-IN">
                        <a:latin typeface="Sitka Tex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Sitka Text" pitchFamily="2" charset="0"/>
                        </a:rPr>
                        <a:t>24 – 52 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Sitka Text" pitchFamily="2" charset="0"/>
                        </a:rPr>
                        <a:t>10 Gbps+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Sitka Text" pitchFamily="2" charset="0"/>
                        </a:rPr>
                        <a:t>100 – 500 meters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3075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>
                          <a:latin typeface="Sitka Text" pitchFamily="2" charset="0"/>
                        </a:rPr>
                        <a:t>Wi-Fi (802.11n/ac/ax)</a:t>
                      </a:r>
                      <a:endParaRPr lang="en-IN">
                        <a:latin typeface="Sitka Tex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Sitka Text" pitchFamily="2" charset="0"/>
                        </a:rPr>
                        <a:t>2.4 GHz &amp; 5 GHz</a:t>
                      </a:r>
                      <a:br>
                        <a:rPr lang="en-IN">
                          <a:latin typeface="Sitka Text" pitchFamily="2" charset="0"/>
                        </a:rPr>
                      </a:br>
                      <a:r>
                        <a:rPr lang="en-IN">
                          <a:latin typeface="Sitka Text" pitchFamily="2" charset="0"/>
                        </a:rPr>
                        <a:t>(Wi-Fi 6 also uses 6 GHz)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Sitka Text" pitchFamily="2" charset="0"/>
                        </a:rPr>
                        <a:t>Up to 600 Mbps (Wi-Fi 4)</a:t>
                      </a:r>
                      <a:br>
                        <a:rPr lang="en-US">
                          <a:latin typeface="Sitka Text" pitchFamily="2" charset="0"/>
                        </a:rPr>
                      </a:br>
                      <a:r>
                        <a:rPr lang="en-US">
                          <a:latin typeface="Sitka Text" pitchFamily="2" charset="0"/>
                        </a:rPr>
                        <a:t>Up to 9.6 Gbps (Wi-Fi 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Sitka Text" pitchFamily="2" charset="0"/>
                        </a:rPr>
                        <a:t>10 – 30 meters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086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b="1">
                          <a:latin typeface="Sitka Text" pitchFamily="2" charset="0"/>
                        </a:rPr>
                        <a:t>Bluetooth (5.0)</a:t>
                      </a:r>
                      <a:endParaRPr lang="en-IN">
                        <a:latin typeface="Sitka Tex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>
                          <a:latin typeface="Sitka Text" pitchFamily="2" charset="0"/>
                        </a:rPr>
                        <a:t>2.4 GHz (ISM band)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Sitka Text" pitchFamily="2" charset="0"/>
                        </a:rPr>
                        <a:t>Up to 2 Mbps (Bluetooth 5 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N" dirty="0">
                          <a:latin typeface="Sitka Text" pitchFamily="2" charset="0"/>
                        </a:rPr>
                        <a:t>10 – 100 meters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0219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222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024C-AF0D-9ED9-4B86-5D9A2E302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CCCA-7C8A-B3C1-E660-737395B4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Sitka Banner" pitchFamily="2" charset="0"/>
              </a:rPr>
              <a:t>Space Division Multiple Access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1BCDD-A63C-4569-EA3C-E9A191EC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35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7EC9DC-A05F-42D2-6F96-A2E013E56A73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018DC-D3DE-D04C-CEBC-B439445ADA82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88C29F2-4E7A-590C-14F6-708E91A21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58020-6347-4692-B93A-532CFE4A9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50" y="151310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itka Text" pitchFamily="2" charset="0"/>
              </a:rPr>
              <a:t>Assigning an optimal base station to a mobile phone user.</a:t>
            </a:r>
          </a:p>
          <a:p>
            <a:r>
              <a:rPr lang="en-US" sz="2400" dirty="0">
                <a:latin typeface="Sitka Text" pitchFamily="2" charset="0"/>
              </a:rPr>
              <a:t>SDMA is never used in isolation </a:t>
            </a:r>
          </a:p>
          <a:p>
            <a:r>
              <a:rPr lang="en-US" sz="2400" dirty="0">
                <a:latin typeface="Sitka Text" pitchFamily="2" charset="0"/>
              </a:rPr>
              <a:t>SDMA is always in combination with one or more other schemes.</a:t>
            </a:r>
          </a:p>
          <a:p>
            <a:r>
              <a:rPr lang="en-US" sz="2400" dirty="0">
                <a:latin typeface="Sitka Text" pitchFamily="2" charset="0"/>
              </a:rPr>
              <a:t>The basis for the SDMA algorithm is formed by cells and sectorized antennas which constitute the infrastructure implementing space division multiplexing (SDM)</a:t>
            </a:r>
          </a:p>
          <a:p>
            <a:endParaRPr lang="en-US" sz="24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98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024C-AF0D-9ED9-4B86-5D9A2E302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CCCA-7C8A-B3C1-E660-737395B4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Sitka Banner" pitchFamily="2" charset="0"/>
              </a:rPr>
              <a:t>Frequency Division </a:t>
            </a:r>
            <a:r>
              <a:rPr lang="en-US" sz="4200" b="1" dirty="0">
                <a:latin typeface="Sitka Banner" pitchFamily="2" charset="0"/>
              </a:rPr>
              <a:t>Multiple Access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1BCDD-A63C-4569-EA3C-E9A191EC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36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7EC9DC-A05F-42D2-6F96-A2E013E56A73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018DC-D3DE-D04C-CEBC-B439445ADA82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88C29F2-4E7A-590C-14F6-708E91A21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58020-6347-4692-B93A-532CFE4A9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50" y="151310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Sitka Text" pitchFamily="2" charset="0"/>
              </a:rPr>
              <a:t>The </a:t>
            </a:r>
            <a:r>
              <a:rPr lang="en-US" sz="2400" dirty="0">
                <a:latin typeface="Sitka Text" pitchFamily="2" charset="0"/>
              </a:rPr>
              <a:t>total available bandwidth is divided into several smaller, </a:t>
            </a:r>
            <a:r>
              <a:rPr lang="en-US" sz="2400" b="1" dirty="0">
                <a:latin typeface="Sitka Text" pitchFamily="2" charset="0"/>
              </a:rPr>
              <a:t>dedicated frequency bands. </a:t>
            </a:r>
            <a:endParaRPr lang="en-US" sz="2400" b="1" dirty="0" smtClean="0">
              <a:latin typeface="Sitka Text" pitchFamily="2" charset="0"/>
            </a:endParaRPr>
          </a:p>
          <a:p>
            <a:r>
              <a:rPr lang="en-US" sz="2400" dirty="0">
                <a:latin typeface="Sitka Text" pitchFamily="2" charset="0"/>
              </a:rPr>
              <a:t>Small, unused gaps called </a:t>
            </a:r>
            <a:r>
              <a:rPr lang="en-US" sz="2400" b="1" dirty="0">
                <a:latin typeface="Sitka Text" pitchFamily="2" charset="0"/>
              </a:rPr>
              <a:t>"guard bands" </a:t>
            </a:r>
            <a:r>
              <a:rPr lang="en-US" sz="2400" dirty="0">
                <a:latin typeface="Sitka Text" pitchFamily="2" charset="0"/>
              </a:rPr>
              <a:t>are placed between adjacent frequency channels to prevent interference between them. </a:t>
            </a:r>
            <a:endParaRPr lang="en-US" sz="2400" dirty="0" smtClean="0">
              <a:latin typeface="Sitka Text" pitchFamily="2" charset="0"/>
            </a:endParaRPr>
          </a:p>
          <a:p>
            <a:r>
              <a:rPr lang="en-US" sz="2400" dirty="0">
                <a:latin typeface="Sitka Text" pitchFamily="2" charset="0"/>
              </a:rPr>
              <a:t>Each user or communication link is assigned one of these </a:t>
            </a:r>
            <a:r>
              <a:rPr lang="en-US" sz="2400" b="1" dirty="0">
                <a:latin typeface="Sitka Text" pitchFamily="2" charset="0"/>
              </a:rPr>
              <a:t>dedicated frequency bands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r>
              <a:rPr lang="en-US" sz="2400" dirty="0" smtClean="0">
                <a:latin typeface="Sitka Text" pitchFamily="2" charset="0"/>
              </a:rPr>
              <a:t>Each </a:t>
            </a:r>
            <a:r>
              <a:rPr lang="en-US" sz="2400" dirty="0">
                <a:latin typeface="Sitka Text" pitchFamily="2" charset="0"/>
              </a:rPr>
              <a:t>user can transmit and receive independently on their assigned frequency </a:t>
            </a:r>
            <a:r>
              <a:rPr lang="en-US" sz="2400" dirty="0" smtClean="0">
                <a:latin typeface="Sitka Text" pitchFamily="2" charset="0"/>
              </a:rPr>
              <a:t>band </a:t>
            </a:r>
            <a:r>
              <a:rPr lang="en-US" sz="2400" dirty="0">
                <a:latin typeface="Sitka Text" pitchFamily="2" charset="0"/>
              </a:rPr>
              <a:t>without waiting for others. </a:t>
            </a:r>
            <a:endParaRPr lang="en-US" sz="2400" dirty="0" smtClean="0">
              <a:latin typeface="Sitka Text" pitchFamily="2" charset="0"/>
            </a:endParaRPr>
          </a:p>
          <a:p>
            <a:r>
              <a:rPr lang="en-US" sz="2400" b="1" dirty="0">
                <a:latin typeface="Sitka Text" pitchFamily="2" charset="0"/>
              </a:rPr>
              <a:t>Fixed Allocation </a:t>
            </a:r>
            <a:r>
              <a:rPr lang="en-US" sz="2400" dirty="0">
                <a:latin typeface="Sitka Text" pitchFamily="2" charset="0"/>
              </a:rPr>
              <a:t>or </a:t>
            </a:r>
            <a:r>
              <a:rPr lang="en-US" sz="2400" b="1" dirty="0">
                <a:latin typeface="Sitka Text" pitchFamily="2" charset="0"/>
              </a:rPr>
              <a:t>Dynamic Allocation</a:t>
            </a:r>
            <a:endParaRPr lang="en-US" sz="2400" b="1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46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024C-AF0D-9ED9-4B86-5D9A2E302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CCCA-7C8A-B3C1-E660-737395B4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Sitka Banner" pitchFamily="2" charset="0"/>
              </a:rPr>
              <a:t>Frequency Division Duplex</a:t>
            </a:r>
            <a:endParaRPr lang="en-US" sz="4200" b="1" dirty="0">
              <a:latin typeface="Sitka Banner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1BCDD-A63C-4569-EA3C-E9A191EC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37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7EC9DC-A05F-42D2-6F96-A2E013E56A73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018DC-D3DE-D04C-CEBC-B439445ADA82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88C29F2-4E7A-590C-14F6-708E91A21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31" y="1391016"/>
            <a:ext cx="85391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117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024C-AF0D-9ED9-4B86-5D9A2E302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CCCA-7C8A-B3C1-E660-737395B4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Sitka Banner" pitchFamily="2" charset="0"/>
              </a:rPr>
              <a:t>Frequency Division </a:t>
            </a:r>
            <a:r>
              <a:rPr lang="en-US" sz="4200" b="1" dirty="0">
                <a:latin typeface="Sitka Banner" pitchFamily="2" charset="0"/>
              </a:rPr>
              <a:t>Multiple Access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1BCDD-A63C-4569-EA3C-E9A191EC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38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7EC9DC-A05F-42D2-6F96-A2E013E56A73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018DC-D3DE-D04C-CEBC-B439445ADA82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88C29F2-4E7A-590C-14F6-708E91A21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58020-6347-4692-B93A-532CFE4A9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50" y="151310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Sitka Text" pitchFamily="2" charset="0"/>
              </a:rPr>
              <a:t>Dynamic FDMA</a:t>
            </a:r>
          </a:p>
          <a:p>
            <a:r>
              <a:rPr lang="en-US" sz="2400" dirty="0">
                <a:latin typeface="Sitka Text" pitchFamily="2" charset="0"/>
              </a:rPr>
              <a:t>A dynamic FDMA system divides the total available bandwidth into smaller frequency sub-channels. </a:t>
            </a:r>
            <a:endParaRPr lang="en-US" sz="2400" dirty="0" smtClean="0">
              <a:latin typeface="Sitka Text" pitchFamily="2" charset="0"/>
            </a:endParaRPr>
          </a:p>
          <a:p>
            <a:r>
              <a:rPr lang="en-US" sz="2400" dirty="0" smtClean="0">
                <a:latin typeface="Sitka Text" pitchFamily="2" charset="0"/>
              </a:rPr>
              <a:t>Instead </a:t>
            </a:r>
            <a:r>
              <a:rPr lang="en-US" sz="2400" dirty="0">
                <a:latin typeface="Sitka Text" pitchFamily="2" charset="0"/>
              </a:rPr>
              <a:t>of a fixed assignment, these sub-channels are dynamically allocated to different users based on their current data demands and the quality of the frequency channels. </a:t>
            </a:r>
            <a:endParaRPr lang="en-US" sz="2400" dirty="0" smtClean="0">
              <a:latin typeface="Sitka Text" pitchFamily="2" charset="0"/>
            </a:endParaRPr>
          </a:p>
          <a:p>
            <a:pPr marL="0" indent="0">
              <a:buNone/>
            </a:pPr>
            <a:r>
              <a:rPr lang="en-US" sz="2400" b="1" dirty="0">
                <a:latin typeface="Sitka Text" pitchFamily="2" charset="0"/>
              </a:rPr>
              <a:t>Frequency </a:t>
            </a:r>
            <a:r>
              <a:rPr lang="en-US" sz="2400" b="1" dirty="0" smtClean="0">
                <a:latin typeface="Sitka Text" pitchFamily="2" charset="0"/>
              </a:rPr>
              <a:t>Hopping </a:t>
            </a:r>
          </a:p>
          <a:p>
            <a:r>
              <a:rPr lang="en-US" sz="2400" dirty="0" smtClean="0">
                <a:latin typeface="Sitka Text" pitchFamily="2" charset="0"/>
              </a:rPr>
              <a:t>Change </a:t>
            </a:r>
            <a:r>
              <a:rPr lang="en-US" sz="2400" dirty="0">
                <a:latin typeface="Sitka Text" pitchFamily="2" charset="0"/>
              </a:rPr>
              <a:t>frequencies according to a certain </a:t>
            </a:r>
            <a:r>
              <a:rPr lang="en-US" sz="2400" dirty="0" smtClean="0">
                <a:latin typeface="Sitka Text" pitchFamily="2" charset="0"/>
              </a:rPr>
              <a:t>pattern</a:t>
            </a:r>
          </a:p>
          <a:p>
            <a:r>
              <a:rPr lang="en-US" sz="2400" dirty="0">
                <a:latin typeface="Sitka Text" pitchFamily="2" charset="0"/>
              </a:rPr>
              <a:t>Sender and receiver have to agree on a hopping pattern</a:t>
            </a:r>
          </a:p>
          <a:p>
            <a:pPr lvl="1"/>
            <a:r>
              <a:rPr lang="en-US" b="1" dirty="0" smtClean="0">
                <a:latin typeface="Sitka Text" pitchFamily="2" charset="0"/>
              </a:rPr>
              <a:t>Slow and Fast Frequency Hopping</a:t>
            </a:r>
            <a:endParaRPr lang="en-US" b="1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957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024C-AF0D-9ED9-4B86-5D9A2E302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CCCA-7C8A-B3C1-E660-737395B4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Sitka Banner" pitchFamily="2" charset="0"/>
              </a:rPr>
              <a:t>Frequency Division </a:t>
            </a:r>
            <a:r>
              <a:rPr lang="en-US" sz="4200" b="1" dirty="0">
                <a:latin typeface="Sitka Banner" pitchFamily="2" charset="0"/>
              </a:rPr>
              <a:t>Multiple Access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1BCDD-A63C-4569-EA3C-E9A191EC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39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7EC9DC-A05F-42D2-6F96-A2E013E56A73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018DC-D3DE-D04C-CEBC-B439445ADA82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88C29F2-4E7A-590C-14F6-708E91A21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pic>
        <p:nvPicPr>
          <p:cNvPr id="1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3433" y="2390995"/>
            <a:ext cx="7086600" cy="29956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85355" y="1377961"/>
            <a:ext cx="4442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b="1" dirty="0">
                <a:latin typeface="Sitka Text" pitchFamily="2" charset="0"/>
              </a:rPr>
              <a:t>Slow </a:t>
            </a:r>
            <a:r>
              <a:rPr lang="en-US" sz="2400" b="1" dirty="0" smtClean="0">
                <a:latin typeface="Sitka Text" pitchFamily="2" charset="0"/>
              </a:rPr>
              <a:t>Frequency </a:t>
            </a:r>
            <a:r>
              <a:rPr lang="en-US" sz="2400" b="1" dirty="0">
                <a:latin typeface="Sitka Text" pitchFamily="2" charset="0"/>
              </a:rPr>
              <a:t>Hopping</a:t>
            </a:r>
            <a:endParaRPr lang="en-US" sz="2400" b="1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1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60" y="25658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b="1" dirty="0">
                <a:latin typeface="Sitka Banner" pitchFamily="2" charset="0"/>
                <a:cs typeface="Calibri" panose="020F0502020204030204" pitchFamily="34" charset="0"/>
              </a:rPr>
              <a:t>MAC Protocols</a:t>
            </a:r>
            <a:endParaRPr lang="en-US" sz="4400" b="1" dirty="0">
              <a:latin typeface="Sitka Banner" pitchFamily="2" charset="0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91" name="Rectangle 3">
            <a:extLst>
              <a:ext uri="{FF2B5EF4-FFF2-40B4-BE49-F238E27FC236}">
                <a16:creationId xmlns:a16="http://schemas.microsoft.com/office/drawing/2014/main" id="{E6233901-684E-DA4D-9AAB-1573F126922B}"/>
              </a:ext>
            </a:extLst>
          </p:cNvPr>
          <p:cNvSpPr txBox="1">
            <a:spLocks noChangeArrowheads="1"/>
          </p:cNvSpPr>
          <p:nvPr/>
        </p:nvSpPr>
        <p:spPr>
          <a:xfrm>
            <a:off x="649360" y="1525643"/>
            <a:ext cx="11148598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274638">
              <a:defRPr/>
            </a:pPr>
            <a:r>
              <a:rPr lang="en-US" sz="2400" dirty="0">
                <a:latin typeface="Sitka Text" pitchFamily="2" charset="0"/>
              </a:rPr>
              <a:t>single shared broadcast channel </a:t>
            </a:r>
          </a:p>
          <a:p>
            <a:pPr marL="404813" indent="-274638">
              <a:defRPr/>
            </a:pPr>
            <a:r>
              <a:rPr lang="en-US" sz="2400" dirty="0">
                <a:latin typeface="Sitka Text" pitchFamily="2" charset="0"/>
              </a:rPr>
              <a:t>two or more simultaneous transmissions by nodes: interference 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Sitka Text" pitchFamily="2" charset="0"/>
              </a:rPr>
              <a:t>collision</a:t>
            </a:r>
            <a:r>
              <a:rPr lang="en-US" dirty="0">
                <a:latin typeface="Sitka Text" pitchFamily="2" charset="0"/>
              </a:rPr>
              <a:t> if node receives two or more signals at the same time</a:t>
            </a:r>
            <a:endParaRPr lang="en-US" i="1" u="sng" dirty="0">
              <a:solidFill>
                <a:srgbClr val="FF0000"/>
              </a:solidFill>
              <a:latin typeface="Sitka Text" pitchFamily="2" charset="0"/>
            </a:endParaRPr>
          </a:p>
        </p:txBody>
      </p:sp>
      <p:sp>
        <p:nvSpPr>
          <p:cNvPr id="292" name="Rectangle 3">
            <a:extLst>
              <a:ext uri="{FF2B5EF4-FFF2-40B4-BE49-F238E27FC236}">
                <a16:creationId xmlns:a16="http://schemas.microsoft.com/office/drawing/2014/main" id="{4AA5F7D4-7DBD-9E45-B534-F9CDF4D8505D}"/>
              </a:ext>
            </a:extLst>
          </p:cNvPr>
          <p:cNvSpPr txBox="1">
            <a:spLocks noChangeArrowheads="1"/>
          </p:cNvSpPr>
          <p:nvPr/>
        </p:nvSpPr>
        <p:spPr>
          <a:xfrm>
            <a:off x="1156044" y="3848099"/>
            <a:ext cx="9962530" cy="240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74638">
              <a:defRPr/>
            </a:pPr>
            <a:r>
              <a:rPr lang="en-US" sz="2400" dirty="0">
                <a:latin typeface="Sitka Text" pitchFamily="2" charset="0"/>
              </a:rPr>
              <a:t>distributed algorithm that determines how nodes share channel, i.e., determine when node can transmit</a:t>
            </a:r>
          </a:p>
          <a:p>
            <a:pPr marL="457200" indent="-274638">
              <a:defRPr/>
            </a:pPr>
            <a:r>
              <a:rPr lang="en-US" sz="2400" dirty="0">
                <a:latin typeface="Sitka Text" pitchFamily="2" charset="0"/>
              </a:rPr>
              <a:t>communication about channel sharing must use channel itself! </a:t>
            </a:r>
          </a:p>
          <a:p>
            <a:pPr marL="746125" lvl="1" indent="-223838">
              <a:defRPr/>
            </a:pPr>
            <a:r>
              <a:rPr lang="en-US" dirty="0">
                <a:latin typeface="Sitka Text" pitchFamily="2" charset="0"/>
              </a:rPr>
              <a:t>no out-of-band channel for coordination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AA9627-8FEC-3848-AA80-2DDEF1AE2F67}"/>
              </a:ext>
            </a:extLst>
          </p:cNvPr>
          <p:cNvSpPr/>
          <p:nvPr/>
        </p:nvSpPr>
        <p:spPr>
          <a:xfrm>
            <a:off x="901148" y="3472071"/>
            <a:ext cx="10442713" cy="2358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20334-D903-464A-8C54-83F2552D4599}"/>
              </a:ext>
            </a:extLst>
          </p:cNvPr>
          <p:cNvSpPr txBox="1"/>
          <p:nvPr/>
        </p:nvSpPr>
        <p:spPr>
          <a:xfrm>
            <a:off x="1258956" y="3154018"/>
            <a:ext cx="423705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Sitka Banner" pitchFamily="2" charset="0"/>
              </a:rPr>
              <a:t>Multiple Access Protocol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E34A82-C07A-9546-9F18-D3489C75DBF8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F13510-15AA-B342-89B3-0877C9181C50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2ABC6F-A246-7D41-8A0E-C3C1B91B4C33}"/>
              </a:ext>
            </a:extLst>
          </p:cNvPr>
          <p:cNvSpPr txBox="1"/>
          <p:nvPr/>
        </p:nvSpPr>
        <p:spPr>
          <a:xfrm>
            <a:off x="7974957" y="13079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67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024C-AF0D-9ED9-4B86-5D9A2E302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CCCA-7C8A-B3C1-E660-737395B4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Sitka Banner" pitchFamily="2" charset="0"/>
              </a:rPr>
              <a:t>Frequency Division </a:t>
            </a:r>
            <a:r>
              <a:rPr lang="en-US" sz="4200" b="1" dirty="0">
                <a:latin typeface="Sitka Banner" pitchFamily="2" charset="0"/>
              </a:rPr>
              <a:t>Multiple Access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1BCDD-A63C-4569-EA3C-E9A191EC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40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7EC9DC-A05F-42D2-6F96-A2E013E56A73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018DC-D3DE-D04C-CEBC-B439445ADA82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88C29F2-4E7A-590C-14F6-708E91A21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1900" y="1369358"/>
            <a:ext cx="5831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Sitka Text" pitchFamily="2" charset="0"/>
              </a:rPr>
              <a:t>Fast Frequency Hopping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Sitka Text" pitchFamily="2" charset="0"/>
              </a:rPr>
              <a:t>Rapid </a:t>
            </a:r>
            <a:r>
              <a:rPr lang="en-US" sz="2400" dirty="0">
                <a:latin typeface="Sitka Text" pitchFamily="2" charset="0"/>
              </a:rPr>
              <a:t>Frequency </a:t>
            </a:r>
            <a:r>
              <a:rPr lang="en-US" sz="2400" dirty="0" smtClean="0">
                <a:latin typeface="Sitka Text" pitchFamily="2" charset="0"/>
              </a:rPr>
              <a:t>Switching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Sitka Text" pitchFamily="2" charset="0"/>
              </a:rPr>
              <a:t>Pseudorandom </a:t>
            </a:r>
            <a:r>
              <a:rPr lang="en-US" sz="2400" dirty="0" smtClean="0">
                <a:latin typeface="Sitka Text" pitchFamily="2" charset="0"/>
              </a:rPr>
              <a:t>Sequence</a:t>
            </a:r>
          </a:p>
          <a:p>
            <a:pPr marL="457200" indent="-457200">
              <a:buAutoNum type="arabicPeriod"/>
            </a:pPr>
            <a:endParaRPr lang="en-US" sz="2400" dirty="0">
              <a:latin typeface="Sitka Text" pitchFamily="2" charset="0"/>
            </a:endParaRPr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2460" y="2311418"/>
            <a:ext cx="6705600" cy="28590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12563" y="5399418"/>
            <a:ext cx="5225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Bluetooth devices use FHSS at 1600 hops per second.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62139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024C-AF0D-9ED9-4B86-5D9A2E302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CCCA-7C8A-B3C1-E660-737395B4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Sitka Banner" pitchFamily="2" charset="0"/>
              </a:rPr>
              <a:t>Time Division </a:t>
            </a:r>
            <a:r>
              <a:rPr lang="en-US" sz="4200" b="1" dirty="0">
                <a:latin typeface="Sitka Banner" pitchFamily="2" charset="0"/>
              </a:rPr>
              <a:t>Multiple Access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1BCDD-A63C-4569-EA3C-E9A191EC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41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7EC9DC-A05F-42D2-6F96-A2E013E56A73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018DC-D3DE-D04C-CEBC-B439445ADA82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88C29F2-4E7A-590C-14F6-708E91A21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58020-6347-4692-B93A-532CFE4A9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50" y="151310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itka Text" pitchFamily="2" charset="0"/>
              </a:rPr>
              <a:t>Allocate certain time slots for communication</a:t>
            </a:r>
          </a:p>
          <a:p>
            <a:r>
              <a:rPr lang="en-US" sz="2400" b="1" dirty="0">
                <a:latin typeface="Sitka Text" pitchFamily="2" charset="0"/>
              </a:rPr>
              <a:t>Fixed TDMA</a:t>
            </a:r>
          </a:p>
          <a:p>
            <a:r>
              <a:rPr lang="en-US" sz="2400" b="1" dirty="0">
                <a:latin typeface="Sitka Text" pitchFamily="2" charset="0"/>
              </a:rPr>
              <a:t>Dynamic </a:t>
            </a:r>
            <a:r>
              <a:rPr lang="en-US" sz="2400" b="1" dirty="0" smtClean="0">
                <a:latin typeface="Sitka Text" pitchFamily="2" charset="0"/>
              </a:rPr>
              <a:t>TDMA</a:t>
            </a:r>
          </a:p>
          <a:p>
            <a:pPr marL="0" indent="0">
              <a:buNone/>
            </a:pPr>
            <a:endParaRPr lang="en-US" sz="2400" b="1" dirty="0">
              <a:latin typeface="Sitka Text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61" y="2889328"/>
            <a:ext cx="58674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494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024C-AF0D-9ED9-4B86-5D9A2E302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lum bright="-36000" contrast="5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9736" y="936137"/>
            <a:ext cx="6477000" cy="5275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A0CCCA-7C8A-B3C1-E660-737395B4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Sitka Banner" pitchFamily="2" charset="0"/>
              </a:rPr>
              <a:t>Time Division </a:t>
            </a:r>
            <a:r>
              <a:rPr lang="en-US" sz="4200" b="1" dirty="0">
                <a:latin typeface="Sitka Banner" pitchFamily="2" charset="0"/>
              </a:rPr>
              <a:t>Multiple Access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1BCDD-A63C-4569-EA3C-E9A191EC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42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7EC9DC-A05F-42D2-6F96-A2E013E56A73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018DC-D3DE-D04C-CEBC-B439445ADA82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88C29F2-4E7A-590C-14F6-708E91A21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58020-6347-4692-B93A-532CFE4A9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50" y="151310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Sitka Text" pitchFamily="2" charset="0"/>
              </a:rPr>
              <a:t>Dynamic TDMA</a:t>
            </a:r>
          </a:p>
          <a:p>
            <a:pPr marL="0" indent="0">
              <a:buNone/>
            </a:pPr>
            <a:endParaRPr lang="en-US" sz="2400" b="1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03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024C-AF0D-9ED9-4B86-5D9A2E302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lum bright="-14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9717" y="976533"/>
            <a:ext cx="6248400" cy="5424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A0CCCA-7C8A-B3C1-E660-737395B4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Sitka Banner" pitchFamily="2" charset="0"/>
              </a:rPr>
              <a:t>Time Division </a:t>
            </a:r>
            <a:r>
              <a:rPr lang="en-US" sz="4200" b="1" dirty="0">
                <a:latin typeface="Sitka Banner" pitchFamily="2" charset="0"/>
              </a:rPr>
              <a:t>Multiple Access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1BCDD-A63C-4569-EA3C-E9A191EC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43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7EC9DC-A05F-42D2-6F96-A2E013E56A73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018DC-D3DE-D04C-CEBC-B439445ADA82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88C29F2-4E7A-590C-14F6-708E91A21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58020-6347-4692-B93A-532CFE4A9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50" y="151310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Sitka Text" pitchFamily="2" charset="0"/>
              </a:rPr>
              <a:t>Dynamic TDMA</a:t>
            </a:r>
          </a:p>
          <a:p>
            <a:pPr marL="0" indent="0">
              <a:buNone/>
            </a:pPr>
            <a:endParaRPr lang="en-US" sz="2400" b="1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109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024C-AF0D-9ED9-4B86-5D9A2E302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CCCA-7C8A-B3C1-E660-737395B4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Sitka Banner" pitchFamily="2" charset="0"/>
              </a:rPr>
              <a:t>Code Division </a:t>
            </a:r>
            <a:r>
              <a:rPr lang="en-US" sz="4200" b="1" dirty="0">
                <a:latin typeface="Sitka Banner" pitchFamily="2" charset="0"/>
              </a:rPr>
              <a:t>Multiple Access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1BCDD-A63C-4569-EA3C-E9A191EC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44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7EC9DC-A05F-42D2-6F96-A2E013E56A73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018DC-D3DE-D04C-CEBC-B439445ADA82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88C29F2-4E7A-590C-14F6-708E91A21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58020-6347-4692-B93A-532CFE4A9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50" y="1513107"/>
            <a:ext cx="10515600" cy="471052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Sitka Text" pitchFamily="2" charset="0"/>
              </a:rPr>
              <a:t>Shared </a:t>
            </a:r>
            <a:r>
              <a:rPr lang="en-US" sz="2400" dirty="0">
                <a:latin typeface="Sitka Text" pitchFamily="2" charset="0"/>
              </a:rPr>
              <a:t>medium without interference </a:t>
            </a:r>
          </a:p>
          <a:p>
            <a:r>
              <a:rPr lang="en-US" sz="2400" dirty="0">
                <a:latin typeface="Sitka Text" pitchFamily="2" charset="0"/>
              </a:rPr>
              <a:t>Properties of Good Code</a:t>
            </a:r>
          </a:p>
          <a:p>
            <a:r>
              <a:rPr lang="en-US" sz="2400" b="1" dirty="0">
                <a:latin typeface="Sitka Text" pitchFamily="2" charset="0"/>
              </a:rPr>
              <a:t>Orthogonal</a:t>
            </a:r>
          </a:p>
          <a:p>
            <a:pPr lvl="1"/>
            <a:r>
              <a:rPr lang="en-US" sz="2200" dirty="0">
                <a:latin typeface="Sitka Text" pitchFamily="2" charset="0"/>
              </a:rPr>
              <a:t>Two vectors are called orthogonal if their inner product is 0</a:t>
            </a:r>
          </a:p>
          <a:p>
            <a:pPr lvl="1"/>
            <a:r>
              <a:rPr lang="en-US" sz="2200" dirty="0">
                <a:latin typeface="Sitka Text" pitchFamily="2" charset="0"/>
              </a:rPr>
              <a:t>The case for the two vectors (2, 5, 0)*(0, 0, 17) = 0 + 0 + 0 = 0. </a:t>
            </a:r>
          </a:p>
          <a:p>
            <a:pPr lvl="1"/>
            <a:r>
              <a:rPr lang="en-US" sz="2200" dirty="0">
                <a:latin typeface="Sitka Text" pitchFamily="2" charset="0"/>
              </a:rPr>
              <a:t>But also vectors like (3, —2, 4) and (—2, 3,3) are orthogonal: (3, —2, 4)*(_2, 3, 3) = —6 — 6 + 12 = 0. </a:t>
            </a:r>
          </a:p>
          <a:p>
            <a:r>
              <a:rPr lang="en-US" sz="2400" b="1" dirty="0">
                <a:latin typeface="Sitka Text" pitchFamily="2" charset="0"/>
              </a:rPr>
              <a:t>Autocorrelation</a:t>
            </a:r>
          </a:p>
          <a:p>
            <a:pPr lvl="1"/>
            <a:r>
              <a:rPr lang="en-US" dirty="0">
                <a:latin typeface="Sitka Text" pitchFamily="2" charset="0"/>
              </a:rPr>
              <a:t>The inner product with itself is large</a:t>
            </a:r>
          </a:p>
          <a:p>
            <a:pPr lvl="1"/>
            <a:r>
              <a:rPr lang="en-US" dirty="0">
                <a:latin typeface="Sitka Text" pitchFamily="2" charset="0"/>
              </a:rPr>
              <a:t>The Barker code (+1, —1, +1, +1, —1, +1, +1, +1, —1, —1,—1), for example, has a good autocorrelation, i.e., the inner product with itself is large, the result is 11. </a:t>
            </a:r>
          </a:p>
        </p:txBody>
      </p:sp>
    </p:spTree>
    <p:extLst>
      <p:ext uri="{BB962C8B-B14F-4D97-AF65-F5344CB8AC3E}">
        <p14:creationId xmlns:p14="http://schemas.microsoft.com/office/powerpoint/2010/main" val="31691800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024C-AF0D-9ED9-4B86-5D9A2E302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CCCA-7C8A-B3C1-E660-737395B4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Sitka Banner" pitchFamily="2" charset="0"/>
              </a:rPr>
              <a:t>Code Division </a:t>
            </a:r>
            <a:r>
              <a:rPr lang="en-US" sz="4200" b="1" dirty="0">
                <a:latin typeface="Sitka Banner" pitchFamily="2" charset="0"/>
              </a:rPr>
              <a:t>Multiple Access </a:t>
            </a:r>
            <a:r>
              <a:rPr lang="en-US" sz="4200" b="1" dirty="0" smtClean="0">
                <a:latin typeface="Sitka Banner" pitchFamily="2" charset="0"/>
              </a:rPr>
              <a:t>- Example</a:t>
            </a:r>
            <a:endParaRPr lang="en-US" sz="4200" b="1" dirty="0">
              <a:latin typeface="Sitka Banner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1BCDD-A63C-4569-EA3C-E9A191EC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45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7EC9DC-A05F-42D2-6F96-A2E013E56A73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018DC-D3DE-D04C-CEBC-B439445ADA82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88C29F2-4E7A-590C-14F6-708E91A21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58020-6347-4692-B93A-532CFE4A9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50" y="1513107"/>
            <a:ext cx="10515600" cy="4710521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itka Text" pitchFamily="2" charset="0"/>
              </a:rPr>
              <a:t>Step 1</a:t>
            </a:r>
          </a:p>
          <a:p>
            <a:r>
              <a:rPr lang="en-US" sz="2400" dirty="0">
                <a:latin typeface="Sitka Text" pitchFamily="2" charset="0"/>
              </a:rPr>
              <a:t>Two senders, A and B, want to send data. CDMA assigns the following key sequences: key </a:t>
            </a:r>
            <a:r>
              <a:rPr lang="en-US" sz="2400" b="1" dirty="0" err="1">
                <a:latin typeface="Sitka Text" pitchFamily="2" charset="0"/>
              </a:rPr>
              <a:t>Ak</a:t>
            </a:r>
            <a:r>
              <a:rPr lang="en-US" sz="2400" b="1" dirty="0">
                <a:latin typeface="Sitka Text" pitchFamily="2" charset="0"/>
              </a:rPr>
              <a:t> = 010011</a:t>
            </a:r>
            <a:r>
              <a:rPr lang="en-US" sz="2400" dirty="0">
                <a:latin typeface="Sitka Text" pitchFamily="2" charset="0"/>
              </a:rPr>
              <a:t>, key </a:t>
            </a:r>
            <a:r>
              <a:rPr lang="en-US" sz="2400" b="1" dirty="0">
                <a:latin typeface="Sitka Text" pitchFamily="2" charset="0"/>
              </a:rPr>
              <a:t>Bk = 110101</a:t>
            </a:r>
            <a:r>
              <a:rPr lang="en-US" sz="2400" dirty="0">
                <a:latin typeface="Sitka Text" pitchFamily="2" charset="0"/>
              </a:rPr>
              <a:t>. </a:t>
            </a:r>
          </a:p>
          <a:p>
            <a:r>
              <a:rPr lang="en-US" sz="2400" dirty="0">
                <a:latin typeface="Sitka Text" pitchFamily="2" charset="0"/>
              </a:rPr>
              <a:t>Sender wants to send the </a:t>
            </a:r>
            <a:r>
              <a:rPr lang="en-US" sz="2400" b="1" dirty="0">
                <a:latin typeface="Sitka Text" pitchFamily="2" charset="0"/>
              </a:rPr>
              <a:t>bit Ad = 1</a:t>
            </a:r>
            <a:r>
              <a:rPr lang="en-US" sz="2400" dirty="0">
                <a:latin typeface="Sitka Text" pitchFamily="2" charset="0"/>
              </a:rPr>
              <a:t>, sender B sends </a:t>
            </a:r>
            <a:r>
              <a:rPr lang="en-US" sz="2400" b="1" dirty="0" err="1">
                <a:latin typeface="Sitka Text" pitchFamily="2" charset="0"/>
              </a:rPr>
              <a:t>Bd</a:t>
            </a:r>
            <a:r>
              <a:rPr lang="en-US" sz="2400" b="1" dirty="0">
                <a:latin typeface="Sitka Text" pitchFamily="2" charset="0"/>
              </a:rPr>
              <a:t> = 0</a:t>
            </a:r>
            <a:r>
              <a:rPr lang="en-US" sz="2400" dirty="0">
                <a:latin typeface="Sitka Text" pitchFamily="2" charset="0"/>
              </a:rPr>
              <a:t>. </a:t>
            </a:r>
          </a:p>
          <a:p>
            <a:r>
              <a:rPr lang="en-US" sz="2400" dirty="0">
                <a:latin typeface="Sitka Text" pitchFamily="2" charset="0"/>
              </a:rPr>
              <a:t>To illustrate this example, let us assume that we code a, binary </a:t>
            </a:r>
            <a:r>
              <a:rPr lang="en-US" sz="2400" b="1" dirty="0">
                <a:latin typeface="Sitka Text" pitchFamily="2" charset="0"/>
              </a:rPr>
              <a:t>0 as —1, a binary 1 as +1. </a:t>
            </a:r>
          </a:p>
          <a:p>
            <a:r>
              <a:rPr lang="en-US" sz="2400" dirty="0">
                <a:latin typeface="Sitka Text" pitchFamily="2" charset="0"/>
              </a:rPr>
              <a:t>We can then apply the standard addition and multiplication rules.</a:t>
            </a:r>
          </a:p>
          <a:p>
            <a:endParaRPr lang="en-US" sz="24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57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024C-AF0D-9ED9-4B86-5D9A2E302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CCCA-7C8A-B3C1-E660-737395B4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Sitka Banner" pitchFamily="2" charset="0"/>
              </a:rPr>
              <a:t>Code Division </a:t>
            </a:r>
            <a:r>
              <a:rPr lang="en-US" sz="4200" b="1" dirty="0">
                <a:latin typeface="Sitka Banner" pitchFamily="2" charset="0"/>
              </a:rPr>
              <a:t>Multiple Access </a:t>
            </a:r>
            <a:r>
              <a:rPr lang="en-US" sz="4200" b="1" dirty="0" smtClean="0">
                <a:latin typeface="Sitka Banner" pitchFamily="2" charset="0"/>
              </a:rPr>
              <a:t>- Example</a:t>
            </a:r>
            <a:endParaRPr lang="en-US" sz="4200" b="1" dirty="0">
              <a:latin typeface="Sitka Banner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1BCDD-A63C-4569-EA3C-E9A191EC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46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7EC9DC-A05F-42D2-6F96-A2E013E56A73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018DC-D3DE-D04C-CEBC-B439445ADA82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88C29F2-4E7A-590C-14F6-708E91A21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58020-6347-4692-B93A-532CFE4A9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50" y="1513107"/>
            <a:ext cx="10515600" cy="4710521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itka Text" pitchFamily="2" charset="0"/>
              </a:rPr>
              <a:t>Step 2</a:t>
            </a:r>
          </a:p>
          <a:p>
            <a:r>
              <a:rPr lang="en-US" sz="2400" dirty="0">
                <a:latin typeface="Sitka Text" pitchFamily="2" charset="0"/>
              </a:rPr>
              <a:t>Both senders spread their signal using their key as chipping </a:t>
            </a:r>
            <a:r>
              <a:rPr lang="en-US" sz="2400" dirty="0" smtClean="0">
                <a:latin typeface="Sitka Text" pitchFamily="2" charset="0"/>
              </a:rPr>
              <a:t>sequence. </a:t>
            </a:r>
            <a:endParaRPr lang="en-US" sz="2400" dirty="0">
              <a:latin typeface="Sitka Text" pitchFamily="2" charset="0"/>
            </a:endParaRPr>
          </a:p>
          <a:p>
            <a:r>
              <a:rPr lang="en-US" sz="2400" dirty="0">
                <a:latin typeface="Sitka Text" pitchFamily="2" charset="0"/>
              </a:rPr>
              <a:t>In reality, parts of- a much longer chipping sequence are applied to single bits for spreading. </a:t>
            </a:r>
          </a:p>
          <a:p>
            <a:r>
              <a:rPr lang="en-US" sz="2400" dirty="0">
                <a:latin typeface="Sitka Text" pitchFamily="2" charset="0"/>
              </a:rPr>
              <a:t>Sender A then sends the signal </a:t>
            </a:r>
            <a:endParaRPr lang="en-US" sz="2400" dirty="0" smtClean="0">
              <a:latin typeface="Sitka Text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Sitka Text" pitchFamily="2" charset="0"/>
              </a:rPr>
              <a:t>   </a:t>
            </a:r>
            <a:r>
              <a:rPr lang="en-US" sz="2400" b="1" dirty="0" smtClean="0">
                <a:latin typeface="Sitka Text" pitchFamily="2" charset="0"/>
              </a:rPr>
              <a:t>A </a:t>
            </a:r>
            <a:r>
              <a:rPr lang="en-US" sz="2400" b="1" dirty="0">
                <a:latin typeface="Sitka Text" pitchFamily="2" charset="0"/>
              </a:rPr>
              <a:t>= Ad*</a:t>
            </a:r>
            <a:r>
              <a:rPr lang="en-US" sz="2400" b="1" dirty="0" err="1">
                <a:latin typeface="Sitka Text" pitchFamily="2" charset="0"/>
              </a:rPr>
              <a:t>Ak</a:t>
            </a:r>
            <a:r>
              <a:rPr lang="en-US" sz="2400" b="1" dirty="0">
                <a:latin typeface="Sitka Text" pitchFamily="2" charset="0"/>
              </a:rPr>
              <a:t> = +1*( -1, +1, —1, —1, +1, +1) = (—1, +1, —1, —1, +1, +1).</a:t>
            </a:r>
          </a:p>
          <a:p>
            <a:r>
              <a:rPr lang="en-US" sz="2400" dirty="0">
                <a:latin typeface="Sitka Text" pitchFamily="2" charset="0"/>
              </a:rPr>
              <a:t>Sender B does the same with its data to spread the signal with the code </a:t>
            </a:r>
            <a:endParaRPr lang="en-US" sz="2400" dirty="0" smtClean="0">
              <a:latin typeface="Sitka Text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Sitka Text" pitchFamily="2" charset="0"/>
              </a:rPr>
              <a:t>   </a:t>
            </a:r>
            <a:r>
              <a:rPr lang="en-US" sz="2400" b="1" dirty="0" smtClean="0">
                <a:latin typeface="Sitka Text" pitchFamily="2" charset="0"/>
              </a:rPr>
              <a:t>B </a:t>
            </a:r>
            <a:r>
              <a:rPr lang="en-US" sz="2400" b="1" dirty="0">
                <a:latin typeface="Sitka Text" pitchFamily="2" charset="0"/>
              </a:rPr>
              <a:t>= </a:t>
            </a:r>
            <a:r>
              <a:rPr lang="en-US" sz="2400" b="1" dirty="0" err="1">
                <a:latin typeface="Sitka Text" pitchFamily="2" charset="0"/>
              </a:rPr>
              <a:t>Bd</a:t>
            </a:r>
            <a:r>
              <a:rPr lang="en-US" sz="2400" b="1" dirty="0">
                <a:latin typeface="Sitka Text" pitchFamily="2" charset="0"/>
              </a:rPr>
              <a:t>*Bk = -1*(+1, +1, —1, +1, —1, +1) = (—1, —1, +1, —1, +1, —1).</a:t>
            </a:r>
          </a:p>
          <a:p>
            <a:endParaRPr lang="en-US" sz="2400" b="1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257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024C-AF0D-9ED9-4B86-5D9A2E302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CCCA-7C8A-B3C1-E660-737395B4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Sitka Banner" pitchFamily="2" charset="0"/>
              </a:rPr>
              <a:t>Code Division </a:t>
            </a:r>
            <a:r>
              <a:rPr lang="en-US" sz="4200" b="1" dirty="0">
                <a:latin typeface="Sitka Banner" pitchFamily="2" charset="0"/>
              </a:rPr>
              <a:t>Multiple Access </a:t>
            </a:r>
            <a:r>
              <a:rPr lang="en-US" sz="4200" b="1" dirty="0" smtClean="0">
                <a:latin typeface="Sitka Banner" pitchFamily="2" charset="0"/>
              </a:rPr>
              <a:t>- Example</a:t>
            </a:r>
            <a:endParaRPr lang="en-US" sz="4200" b="1" dirty="0">
              <a:latin typeface="Sitka Banner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1BCDD-A63C-4569-EA3C-E9A191EC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47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7EC9DC-A05F-42D2-6F96-A2E013E56A73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018DC-D3DE-D04C-CEBC-B439445ADA82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88C29F2-4E7A-590C-14F6-708E91A21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58020-6347-4692-B93A-532CFE4A9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50" y="1513107"/>
            <a:ext cx="10515600" cy="4710521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Sitka Text" pitchFamily="2" charset="0"/>
              </a:rPr>
              <a:t>Step 3</a:t>
            </a:r>
          </a:p>
          <a:p>
            <a:r>
              <a:rPr lang="en-US" sz="2400" dirty="0">
                <a:latin typeface="Sitka Text" pitchFamily="2" charset="0"/>
              </a:rPr>
              <a:t>Both signals are then transmitted at the same time using the same frequency, thus, the sign in space. </a:t>
            </a:r>
          </a:p>
          <a:p>
            <a:r>
              <a:rPr lang="en-US" sz="2400" dirty="0">
                <a:latin typeface="Sitka Text" pitchFamily="2" charset="0"/>
              </a:rPr>
              <a:t>Neglecting interference from senders and environmental noise for this simple example, and assuming that the signals have the same strength at the receiver, the following signal C is received at a receiver: </a:t>
            </a:r>
          </a:p>
          <a:p>
            <a:r>
              <a:rPr lang="en-US" sz="2400" b="1" dirty="0">
                <a:latin typeface="Sitka Text" pitchFamily="2" charset="0"/>
              </a:rPr>
              <a:t>C = As + </a:t>
            </a:r>
            <a:r>
              <a:rPr lang="en-US" sz="2400" b="1" dirty="0" err="1">
                <a:latin typeface="Sitka Text" pitchFamily="2" charset="0"/>
              </a:rPr>
              <a:t>Bs</a:t>
            </a:r>
            <a:r>
              <a:rPr lang="en-US" sz="2400" b="1" dirty="0">
                <a:latin typeface="Sitka Text" pitchFamily="2" charset="0"/>
              </a:rPr>
              <a:t> = (—2, 0, 0, —2, +2, 0).</a:t>
            </a:r>
          </a:p>
          <a:p>
            <a:endParaRPr lang="en-US" sz="2400" b="1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424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024C-AF0D-9ED9-4B86-5D9A2E302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CCCA-7C8A-B3C1-E660-737395B4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Sitka Banner" pitchFamily="2" charset="0"/>
              </a:rPr>
              <a:t>Code Division </a:t>
            </a:r>
            <a:r>
              <a:rPr lang="en-US" sz="4200" b="1" dirty="0">
                <a:latin typeface="Sitka Banner" pitchFamily="2" charset="0"/>
              </a:rPr>
              <a:t>Multiple Access </a:t>
            </a:r>
            <a:r>
              <a:rPr lang="en-US" sz="4200" b="1" dirty="0" smtClean="0">
                <a:latin typeface="Sitka Banner" pitchFamily="2" charset="0"/>
              </a:rPr>
              <a:t>- Example</a:t>
            </a:r>
            <a:endParaRPr lang="en-US" sz="4200" b="1" dirty="0">
              <a:latin typeface="Sitka Banner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1BCDD-A63C-4569-EA3C-E9A191EC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48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7EC9DC-A05F-42D2-6F96-A2E013E56A73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018DC-D3DE-D04C-CEBC-B439445ADA82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88C29F2-4E7A-590C-14F6-708E91A21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58020-6347-4692-B93A-532CFE4A9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50" y="1513107"/>
            <a:ext cx="10515600" cy="4710521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latin typeface="Sitka Text" pitchFamily="2" charset="0"/>
              </a:rPr>
              <a:t>Step 4: Receiver</a:t>
            </a:r>
          </a:p>
          <a:p>
            <a:r>
              <a:rPr lang="en-US" sz="2400" dirty="0">
                <a:latin typeface="Sitka Text" pitchFamily="2" charset="0"/>
              </a:rPr>
              <a:t>The receiver now wants to receive data from </a:t>
            </a:r>
          </a:p>
          <a:p>
            <a:r>
              <a:rPr lang="en-US" sz="2400" dirty="0">
                <a:latin typeface="Sitka Text" pitchFamily="2" charset="0"/>
              </a:rPr>
              <a:t>Sender A and, therefore, tunes in to the code of A, i.e., </a:t>
            </a:r>
            <a:r>
              <a:rPr lang="en-US" sz="2400" b="1" dirty="0">
                <a:latin typeface="Sitka Text" pitchFamily="2" charset="0"/>
              </a:rPr>
              <a:t>applies A’s code for </a:t>
            </a:r>
            <a:r>
              <a:rPr lang="en-US" sz="2400" b="1" dirty="0" err="1">
                <a:latin typeface="Sitka Text" pitchFamily="2" charset="0"/>
              </a:rPr>
              <a:t>despreading</a:t>
            </a:r>
            <a:r>
              <a:rPr lang="en-US" sz="2400" dirty="0">
                <a:latin typeface="Sitka Text" pitchFamily="2" charset="0"/>
              </a:rPr>
              <a:t>: </a:t>
            </a:r>
          </a:p>
          <a:p>
            <a:pPr marL="0" indent="0">
              <a:buNone/>
            </a:pPr>
            <a:r>
              <a:rPr lang="en-US" sz="2400" b="1" dirty="0" smtClean="0">
                <a:latin typeface="Sitka Text" pitchFamily="2" charset="0"/>
              </a:rPr>
              <a:t>	C*</a:t>
            </a:r>
            <a:r>
              <a:rPr lang="en-US" sz="2400" b="1" dirty="0" err="1" smtClean="0">
                <a:latin typeface="Sitka Text" pitchFamily="2" charset="0"/>
              </a:rPr>
              <a:t>Ak</a:t>
            </a:r>
            <a:r>
              <a:rPr lang="en-US" sz="2400" b="1" dirty="0" smtClean="0">
                <a:latin typeface="Sitka Text" pitchFamily="2" charset="0"/>
              </a:rPr>
              <a:t> </a:t>
            </a:r>
            <a:r>
              <a:rPr lang="en-US" sz="2400" b="1" dirty="0">
                <a:latin typeface="Sitka Text" pitchFamily="2" charset="0"/>
              </a:rPr>
              <a:t>= (—2, 0, 0, —2, + 2, 0)*(-1, +1, —1, —1, +1, +1) </a:t>
            </a:r>
            <a:endParaRPr lang="en-US" sz="2400" b="1" dirty="0" smtClean="0">
              <a:latin typeface="Sitka Text" pitchFamily="2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Sitka Text" pitchFamily="2" charset="0"/>
              </a:rPr>
              <a:t>		= </a:t>
            </a:r>
            <a:r>
              <a:rPr lang="en-US" sz="2400" b="1" dirty="0">
                <a:latin typeface="Sitka Text" pitchFamily="2" charset="0"/>
              </a:rPr>
              <a:t>2 +.0 + 0 + 2 + 2 + 0 = 6. </a:t>
            </a:r>
          </a:p>
          <a:p>
            <a:r>
              <a:rPr lang="en-US" sz="2400" b="1" dirty="0">
                <a:latin typeface="Sitka Text" pitchFamily="2" charset="0"/>
              </a:rPr>
              <a:t>As the result is much larger than 0, the receiver detects a binary 1. </a:t>
            </a:r>
          </a:p>
          <a:p>
            <a:r>
              <a:rPr lang="en-US" sz="2400" dirty="0">
                <a:latin typeface="Sitka Text" pitchFamily="2" charset="0"/>
              </a:rPr>
              <a:t>Tuning in to sender B, i.e. applying B’s code gives </a:t>
            </a:r>
          </a:p>
          <a:p>
            <a:pPr marL="0" indent="0">
              <a:buNone/>
            </a:pPr>
            <a:r>
              <a:rPr lang="en-US" sz="2400" b="1" dirty="0" smtClean="0">
                <a:latin typeface="Sitka Text" pitchFamily="2" charset="0"/>
              </a:rPr>
              <a:t>	C*Bk </a:t>
            </a:r>
            <a:r>
              <a:rPr lang="en-US" sz="2400" b="1" dirty="0">
                <a:latin typeface="Sitka Text" pitchFamily="2" charset="0"/>
              </a:rPr>
              <a:t>= (—2, 0, 0, —2, ÷2,0)*(+1, +1, —1, +1, —1, +1) </a:t>
            </a:r>
            <a:endParaRPr lang="en-US" sz="2400" b="1" dirty="0" smtClean="0">
              <a:latin typeface="Sitka Text" pitchFamily="2" charset="0"/>
            </a:endParaRPr>
          </a:p>
          <a:p>
            <a:pPr marL="0" indent="0">
              <a:buNone/>
            </a:pPr>
            <a:r>
              <a:rPr lang="en-US" sz="2400" b="1" dirty="0">
                <a:latin typeface="Sitka Text" pitchFamily="2" charset="0"/>
              </a:rPr>
              <a:t>	</a:t>
            </a:r>
            <a:r>
              <a:rPr lang="en-US" sz="2400" b="1" dirty="0" smtClean="0">
                <a:latin typeface="Sitka Text" pitchFamily="2" charset="0"/>
              </a:rPr>
              <a:t>	= </a:t>
            </a:r>
            <a:r>
              <a:rPr lang="en-US" sz="2400" b="1" dirty="0">
                <a:latin typeface="Sitka Text" pitchFamily="2" charset="0"/>
              </a:rPr>
              <a:t>—2 +0+0—2—2+0=—6 </a:t>
            </a:r>
          </a:p>
          <a:p>
            <a:r>
              <a:rPr lang="en-US" sz="2400" b="1" dirty="0">
                <a:latin typeface="Sitka Text" pitchFamily="2" charset="0"/>
              </a:rPr>
              <a:t>The result is negative thus the values is Binary 0</a:t>
            </a:r>
          </a:p>
          <a:p>
            <a:endParaRPr lang="en-US" sz="2400" b="1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934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024C-AF0D-9ED9-4B86-5D9A2E302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CCCA-7C8A-B3C1-E660-737395B4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Sitka Banner" pitchFamily="2" charset="0"/>
              </a:rPr>
              <a:t>Code Division </a:t>
            </a:r>
            <a:r>
              <a:rPr lang="en-US" sz="4200" b="1" dirty="0">
                <a:latin typeface="Sitka Banner" pitchFamily="2" charset="0"/>
              </a:rPr>
              <a:t>Multiple Access </a:t>
            </a:r>
            <a:r>
              <a:rPr lang="en-US" sz="4200" b="1" dirty="0" smtClean="0">
                <a:latin typeface="Sitka Banner" pitchFamily="2" charset="0"/>
              </a:rPr>
              <a:t>- Example</a:t>
            </a:r>
            <a:endParaRPr lang="en-US" sz="4200" b="1" dirty="0">
              <a:latin typeface="Sitka Banner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1BCDD-A63C-4569-EA3C-E9A191EC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49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7EC9DC-A05F-42D2-6F96-A2E013E56A73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018DC-D3DE-D04C-CEBC-B439445ADA82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88C29F2-4E7A-590C-14F6-708E91A21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2707" y="1856724"/>
            <a:ext cx="8504238" cy="34607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70718" y="1230951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Sitka Text" pitchFamily="2" charset="0"/>
              </a:rPr>
              <a:t>Sender A System </a:t>
            </a:r>
            <a:endParaRPr lang="en-US" b="1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0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5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D14C63-B24B-9B47-898A-5B573D6DCADA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73AE16-923D-5342-96A1-DF947AC0CABE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5CEA1E44-A6A5-BD43-A751-05F25EBFD24F}"/>
              </a:ext>
            </a:extLst>
          </p:cNvPr>
          <p:cNvSpPr txBox="1">
            <a:spLocks/>
          </p:cNvSpPr>
          <p:nvPr/>
        </p:nvSpPr>
        <p:spPr>
          <a:xfrm>
            <a:off x="66458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Sitka Banner" pitchFamily="2" charset="0"/>
              </a:rPr>
              <a:t>PURE ALOHA</a:t>
            </a:r>
            <a:endParaRPr lang="en-US" b="1" dirty="0">
              <a:latin typeface="Sitka Banner" pitchFamily="2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11328F5-75E8-B74A-B6CD-417ECC3AE7D2}"/>
              </a:ext>
            </a:extLst>
          </p:cNvPr>
          <p:cNvSpPr txBox="1">
            <a:spLocks/>
          </p:cNvSpPr>
          <p:nvPr/>
        </p:nvSpPr>
        <p:spPr>
          <a:xfrm>
            <a:off x="757250" y="1258967"/>
            <a:ext cx="1099105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Sitka Text" pitchFamily="2" charset="0"/>
              </a:rPr>
              <a:t>The original ALOHA protocol is called pure ALOHA. </a:t>
            </a:r>
          </a:p>
          <a:p>
            <a:r>
              <a:rPr lang="en-US" sz="2400" dirty="0">
                <a:latin typeface="Sitka Text" pitchFamily="2" charset="0"/>
              </a:rPr>
              <a:t>This is a simple, but elegant protocol</a:t>
            </a:r>
          </a:p>
          <a:p>
            <a:r>
              <a:rPr lang="en-US" sz="2400" dirty="0">
                <a:latin typeface="Sitka Text" pitchFamily="2" charset="0"/>
              </a:rPr>
              <a:t>Each station sends a frame whenever it has a frame to send.</a:t>
            </a:r>
          </a:p>
          <a:p>
            <a:r>
              <a:rPr lang="en-US" sz="2400" dirty="0">
                <a:latin typeface="Sitka Text" pitchFamily="2" charset="0"/>
              </a:rPr>
              <a:t>Since there is only one channel to share, there is the possibility of collision between frames from different stations</a:t>
            </a:r>
          </a:p>
          <a:p>
            <a:r>
              <a:rPr lang="en-US" sz="2400" dirty="0">
                <a:latin typeface="Sitka Text" pitchFamily="2" charset="0"/>
              </a:rPr>
              <a:t>The ALOHA protocol relies on acknowledgments from the receiver.</a:t>
            </a:r>
          </a:p>
          <a:p>
            <a:r>
              <a:rPr lang="en-US" sz="2400" dirty="0">
                <a:latin typeface="Sitka Text" pitchFamily="2" charset="0"/>
              </a:rPr>
              <a:t>When a station sends a frame, it expects the receiver to send an acknowledgment. </a:t>
            </a:r>
          </a:p>
          <a:p>
            <a:r>
              <a:rPr lang="en-US" sz="2400" dirty="0">
                <a:latin typeface="Sitka Text" pitchFamily="2" charset="0"/>
              </a:rPr>
              <a:t>If the acknowledgment does not arrive after a time-out period, the station assumes that the frame (or the acknowledgment) has been destroyed and resends the frame.</a:t>
            </a:r>
          </a:p>
          <a:p>
            <a:endParaRPr lang="en-US" sz="2400" dirty="0">
              <a:latin typeface="Sitka Text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024C-AF0D-9ED9-4B86-5D9A2E302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CCCA-7C8A-B3C1-E660-737395B4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Sitka Banner" pitchFamily="2" charset="0"/>
              </a:rPr>
              <a:t>Code Division </a:t>
            </a:r>
            <a:r>
              <a:rPr lang="en-US" sz="4200" b="1" dirty="0">
                <a:latin typeface="Sitka Banner" pitchFamily="2" charset="0"/>
              </a:rPr>
              <a:t>Multiple Access </a:t>
            </a:r>
            <a:r>
              <a:rPr lang="en-US" sz="4200" b="1" dirty="0" smtClean="0">
                <a:latin typeface="Sitka Banner" pitchFamily="2" charset="0"/>
              </a:rPr>
              <a:t>- Example</a:t>
            </a:r>
            <a:endParaRPr lang="en-US" sz="4200" b="1" dirty="0">
              <a:latin typeface="Sitka Banner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1BCDD-A63C-4569-EA3C-E9A191EC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50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7EC9DC-A05F-42D2-6F96-A2E013E56A73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018DC-D3DE-D04C-CEBC-B439445ADA82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88C29F2-4E7A-590C-14F6-708E91A21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5518" y="1578053"/>
            <a:ext cx="7408862" cy="4572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42460" y="1123174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Sitka Text" pitchFamily="2" charset="0"/>
              </a:rPr>
              <a:t>Sender B System </a:t>
            </a:r>
            <a:endParaRPr lang="en-US" b="1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897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024C-AF0D-9ED9-4B86-5D9A2E302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CCCA-7C8A-B3C1-E660-737395B4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Sitka Banner" pitchFamily="2" charset="0"/>
              </a:rPr>
              <a:t>Code Division </a:t>
            </a:r>
            <a:r>
              <a:rPr lang="en-US" sz="4200" b="1" dirty="0">
                <a:latin typeface="Sitka Banner" pitchFamily="2" charset="0"/>
              </a:rPr>
              <a:t>Multiple Access </a:t>
            </a:r>
            <a:r>
              <a:rPr lang="en-US" sz="4200" b="1" dirty="0" smtClean="0">
                <a:latin typeface="Sitka Banner" pitchFamily="2" charset="0"/>
              </a:rPr>
              <a:t>- Example</a:t>
            </a:r>
            <a:endParaRPr lang="en-US" sz="4200" b="1" dirty="0">
              <a:latin typeface="Sitka Banner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1BCDD-A63C-4569-EA3C-E9A191EC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51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7EC9DC-A05F-42D2-6F96-A2E013E56A73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018DC-D3DE-D04C-CEBC-B439445ADA82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88C29F2-4E7A-590C-14F6-708E91A21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9419" y="1491750"/>
            <a:ext cx="7040562" cy="4572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12873" y="999328"/>
            <a:ext cx="3273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Sitka Text" pitchFamily="2" charset="0"/>
              </a:rPr>
              <a:t>Reconstruction of </a:t>
            </a:r>
            <a:r>
              <a:rPr lang="en-US" b="1" dirty="0" smtClean="0">
                <a:latin typeface="Sitka Text" pitchFamily="2" charset="0"/>
              </a:rPr>
              <a:t>A’s </a:t>
            </a:r>
            <a:r>
              <a:rPr lang="en-US" b="1" dirty="0">
                <a:latin typeface="Sitka Text" pitchFamily="2" charset="0"/>
              </a:rPr>
              <a:t>Data </a:t>
            </a:r>
            <a:endParaRPr lang="en-US" b="1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773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024C-AF0D-9ED9-4B86-5D9A2E302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CCCA-7C8A-B3C1-E660-737395B4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Sitka Banner" pitchFamily="2" charset="0"/>
              </a:rPr>
              <a:t>Code Division </a:t>
            </a:r>
            <a:r>
              <a:rPr lang="en-US" sz="4200" b="1" dirty="0">
                <a:latin typeface="Sitka Banner" pitchFamily="2" charset="0"/>
              </a:rPr>
              <a:t>Multiple Access </a:t>
            </a:r>
            <a:r>
              <a:rPr lang="en-US" sz="4200" b="1" dirty="0" smtClean="0">
                <a:latin typeface="Sitka Banner" pitchFamily="2" charset="0"/>
              </a:rPr>
              <a:t>- Example</a:t>
            </a:r>
            <a:endParaRPr lang="en-US" sz="4200" b="1" dirty="0">
              <a:latin typeface="Sitka Banner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1BCDD-A63C-4569-EA3C-E9A191EC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52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7EC9DC-A05F-42D2-6F96-A2E013E56A73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018DC-D3DE-D04C-CEBC-B439445ADA82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88C29F2-4E7A-590C-14F6-708E91A21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12873" y="999328"/>
            <a:ext cx="3273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Sitka Text" pitchFamily="2" charset="0"/>
              </a:rPr>
              <a:t>Reconstruction of B’s Data </a:t>
            </a:r>
            <a:endParaRPr lang="en-US" b="1" dirty="0">
              <a:latin typeface="Sitka Text" pitchFamily="2" charset="0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1312" y="1528539"/>
            <a:ext cx="710088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659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024C-AF0D-9ED9-4B86-5D9A2E302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CCCA-7C8A-B3C1-E660-737395B4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63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latin typeface="Sitka Banner" pitchFamily="2" charset="0"/>
              </a:rPr>
              <a:t>Code Division </a:t>
            </a:r>
            <a:r>
              <a:rPr lang="en-US" sz="4200" b="1" dirty="0">
                <a:latin typeface="Sitka Banner" pitchFamily="2" charset="0"/>
              </a:rPr>
              <a:t>Multiple Access </a:t>
            </a:r>
            <a:r>
              <a:rPr lang="en-US" sz="4200" b="1" dirty="0" smtClean="0">
                <a:latin typeface="Sitka Banner" pitchFamily="2" charset="0"/>
              </a:rPr>
              <a:t>- Example</a:t>
            </a:r>
            <a:endParaRPr lang="en-US" sz="4200" b="1" dirty="0">
              <a:latin typeface="Sitka Banner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1BCDD-A63C-4569-EA3C-E9A191EC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53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7EC9DC-A05F-42D2-6F96-A2E013E56A73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018DC-D3DE-D04C-CEBC-B439445ADA82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88C29F2-4E7A-590C-14F6-708E91A21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29817" y="1005313"/>
            <a:ext cx="1857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Using Wrong Key </a:t>
            </a:r>
            <a:endParaRPr lang="en-US" b="1" dirty="0">
              <a:latin typeface="Sitka Text" pitchFamily="2" charset="0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7993" y="1491750"/>
            <a:ext cx="710088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9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6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D14C63-B24B-9B47-898A-5B573D6DCADA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73AE16-923D-5342-96A1-DF947AC0CABE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5CEA1E44-A6A5-BD43-A751-05F25EBFD24F}"/>
              </a:ext>
            </a:extLst>
          </p:cNvPr>
          <p:cNvSpPr txBox="1">
            <a:spLocks/>
          </p:cNvSpPr>
          <p:nvPr/>
        </p:nvSpPr>
        <p:spPr>
          <a:xfrm>
            <a:off x="66458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Sitka Banner" pitchFamily="2" charset="0"/>
              </a:rPr>
              <a:t>PURE ALOHA</a:t>
            </a:r>
            <a:endParaRPr lang="en-US" b="1" dirty="0">
              <a:latin typeface="Sitka Banner" pitchFamily="2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AA1FA9D-31BA-B748-B30D-390790EF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4286" y="958017"/>
            <a:ext cx="8395608" cy="502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0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7</a:t>
            </a:fld>
            <a:endParaRPr lang="en-AU"/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833" y="1212867"/>
            <a:ext cx="7537269" cy="48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5225C3-6303-854C-982B-9E4EE4A795F6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13C09F-0568-8A48-A782-03C77E75CE6A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77AA949-ADA3-464C-B1D6-1D14E6C79916}"/>
              </a:ext>
            </a:extLst>
          </p:cNvPr>
          <p:cNvSpPr txBox="1">
            <a:spLocks/>
          </p:cNvSpPr>
          <p:nvPr/>
        </p:nvSpPr>
        <p:spPr>
          <a:xfrm>
            <a:off x="448931" y="323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200" b="1" dirty="0">
                <a:latin typeface="Sitka Banner" pitchFamily="2" charset="0"/>
              </a:rPr>
              <a:t>Procedure  pure ALOHA</a:t>
            </a:r>
            <a:endParaRPr lang="en-US" sz="4200" b="1" dirty="0">
              <a:latin typeface="Sitka Banner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85" y="76545"/>
            <a:ext cx="10515600" cy="1325563"/>
          </a:xfrm>
        </p:spPr>
        <p:txBody>
          <a:bodyPr>
            <a:noAutofit/>
          </a:bodyPr>
          <a:lstStyle/>
          <a:p>
            <a:r>
              <a:rPr lang="en-US" sz="4200" b="1" dirty="0">
                <a:latin typeface="Sitka Banner" pitchFamily="2" charset="0"/>
              </a:rPr>
              <a:t>Performance Pure Aloha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2567" y="1347481"/>
            <a:ext cx="6218333" cy="493077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itka Text" pitchFamily="2" charset="0"/>
              </a:rPr>
              <a:t>vulnerable time = 2 x </a:t>
            </a:r>
            <a:r>
              <a:rPr lang="en-US" sz="2400" dirty="0" err="1">
                <a:latin typeface="Sitka Text" pitchFamily="2" charset="0"/>
              </a:rPr>
              <a:t>T</a:t>
            </a:r>
            <a:r>
              <a:rPr lang="en-US" sz="2400" baseline="-25000" dirty="0" err="1">
                <a:latin typeface="Sitka Text" pitchFamily="2" charset="0"/>
              </a:rPr>
              <a:t>fr</a:t>
            </a:r>
            <a:endParaRPr lang="en-US" sz="2400" dirty="0">
              <a:latin typeface="Sitka Text" pitchFamily="2" charset="0"/>
            </a:endParaRPr>
          </a:p>
          <a:p>
            <a:r>
              <a:rPr lang="en-US" sz="2400" dirty="0">
                <a:latin typeface="Sitka Text" pitchFamily="2" charset="0"/>
              </a:rPr>
              <a:t>The throughput for pure ALOHA is </a:t>
            </a:r>
          </a:p>
          <a:p>
            <a:pPr marL="0" indent="0">
              <a:buNone/>
            </a:pPr>
            <a:r>
              <a:rPr lang="en-US" sz="2400" dirty="0">
                <a:latin typeface="Sitka Text" pitchFamily="2" charset="0"/>
              </a:rPr>
              <a:t>	S =G x </a:t>
            </a:r>
            <a:r>
              <a:rPr lang="en-US" sz="2400" i="1" dirty="0">
                <a:latin typeface="Sitka Text" pitchFamily="2" charset="0"/>
              </a:rPr>
              <a:t>e</a:t>
            </a:r>
            <a:r>
              <a:rPr lang="en-US" sz="2400" i="1" baseline="30000" dirty="0">
                <a:latin typeface="Sitka Text" pitchFamily="2" charset="0"/>
              </a:rPr>
              <a:t>-2G</a:t>
            </a:r>
          </a:p>
          <a:p>
            <a:pPr>
              <a:buNone/>
            </a:pPr>
            <a:r>
              <a:rPr lang="en-US" sz="2400" i="1" dirty="0">
                <a:latin typeface="Sitka Text" pitchFamily="2" charset="0"/>
              </a:rPr>
              <a:t> where, G is the average no of frames generated by system during one frame transmission time and S is the average no of  successful transmissions</a:t>
            </a:r>
          </a:p>
          <a:p>
            <a:pPr>
              <a:buNone/>
            </a:pPr>
            <a:r>
              <a:rPr lang="en-US" sz="2400" i="1" dirty="0">
                <a:latin typeface="Sitka Text" pitchFamily="2" charset="0"/>
              </a:rPr>
              <a:t>G=1/2 </a:t>
            </a:r>
          </a:p>
          <a:p>
            <a:pPr fontAlgn="base">
              <a:buNone/>
            </a:pPr>
            <a:r>
              <a:rPr lang="en-US" sz="2400" dirty="0">
                <a:latin typeface="Sitka Text" pitchFamily="2" charset="0"/>
              </a:rPr>
              <a:t>Maximum Efficiency of Pure Aloha </a:t>
            </a:r>
          </a:p>
          <a:p>
            <a:pPr fontAlgn="base">
              <a:buNone/>
            </a:pPr>
            <a:r>
              <a:rPr lang="en-US" sz="2400" dirty="0">
                <a:latin typeface="Sitka Text" pitchFamily="2" charset="0"/>
              </a:rPr>
              <a:t>	(</a:t>
            </a:r>
            <a:r>
              <a:rPr lang="en-US" sz="2400" dirty="0" err="1">
                <a:latin typeface="Sitka Text" pitchFamily="2" charset="0"/>
              </a:rPr>
              <a:t>η</a:t>
            </a:r>
            <a:r>
              <a:rPr lang="en-US" sz="2400" dirty="0">
                <a:latin typeface="Sitka Text" pitchFamily="2" charset="0"/>
              </a:rPr>
              <a:t>) = 18.4%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8</a:t>
            </a:fld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BF19E6-83E0-044B-81DF-9DE4EAC6A63B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C2604C-0EB1-164A-B6A3-8FA88C724DC8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4">
            <a:extLst>
              <a:ext uri="{FF2B5EF4-FFF2-40B4-BE49-F238E27FC236}">
                <a16:creationId xmlns:a16="http://schemas.microsoft.com/office/drawing/2014/main" id="{3146B2A6-1C2B-7543-8C0E-E012265E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02" y="1822473"/>
            <a:ext cx="5181600" cy="330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50" y="52608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Sitka Banner" pitchFamily="2" charset="0"/>
              </a:rPr>
              <a:t>SLOTTED ALOHA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30284"/>
            <a:ext cx="4804954" cy="4946679"/>
          </a:xfrm>
        </p:spPr>
        <p:txBody>
          <a:bodyPr/>
          <a:lstStyle/>
          <a:p>
            <a:r>
              <a:rPr lang="en-US" sz="2400" dirty="0">
                <a:latin typeface="Sitka Text" pitchFamily="2" charset="0"/>
              </a:rPr>
              <a:t>To improve the efficiency of pure ALOHA</a:t>
            </a:r>
          </a:p>
          <a:p>
            <a:r>
              <a:rPr lang="en-US" sz="2400" dirty="0">
                <a:latin typeface="Sitka Text" pitchFamily="2" charset="0"/>
              </a:rPr>
              <a:t>Divide time into slots of </a:t>
            </a:r>
            <a:r>
              <a:rPr lang="en-US" sz="2400" dirty="0" err="1">
                <a:latin typeface="Sitka Text" pitchFamily="2" charset="0"/>
              </a:rPr>
              <a:t>T</a:t>
            </a:r>
            <a:r>
              <a:rPr lang="en-US" sz="2400" baseline="-25000" dirty="0" err="1">
                <a:latin typeface="Sitka Text" pitchFamily="2" charset="0"/>
              </a:rPr>
              <a:t>fr</a:t>
            </a:r>
            <a:r>
              <a:rPr lang="en-US" sz="2400" dirty="0" err="1">
                <a:latin typeface="Sitka Text" pitchFamily="2" charset="0"/>
              </a:rPr>
              <a:t>’s</a:t>
            </a:r>
            <a:r>
              <a:rPr lang="en-US" sz="2400" dirty="0">
                <a:latin typeface="Sitka Text" pitchFamily="2" charset="0"/>
              </a:rPr>
              <a:t> and force the station to send the frame only at the beginning of the time slot</a:t>
            </a:r>
          </a:p>
          <a:p>
            <a:endParaRPr lang="en-US" dirty="0">
              <a:latin typeface="Sitka Text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7FF5-4BF9-4B21-B0D2-9B7FF2B27D7F}" type="slidenum">
              <a:rPr lang="en-AU" smtClean="0"/>
              <a:pPr/>
              <a:t>9</a:t>
            </a:fld>
            <a:endParaRPr lang="en-A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6217" y="1018903"/>
            <a:ext cx="5697583" cy="478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B1725A-5812-2740-8F51-DAEEB8DF7F12}"/>
              </a:ext>
            </a:extLst>
          </p:cNvPr>
          <p:cNvCxnSpPr>
            <a:cxnSpLocks/>
          </p:cNvCxnSpPr>
          <p:nvPr/>
        </p:nvCxnSpPr>
        <p:spPr>
          <a:xfrm>
            <a:off x="0" y="6223629"/>
            <a:ext cx="9115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A135A2-75D7-ED48-AA7E-AB63B7C2008D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C823921-A40B-FCAE-4693-27E549D7F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0" t="-541"/>
          <a:stretch/>
        </p:blipFill>
        <p:spPr>
          <a:xfrm>
            <a:off x="8500665" y="6297206"/>
            <a:ext cx="3390258" cy="2793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2946</Words>
  <Application>Microsoft Office PowerPoint</Application>
  <PresentationFormat>Widescreen</PresentationFormat>
  <Paragraphs>399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Calibri</vt:lpstr>
      <vt:lpstr>Calibri Light</vt:lpstr>
      <vt:lpstr>Sitka Banner</vt:lpstr>
      <vt:lpstr>Sitka Heading Semibold</vt:lpstr>
      <vt:lpstr>Sitka Text</vt:lpstr>
      <vt:lpstr>Times New Roman</vt:lpstr>
      <vt:lpstr>Wingdings</vt:lpstr>
      <vt:lpstr>Office Theme</vt:lpstr>
      <vt:lpstr>Medium Access Control (MAC)</vt:lpstr>
      <vt:lpstr>PowerPoint Presentation</vt:lpstr>
      <vt:lpstr>PowerPoint Presentation</vt:lpstr>
      <vt:lpstr>MAC Protocols</vt:lpstr>
      <vt:lpstr>PowerPoint Presentation</vt:lpstr>
      <vt:lpstr>PowerPoint Presentation</vt:lpstr>
      <vt:lpstr>PowerPoint Presentation</vt:lpstr>
      <vt:lpstr>Performance Pure Aloha</vt:lpstr>
      <vt:lpstr>SLOTTED ALOHA</vt:lpstr>
      <vt:lpstr>SLOTTED ALOHA</vt:lpstr>
      <vt:lpstr>Differences Between Pure ALOHA and Slotted ALOHA</vt:lpstr>
      <vt:lpstr>Carrier Sense Multiple Access</vt:lpstr>
      <vt:lpstr>Carrier Sense Multiple Access</vt:lpstr>
      <vt:lpstr>Carrier Sense Multiple Access</vt:lpstr>
      <vt:lpstr>Carrier Sense Multiple Access</vt:lpstr>
      <vt:lpstr>Comparison</vt:lpstr>
      <vt:lpstr>Carrier Sense Multiple Access/Collision Detection</vt:lpstr>
      <vt:lpstr>Carrier Sense Multiple Access/Collision Detection</vt:lpstr>
      <vt:lpstr>Carrier Sense Multiple Access/Collision Detection</vt:lpstr>
      <vt:lpstr>PowerPoint Presentation</vt:lpstr>
      <vt:lpstr>Collision Free Protocols/Controlled Access</vt:lpstr>
      <vt:lpstr>Bit Map Protocol</vt:lpstr>
      <vt:lpstr>Bit Map Protocol</vt:lpstr>
      <vt:lpstr>Binary Count Down</vt:lpstr>
      <vt:lpstr>Binary Count Down Example</vt:lpstr>
      <vt:lpstr>Carrier Sense Multiple Access/Collision Avoidance</vt:lpstr>
      <vt:lpstr>Carrier Sense Multiple Access/Collision Avoidance</vt:lpstr>
      <vt:lpstr>Carrier Sense Multiple Access/Collision Avoidance</vt:lpstr>
      <vt:lpstr>Carrier Sense Multiple Access/Collision Avoidance</vt:lpstr>
      <vt:lpstr>Carrier Sense Multiple Access/Collision Avoidance</vt:lpstr>
      <vt:lpstr>Carrier Sense Multiple Access/Collision Avoidance</vt:lpstr>
      <vt:lpstr>Polling</vt:lpstr>
      <vt:lpstr>Polling</vt:lpstr>
      <vt:lpstr>Wireless/Mobile Technologies</vt:lpstr>
      <vt:lpstr>Space Division Multiple Access </vt:lpstr>
      <vt:lpstr>Frequency Division Multiple Access </vt:lpstr>
      <vt:lpstr>Frequency Division Duplex</vt:lpstr>
      <vt:lpstr>Frequency Division Multiple Access </vt:lpstr>
      <vt:lpstr>Frequency Division Multiple Access </vt:lpstr>
      <vt:lpstr>Frequency Division Multiple Access </vt:lpstr>
      <vt:lpstr>Time Division Multiple Access </vt:lpstr>
      <vt:lpstr>Time Division Multiple Access </vt:lpstr>
      <vt:lpstr>Time Division Multiple Access </vt:lpstr>
      <vt:lpstr>Code Division Multiple Access </vt:lpstr>
      <vt:lpstr>Code Division Multiple Access - Example</vt:lpstr>
      <vt:lpstr>Code Division Multiple Access - Example</vt:lpstr>
      <vt:lpstr>Code Division Multiple Access - Example</vt:lpstr>
      <vt:lpstr>Code Division Multiple Access - Example</vt:lpstr>
      <vt:lpstr>Code Division Multiple Access - Example</vt:lpstr>
      <vt:lpstr>Code Division Multiple Access - Example</vt:lpstr>
      <vt:lpstr>Code Division Multiple Access - Example</vt:lpstr>
      <vt:lpstr>Code Division Multiple Access - Example</vt:lpstr>
      <vt:lpstr>Code Division Multiple Access -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Networks and Security</dc:title>
  <dc:creator>Dr. Sai Kiran Pasupuleti</dc:creator>
  <cp:lastModifiedBy>PSK</cp:lastModifiedBy>
  <cp:revision>116</cp:revision>
  <dcterms:created xsi:type="dcterms:W3CDTF">2021-12-19T09:24:10Z</dcterms:created>
  <dcterms:modified xsi:type="dcterms:W3CDTF">2025-09-09T04:16:18Z</dcterms:modified>
</cp:coreProperties>
</file>