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35"/>
  </p:notesMasterIdLst>
  <p:handoutMasterIdLst>
    <p:handoutMasterId r:id="rId36"/>
  </p:handoutMasterIdLst>
  <p:sldIdLst>
    <p:sldId id="256" r:id="rId2"/>
    <p:sldId id="367" r:id="rId3"/>
    <p:sldId id="824" r:id="rId4"/>
    <p:sldId id="832" r:id="rId5"/>
    <p:sldId id="864" r:id="rId6"/>
    <p:sldId id="833" r:id="rId7"/>
    <p:sldId id="856" r:id="rId8"/>
    <p:sldId id="836" r:id="rId9"/>
    <p:sldId id="850" r:id="rId10"/>
    <p:sldId id="857" r:id="rId11"/>
    <p:sldId id="858" r:id="rId12"/>
    <p:sldId id="859" r:id="rId13"/>
    <p:sldId id="860" r:id="rId14"/>
    <p:sldId id="861" r:id="rId15"/>
    <p:sldId id="862" r:id="rId16"/>
    <p:sldId id="863" r:id="rId17"/>
    <p:sldId id="837" r:id="rId18"/>
    <p:sldId id="840" r:id="rId19"/>
    <p:sldId id="841" r:id="rId20"/>
    <p:sldId id="842" r:id="rId21"/>
    <p:sldId id="844" r:id="rId22"/>
    <p:sldId id="843" r:id="rId23"/>
    <p:sldId id="845" r:id="rId24"/>
    <p:sldId id="846" r:id="rId25"/>
    <p:sldId id="847" r:id="rId26"/>
    <p:sldId id="851" r:id="rId27"/>
    <p:sldId id="848" r:id="rId28"/>
    <p:sldId id="849" r:id="rId29"/>
    <p:sldId id="852" r:id="rId30"/>
    <p:sldId id="853" r:id="rId31"/>
    <p:sldId id="854" r:id="rId32"/>
    <p:sldId id="855" r:id="rId33"/>
    <p:sldId id="62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FF0066"/>
    <a:srgbClr val="0000CC"/>
    <a:srgbClr val="990000"/>
    <a:srgbClr val="870581"/>
    <a:srgbClr val="005024"/>
    <a:srgbClr val="FF0000"/>
    <a:srgbClr val="7166FC"/>
    <a:srgbClr val="EF7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1/31/2025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1/31/2025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1/31/2025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1/31/2025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1/31/2025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1/31/2025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1/31/2025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1/31/2025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1/31/2025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1/31/2025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8001000" cy="1981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66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UNIT-IV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(Support Vector Machine)</a:t>
            </a:r>
            <a:endParaRPr lang="en-US" sz="2400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3429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4000" b="1" dirty="0" smtClean="0">
                <a:solidFill>
                  <a:srgbClr val="0000FF"/>
                </a:solidFill>
              </a:rPr>
              <a:t>Example</a:t>
            </a:r>
            <a:endParaRPr lang="en-US" sz="40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3469"/>
            <a:ext cx="8451268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Imagine the </a:t>
            </a:r>
            <a:r>
              <a:rPr lang="en-US" sz="2400" b="1" dirty="0" err="1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labelled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 training set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two classes of data points (two dimensions):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Alice and Cinderella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separate the two classes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there are so many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possible options of </a:t>
            </a:r>
            <a:r>
              <a:rPr lang="en-US" sz="2400" b="1" dirty="0" err="1">
                <a:latin typeface="Book Antiqua" panose="02040602050305030304" pitchFamily="18" charset="0"/>
                <a:cs typeface="Times New Roman" pitchFamily="18" charset="0"/>
              </a:rPr>
              <a:t>hyperplanes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that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separate correctly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As shown in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graph below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we can achieve exactly the same result using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different </a:t>
            </a:r>
            <a:r>
              <a:rPr lang="en-US" sz="2400" b="1" dirty="0" err="1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hyperplanes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 (L1, L2, L3).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	 	</a:t>
            </a:r>
          </a:p>
        </p:txBody>
      </p:sp>
    </p:spTree>
    <p:extLst>
      <p:ext uri="{BB962C8B-B14F-4D97-AF65-F5344CB8AC3E}">
        <p14:creationId xmlns:p14="http://schemas.microsoft.com/office/powerpoint/2010/main" val="38792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4000" b="1" dirty="0" smtClean="0">
                <a:solidFill>
                  <a:srgbClr val="0000FF"/>
                </a:solidFill>
              </a:rPr>
              <a:t>Contd..</a:t>
            </a:r>
            <a:endParaRPr lang="en-US" sz="40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0772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14" y="5132703"/>
            <a:ext cx="82296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hyperplanes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(L1, L2, L3</a:t>
            </a:r>
            <a:r>
              <a:rPr lang="en-US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4000" b="1" dirty="0" smtClean="0">
                <a:solidFill>
                  <a:srgbClr val="0000FF"/>
                </a:solidFill>
              </a:rPr>
              <a:t>Contd..</a:t>
            </a:r>
            <a:endParaRPr lang="en-US" sz="40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482600" y="609600"/>
            <a:ext cx="82296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Q: 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can we decide a separating line for the classes? Which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hyperplane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shall we use?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1758078"/>
            <a:ext cx="8527468" cy="4871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4000" b="1" dirty="0" smtClean="0">
                <a:solidFill>
                  <a:srgbClr val="0000FF"/>
                </a:solidFill>
              </a:rPr>
              <a:t>Contd..</a:t>
            </a:r>
            <a:endParaRPr lang="en-US" sz="40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6096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vector points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closest to the </a:t>
            </a:r>
            <a:r>
              <a:rPr lang="en-US" sz="2400" b="1" dirty="0" err="1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hyperplane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known as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support vector points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because only these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two points are contributing to the result of the algorithm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other points are not. </a:t>
            </a: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If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data point is not a support vector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removing it has no effect on the model. On the other hand, deleting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support vectors will then change the position of the </a:t>
            </a:r>
            <a:r>
              <a:rPr lang="en-US" sz="2400" b="1" dirty="0" err="1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hyperplane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00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4000" b="1" dirty="0" smtClean="0">
                <a:solidFill>
                  <a:srgbClr val="0000FF"/>
                </a:solidFill>
              </a:rPr>
              <a:t>Contd..</a:t>
            </a:r>
            <a:endParaRPr lang="en-US" sz="40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6096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distance of the vectors from the </a:t>
            </a:r>
            <a:r>
              <a:rPr lang="en-US" sz="2400" b="1" dirty="0" err="1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hyperplane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called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margin,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which is a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separation of a line to the closest class points. </a:t>
            </a: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would like to choose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 </a:t>
            </a:r>
            <a:r>
              <a:rPr lang="en-US" sz="2400" b="1" dirty="0" err="1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hyperplane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 that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maximizes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the margin between classes.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The graph below shows what good margin and bad margin are.</a:t>
            </a:r>
          </a:p>
        </p:txBody>
      </p:sp>
    </p:spTree>
    <p:extLst>
      <p:ext uri="{BB962C8B-B14F-4D97-AF65-F5344CB8AC3E}">
        <p14:creationId xmlns:p14="http://schemas.microsoft.com/office/powerpoint/2010/main" val="16855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4000" b="1" dirty="0" smtClean="0">
                <a:solidFill>
                  <a:srgbClr val="0000FF"/>
                </a:solidFill>
              </a:rPr>
              <a:t>Contd..</a:t>
            </a:r>
            <a:endParaRPr lang="en-US" sz="40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3074" name="Picture 2" descr="https://miro.medium.com/v2/resize:fit:700/0*PiZdrFzWdJvT5_z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85370"/>
            <a:ext cx="8305800" cy="5515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4000" b="1" dirty="0" smtClean="0">
                <a:solidFill>
                  <a:srgbClr val="0000FF"/>
                </a:solidFill>
              </a:rPr>
              <a:t>Contd..</a:t>
            </a:r>
            <a:endParaRPr lang="en-US" sz="40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6146" name="Picture 2" descr="https://miro.medium.com/v2/resize:fit:700/0*yeN8oKsRtKAfEzf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7724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3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457200"/>
            <a:ext cx="8679868" cy="618630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try to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fit a linear line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can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separate the two classes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make the distances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from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either class is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maximized.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The line is represented with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w*x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+ b = 0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label 1,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w*x + b ≥ 1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label -1,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w*x + b ≤ -1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distances of the gap in-between two classes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/|w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|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 want to maximize this distance.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If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want to find a line that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perfectly separates the two classes,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we call this type of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SVM cost function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as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Hard-Margin cost function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Types of SVM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62000"/>
            <a:ext cx="8679868" cy="61863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SVM can be of two types: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Linear SVM: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 Linear SVM is used for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linearly separable data,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which means </a:t>
            </a:r>
            <a:r>
              <a:rPr lang="en-US" sz="2400" b="1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if a dataset can be classified into two classes by using a single straight line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then such data is termed as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linearly separable data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and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classifier is used called as Linear SVM classifier.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Non-linear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SVM: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Non-Linear SVM is used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for non-linearly separated data,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which means if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dataset cannot be classified by using a straight line,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then such data is termed as non-linear data and classifier used is called as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Non-linear SVM classifier.</a:t>
            </a:r>
          </a:p>
        </p:txBody>
      </p:sp>
    </p:spTree>
    <p:extLst>
      <p:ext uri="{BB962C8B-B14F-4D97-AF65-F5344CB8AC3E}">
        <p14:creationId xmlns:p14="http://schemas.microsoft.com/office/powerpoint/2010/main" val="23586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3058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86" y="1201057"/>
            <a:ext cx="70866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686800" cy="6400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36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marL="7112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870581"/>
                </a:solidFill>
              </a:rPr>
              <a:t>Support Vector Machine</a:t>
            </a:r>
          </a:p>
          <a:p>
            <a:pPr lvl="3">
              <a:lnSpc>
                <a:spcPct val="150000"/>
              </a:lnSpc>
            </a:pPr>
            <a:r>
              <a:rPr lang="en-IN" sz="2400" b="1" dirty="0" smtClean="0">
                <a:solidFill>
                  <a:srgbClr val="990000"/>
                </a:solidFill>
              </a:rPr>
              <a:t> Introduction </a:t>
            </a:r>
            <a:r>
              <a:rPr lang="en-IN" sz="2400" b="1" dirty="0">
                <a:solidFill>
                  <a:srgbClr val="990000"/>
                </a:solidFill>
              </a:rPr>
              <a:t>to Support Vector </a:t>
            </a:r>
            <a:r>
              <a:rPr lang="en-IN" sz="2400" b="1" dirty="0" smtClean="0">
                <a:solidFill>
                  <a:srgbClr val="990000"/>
                </a:solidFill>
              </a:rPr>
              <a:t>Machines</a:t>
            </a:r>
          </a:p>
          <a:p>
            <a:pPr lvl="3">
              <a:lnSpc>
                <a:spcPct val="150000"/>
              </a:lnSpc>
            </a:pPr>
            <a:r>
              <a:rPr lang="en-IN" sz="2400" b="1" dirty="0" smtClean="0">
                <a:solidFill>
                  <a:srgbClr val="990000"/>
                </a:solidFill>
              </a:rPr>
              <a:t> Linear </a:t>
            </a:r>
            <a:r>
              <a:rPr lang="en-IN" sz="2400" b="1" dirty="0">
                <a:solidFill>
                  <a:srgbClr val="990000"/>
                </a:solidFill>
              </a:rPr>
              <a:t>Support Vector Machines</a:t>
            </a:r>
            <a:r>
              <a:rPr lang="en-IN" sz="2400" b="1" dirty="0" smtClean="0">
                <a:solidFill>
                  <a:srgbClr val="990000"/>
                </a:solidFill>
              </a:rPr>
              <a:t>.</a:t>
            </a:r>
          </a:p>
          <a:p>
            <a:pPr lvl="3">
              <a:lnSpc>
                <a:spcPct val="150000"/>
              </a:lnSpc>
            </a:pPr>
            <a:r>
              <a:rPr lang="en-IN" sz="2400" b="1" dirty="0">
                <a:solidFill>
                  <a:srgbClr val="990000"/>
                </a:solidFill>
              </a:rPr>
              <a:t> </a:t>
            </a:r>
            <a:r>
              <a:rPr lang="en-IN" sz="2400" b="1" dirty="0" smtClean="0">
                <a:solidFill>
                  <a:srgbClr val="990000"/>
                </a:solidFill>
              </a:rPr>
              <a:t>Non Linear Support Vector Machines</a:t>
            </a:r>
          </a:p>
          <a:p>
            <a:pPr lvl="2">
              <a:lnSpc>
                <a:spcPct val="150000"/>
              </a:lnSpc>
            </a:pPr>
            <a:endParaRPr lang="en-IN" sz="2400" b="1" dirty="0"/>
          </a:p>
          <a:p>
            <a:pPr marL="1534160" lvl="5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b="1" dirty="0" smtClean="0">
              <a:solidFill>
                <a:srgbClr val="7030A0"/>
              </a:solidFill>
            </a:endParaRPr>
          </a:p>
          <a:p>
            <a:pPr marL="1280160" lvl="4" indent="0">
              <a:lnSpc>
                <a:spcPct val="150000"/>
              </a:lnSpc>
              <a:buNone/>
            </a:pPr>
            <a:endParaRPr lang="en-IN" dirty="0"/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Advantages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62000"/>
            <a:ext cx="8679868" cy="452431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SVM works very well with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higher-dimensional datasets.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SVM is one of the most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memory-efficient classification algorithms.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clearer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margin of separation between the categories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 better the SVM works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Effective on datasets with multiple features, like financial or medical data.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95618" y="206437"/>
            <a:ext cx="82550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Disadvantages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17389" y="1143000"/>
            <a:ext cx="8679868" cy="169822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SVM </a:t>
            </a:r>
            <a:r>
              <a:rPr lang="en-US" sz="2400" dirty="0"/>
              <a:t>does not perform very well when the data set has more noise i.e. target classes are overlapping</a:t>
            </a:r>
            <a:r>
              <a:rPr lang="en-US" sz="24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Applications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62000"/>
            <a:ext cx="8679868" cy="452431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Hand Written Detection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Image Classification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Face Detection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Bioinformatics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Cancer Detection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Sentimental Analysis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Spam Detection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Example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838200"/>
            <a:ext cx="83820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Dataset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4 are positively labeled data sets 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are negatively labeled data sets.</a:t>
            </a:r>
            <a:endParaRPr lang="en-IN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7534275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5438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732" y="69808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,we need to plot the data points </a:t>
            </a:r>
            <a:endParaRPr lang="en-I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9144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Next, We need to identify the </a:t>
            </a:r>
            <a:r>
              <a:rPr lang="en-US" sz="2000" b="1" dirty="0" smtClean="0">
                <a:solidFill>
                  <a:srgbClr val="0000FF"/>
                </a:solidFill>
              </a:rPr>
              <a:t>nearest data points </a:t>
            </a:r>
            <a:r>
              <a:rPr lang="en-US" sz="2000" b="1" dirty="0" smtClean="0">
                <a:solidFill>
                  <a:srgbClr val="FF0000"/>
                </a:solidFill>
              </a:rPr>
              <a:t>on </a:t>
            </a:r>
            <a:r>
              <a:rPr lang="en-US" sz="2000" b="1" dirty="0" smtClean="0">
                <a:solidFill>
                  <a:srgbClr val="009900"/>
                </a:solidFill>
              </a:rPr>
              <a:t>both the sides of these classes.</a:t>
            </a:r>
            <a:endParaRPr lang="en-IN" sz="2000" b="1" dirty="0">
              <a:solidFill>
                <a:srgbClr val="0099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2286000"/>
            <a:ext cx="8077200" cy="2870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762001"/>
            <a:ext cx="72644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761" y="5910944"/>
            <a:ext cx="8502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Here, S1 is Negatively labeled data set. And S2 and S3 are Positively Labeled Data sets.</a:t>
            </a:r>
            <a:endParaRPr lang="en-IN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2857" y="7620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Next we need to write the Hyper plane, we the bias=1 for </a:t>
            </a:r>
            <a:r>
              <a:rPr lang="en-US" sz="2000" b="1" dirty="0" err="1" smtClean="0">
                <a:solidFill>
                  <a:srgbClr val="FF0000"/>
                </a:solidFill>
              </a:rPr>
              <a:t>wx+b</a:t>
            </a:r>
            <a:r>
              <a:rPr lang="en-US" sz="2000" b="1" dirty="0" smtClean="0">
                <a:solidFill>
                  <a:srgbClr val="FF0000"/>
                </a:solidFill>
              </a:rPr>
              <a:t> Equation.</a:t>
            </a:r>
            <a:endParaRPr lang="en-IN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2" y="1777664"/>
            <a:ext cx="8592458" cy="4699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560" y="184666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We need to calculate the 3 Variables. </a:t>
            </a:r>
            <a:r>
              <a:rPr lang="en-US" sz="2000" b="1" dirty="0">
                <a:solidFill>
                  <a:srgbClr val="0000CC"/>
                </a:solidFill>
              </a:rPr>
              <a:t>i</a:t>
            </a:r>
            <a:r>
              <a:rPr lang="en-US" sz="2000" b="1" dirty="0" smtClean="0">
                <a:solidFill>
                  <a:srgbClr val="0000CC"/>
                </a:solidFill>
              </a:rPr>
              <a:t>e, α1, α2, α3.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/>
              <a:t>Which will be used to </a:t>
            </a:r>
            <a:r>
              <a:rPr lang="en-US" sz="2000" b="1" dirty="0" smtClean="0">
                <a:solidFill>
                  <a:srgbClr val="870581"/>
                </a:solidFill>
              </a:rPr>
              <a:t>calculate the </a:t>
            </a:r>
            <a:r>
              <a:rPr lang="en-US" sz="2000" b="1" dirty="0" smtClean="0">
                <a:solidFill>
                  <a:srgbClr val="009900"/>
                </a:solidFill>
              </a:rPr>
              <a:t>Weight Vector.</a:t>
            </a:r>
            <a:endParaRPr lang="en-IN" sz="2000" b="1" dirty="0">
              <a:solidFill>
                <a:srgbClr val="0099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9" y="1200329"/>
            <a:ext cx="7424382" cy="5286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560" y="184666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We can simplify this Equation.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9900"/>
                </a:solidFill>
              </a:rPr>
              <a:t>Here we will Apply the DOT Product to simplify the Equation</a:t>
            </a:r>
            <a:endParaRPr lang="en-IN" sz="2000" b="1" dirty="0">
              <a:solidFill>
                <a:srgbClr val="0099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0" y="1371600"/>
            <a:ext cx="755122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3058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Support Vector Machine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99246" y="912674"/>
            <a:ext cx="8639954" cy="563231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Support Vector Machine or SVM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one of the most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popular Supervised Learning algorithms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which is used for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 as well as Regression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problems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primarily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it is used for </a:t>
            </a:r>
            <a:r>
              <a:rPr lang="en-US" sz="2400" b="1" u="sng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 problems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Machine Learning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objective of SVM algorithm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to find a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hyperplane in an N-dimensional space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that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distinctly classifies the data points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dimension of the hyperplane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depends upon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number of features. </a:t>
            </a:r>
          </a:p>
        </p:txBody>
      </p:sp>
    </p:spTree>
    <p:extLst>
      <p:ext uri="{BB962C8B-B14F-4D97-AF65-F5344CB8AC3E}">
        <p14:creationId xmlns:p14="http://schemas.microsoft.com/office/powerpoint/2010/main" val="79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61" y="184666"/>
            <a:ext cx="5065940" cy="6520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77579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1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560" y="184666"/>
            <a:ext cx="85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we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the 3 variables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after that we need to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Weight Vector.</a:t>
            </a:r>
            <a:endParaRPr lang="en-IN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2" y="1348709"/>
            <a:ext cx="8888348" cy="542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560" y="184666"/>
            <a:ext cx="85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we get, the line is (1,0) ie, the line is parallel to Y- Axis.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Suppose , If the Line is (0,1) ie, the line is parallel to X- Axis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line is (1,1) , ie, the line is parallel to 45 Degrees. </a:t>
            </a:r>
            <a:endParaRPr lang="en-IN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1384994"/>
            <a:ext cx="8647113" cy="5473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0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6095999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0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4572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goal of the SVM algorithm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to create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best line or decision boundary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that can segregate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n-dimensional space into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classes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we can easily put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new data point in the correct category in the future.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This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best decision boundary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called a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hyperplane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If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number of input features is two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then the hyperplane is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just a line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If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number of input features is three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then the hyperplane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becomes a 2-D plane.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becomes difficult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imagine when the number of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features exceeds three. </a:t>
            </a:r>
          </a:p>
        </p:txBody>
      </p:sp>
    </p:spTree>
    <p:extLst>
      <p:ext uri="{BB962C8B-B14F-4D97-AF65-F5344CB8AC3E}">
        <p14:creationId xmlns:p14="http://schemas.microsoft.com/office/powerpoint/2010/main" val="16896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7170" name="Picture 2" descr="https://miro.medium.com/v2/resize:fit:700/0*zq4rJ0dS8itfmwy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3820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4572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SVM chooses the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extreme points/vectors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that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help in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creating the hyperplane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These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extreme cases are called as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support vectors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hence algorithm is termed as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Support Vector Machine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Value of each feature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also the value of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specific coordinate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Then, we find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ideal hyperplane that differentiates between the two classes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Support vectors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special because they are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training points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define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maximum margin of the </a:t>
            </a:r>
            <a:r>
              <a:rPr lang="en-US" sz="2400" b="1" dirty="0" err="1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hyperplane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data set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they therefore determine 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shape of the </a:t>
            </a:r>
            <a:r>
              <a:rPr lang="en-US" sz="2400" b="1" dirty="0" err="1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hyperplane</a:t>
            </a:r>
            <a:endParaRPr lang="en-US" sz="24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4572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Consider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below diagram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which there are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two different categories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that are classified using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decision boundary or </a:t>
            </a:r>
            <a:r>
              <a:rPr lang="en-US" sz="2400" b="1" dirty="0" err="1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hyperplane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" name="Picture 2" descr="Support Vector Machine Algorith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6172199" cy="418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6781800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457200"/>
            <a:ext cx="8451268" cy="114153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define an </a:t>
            </a:r>
            <a:r>
              <a:rPr lang="en-US" sz="2400" b="1" dirty="0">
                <a:solidFill>
                  <a:srgbClr val="FF0000"/>
                </a:solidFill>
              </a:rPr>
              <a:t>optimal hyperplane</a:t>
            </a:r>
            <a:r>
              <a:rPr lang="en-US" sz="2400" dirty="0"/>
              <a:t> we need to </a:t>
            </a:r>
            <a:r>
              <a:rPr lang="en-US" sz="2400" b="1" dirty="0">
                <a:solidFill>
                  <a:srgbClr val="870581"/>
                </a:solidFill>
              </a:rPr>
              <a:t>maximize the width of the margin </a:t>
            </a:r>
            <a:r>
              <a:rPr lang="en-US" sz="2400" b="1" dirty="0">
                <a:solidFill>
                  <a:srgbClr val="009900"/>
                </a:solidFill>
              </a:rPr>
              <a:t>(</a:t>
            </a:r>
            <a:r>
              <a:rPr lang="en-US" sz="2400" b="1" i="1" dirty="0">
                <a:solidFill>
                  <a:srgbClr val="009900"/>
                </a:solidFill>
              </a:rPr>
              <a:t>w</a:t>
            </a:r>
            <a:r>
              <a:rPr lang="en-US" sz="2400" b="1" dirty="0" smtClean="0">
                <a:solidFill>
                  <a:srgbClr val="009900"/>
                </a:solidFill>
              </a:rPr>
              <a:t>).</a:t>
            </a:r>
            <a:endParaRPr lang="en-US" sz="2400" b="1" u="sng" dirty="0">
              <a:solidFill>
                <a:srgbClr val="0099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0104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6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25231</TotalTime>
  <Words>945</Words>
  <Application>Microsoft Office PowerPoint</Application>
  <PresentationFormat>On-screen Show (4:3)</PresentationFormat>
  <Paragraphs>165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  UNIT-IV (Support Vector Machine)</vt:lpstr>
      <vt:lpstr>PowerPoint Presentation</vt:lpstr>
      <vt:lpstr>Support Vector Machine</vt:lpstr>
      <vt:lpstr>Contd..</vt:lpstr>
      <vt:lpstr>Contd..</vt:lpstr>
      <vt:lpstr>Contd..</vt:lpstr>
      <vt:lpstr>Contd..</vt:lpstr>
      <vt:lpstr>Contd..</vt:lpstr>
      <vt:lpstr>Contd..</vt:lpstr>
      <vt:lpstr>Example</vt:lpstr>
      <vt:lpstr>Contd..</vt:lpstr>
      <vt:lpstr>Contd..</vt:lpstr>
      <vt:lpstr>Contd..</vt:lpstr>
      <vt:lpstr>Contd..</vt:lpstr>
      <vt:lpstr>Contd..</vt:lpstr>
      <vt:lpstr>Contd..</vt:lpstr>
      <vt:lpstr>Contd..</vt:lpstr>
      <vt:lpstr>Types of SVM</vt:lpstr>
      <vt:lpstr>Contd..</vt:lpstr>
      <vt:lpstr>Advantages</vt:lpstr>
      <vt:lpstr>PowerPoint Presentation</vt:lpstr>
      <vt:lpstr>Applications</vt:lpstr>
      <vt:lpstr>Example</vt:lpstr>
      <vt:lpstr>Contd..</vt:lpstr>
      <vt:lpstr>Contd..</vt:lpstr>
      <vt:lpstr>Contd..</vt:lpstr>
      <vt:lpstr>Contd..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1900</cp:revision>
  <dcterms:created xsi:type="dcterms:W3CDTF">2013-11-07T06:07:38Z</dcterms:created>
  <dcterms:modified xsi:type="dcterms:W3CDTF">2025-01-31T04:57:39Z</dcterms:modified>
</cp:coreProperties>
</file>