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67" r:id="rId3"/>
    <p:sldId id="694" r:id="rId4"/>
    <p:sldId id="695" r:id="rId5"/>
    <p:sldId id="696" r:id="rId6"/>
    <p:sldId id="729" r:id="rId7"/>
    <p:sldId id="730" r:id="rId8"/>
    <p:sldId id="699" r:id="rId9"/>
    <p:sldId id="698" r:id="rId10"/>
    <p:sldId id="731" r:id="rId11"/>
    <p:sldId id="732" r:id="rId12"/>
    <p:sldId id="733" r:id="rId13"/>
    <p:sldId id="734" r:id="rId14"/>
    <p:sldId id="735" r:id="rId15"/>
    <p:sldId id="736" r:id="rId16"/>
    <p:sldId id="737" r:id="rId17"/>
    <p:sldId id="739" r:id="rId18"/>
    <p:sldId id="738" r:id="rId19"/>
    <p:sldId id="740" r:id="rId20"/>
    <p:sldId id="741" r:id="rId21"/>
    <p:sldId id="72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581"/>
    <a:srgbClr val="33CC33"/>
    <a:srgbClr val="FF0066"/>
    <a:srgbClr val="0033CC"/>
    <a:srgbClr val="FF0000"/>
    <a:srgbClr val="990000"/>
    <a:srgbClr val="0000FF"/>
    <a:srgbClr val="008000"/>
    <a:srgbClr val="FF3399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1/8/2025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7086600" cy="2819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(Appropriate Problems in ANN)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2" descr="Neural Network | What's Neural Network | Neural Network Defin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4936331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Instances are represented by many attribute-value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       pairs.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 target function output may be discrete-valued,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       real-valued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, or a vector of several real- or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discrete-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       valued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attributes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The training examples may contain errors.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4.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Long training times are acceptable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5.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Fast evaluation of the learned target function may be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        required.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6.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The ability of humans to understand the learned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       Target Function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is not important</a:t>
            </a:r>
            <a:r>
              <a:rPr lang="en-US" sz="2400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3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5274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1.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Instances are represented by many attribute-value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   pairs: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particular attribute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has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many attribute value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pairs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or the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ontinuous Values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particular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in such case the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Algorithms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Decision Tree, Candidate Elimination Algorithms.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that case we can use the </a:t>
            </a:r>
            <a:r>
              <a:rPr lang="en-US" sz="2400" b="1" i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Neural Networks.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ALVINN Example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input attributes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may be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highly correlated or independent of one another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Currently ALVINN </a:t>
            </a:r>
            <a:r>
              <a:rPr lang="en-US" sz="2400" b="1" dirty="0">
                <a:solidFill>
                  <a:srgbClr val="990000"/>
                </a:solidFill>
              </a:rPr>
              <a:t>takes images from a camera </a:t>
            </a:r>
            <a:r>
              <a:rPr lang="en-US" sz="2400" dirty="0"/>
              <a:t>and a </a:t>
            </a:r>
            <a:r>
              <a:rPr lang="en-US" sz="2400" b="1" u="sng" dirty="0">
                <a:solidFill>
                  <a:srgbClr val="FF3399"/>
                </a:solidFill>
              </a:rPr>
              <a:t>laser range finder as input</a:t>
            </a:r>
            <a:endParaRPr lang="en-US" sz="2400" b="1" u="sng" dirty="0" smtClean="0">
              <a:solidFill>
                <a:srgbClr val="FF3399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2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5274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Here the main use of Correlation is </a:t>
            </a:r>
            <a:r>
              <a:rPr lang="en-US" sz="2400" b="1" u="sng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“Prediction”.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there is a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relationship between two variables,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can make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predictions about one from another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Some times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input values can be real values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038600" cy="3500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2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5274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The target function output may be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discrete-valued, real-valued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, or a vector of several real- or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discrete-valued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attributes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Suppose the Target Function is the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Discrete Values </a:t>
            </a:r>
            <a:r>
              <a:rPr lang="en-US" sz="2400" b="1" dirty="0" err="1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, it means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each and every value is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independent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each other.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Eg: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umber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of traffic accidents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 occur in a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specific city on a given day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Suppose the Target Function is 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Continous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Values </a:t>
            </a:r>
            <a:r>
              <a:rPr lang="en-US" sz="2400" b="1" dirty="0" err="1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, it means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each and every value is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dependent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each other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Eg: </a:t>
            </a:r>
            <a:r>
              <a:rPr lang="en-US" sz="2400" dirty="0"/>
              <a:t> </a:t>
            </a:r>
            <a:r>
              <a:rPr lang="en-US" sz="2400" b="1" dirty="0"/>
              <a:t>interest rate</a:t>
            </a:r>
            <a:r>
              <a:rPr lang="en-US" sz="2400" dirty="0"/>
              <a:t> of loans in a certain country</a:t>
            </a:r>
            <a:r>
              <a:rPr lang="en-US" sz="2400" dirty="0" smtClean="0"/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3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5274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 smtClean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ALVINN System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output is a vector of 30 attributes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, each corresponding to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 recommendation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regarding the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Steering Direction.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value of each output </a:t>
            </a:r>
            <a:r>
              <a:rPr lang="en-US" sz="2400" dirty="0" smtClean="0">
                <a:latin typeface="Book Antiqua" pitchFamily="18" charset="0"/>
              </a:rPr>
              <a:t>is some </a:t>
            </a:r>
            <a:r>
              <a:rPr lang="en-US" sz="2400" b="1" dirty="0">
                <a:latin typeface="Book Antiqua" pitchFamily="18" charset="0"/>
              </a:rPr>
              <a:t>real number </a:t>
            </a:r>
            <a:r>
              <a:rPr lang="en-US" sz="2400" dirty="0">
                <a:latin typeface="Book Antiqua" pitchFamily="18" charset="0"/>
              </a:rPr>
              <a:t>between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0 and 1, </a:t>
            </a:r>
            <a:r>
              <a:rPr lang="en-US" sz="2400" dirty="0">
                <a:latin typeface="Book Antiqua" pitchFamily="18" charset="0"/>
              </a:rPr>
              <a:t>which in this case corresponds to </a:t>
            </a: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b="1" dirty="0" smtClean="0">
                <a:latin typeface="Book Antiqua" pitchFamily="18" charset="0"/>
              </a:rPr>
              <a:t>confidence </a:t>
            </a:r>
            <a:r>
              <a:rPr lang="en-US" sz="2400" b="1" dirty="0">
                <a:latin typeface="Book Antiqua" pitchFamily="18" charset="0"/>
              </a:rPr>
              <a:t>in predicting</a:t>
            </a:r>
            <a:r>
              <a:rPr lang="en-US" sz="2400" dirty="0">
                <a:latin typeface="Book Antiqua" pitchFamily="18" charset="0"/>
              </a:rPr>
              <a:t> the corresponding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steering </a:t>
            </a:r>
            <a:r>
              <a:rPr lang="en-US" sz="2400" b="1" dirty="0" smtClean="0">
                <a:solidFill>
                  <a:srgbClr val="0000FF"/>
                </a:solidFill>
                <a:latin typeface="Book Antiqua" pitchFamily="18" charset="0"/>
              </a:rPr>
              <a:t>direction.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We can </a:t>
            </a:r>
            <a:r>
              <a:rPr lang="en-US" sz="2400" b="1" dirty="0" smtClean="0">
                <a:solidFill>
                  <a:srgbClr val="008000"/>
                </a:solidFill>
                <a:latin typeface="Book Antiqua" pitchFamily="18" charset="0"/>
              </a:rPr>
              <a:t>also train </a:t>
            </a:r>
            <a:r>
              <a:rPr lang="en-US" sz="2400" b="1" dirty="0">
                <a:solidFill>
                  <a:srgbClr val="008000"/>
                </a:solidFill>
                <a:latin typeface="Book Antiqua" pitchFamily="18" charset="0"/>
              </a:rPr>
              <a:t>a single network </a:t>
            </a:r>
            <a:r>
              <a:rPr lang="en-US" sz="2400" dirty="0">
                <a:latin typeface="Book Antiqua" pitchFamily="18" charset="0"/>
              </a:rPr>
              <a:t>to </a:t>
            </a:r>
            <a:r>
              <a:rPr lang="en-US" sz="2400" b="1" dirty="0">
                <a:solidFill>
                  <a:srgbClr val="FF3399"/>
                </a:solidFill>
                <a:latin typeface="Book Antiqua" pitchFamily="18" charset="0"/>
              </a:rPr>
              <a:t>output</a:t>
            </a:r>
            <a:r>
              <a:rPr lang="en-US" sz="2400" dirty="0">
                <a:latin typeface="Book Antiqua" pitchFamily="18" charset="0"/>
              </a:rPr>
              <a:t> </a:t>
            </a:r>
            <a:r>
              <a:rPr lang="en-US" sz="2400" dirty="0" smtClean="0">
                <a:latin typeface="Book Antiqua" pitchFamily="18" charset="0"/>
              </a:rPr>
              <a:t>of </a:t>
            </a:r>
            <a:r>
              <a:rPr lang="en-US" sz="2400" b="1" dirty="0" smtClean="0">
                <a:solidFill>
                  <a:srgbClr val="990000"/>
                </a:solidFill>
                <a:latin typeface="Book Antiqua" pitchFamily="18" charset="0"/>
              </a:rPr>
              <a:t>both the steering command and suggested acceleration,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dirty="0">
                <a:latin typeface="Book Antiqua" pitchFamily="18" charset="0"/>
              </a:rPr>
              <a:t>simply by </a:t>
            </a:r>
            <a:r>
              <a:rPr lang="en-US" sz="2400" b="1" dirty="0">
                <a:solidFill>
                  <a:srgbClr val="0033CC"/>
                </a:solidFill>
                <a:latin typeface="Book Antiqua" pitchFamily="18" charset="0"/>
              </a:rPr>
              <a:t>concatenating the vectors </a:t>
            </a:r>
            <a:r>
              <a:rPr lang="en-US" sz="2400" dirty="0">
                <a:latin typeface="Book Antiqua" pitchFamily="18" charset="0"/>
              </a:rPr>
              <a:t>that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encode these two </a:t>
            </a: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output </a:t>
            </a:r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</a:rPr>
              <a:t>predictions</a:t>
            </a:r>
            <a:endParaRPr lang="en-US" sz="2400" b="1" dirty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5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5274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The training examples may contain errors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If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Training Examples like 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Missing Values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Outliers,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 In such cases the ANN is the Best one to solve </a:t>
            </a:r>
            <a:r>
              <a:rPr lang="en-US" sz="2400" b="1" u="sng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these types of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Errors.</a:t>
            </a:r>
          </a:p>
          <a:p>
            <a:pPr lvl="1" indent="0" algn="just">
              <a:lnSpc>
                <a:spcPct val="150000"/>
              </a:lnSpc>
            </a:pPr>
            <a:endParaRPr lang="en-US" sz="2400" b="1" u="sng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5274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4.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Long training times are acceptable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Network training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typically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require longer training times than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say,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decision tree learning algorithms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Whenever we use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Artificial Neural Networks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we expect the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data set is very large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400" b="1" dirty="0" smtClean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attribute may contain large value pairs.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Then we have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to process all the attributes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it takes some time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process all these values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such situations , The 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training time is also high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So here we can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use ANN.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527468" cy="33602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Training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times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can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range from a few seconds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to many hours,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depending on factors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the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umber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of weights in the network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number of training examples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considered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and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settings of various learning algorithm</a:t>
            </a:r>
            <a:b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102104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5274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Fast evaluation of the learned target function may be     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required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ANN,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Training it will take more time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But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once learn,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it evaluated is very fast.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 err="1">
                <a:latin typeface="Book Antiqua" panose="02040602050305030304" pitchFamily="18" charset="0"/>
                <a:cs typeface="Times New Roman" pitchFamily="18" charset="0"/>
              </a:rPr>
              <a:t>eg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Suppose we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learn a subject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takes a time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. But when we are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revising it for second time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before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the exam,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it will not take so much time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when compared to Learning Time.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Although ANN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learning times are relatively long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evaluating the learned network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in order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apply it to a subsequent instance, is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typically very fast. </a:t>
            </a:r>
          </a:p>
        </p:txBody>
      </p:sp>
    </p:spTree>
    <p:extLst>
      <p:ext uri="{BB962C8B-B14F-4D97-AF65-F5344CB8AC3E}">
        <p14:creationId xmlns:p14="http://schemas.microsoft.com/office/powerpoint/2010/main" val="16073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527468" cy="17543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example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ALVINN applies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neural network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several times per second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  <a:cs typeface="Times New Roman" pitchFamily="18" charset="0"/>
              </a:rPr>
              <a:t>to continually update its steering command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as 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  <a:cs typeface="Times New Roman" pitchFamily="18" charset="0"/>
              </a:rPr>
              <a:t>vehicle drives forward.</a:t>
            </a:r>
          </a:p>
        </p:txBody>
      </p:sp>
    </p:spTree>
    <p:extLst>
      <p:ext uri="{BB962C8B-B14F-4D97-AF65-F5344CB8AC3E}">
        <p14:creationId xmlns:p14="http://schemas.microsoft.com/office/powerpoint/2010/main" val="1958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4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Topics</a:t>
            </a:r>
            <a:endParaRPr lang="en-US" sz="44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500" b="1" dirty="0" smtClean="0">
                <a:solidFill>
                  <a:srgbClr val="870581"/>
                </a:solidFill>
                <a:latin typeface="Baskerville Old Face" pitchFamily="18" charset="0"/>
              </a:rPr>
              <a:t>Appropriate Problems for NN Learning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500" b="1" dirty="0" smtClean="0">
              <a:solidFill>
                <a:srgbClr val="870581"/>
              </a:solidFill>
              <a:latin typeface="Baskerville Old Face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00CC"/>
              </a:solidFill>
              <a:latin typeface="Baskerville Old Face" pitchFamily="18" charset="0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36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5274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6.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The ability of humans to understand the learned    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        Target Function is not important</a:t>
            </a:r>
            <a:r>
              <a:rPr lang="en-US" sz="2400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What ever the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Target Function </a:t>
            </a:r>
            <a:r>
              <a:rPr lang="en-US" sz="2400" dirty="0">
                <a:latin typeface="Book Antiqua" pitchFamily="18" charset="0"/>
              </a:rPr>
              <a:t>that the  </a:t>
            </a:r>
            <a:r>
              <a:rPr lang="en-US" sz="2400" b="1" dirty="0">
                <a:solidFill>
                  <a:srgbClr val="0000FF"/>
                </a:solidFill>
                <a:latin typeface="Book Antiqua" pitchFamily="18" charset="0"/>
              </a:rPr>
              <a:t>Machine is Learnin</a:t>
            </a:r>
            <a:r>
              <a:rPr lang="en-US" sz="2400" b="1" dirty="0">
                <a:latin typeface="Book Antiqua" pitchFamily="18" charset="0"/>
              </a:rPr>
              <a:t>g, i</a:t>
            </a:r>
            <a:r>
              <a:rPr lang="en-US" sz="2400" dirty="0">
                <a:latin typeface="Book Antiqua" pitchFamily="18" charset="0"/>
              </a:rPr>
              <a:t>s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very </a:t>
            </a: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complicated</a:t>
            </a:r>
            <a:endParaRPr lang="en-US" sz="2400" dirty="0">
              <a:latin typeface="Book Antiqua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ook Antiqua" pitchFamily="18" charset="0"/>
              </a:rPr>
              <a:t>weights learned by neural networks </a:t>
            </a:r>
            <a:r>
              <a:rPr lang="en-US" sz="2400" dirty="0">
                <a:latin typeface="Book Antiqua" pitchFamily="18" charset="0"/>
              </a:rPr>
              <a:t>are often </a:t>
            </a:r>
            <a:r>
              <a:rPr lang="en-US" sz="2400" b="1" dirty="0">
                <a:solidFill>
                  <a:srgbClr val="0033CC"/>
                </a:solidFill>
                <a:latin typeface="Book Antiqua" pitchFamily="18" charset="0"/>
              </a:rPr>
              <a:t>difficult for humans </a:t>
            </a:r>
            <a:r>
              <a:rPr lang="en-US" sz="2400" b="1" dirty="0" smtClean="0">
                <a:solidFill>
                  <a:srgbClr val="0033CC"/>
                </a:solidFill>
                <a:latin typeface="Book Antiqua" pitchFamily="18" charset="0"/>
              </a:rPr>
              <a:t>to interpret</a:t>
            </a:r>
            <a:r>
              <a:rPr lang="en-US" sz="2400" dirty="0">
                <a:latin typeface="Book Antiqua" pitchFamily="18" charset="0"/>
              </a:rPr>
              <a:t>. </a:t>
            </a:r>
            <a:endParaRPr lang="en-US" sz="2400" dirty="0" smtClean="0">
              <a:latin typeface="Book Antiqua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itchFamily="18" charset="0"/>
              </a:rPr>
              <a:t>Learned </a:t>
            </a:r>
            <a:r>
              <a:rPr lang="en-US" sz="2400" b="1" dirty="0">
                <a:solidFill>
                  <a:srgbClr val="FF0066"/>
                </a:solidFill>
                <a:latin typeface="Book Antiqua" pitchFamily="18" charset="0"/>
              </a:rPr>
              <a:t>neural networks </a:t>
            </a:r>
            <a:r>
              <a:rPr lang="en-US" sz="2400" dirty="0">
                <a:solidFill>
                  <a:srgbClr val="33CC33"/>
                </a:solidFill>
                <a:latin typeface="Book Antiqua" pitchFamily="18" charset="0"/>
              </a:rPr>
              <a:t>are </a:t>
            </a:r>
            <a:r>
              <a:rPr lang="en-US" sz="2400" b="1" dirty="0">
                <a:solidFill>
                  <a:srgbClr val="33CC33"/>
                </a:solidFill>
                <a:latin typeface="Book Antiqua" pitchFamily="18" charset="0"/>
              </a:rPr>
              <a:t>less easily communicated </a:t>
            </a:r>
            <a:r>
              <a:rPr lang="en-US" sz="2400" dirty="0">
                <a:solidFill>
                  <a:srgbClr val="33CC33"/>
                </a:solidFill>
                <a:latin typeface="Book Antiqua" pitchFamily="18" charset="0"/>
              </a:rPr>
              <a:t>to </a:t>
            </a:r>
            <a:r>
              <a:rPr lang="en-US" sz="2400" dirty="0" smtClean="0">
                <a:solidFill>
                  <a:srgbClr val="33CC33"/>
                </a:solidFill>
                <a:latin typeface="Book Antiqua" pitchFamily="18" charset="0"/>
              </a:rPr>
              <a:t>humans</a:t>
            </a:r>
            <a:r>
              <a:rPr lang="en-US" sz="2400" dirty="0" smtClean="0">
                <a:latin typeface="Book Antiqua" pitchFamily="18" charset="0"/>
              </a:rPr>
              <a:t> than </a:t>
            </a:r>
            <a:r>
              <a:rPr lang="en-US" sz="2400" b="1" dirty="0">
                <a:solidFill>
                  <a:srgbClr val="870581"/>
                </a:solidFill>
                <a:latin typeface="Book Antiqua" pitchFamily="18" charset="0"/>
              </a:rPr>
              <a:t>learned rules.</a:t>
            </a:r>
            <a:endParaRPr lang="en-US" sz="2400" b="1" u="sng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7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Appropriate Problems for Neural Network Learning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322487"/>
            <a:ext cx="86036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ANN learning 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well-suited to problems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which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training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corresponds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noisy, complex sensor data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such as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inputs from cameras and microphones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Artificial neural networks (ANNs) provide a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general,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practical method for learning real-valued,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discrete-valued,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and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vector-valued functions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from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examples.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Algorithms such as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BACKPROPAGATION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gradient descent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tune network parameters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best fit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training set of input-output pairs.</a:t>
            </a:r>
          </a:p>
        </p:txBody>
      </p:sp>
    </p:spTree>
    <p:extLst>
      <p:ext uri="{BB962C8B-B14F-4D97-AF65-F5344CB8AC3E}">
        <p14:creationId xmlns:p14="http://schemas.microsoft.com/office/powerpoint/2010/main" val="303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ANN learning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is robust to errors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training data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has been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successfully applied to problems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such as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interpreting visual scenes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speech recognition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learning robot control strategies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One of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Best Application in ANN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ALVINN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utonomous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ehicle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 a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eural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etwork)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It is Designed by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Pomerleau in the year 1993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is a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Neural Network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that has performed well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 a Domain . 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609600"/>
            <a:ext cx="8473493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058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6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8" y="685800"/>
            <a:ext cx="8494811" cy="590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334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Neural network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learning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steer an autonomous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vehicle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ALVINN system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uses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Back propagation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learn to steer an autonomous vehicle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(photo at top right) driving at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speed up to 70 miles per hour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diagram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left shows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how the image of a forward forward‐mounted mounted camera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mapped to 960 neural network inputs,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fed forward to 4 hidden units,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connected to 30 output 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  <a:cs typeface="Times New Roman" pitchFamily="18" charset="0"/>
              </a:rPr>
              <a:t>units.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Network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output encoded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commanded steering direction.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figure on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right shows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weight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values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for one of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hidden units in this network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39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4572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508080"/>
            <a:ext cx="84512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30 x 32 weights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into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hidden unit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displayed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large matrix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</a:t>
            </a:r>
            <a:r>
              <a:rPr lang="en-US" sz="2400" b="1" dirty="0">
                <a:solidFill>
                  <a:srgbClr val="FF3399"/>
                </a:solidFill>
                <a:latin typeface="Book Antiqua" panose="02040602050305030304" pitchFamily="18" charset="0"/>
                <a:cs typeface="Times New Roman" pitchFamily="18" charset="0"/>
              </a:rPr>
              <a:t>white blocks indicating positive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black indicating negative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weights.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weights from this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hidden unit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to the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30 output units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are depicted by the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smaller rectangular block directly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above the large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block.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most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appropriate for problems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with the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following characteristics: </a:t>
            </a:r>
          </a:p>
        </p:txBody>
      </p:sp>
    </p:spTree>
    <p:extLst>
      <p:ext uri="{BB962C8B-B14F-4D97-AF65-F5344CB8AC3E}">
        <p14:creationId xmlns:p14="http://schemas.microsoft.com/office/powerpoint/2010/main" val="30891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24215</TotalTime>
  <Words>1072</Words>
  <Application>Microsoft Office PowerPoint</Application>
  <PresentationFormat>On-screen Show (4:3)</PresentationFormat>
  <Paragraphs>135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  UNIT-II (Appropriate Problems in ANN)</vt:lpstr>
      <vt:lpstr>Topics</vt:lpstr>
      <vt:lpstr>Appropriate Problems for Neural Network Learning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1856</cp:revision>
  <dcterms:created xsi:type="dcterms:W3CDTF">2013-11-07T06:07:38Z</dcterms:created>
  <dcterms:modified xsi:type="dcterms:W3CDTF">2025-01-08T10:26:05Z</dcterms:modified>
</cp:coreProperties>
</file>