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54"/>
  </p:notesMasterIdLst>
  <p:handoutMasterIdLst>
    <p:handoutMasterId r:id="rId55"/>
  </p:handoutMasterIdLst>
  <p:sldIdLst>
    <p:sldId id="256" r:id="rId2"/>
    <p:sldId id="745" r:id="rId3"/>
    <p:sldId id="746" r:id="rId4"/>
    <p:sldId id="686" r:id="rId5"/>
    <p:sldId id="700" r:id="rId6"/>
    <p:sldId id="701" r:id="rId7"/>
    <p:sldId id="702" r:id="rId8"/>
    <p:sldId id="707" r:id="rId9"/>
    <p:sldId id="706" r:id="rId10"/>
    <p:sldId id="709" r:id="rId11"/>
    <p:sldId id="710" r:id="rId12"/>
    <p:sldId id="711" r:id="rId13"/>
    <p:sldId id="712" r:id="rId14"/>
    <p:sldId id="713" r:id="rId15"/>
    <p:sldId id="720" r:id="rId16"/>
    <p:sldId id="688" r:id="rId17"/>
    <p:sldId id="663" r:id="rId18"/>
    <p:sldId id="665" r:id="rId19"/>
    <p:sldId id="704" r:id="rId20"/>
    <p:sldId id="651" r:id="rId21"/>
    <p:sldId id="690" r:id="rId22"/>
    <p:sldId id="696" r:id="rId23"/>
    <p:sldId id="732" r:id="rId24"/>
    <p:sldId id="731" r:id="rId25"/>
    <p:sldId id="729" r:id="rId26"/>
    <p:sldId id="653" r:id="rId27"/>
    <p:sldId id="654" r:id="rId28"/>
    <p:sldId id="694" r:id="rId29"/>
    <p:sldId id="733" r:id="rId30"/>
    <p:sldId id="656" r:id="rId31"/>
    <p:sldId id="730" r:id="rId32"/>
    <p:sldId id="664" r:id="rId33"/>
    <p:sldId id="736" r:id="rId34"/>
    <p:sldId id="698" r:id="rId35"/>
    <p:sldId id="667" r:id="rId36"/>
    <p:sldId id="734" r:id="rId37"/>
    <p:sldId id="735" r:id="rId38"/>
    <p:sldId id="747" r:id="rId39"/>
    <p:sldId id="668" r:id="rId40"/>
    <p:sldId id="737" r:id="rId41"/>
    <p:sldId id="738" r:id="rId42"/>
    <p:sldId id="744" r:id="rId43"/>
    <p:sldId id="723" r:id="rId44"/>
    <p:sldId id="724" r:id="rId45"/>
    <p:sldId id="725" r:id="rId46"/>
    <p:sldId id="727" r:id="rId47"/>
    <p:sldId id="722" r:id="rId48"/>
    <p:sldId id="740" r:id="rId49"/>
    <p:sldId id="741" r:id="rId50"/>
    <p:sldId id="742" r:id="rId51"/>
    <p:sldId id="743" r:id="rId52"/>
    <p:sldId id="628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5024"/>
    <a:srgbClr val="0000CC"/>
    <a:srgbClr val="FF0000"/>
    <a:srgbClr val="FF0066"/>
    <a:srgbClr val="870581"/>
    <a:srgbClr val="0000FF"/>
    <a:srgbClr val="FF3399"/>
    <a:srgbClr val="7166FC"/>
    <a:srgbClr val="EF7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41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12/1/2023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1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12/1/2023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12/1/2023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12/1/2023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12/1/2023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12/1/2023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tsandpeople.com/blog/machine-learning-deep-learning-when-computer-learn-independently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452" y="685800"/>
            <a:ext cx="8077199" cy="2590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(Machine Learning)</a:t>
            </a:r>
            <a:br>
              <a:rPr lang="en-US" sz="54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 smtClean="0">
                <a:solidFill>
                  <a:srgbClr val="005024"/>
                </a:solidFill>
                <a:latin typeface="Book Antiqua" pitchFamily="18" charset="0"/>
                <a:cs typeface="Arial" pitchFamily="34" charset="0"/>
              </a:rPr>
              <a:t>III B.Tech II Sem </a:t>
            </a:r>
            <a:br>
              <a:rPr lang="en-US" sz="5400" dirty="0" smtClean="0">
                <a:solidFill>
                  <a:srgbClr val="005024"/>
                </a:solidFill>
                <a:latin typeface="Book Antiqua" pitchFamily="18" charset="0"/>
                <a:cs typeface="Arial" pitchFamily="34" charset="0"/>
              </a:rPr>
            </a:br>
            <a:r>
              <a:rPr lang="en-US" sz="5400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(PVP-20)</a:t>
            </a:r>
            <a:endParaRPr lang="en-US" dirty="0">
              <a:solidFill>
                <a:srgbClr val="C0000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 descr="Raspberry Pi Projects: Raspberry pi Machine Learning with Intel Movidius  Neural Compute S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5200"/>
            <a:ext cx="3270504" cy="288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53400" y="5791200"/>
            <a:ext cx="859632" cy="9818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88484"/>
              </p:ext>
            </p:extLst>
          </p:nvPr>
        </p:nvGraphicFramePr>
        <p:xfrm>
          <a:off x="152400" y="664899"/>
          <a:ext cx="8458200" cy="4797116"/>
        </p:xfrm>
        <a:graphic>
          <a:graphicData uri="http://schemas.openxmlformats.org/drawingml/2006/table">
            <a:tbl>
              <a:tblPr/>
              <a:tblGrid>
                <a:gridCol w="838200"/>
                <a:gridCol w="7620000"/>
              </a:tblGrid>
              <a:tr h="8183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Course Outcomes</a:t>
                      </a:r>
                      <a:endParaRPr lang="en-US" sz="28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463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99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Upon successful completion of the course, the student will be able to</a:t>
                      </a:r>
                      <a:endParaRPr lang="en-US" sz="2400" dirty="0">
                        <a:solidFill>
                          <a:srgbClr val="99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8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CO1</a:t>
                      </a: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Understand the </a:t>
                      </a: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basic</a:t>
                      </a:r>
                      <a:r>
                        <a:rPr kumimoji="0" lang="en-US" sz="2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concepts of Machine Learning</a:t>
                      </a: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CO2</a:t>
                      </a: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Apply Supervised Learning Algorithms for solving various problems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CO3</a:t>
                      </a: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Apply Unsupervised Learning and Reinforcement Learning Algorithms for solving various problems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CO4</a:t>
                      </a: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Analyze</a:t>
                      </a:r>
                      <a:r>
                        <a:rPr kumimoji="0" lang="en-US" sz="2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the given Application and use Suitable Machine Learning Algorithm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1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95943"/>
            <a:ext cx="8534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rial Rounded MT Bold" pitchFamily="34" charset="0"/>
                <a:cs typeface="Times New Roman" pitchFamily="18" charset="0"/>
              </a:rPr>
              <a:t>SYLLABUS</a:t>
            </a:r>
            <a:endParaRPr lang="en-IN" sz="3600" b="1" dirty="0">
              <a:solidFill>
                <a:srgbClr val="0000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5344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9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4873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Berlin Sans FB Demi" pitchFamily="34" charset="0"/>
              </a:rPr>
              <a:t>Learning Resources :</a:t>
            </a:r>
            <a:endParaRPr lang="en-IN" sz="40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0"/>
            <a:ext cx="86868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800" b="1" u="sng" dirty="0">
                <a:solidFill>
                  <a:srgbClr val="FF0000"/>
                </a:solidFill>
                <a:latin typeface="Berlin Sans FB Demi" pitchFamily="34" charset="0"/>
              </a:rPr>
              <a:t>Text </a:t>
            </a:r>
            <a:r>
              <a:rPr lang="en-IN" sz="2800" b="1" u="sng" dirty="0" smtClean="0">
                <a:solidFill>
                  <a:srgbClr val="FF0000"/>
                </a:solidFill>
                <a:latin typeface="Berlin Sans FB Demi" pitchFamily="34" charset="0"/>
              </a:rPr>
              <a:t>Books:</a:t>
            </a:r>
          </a:p>
          <a:p>
            <a:pPr marL="361950" lvl="1" indent="-187325" algn="just">
              <a:lnSpc>
                <a:spcPct val="150000"/>
              </a:lnSpc>
              <a:buAutoNum type="arabicPeriod"/>
            </a:pPr>
            <a:r>
              <a:rPr lang="en-IN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870581"/>
                </a:solidFill>
              </a:rPr>
              <a:t>Machine Learning </a:t>
            </a:r>
            <a:r>
              <a:rPr lang="en-US" sz="2400" dirty="0"/>
              <a:t>by </a:t>
            </a:r>
            <a:r>
              <a:rPr lang="en-US" sz="2400" b="1" dirty="0">
                <a:solidFill>
                  <a:srgbClr val="0000CC"/>
                </a:solidFill>
              </a:rPr>
              <a:t>Tom M. Mitchell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990000"/>
                </a:solidFill>
              </a:rPr>
              <a:t>Indian Edition 2013, </a:t>
            </a:r>
            <a:r>
              <a:rPr lang="en-US" sz="2400" b="1" dirty="0">
                <a:solidFill>
                  <a:srgbClr val="FF0000"/>
                </a:solidFill>
              </a:rPr>
              <a:t>McGraw Hill Education.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61950" lvl="1" indent="-187325" algn="just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rgbClr val="870581"/>
                </a:solidFill>
              </a:rPr>
              <a:t>Machine Learning </a:t>
            </a:r>
            <a:r>
              <a:rPr lang="en-US" sz="2400" b="1" dirty="0" smtClean="0">
                <a:solidFill>
                  <a:schemeClr val="tx1"/>
                </a:solidFill>
              </a:rPr>
              <a:t>by</a:t>
            </a:r>
            <a:r>
              <a:rPr lang="en-US" sz="2400" b="1" dirty="0" smtClean="0">
                <a:solidFill>
                  <a:srgbClr val="870581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Saikat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Dutt</a:t>
            </a:r>
            <a:r>
              <a:rPr lang="en-US" sz="2400" b="1" dirty="0" smtClean="0">
                <a:solidFill>
                  <a:srgbClr val="0000FF"/>
                </a:solidFill>
              </a:rPr>
              <a:t>, Subramanian </a:t>
            </a:r>
            <a:r>
              <a:rPr lang="en-US" sz="2400" b="1" dirty="0" err="1">
                <a:solidFill>
                  <a:srgbClr val="0000FF"/>
                </a:solidFill>
              </a:rPr>
              <a:t>Chandramouli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Amit</a:t>
            </a:r>
            <a:r>
              <a:rPr lang="en-US" sz="2400" b="1" dirty="0">
                <a:solidFill>
                  <a:srgbClr val="0000FF"/>
                </a:solidFill>
              </a:rPr>
              <a:t> Kumar Das</a:t>
            </a:r>
            <a:r>
              <a:rPr lang="en-US" sz="2400" b="1" dirty="0">
                <a:solidFill>
                  <a:srgbClr val="870581"/>
                </a:solidFill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</a:rPr>
              <a:t>First Edition,2019, </a:t>
            </a:r>
            <a:r>
              <a:rPr lang="en-US" sz="2400" b="1" dirty="0" smtClean="0">
                <a:solidFill>
                  <a:srgbClr val="FF0000"/>
                </a:solidFill>
              </a:rPr>
              <a:t>Pearson Education</a:t>
            </a:r>
          </a:p>
          <a:p>
            <a:pPr marL="361950" lvl="1" indent="-187325" algn="just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rgbClr val="870581"/>
                </a:solidFill>
              </a:rPr>
              <a:t>Data Mining Concepts and </a:t>
            </a:r>
            <a:r>
              <a:rPr lang="en-US" sz="2400" b="1" dirty="0" smtClean="0">
                <a:solidFill>
                  <a:srgbClr val="870581"/>
                </a:solidFill>
              </a:rPr>
              <a:t>Techniques</a:t>
            </a:r>
            <a:r>
              <a:rPr lang="en-US" sz="2000" dirty="0" smtClean="0"/>
              <a:t> by </a:t>
            </a:r>
            <a:r>
              <a:rPr lang="en-US" sz="2000" b="1" dirty="0" err="1" smtClean="0">
                <a:solidFill>
                  <a:srgbClr val="0000FF"/>
                </a:solidFill>
              </a:rPr>
              <a:t>Jiawei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Han</a:t>
            </a:r>
            <a:r>
              <a:rPr lang="en-US" sz="2000" b="1" dirty="0" smtClean="0">
                <a:solidFill>
                  <a:srgbClr val="0000FF"/>
                </a:solidFill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</a:rPr>
              <a:t>Micheline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Kamber</a:t>
            </a:r>
            <a:r>
              <a:rPr lang="en-US" sz="2000" b="1" dirty="0" smtClean="0">
                <a:solidFill>
                  <a:srgbClr val="0000FF"/>
                </a:solidFill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</a:rPr>
              <a:t>Jian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Pei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990000"/>
                </a:solidFill>
              </a:rPr>
              <a:t>Third Edition,2012</a:t>
            </a:r>
            <a:endParaRPr lang="en-IN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4873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Berlin Sans FB Demi" pitchFamily="34" charset="0"/>
              </a:rPr>
              <a:t>Learning Resources :</a:t>
            </a:r>
            <a:endParaRPr lang="en-IN" sz="40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0"/>
            <a:ext cx="8686800" cy="6096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800" b="1" u="sng" dirty="0" smtClean="0">
                <a:solidFill>
                  <a:srgbClr val="FF0000"/>
                </a:solidFill>
                <a:latin typeface="Berlin Sans FB Demi" pitchFamily="34" charset="0"/>
              </a:rPr>
              <a:t>Reference Books:</a:t>
            </a:r>
          </a:p>
          <a:p>
            <a:pPr marL="361950" lvl="1" indent="-187325" algn="just">
              <a:lnSpc>
                <a:spcPct val="150000"/>
              </a:lnSpc>
              <a:buAutoNum type="arabicPeriod"/>
            </a:pPr>
            <a:r>
              <a:rPr lang="en-IN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870581"/>
                </a:solidFill>
              </a:rPr>
              <a:t>Introduction to Machine Learning </a:t>
            </a:r>
            <a:r>
              <a:rPr lang="en-US" sz="2400" dirty="0"/>
              <a:t>by </a:t>
            </a:r>
            <a:r>
              <a:rPr lang="en-US" sz="2400" b="1" dirty="0">
                <a:solidFill>
                  <a:srgbClr val="0000FF"/>
                </a:solidFill>
              </a:rPr>
              <a:t>ETHEM ALPAYDIN,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990000"/>
                </a:solidFill>
              </a:rPr>
              <a:t>Fourth Edition, Prentice Hall of India, MIT Press, </a:t>
            </a:r>
            <a:r>
              <a:rPr lang="en-US" sz="2400" b="1" dirty="0" smtClean="0">
                <a:solidFill>
                  <a:srgbClr val="990000"/>
                </a:solidFill>
              </a:rPr>
              <a:t>2020</a:t>
            </a:r>
          </a:p>
          <a:p>
            <a:pPr marL="361950" lvl="1" indent="-187325" algn="just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rgbClr val="870581"/>
                </a:solidFill>
              </a:rPr>
              <a:t>C Bishop – Pattern Recognition and Machine Learning </a:t>
            </a:r>
            <a:r>
              <a:rPr lang="en-US" sz="2400" dirty="0"/>
              <a:t>– </a:t>
            </a:r>
            <a:r>
              <a:rPr lang="en-US" sz="2400" b="1" dirty="0">
                <a:solidFill>
                  <a:srgbClr val="990000"/>
                </a:solidFill>
              </a:rPr>
              <a:t>Springer, 2006.</a:t>
            </a:r>
            <a:r>
              <a:rPr lang="en-US" sz="2400" dirty="0"/>
              <a:t> </a:t>
            </a:r>
            <a:r>
              <a:rPr lang="en-US" sz="2400" b="1" dirty="0" smtClean="0">
                <a:solidFill>
                  <a:srgbClr val="870581"/>
                </a:solidFill>
              </a:rPr>
              <a:t>Machine Learning, </a:t>
            </a:r>
            <a:r>
              <a:rPr lang="en-US" sz="2400" b="1" dirty="0" err="1" smtClean="0">
                <a:solidFill>
                  <a:srgbClr val="870581"/>
                </a:solidFill>
              </a:rPr>
              <a:t>Anuradha</a:t>
            </a:r>
            <a:r>
              <a:rPr lang="en-US" sz="2400" b="1" dirty="0" smtClean="0">
                <a:solidFill>
                  <a:srgbClr val="870581"/>
                </a:solidFill>
              </a:rPr>
              <a:t> </a:t>
            </a:r>
            <a:r>
              <a:rPr lang="en-US" sz="2400" b="1" dirty="0" err="1" smtClean="0">
                <a:solidFill>
                  <a:srgbClr val="870581"/>
                </a:solidFill>
              </a:rPr>
              <a:t>Srinivasaraghavan</a:t>
            </a:r>
            <a:r>
              <a:rPr lang="en-US" sz="2400" b="1" dirty="0" smtClean="0">
                <a:solidFill>
                  <a:srgbClr val="870581"/>
                </a:solidFill>
              </a:rPr>
              <a:t> , and </a:t>
            </a:r>
            <a:r>
              <a:rPr lang="en-US" sz="2400" b="1" dirty="0" err="1" smtClean="0">
                <a:solidFill>
                  <a:srgbClr val="870581"/>
                </a:solidFill>
              </a:rPr>
              <a:t>Vincy</a:t>
            </a:r>
            <a:r>
              <a:rPr lang="en-US" sz="2400" b="1" dirty="0" smtClean="0">
                <a:solidFill>
                  <a:srgbClr val="870581"/>
                </a:solidFill>
              </a:rPr>
              <a:t> Joseph </a:t>
            </a:r>
            <a:r>
              <a:rPr lang="en-US" sz="2400" dirty="0" smtClean="0"/>
              <a:t>,</a:t>
            </a:r>
            <a:r>
              <a:rPr lang="en-US" sz="2400" b="1" dirty="0">
                <a:solidFill>
                  <a:srgbClr val="990000"/>
                </a:solidFill>
              </a:rPr>
              <a:t>Kindle Edition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990000"/>
                </a:solidFill>
              </a:rPr>
              <a:t>September 2020, </a:t>
            </a:r>
            <a:r>
              <a:rPr lang="en-US" sz="2400" b="1" dirty="0">
                <a:solidFill>
                  <a:srgbClr val="0000CC"/>
                </a:solidFill>
              </a:rPr>
              <a:t>WILEY</a:t>
            </a:r>
            <a:r>
              <a:rPr lang="en-US" sz="2400" b="1" dirty="0" smtClean="0">
                <a:solidFill>
                  <a:srgbClr val="0000CC"/>
                </a:solidFill>
              </a:rPr>
              <a:t>.</a:t>
            </a:r>
          </a:p>
          <a:p>
            <a:pPr marL="361950" lvl="1" indent="-187325" algn="just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rgbClr val="870581"/>
                </a:solidFill>
              </a:rPr>
              <a:t>Machine Learning in Production</a:t>
            </a:r>
            <a:r>
              <a:rPr lang="en-US" sz="2400" b="1" dirty="0" smtClean="0">
                <a:solidFill>
                  <a:srgbClr val="870581"/>
                </a:solidFill>
              </a:rPr>
              <a:t>: Developing </a:t>
            </a:r>
            <a:r>
              <a:rPr lang="en-US" sz="2400" b="1" dirty="0">
                <a:solidFill>
                  <a:srgbClr val="870581"/>
                </a:solidFill>
              </a:rPr>
              <a:t>and optimizing Data Science Workflows and Applications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990000"/>
                </a:solidFill>
              </a:rPr>
              <a:t>Andrew </a:t>
            </a:r>
            <a:r>
              <a:rPr lang="en-US" sz="2400" b="1" dirty="0">
                <a:solidFill>
                  <a:srgbClr val="990000"/>
                </a:solidFill>
              </a:rPr>
              <a:t>Kelleher</a:t>
            </a:r>
            <a:r>
              <a:rPr lang="en-US" sz="2400" b="1" dirty="0" smtClean="0">
                <a:solidFill>
                  <a:srgbClr val="990000"/>
                </a:solidFill>
              </a:rPr>
              <a:t>, Adam </a:t>
            </a:r>
            <a:r>
              <a:rPr lang="en-US" sz="2400" b="1" dirty="0">
                <a:solidFill>
                  <a:srgbClr val="990000"/>
                </a:solidFill>
              </a:rPr>
              <a:t>Kelleher, First Edition,2012,</a:t>
            </a:r>
            <a:r>
              <a:rPr lang="en-US" sz="2400" b="1" dirty="0">
                <a:solidFill>
                  <a:srgbClr val="0000CC"/>
                </a:solidFill>
              </a:rPr>
              <a:t>Pearson Education</a:t>
            </a:r>
            <a:endParaRPr lang="en-US" sz="2400" b="1" dirty="0" smtClean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4873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Berlin Sans FB Demi" pitchFamily="34" charset="0"/>
              </a:rPr>
              <a:t>Learning Resources :</a:t>
            </a:r>
            <a:endParaRPr lang="en-IN" sz="40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0"/>
            <a:ext cx="8686800" cy="6096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800" b="1" u="sng" dirty="0" smtClean="0">
                <a:solidFill>
                  <a:srgbClr val="FF0000"/>
                </a:solidFill>
                <a:latin typeface="Berlin Sans FB Demi" pitchFamily="34" charset="0"/>
              </a:rPr>
              <a:t>Reference Books:</a:t>
            </a:r>
          </a:p>
          <a:p>
            <a:pPr marL="174625" lvl="1" indent="0" algn="just">
              <a:lnSpc>
                <a:spcPct val="150000"/>
              </a:lnSpc>
              <a:buNone/>
            </a:pPr>
            <a:r>
              <a:rPr lang="en-IN" b="1" dirty="0" smtClean="0">
                <a:solidFill>
                  <a:srgbClr val="00B050"/>
                </a:solidFill>
              </a:rPr>
              <a:t>4. </a:t>
            </a:r>
            <a:r>
              <a:rPr lang="en-US" sz="2400" b="1" dirty="0">
                <a:solidFill>
                  <a:srgbClr val="870581"/>
                </a:solidFill>
              </a:rPr>
              <a:t>Introduction to Data Mining,</a:t>
            </a:r>
            <a:r>
              <a:rPr lang="en-US" sz="2400" dirty="0"/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Tan,Vipin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Kumar,Michael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Steinbach,Ninth</a:t>
            </a:r>
            <a:r>
              <a:rPr lang="en-US" sz="2400" b="1" dirty="0">
                <a:solidFill>
                  <a:srgbClr val="0000CC"/>
                </a:solidFill>
              </a:rPr>
              <a:t> Impression</a:t>
            </a:r>
            <a:r>
              <a:rPr lang="en-US" sz="2400" dirty="0" smtClean="0"/>
              <a:t>, </a:t>
            </a:r>
            <a:r>
              <a:rPr lang="en-US" sz="2400" b="1" dirty="0">
                <a:solidFill>
                  <a:srgbClr val="990000"/>
                </a:solidFill>
              </a:rPr>
              <a:t>Pearson, </a:t>
            </a:r>
            <a:r>
              <a:rPr lang="en-US" sz="2400" b="1" dirty="0" smtClean="0"/>
              <a:t>2013</a:t>
            </a:r>
          </a:p>
          <a:p>
            <a:pPr marL="174625" lvl="1" indent="0" algn="just">
              <a:lnSpc>
                <a:spcPct val="150000"/>
              </a:lnSpc>
              <a:buNone/>
            </a:pPr>
            <a:r>
              <a:rPr lang="en-IN" sz="2400" b="1" u="sng" dirty="0" smtClean="0">
                <a:solidFill>
                  <a:srgbClr val="FF0000"/>
                </a:solidFill>
                <a:latin typeface="Berlin Sans FB Demi" pitchFamily="34" charset="0"/>
              </a:rPr>
              <a:t>e- Resources and other Digital Material:</a:t>
            </a:r>
          </a:p>
          <a:p>
            <a:pPr marL="174625" lvl="1" indent="0" algn="just">
              <a:lnSpc>
                <a:spcPct val="200000"/>
              </a:lnSpc>
              <a:buNone/>
            </a:pPr>
            <a:r>
              <a:rPr lang="en-US" sz="2400" b="1" dirty="0" smtClean="0"/>
              <a:t>1.https</a:t>
            </a:r>
            <a:r>
              <a:rPr lang="en-US" sz="2400" b="1" dirty="0"/>
              <a:t>://</a:t>
            </a:r>
            <a:r>
              <a:rPr lang="en-US" sz="2400" b="1" dirty="0" smtClean="0"/>
              <a:t>www.coursera.org/learn/machine-learning  </a:t>
            </a:r>
            <a:r>
              <a:rPr lang="en-US" sz="2400" b="1" dirty="0"/>
              <a:t>2.https://nptel.ac.in/courses/106/106/106106139/</a:t>
            </a:r>
            <a:endParaRPr lang="en-IN" sz="2400" b="1" u="sng" dirty="0">
              <a:solidFill>
                <a:srgbClr val="FF0000"/>
              </a:solidFill>
              <a:latin typeface="Berlin Sans FB Demi" pitchFamily="34" charset="0"/>
            </a:endParaRPr>
          </a:p>
          <a:p>
            <a:pPr marL="174625" lvl="1" indent="0" algn="just">
              <a:lnSpc>
                <a:spcPct val="150000"/>
              </a:lnSpc>
              <a:buNone/>
            </a:pPr>
            <a:endParaRPr lang="en-US" sz="2400" b="1" dirty="0" smtClean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213695"/>
            <a:ext cx="9143999" cy="685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Machine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 descr="Introduction to Machine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7696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184666"/>
            <a:ext cx="8451268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Machine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38200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Machine Learning is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subset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of artificial intelligence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that is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involves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development of algorithms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which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allow a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computer to learn from the data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past experiences on their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own.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term machine learning was first introduced by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 Arthur Samuel in 1959. </a:t>
            </a: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But Machine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learning became very famous in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1990s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   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introduced by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Tom M. Mitchell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00600"/>
            <a:ext cx="140062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6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184666"/>
            <a:ext cx="9051634" cy="6535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Formal Definition Machine Learning?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058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92366" y="5715000"/>
            <a:ext cx="9143999" cy="50113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endParaRPr lang="en-US" sz="2800" dirty="0" smtClean="0">
              <a:solidFill>
                <a:srgbClr val="870581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2701" y="3370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" y="762000"/>
            <a:ext cx="8442034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733801"/>
            <a:ext cx="505777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366" y="3200400"/>
            <a:ext cx="615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Example-2: Hand Written Recognition</a:t>
            </a:r>
            <a:endParaRPr lang="en-US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84666"/>
            <a:ext cx="8305800" cy="6535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Why Machine Learning was Introduced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39909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8" y="1219200"/>
            <a:ext cx="831338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4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52400"/>
            <a:ext cx="8382000" cy="78486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askerville Old Face" pitchFamily="18" charset="0"/>
              </a:rPr>
              <a:t>Introduction.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</a:rPr>
              <a:t>Differences b/w Human Intelligence and Artificial Intelligence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Baskerville Old Face" pitchFamily="18" charset="0"/>
              </a:rPr>
              <a:t>Learning Resources for this Course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990000"/>
                </a:solidFill>
                <a:latin typeface="Baskerville Old Face" pitchFamily="18" charset="0"/>
              </a:rPr>
              <a:t>Machine Learning – Formal Definition.</a:t>
            </a:r>
            <a:endParaRPr lang="en-US" sz="2000" b="1" dirty="0">
              <a:solidFill>
                <a:srgbClr val="990000"/>
              </a:solidFill>
              <a:latin typeface="Baskerville Old Face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  <a:latin typeface="Baskerville Old Face" pitchFamily="18" charset="0"/>
              </a:rPr>
              <a:t>Why can we use Machine Learning</a:t>
            </a:r>
            <a:r>
              <a:rPr lang="en-US" sz="2400" b="1" dirty="0" smtClean="0">
                <a:solidFill>
                  <a:srgbClr val="0070C0"/>
                </a:solidFill>
                <a:latin typeface="Baskerville Old Face" pitchFamily="18" charset="0"/>
              </a:rPr>
              <a:t>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askerville Old Face" pitchFamily="18" charset="0"/>
              </a:rPr>
              <a:t>How Machine Learning Works?</a:t>
            </a:r>
            <a:endParaRPr lang="en-US" sz="2400" b="1" dirty="0">
              <a:solidFill>
                <a:srgbClr val="870581"/>
              </a:solidFill>
              <a:latin typeface="Baskerville Old Face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66"/>
                </a:solidFill>
                <a:latin typeface="Baskerville Old Face" pitchFamily="18" charset="0"/>
              </a:rPr>
              <a:t>Features of Machine </a:t>
            </a:r>
            <a:r>
              <a:rPr lang="en-US" sz="2400" b="1" dirty="0" smtClean="0">
                <a:solidFill>
                  <a:srgbClr val="FF0066"/>
                </a:solidFill>
                <a:latin typeface="Baskerville Old Face" pitchFamily="18" charset="0"/>
              </a:rPr>
              <a:t>Learning.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84666"/>
            <a:ext cx="8305800" cy="6535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Why we use Machine Learning?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990600"/>
            <a:ext cx="8806868" cy="5748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0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84666"/>
            <a:ext cx="7620000" cy="6535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5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Machine Learning </a:t>
            </a:r>
            <a:r>
              <a:rPr lang="en-US" sz="3600" b="1" dirty="0">
                <a:solidFill>
                  <a:srgbClr val="005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106680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data to the system.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goes through the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entire data and analyzes it to find patterns based on sizes, shapes, colors etc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after figuring out patterns, the </a:t>
            </a:r>
            <a:r>
              <a:rPr lang="en-US" sz="24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takes decisions and starts separating items.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work is done, </a:t>
            </a:r>
            <a:r>
              <a:rPr 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system learns from the result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502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84666"/>
            <a:ext cx="7620000" cy="6535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Features of Machine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954375"/>
            <a:ext cx="8451268" cy="438581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Machine learning uses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data to detect various patterns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a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given dataset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can learn from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past data and improve automatically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a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data-driven technology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Machine learning is much similar to data mining as it also deals with the huge amount of the data.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10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84666"/>
            <a:ext cx="7620000" cy="6535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Terminology of machine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954375"/>
            <a:ext cx="8451268" cy="313932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ML,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 target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called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Class Label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In statistics,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 target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called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dependent variable.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variable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statistics is called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feature in ML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latin typeface="Book Antiqua" panose="02040602050305030304" pitchFamily="18" charset="0"/>
                <a:cs typeface="Times New Roman" pitchFamily="18" charset="0"/>
              </a:rPr>
              <a:t>Example: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In Linear Regression , we use 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                         y= mx+c</a:t>
            </a:r>
            <a:endParaRPr lang="en-US" sz="3600" b="1" dirty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20134"/>
            <a:ext cx="7620000" cy="102286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Difference b/w human learning and machine learning</a:t>
            </a: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	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" name="Picture 2" descr="https://iconext.co.th/wp-content/uploads/2021/07/EN_2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1219200"/>
            <a:ext cx="8654468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1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990600"/>
          </a:xfrm>
        </p:spPr>
        <p:txBody>
          <a:bodyPr>
            <a:noAutofit/>
          </a:bodyPr>
          <a:lstStyle/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200" b="1" dirty="0">
                <a:solidFill>
                  <a:srgbClr val="FF0000"/>
                </a:solidFill>
                <a:effectLst/>
                <a:latin typeface="Book Antiqua" pitchFamily="18" charset="0"/>
                <a:ea typeface="+mn-ea"/>
                <a:cs typeface="Arial" pitchFamily="34" charset="0"/>
              </a:rPr>
              <a:t>Differences b/w Traditional Programming and Machine Learning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2" y="1295400"/>
            <a:ext cx="838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4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" y="228600"/>
            <a:ext cx="8610600" cy="533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Book Antiqua" pitchFamily="18" charset="0"/>
                <a:ea typeface="+mn-ea"/>
                <a:cs typeface="Arial" pitchFamily="34" charset="0"/>
              </a:rPr>
              <a:t>Example</a:t>
            </a:r>
            <a:endParaRPr lang="en-US" sz="3200" b="1" dirty="0">
              <a:solidFill>
                <a:srgbClr val="FF0000"/>
              </a:solidFill>
              <a:effectLst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382000" cy="5486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9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61060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17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56620"/>
            <a:ext cx="7848600" cy="4429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04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00CC"/>
                </a:solidFill>
                <a:latin typeface="Baskerville Old Face" panose="02020602080505020303" pitchFamily="18" charset="0"/>
              </a:rPr>
              <a:t>Example:</a:t>
            </a:r>
            <a:endParaRPr lang="en-IN" sz="2800" b="1" u="sng" dirty="0">
              <a:solidFill>
                <a:srgbClr val="0000CC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Types of Machine Learning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562975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2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52400"/>
            <a:ext cx="8382000" cy="60960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5024"/>
                </a:solidFill>
                <a:latin typeface="Baskerville Old Face" pitchFamily="18" charset="0"/>
              </a:rPr>
              <a:t>Differences </a:t>
            </a:r>
            <a:r>
              <a:rPr lang="en-US" sz="2400" b="1" dirty="0">
                <a:solidFill>
                  <a:srgbClr val="005024"/>
                </a:solidFill>
                <a:latin typeface="Baskerville Old Face" pitchFamily="18" charset="0"/>
              </a:rPr>
              <a:t>b/w  Traditional Programming and  Machine </a:t>
            </a:r>
            <a:r>
              <a:rPr lang="en-US" sz="2400" b="1" dirty="0" smtClean="0">
                <a:solidFill>
                  <a:srgbClr val="005024"/>
                </a:solidFill>
                <a:latin typeface="Baskerville Old Face" pitchFamily="18" charset="0"/>
              </a:rPr>
              <a:t>Learning.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askerville Old Face" pitchFamily="18" charset="0"/>
              </a:rPr>
              <a:t>Types of Machine Learning.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990000"/>
                </a:solidFill>
                <a:latin typeface="Baskerville Old Face" pitchFamily="18" charset="0"/>
              </a:rPr>
              <a:t>Applications of Machine Learning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66"/>
                </a:solidFill>
                <a:latin typeface="Baskerville Old Face" pitchFamily="18" charset="0"/>
              </a:rPr>
              <a:t>ML in Project Management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B050"/>
                </a:solidFill>
                <a:latin typeface="Baskerville Old Face" pitchFamily="18" charset="0"/>
              </a:rPr>
              <a:t>Learning Beyond Curriculum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  <a:latin typeface="Baskerville Old Face" pitchFamily="18" charset="0"/>
              </a:rPr>
              <a:t>Role of ML in Higher Studies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66"/>
                </a:solidFill>
                <a:latin typeface="Baskerville Old Face" pitchFamily="18" charset="0"/>
              </a:rPr>
              <a:t>Tools and Libraries used in ML</a:t>
            </a:r>
            <a:endParaRPr lang="en-US" sz="3500" b="1" dirty="0">
              <a:solidFill>
                <a:srgbClr val="FF0066"/>
              </a:solidFill>
              <a:latin typeface="Baskerville Old Face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en-US" sz="36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Types of Machine Learning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6800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Types of Machine Learning</a:t>
            </a:r>
            <a:endParaRPr lang="en-US" sz="2800" dirty="0" smtClean="0">
              <a:solidFill>
                <a:srgbClr val="0000CC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026" name="Picture 2" descr="Machine Learning Algorithms - Javat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763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56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609600"/>
            <a:ext cx="8458200" cy="51706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Supervised Learning: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method  in which  we teach the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 using labelled data. 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it is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supervised by some one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Supervised Learning: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label is </a:t>
            </a:r>
            <a:r>
              <a:rPr lang="en-US" sz="2400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categorical </a:t>
            </a:r>
            <a:r>
              <a:rPr lang="en-US" sz="24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model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known as a “</a:t>
            </a:r>
            <a:r>
              <a:rPr lang="en-US" sz="2400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classification”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 Definition 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the label is </a:t>
            </a:r>
            <a:r>
              <a:rPr lang="en-US" sz="24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model is known as a “</a:t>
            </a:r>
            <a:r>
              <a:rPr lang="en-US" sz="2400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</a:t>
            </a:r>
            <a:r>
              <a:rPr lang="en-US" sz="2400" b="1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21144"/>
            <a:ext cx="2209800" cy="270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6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9218" name="Picture 2" descr="Supervised learning - Diego Cal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686800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8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058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6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1" y="457200"/>
            <a:ext cx="8534399" cy="51706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Unsupervised Learning: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Unsupervised learning techniques 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can </a:t>
            </a:r>
            <a:r>
              <a:rPr lang="en-US" sz="2400" dirty="0"/>
              <a:t>be appl</a:t>
            </a:r>
            <a:r>
              <a:rPr lang="en-US" sz="2400" b="1" dirty="0"/>
              <a:t>ied without having the </a:t>
            </a:r>
            <a:endParaRPr lang="en-US" sz="2400" b="1" dirty="0" smtClean="0"/>
          </a:p>
          <a:p>
            <a:pPr algn="just">
              <a:lnSpc>
                <a:spcPct val="150000"/>
              </a:lnSpc>
            </a:pPr>
            <a:r>
              <a:rPr lang="en-US" sz="2400" b="1" dirty="0"/>
              <a:t> </a:t>
            </a:r>
            <a:r>
              <a:rPr lang="en-US" sz="2400" b="1" dirty="0" smtClean="0"/>
              <a:t>data </a:t>
            </a:r>
            <a:r>
              <a:rPr lang="en-US" sz="2400" b="1" dirty="0"/>
              <a:t>label</a:t>
            </a:r>
            <a:r>
              <a:rPr lang="en-US" sz="2400" dirty="0"/>
              <a:t>ed for training</a:t>
            </a:r>
            <a:r>
              <a:rPr lang="en-US" sz="24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Unsupervised Learning: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Dimensionality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Dimensionality reduction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refers to techniques that reduce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input variables in a dataset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the task of dividing the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or data points into a number of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9600"/>
            <a:ext cx="2209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6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3228"/>
            <a:ext cx="8686800" cy="6016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3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7170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686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6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5801" y="184666"/>
            <a:ext cx="7696200" cy="9583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Comparison of Supervised and Unsupervised Learning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001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6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1" y="457200"/>
            <a:ext cx="84582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Reinforcement Learning: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Reinforcement Learning, the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 interacts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its environment by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producing actions and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discover errors on rewards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828800"/>
            <a:ext cx="1447800" cy="2733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5442403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077200" cy="685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INTRODUCTION to ML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38200"/>
            <a:ext cx="8451268" cy="114153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Machine Learning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the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Subset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of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Artificial Intelligence</a:t>
            </a:r>
            <a:r>
              <a:rPr lang="en-US" sz="2400" b="1" dirty="0" smtClean="0"/>
              <a:t>.</a:t>
            </a:r>
            <a:r>
              <a:rPr lang="en-US" sz="2400" b="1" dirty="0"/>
              <a:t> </a:t>
            </a: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16" y="2209799"/>
            <a:ext cx="7658100" cy="313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5532" y="5486400"/>
            <a:ext cx="8451268" cy="120032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In AI,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It is Science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uses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Technology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, finally it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creates Magic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57800" y="5903881"/>
            <a:ext cx="2133600" cy="728994"/>
            <a:chOff x="5257800" y="5903881"/>
            <a:chExt cx="2133600" cy="728994"/>
          </a:xfrm>
        </p:grpSpPr>
        <p:sp>
          <p:nvSpPr>
            <p:cNvPr id="4" name="TextBox 3"/>
            <p:cNvSpPr txBox="1"/>
            <p:nvPr/>
          </p:nvSpPr>
          <p:spPr>
            <a:xfrm>
              <a:off x="5257800" y="6232765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990000"/>
                  </a:solidFill>
                </a:rPr>
                <a:t>ML, DL </a:t>
              </a:r>
              <a:r>
                <a:rPr lang="en-US" sz="2000" b="1" dirty="0" err="1" smtClean="0">
                  <a:solidFill>
                    <a:srgbClr val="990000"/>
                  </a:solidFill>
                </a:rPr>
                <a:t>etc</a:t>
              </a:r>
              <a:r>
                <a:rPr lang="en-US" b="1" dirty="0" smtClean="0"/>
                <a:t>,</a:t>
              </a:r>
              <a:endParaRPr lang="en-US" b="1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5638800" y="5903881"/>
              <a:ext cx="304800" cy="3653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943600" y="5903881"/>
              <a:ext cx="228600" cy="3653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171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84666"/>
            <a:ext cx="8305800" cy="6535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5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 Machine Learning</a:t>
            </a:r>
            <a:endParaRPr lang="en-US" sz="3600" b="1" dirty="0">
              <a:solidFill>
                <a:srgbClr val="0050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914400"/>
            <a:ext cx="8001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0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7848600" cy="56388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Handwritten Digits Recognition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Optimal Path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Automatic Attendance System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Sentimental Analysis using Machine Learning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Classification of Iris Flowers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Gender and Age Prediction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endParaRPr lang="en-US" sz="1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533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52400" y="152400"/>
            <a:ext cx="8839200" cy="762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en-IN" sz="4400" dirty="0" smtClean="0">
                <a:solidFill>
                  <a:srgbClr val="0000CC"/>
                </a:solidFill>
                <a:latin typeface="Book Antiqua" pitchFamily="18" charset="0"/>
                <a:cs typeface="Times New Roman" pitchFamily="18" charset="0"/>
              </a:rPr>
              <a:t>ML in Project Management</a:t>
            </a:r>
            <a:endParaRPr lang="en-US" sz="4400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3276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8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Face Recognition</a:t>
            </a:r>
            <a:endParaRPr lang="en-US" sz="3600" b="1" dirty="0">
              <a:solidFill>
                <a:srgbClr val="0000CC"/>
              </a:solidFill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75" y="1066800"/>
            <a:ext cx="8226425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30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400" dirty="0" smtClean="0">
                <a:latin typeface="Times New Roman" pitchFamily="18" charset="0"/>
                <a:cs typeface="Times New Roman" pitchFamily="18" charset="0"/>
              </a:rPr>
              <a:t>1.Coursera</a:t>
            </a:r>
          </a:p>
          <a:p>
            <a:pPr>
              <a:lnSpc>
                <a:spcPct val="150000"/>
              </a:lnSpc>
            </a:pPr>
            <a:r>
              <a:rPr lang="en-IN" sz="4400" dirty="0" smtClean="0">
                <a:latin typeface="Times New Roman" pitchFamily="18" charset="0"/>
                <a:cs typeface="Times New Roman" pitchFamily="18" charset="0"/>
              </a:rPr>
              <a:t> 2.NPTEL</a:t>
            </a:r>
          </a:p>
          <a:p>
            <a:pPr>
              <a:lnSpc>
                <a:spcPct val="150000"/>
              </a:lnSpc>
            </a:pPr>
            <a:r>
              <a:rPr lang="en-I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3.MIT Online Certification Courses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solidFill>
                  <a:srgbClr val="0000CC"/>
                </a:solidFill>
              </a:rPr>
              <a:t/>
            </a:r>
            <a:br>
              <a:rPr lang="en-US" u="sng" dirty="0" smtClean="0">
                <a:solidFill>
                  <a:srgbClr val="0000CC"/>
                </a:solidFill>
              </a:rPr>
            </a:br>
            <a:r>
              <a:rPr lang="en-US" sz="49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Learning beyond Curriculum</a:t>
            </a:r>
            <a:endParaRPr lang="en-US" sz="44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29600" y="5867400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34988" lvl="0" indent="-534988" algn="just">
              <a:lnSpc>
                <a:spcPct val="13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 For Everyone</a:t>
            </a:r>
          </a:p>
          <a:p>
            <a:pPr marL="534988" lvl="0" indent="-534988" algn="just">
              <a:lnSpc>
                <a:spcPct val="13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IBM Applied AI Professional Certificate</a:t>
            </a:r>
          </a:p>
          <a:p>
            <a:pPr marL="534988" lvl="0" indent="-534988" algn="just">
              <a:lnSpc>
                <a:spcPct val="13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Machine Learning</a:t>
            </a:r>
          </a:p>
          <a:p>
            <a:pPr marL="534988" lvl="0" indent="-534988" algn="just">
              <a:lnSpc>
                <a:spcPct val="13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Introduction to Artificial Intelligence (AI)</a:t>
            </a:r>
          </a:p>
          <a:p>
            <a:pPr marL="534988" lvl="0" indent="-534988" algn="just">
              <a:lnSpc>
                <a:spcPct val="13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IBM AI Engineering Professional Certificate</a:t>
            </a:r>
          </a:p>
          <a:p>
            <a:pPr marL="534988" lvl="0" indent="-534988" algn="just">
              <a:lnSpc>
                <a:spcPct val="13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Mathematics for Machine Learning Specialization</a:t>
            </a:r>
          </a:p>
          <a:p>
            <a:pPr marL="534988" lvl="0" indent="-534988" algn="just">
              <a:lnSpc>
                <a:spcPct val="13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Advanced Machine Learning with Tensor Flow on Google Cloud Platform Specialization……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76200"/>
            <a:ext cx="2362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41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5778691"/>
          </a:xfrm>
        </p:spPr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marL="109728" lvl="0" indent="0">
              <a:lnSpc>
                <a:spcPct val="15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Introduction to Artificial Intelligence</a:t>
            </a:r>
          </a:p>
          <a:p>
            <a:pPr marL="109728" lvl="0" indent="0" algn="just">
              <a:lnSpc>
                <a:spcPct val="150000"/>
              </a:lnSpc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Introduction to Machine Learning - 	</a:t>
            </a:r>
          </a:p>
          <a:p>
            <a:pPr marL="109728" lvl="0" indent="0" algn="just">
              <a:lnSpc>
                <a:spcPct val="15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IIT Kharagpur</a:t>
            </a:r>
          </a:p>
          <a:p>
            <a:pPr marL="109728" lvl="0" indent="0" algn="just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29600" y="5791200"/>
            <a:ext cx="533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6" name="Picture 5" descr="Nptel, online courses and certification, Learn for fre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85800"/>
            <a:ext cx="457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07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1000"/>
            <a:ext cx="8458200" cy="6477000"/>
          </a:xfrm>
        </p:spPr>
        <p:txBody>
          <a:bodyPr>
            <a:normAutofit/>
          </a:bodyPr>
          <a:lstStyle/>
          <a:p>
            <a:pPr lvl="0"/>
            <a:endParaRPr lang="en-US" dirty="0" smtClean="0"/>
          </a:p>
          <a:p>
            <a:pPr marL="534988" indent="-534988" algn="just">
              <a:lnSpc>
                <a:spcPct val="12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534988" indent="-534988" algn="just">
              <a:lnSpc>
                <a:spcPct val="12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Ethics of AI: Safeguarding Humanity.</a:t>
            </a:r>
          </a:p>
          <a:p>
            <a:pPr marL="534988" indent="-534988" algn="just">
              <a:lnSpc>
                <a:spcPct val="12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Modeling and Optimization for Machine Learning.</a:t>
            </a:r>
          </a:p>
          <a:p>
            <a:pPr marL="534988" indent="-534988" algn="just">
              <a:lnSpc>
                <a:spcPct val="12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Machine Learning for Healthcare.</a:t>
            </a:r>
          </a:p>
          <a:p>
            <a:pPr marL="534988" indent="-534988" algn="just">
              <a:lnSpc>
                <a:spcPct val="12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Reinforcement Learning.</a:t>
            </a:r>
          </a:p>
          <a:p>
            <a:pPr marL="534988" indent="-534988" algn="just">
              <a:lnSpc>
                <a:spcPct val="12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Advances in Imaging and Machine Learning: Medical, VR-AR, and Self-Driving Cars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7" name="Picture 6" descr="Massachusetts Institute of Technology | edX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698"/>
            <a:ext cx="464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15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3286" y="228600"/>
            <a:ext cx="8672286" cy="63092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Role of this course in Higher Studies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676400"/>
            <a:ext cx="67818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Studies</a:t>
            </a:r>
          </a:p>
          <a:p>
            <a:pPr marL="0" indent="0">
              <a:lnSpc>
                <a:spcPct val="170000"/>
              </a:lnSpc>
              <a:buFont typeface="Arial" pitchFamily="34" charset="0"/>
              <a:buNone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India (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M.Tech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/ Overseas (MS):</a:t>
            </a:r>
          </a:p>
          <a:p>
            <a:pPr marL="0" indent="0">
              <a:lnSpc>
                <a:spcPct val="170000"/>
              </a:lnSpc>
              <a:buFont typeface="Arial" pitchFamily="34" charset="0"/>
              <a:buNone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IIT, IIM, IIIT &amp; Universities </a:t>
            </a:r>
          </a:p>
          <a:p>
            <a:pPr lvl="1">
              <a:lnSpc>
                <a:spcPct val="170000"/>
              </a:lnSpc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Tech - CSE</a:t>
            </a:r>
          </a:p>
          <a:p>
            <a:pPr lvl="1">
              <a:lnSpc>
                <a:spcPct val="170000"/>
              </a:lnSpc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Tech – AI &amp; ML</a:t>
            </a:r>
          </a:p>
        </p:txBody>
      </p:sp>
    </p:spTree>
    <p:extLst>
      <p:ext uri="{BB962C8B-B14F-4D97-AF65-F5344CB8AC3E}">
        <p14:creationId xmlns:p14="http://schemas.microsoft.com/office/powerpoint/2010/main" val="41961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Tools used for Machine Learning</a:t>
            </a:r>
            <a:endParaRPr lang="en-US" sz="3600" b="1" dirty="0">
              <a:solidFill>
                <a:srgbClr val="0000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1"/>
            <a:ext cx="73152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2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Programming Tools</a:t>
            </a:r>
            <a:endParaRPr lang="en-US" sz="3600" b="1" dirty="0">
              <a:solidFill>
                <a:srgbClr val="0000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2800"/>
            <a:ext cx="83820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8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52400" y="865287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Definition of AI: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Artificial intelligence is a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field of computer science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which makes a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computer system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can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mimic human intelligence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comprised of two words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"Artificial"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"intelligence",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which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means</a:t>
            </a:r>
            <a:r>
              <a:rPr lang="en-US" sz="2400" b="1" dirty="0" smtClean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human-made thinking power</a:t>
            </a:r>
            <a:r>
              <a:rPr lang="en-US" sz="2400" b="1" dirty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No computer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can yet match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complexity of human intelligence. </a:t>
            </a: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key to this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goal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lies in 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  <a:hlinkClick r:id="rId2"/>
              </a:rPr>
              <a:t>achine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  <a:hlinkClick r:id="rId2"/>
              </a:rPr>
              <a:t>learning (ML) and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  <a:hlinkClick r:id="rId2"/>
              </a:rPr>
              <a:t>Deep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  <a:hlinkClick r:id="rId2"/>
              </a:rPr>
              <a:t>learning (DL)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7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Data Handling in Python</a:t>
            </a:r>
            <a:endParaRPr lang="en-US" sz="3600" dirty="0">
              <a:solidFill>
                <a:srgbClr val="0000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7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Machine Learning Libraries</a:t>
            </a:r>
            <a:endParaRPr lang="en-US" sz="3600" b="1" dirty="0">
              <a:solidFill>
                <a:srgbClr val="0000C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3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sz="quarter" idx="1"/>
          </p:nvPr>
        </p:nvSpPr>
        <p:spPr>
          <a:xfrm>
            <a:off x="457201" y="1066800"/>
            <a:ext cx="6248400" cy="3733800"/>
          </a:xfrm>
        </p:spPr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463983" cy="5272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400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52400" y="692289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That's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because </a:t>
            </a: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these two technologies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able to analyze large amounts of data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make decisions and predictions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based on it with as </a:t>
            </a:r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little human intervention as possible</a:t>
            </a:r>
            <a:r>
              <a:rPr lang="en-US" sz="2400" b="1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 that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Machine Learning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subset of </a:t>
            </a:r>
            <a:r>
              <a:rPr lang="en-US" sz="2400" b="1" dirty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Artificial </a:t>
            </a:r>
            <a:r>
              <a:rPr lang="en-US" sz="2400" b="1" dirty="0" smtClean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Intelligence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Machine learning (ML)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 a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technology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used to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make pre- dictions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about likely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outcomes based on the processing of a large amount of collected data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thereby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producing “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probabilistic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results</a:t>
            </a:r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”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Book Antiqua" panose="02040602050305030304" pitchFamily="18" charset="0"/>
                <a:cs typeface="Times New Roman" pitchFamily="18" charset="0"/>
              </a:rPr>
              <a:t>Elish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&amp; Boyd,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2018)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4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AutoShape 4" descr="Difference between AI, Machine Learning, NLP and Deep Learning. | by Mohan  Mohadikar | Becoming Human: Artificial Intelligence Maga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 descr="Difference between AI, Machine Learning, NLP and Deep Learning. | by Mohan  Mohadikar | Becoming Human: Artificial Intelligence Magaz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8" y="160338"/>
            <a:ext cx="8531225" cy="639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pPr algn="ctr"/>
            <a:r>
              <a:rPr lang="en-IN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Differences between Human Intelligence and Artificial Intelligence</a:t>
            </a:r>
            <a:endParaRPr lang="en-US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229600" cy="4525963"/>
          </a:xfrm>
        </p:spPr>
        <p:txBody>
          <a:bodyPr>
            <a:normAutofit/>
          </a:bodyPr>
          <a:lstStyle/>
          <a:p>
            <a:pPr marL="487363" indent="-487363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Faster Decisions</a:t>
            </a:r>
          </a:p>
          <a:p>
            <a:pPr marL="487363" indent="-487363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Reduction in Human Error</a:t>
            </a:r>
          </a:p>
          <a:p>
            <a:pPr marL="487363" indent="-487363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Available in 24X7</a:t>
            </a:r>
          </a:p>
          <a:p>
            <a:pPr marL="487363" indent="-487363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Speed</a:t>
            </a:r>
          </a:p>
          <a:p>
            <a:pPr marL="487363" indent="-487363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Memory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4343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Difference Between Humans and AI [Technology Relationship] - Thrive Glob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9251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69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066800"/>
            <a:ext cx="8610600" cy="54864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Baskerville Old Face" pitchFamily="18" charset="0"/>
              </a:rPr>
              <a:t>Before learning about </a:t>
            </a:r>
            <a:r>
              <a:rPr lang="en-US" sz="2800" b="1" dirty="0" smtClean="0">
                <a:solidFill>
                  <a:srgbClr val="870581"/>
                </a:solidFill>
                <a:latin typeface="Baskerville Old Face" pitchFamily="18" charset="0"/>
              </a:rPr>
              <a:t>Machine Learning</a:t>
            </a:r>
            <a:r>
              <a:rPr lang="en-US" sz="2800" dirty="0" smtClean="0">
                <a:latin typeface="Baskerville Old Face" pitchFamily="18" charset="0"/>
              </a:rPr>
              <a:t>, </a:t>
            </a:r>
            <a:r>
              <a:rPr lang="en-US" sz="2800" dirty="0">
                <a:latin typeface="Baskerville Old Face" pitchFamily="18" charset="0"/>
              </a:rPr>
              <a:t>you must have the fundamental knowledge of following so that you can understand the concepts easily: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870581"/>
                </a:solidFill>
                <a:latin typeface="Baskerville Old Face" pitchFamily="18" charset="0"/>
              </a:rPr>
              <a:t>A strong hold on Mathematics </a:t>
            </a:r>
            <a:r>
              <a:rPr lang="en-US" sz="2800" dirty="0">
                <a:latin typeface="Baskerville Old Face" pitchFamily="18" charset="0"/>
              </a:rPr>
              <a:t>–  namely </a:t>
            </a:r>
            <a:r>
              <a:rPr lang="en-US" sz="2800" dirty="0" smtClean="0">
                <a:latin typeface="Baskerville Old Face" pitchFamily="18" charset="0"/>
              </a:rPr>
              <a:t>Linear Algebra, Calculus</a:t>
            </a:r>
            <a:r>
              <a:rPr lang="en-US" sz="2800" dirty="0">
                <a:latin typeface="Baskerville Old Face" pitchFamily="18" charset="0"/>
              </a:rPr>
              <a:t>, Statistics and probability.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Baskerville Old Face" pitchFamily="18" charset="0"/>
              </a:rPr>
              <a:t>A good amount of experience in </a:t>
            </a:r>
            <a:r>
              <a:rPr lang="en-US" sz="2800" b="1" dirty="0">
                <a:solidFill>
                  <a:srgbClr val="870581"/>
                </a:solidFill>
                <a:latin typeface="Baskerville Old Face" pitchFamily="18" charset="0"/>
              </a:rPr>
              <a:t>programming languages </a:t>
            </a:r>
            <a:r>
              <a:rPr lang="en-US" sz="2800" b="1" dirty="0">
                <a:latin typeface="Baskerville Old Face" pitchFamily="18" charset="0"/>
              </a:rPr>
              <a:t>like </a:t>
            </a:r>
            <a:r>
              <a:rPr lang="en-US" sz="2800" b="1" dirty="0" smtClean="0">
                <a:latin typeface="Baskerville Old Face" pitchFamily="18" charset="0"/>
              </a:rPr>
              <a:t>C, C++, Java</a:t>
            </a:r>
            <a:r>
              <a:rPr lang="en-US" sz="2800" b="1" dirty="0">
                <a:latin typeface="Baskerville Old Face" pitchFamily="18" charset="0"/>
              </a:rPr>
              <a:t>, or Python</a:t>
            </a:r>
            <a:r>
              <a:rPr lang="en-US" sz="2800" b="1" dirty="0" smtClean="0"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Baskerville Old Face" pitchFamily="18" charset="0"/>
              </a:rPr>
              <a:t> </a:t>
            </a:r>
            <a:r>
              <a:rPr lang="en-US" sz="2800" b="1" dirty="0" smtClean="0">
                <a:latin typeface="Baskerville Old Face" pitchFamily="18" charset="0"/>
              </a:rPr>
              <a:t>Knows the </a:t>
            </a:r>
            <a:r>
              <a:rPr lang="en-US" sz="2800" b="1" dirty="0" smtClean="0">
                <a:solidFill>
                  <a:srgbClr val="0000CC"/>
                </a:solidFill>
                <a:latin typeface="Baskerville Old Face" pitchFamily="18" charset="0"/>
              </a:rPr>
              <a:t>Good Knowledge on Data Structures</a:t>
            </a:r>
            <a:r>
              <a:rPr lang="en-US" sz="2800" b="1" dirty="0" smtClean="0">
                <a:latin typeface="Baskerville Old Face" pitchFamily="18" charset="0"/>
              </a:rPr>
              <a:t>, to </a:t>
            </a:r>
            <a:r>
              <a:rPr lang="en-US" b="1" dirty="0"/>
              <a:t>for </a:t>
            </a:r>
            <a:r>
              <a:rPr lang="en-US" b="1" dirty="0">
                <a:solidFill>
                  <a:srgbClr val="990000"/>
                </a:solidFill>
              </a:rPr>
              <a:t>organizing, processing, retrieving and storing data.</a:t>
            </a:r>
            <a:endParaRPr lang="en-US" sz="2800" b="1" dirty="0">
              <a:solidFill>
                <a:srgbClr val="990000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Baskerville Old Face" pitchFamily="18" charset="0"/>
              </a:rPr>
              <a:t>A strong hold in </a:t>
            </a:r>
            <a:r>
              <a:rPr lang="en-US" sz="2800" b="1" dirty="0">
                <a:solidFill>
                  <a:srgbClr val="FF0000"/>
                </a:solidFill>
                <a:latin typeface="Baskerville Old Face" pitchFamily="18" charset="0"/>
              </a:rPr>
              <a:t>understanding and writing algorithms.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Prerequisites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23657</TotalTime>
  <Words>1108</Words>
  <Application>Microsoft Office PowerPoint</Application>
  <PresentationFormat>On-screen Show (4:3)</PresentationFormat>
  <Paragraphs>234</Paragraphs>
  <Slides>52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Oriel</vt:lpstr>
      <vt:lpstr>  (Machine Learning) III B.Tech II Sem  (PVP-20)</vt:lpstr>
      <vt:lpstr>PowerPoint Presentation</vt:lpstr>
      <vt:lpstr>PowerPoint Presentation</vt:lpstr>
      <vt:lpstr>INTRODUCTION to ML</vt:lpstr>
      <vt:lpstr>Contd..</vt:lpstr>
      <vt:lpstr>Contd..</vt:lpstr>
      <vt:lpstr>PowerPoint Presentation</vt:lpstr>
      <vt:lpstr>Differences between Human Intelligence and Artificial Intelligence</vt:lpstr>
      <vt:lpstr> Prerequisites </vt:lpstr>
      <vt:lpstr>PowerPoint Presentation</vt:lpstr>
      <vt:lpstr>PowerPoint Presentation</vt:lpstr>
      <vt:lpstr>Learning Resources :</vt:lpstr>
      <vt:lpstr>Learning Resources :</vt:lpstr>
      <vt:lpstr>Learning Resources :</vt:lpstr>
      <vt:lpstr>Machine Learning</vt:lpstr>
      <vt:lpstr>Machine Learning</vt:lpstr>
      <vt:lpstr>Formal Definition Machine Learning?</vt:lpstr>
      <vt:lpstr>Contd..</vt:lpstr>
      <vt:lpstr>Why Machine Learning was Introduced</vt:lpstr>
      <vt:lpstr>Why we use Machine Learning?</vt:lpstr>
      <vt:lpstr>how Machine Learning works:</vt:lpstr>
      <vt:lpstr>Features of Machine Learning</vt:lpstr>
      <vt:lpstr>Terminology of machine learning</vt:lpstr>
      <vt:lpstr>Difference b/w human learning and machine learning </vt:lpstr>
      <vt:lpstr>Differences b/w Traditional Programming and Machine Learning</vt:lpstr>
      <vt:lpstr>Example</vt:lpstr>
      <vt:lpstr>PowerPoint Presentation</vt:lpstr>
      <vt:lpstr>PowerPoint Presentation</vt:lpstr>
      <vt:lpstr>Types of Machine Learning</vt:lpstr>
      <vt:lpstr>Types of Machine Learning</vt:lpstr>
      <vt:lpstr>Types of Machine Learning</vt:lpstr>
      <vt:lpstr>Contd..</vt:lpstr>
      <vt:lpstr>Contd..</vt:lpstr>
      <vt:lpstr>Contd..</vt:lpstr>
      <vt:lpstr>Contd..</vt:lpstr>
      <vt:lpstr>Contd..</vt:lpstr>
      <vt:lpstr>Contd..</vt:lpstr>
      <vt:lpstr>Comparison of Supervised and Unsupervised Learning</vt:lpstr>
      <vt:lpstr>Contd..</vt:lpstr>
      <vt:lpstr>Applications of  Machine Learning</vt:lpstr>
      <vt:lpstr> </vt:lpstr>
      <vt:lpstr>Face Recognition</vt:lpstr>
      <vt:lpstr> Learning beyond Curriculum</vt:lpstr>
      <vt:lpstr>PowerPoint Presentation</vt:lpstr>
      <vt:lpstr>PowerPoint Presentation</vt:lpstr>
      <vt:lpstr>PowerPoint Presentation</vt:lpstr>
      <vt:lpstr>Role of this course in Higher Studies</vt:lpstr>
      <vt:lpstr>Tools used for Machine Learning</vt:lpstr>
      <vt:lpstr>Programming Tools</vt:lpstr>
      <vt:lpstr>Data Handling in Python</vt:lpstr>
      <vt:lpstr>Machine Learning Libraries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1761</cp:revision>
  <dcterms:created xsi:type="dcterms:W3CDTF">2013-11-07T06:07:38Z</dcterms:created>
  <dcterms:modified xsi:type="dcterms:W3CDTF">2023-12-01T10:34:04Z</dcterms:modified>
</cp:coreProperties>
</file>