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7" r:id="rId3"/>
    <p:sldId id="686" r:id="rId4"/>
    <p:sldId id="688" r:id="rId5"/>
    <p:sldId id="726" r:id="rId6"/>
    <p:sldId id="662" r:id="rId7"/>
    <p:sldId id="724" r:id="rId8"/>
    <p:sldId id="734" r:id="rId9"/>
    <p:sldId id="735" r:id="rId10"/>
    <p:sldId id="736" r:id="rId11"/>
    <p:sldId id="689" r:id="rId12"/>
    <p:sldId id="737" r:id="rId13"/>
    <p:sldId id="738" r:id="rId14"/>
    <p:sldId id="700" r:id="rId15"/>
    <p:sldId id="739" r:id="rId16"/>
    <p:sldId id="701" r:id="rId17"/>
    <p:sldId id="702" r:id="rId18"/>
    <p:sldId id="703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18" r:id="rId34"/>
    <p:sldId id="719" r:id="rId35"/>
    <p:sldId id="720" r:id="rId36"/>
    <p:sldId id="721" r:id="rId37"/>
    <p:sldId id="722" r:id="rId38"/>
    <p:sldId id="733" r:id="rId39"/>
    <p:sldId id="740" r:id="rId40"/>
    <p:sldId id="741" r:id="rId41"/>
    <p:sldId id="742" r:id="rId42"/>
    <p:sldId id="62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00"/>
    <a:srgbClr val="870581"/>
    <a:srgbClr val="FF0000"/>
    <a:srgbClr val="FF0066"/>
    <a:srgbClr val="0000FF"/>
    <a:srgbClr val="7166FC"/>
    <a:srgbClr val="005024"/>
    <a:srgbClr val="EF73E0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ceptron#Histor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.co/kgs/tJDU8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Artificial_neural_networ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enterpriseai/definition/predictive-model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businessanalytics/definition/predictive-analyti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chtarget.com/whatis/definition/hierarchy" TargetMode="External"/><Relationship Id="rId4" Type="http://schemas.openxmlformats.org/officeDocument/2006/relationships/hyperlink" Target="https://www.techtarget.com/whatis/definition/algorith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mcculloch-pitts-model-5fdf65ac5dd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7630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48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Fundamentals of Deep Networks</a:t>
            </a:r>
            <a:r>
              <a:rPr lang="en-US" sz="5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 descr="Machine Learning Vs. Deep Learning - What's the differenc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577144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22" name="Picture 2" descr="https://miro.medium.com/max/461/1*X1yG952FXdqMwzN4gj4Zx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019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4666"/>
            <a:ext cx="62484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Later in the 1950s, </a:t>
            </a:r>
            <a:r>
              <a:rPr lang="en-US" sz="2400" b="1" u="sng" dirty="0">
                <a:hlinkClick r:id="rId3"/>
              </a:rPr>
              <a:t>Perceptron</a:t>
            </a:r>
            <a:r>
              <a:rPr lang="en-US" sz="2400" b="1" dirty="0"/>
              <a:t> </a:t>
            </a:r>
            <a:r>
              <a:rPr lang="en-US" sz="2400" dirty="0"/>
              <a:t>was developed by </a:t>
            </a:r>
            <a:r>
              <a:rPr lang="en-US" sz="2400" u="sng" dirty="0">
                <a:hlinkClick r:id="rId4"/>
              </a:rPr>
              <a:t>Frank Rosenblatt</a:t>
            </a:r>
            <a:r>
              <a:rPr lang="en-US" sz="2400" dirty="0"/>
              <a:t>, an </a:t>
            </a:r>
            <a:r>
              <a:rPr lang="en-US" sz="2400" b="1" dirty="0">
                <a:solidFill>
                  <a:srgbClr val="0000FF"/>
                </a:solidFill>
              </a:rPr>
              <a:t>American psychologist</a:t>
            </a:r>
            <a:r>
              <a:rPr lang="en-US" sz="2400" dirty="0"/>
              <a:t>, that would </a:t>
            </a:r>
            <a:r>
              <a:rPr lang="en-US" sz="2400" b="1" dirty="0">
                <a:solidFill>
                  <a:srgbClr val="870581"/>
                </a:solidFill>
              </a:rPr>
              <a:t>learn the weights automatically.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Perceptron </a:t>
            </a:r>
            <a:r>
              <a:rPr lang="en-US" sz="2400" dirty="0"/>
              <a:t>was initially designed to be </a:t>
            </a:r>
            <a:r>
              <a:rPr lang="en-US" sz="2400" b="1" dirty="0">
                <a:solidFill>
                  <a:srgbClr val="0000FF"/>
                </a:solidFill>
              </a:rPr>
              <a:t>an electrical machine rather than a </a:t>
            </a:r>
            <a:r>
              <a:rPr lang="en-US" sz="2400" b="1" dirty="0">
                <a:solidFill>
                  <a:srgbClr val="FF0066"/>
                </a:solidFill>
              </a:rPr>
              <a:t>program/software</a:t>
            </a:r>
            <a:r>
              <a:rPr lang="en-US" sz="2400" dirty="0">
                <a:solidFill>
                  <a:srgbClr val="FF0066"/>
                </a:solidFill>
              </a:rPr>
              <a:t>. 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/>
              <a:t>Frank</a:t>
            </a:r>
            <a:r>
              <a:rPr lang="en-US" sz="2400" dirty="0" smtClean="0"/>
              <a:t> </a:t>
            </a:r>
            <a:r>
              <a:rPr lang="en-US" sz="2400" dirty="0"/>
              <a:t>built Perceptron for </a:t>
            </a:r>
            <a:r>
              <a:rPr lang="en-US" sz="2400" b="1" dirty="0">
                <a:solidFill>
                  <a:srgbClr val="870581"/>
                </a:solidFill>
              </a:rPr>
              <a:t>image recognition</a:t>
            </a:r>
            <a:r>
              <a:rPr lang="en-US" sz="2400" dirty="0"/>
              <a:t>, it contained </a:t>
            </a:r>
            <a:r>
              <a:rPr lang="en-US" sz="2400" b="1" dirty="0">
                <a:solidFill>
                  <a:srgbClr val="FF0000"/>
                </a:solidFill>
              </a:rPr>
              <a:t>photocells(receivers)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connected to multiple neurons</a:t>
            </a:r>
            <a:r>
              <a:rPr lang="en-US" sz="2400" dirty="0"/>
              <a:t> which would </a:t>
            </a:r>
            <a:r>
              <a:rPr lang="en-US" sz="2400" b="1" dirty="0">
                <a:solidFill>
                  <a:srgbClr val="7030A0"/>
                </a:solidFill>
              </a:rPr>
              <a:t>classify the inputs </a:t>
            </a:r>
            <a:r>
              <a:rPr lang="en-US" sz="2400" b="1" dirty="0">
                <a:solidFill>
                  <a:srgbClr val="990000"/>
                </a:solidFill>
              </a:rPr>
              <a:t>captured by the photocells.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52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6866" name="Picture 2" descr="https://miro.medium.com/max/356/1*lC7w-cbJ26_FEGjnYskah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184666"/>
            <a:ext cx="6887354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2. Connectionism: C</a:t>
            </a:r>
            <a:r>
              <a:rPr lang="en-US" sz="2400" dirty="0" smtClean="0"/>
              <a:t>oncept </a:t>
            </a:r>
            <a:r>
              <a:rPr lang="en-US" sz="2400" dirty="0"/>
              <a:t>of </a:t>
            </a:r>
            <a:r>
              <a:rPr lang="en-US" sz="2400" u="sng" dirty="0">
                <a:hlinkClick r:id="rId3"/>
              </a:rPr>
              <a:t>Artificial Neural Network</a:t>
            </a:r>
            <a:r>
              <a:rPr lang="en-US" sz="2400" dirty="0"/>
              <a:t>(ANNs) was introduced during this wave. The main idea behind ANNs was to develop a network of individual units that can be programmed to achieve intelligent behaviour. This was the first time the concept of </a:t>
            </a:r>
            <a:r>
              <a:rPr lang="en-US" sz="2400" i="1" dirty="0"/>
              <a:t>hidden layers</a:t>
            </a:r>
            <a:r>
              <a:rPr lang="en-US" sz="2400" dirty="0"/>
              <a:t> was introduced.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41718"/>
            <a:ext cx="239039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0"/>
            <a:ext cx="6187040" cy="678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" y="184666"/>
            <a:ext cx="6513611" cy="636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324600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2"/>
            <a:ext cx="5715000" cy="661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Deep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What is Deep Learning?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History of Deep Learning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Reasons for using Deep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870581"/>
                </a:solidFill>
                <a:latin typeface="Baskerville Old Face" pitchFamily="18" charset="0"/>
              </a:rPr>
              <a:t> </a:t>
            </a: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Advantages and Disadvantages</a:t>
            </a:r>
            <a:endParaRPr lang="en-US" sz="35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28"/>
            <a:ext cx="5772150" cy="667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666"/>
            <a:ext cx="65532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523"/>
            <a:ext cx="6324600" cy="6531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84666"/>
            <a:ext cx="6597068" cy="659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0"/>
            <a:ext cx="6292268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181036"/>
            <a:ext cx="6593114" cy="6524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84666"/>
            <a:ext cx="6368468" cy="6444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3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666"/>
            <a:ext cx="62484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39" y="184666"/>
            <a:ext cx="6440261" cy="6444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7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64770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6096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is a type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machine learning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artificial intelligence (AI)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imitates the way humans gain certain types of knowledge.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is an important element of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 science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which includes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statistics and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  <a:hlinkClick r:id="rId3"/>
              </a:rPr>
              <a:t>predictive modeling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extremely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beneficial to data scientists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who are tasked with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collecting,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analyzing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and interpreting large amounts 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deep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makes this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process faster and easier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17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4666"/>
            <a:ext cx="632460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7323"/>
            <a:ext cx="6324600" cy="63358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666"/>
            <a:ext cx="6858000" cy="659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8" y="220952"/>
            <a:ext cx="6890982" cy="64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21771"/>
            <a:ext cx="6749468" cy="668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13695"/>
            <a:ext cx="6334125" cy="64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52"/>
            <a:ext cx="7086600" cy="6484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-14514"/>
            <a:ext cx="6324600" cy="639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155637"/>
            <a:ext cx="9143999" cy="5301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Real Time Scenario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9698" name="Picture 2" descr="https://miro.medium.com/max/875/1*yYta_8LAR86612Ud39qnu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8" y="838200"/>
            <a:ext cx="8334375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Reasons for using Deep Learning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Analyzing unstructured data: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algorithms can be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trained to look at text data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analyzing social media posts, news, and surveys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provide valuable business and customer insights.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labelling: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requires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labeled data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training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Once trained, it can label new data and identify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different types of data on its own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 Feature engineering: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deep learning algorithm can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save time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because it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does not require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humans to extract features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manually from raw data.</a:t>
            </a: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2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Deep learning can be thought of as a way to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automate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predictive analytics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While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traditional machine learning 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  <a:hlinkClick r:id="rId4"/>
              </a:rPr>
              <a:t>algorithms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are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linear,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itchFamily="18" charset="0"/>
              </a:rPr>
              <a:t>deep learning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stacked in a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5"/>
              </a:rPr>
              <a:t>hierarchy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of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increasing complexity and abstraction.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6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39703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Efficiency: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a deep learning algorithm is properly trained, it can perform t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housands of tasks over and over again,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faster than humans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 Training: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neural networks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used in deep learning have the ability to be applied to many different data types and applications. Additionally, a deep learning model can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adapt by retraining it with new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Advantages and disadvantages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Advantages of Deep Learning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need for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feature engineering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solves the problem on the end-to-end basis.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Deep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learning gives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more accuracy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Disadvantages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of Deep Learning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DL needs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high-performance hardware. 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DL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needs much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more time to train.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very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difficult to assess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performance in real world applications.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very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hard to understand.</a:t>
            </a: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13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457201" y="1066800"/>
            <a:ext cx="6248400" cy="3733800"/>
          </a:xfrm>
        </p:spPr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Most of us know Deep Learning to be a </a:t>
            </a:r>
            <a:r>
              <a:rPr lang="en-US" sz="2400" b="1" dirty="0">
                <a:solidFill>
                  <a:srgbClr val="FF0066"/>
                </a:solidFill>
              </a:rPr>
              <a:t>21st Century invention,</a:t>
            </a:r>
            <a:r>
              <a:rPr lang="en-US" sz="2400" dirty="0"/>
              <a:t> but believe it or not, it has been </a:t>
            </a:r>
            <a:r>
              <a:rPr lang="en-US" sz="2400" b="1" dirty="0">
                <a:solidFill>
                  <a:srgbClr val="870581"/>
                </a:solidFill>
              </a:rPr>
              <a:t>around since the </a:t>
            </a:r>
            <a:r>
              <a:rPr lang="en-US" sz="2400" b="1" dirty="0" smtClean="0">
                <a:solidFill>
                  <a:srgbClr val="870581"/>
                </a:solidFill>
              </a:rPr>
              <a:t>1940s.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A broader </a:t>
            </a:r>
            <a:r>
              <a:rPr lang="en-US" sz="2400" dirty="0"/>
              <a:t>look at the history of Deep Learning </a:t>
            </a:r>
            <a:r>
              <a:rPr lang="en-US" sz="2400" b="1" dirty="0">
                <a:solidFill>
                  <a:srgbClr val="FF0066"/>
                </a:solidFill>
              </a:rPr>
              <a:t>reveals 3 major waves of advancements: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Cybernetics — During 1940–1960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Connectionism — During 1980–1990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</a:rPr>
              <a:t>Deep Learning — Since 2006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45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4" y="0"/>
            <a:ext cx="9143999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History of Deep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8" name="Picture 4" descr="Brief History of Deep Learning from 1943-2019 [Timeline] - MLK - Machine  Learning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" y="685800"/>
            <a:ext cx="7810726" cy="5975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44" y="0"/>
            <a:ext cx="9143999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0104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66"/>
                </a:solidFill>
              </a:rPr>
              <a:t>1. Cybernetics: </a:t>
            </a:r>
            <a:r>
              <a:rPr lang="en-US" sz="2400" dirty="0" smtClean="0"/>
              <a:t>Is </a:t>
            </a:r>
            <a:r>
              <a:rPr lang="en-US" sz="2400" dirty="0"/>
              <a:t>the earliest predecessor of modern Deep Learning, based on the idea of </a:t>
            </a:r>
            <a:r>
              <a:rPr lang="en-US" sz="2400" b="1" i="1" dirty="0">
                <a:solidFill>
                  <a:srgbClr val="FF0066"/>
                </a:solidFill>
              </a:rPr>
              <a:t>biological learning</a:t>
            </a:r>
            <a:r>
              <a:rPr lang="en-US" sz="2400" dirty="0"/>
              <a:t> — how </a:t>
            </a:r>
            <a:r>
              <a:rPr lang="en-US" sz="2400" b="1" dirty="0">
                <a:solidFill>
                  <a:srgbClr val="0000FF"/>
                </a:solidFill>
              </a:rPr>
              <a:t>human brains learn</a:t>
            </a:r>
            <a:r>
              <a:rPr lang="en-US" sz="2400" dirty="0"/>
              <a:t>. Advancements done in the name of cybernetics were based on the goal to replicate the working of a </a:t>
            </a:r>
            <a:r>
              <a:rPr lang="en-US" sz="2400" b="1" dirty="0">
                <a:solidFill>
                  <a:srgbClr val="870581"/>
                </a:solidFill>
              </a:rPr>
              <a:t>human/animal brain in a simpler computational model</a:t>
            </a:r>
            <a:r>
              <a:rPr lang="en-US" sz="2400" dirty="0"/>
              <a:t>, which would </a:t>
            </a:r>
            <a:r>
              <a:rPr lang="en-US" sz="2400" b="1" dirty="0">
                <a:solidFill>
                  <a:srgbClr val="990000"/>
                </a:solidFill>
              </a:rPr>
              <a:t>help build systems that would start learning like actual brains </a:t>
            </a:r>
            <a:r>
              <a:rPr lang="en-US" sz="2400" dirty="0"/>
              <a:t>and provide </a:t>
            </a:r>
            <a:r>
              <a:rPr lang="en-US" sz="2400" b="1" dirty="0">
                <a:solidFill>
                  <a:srgbClr val="870581"/>
                </a:solidFill>
              </a:rPr>
              <a:t>conclusions given some input.</a:t>
            </a:r>
          </a:p>
          <a:p>
            <a:pPr marL="108585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92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184666"/>
            <a:ext cx="9143999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38200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Cybernetics was kicked off by the development of the </a:t>
            </a:r>
            <a:r>
              <a:rPr lang="en-US" sz="2400" b="1" u="sng" dirty="0">
                <a:hlinkClick r:id="rId3"/>
              </a:rPr>
              <a:t>McCulloch-Pitts Neuron</a:t>
            </a:r>
            <a:r>
              <a:rPr lang="en-US" sz="2400" b="1" dirty="0"/>
              <a:t>. </a:t>
            </a: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It </a:t>
            </a:r>
            <a:r>
              <a:rPr lang="en-US" sz="2400" dirty="0"/>
              <a:t>was an attempt to </a:t>
            </a:r>
            <a:r>
              <a:rPr lang="en-US" sz="2400" b="1" dirty="0">
                <a:solidFill>
                  <a:srgbClr val="870581"/>
                </a:solidFill>
              </a:rPr>
              <a:t>mimic the biological neuron</a:t>
            </a:r>
            <a:r>
              <a:rPr lang="en-US" sz="2400" dirty="0"/>
              <a:t>. It was </a:t>
            </a:r>
            <a:r>
              <a:rPr lang="en-US" sz="2400" b="1" dirty="0">
                <a:solidFill>
                  <a:srgbClr val="990000"/>
                </a:solidFill>
              </a:rPr>
              <a:t>based on a linear model </a:t>
            </a:r>
            <a:r>
              <a:rPr lang="en-US" sz="2400" dirty="0"/>
              <a:t>that would take </a:t>
            </a:r>
            <a:r>
              <a:rPr lang="en-US" sz="2400" b="1" dirty="0"/>
              <a:t>various inputs [X1, X2 …. </a:t>
            </a:r>
            <a:r>
              <a:rPr lang="en-US" sz="2400" b="1" dirty="0" err="1"/>
              <a:t>Xn</a:t>
            </a:r>
            <a:r>
              <a:rPr lang="en-US" sz="2400" b="1" dirty="0"/>
              <a:t>], for each input the model had some weights [W1, W2 … </a:t>
            </a:r>
            <a:r>
              <a:rPr lang="en-US" sz="2400" b="1" dirty="0" err="1"/>
              <a:t>Wn</a:t>
            </a:r>
            <a:r>
              <a:rPr lang="en-US" sz="2400" b="1" dirty="0"/>
              <a:t>] </a:t>
            </a:r>
            <a:r>
              <a:rPr lang="en-US" sz="2400" b="1" dirty="0" smtClean="0"/>
              <a:t> and </a:t>
            </a:r>
            <a:r>
              <a:rPr lang="en-US" sz="2400" b="1" dirty="0"/>
              <a:t>the </a:t>
            </a: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</a:rPr>
              <a:t>output </a:t>
            </a:r>
            <a:r>
              <a:rPr lang="en-US" sz="2400" b="1" dirty="0">
                <a:solidFill>
                  <a:srgbClr val="870581"/>
                </a:solidFill>
              </a:rPr>
              <a:t>f(</a:t>
            </a:r>
            <a:r>
              <a:rPr lang="en-US" sz="2400" b="1" dirty="0" err="1">
                <a:solidFill>
                  <a:srgbClr val="870581"/>
                </a:solidFill>
              </a:rPr>
              <a:t>x,w</a:t>
            </a:r>
            <a:r>
              <a:rPr lang="en-US" sz="2400" b="1" dirty="0">
                <a:solidFill>
                  <a:srgbClr val="870581"/>
                </a:solidFill>
              </a:rPr>
              <a:t>) = X1W1 + X2W2 + …. + </a:t>
            </a:r>
            <a:r>
              <a:rPr lang="en-US" sz="2400" b="1" dirty="0" err="1">
                <a:solidFill>
                  <a:srgbClr val="870581"/>
                </a:solidFill>
              </a:rPr>
              <a:t>XnWn</a:t>
            </a:r>
            <a:r>
              <a:rPr lang="en-US" sz="2400" b="1" dirty="0">
                <a:solidFill>
                  <a:srgbClr val="870581"/>
                </a:solidFill>
              </a:rPr>
              <a:t>. </a:t>
            </a: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model could </a:t>
            </a:r>
            <a:r>
              <a:rPr lang="en-US" sz="2400" b="1" dirty="0">
                <a:solidFill>
                  <a:srgbClr val="990000"/>
                </a:solidFill>
              </a:rPr>
              <a:t>only output True/False based on the inputs and weights.</a:t>
            </a: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AutoShape 2" descr="History of Deep Learning - Featur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25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24300</TotalTime>
  <Words>499</Words>
  <Application>Microsoft Office PowerPoint</Application>
  <PresentationFormat>On-screen Show (4:3)</PresentationFormat>
  <Paragraphs>137</Paragraphs>
  <Slides>42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  UNIT-I (Fundamentals of Deep Networks)</vt:lpstr>
      <vt:lpstr>Deep Learning</vt:lpstr>
      <vt:lpstr>INTRODUCTION</vt:lpstr>
      <vt:lpstr>Contd..</vt:lpstr>
      <vt:lpstr>Contd..</vt:lpstr>
      <vt:lpstr>History of Deep Learning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Real Time Scenario</vt:lpstr>
      <vt:lpstr>Reasons for using Deep Learning</vt:lpstr>
      <vt:lpstr>Contd..</vt:lpstr>
      <vt:lpstr>Advantages and disadvantages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1694</cp:revision>
  <dcterms:created xsi:type="dcterms:W3CDTF">2013-11-07T06:07:38Z</dcterms:created>
  <dcterms:modified xsi:type="dcterms:W3CDTF">2023-07-25T10:25:59Z</dcterms:modified>
</cp:coreProperties>
</file>