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84ED-DDB7-7E26-A77B-838674DF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17408-F16B-B007-77BE-F64F8E898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3B79-7764-C2F6-50A0-C80E79C1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FF60-8A0E-D957-5F41-96746014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7D1-F9B2-A288-B088-630438E2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7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CBE0-63BA-E800-34D4-14C6F044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3CC50-1C1A-EF16-8E29-0F2218D20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8D7D-1E42-56C2-4604-52424C16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037F-7D82-DC48-32AE-A857F58B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F7E3-A01D-B758-B38D-7FC94D8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2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84EAE-5292-661B-3068-2F401E516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35FD9-6DCF-D88D-B1E4-729C1349D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C9CD3-F9C2-452E-2BFF-C59E5E96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5F09-11B7-AC97-FDDA-B9C2130E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3662E-7E9F-DE3B-BD72-F5216419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6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E134-6AD2-2A9E-BA32-9FDD17DC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F6A2C-ACEE-3756-CF6C-587B78FB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20E9C-1F66-7AF6-1AF8-89F178E5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66BA4-427E-8F33-AC17-86349F35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C11A0-6D89-F75F-D9CC-0396C0F1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6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FE62-9A21-E477-FA77-E1FA1B5F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F24EF-3872-1CB4-7B37-261ED14C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579E5-D736-0AA9-A97D-5FDD1D7E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9188-D484-5FA2-43D3-C0932932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2BA8-E3A8-9425-5295-C80BCD73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034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29B6-C288-7E34-1D5E-D0617042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310D-CB3E-270D-ECCD-6EF3D8CE4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DECA4-9219-3926-939E-F14F3A11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3D614-D2B7-C4B6-E007-2155CB82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386F5-E0FC-83EB-1B2B-825BB28C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5A458-D483-FA80-BA3E-C46B14A9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C353-D45E-66CA-DB3E-6362F5ED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2C51-31F5-35B3-7117-978F0395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233FB-E3A1-A926-AC23-9A211CB42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5B703-2F8F-E40E-9193-512564C59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C6CC1-CECA-4224-A2F5-4A40A002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F72A8-AAC4-DB37-92FF-46F20251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D32FD-5B31-18DC-2F46-40866734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9A2B2-C30A-6CA9-74A8-FA70B5EA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9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0655-FE52-EF5A-CA50-A04A50CF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CF04F-F40E-101C-6F2E-3A2205C9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450F-71CF-18CB-9162-9D80ACAA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041AF-D7C3-349A-B342-039DF7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75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992AB-2A60-C7E6-7D7C-D9DFB31E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1E21A-8074-FDDD-D1C1-5F58B0E39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740D-62BE-8764-705E-06E68543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50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6A11-D1F0-FCAC-8B33-B5BDA4BF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ED22-792D-26E6-39A9-DBE278DA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286C5-ED65-8ADC-805F-814DF7685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AC23-3DF2-C5A3-E8DA-FF08D11C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292AB-E14D-E582-063B-728CEC58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86E23-C4BE-0E32-2051-D9754601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9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5E28-B156-E803-ED6A-9B7CCF97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C81D7-05D0-96C4-BF88-8B416A1DC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F9BAE-67D2-FB8F-1DF3-D6C96ACFE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DEE6-BBE4-ECE8-5CF9-ABFDDE7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C90C2-921E-4160-20C4-8F170D5C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E3D5-91D0-D66B-EEA0-9C0C997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69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BCD41-49DA-4313-C96A-4A373B97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935B5-E313-9463-D2AD-C2899B5C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335EC-C877-1C88-71D4-68BC948FC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2A52-0984-47D3-A231-FD5D9AB22DCA}" type="datetimeFigureOut">
              <a:rPr lang="en-IN" smtClean="0"/>
              <a:t>22-02-2023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E0A9-F351-7074-CF0C-4ADA06216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48CE-5DE0-9FEC-E955-7DF073B9C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1E13-15FD-49ED-9F02-DC48E5D219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0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Aerial top of container ship in ocean">
            <a:extLst>
              <a:ext uri="{FF2B5EF4-FFF2-40B4-BE49-F238E27FC236}">
                <a16:creationId xmlns:a16="http://schemas.microsoft.com/office/drawing/2014/main" id="{EA753669-4C2B-DD72-3CB7-A00BF904E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34955-28F1-9488-7849-29AF8D914795}"/>
              </a:ext>
            </a:extLst>
          </p:cNvPr>
          <p:cNvSpPr txBox="1"/>
          <p:nvPr/>
        </p:nvSpPr>
        <p:spPr>
          <a:xfrm>
            <a:off x="70256" y="4277032"/>
            <a:ext cx="10174957" cy="1202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i="0" u="none" strike="noStrike" baseline="0" dirty="0">
                <a:latin typeface="+mj-lt"/>
                <a:ea typeface="+mj-ea"/>
                <a:cs typeface="+mj-cs"/>
              </a:rPr>
              <a:t>Working with Node Packages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587AC-9A75-D4A9-D42E-CA6F3B27E2D6}"/>
              </a:ext>
            </a:extLst>
          </p:cNvPr>
          <p:cNvSpPr txBox="1"/>
          <p:nvPr/>
        </p:nvSpPr>
        <p:spPr>
          <a:xfrm>
            <a:off x="305577" y="315982"/>
            <a:ext cx="9883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0" i="0" u="none" strike="noStrike" baseline="0" dirty="0">
                <a:latin typeface="TimesNewRomanPSMT"/>
              </a:rPr>
              <a:t>Some of the Node Package Manager commands:</a:t>
            </a:r>
            <a:endParaRPr lang="en-I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2E29C-BF26-9BDF-BA8D-08B14B4A4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2" t="56344" r="23307" b="27885"/>
          <a:stretch/>
        </p:blipFill>
        <p:spPr>
          <a:xfrm>
            <a:off x="305577" y="922728"/>
            <a:ext cx="9801984" cy="13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810B0-9B43-E150-2449-502DEC9D0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7" t="56700" r="23242" b="37101"/>
          <a:stretch/>
        </p:blipFill>
        <p:spPr>
          <a:xfrm>
            <a:off x="240965" y="301792"/>
            <a:ext cx="9801984" cy="514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FDD8D-213F-D6B9-FF57-CFE130A3C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8" t="20072" r="22984" b="8531"/>
          <a:stretch/>
        </p:blipFill>
        <p:spPr>
          <a:xfrm>
            <a:off x="240965" y="911940"/>
            <a:ext cx="9801984" cy="58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BD705-A0EA-BA65-6626-B833A81CB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7" t="56700" r="23242" b="37101"/>
          <a:stretch/>
        </p:blipFill>
        <p:spPr>
          <a:xfrm>
            <a:off x="240965" y="301792"/>
            <a:ext cx="9801984" cy="514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0306B-B8A7-F39B-9039-D019D0774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0" t="19068" r="22984" b="9247"/>
          <a:stretch/>
        </p:blipFill>
        <p:spPr>
          <a:xfrm>
            <a:off x="240964" y="970935"/>
            <a:ext cx="9650287" cy="58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2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536FE-8BA1-51E9-366F-D412808557A6}"/>
              </a:ext>
            </a:extLst>
          </p:cNvPr>
          <p:cNvSpPr txBox="1"/>
          <p:nvPr/>
        </p:nvSpPr>
        <p:spPr>
          <a:xfrm>
            <a:off x="0" y="211885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TimesNewRomanPS-BoldMT"/>
              </a:defRPr>
            </a:lvl1pPr>
          </a:lstStyle>
          <a:p>
            <a:r>
              <a:rPr lang="en-US" dirty="0"/>
              <a:t>3) Searching for Node Package Module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1F4FB-CB4A-6FAF-D542-2F4DC1A77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0"/>
          <a:stretch/>
        </p:blipFill>
        <p:spPr>
          <a:xfrm>
            <a:off x="977381" y="2196294"/>
            <a:ext cx="8663511" cy="4449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F574C-A910-EE50-10E1-F6CC041CD281}"/>
              </a:ext>
            </a:extLst>
          </p:cNvPr>
          <p:cNvSpPr txBox="1"/>
          <p:nvPr/>
        </p:nvSpPr>
        <p:spPr>
          <a:xfrm>
            <a:off x="417544" y="831468"/>
            <a:ext cx="11292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You can also search for modules in the Node Package Registry directly from the command prompt using the </a:t>
            </a:r>
            <a:r>
              <a:rPr lang="en-US" sz="2800" b="0" i="0" u="none" strike="noStrike" baseline="0" dirty="0" err="1">
                <a:latin typeface="CourierNewPSMT"/>
              </a:rPr>
              <a:t>npm</a:t>
            </a:r>
            <a:r>
              <a:rPr lang="en-US" sz="2800" b="0" i="0" u="none" strike="noStrike" baseline="0" dirty="0">
                <a:latin typeface="CourierNewPSMT"/>
              </a:rPr>
              <a:t> search &lt;</a:t>
            </a:r>
            <a:r>
              <a:rPr lang="en-US" sz="2800" b="0" i="0" u="none" strike="noStrike" baseline="0" dirty="0" err="1">
                <a:latin typeface="TimesNewRomanPSMT"/>
              </a:rPr>
              <a:t>search_string</a:t>
            </a:r>
            <a:r>
              <a:rPr lang="en-US" sz="2800" b="0" i="0" u="none" strike="noStrike" baseline="0" dirty="0">
                <a:latin typeface="CourierNewPSMT"/>
              </a:rPr>
              <a:t>&gt; </a:t>
            </a:r>
            <a:r>
              <a:rPr lang="en-US" sz="2800" b="0" i="0" u="none" strike="noStrike" baseline="0" dirty="0">
                <a:latin typeface="TimesNewRomanPSMT"/>
              </a:rPr>
              <a:t>command.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19327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3AE0EE-99D9-000C-DAB0-CE79411D8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74FDF3-EEAA-D4AB-1D89-C585F6BA84B5}"/>
              </a:ext>
            </a:extLst>
          </p:cNvPr>
          <p:cNvSpPr txBox="1"/>
          <p:nvPr/>
        </p:nvSpPr>
        <p:spPr>
          <a:xfrm>
            <a:off x="0" y="211885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TimesNewRomanPS-BoldMT"/>
              </a:defRPr>
            </a:lvl1pPr>
          </a:lstStyle>
          <a:p>
            <a:r>
              <a:rPr lang="en-US" dirty="0"/>
              <a:t>4) Installing Node Package Modules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0A8B8-396E-A86C-0492-5C95568688F4}"/>
              </a:ext>
            </a:extLst>
          </p:cNvPr>
          <p:cNvSpPr txBox="1"/>
          <p:nvPr/>
        </p:nvSpPr>
        <p:spPr>
          <a:xfrm>
            <a:off x="164064" y="1045228"/>
            <a:ext cx="11611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To use a Node module in your applications, it must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NewRomanPSMT"/>
              </a:rPr>
              <a:t>first be installed where Node </a:t>
            </a:r>
            <a:r>
              <a:rPr lang="en-US" sz="2800" b="0" i="0" u="none" strike="noStrike" baseline="0" dirty="0">
                <a:latin typeface="TimesNewRomanPSMT"/>
              </a:rPr>
              <a:t>can </a:t>
            </a:r>
            <a:r>
              <a:rPr lang="en-IN" sz="2800" b="0" i="0" u="none" strike="noStrike" baseline="0" dirty="0">
                <a:latin typeface="TimesNewRomanPSMT"/>
              </a:rPr>
              <a:t>find it.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8544D-67F4-3023-4AD4-5C85CCBC23DF}"/>
              </a:ext>
            </a:extLst>
          </p:cNvPr>
          <p:cNvSpPr txBox="1"/>
          <p:nvPr/>
        </p:nvSpPr>
        <p:spPr>
          <a:xfrm>
            <a:off x="164063" y="2220886"/>
            <a:ext cx="11751130" cy="97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To install a Node module, use the 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ourierNewPSMT"/>
              </a:rPr>
              <a:t>npm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ourierNewPSMT"/>
              </a:rPr>
              <a:t> install &lt;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TimesNewRomanPSMT"/>
              </a:rPr>
              <a:t>module_name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ourierNewPSMT"/>
              </a:rPr>
              <a:t>&gt; </a:t>
            </a:r>
            <a:r>
              <a:rPr lang="en-IN" sz="2800" b="0" i="0" u="none" strike="noStrike" baseline="0" dirty="0">
                <a:latin typeface="TimesNewRomanPSMT"/>
              </a:rPr>
              <a:t>command.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37260-B5DA-985B-1D65-9A5C38E3B4E4}"/>
              </a:ext>
            </a:extLst>
          </p:cNvPr>
          <p:cNvSpPr txBox="1"/>
          <p:nvPr/>
        </p:nvSpPr>
        <p:spPr>
          <a:xfrm>
            <a:off x="164064" y="3301186"/>
            <a:ext cx="116111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This downloads the Node module to your development environment and places it into the </a:t>
            </a:r>
            <a:r>
              <a:rPr lang="en-US" sz="2800" b="0" i="0" u="none" strike="noStrike" baseline="0" dirty="0" err="1">
                <a:latin typeface="CourierNewPSMT"/>
              </a:rPr>
              <a:t>node_modules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folder where the </a:t>
            </a:r>
            <a:r>
              <a:rPr lang="en-US" sz="2800" b="0" i="0" u="none" strike="noStrike" baseline="0" dirty="0">
                <a:latin typeface="CourierNewPSMT"/>
              </a:rPr>
              <a:t>install </a:t>
            </a:r>
            <a:r>
              <a:rPr lang="en-US" sz="2800" b="0" i="0" u="none" strike="noStrike" baseline="0" dirty="0">
                <a:latin typeface="TimesNewRomanPSMT"/>
              </a:rPr>
              <a:t>command is run.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6389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61F07-26D5-2EEC-54D1-704BFA08BDC0}"/>
              </a:ext>
            </a:extLst>
          </p:cNvPr>
          <p:cNvSpPr txBox="1"/>
          <p:nvPr/>
        </p:nvSpPr>
        <p:spPr>
          <a:xfrm>
            <a:off x="221603" y="177483"/>
            <a:ext cx="11970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b="0" i="0" u="none" strike="noStrike" baseline="0" dirty="0">
                <a:latin typeface="TimesNewRomanPSMT"/>
              </a:rPr>
              <a:t>For </a:t>
            </a:r>
            <a:r>
              <a:rPr lang="en-US" sz="2800" b="0" i="0" u="none" strike="noStrike" baseline="0" dirty="0">
                <a:latin typeface="TimesNewRomanPSMT"/>
              </a:rPr>
              <a:t>example, the following command installs the </a:t>
            </a:r>
            <a:r>
              <a:rPr lang="en-US" sz="2800" b="0" i="0" u="none" strike="noStrike" baseline="0" dirty="0">
                <a:latin typeface="CourierNewPSMT"/>
              </a:rPr>
              <a:t>express </a:t>
            </a:r>
            <a:r>
              <a:rPr lang="en-US" sz="2800" b="0" i="0" u="none" strike="noStrike" baseline="0" dirty="0">
                <a:latin typeface="TimesNewRomanPSMT"/>
              </a:rPr>
              <a:t>module: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45C60-72BA-B316-90E0-9883C0A89A5C}"/>
              </a:ext>
            </a:extLst>
          </p:cNvPr>
          <p:cNvSpPr txBox="1"/>
          <p:nvPr/>
        </p:nvSpPr>
        <p:spPr>
          <a:xfrm>
            <a:off x="669471" y="79038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0" i="0" u="none" strike="noStrike" baseline="0" dirty="0" err="1">
                <a:solidFill>
                  <a:srgbClr val="FF0000"/>
                </a:solidFill>
                <a:latin typeface="CourierNewPSMT"/>
              </a:rPr>
              <a:t>npm</a:t>
            </a:r>
            <a:r>
              <a:rPr lang="en-IN" sz="2800" b="0" i="0" u="none" strike="noStrike" baseline="0" dirty="0">
                <a:solidFill>
                  <a:srgbClr val="FF0000"/>
                </a:solidFill>
                <a:latin typeface="CourierNewPSMT"/>
              </a:rPr>
              <a:t> install express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1ED3F-BE2F-DF6C-C315-C79CFCC60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20" b="53741"/>
          <a:stretch/>
        </p:blipFill>
        <p:spPr>
          <a:xfrm>
            <a:off x="669471" y="1403283"/>
            <a:ext cx="5971592" cy="31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6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553CD-BE05-3AE4-8EFD-249F975C7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26" b="9534"/>
          <a:stretch/>
        </p:blipFill>
        <p:spPr>
          <a:xfrm>
            <a:off x="393291" y="326922"/>
            <a:ext cx="6312310" cy="62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6D38C-1BBD-3ED9-3BFC-2807FC5E2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936" b="55412"/>
          <a:stretch/>
        </p:blipFill>
        <p:spPr>
          <a:xfrm>
            <a:off x="373623" y="786579"/>
            <a:ext cx="9756451" cy="46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1E494-5BF5-7CA5-0DBD-516B3B44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81" b="33477"/>
          <a:stretch/>
        </p:blipFill>
        <p:spPr>
          <a:xfrm>
            <a:off x="98322" y="373626"/>
            <a:ext cx="5781368" cy="456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00CB7-702F-466B-4CEC-9454EE699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1" r="45968" b="5089"/>
          <a:stretch/>
        </p:blipFill>
        <p:spPr>
          <a:xfrm>
            <a:off x="6007510" y="0"/>
            <a:ext cx="5879690" cy="65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4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7C452-0D26-BB60-6AEA-6088DFE0D64B}"/>
              </a:ext>
            </a:extLst>
          </p:cNvPr>
          <p:cNvSpPr txBox="1"/>
          <p:nvPr/>
        </p:nvSpPr>
        <p:spPr>
          <a:xfrm>
            <a:off x="529513" y="781052"/>
            <a:ext cx="8045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u="none" strike="noStrike" baseline="0" dirty="0">
                <a:solidFill>
                  <a:srgbClr val="0000EF"/>
                </a:solidFill>
                <a:latin typeface="TimesNewRomanPSMT"/>
              </a:rPr>
              <a:t>What Are NPM?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84FAB-8CE7-4F0E-F84E-CD54F5352021}"/>
              </a:ext>
            </a:extLst>
          </p:cNvPr>
          <p:cNvSpPr txBox="1"/>
          <p:nvPr/>
        </p:nvSpPr>
        <p:spPr>
          <a:xfrm>
            <a:off x="883298" y="15588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0" i="0" u="none" strike="noStrike" baseline="0" dirty="0">
                <a:solidFill>
                  <a:srgbClr val="FF0000"/>
                </a:solidFill>
                <a:latin typeface="TimesNewRomanPSMT"/>
              </a:rPr>
              <a:t>Node Package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B159F-2E50-A96E-0F0B-25536D19226F}"/>
              </a:ext>
            </a:extLst>
          </p:cNvPr>
          <p:cNvSpPr txBox="1"/>
          <p:nvPr/>
        </p:nvSpPr>
        <p:spPr>
          <a:xfrm>
            <a:off x="883298" y="20904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0" i="0" u="none" strike="noStrike" baseline="0" dirty="0">
                <a:solidFill>
                  <a:srgbClr val="FF0000"/>
                </a:solidFill>
                <a:latin typeface="TimesNewRomanPSMT"/>
              </a:rPr>
              <a:t>Node Package Modules</a:t>
            </a:r>
          </a:p>
        </p:txBody>
      </p:sp>
    </p:spTree>
    <p:extLst>
      <p:ext uri="{BB962C8B-B14F-4D97-AF65-F5344CB8AC3E}">
        <p14:creationId xmlns:p14="http://schemas.microsoft.com/office/powerpoint/2010/main" val="4448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F10A5F-F1E4-8F47-8214-DE3D3D0A8521}"/>
              </a:ext>
            </a:extLst>
          </p:cNvPr>
          <p:cNvSpPr txBox="1"/>
          <p:nvPr/>
        </p:nvSpPr>
        <p:spPr>
          <a:xfrm>
            <a:off x="221601" y="337563"/>
            <a:ext cx="10984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some of the methods Express requires are </a:t>
            </a:r>
            <a:r>
              <a:rPr lang="en-US" sz="2800" b="0" i="0" u="none" strike="noStrike" baseline="0" dirty="0">
                <a:latin typeface="CourierNewPSMT"/>
              </a:rPr>
              <a:t>cookie-signature</a:t>
            </a:r>
            <a:r>
              <a:rPr lang="en-US" sz="2800" b="0" i="0" u="none" strike="noStrike" baseline="0" dirty="0">
                <a:latin typeface="TimesNewRomanPSMT"/>
              </a:rPr>
              <a:t>, </a:t>
            </a:r>
            <a:r>
              <a:rPr lang="en-US" sz="2800" b="0" i="0" u="none" strike="noStrike" baseline="0" dirty="0">
                <a:latin typeface="CourierNewPSMT"/>
              </a:rPr>
              <a:t>range-parser</a:t>
            </a:r>
            <a:r>
              <a:rPr lang="en-US" sz="2800" b="0" i="0" u="none" strike="noStrike" baseline="0" dirty="0">
                <a:latin typeface="TimesNewRomanPSMT"/>
              </a:rPr>
              <a:t>, </a:t>
            </a:r>
            <a:r>
              <a:rPr lang="en-US" sz="2800" b="0" i="0" u="none" strike="noStrike" baseline="0" dirty="0">
                <a:latin typeface="CourierNewPSMT"/>
              </a:rPr>
              <a:t>debug</a:t>
            </a:r>
            <a:r>
              <a:rPr lang="en-US" sz="2800" b="0" i="0" u="none" strike="noStrike" baseline="0" dirty="0">
                <a:latin typeface="TimesNewRomanPSMT"/>
              </a:rPr>
              <a:t>, </a:t>
            </a:r>
            <a:r>
              <a:rPr lang="en-US" sz="2800" b="0" i="0" u="none" strike="noStrike" baseline="0" dirty="0">
                <a:latin typeface="CourierNewPSMT"/>
              </a:rPr>
              <a:t>fresh</a:t>
            </a:r>
            <a:r>
              <a:rPr lang="en-US" sz="2800" b="0" i="0" u="none" strike="noStrike" baseline="0" dirty="0">
                <a:latin typeface="TimesNewRomanPSMT"/>
              </a:rPr>
              <a:t>, </a:t>
            </a:r>
            <a:r>
              <a:rPr lang="en-US" sz="2800" b="0" i="0" u="none" strike="noStrike" baseline="0" dirty="0">
                <a:latin typeface="CourierNewPSMT"/>
              </a:rPr>
              <a:t>cookie</a:t>
            </a:r>
            <a:r>
              <a:rPr lang="en-US" sz="2800" b="0" i="0" u="none" strike="noStrike" baseline="0" dirty="0">
                <a:latin typeface="TimesNewRomanPSMT"/>
              </a:rPr>
              <a:t>, and </a:t>
            </a:r>
            <a:r>
              <a:rPr lang="en-US" sz="2800" b="0" i="0" u="none" strike="noStrike" baseline="0" dirty="0">
                <a:latin typeface="CourierNewPSMT"/>
              </a:rPr>
              <a:t>send </a:t>
            </a:r>
            <a:r>
              <a:rPr lang="en-IN" sz="2800" b="0" i="0" u="none" strike="noStrike" baseline="0" dirty="0">
                <a:latin typeface="TimesNewRomanPSMT"/>
              </a:rPr>
              <a:t>modules.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8984C-CD36-BD59-D833-348B146A3C97}"/>
              </a:ext>
            </a:extLst>
          </p:cNvPr>
          <p:cNvSpPr txBox="1"/>
          <p:nvPr/>
        </p:nvSpPr>
        <p:spPr>
          <a:xfrm>
            <a:off x="342901" y="1583485"/>
            <a:ext cx="11849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Each of these was downloaded during the install.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CFC33-A22E-284D-BEC7-2495D6BBE7D7}"/>
              </a:ext>
            </a:extLst>
          </p:cNvPr>
          <p:cNvSpPr txBox="1"/>
          <p:nvPr/>
        </p:nvSpPr>
        <p:spPr>
          <a:xfrm>
            <a:off x="342900" y="2398520"/>
            <a:ext cx="10751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Node.</a:t>
            </a:r>
            <a:r>
              <a:rPr lang="en-US"/>
              <a:t>js has to</a:t>
            </a:r>
            <a:r>
              <a:rPr lang="en-US" dirty="0"/>
              <a:t> be able to handle dependency conflicts.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07EDE-CADC-3B66-3F24-D19FCB56FEB5}"/>
              </a:ext>
            </a:extLst>
          </p:cNvPr>
          <p:cNvSpPr txBox="1"/>
          <p:nvPr/>
        </p:nvSpPr>
        <p:spPr>
          <a:xfrm>
            <a:off x="408214" y="3336096"/>
            <a:ext cx="11783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b="0" i="0" u="none" strike="noStrike" baseline="0" dirty="0">
                <a:latin typeface="TimesNewRomanPSMT"/>
              </a:rPr>
              <a:t>For example, the </a:t>
            </a:r>
            <a:r>
              <a:rPr lang="en-IN" sz="2800" b="0" i="0" u="none" strike="noStrike" baseline="0" dirty="0">
                <a:latin typeface="CourierNewPSMT"/>
              </a:rPr>
              <a:t>express </a:t>
            </a:r>
            <a:r>
              <a:rPr lang="en-US" sz="2800" b="0" i="0" u="none" strike="noStrike" baseline="0" dirty="0">
                <a:latin typeface="TimesNewRomanPSMT"/>
              </a:rPr>
              <a:t>module requires </a:t>
            </a:r>
            <a:r>
              <a:rPr lang="en-US" sz="2800" b="0" i="0" u="none" strike="noStrike" baseline="0" dirty="0">
                <a:latin typeface="CourierNewPSMT"/>
              </a:rPr>
              <a:t>cookie 0.3.1</a:t>
            </a:r>
            <a:r>
              <a:rPr lang="en-US" sz="2800" b="0" i="0" u="none" strike="noStrike" baseline="0" dirty="0">
                <a:latin typeface="TimesNewRomanPSMT"/>
              </a:rPr>
              <a:t>, but another module may require </a:t>
            </a:r>
            <a:r>
              <a:rPr lang="en-US" sz="2800" b="0" i="0" u="none" strike="noStrike" baseline="0" dirty="0">
                <a:latin typeface="CourierNewPSMT"/>
              </a:rPr>
              <a:t>cookie </a:t>
            </a:r>
            <a:r>
              <a:rPr lang="en-IN" sz="2800" b="0" i="0" u="none" strike="noStrike" baseline="0" dirty="0">
                <a:latin typeface="CourierNewPSMT"/>
              </a:rPr>
              <a:t>0.3.0</a:t>
            </a:r>
            <a:r>
              <a:rPr lang="en-IN" sz="2800" b="0" i="0" u="none" strike="noStrike" baseline="0" dirty="0">
                <a:latin typeface="TimesNewRomanPSMT"/>
              </a:rPr>
              <a:t>.</a:t>
            </a:r>
            <a:endParaRPr lang="en-I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82873-7560-5B25-BE96-81A5B0BE201D}"/>
              </a:ext>
            </a:extLst>
          </p:cNvPr>
          <p:cNvSpPr txBox="1"/>
          <p:nvPr/>
        </p:nvSpPr>
        <p:spPr>
          <a:xfrm>
            <a:off x="408213" y="4659814"/>
            <a:ext cx="11783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To handle this situation, a separate copy for the cookie module is placed in </a:t>
            </a:r>
            <a:r>
              <a:rPr lang="en-IN" sz="2800" b="0" i="0" u="none" strike="noStrike" baseline="0" dirty="0">
                <a:latin typeface="TimesNewRomanPSMT"/>
              </a:rPr>
              <a:t>each module’s folder under another </a:t>
            </a:r>
            <a:r>
              <a:rPr lang="en-IN" sz="2800" b="0" i="0" u="none" strike="noStrike" baseline="0" dirty="0" err="1">
                <a:latin typeface="CourierNewPSMT"/>
              </a:rPr>
              <a:t>node_modules</a:t>
            </a:r>
            <a:r>
              <a:rPr lang="en-IN" sz="2800" b="0" i="0" u="none" strike="noStrike" baseline="0" dirty="0">
                <a:latin typeface="CourierNewPSMT"/>
              </a:rPr>
              <a:t> </a:t>
            </a:r>
            <a:r>
              <a:rPr lang="en-IN" sz="2800" b="0" i="0" u="none" strike="noStrike" baseline="0" dirty="0">
                <a:latin typeface="TimesNewRomanPSMT"/>
              </a:rPr>
              <a:t>folder.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951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80F13D-1EEE-92CE-AFF7-ADD2F69796D4}"/>
              </a:ext>
            </a:extLst>
          </p:cNvPr>
          <p:cNvSpPr txBox="1"/>
          <p:nvPr/>
        </p:nvSpPr>
        <p:spPr>
          <a:xfrm>
            <a:off x="0" y="211885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TimesNewRomanPS-BoldMT"/>
              </a:defRPr>
            </a:lvl1pPr>
          </a:lstStyle>
          <a:p>
            <a:r>
              <a:rPr lang="en-US" dirty="0"/>
              <a:t>5) </a:t>
            </a:r>
            <a:r>
              <a:rPr lang="en-IN" b="1" i="0" u="none" strike="noStrike" baseline="0" dirty="0">
                <a:latin typeface="TimesNewRomanPS-BoldMT"/>
              </a:rPr>
              <a:t>Using </a:t>
            </a:r>
            <a:r>
              <a:rPr lang="en-IN" b="1" i="0" u="none" strike="noStrike" baseline="0" dirty="0" err="1">
                <a:latin typeface="CourierNewPS-BoldMT"/>
              </a:rPr>
              <a:t>package.json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F4071-312B-AA55-3DBB-F1EDC5936293}"/>
              </a:ext>
            </a:extLst>
          </p:cNvPr>
          <p:cNvSpPr txBox="1"/>
          <p:nvPr/>
        </p:nvSpPr>
        <p:spPr>
          <a:xfrm>
            <a:off x="284582" y="1230382"/>
            <a:ext cx="11907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All Node modules must include a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in their root directory.</a:t>
            </a:r>
            <a:endParaRPr lang="en-I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E4B90-FECA-8FD6-CE68-541ADB2D3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0"/>
          <a:stretch/>
        </p:blipFill>
        <p:spPr>
          <a:xfrm>
            <a:off x="755780" y="1820728"/>
            <a:ext cx="7136781" cy="38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F13DA-F16D-8E0C-CF07-82ACF03C5165}"/>
              </a:ext>
            </a:extLst>
          </p:cNvPr>
          <p:cNvSpPr txBox="1"/>
          <p:nvPr/>
        </p:nvSpPr>
        <p:spPr>
          <a:xfrm>
            <a:off x="370893" y="318902"/>
            <a:ext cx="11590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IN" sz="2800" b="0" i="0" u="none" strike="noStrike" baseline="0" dirty="0">
                <a:latin typeface="TimesNewRomanPSMT"/>
              </a:rPr>
              <a:t>The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is a simple JSON text file that defines the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NewRomanPSMT"/>
              </a:rPr>
              <a:t>module</a:t>
            </a:r>
            <a:r>
              <a:rPr lang="en-US" sz="2800" b="0" i="0" u="none" strike="noStrike" baseline="0" dirty="0">
                <a:latin typeface="TimesNewRomanPSMT"/>
              </a:rPr>
              <a:t> including </a:t>
            </a:r>
            <a:r>
              <a:rPr lang="en-IN" sz="2800" b="0" i="0" u="none" strike="noStrike" baseline="0" dirty="0">
                <a:solidFill>
                  <a:srgbClr val="FF0000"/>
                </a:solidFill>
                <a:latin typeface="TimesNewRomanPSMT"/>
              </a:rPr>
              <a:t>dependencies</a:t>
            </a:r>
            <a:r>
              <a:rPr lang="en-IN" sz="2800" b="0" i="0" u="none" strike="noStrike" baseline="0" dirty="0">
                <a:latin typeface="TimesNewRomanPSMT"/>
              </a:rPr>
              <a:t>.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F9199-B5EF-6340-DD5A-13C69AFB8418}"/>
              </a:ext>
            </a:extLst>
          </p:cNvPr>
          <p:cNvSpPr txBox="1"/>
          <p:nvPr/>
        </p:nvSpPr>
        <p:spPr>
          <a:xfrm>
            <a:off x="370892" y="1613118"/>
            <a:ext cx="11590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can contain a number of different directives to tell the Node Package Manager how to handle the module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239F3-46B7-D64A-BBB2-F9F13EEBDF10}"/>
              </a:ext>
            </a:extLst>
          </p:cNvPr>
          <p:cNvSpPr txBox="1"/>
          <p:nvPr/>
        </p:nvSpPr>
        <p:spPr>
          <a:xfrm>
            <a:off x="370892" y="2900588"/>
            <a:ext cx="11821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The following is an example of a </a:t>
            </a:r>
            <a:r>
              <a:rPr lang="en-US" dirty="0" err="1"/>
              <a:t>package.json</a:t>
            </a:r>
            <a:r>
              <a:rPr lang="en-US" dirty="0"/>
              <a:t> file with a </a:t>
            </a:r>
            <a:r>
              <a:rPr lang="en-US" dirty="0">
                <a:solidFill>
                  <a:srgbClr val="FF0000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version</a:t>
            </a:r>
            <a:r>
              <a:rPr lang="en-US" dirty="0"/>
              <a:t>, </a:t>
            </a:r>
            <a:r>
              <a:rPr lang="en-IN" dirty="0">
                <a:solidFill>
                  <a:srgbClr val="FF0000"/>
                </a:solidFill>
              </a:rPr>
              <a:t>description</a:t>
            </a:r>
            <a:r>
              <a:rPr lang="en-IN" dirty="0"/>
              <a:t>, and </a:t>
            </a:r>
            <a:r>
              <a:rPr lang="en-IN" dirty="0">
                <a:solidFill>
                  <a:srgbClr val="FF0000"/>
                </a:solidFill>
              </a:rPr>
              <a:t>dependencies</a:t>
            </a:r>
            <a:r>
              <a:rPr lang="en-IN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9B516-B8CD-1FAC-879F-01D5E83C7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6" t="23522" r="45740" b="48436"/>
          <a:stretch/>
        </p:blipFill>
        <p:spPr>
          <a:xfrm>
            <a:off x="877077" y="3927110"/>
            <a:ext cx="7438726" cy="261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B59BE-DCE2-EEED-4047-5F42873DC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3" t="20570" r="23295" b="12541"/>
          <a:stretch/>
        </p:blipFill>
        <p:spPr>
          <a:xfrm>
            <a:off x="550605" y="580103"/>
            <a:ext cx="10215717" cy="57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1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72B51-2C21-F1E2-D600-429CC0F0B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5" t="14971" r="22583" b="10561"/>
          <a:stretch/>
        </p:blipFill>
        <p:spPr>
          <a:xfrm>
            <a:off x="565188" y="574641"/>
            <a:ext cx="9404722" cy="57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18F32-06C9-CDB6-D4EF-3C376787C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3" t="16631" r="23387" b="18423"/>
          <a:stretch/>
        </p:blipFill>
        <p:spPr>
          <a:xfrm>
            <a:off x="629264" y="480060"/>
            <a:ext cx="10746659" cy="59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9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A51F82-F69F-9BBC-A124-EDA13CF7FC43}"/>
              </a:ext>
            </a:extLst>
          </p:cNvPr>
          <p:cNvSpPr txBox="1"/>
          <p:nvPr/>
        </p:nvSpPr>
        <p:spPr>
          <a:xfrm>
            <a:off x="296246" y="270788"/>
            <a:ext cx="11895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A great way to use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files is to automatically download and install the dependencies for your Node.js app.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3AF15-5894-D365-2544-CC5ADFFA20B5}"/>
              </a:ext>
            </a:extLst>
          </p:cNvPr>
          <p:cNvSpPr txBox="1"/>
          <p:nvPr/>
        </p:nvSpPr>
        <p:spPr>
          <a:xfrm>
            <a:off x="296245" y="1401252"/>
            <a:ext cx="11895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All you need to do is create a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in the root of your project code and add the necessary </a:t>
            </a:r>
            <a:r>
              <a:rPr lang="en-IN" sz="2800" b="0" i="0" u="none" strike="noStrike" baseline="0" dirty="0">
                <a:latin typeface="TimesNewRomanPSMT"/>
              </a:rPr>
              <a:t>dependencies to it.</a:t>
            </a:r>
            <a:endParaRPr lang="en-I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DC122-52C7-963A-399B-CDC6F776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2" t="44762" r="60893" b="29660"/>
          <a:stretch/>
        </p:blipFill>
        <p:spPr>
          <a:xfrm>
            <a:off x="951721" y="2355359"/>
            <a:ext cx="5299789" cy="26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49A68-AA8E-C4AB-88E3-B73DDCA6657E}"/>
              </a:ext>
            </a:extLst>
          </p:cNvPr>
          <p:cNvSpPr txBox="1"/>
          <p:nvPr/>
        </p:nvSpPr>
        <p:spPr>
          <a:xfrm>
            <a:off x="335902" y="527847"/>
            <a:ext cx="118560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latin typeface="TimesNewRomanPSMT"/>
              </a:rPr>
              <a:t>Then you run the following command from root of your package, and the </a:t>
            </a:r>
            <a:r>
              <a:rPr lang="en-US" sz="2800" b="0" i="0" u="none" strike="noStrike" baseline="0" dirty="0">
                <a:latin typeface="CourierNewPSMT"/>
              </a:rPr>
              <a:t>express </a:t>
            </a:r>
            <a:r>
              <a:rPr lang="en-IN" sz="2800" b="0" i="0" u="none" strike="noStrike" baseline="0" dirty="0">
                <a:latin typeface="TimesNewRomanPSMT"/>
              </a:rPr>
              <a:t>module is automatically installed.</a:t>
            </a:r>
          </a:p>
          <a:p>
            <a:pPr algn="just"/>
            <a:r>
              <a:rPr lang="en-IN" sz="2800" b="0" i="0" u="none" strike="noStrike" baseline="0" dirty="0" err="1">
                <a:latin typeface="CourierNewPSMT"/>
              </a:rPr>
              <a:t>npm</a:t>
            </a:r>
            <a:r>
              <a:rPr lang="en-IN" sz="2800" b="0" i="0" u="none" strike="noStrike" baseline="0" dirty="0">
                <a:latin typeface="CourierNewPSMT"/>
              </a:rPr>
              <a:t> install</a:t>
            </a:r>
          </a:p>
          <a:p>
            <a:pPr algn="just"/>
            <a:endParaRPr lang="en-IN" sz="2800" b="0" i="0" u="none" strike="noStrike" baseline="0" dirty="0">
              <a:latin typeface="CourierNewPSMT"/>
            </a:endParaRPr>
          </a:p>
          <a:p>
            <a:pPr algn="just"/>
            <a:r>
              <a:rPr lang="en-US" sz="2800" b="0" i="0" u="none" strike="noStrike" baseline="0" dirty="0">
                <a:latin typeface="TimesNewRomanPSMT"/>
              </a:rPr>
              <a:t>Notice that no module is specified in the </a:t>
            </a:r>
            <a:r>
              <a:rPr lang="en-US" sz="2800" b="0" i="0" u="none" strike="noStrike" baseline="0" dirty="0" err="1">
                <a:latin typeface="CourierNewPSMT"/>
              </a:rPr>
              <a:t>npm</a:t>
            </a:r>
            <a:r>
              <a:rPr lang="en-US" sz="2800" b="0" i="0" u="none" strike="noStrike" baseline="0" dirty="0">
                <a:latin typeface="CourierNewPSMT"/>
              </a:rPr>
              <a:t> install</a:t>
            </a:r>
            <a:r>
              <a:rPr lang="en-US" sz="2800" b="0" i="0" u="none" strike="noStrike" baseline="0" dirty="0">
                <a:latin typeface="TimesNewRomanPSMT"/>
              </a:rPr>
              <a:t>. That is because </a:t>
            </a:r>
            <a:r>
              <a:rPr lang="en-US" sz="2800" b="0" i="0" u="none" strike="noStrike" baseline="0" dirty="0" err="1">
                <a:latin typeface="CourierNewPSMT"/>
              </a:rPr>
              <a:t>npm</a:t>
            </a:r>
            <a:endParaRPr lang="en-US" sz="2800" b="0" i="0" u="none" strike="noStrike" baseline="0" dirty="0">
              <a:latin typeface="CourierNewPSMT"/>
            </a:endParaRPr>
          </a:p>
          <a:p>
            <a:pPr algn="just"/>
            <a:r>
              <a:rPr lang="en-US" sz="2800" b="0" i="0" u="none" strike="noStrike" baseline="0" dirty="0">
                <a:latin typeface="TimesNewRomanPSMT"/>
              </a:rPr>
              <a:t>looks for a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by default. Later, as you need additional modules, all you need to do is add those to the </a:t>
            </a:r>
            <a:r>
              <a:rPr lang="en-US" sz="2800" b="0" i="0" u="none" strike="noStrike" baseline="0" dirty="0">
                <a:latin typeface="CourierNewPSMT"/>
              </a:rPr>
              <a:t>dependencies </a:t>
            </a:r>
            <a:r>
              <a:rPr lang="en-US" sz="2800" b="0" i="0" u="none" strike="noStrike" baseline="0" dirty="0">
                <a:latin typeface="TimesNewRomanPSMT"/>
              </a:rPr>
              <a:t>directive and then run </a:t>
            </a:r>
            <a:r>
              <a:rPr lang="en-US" sz="2800" b="0" i="0" u="none" strike="noStrike" baseline="0" dirty="0" err="1">
                <a:latin typeface="CourierNewPSMT"/>
              </a:rPr>
              <a:t>npm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IN" sz="2800" b="0" i="0" u="none" strike="noStrike" baseline="0" dirty="0">
                <a:latin typeface="CourierNewPSMT"/>
              </a:rPr>
              <a:t>install </a:t>
            </a:r>
            <a:r>
              <a:rPr lang="en-IN" sz="2800" b="0" i="0" u="none" strike="noStrike" baseline="0" dirty="0">
                <a:latin typeface="TimesNewRomanPSMT"/>
              </a:rPr>
              <a:t>again.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5193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419065-1CB2-EA57-01D9-50ACDB4DA249}"/>
              </a:ext>
            </a:extLst>
          </p:cNvPr>
          <p:cNvSpPr txBox="1"/>
          <p:nvPr/>
        </p:nvSpPr>
        <p:spPr>
          <a:xfrm>
            <a:off x="0" y="211885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TimesNewRomanPS-BoldMT"/>
              </a:defRPr>
            </a:lvl1pPr>
          </a:lstStyle>
          <a:p>
            <a:r>
              <a:rPr lang="en-US" dirty="0"/>
              <a:t>6) </a:t>
            </a:r>
            <a:r>
              <a:rPr lang="en-US" sz="2800" b="1" i="0" u="none" strike="noStrike" baseline="0" dirty="0">
                <a:latin typeface="TimesNewRomanPS-BoldMT"/>
              </a:rPr>
              <a:t>Creating a Node.js Application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7A649-3324-CC1F-2D5D-A638090BDE2E}"/>
              </a:ext>
            </a:extLst>
          </p:cNvPr>
          <p:cNvSpPr txBox="1"/>
          <p:nvPr/>
        </p:nvSpPr>
        <p:spPr>
          <a:xfrm>
            <a:off x="0" y="1118414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TimesNewRomanPSMT"/>
              </a:rPr>
              <a:t>C</a:t>
            </a:r>
            <a:r>
              <a:rPr lang="en-US" sz="2800" b="0" i="0" u="none" strike="noStrike" baseline="0" dirty="0">
                <a:latin typeface="TimesNewRomanPSMT"/>
              </a:rPr>
              <a:t>reate your own Node Packaged Module and then use that module as a library in a Node.js application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2D22F-D8EF-D7D4-7B08-04E11CA1D48E}"/>
              </a:ext>
            </a:extLst>
          </p:cNvPr>
          <p:cNvSpPr txBox="1"/>
          <p:nvPr/>
        </p:nvSpPr>
        <p:spPr>
          <a:xfrm>
            <a:off x="-1" y="2219426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IN" dirty="0"/>
              <a:t>how to </a:t>
            </a:r>
            <a:r>
              <a:rPr lang="en-US" dirty="0">
                <a:solidFill>
                  <a:srgbClr val="FF0000"/>
                </a:solidFill>
              </a:rPr>
              <a:t>create a package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publish it</a:t>
            </a:r>
            <a:r>
              <a:rPr lang="en-US" dirty="0"/>
              <a:t>, and then </a:t>
            </a:r>
            <a:r>
              <a:rPr lang="en-US" dirty="0">
                <a:solidFill>
                  <a:srgbClr val="FF0000"/>
                </a:solidFill>
              </a:rPr>
              <a:t>use it again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714B9-745A-2FD8-AA75-84BF9747C0D1}"/>
              </a:ext>
            </a:extLst>
          </p:cNvPr>
          <p:cNvSpPr txBox="1"/>
          <p:nvPr/>
        </p:nvSpPr>
        <p:spPr>
          <a:xfrm>
            <a:off x="109634" y="3059668"/>
            <a:ext cx="8241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strike="noStrike" baseline="0" dirty="0">
                <a:solidFill>
                  <a:srgbClr val="FF0000"/>
                </a:solidFill>
                <a:latin typeface="TimesNewRomanPS-BoldMT"/>
              </a:rPr>
              <a:t>6.1 Creating a Node.js Packaged Module</a:t>
            </a:r>
            <a:endParaRPr lang="en-IN" sz="2800" u="sng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26B35-5E2D-F54D-A1EB-076C52B8A179}"/>
              </a:ext>
            </a:extLst>
          </p:cNvPr>
          <p:cNvSpPr txBox="1"/>
          <p:nvPr/>
        </p:nvSpPr>
        <p:spPr>
          <a:xfrm>
            <a:off x="249592" y="3899910"/>
            <a:ext cx="119424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To create a Node.js Packaged Module you need to create the functionality in </a:t>
            </a:r>
            <a:r>
              <a:rPr lang="en-IN" dirty="0"/>
              <a:t>JavaScript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83C9E-BF56-6470-7255-BB9E4274EB39}"/>
              </a:ext>
            </a:extLst>
          </p:cNvPr>
          <p:cNvSpPr txBox="1"/>
          <p:nvPr/>
        </p:nvSpPr>
        <p:spPr>
          <a:xfrm>
            <a:off x="249592" y="5087951"/>
            <a:ext cx="119424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latin typeface="TimesNewRomanPSMT"/>
              </a:rPr>
              <a:t>D</a:t>
            </a:r>
            <a:r>
              <a:rPr lang="en-US" sz="2800" b="0" i="0" u="none" strike="noStrike" baseline="0" dirty="0">
                <a:latin typeface="TimesNewRomanPSMT"/>
              </a:rPr>
              <a:t>efine the package using a </a:t>
            </a:r>
            <a:r>
              <a:rPr lang="en-US" sz="2800" b="0" i="0" u="none" strike="noStrike" baseline="0" dirty="0" err="1">
                <a:solidFill>
                  <a:srgbClr val="FF0000"/>
                </a:solidFill>
                <a:latin typeface="CourierNewPSMT"/>
              </a:rPr>
              <a:t>package.json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file, and then either publish it to the registry or package it for local use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5395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55DB72-82A4-9F94-E15D-D309B494A4FB}"/>
              </a:ext>
            </a:extLst>
          </p:cNvPr>
          <p:cNvSpPr txBox="1"/>
          <p:nvPr/>
        </p:nvSpPr>
        <p:spPr>
          <a:xfrm>
            <a:off x="286916" y="26786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NewRomanPS-BoldMT"/>
              </a:rPr>
              <a:t>Writing Data to the Console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D0DCA-5819-703C-9BD9-083875B98E1D}"/>
              </a:ext>
            </a:extLst>
          </p:cNvPr>
          <p:cNvSpPr txBox="1"/>
          <p:nvPr/>
        </p:nvSpPr>
        <p:spPr>
          <a:xfrm>
            <a:off x="464197" y="858617"/>
            <a:ext cx="11618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One of the most useful modules in Node.js during the development process is the </a:t>
            </a:r>
            <a:r>
              <a:rPr lang="en-IN" sz="2800" b="0" i="0" u="none" strike="noStrike" baseline="0" dirty="0">
                <a:latin typeface="CourierNewPSMT"/>
              </a:rPr>
              <a:t>console </a:t>
            </a:r>
            <a:r>
              <a:rPr lang="en-IN" sz="2800" b="0" i="0" u="none" strike="noStrike" baseline="0" dirty="0">
                <a:latin typeface="TimesNewRomanPSMT"/>
              </a:rPr>
              <a:t>module.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D0BD2-D880-C561-8831-36A3C0808C75}"/>
              </a:ext>
            </a:extLst>
          </p:cNvPr>
          <p:cNvSpPr txBox="1"/>
          <p:nvPr/>
        </p:nvSpPr>
        <p:spPr>
          <a:xfrm>
            <a:off x="464197" y="2034140"/>
            <a:ext cx="11618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This module provides a lot of functionality when writing debug and information statements to the console.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432DC-0D0C-6AC7-D0E7-CD7700B0E51D}"/>
              </a:ext>
            </a:extLst>
          </p:cNvPr>
          <p:cNvSpPr txBox="1"/>
          <p:nvPr/>
        </p:nvSpPr>
        <p:spPr>
          <a:xfrm>
            <a:off x="464196" y="3269589"/>
            <a:ext cx="115443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</a:t>
            </a:r>
            <a:r>
              <a:rPr lang="en-US" sz="2800" b="0" i="0" u="none" strike="noStrike" baseline="0" dirty="0">
                <a:latin typeface="CourierNewPSMT"/>
              </a:rPr>
              <a:t>console </a:t>
            </a:r>
            <a:r>
              <a:rPr lang="en-US" sz="2800" b="0" i="0" u="none" strike="noStrike" baseline="0" dirty="0">
                <a:latin typeface="TimesNewRomanPSMT"/>
              </a:rPr>
              <a:t>module allows you to control output to the console, implement time delta output, and write tracebacks and </a:t>
            </a:r>
            <a:r>
              <a:rPr lang="en-IN" sz="2800" b="0" i="0" u="none" strike="noStrike" baseline="0" dirty="0">
                <a:latin typeface="TimesNewRomanPSMT"/>
              </a:rPr>
              <a:t>assertions to the console.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6766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041739-7F76-B774-0851-AD424D668E0F}"/>
              </a:ext>
            </a:extLst>
          </p:cNvPr>
          <p:cNvSpPr txBox="1"/>
          <p:nvPr/>
        </p:nvSpPr>
        <p:spPr>
          <a:xfrm>
            <a:off x="883298" y="155883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0000EF"/>
                </a:solidFill>
                <a:latin typeface="TimesNewRomanPSMT"/>
              </a:rPr>
              <a:t>Understanding the Node Package Registry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0000EF"/>
                </a:solidFill>
                <a:latin typeface="TimesNewRomanPSMT"/>
              </a:rPr>
              <a:t>Using the Node Package Manager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0000EF"/>
                </a:solidFill>
                <a:latin typeface="TimesNewRomanPSMT"/>
              </a:rPr>
              <a:t>Searching for Node Package Modules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sz="2400" b="0" i="0" u="none" strike="noStrike" baseline="0" dirty="0">
                <a:solidFill>
                  <a:srgbClr val="0000EF"/>
                </a:solidFill>
                <a:latin typeface="TimesNewRomanPSMT"/>
              </a:rPr>
              <a:t>Installing Node Packaged Modules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N" sz="2400" b="0" i="0" u="none" strike="noStrike" baseline="0" dirty="0">
                <a:solidFill>
                  <a:srgbClr val="0000EF"/>
                </a:solidFill>
                <a:latin typeface="TimesNewRomanPSMT"/>
              </a:rPr>
              <a:t>Using </a:t>
            </a:r>
            <a:r>
              <a:rPr lang="en-IN" sz="2400" b="0" i="0" u="none" strike="noStrike" baseline="0" dirty="0" err="1">
                <a:solidFill>
                  <a:srgbClr val="0000EF"/>
                </a:solidFill>
                <a:latin typeface="CourierNewPSMT"/>
              </a:rPr>
              <a:t>package.json</a:t>
            </a:r>
            <a:endParaRPr lang="en-IN" sz="2400" b="0" i="0" u="none" strike="noStrike" baseline="0" dirty="0">
              <a:solidFill>
                <a:srgbClr val="0000EF"/>
              </a:solidFill>
              <a:latin typeface="CourierNewPSM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0000EF"/>
                </a:solidFill>
                <a:latin typeface="TimesNewRomanPSMT"/>
              </a:rPr>
              <a:t>Creating a Node.js Application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D899E-B838-C8E6-863E-9D9C59766845}"/>
              </a:ext>
            </a:extLst>
          </p:cNvPr>
          <p:cNvSpPr txBox="1"/>
          <p:nvPr/>
        </p:nvSpPr>
        <p:spPr>
          <a:xfrm>
            <a:off x="529513" y="781052"/>
            <a:ext cx="8045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00EF"/>
                </a:solidFill>
                <a:latin typeface="TimesNewRomanPSMT"/>
              </a:rPr>
              <a:t>What Are Node Packaged Modules?</a:t>
            </a:r>
          </a:p>
        </p:txBody>
      </p:sp>
    </p:spTree>
    <p:extLst>
      <p:ext uri="{BB962C8B-B14F-4D97-AF65-F5344CB8AC3E}">
        <p14:creationId xmlns:p14="http://schemas.microsoft.com/office/powerpoint/2010/main" val="4250727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560CC-1D76-E2A5-DFD6-477B83C09BF7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Lists the functions available in the console module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2E671-77D2-928B-C9ED-E392ED5E1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8" t="17778" r="23629" b="12115"/>
          <a:stretch/>
        </p:blipFill>
        <p:spPr>
          <a:xfrm>
            <a:off x="2079912" y="1517082"/>
            <a:ext cx="8531802" cy="50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78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2495-BFE7-2C49-419D-D9213898D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1" t="15627" r="22097" b="6955"/>
          <a:stretch/>
        </p:blipFill>
        <p:spPr>
          <a:xfrm>
            <a:off x="809644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8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0AD448-247F-BCA0-C28E-857DAB3FFF4C}"/>
              </a:ext>
            </a:extLst>
          </p:cNvPr>
          <p:cNvGrpSpPr/>
          <p:nvPr/>
        </p:nvGrpSpPr>
        <p:grpSpPr>
          <a:xfrm>
            <a:off x="914080" y="457200"/>
            <a:ext cx="10363839" cy="5943599"/>
            <a:chOff x="619431" y="285135"/>
            <a:chExt cx="8160775" cy="4680156"/>
          </a:xfrm>
        </p:grpSpPr>
        <p:pic>
          <p:nvPicPr>
            <p:cNvPr id="3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8137A08-8E22-9450-F1FF-3ACF84206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58" t="15197" r="23306" b="34910"/>
            <a:stretch/>
          </p:blipFill>
          <p:spPr>
            <a:xfrm>
              <a:off x="619431" y="285135"/>
              <a:ext cx="8160775" cy="3421627"/>
            </a:xfrm>
            <a:prstGeom prst="rect">
              <a:avLst/>
            </a:prstGeom>
          </p:spPr>
        </p:pic>
        <p:pic>
          <p:nvPicPr>
            <p:cNvPr id="5" name="Picture 4" descr="Graphical user interface, text, email&#10;&#10;Description automatically generated">
              <a:extLst>
                <a:ext uri="{FF2B5EF4-FFF2-40B4-BE49-F238E27FC236}">
                  <a16:creationId xmlns:a16="http://schemas.microsoft.com/office/drawing/2014/main" id="{BC1C4062-CB72-76CD-3656-B7B59337E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80" t="69533" r="22985" b="12115"/>
            <a:stretch/>
          </p:blipFill>
          <p:spPr>
            <a:xfrm>
              <a:off x="619431" y="3706762"/>
              <a:ext cx="8160775" cy="1258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81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B115F-04ED-1E3D-0A2F-B2FCBAFF6E98}"/>
              </a:ext>
            </a:extLst>
          </p:cNvPr>
          <p:cNvSpPr txBox="1"/>
          <p:nvPr/>
        </p:nvSpPr>
        <p:spPr>
          <a:xfrm>
            <a:off x="163288" y="2665959"/>
            <a:ext cx="8045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00EF"/>
                </a:solidFill>
                <a:latin typeface="TimesNewRomanPSMT"/>
              </a:rPr>
              <a:t>What Are Node Packaged Modules?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2DAB4-62D9-F066-6964-ED7F6796DA94}"/>
              </a:ext>
            </a:extLst>
          </p:cNvPr>
          <p:cNvSpPr txBox="1"/>
          <p:nvPr/>
        </p:nvSpPr>
        <p:spPr>
          <a:xfrm>
            <a:off x="163286" y="1001325"/>
            <a:ext cx="116679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One of the most powerful features of the Node.js framework is the ability to easily extend it with additional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NewRomanPSMT"/>
              </a:rPr>
              <a:t>Node Packaged Modules (NPMs) </a:t>
            </a:r>
            <a:r>
              <a:rPr lang="en-US" sz="2800" b="0" i="0" u="none" strike="noStrike" baseline="0" dirty="0">
                <a:latin typeface="TimesNewRomanPSMT"/>
              </a:rPr>
              <a:t>using the </a:t>
            </a:r>
            <a:r>
              <a:rPr lang="en-US" sz="2800" b="0" i="0" u="none" strike="noStrike" baseline="0" dirty="0">
                <a:solidFill>
                  <a:srgbClr val="00B050"/>
                </a:solidFill>
                <a:latin typeface="TimesNewRomanPSMT"/>
              </a:rPr>
              <a:t>Node Package </a:t>
            </a:r>
            <a:r>
              <a:rPr lang="en-IN" sz="2800" b="0" i="0" u="none" strike="noStrike" baseline="0" dirty="0">
                <a:solidFill>
                  <a:srgbClr val="00B050"/>
                </a:solidFill>
                <a:latin typeface="TimesNewRomanPSMT"/>
              </a:rPr>
              <a:t>Manager (NPM).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4745-D4B8-5A06-54EE-C7825AB03D89}"/>
              </a:ext>
            </a:extLst>
          </p:cNvPr>
          <p:cNvSpPr txBox="1"/>
          <p:nvPr/>
        </p:nvSpPr>
        <p:spPr>
          <a:xfrm>
            <a:off x="163286" y="293439"/>
            <a:ext cx="7609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4000" i="0" u="none" strike="noStrike" baseline="0" dirty="0">
                <a:solidFill>
                  <a:srgbClr val="0000EF"/>
                </a:solidFill>
                <a:latin typeface="TimesNewRomanPS-BoldMT"/>
              </a:rPr>
              <a:t>Working with Node Packages</a:t>
            </a:r>
            <a:endParaRPr lang="en-IN" sz="4000" dirty="0">
              <a:solidFill>
                <a:srgbClr val="0000E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94112-B367-E50F-8E4B-9D4316360B18}"/>
              </a:ext>
            </a:extLst>
          </p:cNvPr>
          <p:cNvSpPr txBox="1"/>
          <p:nvPr/>
        </p:nvSpPr>
        <p:spPr>
          <a:xfrm>
            <a:off x="163287" y="3429000"/>
            <a:ext cx="11667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Node Packaged Module </a:t>
            </a:r>
            <a:r>
              <a:rPr lang="en-US" dirty="0"/>
              <a:t>is a </a:t>
            </a:r>
            <a:r>
              <a:rPr lang="en-US" i="1" u="sng" dirty="0">
                <a:solidFill>
                  <a:srgbClr val="FF0000"/>
                </a:solidFill>
              </a:rPr>
              <a:t>packaged library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can easily be </a:t>
            </a:r>
            <a:r>
              <a:rPr lang="en-US" dirty="0">
                <a:solidFill>
                  <a:srgbClr val="0070C0"/>
                </a:solidFill>
              </a:rPr>
              <a:t>shared, reused, and installed in different projects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8ABCA-E659-F87C-691E-86B9948939A0}"/>
              </a:ext>
            </a:extLst>
          </p:cNvPr>
          <p:cNvSpPr txBox="1"/>
          <p:nvPr/>
        </p:nvSpPr>
        <p:spPr>
          <a:xfrm>
            <a:off x="163286" y="4516218"/>
            <a:ext cx="11667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The Mongoose module provides an ODM (Operational Data Model) for MongoDB, Express extends Node’s HTTP capabilities, and so on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681E8-E1CF-A0C4-A08F-6E348CB6B701}"/>
              </a:ext>
            </a:extLst>
          </p:cNvPr>
          <p:cNvSpPr txBox="1"/>
          <p:nvPr/>
        </p:nvSpPr>
        <p:spPr>
          <a:xfrm>
            <a:off x="163286" y="5658591"/>
            <a:ext cx="11667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Node.js modules are created by various third-party organizations to provide the needed features that Node.js lacks out of the box.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19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8784E-7432-7ACD-95AA-500F492D4F6A}"/>
              </a:ext>
            </a:extLst>
          </p:cNvPr>
          <p:cNvSpPr txBox="1"/>
          <p:nvPr/>
        </p:nvSpPr>
        <p:spPr>
          <a:xfrm>
            <a:off x="454866" y="409288"/>
            <a:ext cx="11161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Node Packaged Modules include a </a:t>
            </a:r>
            <a:r>
              <a:rPr lang="en-US" dirty="0" err="1">
                <a:solidFill>
                  <a:srgbClr val="FF0000"/>
                </a:solidFill>
              </a:rPr>
              <a:t>package.json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file that defines the packages.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51C6E-D7AC-0502-136F-5807466D21C5}"/>
              </a:ext>
            </a:extLst>
          </p:cNvPr>
          <p:cNvSpPr txBox="1"/>
          <p:nvPr/>
        </p:nvSpPr>
        <p:spPr>
          <a:xfrm>
            <a:off x="454866" y="1616620"/>
            <a:ext cx="11161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</a:t>
            </a:r>
            <a:r>
              <a:rPr lang="en-US" sz="2800" b="0" i="0" u="none" strike="noStrike" baseline="0" dirty="0" err="1">
                <a:latin typeface="CourierNewPSMT"/>
              </a:rPr>
              <a:t>package.json</a:t>
            </a:r>
            <a:r>
              <a:rPr lang="en-US" sz="2800" b="0" i="0" u="none" strike="noStrike" baseline="0" dirty="0">
                <a:latin typeface="CourierNewPSMT"/>
              </a:rPr>
              <a:t> </a:t>
            </a:r>
            <a:r>
              <a:rPr lang="en-US" sz="2800" b="0" i="0" u="none" strike="noStrike" baseline="0" dirty="0">
                <a:latin typeface="TimesNewRomanPSMT"/>
              </a:rPr>
              <a:t>file includes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NewRomanPSMT"/>
              </a:rPr>
              <a:t>informational </a:t>
            </a:r>
            <a:r>
              <a:rPr lang="en-US" sz="2800" b="0" i="0" u="none" strike="noStrike" baseline="0" dirty="0">
                <a:latin typeface="TimesNewRomanPSMT"/>
              </a:rPr>
              <a:t>metadata &amp; </a:t>
            </a:r>
            <a:r>
              <a:rPr lang="en-US" sz="2800" dirty="0">
                <a:solidFill>
                  <a:srgbClr val="FF0000"/>
                </a:solidFill>
                <a:latin typeface="TimesNewRomanPSMT"/>
              </a:rPr>
              <a:t>control</a:t>
            </a:r>
            <a:r>
              <a:rPr lang="en-US" sz="2800" b="0" i="0" u="none" strike="noStrike" baseline="0" dirty="0">
                <a:latin typeface="TimesNewRomanPSMT"/>
              </a:rPr>
              <a:t> metadata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9D3B-7A8C-672C-DAA5-71E636F029A0}"/>
              </a:ext>
            </a:extLst>
          </p:cNvPr>
          <p:cNvSpPr txBox="1"/>
          <p:nvPr/>
        </p:nvSpPr>
        <p:spPr>
          <a:xfrm>
            <a:off x="454866" y="2728573"/>
            <a:ext cx="11161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informational metadata - name, version author, and contributors.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CB37D-C94B-EF58-F33E-46FEEF0E981A}"/>
              </a:ext>
            </a:extLst>
          </p:cNvPr>
          <p:cNvSpPr txBox="1"/>
          <p:nvPr/>
        </p:nvSpPr>
        <p:spPr>
          <a:xfrm>
            <a:off x="454866" y="3840526"/>
            <a:ext cx="111617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control metadata, - dependencies and other requirements that the Node Package Manager uses when performing actions such as installation and publishing.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0704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42A6D-0F16-D945-2A85-E84759D80667}"/>
              </a:ext>
            </a:extLst>
          </p:cNvPr>
          <p:cNvSpPr txBox="1"/>
          <p:nvPr/>
        </p:nvSpPr>
        <p:spPr>
          <a:xfrm>
            <a:off x="0" y="127910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NewRomanPS-BoldMT"/>
              </a:rPr>
              <a:t>1) </a:t>
            </a:r>
            <a:r>
              <a:rPr lang="en-US" sz="2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NewRomanPS-BoldMT"/>
              </a:rPr>
              <a:t>Understanding the Node Package Registry</a:t>
            </a:r>
            <a:endParaRPr lang="en-IN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2D0CE-F125-3932-E267-A1C6F3E506B6}"/>
              </a:ext>
            </a:extLst>
          </p:cNvPr>
          <p:cNvSpPr txBox="1"/>
          <p:nvPr/>
        </p:nvSpPr>
        <p:spPr>
          <a:xfrm>
            <a:off x="151621" y="1035898"/>
            <a:ext cx="11754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TimesNewRomanPSMT"/>
              </a:rPr>
              <a:t>The Node modules have a managed location called the Node Package Registry </a:t>
            </a:r>
            <a:r>
              <a:rPr lang="en-IN" sz="2800" b="0" i="0" u="none" strike="noStrike" baseline="0" dirty="0">
                <a:solidFill>
                  <a:srgbClr val="FF0000"/>
                </a:solidFill>
                <a:latin typeface="TimesNewRomanPSMT"/>
              </a:rPr>
              <a:t>where packages are registered</a:t>
            </a:r>
            <a:r>
              <a:rPr lang="en-IN" sz="2800" b="0" i="0" u="none" strike="noStrike" baseline="0" dirty="0">
                <a:latin typeface="TimesNewRomanPSMT"/>
              </a:rPr>
              <a:t>.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547E6-852C-C199-BA2C-02B53D8F64E8}"/>
              </a:ext>
            </a:extLst>
          </p:cNvPr>
          <p:cNvSpPr txBox="1"/>
          <p:nvPr/>
        </p:nvSpPr>
        <p:spPr>
          <a:xfrm>
            <a:off x="235598" y="2374773"/>
            <a:ext cx="11492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just">
              <a:buFont typeface="Wingdings" panose="05000000000000000000" pitchFamily="2" charset="2"/>
              <a:buChar char="Ø"/>
              <a:defRPr sz="2800" b="0" i="0" u="none" strike="noStrike" baseline="0">
                <a:latin typeface="TimesNewRomanPSMT"/>
              </a:defRPr>
            </a:lvl1pPr>
          </a:lstStyle>
          <a:p>
            <a:r>
              <a:rPr lang="en-US" dirty="0"/>
              <a:t>This allows you to publish your own packages in a location where others can use them as well as download packages that others have </a:t>
            </a:r>
            <a:r>
              <a:rPr lang="en-IN" dirty="0"/>
              <a:t>created.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801D3-EC18-3167-999F-07719F69C248}"/>
              </a:ext>
            </a:extLst>
          </p:cNvPr>
          <p:cNvSpPr txBox="1"/>
          <p:nvPr/>
        </p:nvSpPr>
        <p:spPr>
          <a:xfrm>
            <a:off x="235598" y="3860154"/>
            <a:ext cx="11381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PSMT"/>
              </a:rPr>
              <a:t>The Node Package Registry is located at </a:t>
            </a:r>
            <a:r>
              <a:rPr lang="en-US" sz="2800" b="0" i="0" u="none" strike="noStrike" baseline="0" dirty="0">
                <a:solidFill>
                  <a:srgbClr val="0000EF"/>
                </a:solidFill>
                <a:latin typeface="TimesNewRomanPSMT"/>
              </a:rPr>
              <a:t>https://npmjs.com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976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66B3C-E5BB-40CB-7779-10C5E5F4D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4"/>
          <a:stretch/>
        </p:blipFill>
        <p:spPr>
          <a:xfrm>
            <a:off x="570271" y="560438"/>
            <a:ext cx="11191441" cy="59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4A3B4-89D8-C26E-55CE-DD6C585DD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10" b="10967"/>
          <a:stretch/>
        </p:blipFill>
        <p:spPr>
          <a:xfrm>
            <a:off x="226142" y="176980"/>
            <a:ext cx="11739716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B0EB60-EEEB-E42B-FBBF-E94F50704694}"/>
              </a:ext>
            </a:extLst>
          </p:cNvPr>
          <p:cNvSpPr txBox="1"/>
          <p:nvPr/>
        </p:nvSpPr>
        <p:spPr>
          <a:xfrm>
            <a:off x="0" y="211885"/>
            <a:ext cx="1219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TimesNewRomanPS-BoldMT"/>
              </a:defRPr>
            </a:lvl1pPr>
          </a:lstStyle>
          <a:p>
            <a:r>
              <a:rPr lang="en-US" dirty="0"/>
              <a:t>2) Using the Node Package Manager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DB4C1-3876-DA94-238A-96B8E420F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45" b="25448"/>
          <a:stretch/>
        </p:blipFill>
        <p:spPr>
          <a:xfrm>
            <a:off x="1160206" y="1238865"/>
            <a:ext cx="9674942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879</Words>
  <Application>Microsoft Office PowerPoint</Application>
  <PresentationFormat>Widescreen</PresentationFormat>
  <Paragraphs>63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CourierNewPS-BoldMT</vt:lpstr>
      <vt:lpstr>CourierNewPSMT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5162</dc:creator>
  <cp:lastModifiedBy>5162</cp:lastModifiedBy>
  <cp:revision>5</cp:revision>
  <dcterms:created xsi:type="dcterms:W3CDTF">2023-02-21T10:53:24Z</dcterms:created>
  <dcterms:modified xsi:type="dcterms:W3CDTF">2023-02-22T10:48:14Z</dcterms:modified>
</cp:coreProperties>
</file>