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1" r:id="rId2"/>
    <p:sldId id="274" r:id="rId3"/>
    <p:sldId id="275" r:id="rId4"/>
    <p:sldId id="290" r:id="rId5"/>
    <p:sldId id="276" r:id="rId6"/>
    <p:sldId id="282" r:id="rId7"/>
    <p:sldId id="278" r:id="rId8"/>
    <p:sldId id="277" r:id="rId9"/>
    <p:sldId id="279" r:id="rId10"/>
    <p:sldId id="291" r:id="rId11"/>
    <p:sldId id="292" r:id="rId12"/>
    <p:sldId id="280" r:id="rId13"/>
    <p:sldId id="284" r:id="rId14"/>
    <p:sldId id="287" r:id="rId15"/>
    <p:sldId id="288" r:id="rId16"/>
    <p:sldId id="286" r:id="rId17"/>
    <p:sldId id="293" r:id="rId18"/>
    <p:sldId id="289" r:id="rId19"/>
    <p:sldId id="26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121" autoAdjust="0"/>
    <p:restoredTop sz="94660"/>
  </p:normalViewPr>
  <p:slideViewPr>
    <p:cSldViewPr>
      <p:cViewPr>
        <p:scale>
          <a:sx n="66" d="100"/>
          <a:sy n="66" d="100"/>
        </p:scale>
        <p:origin x="-16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Methods to represent signed numbers</a:t>
            </a:r>
          </a:p>
          <a:p>
            <a:pPr lvl="1"/>
            <a:r>
              <a:rPr lang="en-US" sz="3200" dirty="0" smtClean="0"/>
              <a:t>Signed magnitude</a:t>
            </a:r>
          </a:p>
          <a:p>
            <a:pPr lvl="1"/>
            <a:r>
              <a:rPr lang="en-US" sz="3200" dirty="0" smtClean="0"/>
              <a:t>Signed Complement</a:t>
            </a:r>
          </a:p>
          <a:p>
            <a:pPr lvl="2">
              <a:buFont typeface="Wingdings" pitchFamily="2" charset="2"/>
              <a:buChar char="Ø"/>
            </a:pPr>
            <a:r>
              <a:rPr lang="en-US" sz="2800" dirty="0" smtClean="0"/>
              <a:t>2’s complement</a:t>
            </a:r>
          </a:p>
          <a:p>
            <a:pPr lvl="2">
              <a:buFont typeface="Wingdings" pitchFamily="2" charset="2"/>
              <a:buChar char="Ø"/>
            </a:pPr>
            <a:r>
              <a:rPr lang="en-US" sz="2800" dirty="0" smtClean="0"/>
              <a:t>1’s complement</a:t>
            </a:r>
          </a:p>
          <a:p>
            <a:r>
              <a:rPr lang="en-US" sz="3600" dirty="0" smtClean="0"/>
              <a:t>Problems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1’s complement representation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In </a:t>
            </a:r>
            <a:r>
              <a:rPr lang="en-US" b="1" dirty="0" smtClean="0"/>
              <a:t>one's complement form</a:t>
            </a:r>
            <a:r>
              <a:rPr lang="en-US" dirty="0" smtClean="0"/>
              <a:t>, a negative </a:t>
            </a:r>
            <a:r>
              <a:rPr lang="en-US" b="1" dirty="0" smtClean="0"/>
              <a:t>number</a:t>
            </a:r>
            <a:r>
              <a:rPr lang="en-US" dirty="0" smtClean="0"/>
              <a:t> is the </a:t>
            </a:r>
            <a:r>
              <a:rPr lang="en-US" b="1" dirty="0" smtClean="0"/>
              <a:t>1's complement</a:t>
            </a:r>
            <a:r>
              <a:rPr lang="en-US" dirty="0" smtClean="0"/>
              <a:t> of its positive </a:t>
            </a:r>
            <a:r>
              <a:rPr lang="en-US" b="1" dirty="0" smtClean="0"/>
              <a:t>number.</a:t>
            </a:r>
            <a:endParaRPr lang="en-US" dirty="0" smtClean="0"/>
          </a:p>
          <a:p>
            <a:pPr algn="just"/>
            <a:r>
              <a:rPr lang="en-US" dirty="0" smtClean="0"/>
              <a:t>In this scheme:</a:t>
            </a:r>
          </a:p>
          <a:p>
            <a:pPr algn="just">
              <a:buNone/>
            </a:pPr>
            <a:r>
              <a:rPr lang="en-US" dirty="0" smtClean="0"/>
              <a:t>    if the binary number </a:t>
            </a:r>
            <a:r>
              <a:rPr lang="en-US" b="1" dirty="0" smtClean="0"/>
              <a:t>010</a:t>
            </a:r>
            <a:r>
              <a:rPr lang="en-US" b="1" baseline="-25000" dirty="0" smtClean="0"/>
              <a:t>2</a:t>
            </a:r>
            <a:r>
              <a:rPr lang="en-US" dirty="0" smtClean="0"/>
              <a:t> encodes the signed integer </a:t>
            </a:r>
            <a:r>
              <a:rPr lang="en-US" b="1" dirty="0" smtClean="0"/>
              <a:t>2</a:t>
            </a:r>
            <a:r>
              <a:rPr lang="en-US" b="1" baseline="-25000" dirty="0" smtClean="0"/>
              <a:t>10</a:t>
            </a:r>
            <a:r>
              <a:rPr lang="en-US" dirty="0" smtClean="0"/>
              <a:t>, then its one's complement, </a:t>
            </a:r>
            <a:r>
              <a:rPr lang="en-US" b="1" dirty="0" smtClean="0"/>
              <a:t>101</a:t>
            </a:r>
            <a:r>
              <a:rPr lang="en-US" b="1" baseline="-25000" dirty="0" smtClean="0"/>
              <a:t>2</a:t>
            </a:r>
            <a:r>
              <a:rPr lang="en-US" dirty="0" smtClean="0"/>
              <a:t>, encodes the inverse: </a:t>
            </a:r>
            <a:r>
              <a:rPr lang="en-US" b="1" dirty="0" smtClean="0"/>
              <a:t>−2</a:t>
            </a:r>
            <a:r>
              <a:rPr lang="en-US" b="1" baseline="-25000" dirty="0" smtClean="0"/>
              <a:t>10</a:t>
            </a:r>
            <a:r>
              <a:rPr lang="en-US" dirty="0" smtClean="0"/>
              <a:t>.  </a:t>
            </a:r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</a:rPr>
              <a:t>Range of values in 1’s complement representation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en-US" dirty="0" smtClean="0"/>
              <a:t>Range of numbers: - The range of 1’s complement form is </a:t>
            </a:r>
            <a:r>
              <a:rPr lang="en-US" i="1" dirty="0" smtClean="0"/>
              <a:t>from  -</a:t>
            </a:r>
            <a:r>
              <a:rPr lang="en-US" b="1" dirty="0" smtClean="0"/>
              <a:t>(2</a:t>
            </a:r>
            <a:r>
              <a:rPr lang="en-US" b="1" baseline="30000" dirty="0" smtClean="0"/>
              <a:t>(n-1)</a:t>
            </a:r>
            <a:r>
              <a:rPr lang="en-US" b="1" dirty="0" smtClean="0"/>
              <a:t>-1)  to (2</a:t>
            </a:r>
            <a:r>
              <a:rPr lang="en-US" b="1" baseline="30000" dirty="0" smtClean="0"/>
              <a:t>(n-1)</a:t>
            </a:r>
            <a:r>
              <a:rPr lang="en-US" b="1" dirty="0" smtClean="0"/>
              <a:t>-1) </a:t>
            </a:r>
          </a:p>
          <a:p>
            <a:pPr lvl="0" algn="ctr">
              <a:buNone/>
            </a:pPr>
            <a:r>
              <a:rPr lang="en-US" b="1" dirty="0" smtClean="0"/>
              <a:t>-(2</a:t>
            </a:r>
            <a:r>
              <a:rPr lang="en-US" b="1" baseline="30000" dirty="0" smtClean="0"/>
              <a:t>n-1</a:t>
            </a:r>
            <a:r>
              <a:rPr lang="en-US" b="1" dirty="0" smtClean="0"/>
              <a:t>-1), … , -1, -0, +0, +1, …, +(2</a:t>
            </a:r>
            <a:r>
              <a:rPr lang="en-US" b="1" baseline="30000" dirty="0" smtClean="0"/>
              <a:t>n-1</a:t>
            </a:r>
            <a:r>
              <a:rPr lang="en-US" b="1" dirty="0" smtClean="0"/>
              <a:t>-1)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714752"/>
            <a:ext cx="5286412" cy="280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2’s complement representation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just"/>
            <a:r>
              <a:rPr lang="en-US" dirty="0" smtClean="0"/>
              <a:t>In </a:t>
            </a:r>
            <a:r>
              <a:rPr lang="en-US" b="1" dirty="0" smtClean="0"/>
              <a:t>two's complement form</a:t>
            </a:r>
            <a:r>
              <a:rPr lang="en-US" dirty="0" smtClean="0"/>
              <a:t>, a negative </a:t>
            </a:r>
            <a:r>
              <a:rPr lang="en-US" b="1" dirty="0" smtClean="0"/>
              <a:t>number</a:t>
            </a:r>
            <a:r>
              <a:rPr lang="en-US" dirty="0" smtClean="0"/>
              <a:t> is the </a:t>
            </a:r>
            <a:r>
              <a:rPr lang="en-US" b="1" dirty="0" smtClean="0"/>
              <a:t>2's complement</a:t>
            </a:r>
            <a:r>
              <a:rPr lang="en-US" dirty="0" smtClean="0"/>
              <a:t> of its positive </a:t>
            </a:r>
            <a:r>
              <a:rPr lang="en-US" b="1" dirty="0" smtClean="0"/>
              <a:t>number.</a:t>
            </a:r>
          </a:p>
          <a:p>
            <a:pPr algn="just"/>
            <a:r>
              <a:rPr lang="en-US" dirty="0" smtClean="0"/>
              <a:t>In this scheme:</a:t>
            </a:r>
          </a:p>
          <a:p>
            <a:pPr algn="just">
              <a:buNone/>
            </a:pPr>
            <a:r>
              <a:rPr lang="en-US" dirty="0" smtClean="0"/>
              <a:t>    if the binary number </a:t>
            </a:r>
            <a:r>
              <a:rPr lang="en-US" b="1" dirty="0" smtClean="0"/>
              <a:t>010</a:t>
            </a:r>
            <a:r>
              <a:rPr lang="en-US" b="1" baseline="-25000" dirty="0" smtClean="0"/>
              <a:t>2</a:t>
            </a:r>
            <a:r>
              <a:rPr lang="en-US" dirty="0" smtClean="0"/>
              <a:t> encodes the signed integer </a:t>
            </a:r>
            <a:r>
              <a:rPr lang="en-US" b="1" dirty="0" smtClean="0"/>
              <a:t>2</a:t>
            </a:r>
            <a:r>
              <a:rPr lang="en-US" b="1" baseline="-25000" dirty="0" smtClean="0"/>
              <a:t>10</a:t>
            </a:r>
            <a:r>
              <a:rPr lang="en-US" dirty="0" smtClean="0"/>
              <a:t>, then its two's complement, </a:t>
            </a:r>
            <a:r>
              <a:rPr lang="en-US" b="1" dirty="0" smtClean="0"/>
              <a:t>110</a:t>
            </a:r>
            <a:r>
              <a:rPr lang="en-US" b="1" baseline="-25000" dirty="0" smtClean="0"/>
              <a:t>2</a:t>
            </a:r>
            <a:r>
              <a:rPr lang="en-US" dirty="0" smtClean="0"/>
              <a:t>, encodes the inverse: </a:t>
            </a:r>
            <a:r>
              <a:rPr lang="en-US" b="1" dirty="0" smtClean="0"/>
              <a:t>−2</a:t>
            </a:r>
            <a:r>
              <a:rPr lang="en-US" b="1" baseline="-25000" dirty="0" smtClean="0"/>
              <a:t>10</a:t>
            </a:r>
            <a:r>
              <a:rPr lang="en-US" dirty="0" smtClean="0"/>
              <a:t>. 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Range of values in 2’s complement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en-US" dirty="0" smtClean="0"/>
              <a:t>Range of numbers: </a:t>
            </a:r>
            <a:r>
              <a:rPr lang="en-US" b="1" dirty="0" smtClean="0"/>
              <a:t>- (2</a:t>
            </a:r>
            <a:r>
              <a:rPr lang="en-US" b="1" baseline="30000" dirty="0" smtClean="0"/>
              <a:t>(n-1)</a:t>
            </a:r>
            <a:r>
              <a:rPr lang="en-US" b="1" dirty="0" smtClean="0"/>
              <a:t>)  to (2</a:t>
            </a:r>
            <a:r>
              <a:rPr lang="en-US" b="1" baseline="30000" dirty="0" smtClean="0"/>
              <a:t>(n-1)</a:t>
            </a:r>
            <a:r>
              <a:rPr lang="en-US" b="1" dirty="0" smtClean="0"/>
              <a:t>-1).</a:t>
            </a:r>
          </a:p>
          <a:p>
            <a:pPr lvl="0" algn="ctr">
              <a:buNone/>
            </a:pPr>
            <a:r>
              <a:rPr lang="en-US" b="1" dirty="0" smtClean="0"/>
              <a:t>-2</a:t>
            </a:r>
            <a:r>
              <a:rPr lang="en-US" b="1" baseline="30000" dirty="0" smtClean="0"/>
              <a:t>n-1</a:t>
            </a:r>
            <a:r>
              <a:rPr lang="en-US" b="1" dirty="0" smtClean="0"/>
              <a:t>, … , -1,+0, +1, …, +(2</a:t>
            </a:r>
            <a:r>
              <a:rPr lang="en-US" b="1" baseline="30000" dirty="0" smtClean="0"/>
              <a:t>n-1</a:t>
            </a:r>
            <a:r>
              <a:rPr lang="en-US" b="1" dirty="0" smtClean="0"/>
              <a:t>-1)</a:t>
            </a:r>
          </a:p>
          <a:p>
            <a:pPr>
              <a:buNone/>
            </a:pPr>
            <a:r>
              <a:rPr lang="en-US" sz="2400" dirty="0" smtClean="0"/>
              <a:t>Note: There will no </a:t>
            </a:r>
            <a:r>
              <a:rPr lang="en-US" sz="2800" b="1" dirty="0" smtClean="0"/>
              <a:t>-0</a:t>
            </a:r>
            <a:endParaRPr lang="en-US" sz="2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429000"/>
            <a:ext cx="4429156" cy="246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Curved Connector 6"/>
          <p:cNvCxnSpPr/>
          <p:nvPr/>
        </p:nvCxnSpPr>
        <p:spPr>
          <a:xfrm flipV="1">
            <a:off x="3286116" y="2643182"/>
            <a:ext cx="928694" cy="28575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8072494" cy="571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Disadvantage with signed magnitude and 1’s complement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 algn="just"/>
            <a:r>
              <a:rPr lang="en-US" dirty="0" smtClean="0"/>
              <a:t>The </a:t>
            </a:r>
            <a:r>
              <a:rPr lang="en-US" b="1" dirty="0" smtClean="0"/>
              <a:t>disadvantage</a:t>
            </a:r>
            <a:r>
              <a:rPr lang="en-US" dirty="0" smtClean="0"/>
              <a:t> is that there are two notations for 0 in signed magnitude and 1’s complement, which is very inconvenient when the computer wants to test for a 0 result.</a:t>
            </a:r>
          </a:p>
          <a:p>
            <a:pPr lvl="1" algn="just">
              <a:buNone/>
            </a:pPr>
            <a:r>
              <a:rPr lang="en-US" dirty="0" smtClean="0"/>
              <a:t>Signed magnitude :  +0(0000), -0(1000)</a:t>
            </a:r>
          </a:p>
          <a:p>
            <a:pPr lvl="1" algn="just">
              <a:buNone/>
            </a:pPr>
            <a:r>
              <a:rPr lang="en-US" dirty="0" smtClean="0"/>
              <a:t>1’s complement     :  +0(0000), -0(1111)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>
                <a:latin typeface="Bookman Old Style" pitchFamily="18" charset="0"/>
              </a:rPr>
              <a:t>	Represent the following numbers in signed magnitude, 1’s complement and 2’s complement: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000" dirty="0" smtClean="0">
                <a:latin typeface="Bookman Old Style" pitchFamily="18" charset="0"/>
              </a:rPr>
              <a:t>-9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000" dirty="0" smtClean="0">
                <a:latin typeface="Bookman Old Style" pitchFamily="18" charset="0"/>
              </a:rPr>
              <a:t>-25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000" dirty="0" smtClean="0">
                <a:latin typeface="Bookman Old Style" pitchFamily="18" charset="0"/>
              </a:rPr>
              <a:t>-90</a:t>
            </a:r>
          </a:p>
          <a:p>
            <a:pPr marL="514350" indent="-514350">
              <a:buFont typeface="+mj-lt"/>
              <a:buAutoNum type="romanLcPeriod"/>
            </a:pPr>
            <a:r>
              <a:rPr lang="en-US" sz="2000" dirty="0" smtClean="0">
                <a:latin typeface="Bookman Old Style" pitchFamily="18" charset="0"/>
              </a:rPr>
              <a:t>-220</a:t>
            </a:r>
            <a:endParaRPr lang="en-US" sz="2000" dirty="0">
              <a:latin typeface="Bookman Old Style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8001056" cy="479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85918" y="2357430"/>
            <a:ext cx="52917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</a:rPr>
              <a:t>Introduction</a:t>
            </a:r>
            <a:endParaRPr lang="en-US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92500"/>
          </a:bodyPr>
          <a:lstStyle/>
          <a:p>
            <a:pPr algn="just"/>
            <a:r>
              <a:rPr lang="en-US" b="1" dirty="0" smtClean="0"/>
              <a:t>Signed number representations</a:t>
            </a:r>
            <a:r>
              <a:rPr lang="en-US" dirty="0" smtClean="0"/>
              <a:t> are required to encode negative numbers in binary number systems.</a:t>
            </a:r>
          </a:p>
          <a:p>
            <a:pPr algn="just"/>
            <a:r>
              <a:rPr lang="en-US" dirty="0" smtClean="0"/>
              <a:t>Negative numbers in decimal or any other base are represented by prefixing them with a minus sign ("−").</a:t>
            </a:r>
          </a:p>
          <a:p>
            <a:pPr algn="just"/>
            <a:r>
              <a:rPr lang="en-US" dirty="0" smtClean="0"/>
              <a:t>But in computer hardware, numbers are represented only as sequences of bits, </a:t>
            </a:r>
            <a:r>
              <a:rPr lang="en-US" b="1" dirty="0" smtClean="0"/>
              <a:t>without extra symbols. </a:t>
            </a:r>
            <a:r>
              <a:rPr lang="en-US" dirty="0" smtClean="0"/>
              <a:t>So various methods are adopted for representing negative numbers.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How to represent signed numbers?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786050" y="1428736"/>
            <a:ext cx="328614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Signed Binary number representations</a:t>
            </a:r>
            <a:endParaRPr 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0" y="5000636"/>
            <a:ext cx="1643074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7030A0"/>
                </a:solidFill>
              </a:rPr>
              <a:t>1’s complement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000892" y="5000636"/>
            <a:ext cx="1643074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7030A0"/>
                </a:solidFill>
              </a:rPr>
              <a:t>2’s complement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00100" y="3071810"/>
            <a:ext cx="1643074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030A0"/>
                </a:solidFill>
              </a:rPr>
              <a:t>Signed magnitude</a:t>
            </a:r>
          </a:p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215074" y="3143248"/>
            <a:ext cx="200026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7030A0"/>
                </a:solidFill>
              </a:rPr>
              <a:t>Complement</a:t>
            </a:r>
            <a:endParaRPr lang="en-US" dirty="0"/>
          </a:p>
        </p:txBody>
      </p:sp>
      <p:cxnSp>
        <p:nvCxnSpPr>
          <p:cNvPr id="32" name="Straight Arrow Connector 31"/>
          <p:cNvCxnSpPr/>
          <p:nvPr/>
        </p:nvCxnSpPr>
        <p:spPr>
          <a:xfrm rot="10800000" flipV="1">
            <a:off x="2071670" y="2357430"/>
            <a:ext cx="107157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643570" y="2428868"/>
            <a:ext cx="128588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 flipV="1">
            <a:off x="5572132" y="4071942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16200000" flipH="1">
            <a:off x="7179487" y="4179099"/>
            <a:ext cx="857256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Signed magnitude representation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For n bit binary number, </a:t>
            </a:r>
            <a:r>
              <a:rPr lang="en-US" b="1" dirty="0" smtClean="0"/>
              <a:t>1 bit is reserved for sign </a:t>
            </a:r>
            <a:r>
              <a:rPr lang="en-US" dirty="0" smtClean="0"/>
              <a:t>symbol. If the value of sign bit is 0, then the given number will be positive, else if the value of sign bit is 1, then the given number will be negative. </a:t>
            </a:r>
          </a:p>
          <a:p>
            <a:pPr algn="just"/>
            <a:r>
              <a:rPr lang="en-US" dirty="0" smtClean="0"/>
              <a:t>Remaining </a:t>
            </a:r>
            <a:r>
              <a:rPr lang="en-US" b="1" dirty="0" smtClean="0"/>
              <a:t>(n-1) bits represent magnitude </a:t>
            </a:r>
            <a:r>
              <a:rPr lang="en-US" dirty="0" smtClean="0"/>
              <a:t>of the number. Since magnitude of number zero (0) is always 0, so there can be two representation of number zero (0), positive (+0) and negative (-0), which depends on value of sign bit. </a:t>
            </a:r>
          </a:p>
          <a:p>
            <a:pPr algn="just"/>
            <a:r>
              <a:rPr lang="en-US" dirty="0" smtClean="0"/>
              <a:t>Hence these representations are ambiguous generally because of two representation of number zero (0). Generally sign bit is a most significant bit (MSB) of representation. </a:t>
            </a:r>
          </a:p>
          <a:p>
            <a:pPr algn="just"/>
            <a:r>
              <a:rPr lang="en-US" dirty="0" smtClean="0"/>
              <a:t>The range of Sign-Magnitude form is from </a:t>
            </a:r>
          </a:p>
          <a:p>
            <a:pPr algn="ctr">
              <a:buNone/>
            </a:pPr>
            <a:r>
              <a:rPr lang="en-US" dirty="0" smtClean="0"/>
              <a:t>	</a:t>
            </a:r>
            <a:r>
              <a:rPr lang="en-US" b="1" dirty="0" smtClean="0"/>
              <a:t>-(2</a:t>
            </a:r>
            <a:r>
              <a:rPr lang="en-US" b="1" baseline="30000" dirty="0" smtClean="0"/>
              <a:t>(n-1)</a:t>
            </a:r>
            <a:r>
              <a:rPr lang="en-US" b="1" dirty="0" smtClean="0"/>
              <a:t>-1)  to +(2</a:t>
            </a:r>
            <a:r>
              <a:rPr lang="en-US" b="1" baseline="30000" dirty="0" smtClean="0"/>
              <a:t>(n-1)</a:t>
            </a:r>
            <a:r>
              <a:rPr lang="en-US" b="1" dirty="0" smtClean="0"/>
              <a:t>-1).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Signed magnitude representation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lvl="0" algn="just"/>
            <a:r>
              <a:rPr lang="en-US" dirty="0" smtClean="0"/>
              <a:t>The </a:t>
            </a:r>
            <a:r>
              <a:rPr lang="en-US" b="1" dirty="0" smtClean="0"/>
              <a:t>most significant bit </a:t>
            </a:r>
            <a:r>
              <a:rPr lang="en-US" dirty="0" smtClean="0"/>
              <a:t>of a binary number is used to represent the </a:t>
            </a:r>
            <a:r>
              <a:rPr lang="en-US" b="1" dirty="0" smtClean="0"/>
              <a:t>sign bit</a:t>
            </a:r>
            <a:r>
              <a:rPr lang="en-US" dirty="0" smtClean="0"/>
              <a:t>. If the sign bit is equal to zero, the signed binary number is positive; otherwise, it is negative. The remaining bits represent the actual number.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786190"/>
            <a:ext cx="742955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Range of values in signed magnitude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29288"/>
          </a:xfrm>
        </p:spPr>
        <p:txBody>
          <a:bodyPr>
            <a:noAutofit/>
          </a:bodyPr>
          <a:lstStyle/>
          <a:p>
            <a:pPr lvl="0" algn="just"/>
            <a:r>
              <a:rPr lang="en-US" sz="2400" dirty="0" smtClean="0"/>
              <a:t>Largest </a:t>
            </a:r>
            <a:r>
              <a:rPr lang="en-US" sz="2400" dirty="0" err="1" smtClean="0"/>
              <a:t>representable</a:t>
            </a:r>
            <a:r>
              <a:rPr lang="en-US" sz="2400" dirty="0" smtClean="0"/>
              <a:t> magnitude, in this method, is (2</a:t>
            </a:r>
            <a:r>
              <a:rPr lang="en-US" sz="2400" baseline="30000" dirty="0" smtClean="0"/>
              <a:t>n-1</a:t>
            </a:r>
            <a:r>
              <a:rPr lang="en-US" sz="2400" dirty="0" smtClean="0"/>
              <a:t>-1)</a:t>
            </a:r>
          </a:p>
          <a:p>
            <a:pPr lvl="0" algn="just"/>
            <a:r>
              <a:rPr lang="en-US" sz="2400" dirty="0" smtClean="0"/>
              <a:t>Range of numbers:</a:t>
            </a:r>
          </a:p>
          <a:p>
            <a:pPr lvl="0" algn="ctr">
              <a:buNone/>
            </a:pPr>
            <a:r>
              <a:rPr lang="en-US" sz="2400" b="1" dirty="0" smtClean="0"/>
              <a:t>-(2</a:t>
            </a:r>
            <a:r>
              <a:rPr lang="en-US" sz="2400" b="1" baseline="30000" dirty="0" smtClean="0"/>
              <a:t>n-1</a:t>
            </a:r>
            <a:r>
              <a:rPr lang="en-US" sz="2400" b="1" dirty="0" smtClean="0"/>
              <a:t>-1), … , -1, -0, +0, +1, …, +(2</a:t>
            </a:r>
            <a:r>
              <a:rPr lang="en-US" sz="2400" b="1" baseline="30000" dirty="0" smtClean="0"/>
              <a:t>n-1</a:t>
            </a:r>
            <a:r>
              <a:rPr lang="en-US" sz="2400" b="1" dirty="0" smtClean="0"/>
              <a:t>-1)</a:t>
            </a:r>
          </a:p>
          <a:p>
            <a:pPr lvl="0" algn="just"/>
            <a:r>
              <a:rPr lang="en-US" sz="2400" dirty="0" smtClean="0"/>
              <a:t>For example, an </a:t>
            </a:r>
            <a:r>
              <a:rPr lang="en-US" sz="2400" b="1" dirty="0" smtClean="0"/>
              <a:t>8-bit register</a:t>
            </a:r>
            <a:r>
              <a:rPr lang="en-US" sz="2400" dirty="0" smtClean="0"/>
              <a:t>, the leftmost bit is a sign bit, which leaves </a:t>
            </a:r>
            <a:r>
              <a:rPr lang="en-US" sz="2400" b="1" dirty="0" smtClean="0"/>
              <a:t>7 bits </a:t>
            </a:r>
            <a:r>
              <a:rPr lang="en-US" sz="2400" dirty="0" smtClean="0"/>
              <a:t>to represent the magnitude.</a:t>
            </a:r>
          </a:p>
          <a:p>
            <a:pPr lvl="0" algn="just"/>
            <a:r>
              <a:rPr lang="en-US" sz="2400" dirty="0" smtClean="0"/>
              <a:t>The largest magnitude </a:t>
            </a:r>
            <a:r>
              <a:rPr lang="en-US" sz="2400" dirty="0" err="1" smtClean="0"/>
              <a:t>representable</a:t>
            </a:r>
            <a:r>
              <a:rPr lang="en-US" sz="2400" dirty="0" smtClean="0"/>
              <a:t> in 7-bits </a:t>
            </a:r>
          </a:p>
          <a:p>
            <a:pPr lvl="0" algn="ctr">
              <a:buNone/>
            </a:pPr>
            <a:r>
              <a:rPr lang="en-US" sz="2400" dirty="0" smtClean="0"/>
              <a:t>	</a:t>
            </a:r>
            <a:r>
              <a:rPr lang="en-US" sz="2400" b="1" dirty="0" smtClean="0"/>
              <a:t>2</a:t>
            </a:r>
            <a:r>
              <a:rPr lang="en-US" sz="2400" b="1" baseline="30000" dirty="0" smtClean="0"/>
              <a:t>(8-1)</a:t>
            </a:r>
            <a:r>
              <a:rPr lang="en-US" sz="2400" b="1" dirty="0" smtClean="0"/>
              <a:t>-1 =127 </a:t>
            </a:r>
          </a:p>
          <a:p>
            <a:pPr lvl="0" algn="just"/>
            <a:r>
              <a:rPr lang="en-US" sz="2400" dirty="0" smtClean="0"/>
              <a:t>A signed number has:</a:t>
            </a:r>
          </a:p>
          <a:p>
            <a:pPr lvl="1" algn="just" fontAlgn="base"/>
            <a:r>
              <a:rPr lang="en-US" sz="2400" dirty="0" smtClean="0"/>
              <a:t>Magnitude (or absolute value)</a:t>
            </a:r>
          </a:p>
          <a:p>
            <a:pPr lvl="1" algn="just" fontAlgn="base"/>
            <a:r>
              <a:rPr lang="en-US" sz="2400" dirty="0" smtClean="0"/>
              <a:t>Sign (positive or negative)</a:t>
            </a:r>
          </a:p>
          <a:p>
            <a:pPr lvl="1" algn="just" fontAlgn="base"/>
            <a:r>
              <a:rPr lang="en-US" sz="2400" dirty="0" smtClean="0"/>
              <a:t>Everything has to be in binary (0s and 1s)</a:t>
            </a:r>
          </a:p>
          <a:p>
            <a:pPr algn="just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3614734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Positive signed binary numbers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407196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929190" y="428604"/>
            <a:ext cx="361473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Negative signed binary numbers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857364"/>
            <a:ext cx="35719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28604"/>
            <a:ext cx="678661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500438"/>
            <a:ext cx="564360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Connector 7"/>
          <p:cNvCxnSpPr/>
          <p:nvPr/>
        </p:nvCxnSpPr>
        <p:spPr>
          <a:xfrm>
            <a:off x="0" y="292893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Complement representation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lvl="0" algn="just"/>
            <a:r>
              <a:rPr lang="en-US" dirty="0" smtClean="0"/>
              <a:t>Subtraction: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 – B = A + (-B) = A + B’</a:t>
            </a:r>
            <a:endParaRPr lang="en-US" sz="1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1" algn="just"/>
            <a:r>
              <a:rPr lang="en-US" dirty="0" smtClean="0"/>
              <a:t>A negative number is represented with its complement</a:t>
            </a:r>
            <a:endParaRPr lang="en-US" sz="1600" dirty="0" smtClean="0"/>
          </a:p>
          <a:p>
            <a:pPr lvl="1" algn="just"/>
            <a:r>
              <a:rPr lang="en-US" dirty="0" smtClean="0"/>
              <a:t>Note that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B = (B’)’</a:t>
            </a:r>
            <a:endParaRPr lang="en-US" sz="1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 algn="just"/>
            <a:r>
              <a:rPr lang="en-US" dirty="0" smtClean="0"/>
              <a:t>Two types of complements for each base-r</a:t>
            </a:r>
            <a:endParaRPr lang="en-US" sz="1800" dirty="0" smtClean="0"/>
          </a:p>
          <a:p>
            <a:pPr lvl="1" algn="just"/>
            <a:r>
              <a:rPr lang="en-US" dirty="0" smtClean="0"/>
              <a:t>(r-1)’s complement </a:t>
            </a:r>
            <a:endParaRPr lang="en-US" sz="1600" dirty="0" smtClean="0"/>
          </a:p>
          <a:p>
            <a:pPr lvl="2" algn="just"/>
            <a:r>
              <a:rPr lang="en-US" dirty="0" smtClean="0"/>
              <a:t>1’s complement</a:t>
            </a:r>
            <a:endParaRPr lang="en-US" sz="1400" dirty="0" smtClean="0"/>
          </a:p>
          <a:p>
            <a:pPr lvl="1" algn="just"/>
            <a:r>
              <a:rPr lang="en-US" dirty="0" err="1" smtClean="0"/>
              <a:t>r’s</a:t>
            </a:r>
            <a:r>
              <a:rPr lang="en-US" dirty="0" smtClean="0"/>
              <a:t> complement</a:t>
            </a:r>
            <a:endParaRPr lang="en-US" sz="1600" dirty="0" smtClean="0"/>
          </a:p>
          <a:p>
            <a:pPr lvl="2" algn="just"/>
            <a:r>
              <a:rPr lang="en-US" dirty="0" smtClean="0"/>
              <a:t>2’s complement</a:t>
            </a:r>
            <a:endParaRPr lang="en-US" sz="1400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1310</TotalTime>
  <Words>435</Words>
  <Application>Microsoft Office PowerPoint</Application>
  <PresentationFormat>On-screen Show (4:3)</PresentationFormat>
  <Paragraphs>93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Outline of today’s session</vt:lpstr>
      <vt:lpstr>Introduction</vt:lpstr>
      <vt:lpstr>How to represent signed numbers?</vt:lpstr>
      <vt:lpstr>Signed magnitude representation</vt:lpstr>
      <vt:lpstr>Signed magnitude representation</vt:lpstr>
      <vt:lpstr>Range of values in signed magnitude</vt:lpstr>
      <vt:lpstr>Positive signed binary numbers</vt:lpstr>
      <vt:lpstr>Slide 8</vt:lpstr>
      <vt:lpstr>Complement representation</vt:lpstr>
      <vt:lpstr>1’s complement representation</vt:lpstr>
      <vt:lpstr>Range of values in 1’s complement representation</vt:lpstr>
      <vt:lpstr>2’s complement representation</vt:lpstr>
      <vt:lpstr>Range of values in 2’s complement representation</vt:lpstr>
      <vt:lpstr>Slide 14</vt:lpstr>
      <vt:lpstr>Slide 15</vt:lpstr>
      <vt:lpstr>Disadvantage with signed magnitude and 1’s complement</vt:lpstr>
      <vt:lpstr>Problems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210</cp:revision>
  <dcterms:created xsi:type="dcterms:W3CDTF">2020-08-17T05:02:06Z</dcterms:created>
  <dcterms:modified xsi:type="dcterms:W3CDTF">2021-01-25T06:43:16Z</dcterms:modified>
</cp:coreProperties>
</file>