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70" r:id="rId14"/>
    <p:sldId id="269" r:id="rId15"/>
    <p:sldId id="272" r:id="rId16"/>
    <p:sldId id="271" r:id="rId17"/>
    <p:sldId id="273" r:id="rId18"/>
    <p:sldId id="274" r:id="rId19"/>
    <p:sldId id="276" r:id="rId20"/>
    <p:sldId id="275" r:id="rId21"/>
    <p:sldId id="277" r:id="rId22"/>
    <p:sldId id="278" r:id="rId23"/>
    <p:sldId id="279" r:id="rId24"/>
    <p:sldId id="280" r:id="rId25"/>
    <p:sldId id="281" r:id="rId26"/>
    <p:sldId id="282" r:id="rId27"/>
    <p:sldId id="284" r:id="rId28"/>
    <p:sldId id="283" r:id="rId29"/>
    <p:sldId id="285" r:id="rId30"/>
    <p:sldId id="286" r:id="rId31"/>
    <p:sldId id="287"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0" d="100"/>
          <a:sy n="50" d="100"/>
        </p:scale>
        <p:origin x="787" y="2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70BD96-78FC-481F-B029-559610B68258}" type="datetimeFigureOut">
              <a:rPr lang="en-IN" smtClean="0"/>
              <a:t>17-10-2021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903F0D-A4BB-4931-8B13-02D3DEA1F03A}" type="slidenum">
              <a:rPr lang="en-IN" smtClean="0"/>
              <a:t>‹#›</a:t>
            </a:fld>
            <a:endParaRPr lang="en-IN"/>
          </a:p>
        </p:txBody>
      </p:sp>
    </p:spTree>
    <p:extLst>
      <p:ext uri="{BB962C8B-B14F-4D97-AF65-F5344CB8AC3E}">
        <p14:creationId xmlns:p14="http://schemas.microsoft.com/office/powerpoint/2010/main" val="1577743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spect="1" noChangeArrowheads="1" noTextEdit="1"/>
          </p:cNvSpPr>
          <p:nvPr>
            <p:ph type="sldImg"/>
          </p:nvPr>
        </p:nvSpPr>
        <p:spPr>
          <a:xfrm>
            <a:off x="342900" y="696913"/>
            <a:ext cx="6197600" cy="3486150"/>
          </a:xfrm>
          <a:ln/>
        </p:spPr>
      </p:sp>
      <p:sp>
        <p:nvSpPr>
          <p:cNvPr id="110595" name="Rectangle 3"/>
          <p:cNvSpPr>
            <a:spLocks noGrp="1" noChangeArrowheads="1"/>
          </p:cNvSpPr>
          <p:nvPr>
            <p:ph type="body" idx="1"/>
          </p:nvPr>
        </p:nvSpPr>
        <p:spPr>
          <a:xfrm>
            <a:off x="688975" y="4416425"/>
            <a:ext cx="5505450"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438" tIns="46219" rIns="92438" bIns="46219" anchor="t"/>
          <a:lstStyle/>
          <a:p>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15196410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CD7DFF9-4F9C-469A-AFFF-489075493FE6}" type="datetimeFigureOut">
              <a:rPr lang="en-IN" smtClean="0"/>
              <a:t>17-10-2021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18FC405-84AC-4839-96F3-76F92FA125DE}" type="slidenum">
              <a:rPr lang="en-IN" smtClean="0"/>
              <a:t>‹#›</a:t>
            </a:fld>
            <a:endParaRPr lang="en-IN"/>
          </a:p>
        </p:txBody>
      </p:sp>
    </p:spTree>
    <p:extLst>
      <p:ext uri="{BB962C8B-B14F-4D97-AF65-F5344CB8AC3E}">
        <p14:creationId xmlns:p14="http://schemas.microsoft.com/office/powerpoint/2010/main" val="2690562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CD7DFF9-4F9C-469A-AFFF-489075493FE6}" type="datetimeFigureOut">
              <a:rPr lang="en-IN" smtClean="0"/>
              <a:t>17-10-2021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18FC405-84AC-4839-96F3-76F92FA125DE}" type="slidenum">
              <a:rPr lang="en-IN" smtClean="0"/>
              <a:t>‹#›</a:t>
            </a:fld>
            <a:endParaRPr lang="en-IN"/>
          </a:p>
        </p:txBody>
      </p:sp>
    </p:spTree>
    <p:extLst>
      <p:ext uri="{BB962C8B-B14F-4D97-AF65-F5344CB8AC3E}">
        <p14:creationId xmlns:p14="http://schemas.microsoft.com/office/powerpoint/2010/main" val="4160356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CD7DFF9-4F9C-469A-AFFF-489075493FE6}" type="datetimeFigureOut">
              <a:rPr lang="en-IN" smtClean="0"/>
              <a:t>17-10-2021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18FC405-84AC-4839-96F3-76F92FA125DE}"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9274886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CD7DFF9-4F9C-469A-AFFF-489075493FE6}" type="datetimeFigureOut">
              <a:rPr lang="en-IN" smtClean="0"/>
              <a:t>17-10-2021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18FC405-84AC-4839-96F3-76F92FA125DE}" type="slidenum">
              <a:rPr lang="en-IN" smtClean="0"/>
              <a:t>‹#›</a:t>
            </a:fld>
            <a:endParaRPr lang="en-IN"/>
          </a:p>
        </p:txBody>
      </p:sp>
    </p:spTree>
    <p:extLst>
      <p:ext uri="{BB962C8B-B14F-4D97-AF65-F5344CB8AC3E}">
        <p14:creationId xmlns:p14="http://schemas.microsoft.com/office/powerpoint/2010/main" val="27398408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CD7DFF9-4F9C-469A-AFFF-489075493FE6}" type="datetimeFigureOut">
              <a:rPr lang="en-IN" smtClean="0"/>
              <a:t>17-10-2021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18FC405-84AC-4839-96F3-76F92FA125DE}"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783827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CD7DFF9-4F9C-469A-AFFF-489075493FE6}" type="datetimeFigureOut">
              <a:rPr lang="en-IN" smtClean="0"/>
              <a:t>17-10-2021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18FC405-84AC-4839-96F3-76F92FA125DE}" type="slidenum">
              <a:rPr lang="en-IN" smtClean="0"/>
              <a:t>‹#›</a:t>
            </a:fld>
            <a:endParaRPr lang="en-IN"/>
          </a:p>
        </p:txBody>
      </p:sp>
    </p:spTree>
    <p:extLst>
      <p:ext uri="{BB962C8B-B14F-4D97-AF65-F5344CB8AC3E}">
        <p14:creationId xmlns:p14="http://schemas.microsoft.com/office/powerpoint/2010/main" val="831542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D7DFF9-4F9C-469A-AFFF-489075493FE6}" type="datetimeFigureOut">
              <a:rPr lang="en-IN" smtClean="0"/>
              <a:t>17-10-2021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18FC405-84AC-4839-96F3-76F92FA125DE}" type="slidenum">
              <a:rPr lang="en-IN" smtClean="0"/>
              <a:t>‹#›</a:t>
            </a:fld>
            <a:endParaRPr lang="en-IN"/>
          </a:p>
        </p:txBody>
      </p:sp>
    </p:spTree>
    <p:extLst>
      <p:ext uri="{BB962C8B-B14F-4D97-AF65-F5344CB8AC3E}">
        <p14:creationId xmlns:p14="http://schemas.microsoft.com/office/powerpoint/2010/main" val="36671476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D7DFF9-4F9C-469A-AFFF-489075493FE6}" type="datetimeFigureOut">
              <a:rPr lang="en-IN" smtClean="0"/>
              <a:t>17-10-2021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18FC405-84AC-4839-96F3-76F92FA125DE}" type="slidenum">
              <a:rPr lang="en-IN" smtClean="0"/>
              <a:t>‹#›</a:t>
            </a:fld>
            <a:endParaRPr lang="en-IN"/>
          </a:p>
        </p:txBody>
      </p:sp>
    </p:spTree>
    <p:extLst>
      <p:ext uri="{BB962C8B-B14F-4D97-AF65-F5344CB8AC3E}">
        <p14:creationId xmlns:p14="http://schemas.microsoft.com/office/powerpoint/2010/main" val="1052011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D7DFF9-4F9C-469A-AFFF-489075493FE6}" type="datetimeFigureOut">
              <a:rPr lang="en-IN" smtClean="0"/>
              <a:t>17-10-2021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18FC405-84AC-4839-96F3-76F92FA125DE}" type="slidenum">
              <a:rPr lang="en-IN" smtClean="0"/>
              <a:t>‹#›</a:t>
            </a:fld>
            <a:endParaRPr lang="en-IN"/>
          </a:p>
        </p:txBody>
      </p:sp>
    </p:spTree>
    <p:extLst>
      <p:ext uri="{BB962C8B-B14F-4D97-AF65-F5344CB8AC3E}">
        <p14:creationId xmlns:p14="http://schemas.microsoft.com/office/powerpoint/2010/main" val="4220952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CD7DFF9-4F9C-469A-AFFF-489075493FE6}" type="datetimeFigureOut">
              <a:rPr lang="en-IN" smtClean="0"/>
              <a:t>17-10-2021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18FC405-84AC-4839-96F3-76F92FA125DE}" type="slidenum">
              <a:rPr lang="en-IN" smtClean="0"/>
              <a:t>‹#›</a:t>
            </a:fld>
            <a:endParaRPr lang="en-IN"/>
          </a:p>
        </p:txBody>
      </p:sp>
    </p:spTree>
    <p:extLst>
      <p:ext uri="{BB962C8B-B14F-4D97-AF65-F5344CB8AC3E}">
        <p14:creationId xmlns:p14="http://schemas.microsoft.com/office/powerpoint/2010/main" val="2385931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CD7DFF9-4F9C-469A-AFFF-489075493FE6}" type="datetimeFigureOut">
              <a:rPr lang="en-IN" smtClean="0"/>
              <a:t>17-10-2021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18FC405-84AC-4839-96F3-76F92FA125DE}" type="slidenum">
              <a:rPr lang="en-IN" smtClean="0"/>
              <a:t>‹#›</a:t>
            </a:fld>
            <a:endParaRPr lang="en-IN"/>
          </a:p>
        </p:txBody>
      </p:sp>
    </p:spTree>
    <p:extLst>
      <p:ext uri="{BB962C8B-B14F-4D97-AF65-F5344CB8AC3E}">
        <p14:creationId xmlns:p14="http://schemas.microsoft.com/office/powerpoint/2010/main" val="1212020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CD7DFF9-4F9C-469A-AFFF-489075493FE6}" type="datetimeFigureOut">
              <a:rPr lang="en-IN" smtClean="0"/>
              <a:t>17-10-2021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18FC405-84AC-4839-96F3-76F92FA125DE}" type="slidenum">
              <a:rPr lang="en-IN" smtClean="0"/>
              <a:t>‹#›</a:t>
            </a:fld>
            <a:endParaRPr lang="en-IN"/>
          </a:p>
        </p:txBody>
      </p:sp>
    </p:spTree>
    <p:extLst>
      <p:ext uri="{BB962C8B-B14F-4D97-AF65-F5344CB8AC3E}">
        <p14:creationId xmlns:p14="http://schemas.microsoft.com/office/powerpoint/2010/main" val="3046850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CD7DFF9-4F9C-469A-AFFF-489075493FE6}" type="datetimeFigureOut">
              <a:rPr lang="en-IN" smtClean="0"/>
              <a:t>17-10-2021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418FC405-84AC-4839-96F3-76F92FA125DE}" type="slidenum">
              <a:rPr lang="en-IN" smtClean="0"/>
              <a:t>‹#›</a:t>
            </a:fld>
            <a:endParaRPr lang="en-IN"/>
          </a:p>
        </p:txBody>
      </p:sp>
    </p:spTree>
    <p:extLst>
      <p:ext uri="{BB962C8B-B14F-4D97-AF65-F5344CB8AC3E}">
        <p14:creationId xmlns:p14="http://schemas.microsoft.com/office/powerpoint/2010/main" val="3789074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D7DFF9-4F9C-469A-AFFF-489075493FE6}" type="datetimeFigureOut">
              <a:rPr lang="en-IN" smtClean="0"/>
              <a:t>17-10-2021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418FC405-84AC-4839-96F3-76F92FA125DE}" type="slidenum">
              <a:rPr lang="en-IN" smtClean="0"/>
              <a:t>‹#›</a:t>
            </a:fld>
            <a:endParaRPr lang="en-IN"/>
          </a:p>
        </p:txBody>
      </p:sp>
    </p:spTree>
    <p:extLst>
      <p:ext uri="{BB962C8B-B14F-4D97-AF65-F5344CB8AC3E}">
        <p14:creationId xmlns:p14="http://schemas.microsoft.com/office/powerpoint/2010/main" val="2710751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CD7DFF9-4F9C-469A-AFFF-489075493FE6}" type="datetimeFigureOut">
              <a:rPr lang="en-IN" smtClean="0"/>
              <a:t>17-10-2021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18FC405-84AC-4839-96F3-76F92FA125DE}" type="slidenum">
              <a:rPr lang="en-IN" smtClean="0"/>
              <a:t>‹#›</a:t>
            </a:fld>
            <a:endParaRPr lang="en-IN"/>
          </a:p>
        </p:txBody>
      </p:sp>
    </p:spTree>
    <p:extLst>
      <p:ext uri="{BB962C8B-B14F-4D97-AF65-F5344CB8AC3E}">
        <p14:creationId xmlns:p14="http://schemas.microsoft.com/office/powerpoint/2010/main" val="404208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ECD7DFF9-4F9C-469A-AFFF-489075493FE6}" type="datetimeFigureOut">
              <a:rPr lang="en-IN" smtClean="0"/>
              <a:t>17-10-2021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18FC405-84AC-4839-96F3-76F92FA125DE}" type="slidenum">
              <a:rPr lang="en-IN" smtClean="0"/>
              <a:t>‹#›</a:t>
            </a:fld>
            <a:endParaRPr lang="en-IN"/>
          </a:p>
        </p:txBody>
      </p:sp>
    </p:spTree>
    <p:extLst>
      <p:ext uri="{BB962C8B-B14F-4D97-AF65-F5344CB8AC3E}">
        <p14:creationId xmlns:p14="http://schemas.microsoft.com/office/powerpoint/2010/main" val="8145626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CD7DFF9-4F9C-469A-AFFF-489075493FE6}" type="datetimeFigureOut">
              <a:rPr lang="en-IN" smtClean="0"/>
              <a:t>17-10-2021</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18FC405-84AC-4839-96F3-76F92FA125DE}" type="slidenum">
              <a:rPr lang="en-IN" smtClean="0"/>
              <a:t>‹#›</a:t>
            </a:fld>
            <a:endParaRPr lang="en-IN"/>
          </a:p>
        </p:txBody>
      </p:sp>
    </p:spTree>
    <p:extLst>
      <p:ext uri="{BB962C8B-B14F-4D97-AF65-F5344CB8AC3E}">
        <p14:creationId xmlns:p14="http://schemas.microsoft.com/office/powerpoint/2010/main" val="1491302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Basic components of a Computer System</a:t>
            </a:r>
            <a:endParaRPr lang="en-IN" dirty="0"/>
          </a:p>
        </p:txBody>
      </p:sp>
      <p:pic>
        <p:nvPicPr>
          <p:cNvPr id="1026" name="Picture 2" descr="block diagram of computer system"/>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69720" y="1447801"/>
            <a:ext cx="7208520" cy="50688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9572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7334" y="609600"/>
            <a:ext cx="8596668" cy="731521"/>
          </a:xfrm>
        </p:spPr>
        <p:txBody>
          <a:bodyPr>
            <a:noAutofit/>
          </a:bodyPr>
          <a:lstStyle/>
          <a:p>
            <a:pPr algn="ctr"/>
            <a:r>
              <a:rPr lang="en-US" dirty="0" smtClean="0"/>
              <a:t>What is an </a:t>
            </a:r>
            <a:r>
              <a:rPr lang="en-US" sz="3200" dirty="0" smtClean="0"/>
              <a:t>Operating</a:t>
            </a:r>
            <a:r>
              <a:rPr lang="en-US" dirty="0" smtClean="0"/>
              <a:t> System ?</a:t>
            </a:r>
            <a:endParaRPr lang="en-IN" dirty="0"/>
          </a:p>
        </p:txBody>
      </p:sp>
      <p:sp>
        <p:nvSpPr>
          <p:cNvPr id="2" name="Content Placeholder 1"/>
          <p:cNvSpPr>
            <a:spLocks noGrp="1"/>
          </p:cNvSpPr>
          <p:nvPr>
            <p:ph idx="1"/>
          </p:nvPr>
        </p:nvSpPr>
        <p:spPr>
          <a:xfrm>
            <a:off x="677334" y="1341121"/>
            <a:ext cx="8596668" cy="4654522"/>
          </a:xfrm>
        </p:spPr>
        <p:txBody>
          <a:bodyPr>
            <a:normAutofit/>
          </a:bodyPr>
          <a:lstStyle/>
          <a:p>
            <a:pPr>
              <a:lnSpc>
                <a:spcPct val="150000"/>
              </a:lnSpc>
            </a:pPr>
            <a:r>
              <a:rPr lang="en-US" altLang="en-US" sz="2400" dirty="0"/>
              <a:t>A program that acts as an intermediary between a user of a computer and the computer hardware</a:t>
            </a:r>
          </a:p>
          <a:p>
            <a:pPr>
              <a:lnSpc>
                <a:spcPct val="150000"/>
              </a:lnSpc>
            </a:pPr>
            <a:r>
              <a:rPr lang="en-US" altLang="en-US" sz="2400" dirty="0"/>
              <a:t>Operating system goals:</a:t>
            </a:r>
          </a:p>
          <a:p>
            <a:pPr lvl="1">
              <a:lnSpc>
                <a:spcPct val="150000"/>
              </a:lnSpc>
            </a:pPr>
            <a:r>
              <a:rPr lang="en-US" altLang="en-US" sz="2000" dirty="0"/>
              <a:t>Execute user programs and make solving user problems easier</a:t>
            </a:r>
          </a:p>
          <a:p>
            <a:pPr lvl="1">
              <a:lnSpc>
                <a:spcPct val="150000"/>
              </a:lnSpc>
            </a:pPr>
            <a:r>
              <a:rPr lang="en-US" altLang="en-US" sz="2000" dirty="0"/>
              <a:t>Make the computer system convenient to use</a:t>
            </a:r>
          </a:p>
          <a:p>
            <a:pPr lvl="1">
              <a:lnSpc>
                <a:spcPct val="150000"/>
              </a:lnSpc>
            </a:pPr>
            <a:r>
              <a:rPr lang="en-US" altLang="en-US" sz="2000" dirty="0"/>
              <a:t>Use the computer hardware in an efficient manner</a:t>
            </a:r>
          </a:p>
          <a:p>
            <a:endParaRPr lang="en-US" sz="2600" b="1" dirty="0" smtClean="0"/>
          </a:p>
          <a:p>
            <a:pPr marL="457200" lvl="1" indent="0">
              <a:buNone/>
            </a:pPr>
            <a:endParaRPr lang="en-US" sz="2400" b="1" dirty="0" smtClean="0"/>
          </a:p>
          <a:p>
            <a:pPr lvl="1"/>
            <a:endParaRPr lang="en-US" sz="2400" b="1" dirty="0"/>
          </a:p>
        </p:txBody>
      </p:sp>
    </p:spTree>
    <p:extLst>
      <p:ext uri="{BB962C8B-B14F-4D97-AF65-F5344CB8AC3E}">
        <p14:creationId xmlns:p14="http://schemas.microsoft.com/office/powerpoint/2010/main" val="19153729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7334" y="609600"/>
            <a:ext cx="8596668" cy="731521"/>
          </a:xfrm>
        </p:spPr>
        <p:txBody>
          <a:bodyPr>
            <a:noAutofit/>
          </a:bodyPr>
          <a:lstStyle/>
          <a:p>
            <a:pPr algn="ctr"/>
            <a:r>
              <a:rPr lang="en-US" dirty="0" smtClean="0"/>
              <a:t>What </a:t>
            </a:r>
            <a:r>
              <a:rPr lang="en-US" sz="3200" dirty="0" smtClean="0"/>
              <a:t>Operating</a:t>
            </a:r>
            <a:r>
              <a:rPr lang="en-US" dirty="0" smtClean="0"/>
              <a:t> Systems Do</a:t>
            </a:r>
            <a:endParaRPr lang="en-IN" dirty="0"/>
          </a:p>
        </p:txBody>
      </p:sp>
      <p:sp>
        <p:nvSpPr>
          <p:cNvPr id="2" name="Content Placeholder 1"/>
          <p:cNvSpPr>
            <a:spLocks noGrp="1"/>
          </p:cNvSpPr>
          <p:nvPr>
            <p:ph idx="1"/>
          </p:nvPr>
        </p:nvSpPr>
        <p:spPr>
          <a:xfrm>
            <a:off x="677334" y="1341121"/>
            <a:ext cx="8596668" cy="4654522"/>
          </a:xfrm>
        </p:spPr>
        <p:txBody>
          <a:bodyPr>
            <a:normAutofit/>
          </a:bodyPr>
          <a:lstStyle/>
          <a:p>
            <a:pPr algn="just"/>
            <a:r>
              <a:rPr lang="en-US" altLang="en-US" sz="2000" dirty="0"/>
              <a:t>Depends on the point of view</a:t>
            </a:r>
          </a:p>
          <a:p>
            <a:pPr algn="just"/>
            <a:r>
              <a:rPr lang="en-US" altLang="en-US" sz="2000" dirty="0"/>
              <a:t>Users want convenience, </a:t>
            </a:r>
            <a:r>
              <a:rPr lang="en-US" altLang="en-US" sz="2000" b="1" dirty="0">
                <a:solidFill>
                  <a:srgbClr val="3366FF"/>
                </a:solidFill>
              </a:rPr>
              <a:t>ease</a:t>
            </a:r>
            <a:r>
              <a:rPr lang="en-US" altLang="en-US" sz="2000" dirty="0">
                <a:solidFill>
                  <a:srgbClr val="3366FF"/>
                </a:solidFill>
              </a:rPr>
              <a:t> </a:t>
            </a:r>
            <a:r>
              <a:rPr lang="en-US" altLang="en-US" sz="2000" b="1" dirty="0">
                <a:solidFill>
                  <a:srgbClr val="3366FF"/>
                </a:solidFill>
              </a:rPr>
              <a:t>of</a:t>
            </a:r>
            <a:r>
              <a:rPr lang="en-US" altLang="en-US" sz="2000" dirty="0">
                <a:solidFill>
                  <a:srgbClr val="3366FF"/>
                </a:solidFill>
              </a:rPr>
              <a:t> </a:t>
            </a:r>
            <a:r>
              <a:rPr lang="en-US" altLang="en-US" sz="2000" b="1" dirty="0">
                <a:solidFill>
                  <a:srgbClr val="3366FF"/>
                </a:solidFill>
              </a:rPr>
              <a:t>use </a:t>
            </a:r>
            <a:r>
              <a:rPr lang="en-US" altLang="en-US" sz="2000" dirty="0"/>
              <a:t>and</a:t>
            </a:r>
            <a:r>
              <a:rPr lang="en-US" altLang="en-US" sz="2000" b="1" dirty="0">
                <a:solidFill>
                  <a:srgbClr val="3366FF"/>
                </a:solidFill>
              </a:rPr>
              <a:t> good performance </a:t>
            </a:r>
          </a:p>
          <a:p>
            <a:pPr lvl="1" algn="just"/>
            <a:r>
              <a:rPr lang="en-US" altLang="en-US" sz="1800" dirty="0"/>
              <a:t>Don</a:t>
            </a:r>
            <a:r>
              <a:rPr lang="ja-JP" altLang="en-US" sz="1800" dirty="0"/>
              <a:t>’</a:t>
            </a:r>
            <a:r>
              <a:rPr lang="en-US" altLang="ja-JP" sz="1800" dirty="0"/>
              <a:t>t care about </a:t>
            </a:r>
            <a:r>
              <a:rPr lang="en-US" altLang="ja-JP" sz="1800" b="1" dirty="0">
                <a:solidFill>
                  <a:srgbClr val="3366FF"/>
                </a:solidFill>
              </a:rPr>
              <a:t>resource</a:t>
            </a:r>
            <a:r>
              <a:rPr lang="en-US" altLang="ja-JP" sz="1800" dirty="0">
                <a:solidFill>
                  <a:srgbClr val="3366FF"/>
                </a:solidFill>
              </a:rPr>
              <a:t> </a:t>
            </a:r>
            <a:r>
              <a:rPr lang="en-US" altLang="ja-JP" sz="1800" b="1" dirty="0">
                <a:solidFill>
                  <a:srgbClr val="3366FF"/>
                </a:solidFill>
              </a:rPr>
              <a:t>utilization</a:t>
            </a:r>
          </a:p>
          <a:p>
            <a:pPr algn="just"/>
            <a:r>
              <a:rPr lang="en-US" altLang="en-US" sz="2000" dirty="0"/>
              <a:t>But shared computer such as </a:t>
            </a:r>
            <a:r>
              <a:rPr lang="en-US" altLang="en-US" sz="2000" b="1" dirty="0">
                <a:solidFill>
                  <a:srgbClr val="3366FF"/>
                </a:solidFill>
              </a:rPr>
              <a:t>mainframe</a:t>
            </a:r>
            <a:r>
              <a:rPr lang="en-US" altLang="en-US" sz="2000" dirty="0"/>
              <a:t> or </a:t>
            </a:r>
            <a:r>
              <a:rPr lang="en-US" altLang="en-US" sz="2000" b="1" dirty="0">
                <a:solidFill>
                  <a:srgbClr val="3366FF"/>
                </a:solidFill>
              </a:rPr>
              <a:t>minicomputer</a:t>
            </a:r>
            <a:r>
              <a:rPr lang="en-US" altLang="en-US" sz="2000" dirty="0"/>
              <a:t> must keep all users happy</a:t>
            </a:r>
          </a:p>
          <a:p>
            <a:pPr algn="just"/>
            <a:r>
              <a:rPr lang="en-US" altLang="en-US" sz="2000" dirty="0"/>
              <a:t>Users of dedicate systems such as </a:t>
            </a:r>
            <a:r>
              <a:rPr lang="en-US" altLang="en-US" sz="2000" b="1" dirty="0">
                <a:solidFill>
                  <a:srgbClr val="3366FF"/>
                </a:solidFill>
              </a:rPr>
              <a:t>workstations</a:t>
            </a:r>
            <a:r>
              <a:rPr lang="en-US" altLang="en-US" sz="2000" dirty="0"/>
              <a:t> have dedicated resources but frequently use shared resources from </a:t>
            </a:r>
            <a:r>
              <a:rPr lang="en-US" altLang="en-US" sz="2000" b="1" dirty="0">
                <a:solidFill>
                  <a:srgbClr val="3366FF"/>
                </a:solidFill>
              </a:rPr>
              <a:t>servers</a:t>
            </a:r>
          </a:p>
          <a:p>
            <a:pPr algn="just"/>
            <a:r>
              <a:rPr lang="en-US" altLang="en-US" sz="2000" dirty="0">
                <a:solidFill>
                  <a:srgbClr val="000000"/>
                </a:solidFill>
              </a:rPr>
              <a:t>Handheld computers are resource poor,  optimized for usability and battery life</a:t>
            </a:r>
          </a:p>
          <a:p>
            <a:pPr algn="just"/>
            <a:r>
              <a:rPr lang="en-US" altLang="en-US" sz="2000" dirty="0">
                <a:solidFill>
                  <a:srgbClr val="000000"/>
                </a:solidFill>
              </a:rPr>
              <a:t>Some computers have little or no user interface, such as embedded computers in devices and automobiles</a:t>
            </a:r>
          </a:p>
          <a:p>
            <a:endParaRPr lang="en-US" sz="2600" b="1" dirty="0" smtClean="0"/>
          </a:p>
          <a:p>
            <a:pPr marL="457200" lvl="1" indent="0">
              <a:buNone/>
            </a:pPr>
            <a:endParaRPr lang="en-US" sz="2400" b="1" dirty="0" smtClean="0"/>
          </a:p>
          <a:p>
            <a:pPr lvl="1"/>
            <a:endParaRPr lang="en-US" sz="2400" b="1" dirty="0"/>
          </a:p>
        </p:txBody>
      </p:sp>
    </p:spTree>
    <p:extLst>
      <p:ext uri="{BB962C8B-B14F-4D97-AF65-F5344CB8AC3E}">
        <p14:creationId xmlns:p14="http://schemas.microsoft.com/office/powerpoint/2010/main" val="31291486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83920"/>
          </a:xfrm>
        </p:spPr>
        <p:txBody>
          <a:bodyPr/>
          <a:lstStyle/>
          <a:p>
            <a:pPr algn="ctr"/>
            <a:r>
              <a:rPr lang="en-US" dirty="0" smtClean="0"/>
              <a:t>Operating System Definition</a:t>
            </a:r>
            <a:endParaRPr lang="en-IN" dirty="0"/>
          </a:p>
        </p:txBody>
      </p:sp>
      <p:sp>
        <p:nvSpPr>
          <p:cNvPr id="3" name="Content Placeholder 2"/>
          <p:cNvSpPr>
            <a:spLocks noGrp="1"/>
          </p:cNvSpPr>
          <p:nvPr>
            <p:ph idx="1"/>
          </p:nvPr>
        </p:nvSpPr>
        <p:spPr>
          <a:xfrm>
            <a:off x="677334" y="1676400"/>
            <a:ext cx="8596668" cy="4364963"/>
          </a:xfrm>
        </p:spPr>
        <p:txBody>
          <a:bodyPr>
            <a:normAutofit lnSpcReduction="10000"/>
          </a:bodyPr>
          <a:lstStyle/>
          <a:p>
            <a:pPr algn="just"/>
            <a:r>
              <a:rPr lang="en-US" altLang="en-US" sz="2000" dirty="0"/>
              <a:t>OS is a </a:t>
            </a:r>
            <a:r>
              <a:rPr lang="en-US" altLang="en-US" sz="2000" b="1" dirty="0">
                <a:solidFill>
                  <a:srgbClr val="3366FF"/>
                </a:solidFill>
              </a:rPr>
              <a:t>resource allocator</a:t>
            </a:r>
          </a:p>
          <a:p>
            <a:pPr lvl="1" algn="just"/>
            <a:r>
              <a:rPr lang="en-US" altLang="en-US" sz="2000" dirty="0"/>
              <a:t>Manages all resources</a:t>
            </a:r>
          </a:p>
          <a:p>
            <a:pPr lvl="1" algn="just"/>
            <a:r>
              <a:rPr lang="en-US" altLang="en-US" sz="2000" dirty="0"/>
              <a:t>Decides between conflicting requests for efficient and fair resource use</a:t>
            </a:r>
          </a:p>
          <a:p>
            <a:pPr algn="just"/>
            <a:r>
              <a:rPr lang="en-US" altLang="en-US" sz="2000" dirty="0"/>
              <a:t>OS is a </a:t>
            </a:r>
            <a:r>
              <a:rPr lang="en-US" altLang="en-US" sz="2000" b="1" dirty="0">
                <a:solidFill>
                  <a:srgbClr val="3366FF"/>
                </a:solidFill>
              </a:rPr>
              <a:t>control program</a:t>
            </a:r>
          </a:p>
          <a:p>
            <a:pPr lvl="1" algn="just"/>
            <a:r>
              <a:rPr lang="en-US" altLang="en-US" sz="2000" dirty="0"/>
              <a:t>Controls execution of programs to prevent errors and improper use of the </a:t>
            </a:r>
            <a:r>
              <a:rPr lang="en-US" altLang="en-US" sz="2000" dirty="0" smtClean="0"/>
              <a:t>computer</a:t>
            </a:r>
          </a:p>
          <a:p>
            <a:pPr algn="just"/>
            <a:r>
              <a:rPr lang="en-US" altLang="ja-JP" sz="2000" dirty="0" smtClean="0"/>
              <a:t>The </a:t>
            </a:r>
            <a:r>
              <a:rPr lang="en-US" altLang="ja-JP" sz="2000" dirty="0"/>
              <a:t>one program running at all times on the computer</a:t>
            </a:r>
            <a:r>
              <a:rPr lang="ja-JP" altLang="en-US" sz="2000" dirty="0"/>
              <a:t>”</a:t>
            </a:r>
            <a:r>
              <a:rPr lang="en-US" altLang="ja-JP" sz="2000" dirty="0"/>
              <a:t> is the </a:t>
            </a:r>
            <a:r>
              <a:rPr lang="en-US" altLang="ja-JP" sz="2000" b="1" dirty="0">
                <a:solidFill>
                  <a:srgbClr val="3366FF"/>
                </a:solidFill>
              </a:rPr>
              <a:t>kernel</a:t>
            </a:r>
            <a:r>
              <a:rPr lang="en-US" altLang="ja-JP" sz="2000" dirty="0"/>
              <a:t>.</a:t>
            </a:r>
            <a:r>
              <a:rPr lang="en-US" altLang="ja-JP" sz="2000" b="1" dirty="0"/>
              <a:t>  </a:t>
            </a:r>
            <a:endParaRPr lang="en-US" altLang="ja-JP" sz="2000" dirty="0"/>
          </a:p>
          <a:p>
            <a:pPr algn="just"/>
            <a:r>
              <a:rPr lang="en-US" altLang="ja-JP" sz="2000" dirty="0"/>
              <a:t>Everything else is either</a:t>
            </a:r>
          </a:p>
          <a:p>
            <a:pPr lvl="1" algn="just"/>
            <a:r>
              <a:rPr lang="en-US" altLang="ja-JP" sz="2000" dirty="0"/>
              <a:t>a system program (ships with the operating system) , or</a:t>
            </a:r>
          </a:p>
          <a:p>
            <a:pPr lvl="1" algn="just"/>
            <a:r>
              <a:rPr lang="en-US" altLang="ja-JP" sz="2000" dirty="0"/>
              <a:t>an application program.</a:t>
            </a:r>
            <a:endParaRPr lang="en-US" altLang="en-US" sz="2000" dirty="0"/>
          </a:p>
          <a:p>
            <a:pPr marL="457200" lvl="1" indent="0">
              <a:buNone/>
            </a:pPr>
            <a:endParaRPr lang="en-US" altLang="en-US" sz="2000" dirty="0"/>
          </a:p>
          <a:p>
            <a:endParaRPr lang="en-IN" dirty="0"/>
          </a:p>
        </p:txBody>
      </p:sp>
    </p:spTree>
    <p:extLst>
      <p:ext uri="{BB962C8B-B14F-4D97-AF65-F5344CB8AC3E}">
        <p14:creationId xmlns:p14="http://schemas.microsoft.com/office/powerpoint/2010/main" val="14887394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idx="4294967295"/>
          </p:nvPr>
        </p:nvSpPr>
        <p:spPr>
          <a:xfrm>
            <a:off x="1173480" y="365760"/>
            <a:ext cx="9037321" cy="670560"/>
          </a:xfrm>
        </p:spPr>
        <p:txBody>
          <a:bodyPr>
            <a:normAutofit/>
          </a:bodyPr>
          <a:lstStyle/>
          <a:p>
            <a:pPr algn="ctr"/>
            <a:r>
              <a:rPr lang="en-US" altLang="en-US" sz="3200" dirty="0"/>
              <a:t>Open-Source Operating Systems</a:t>
            </a:r>
          </a:p>
        </p:txBody>
      </p:sp>
      <p:sp>
        <p:nvSpPr>
          <p:cNvPr id="60419" name="Content Placeholder 2"/>
          <p:cNvSpPr>
            <a:spLocks noGrp="1"/>
          </p:cNvSpPr>
          <p:nvPr>
            <p:ph idx="4294967295"/>
          </p:nvPr>
        </p:nvSpPr>
        <p:spPr>
          <a:xfrm>
            <a:off x="1341121" y="1233489"/>
            <a:ext cx="8175944" cy="4530725"/>
          </a:xfrm>
        </p:spPr>
        <p:txBody>
          <a:bodyPr>
            <a:normAutofit/>
          </a:bodyPr>
          <a:lstStyle/>
          <a:p>
            <a:pPr algn="just"/>
            <a:r>
              <a:rPr lang="en-US" altLang="en-US" sz="2000" dirty="0" smtClean="0"/>
              <a:t>Operating systems made available in source-code format rather than just binary </a:t>
            </a:r>
            <a:r>
              <a:rPr lang="en-US" altLang="en-US" sz="2000" b="1" dirty="0" smtClean="0">
                <a:solidFill>
                  <a:srgbClr val="3366FF"/>
                </a:solidFill>
              </a:rPr>
              <a:t>closed-source</a:t>
            </a:r>
            <a:endParaRPr lang="en-US" altLang="en-US" sz="900" b="1" dirty="0">
              <a:solidFill>
                <a:srgbClr val="3366FF"/>
              </a:solidFill>
            </a:endParaRPr>
          </a:p>
          <a:p>
            <a:pPr algn="just"/>
            <a:r>
              <a:rPr lang="en-US" altLang="en-US" sz="2000" dirty="0" smtClean="0"/>
              <a:t>Counter to the </a:t>
            </a:r>
            <a:r>
              <a:rPr lang="en-US" altLang="en-US" sz="2000" b="1" dirty="0" smtClean="0">
                <a:solidFill>
                  <a:srgbClr val="3366FF"/>
                </a:solidFill>
              </a:rPr>
              <a:t>copy protection</a:t>
            </a:r>
            <a:r>
              <a:rPr lang="en-US" altLang="en-US" sz="2000" dirty="0" smtClean="0">
                <a:solidFill>
                  <a:srgbClr val="3366FF"/>
                </a:solidFill>
              </a:rPr>
              <a:t> </a:t>
            </a:r>
            <a:r>
              <a:rPr lang="en-US" altLang="en-US" sz="2000" dirty="0" smtClean="0">
                <a:solidFill>
                  <a:srgbClr val="000000"/>
                </a:solidFill>
              </a:rPr>
              <a:t>and </a:t>
            </a:r>
            <a:r>
              <a:rPr lang="en-US" altLang="en-US" sz="2000" b="1" dirty="0" smtClean="0">
                <a:solidFill>
                  <a:srgbClr val="3366FF"/>
                </a:solidFill>
              </a:rPr>
              <a:t>Digital Rights Management (DRM)</a:t>
            </a:r>
            <a:r>
              <a:rPr lang="en-US" altLang="en-US" sz="2000" dirty="0" smtClean="0">
                <a:solidFill>
                  <a:srgbClr val="3366FF"/>
                </a:solidFill>
              </a:rPr>
              <a:t> </a:t>
            </a:r>
            <a:r>
              <a:rPr lang="en-US" altLang="en-US" sz="2000" dirty="0" smtClean="0">
                <a:solidFill>
                  <a:srgbClr val="000000"/>
                </a:solidFill>
              </a:rPr>
              <a:t>movement</a:t>
            </a:r>
            <a:endParaRPr lang="en-US" altLang="en-US" sz="900" dirty="0">
              <a:solidFill>
                <a:srgbClr val="000000"/>
              </a:solidFill>
            </a:endParaRPr>
          </a:p>
          <a:p>
            <a:pPr algn="just"/>
            <a:r>
              <a:rPr lang="en-US" altLang="en-US" sz="2000" dirty="0" smtClean="0">
                <a:solidFill>
                  <a:srgbClr val="000000"/>
                </a:solidFill>
              </a:rPr>
              <a:t>Started by </a:t>
            </a:r>
            <a:r>
              <a:rPr lang="en-US" altLang="en-US" sz="2000" b="1" dirty="0" smtClean="0">
                <a:solidFill>
                  <a:srgbClr val="3366FF"/>
                </a:solidFill>
              </a:rPr>
              <a:t>Free Software Foundation (FSF)</a:t>
            </a:r>
            <a:r>
              <a:rPr lang="en-US" altLang="en-US" sz="2000" dirty="0" smtClean="0">
                <a:solidFill>
                  <a:srgbClr val="000000"/>
                </a:solidFill>
              </a:rPr>
              <a:t>, which has </a:t>
            </a:r>
            <a:r>
              <a:rPr lang="ja-JP" altLang="en-US" sz="2000" dirty="0" smtClean="0">
                <a:solidFill>
                  <a:srgbClr val="000000"/>
                </a:solidFill>
              </a:rPr>
              <a:t>“</a:t>
            </a:r>
            <a:r>
              <a:rPr lang="en-US" altLang="ja-JP" sz="2000" dirty="0" err="1" smtClean="0">
                <a:solidFill>
                  <a:srgbClr val="000000"/>
                </a:solidFill>
              </a:rPr>
              <a:t>copyleft</a:t>
            </a:r>
            <a:r>
              <a:rPr lang="ja-JP" altLang="en-US" sz="2000" dirty="0" smtClean="0">
                <a:solidFill>
                  <a:srgbClr val="000000"/>
                </a:solidFill>
              </a:rPr>
              <a:t>”</a:t>
            </a:r>
            <a:r>
              <a:rPr lang="en-US" altLang="ja-JP" sz="2000" dirty="0" smtClean="0">
                <a:solidFill>
                  <a:srgbClr val="000000"/>
                </a:solidFill>
              </a:rPr>
              <a:t> </a:t>
            </a:r>
            <a:r>
              <a:rPr lang="en-US" altLang="ja-JP" sz="2000" b="1" dirty="0" smtClean="0">
                <a:solidFill>
                  <a:srgbClr val="3366FF"/>
                </a:solidFill>
              </a:rPr>
              <a:t>GNU Public License (GPL)</a:t>
            </a:r>
            <a:endParaRPr lang="en-US" altLang="en-US" sz="900" b="1" dirty="0">
              <a:solidFill>
                <a:srgbClr val="3366FF"/>
              </a:solidFill>
            </a:endParaRPr>
          </a:p>
          <a:p>
            <a:pPr algn="just"/>
            <a:r>
              <a:rPr lang="en-US" altLang="en-US" sz="2000" dirty="0" smtClean="0">
                <a:solidFill>
                  <a:srgbClr val="000000"/>
                </a:solidFill>
              </a:rPr>
              <a:t>Examples include </a:t>
            </a:r>
            <a:r>
              <a:rPr lang="en-US" altLang="en-US" sz="2000" b="1" dirty="0" smtClean="0">
                <a:solidFill>
                  <a:srgbClr val="3366FF"/>
                </a:solidFill>
              </a:rPr>
              <a:t>GNU/Linux</a:t>
            </a:r>
            <a:r>
              <a:rPr lang="en-US" altLang="en-US" sz="2000" dirty="0" smtClean="0"/>
              <a:t> and </a:t>
            </a:r>
            <a:r>
              <a:rPr lang="en-US" altLang="en-US" sz="2000" b="1" dirty="0" smtClean="0">
                <a:solidFill>
                  <a:srgbClr val="3366FF"/>
                </a:solidFill>
              </a:rPr>
              <a:t>BSD UNIX</a:t>
            </a:r>
            <a:r>
              <a:rPr lang="en-US" altLang="en-US" sz="2000" dirty="0" smtClean="0">
                <a:solidFill>
                  <a:srgbClr val="3366FF"/>
                </a:solidFill>
              </a:rPr>
              <a:t> </a:t>
            </a:r>
            <a:r>
              <a:rPr lang="en-US" altLang="en-US" sz="2000" dirty="0" smtClean="0">
                <a:solidFill>
                  <a:srgbClr val="000000"/>
                </a:solidFill>
              </a:rPr>
              <a:t>(including core of </a:t>
            </a:r>
            <a:r>
              <a:rPr lang="en-US" altLang="en-US" sz="2000" b="1" dirty="0" smtClean="0">
                <a:solidFill>
                  <a:srgbClr val="3366FF"/>
                </a:solidFill>
              </a:rPr>
              <a:t>Mac OS X</a:t>
            </a:r>
            <a:r>
              <a:rPr lang="en-US" altLang="en-US" sz="2000" dirty="0" smtClean="0">
                <a:solidFill>
                  <a:srgbClr val="000000"/>
                </a:solidFill>
              </a:rPr>
              <a:t>), and many more</a:t>
            </a:r>
          </a:p>
          <a:p>
            <a:pPr algn="just"/>
            <a:r>
              <a:rPr lang="en-US" altLang="en-US" sz="2000" dirty="0" smtClean="0">
                <a:solidFill>
                  <a:srgbClr val="000000"/>
                </a:solidFill>
              </a:rPr>
              <a:t>Can use VMM like VMware Player (Free on Windows), </a:t>
            </a:r>
            <a:r>
              <a:rPr lang="en-US" altLang="en-US" sz="2000" dirty="0" err="1" smtClean="0">
                <a:solidFill>
                  <a:srgbClr val="000000"/>
                </a:solidFill>
              </a:rPr>
              <a:t>Virtualbox</a:t>
            </a:r>
            <a:r>
              <a:rPr lang="en-US" altLang="en-US" sz="2000" dirty="0" smtClean="0">
                <a:solidFill>
                  <a:srgbClr val="000000"/>
                </a:solidFill>
              </a:rPr>
              <a:t> (open source and free on many platforms - </a:t>
            </a:r>
            <a:r>
              <a:rPr lang="en-US" altLang="en-US" sz="2000" dirty="0" smtClean="0"/>
              <a:t>http://www.virtualbox.com) </a:t>
            </a:r>
          </a:p>
          <a:p>
            <a:pPr lvl="1" algn="just"/>
            <a:r>
              <a:rPr lang="en-US" altLang="en-US" sz="1800" dirty="0" smtClean="0">
                <a:solidFill>
                  <a:srgbClr val="000000"/>
                </a:solidFill>
              </a:rPr>
              <a:t>Use to run guest operating systems for exploration</a:t>
            </a:r>
          </a:p>
        </p:txBody>
      </p:sp>
    </p:spTree>
    <p:extLst>
      <p:ext uri="{BB962C8B-B14F-4D97-AF65-F5344CB8AC3E}">
        <p14:creationId xmlns:p14="http://schemas.microsoft.com/office/powerpoint/2010/main" val="15729184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09600"/>
          </a:xfrm>
        </p:spPr>
        <p:txBody>
          <a:bodyPr>
            <a:noAutofit/>
          </a:bodyPr>
          <a:lstStyle/>
          <a:p>
            <a:pPr algn="ctr"/>
            <a:r>
              <a:rPr lang="en-US" dirty="0" smtClean="0"/>
              <a:t>Why should you learn about LINUX?</a:t>
            </a:r>
            <a:endParaRPr lang="en-IN" dirty="0"/>
          </a:p>
        </p:txBody>
      </p:sp>
      <p:sp>
        <p:nvSpPr>
          <p:cNvPr id="3" name="Content Placeholder 2"/>
          <p:cNvSpPr>
            <a:spLocks noGrp="1"/>
          </p:cNvSpPr>
          <p:nvPr>
            <p:ph idx="1"/>
          </p:nvPr>
        </p:nvSpPr>
        <p:spPr>
          <a:xfrm>
            <a:off x="677334" y="1478280"/>
            <a:ext cx="8596668" cy="4563083"/>
          </a:xfrm>
        </p:spPr>
        <p:txBody>
          <a:bodyPr>
            <a:normAutofit fontScale="92500"/>
          </a:bodyPr>
          <a:lstStyle/>
          <a:p>
            <a:pPr algn="just"/>
            <a:r>
              <a:rPr lang="en-US" sz="2400" dirty="0" smtClean="0"/>
              <a:t>Linux is a collection of operating systems.</a:t>
            </a:r>
          </a:p>
          <a:p>
            <a:pPr algn="just"/>
            <a:r>
              <a:rPr lang="en-US" sz="2400" dirty="0" smtClean="0"/>
              <a:t>The generic term Linux describes any number of thousands of variations of Linux Operating Systems that all fit under umbrella.</a:t>
            </a:r>
          </a:p>
          <a:p>
            <a:pPr algn="just"/>
            <a:r>
              <a:rPr lang="en-US" sz="2400" dirty="0" smtClean="0"/>
              <a:t>Linux is used everywhere.</a:t>
            </a:r>
          </a:p>
          <a:p>
            <a:pPr lvl="1" algn="just"/>
            <a:r>
              <a:rPr lang="en-US" sz="2200" dirty="0" smtClean="0"/>
              <a:t>If you are using the internet at all, you are already using Linux in your daily life.</a:t>
            </a:r>
          </a:p>
          <a:p>
            <a:pPr lvl="1" algn="just"/>
            <a:r>
              <a:rPr lang="en-US" sz="2200" dirty="0" smtClean="0"/>
              <a:t>Most of the World Wide Web, banking systems, applications your are used to using are all powered by Linux.</a:t>
            </a:r>
          </a:p>
          <a:p>
            <a:pPr lvl="1" algn="just"/>
            <a:r>
              <a:rPr lang="en-US" sz="2200" dirty="0" smtClean="0"/>
              <a:t>Smart Televisions and Smart Systems that are integrated into your daily life, can have their foundation or even back-end systems such as Cloud services run within Linux Infrastructures.</a:t>
            </a:r>
          </a:p>
          <a:p>
            <a:pPr lvl="1" algn="just"/>
            <a:endParaRPr lang="en-IN" sz="2200" dirty="0"/>
          </a:p>
        </p:txBody>
      </p:sp>
    </p:spTree>
    <p:extLst>
      <p:ext uri="{BB962C8B-B14F-4D97-AF65-F5344CB8AC3E}">
        <p14:creationId xmlns:p14="http://schemas.microsoft.com/office/powerpoint/2010/main" val="15140726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09600"/>
          </a:xfrm>
        </p:spPr>
        <p:txBody>
          <a:bodyPr>
            <a:noAutofit/>
          </a:bodyPr>
          <a:lstStyle/>
          <a:p>
            <a:pPr algn="ctr"/>
            <a:r>
              <a:rPr lang="en-US" dirty="0" smtClean="0"/>
              <a:t>Why should you learn about LINUX?</a:t>
            </a:r>
            <a:endParaRPr lang="en-IN" dirty="0"/>
          </a:p>
        </p:txBody>
      </p:sp>
      <p:sp>
        <p:nvSpPr>
          <p:cNvPr id="3" name="Content Placeholder 2"/>
          <p:cNvSpPr>
            <a:spLocks noGrp="1"/>
          </p:cNvSpPr>
          <p:nvPr>
            <p:ph idx="1"/>
          </p:nvPr>
        </p:nvSpPr>
        <p:spPr>
          <a:xfrm>
            <a:off x="677334" y="1478280"/>
            <a:ext cx="8596668" cy="4563083"/>
          </a:xfrm>
        </p:spPr>
        <p:txBody>
          <a:bodyPr>
            <a:normAutofit lnSpcReduction="10000"/>
          </a:bodyPr>
          <a:lstStyle/>
          <a:p>
            <a:pPr algn="just"/>
            <a:r>
              <a:rPr lang="en-US" sz="2400" dirty="0" smtClean="0"/>
              <a:t>In the modern datacenter, Linux and MS Windows are the major players.</a:t>
            </a:r>
          </a:p>
          <a:p>
            <a:pPr algn="just"/>
            <a:r>
              <a:rPr lang="en-US" sz="2400" dirty="0" smtClean="0"/>
              <a:t>Some of the reasons to learn Linux are:</a:t>
            </a:r>
          </a:p>
          <a:p>
            <a:pPr lvl="1" algn="just"/>
            <a:r>
              <a:rPr lang="en-US" sz="2200" dirty="0" smtClean="0"/>
              <a:t>If you are a window’s person, you’ll need to interoperate with Linux.</a:t>
            </a:r>
          </a:p>
          <a:p>
            <a:pPr lvl="1" algn="just"/>
            <a:r>
              <a:rPr lang="en-US" sz="2200" dirty="0" smtClean="0"/>
              <a:t>If you are doing application development, it’s likely your application or its runtime will be hosted on Linux.</a:t>
            </a:r>
          </a:p>
          <a:p>
            <a:pPr lvl="1" algn="just"/>
            <a:r>
              <a:rPr lang="en-US" sz="2200" dirty="0" smtClean="0"/>
              <a:t>If you are working in the cloud, your cloud instances may be based on Linux. </a:t>
            </a:r>
          </a:p>
          <a:p>
            <a:pPr lvl="1" algn="just"/>
            <a:r>
              <a:rPr lang="en-US" sz="2200" dirty="0" smtClean="0"/>
              <a:t>If you are working with mobile applications or the Internet of Things (</a:t>
            </a:r>
            <a:r>
              <a:rPr lang="en-US" sz="2200" dirty="0" err="1" smtClean="0"/>
              <a:t>IoT</a:t>
            </a:r>
            <a:r>
              <a:rPr lang="en-US" sz="2200" dirty="0" smtClean="0"/>
              <a:t>), the chances are great that the operating system of your device will be based on Linux. </a:t>
            </a:r>
          </a:p>
        </p:txBody>
      </p:sp>
    </p:spTree>
    <p:extLst>
      <p:ext uri="{BB962C8B-B14F-4D97-AF65-F5344CB8AC3E}">
        <p14:creationId xmlns:p14="http://schemas.microsoft.com/office/powerpoint/2010/main" val="4393505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77240"/>
          </a:xfrm>
        </p:spPr>
        <p:txBody>
          <a:bodyPr/>
          <a:lstStyle/>
          <a:p>
            <a:pPr algn="ctr"/>
            <a:r>
              <a:rPr lang="en-US" dirty="0" smtClean="0"/>
              <a:t>What makes Linux Great ?</a:t>
            </a:r>
            <a:endParaRPr lang="en-IN" dirty="0"/>
          </a:p>
        </p:txBody>
      </p:sp>
      <p:sp>
        <p:nvSpPr>
          <p:cNvPr id="3" name="Content Placeholder 2"/>
          <p:cNvSpPr>
            <a:spLocks noGrp="1"/>
          </p:cNvSpPr>
          <p:nvPr>
            <p:ph idx="1"/>
          </p:nvPr>
        </p:nvSpPr>
        <p:spPr>
          <a:xfrm>
            <a:off x="677334" y="1661161"/>
            <a:ext cx="8596668" cy="4380202"/>
          </a:xfrm>
        </p:spPr>
        <p:txBody>
          <a:bodyPr>
            <a:normAutofit fontScale="85000" lnSpcReduction="20000"/>
          </a:bodyPr>
          <a:lstStyle/>
          <a:p>
            <a:pPr algn="just">
              <a:lnSpc>
                <a:spcPct val="150000"/>
              </a:lnSpc>
            </a:pPr>
            <a:r>
              <a:rPr lang="en-US" sz="2400" dirty="0" smtClean="0"/>
              <a:t>Linux is open source software</a:t>
            </a:r>
          </a:p>
          <a:p>
            <a:pPr lvl="1" algn="just">
              <a:lnSpc>
                <a:spcPct val="150000"/>
              </a:lnSpc>
            </a:pPr>
            <a:r>
              <a:rPr lang="en-US" sz="2200" dirty="0" smtClean="0"/>
              <a:t>Improvements are easier to make, enabling faster innovation.</a:t>
            </a:r>
          </a:p>
          <a:p>
            <a:pPr algn="just">
              <a:lnSpc>
                <a:spcPct val="150000"/>
              </a:lnSpc>
            </a:pPr>
            <a:r>
              <a:rPr lang="en-US" sz="2400" dirty="0" smtClean="0"/>
              <a:t>Easy access to a powerful and scriptable command-line-interface (CLI)</a:t>
            </a:r>
          </a:p>
          <a:p>
            <a:pPr lvl="1" algn="just">
              <a:lnSpc>
                <a:spcPct val="150000"/>
              </a:lnSpc>
            </a:pPr>
            <a:r>
              <a:rPr lang="en-US" sz="2200" dirty="0" smtClean="0"/>
              <a:t>This enables easier automation, deployment, and simplifies both local and remote system administration.</a:t>
            </a:r>
          </a:p>
          <a:p>
            <a:pPr algn="just">
              <a:lnSpc>
                <a:spcPct val="150000"/>
              </a:lnSpc>
            </a:pPr>
            <a:r>
              <a:rPr lang="en-US" sz="2400" dirty="0" smtClean="0"/>
              <a:t>Linux is modular and operating system components can be easily replaced or removed</a:t>
            </a:r>
          </a:p>
          <a:p>
            <a:pPr lvl="1" algn="just">
              <a:lnSpc>
                <a:spcPct val="150000"/>
              </a:lnSpc>
            </a:pPr>
            <a:r>
              <a:rPr lang="en-US" sz="2200" dirty="0" smtClean="0"/>
              <a:t>A Linux system can be a general-purpose development workstation, or an extremely stripped-down software appliance.</a:t>
            </a:r>
          </a:p>
          <a:p>
            <a:endParaRPr lang="en-IN" sz="2400" dirty="0"/>
          </a:p>
        </p:txBody>
      </p:sp>
    </p:spTree>
    <p:extLst>
      <p:ext uri="{BB962C8B-B14F-4D97-AF65-F5344CB8AC3E}">
        <p14:creationId xmlns:p14="http://schemas.microsoft.com/office/powerpoint/2010/main" val="21599565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77240"/>
          </a:xfrm>
        </p:spPr>
        <p:txBody>
          <a:bodyPr/>
          <a:lstStyle/>
          <a:p>
            <a:pPr algn="ctr"/>
            <a:r>
              <a:rPr lang="en-US" dirty="0" smtClean="0"/>
              <a:t>What is Open Source Software ?</a:t>
            </a:r>
            <a:endParaRPr lang="en-IN" dirty="0"/>
          </a:p>
        </p:txBody>
      </p:sp>
      <p:sp>
        <p:nvSpPr>
          <p:cNvPr id="3" name="Content Placeholder 2"/>
          <p:cNvSpPr>
            <a:spLocks noGrp="1"/>
          </p:cNvSpPr>
          <p:nvPr>
            <p:ph idx="1"/>
          </p:nvPr>
        </p:nvSpPr>
        <p:spPr>
          <a:xfrm>
            <a:off x="677334" y="1244600"/>
            <a:ext cx="8596668" cy="4796763"/>
          </a:xfrm>
        </p:spPr>
        <p:txBody>
          <a:bodyPr>
            <a:normAutofit lnSpcReduction="10000"/>
          </a:bodyPr>
          <a:lstStyle/>
          <a:p>
            <a:pPr algn="just"/>
            <a:endParaRPr lang="en-US" sz="2200" dirty="0" smtClean="0"/>
          </a:p>
          <a:p>
            <a:pPr algn="just">
              <a:lnSpc>
                <a:spcPct val="150000"/>
              </a:lnSpc>
            </a:pPr>
            <a:r>
              <a:rPr lang="en-US" sz="2000" dirty="0"/>
              <a:t>Open source software is software with source code that anyone can use, study, modify, and share.</a:t>
            </a:r>
          </a:p>
          <a:p>
            <a:pPr algn="just">
              <a:lnSpc>
                <a:spcPct val="150000"/>
              </a:lnSpc>
            </a:pPr>
            <a:r>
              <a:rPr lang="en-US" sz="2000" dirty="0"/>
              <a:t>Source code is the set of human-readable instructions that are used to make a program. This </a:t>
            </a:r>
            <a:r>
              <a:rPr lang="en-US" sz="2000" dirty="0" smtClean="0"/>
              <a:t>may be </a:t>
            </a:r>
            <a:r>
              <a:rPr lang="en-US" sz="2000" dirty="0"/>
              <a:t>interpreted as a script, or compiled into a binary executable which the computer runs directly.</a:t>
            </a:r>
          </a:p>
          <a:p>
            <a:pPr algn="just">
              <a:lnSpc>
                <a:spcPct val="150000"/>
              </a:lnSpc>
            </a:pPr>
            <a:r>
              <a:rPr lang="en-US" sz="2000" dirty="0"/>
              <a:t>All source code is copyrighted from the moment it is created. Whether it can be distributed </a:t>
            </a:r>
            <a:r>
              <a:rPr lang="en-US" sz="2000" dirty="0" smtClean="0"/>
              <a:t>as source </a:t>
            </a:r>
            <a:r>
              <a:rPr lang="en-US" sz="2000" dirty="0"/>
              <a:t>or binary executables is under the control of the copyright holder. Therefore, software </a:t>
            </a:r>
            <a:r>
              <a:rPr lang="en-US" sz="2000" dirty="0" smtClean="0"/>
              <a:t>is provided </a:t>
            </a:r>
            <a:r>
              <a:rPr lang="en-US" sz="2000" dirty="0"/>
              <a:t>to users under a software license</a:t>
            </a:r>
            <a:r>
              <a:rPr lang="en-US" sz="2000" dirty="0" smtClean="0"/>
              <a:t>.</a:t>
            </a:r>
            <a:endParaRPr lang="en-US" sz="2000" dirty="0"/>
          </a:p>
        </p:txBody>
      </p:sp>
    </p:spTree>
    <p:extLst>
      <p:ext uri="{BB962C8B-B14F-4D97-AF65-F5344CB8AC3E}">
        <p14:creationId xmlns:p14="http://schemas.microsoft.com/office/powerpoint/2010/main" val="9619448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77240"/>
          </a:xfrm>
        </p:spPr>
        <p:txBody>
          <a:bodyPr/>
          <a:lstStyle/>
          <a:p>
            <a:pPr algn="ctr"/>
            <a:r>
              <a:rPr lang="en-US" dirty="0" smtClean="0"/>
              <a:t>What is Open Source Software ?</a:t>
            </a:r>
            <a:endParaRPr lang="en-IN" dirty="0"/>
          </a:p>
        </p:txBody>
      </p:sp>
      <p:sp>
        <p:nvSpPr>
          <p:cNvPr id="3" name="Content Placeholder 2"/>
          <p:cNvSpPr>
            <a:spLocks noGrp="1"/>
          </p:cNvSpPr>
          <p:nvPr>
            <p:ph idx="1"/>
          </p:nvPr>
        </p:nvSpPr>
        <p:spPr>
          <a:xfrm>
            <a:off x="677334" y="1244600"/>
            <a:ext cx="8596668" cy="4796763"/>
          </a:xfrm>
        </p:spPr>
        <p:txBody>
          <a:bodyPr>
            <a:normAutofit fontScale="92500"/>
          </a:bodyPr>
          <a:lstStyle/>
          <a:p>
            <a:pPr algn="just"/>
            <a:r>
              <a:rPr lang="en-US" sz="2200" dirty="0"/>
              <a:t>Some software has source code that only the person, team, or organization that created it </a:t>
            </a:r>
            <a:r>
              <a:rPr lang="en-US" sz="2200" dirty="0" smtClean="0"/>
              <a:t>can see</a:t>
            </a:r>
            <a:r>
              <a:rPr lang="en-US" sz="2200" dirty="0"/>
              <a:t>, or change, or distribute. This is sometimes called "proprietary" or "closed source" software.</a:t>
            </a:r>
          </a:p>
          <a:p>
            <a:pPr algn="just"/>
            <a:r>
              <a:rPr lang="en-US" sz="2200" dirty="0"/>
              <a:t>Typically the license only allows the end user to run the program, and provides no access, or </a:t>
            </a:r>
            <a:r>
              <a:rPr lang="en-US" sz="2200" dirty="0" smtClean="0"/>
              <a:t>tightly limited </a:t>
            </a:r>
            <a:r>
              <a:rPr lang="en-US" sz="2200" dirty="0"/>
              <a:t>access, to the source.</a:t>
            </a:r>
          </a:p>
          <a:p>
            <a:pPr algn="just"/>
            <a:r>
              <a:rPr lang="en-US" sz="2200" dirty="0"/>
              <a:t>Open source software is different. When the copyright holder provides software under an </a:t>
            </a:r>
            <a:r>
              <a:rPr lang="en-US" sz="2200" dirty="0" smtClean="0"/>
              <a:t>open source </a:t>
            </a:r>
            <a:r>
              <a:rPr lang="en-US" sz="2200" dirty="0"/>
              <a:t>license, they grant the user the right to run the program and also to view, modify, </a:t>
            </a:r>
            <a:r>
              <a:rPr lang="en-US" sz="2200" dirty="0" smtClean="0"/>
              <a:t>compile, and </a:t>
            </a:r>
            <a:r>
              <a:rPr lang="en-US" sz="2200" dirty="0"/>
              <a:t>redistribute the source royalty-free to others.</a:t>
            </a:r>
          </a:p>
          <a:p>
            <a:pPr algn="just"/>
            <a:r>
              <a:rPr lang="en-US" sz="2200" dirty="0"/>
              <a:t>Open source promotes collaboration, sharing, transparency and rapid innovation because </a:t>
            </a:r>
            <a:r>
              <a:rPr lang="en-US" sz="2200" dirty="0" smtClean="0"/>
              <a:t>it encourages </a:t>
            </a:r>
            <a:r>
              <a:rPr lang="en-US" sz="2200" dirty="0"/>
              <a:t>people beyond the original developers to make modifications and improvements </a:t>
            </a:r>
            <a:r>
              <a:rPr lang="en-US" sz="2200" dirty="0" smtClean="0"/>
              <a:t>to the </a:t>
            </a:r>
            <a:r>
              <a:rPr lang="en-US" sz="2200" dirty="0"/>
              <a:t>software and to share it with others.</a:t>
            </a:r>
            <a:endParaRPr lang="en-US" sz="2200" dirty="0" smtClean="0"/>
          </a:p>
        </p:txBody>
      </p:sp>
    </p:spTree>
    <p:extLst>
      <p:ext uri="{BB962C8B-B14F-4D97-AF65-F5344CB8AC3E}">
        <p14:creationId xmlns:p14="http://schemas.microsoft.com/office/powerpoint/2010/main" val="35535213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t>Open Source can be used for Commercial Purpose</a:t>
            </a:r>
            <a:endParaRPr lang="en-IN" sz="3200" dirty="0"/>
          </a:p>
        </p:txBody>
      </p:sp>
      <p:sp>
        <p:nvSpPr>
          <p:cNvPr id="3" name="Content Placeholder 2"/>
          <p:cNvSpPr>
            <a:spLocks noGrp="1"/>
          </p:cNvSpPr>
          <p:nvPr>
            <p:ph idx="1"/>
          </p:nvPr>
        </p:nvSpPr>
        <p:spPr>
          <a:xfrm>
            <a:off x="677334" y="1752601"/>
            <a:ext cx="8596668" cy="4288762"/>
          </a:xfrm>
        </p:spPr>
        <p:txBody>
          <a:bodyPr>
            <a:noAutofit/>
          </a:bodyPr>
          <a:lstStyle/>
          <a:p>
            <a:pPr algn="just"/>
            <a:r>
              <a:rPr lang="en-US" sz="2000" dirty="0"/>
              <a:t>Just because software is open source does not mean it is somehow not able to be used or provided commercially. </a:t>
            </a:r>
            <a:endParaRPr lang="en-US" sz="2000" dirty="0" smtClean="0"/>
          </a:p>
          <a:p>
            <a:pPr algn="just"/>
            <a:r>
              <a:rPr lang="en-US" sz="2000" dirty="0" smtClean="0"/>
              <a:t>Open </a:t>
            </a:r>
            <a:r>
              <a:rPr lang="en-US" sz="2000" dirty="0"/>
              <a:t>source is a critical part of many organizations' commercial operations. </a:t>
            </a:r>
            <a:endParaRPr lang="en-US" sz="2000" dirty="0" smtClean="0"/>
          </a:p>
          <a:p>
            <a:pPr algn="just"/>
            <a:r>
              <a:rPr lang="en-US" sz="2000" dirty="0" smtClean="0"/>
              <a:t>Some </a:t>
            </a:r>
            <a:r>
              <a:rPr lang="en-US" sz="2000" dirty="0"/>
              <a:t>open source licenses allow code to be reused in closed source products. </a:t>
            </a:r>
            <a:endParaRPr lang="en-US" sz="2000" dirty="0" smtClean="0"/>
          </a:p>
          <a:p>
            <a:pPr algn="just"/>
            <a:r>
              <a:rPr lang="en-US" sz="2000" dirty="0" smtClean="0"/>
              <a:t>Open </a:t>
            </a:r>
            <a:r>
              <a:rPr lang="en-US" sz="2000" dirty="0"/>
              <a:t>source code can be sold, but the terms of true open source licenses generally allow the customer to re-distribute the source code. </a:t>
            </a:r>
            <a:endParaRPr lang="en-US" sz="2000" dirty="0" smtClean="0"/>
          </a:p>
          <a:p>
            <a:pPr algn="just"/>
            <a:r>
              <a:rPr lang="en-US" sz="2000" dirty="0" smtClean="0"/>
              <a:t>Most </a:t>
            </a:r>
            <a:r>
              <a:rPr lang="en-US" sz="2000" dirty="0"/>
              <a:t>commonly, vendors like Red Hat can provide commercial help with deploying, supporting, and extending solutions based on open source products. </a:t>
            </a:r>
            <a:endParaRPr lang="en-IN" sz="2000" dirty="0"/>
          </a:p>
        </p:txBody>
      </p:sp>
    </p:spTree>
    <p:extLst>
      <p:ext uri="{BB962C8B-B14F-4D97-AF65-F5344CB8AC3E}">
        <p14:creationId xmlns:p14="http://schemas.microsoft.com/office/powerpoint/2010/main" val="3687913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7334" y="609600"/>
            <a:ext cx="8596668" cy="1082040"/>
          </a:xfrm>
        </p:spPr>
        <p:txBody>
          <a:bodyPr>
            <a:normAutofit fontScale="90000"/>
          </a:bodyPr>
          <a:lstStyle/>
          <a:p>
            <a:pPr algn="ctr"/>
            <a:r>
              <a:rPr lang="en-US" dirty="0" smtClean="0"/>
              <a:t>Basic components of a Computer System</a:t>
            </a:r>
            <a:br>
              <a:rPr lang="en-US" dirty="0" smtClean="0"/>
            </a:br>
            <a:r>
              <a:rPr lang="en-US" dirty="0" smtClean="0"/>
              <a:t>INPUT</a:t>
            </a:r>
            <a:endParaRPr lang="en-IN" dirty="0"/>
          </a:p>
        </p:txBody>
      </p:sp>
      <p:sp>
        <p:nvSpPr>
          <p:cNvPr id="2" name="Content Placeholder 1"/>
          <p:cNvSpPr>
            <a:spLocks noGrp="1"/>
          </p:cNvSpPr>
          <p:nvPr>
            <p:ph idx="1"/>
          </p:nvPr>
        </p:nvSpPr>
        <p:spPr>
          <a:xfrm>
            <a:off x="677334" y="1813559"/>
            <a:ext cx="8596668" cy="4182083"/>
          </a:xfrm>
        </p:spPr>
        <p:txBody>
          <a:bodyPr>
            <a:normAutofit/>
          </a:bodyPr>
          <a:lstStyle/>
          <a:p>
            <a:pPr lvl="1"/>
            <a:r>
              <a:rPr lang="en-US" sz="2200" dirty="0" smtClean="0"/>
              <a:t>Input: Any data or instruction entered into the memory of a computer</a:t>
            </a:r>
          </a:p>
          <a:p>
            <a:pPr lvl="2"/>
            <a:r>
              <a:rPr lang="en-US" sz="2000" dirty="0" smtClean="0"/>
              <a:t>Example: </a:t>
            </a:r>
          </a:p>
          <a:p>
            <a:pPr marL="1714500" lvl="3" indent="-342900">
              <a:buFont typeface="+mj-lt"/>
              <a:buAutoNum type="arabicPeriod"/>
            </a:pPr>
            <a:r>
              <a:rPr lang="en-US" sz="1800" dirty="0" smtClean="0"/>
              <a:t>entering data/information into computer memory</a:t>
            </a:r>
          </a:p>
          <a:p>
            <a:pPr marL="1714500" lvl="3" indent="-342900">
              <a:buFont typeface="+mj-lt"/>
              <a:buAutoNum type="arabicPeriod"/>
            </a:pPr>
            <a:r>
              <a:rPr lang="en-US" sz="1800" dirty="0" smtClean="0"/>
              <a:t>Clicking on an	area on the computer screen</a:t>
            </a:r>
          </a:p>
          <a:p>
            <a:pPr lvl="1"/>
            <a:r>
              <a:rPr lang="en-US" sz="2200" dirty="0" smtClean="0"/>
              <a:t>Input Devices: Any hardware component allows user to enter data and instructions into a computer</a:t>
            </a:r>
          </a:p>
          <a:p>
            <a:pPr lvl="2"/>
            <a:r>
              <a:rPr lang="en-US" sz="2000" dirty="0" smtClean="0"/>
              <a:t>Key board, Mouse, MIC, Web Camera, Touch pad, </a:t>
            </a:r>
          </a:p>
        </p:txBody>
      </p:sp>
    </p:spTree>
    <p:extLst>
      <p:ext uri="{BB962C8B-B14F-4D97-AF65-F5344CB8AC3E}">
        <p14:creationId xmlns:p14="http://schemas.microsoft.com/office/powerpoint/2010/main" val="17329388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Open Source Software?</a:t>
            </a:r>
            <a:endParaRPr lang="en-IN" dirty="0"/>
          </a:p>
        </p:txBody>
      </p:sp>
      <p:sp>
        <p:nvSpPr>
          <p:cNvPr id="3" name="Content Placeholder 2"/>
          <p:cNvSpPr>
            <a:spLocks noGrp="1"/>
          </p:cNvSpPr>
          <p:nvPr>
            <p:ph idx="1"/>
          </p:nvPr>
        </p:nvSpPr>
        <p:spPr>
          <a:xfrm>
            <a:off x="677334" y="1645921"/>
            <a:ext cx="8596668" cy="4395442"/>
          </a:xfrm>
        </p:spPr>
        <p:txBody>
          <a:bodyPr>
            <a:normAutofit/>
          </a:bodyPr>
          <a:lstStyle/>
          <a:p>
            <a:pPr algn="just">
              <a:lnSpc>
                <a:spcPct val="150000"/>
              </a:lnSpc>
            </a:pPr>
            <a:r>
              <a:rPr lang="en-US" sz="2000" dirty="0"/>
              <a:t>Control: See what the code does and change it to make it better.</a:t>
            </a:r>
          </a:p>
          <a:p>
            <a:pPr algn="just">
              <a:lnSpc>
                <a:spcPct val="150000"/>
              </a:lnSpc>
            </a:pPr>
            <a:r>
              <a:rPr lang="en-US" sz="2000" dirty="0" smtClean="0"/>
              <a:t>Training</a:t>
            </a:r>
            <a:r>
              <a:rPr lang="en-US" sz="2000" dirty="0"/>
              <a:t>: Learn from real-world code and develop more effective applications.</a:t>
            </a:r>
          </a:p>
          <a:p>
            <a:pPr algn="just">
              <a:lnSpc>
                <a:spcPct val="150000"/>
              </a:lnSpc>
            </a:pPr>
            <a:r>
              <a:rPr lang="en-US" sz="2000" dirty="0" smtClean="0"/>
              <a:t>Security</a:t>
            </a:r>
            <a:r>
              <a:rPr lang="en-US" sz="2000" dirty="0"/>
              <a:t>: Inspect sensitive code, fix with or without the original developers' help.</a:t>
            </a:r>
          </a:p>
          <a:p>
            <a:pPr algn="just">
              <a:lnSpc>
                <a:spcPct val="150000"/>
              </a:lnSpc>
            </a:pPr>
            <a:r>
              <a:rPr lang="en-US" sz="2000" dirty="0" smtClean="0"/>
              <a:t>Stability</a:t>
            </a:r>
            <a:r>
              <a:rPr lang="en-US" sz="2000" dirty="0"/>
              <a:t>: Code can survive the loss of the original developer or distributor</a:t>
            </a:r>
            <a:endParaRPr lang="en-IN" sz="2000" dirty="0"/>
          </a:p>
        </p:txBody>
      </p:sp>
    </p:spTree>
    <p:extLst>
      <p:ext uri="{BB962C8B-B14F-4D97-AF65-F5344CB8AC3E}">
        <p14:creationId xmlns:p14="http://schemas.microsoft.com/office/powerpoint/2010/main" val="1985455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53440"/>
          </a:xfrm>
        </p:spPr>
        <p:txBody>
          <a:bodyPr/>
          <a:lstStyle/>
          <a:p>
            <a:pPr algn="ctr"/>
            <a:r>
              <a:rPr lang="en-US" dirty="0" smtClean="0"/>
              <a:t>Types of Open Source Licenses </a:t>
            </a:r>
            <a:endParaRPr lang="en-IN" dirty="0"/>
          </a:p>
        </p:txBody>
      </p:sp>
      <p:sp>
        <p:nvSpPr>
          <p:cNvPr id="3" name="Content Placeholder 2"/>
          <p:cNvSpPr>
            <a:spLocks noGrp="1"/>
          </p:cNvSpPr>
          <p:nvPr>
            <p:ph idx="1"/>
          </p:nvPr>
        </p:nvSpPr>
        <p:spPr>
          <a:xfrm>
            <a:off x="677334" y="1463041"/>
            <a:ext cx="8596668" cy="4578322"/>
          </a:xfrm>
        </p:spPr>
        <p:txBody>
          <a:bodyPr>
            <a:normAutofit fontScale="85000" lnSpcReduction="10000"/>
          </a:bodyPr>
          <a:lstStyle/>
          <a:p>
            <a:pPr>
              <a:lnSpc>
                <a:spcPct val="150000"/>
              </a:lnSpc>
            </a:pPr>
            <a:r>
              <a:rPr lang="en-US" sz="2000" dirty="0" err="1" smtClean="0"/>
              <a:t>Copyleft</a:t>
            </a:r>
            <a:r>
              <a:rPr lang="en-US" sz="2000" dirty="0" smtClean="0"/>
              <a:t> licenses: </a:t>
            </a:r>
            <a:r>
              <a:rPr lang="en-US" sz="1800" dirty="0" smtClean="0"/>
              <a:t>are </a:t>
            </a:r>
            <a:r>
              <a:rPr lang="en-US" sz="1800" dirty="0"/>
              <a:t>designed to encourage keeping code open </a:t>
            </a:r>
            <a:r>
              <a:rPr lang="en-US" sz="1800" dirty="0" smtClean="0"/>
              <a:t>source.</a:t>
            </a:r>
          </a:p>
          <a:p>
            <a:pPr lvl="1" algn="just">
              <a:lnSpc>
                <a:spcPct val="150000"/>
              </a:lnSpc>
            </a:pPr>
            <a:r>
              <a:rPr lang="en-US" sz="1800" dirty="0" smtClean="0"/>
              <a:t>anyone who distributes the source code, with or without changes, must also pass along the freedom for others to also copy, change and distribute the code.</a:t>
            </a:r>
          </a:p>
          <a:p>
            <a:pPr lvl="1">
              <a:lnSpc>
                <a:spcPct val="150000"/>
              </a:lnSpc>
            </a:pPr>
            <a:r>
              <a:rPr lang="en-US" sz="1800" dirty="0" smtClean="0"/>
              <a:t>Advantage: it helps to keep existing code and improvements to that code, open and add to the amount of open source code available.</a:t>
            </a:r>
          </a:p>
          <a:p>
            <a:pPr>
              <a:lnSpc>
                <a:spcPct val="150000"/>
              </a:lnSpc>
            </a:pPr>
            <a:r>
              <a:rPr lang="en-US" sz="2000" dirty="0" smtClean="0"/>
              <a:t>Permissive licenses: </a:t>
            </a:r>
            <a:r>
              <a:rPr lang="en-US" dirty="0" smtClean="0"/>
              <a:t>that </a:t>
            </a:r>
            <a:r>
              <a:rPr lang="en-US" dirty="0"/>
              <a:t>are designed to maximize code </a:t>
            </a:r>
            <a:r>
              <a:rPr lang="en-US" dirty="0" smtClean="0"/>
              <a:t>reusability</a:t>
            </a:r>
          </a:p>
          <a:p>
            <a:pPr lvl="1">
              <a:lnSpc>
                <a:spcPct val="150000"/>
              </a:lnSpc>
            </a:pPr>
            <a:r>
              <a:rPr lang="en-US" sz="1800" dirty="0" smtClean="0"/>
              <a:t>Users can use the source for any purpose as long as the copyright and license statements are preserved, including reusing the code under more restrictive or even proprietary licenses. </a:t>
            </a:r>
          </a:p>
          <a:p>
            <a:pPr lvl="1">
              <a:lnSpc>
                <a:spcPct val="150000"/>
              </a:lnSpc>
            </a:pPr>
            <a:r>
              <a:rPr lang="en-US" sz="1800" dirty="0" smtClean="0"/>
              <a:t>This make it very easy for this code to be reused, but at the risk of encouraging proprietary–only enhancements.</a:t>
            </a:r>
            <a:endParaRPr lang="en-IN" sz="1800" dirty="0"/>
          </a:p>
        </p:txBody>
      </p:sp>
    </p:spTree>
    <p:extLst>
      <p:ext uri="{BB962C8B-B14F-4D97-AF65-F5344CB8AC3E}">
        <p14:creationId xmlns:p14="http://schemas.microsoft.com/office/powerpoint/2010/main" val="20660687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Who develops Open Source ?</a:t>
            </a:r>
            <a:endParaRPr lang="en-IN" dirty="0"/>
          </a:p>
        </p:txBody>
      </p:sp>
      <p:sp>
        <p:nvSpPr>
          <p:cNvPr id="3" name="Content Placeholder 2"/>
          <p:cNvSpPr>
            <a:spLocks noGrp="1"/>
          </p:cNvSpPr>
          <p:nvPr>
            <p:ph idx="1"/>
          </p:nvPr>
        </p:nvSpPr>
        <p:spPr>
          <a:xfrm>
            <a:off x="677334" y="1630681"/>
            <a:ext cx="8596668" cy="4410682"/>
          </a:xfrm>
        </p:spPr>
        <p:txBody>
          <a:bodyPr>
            <a:normAutofit lnSpcReduction="10000"/>
          </a:bodyPr>
          <a:lstStyle/>
          <a:p>
            <a:pPr algn="just">
              <a:lnSpc>
                <a:spcPct val="150000"/>
              </a:lnSpc>
            </a:pPr>
            <a:r>
              <a:rPr lang="en-US" sz="2000" dirty="0" smtClean="0"/>
              <a:t>Open Source Software is powered by the communities behind them.</a:t>
            </a:r>
          </a:p>
          <a:p>
            <a:pPr algn="just">
              <a:lnSpc>
                <a:spcPct val="150000"/>
              </a:lnSpc>
            </a:pPr>
            <a:r>
              <a:rPr lang="en-US" sz="2000" dirty="0" smtClean="0"/>
              <a:t>Communities are compromised of individual users as well as enterprises who adapted that software alike. This leads to a large number of users who end up contributing to the codebase itself to ensure the stability and reusability of the products that they’re enhancing. </a:t>
            </a:r>
          </a:p>
          <a:p>
            <a:pPr algn="just">
              <a:lnSpc>
                <a:spcPct val="150000"/>
              </a:lnSpc>
            </a:pPr>
            <a:r>
              <a:rPr lang="en-US" sz="2000" dirty="0" smtClean="0"/>
              <a:t>Many developers are paid by their organizations to work with open source projects to construct and contribute the enhancements they and their customers need.</a:t>
            </a:r>
          </a:p>
          <a:p>
            <a:endParaRPr lang="en-IN" dirty="0"/>
          </a:p>
        </p:txBody>
      </p:sp>
    </p:spTree>
    <p:extLst>
      <p:ext uri="{BB962C8B-B14F-4D97-AF65-F5344CB8AC3E}">
        <p14:creationId xmlns:p14="http://schemas.microsoft.com/office/powerpoint/2010/main" val="6056441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Who develops Open Source ?</a:t>
            </a:r>
            <a:endParaRPr lang="en-IN" dirty="0"/>
          </a:p>
        </p:txBody>
      </p:sp>
      <p:pic>
        <p:nvPicPr>
          <p:cNvPr id="1026" name="Picture 2" descr="RED HAT ENTERPRISE LINUX | RED HAT14&#10;TOP KERNEL CORPORATE CONTRIBUTORS&#10;Source:&#10;The Linux Foundation&#10;Linux Kernel Developm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37981" y="1630363"/>
            <a:ext cx="6801219" cy="44116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47539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Who develops Open Source ?</a:t>
            </a:r>
            <a:endParaRPr lang="en-IN" dirty="0"/>
          </a:p>
        </p:txBody>
      </p:sp>
      <p:sp>
        <p:nvSpPr>
          <p:cNvPr id="3" name="Content Placeholder 2"/>
          <p:cNvSpPr>
            <a:spLocks noGrp="1"/>
          </p:cNvSpPr>
          <p:nvPr>
            <p:ph idx="1"/>
          </p:nvPr>
        </p:nvSpPr>
        <p:spPr>
          <a:xfrm>
            <a:off x="677334" y="1661161"/>
            <a:ext cx="8596668" cy="4380202"/>
          </a:xfrm>
        </p:spPr>
        <p:txBody>
          <a:bodyPr>
            <a:normAutofit fontScale="92500" lnSpcReduction="10000"/>
          </a:bodyPr>
          <a:lstStyle/>
          <a:p>
            <a:pPr algn="just"/>
            <a:r>
              <a:rPr lang="en-US" sz="2000" dirty="0" smtClean="0"/>
              <a:t>You can see a list of companies that have made corporate contributions to Linux.</a:t>
            </a:r>
          </a:p>
          <a:p>
            <a:pPr algn="just"/>
            <a:r>
              <a:rPr lang="en-US" sz="2000" dirty="0"/>
              <a:t>These companies are across all sectors, and see it in their interest to enhance the codebase that they run within their walls. </a:t>
            </a:r>
            <a:endParaRPr lang="en-US" sz="2000" dirty="0" smtClean="0"/>
          </a:p>
          <a:p>
            <a:pPr algn="just"/>
            <a:r>
              <a:rPr lang="en-US" sz="2000" dirty="0" smtClean="0"/>
              <a:t>Companies </a:t>
            </a:r>
            <a:r>
              <a:rPr lang="en-US" sz="2000" dirty="0"/>
              <a:t>like Red Hat enhances products like Red Hat Enterprise Linux. They share that enterprise level code with one and all who adopt the product. </a:t>
            </a:r>
            <a:endParaRPr lang="en-US" sz="2000" dirty="0" smtClean="0"/>
          </a:p>
          <a:p>
            <a:pPr algn="just"/>
            <a:r>
              <a:rPr lang="en-US" sz="2000" dirty="0" smtClean="0"/>
              <a:t>You </a:t>
            </a:r>
            <a:r>
              <a:rPr lang="en-US" sz="2000" dirty="0"/>
              <a:t>can see a large number of companies in this graph alone, who found it in their best interest to enhance different open source software and share those enhancements with the world at large. </a:t>
            </a:r>
            <a:endParaRPr lang="en-US" sz="2000" dirty="0" smtClean="0"/>
          </a:p>
          <a:p>
            <a:pPr algn="just"/>
            <a:r>
              <a:rPr lang="en-US" sz="2000" dirty="0" smtClean="0"/>
              <a:t>All </a:t>
            </a:r>
            <a:r>
              <a:rPr lang="en-US" sz="2000" dirty="0"/>
              <a:t>of these companies simultaneously benefit from the community of users outside their walls who are doing the same, enhancing and fixing bugs within the products they've adopted to run in their enterprise situations.</a:t>
            </a:r>
            <a:endParaRPr lang="en-IN" sz="2000" dirty="0"/>
          </a:p>
        </p:txBody>
      </p:sp>
    </p:spTree>
    <p:extLst>
      <p:ext uri="{BB962C8B-B14F-4D97-AF65-F5344CB8AC3E}">
        <p14:creationId xmlns:p14="http://schemas.microsoft.com/office/powerpoint/2010/main" val="12026694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Who </a:t>
            </a:r>
            <a:r>
              <a:rPr lang="en-US" dirty="0" smtClean="0"/>
              <a:t>is Red Hat </a:t>
            </a:r>
            <a:r>
              <a:rPr lang="en-US" dirty="0" smtClean="0"/>
              <a:t>?</a:t>
            </a:r>
            <a:endParaRPr lang="en-IN" dirty="0"/>
          </a:p>
        </p:txBody>
      </p:sp>
      <p:sp>
        <p:nvSpPr>
          <p:cNvPr id="3" name="Content Placeholder 2"/>
          <p:cNvSpPr>
            <a:spLocks noGrp="1"/>
          </p:cNvSpPr>
          <p:nvPr>
            <p:ph idx="1"/>
          </p:nvPr>
        </p:nvSpPr>
        <p:spPr>
          <a:xfrm>
            <a:off x="677334" y="1661161"/>
            <a:ext cx="8596668" cy="4380202"/>
          </a:xfrm>
        </p:spPr>
        <p:txBody>
          <a:bodyPr>
            <a:noAutofit/>
          </a:bodyPr>
          <a:lstStyle/>
          <a:p>
            <a:pPr algn="just"/>
            <a:r>
              <a:rPr lang="en-US" sz="2000" dirty="0" smtClean="0"/>
              <a:t>Red Hat is the world's </a:t>
            </a:r>
            <a:r>
              <a:rPr lang="en-US" sz="2000" dirty="0"/>
              <a:t>largest distribution in the enterprise sector called Red Hat Enterprise Linux. </a:t>
            </a:r>
            <a:r>
              <a:rPr lang="en-US" sz="2000" dirty="0" smtClean="0"/>
              <a:t>This </a:t>
            </a:r>
            <a:r>
              <a:rPr lang="en-US" sz="2000" dirty="0"/>
              <a:t>software is used to power some of the world's largest Clouds, infrastructure, web-based servers, middleware, storage solutions, and virtualization technologies. </a:t>
            </a:r>
            <a:endParaRPr lang="en-US" sz="2000" dirty="0" smtClean="0"/>
          </a:p>
          <a:p>
            <a:pPr algn="just"/>
            <a:r>
              <a:rPr lang="en-US" sz="2000" dirty="0" smtClean="0"/>
              <a:t>Red </a:t>
            </a:r>
            <a:r>
              <a:rPr lang="en-US" sz="2000" dirty="0"/>
              <a:t>Hat's mission is to be the catalyst in communities of </a:t>
            </a:r>
            <a:r>
              <a:rPr lang="en-US" sz="2000" dirty="0" smtClean="0"/>
              <a:t>customers, contributors</a:t>
            </a:r>
            <a:r>
              <a:rPr lang="en-US" sz="2000" dirty="0"/>
              <a:t>, and partners creating better technology the open </a:t>
            </a:r>
            <a:r>
              <a:rPr lang="en-US" sz="2000" dirty="0" smtClean="0"/>
              <a:t>source way. </a:t>
            </a:r>
          </a:p>
          <a:p>
            <a:pPr algn="just"/>
            <a:r>
              <a:rPr lang="en-US" sz="2000" dirty="0"/>
              <a:t>Red Hat's role is to help customers connect with the open source community and our partners </a:t>
            </a:r>
            <a:r>
              <a:rPr lang="en-US" sz="2000" dirty="0" smtClean="0"/>
              <a:t>in order </a:t>
            </a:r>
            <a:r>
              <a:rPr lang="en-US" sz="2000" dirty="0"/>
              <a:t>to effectively use open source software solutions. </a:t>
            </a:r>
            <a:endParaRPr lang="en-US" sz="2000" dirty="0" smtClean="0"/>
          </a:p>
          <a:p>
            <a:pPr algn="just"/>
            <a:r>
              <a:rPr lang="en-US" sz="2000" dirty="0"/>
              <a:t>Red Hat is most well-known for our participation in the Linux community and the Red </a:t>
            </a:r>
            <a:r>
              <a:rPr lang="en-US" sz="2000" dirty="0" smtClean="0"/>
              <a:t>Hat Enterprise </a:t>
            </a:r>
            <a:r>
              <a:rPr lang="en-US" sz="2000" dirty="0"/>
              <a:t>Linux distribution</a:t>
            </a:r>
            <a:endParaRPr lang="en-US" sz="2000" dirty="0" smtClean="0"/>
          </a:p>
        </p:txBody>
      </p:sp>
    </p:spTree>
    <p:extLst>
      <p:ext uri="{BB962C8B-B14F-4D97-AF65-F5344CB8AC3E}">
        <p14:creationId xmlns:p14="http://schemas.microsoft.com/office/powerpoint/2010/main" val="32923567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24840"/>
          </a:xfrm>
        </p:spPr>
        <p:txBody>
          <a:bodyPr>
            <a:normAutofit fontScale="90000"/>
          </a:bodyPr>
          <a:lstStyle/>
          <a:p>
            <a:pPr algn="ctr"/>
            <a:r>
              <a:rPr lang="en-US" dirty="0" smtClean="0"/>
              <a:t>What is a Linux Distribution </a:t>
            </a:r>
            <a:r>
              <a:rPr lang="en-US" dirty="0" smtClean="0"/>
              <a:t>?</a:t>
            </a:r>
            <a:endParaRPr lang="en-IN" dirty="0"/>
          </a:p>
        </p:txBody>
      </p:sp>
      <p:sp>
        <p:nvSpPr>
          <p:cNvPr id="3" name="Content Placeholder 2"/>
          <p:cNvSpPr>
            <a:spLocks noGrp="1"/>
          </p:cNvSpPr>
          <p:nvPr>
            <p:ph idx="1"/>
          </p:nvPr>
        </p:nvSpPr>
        <p:spPr>
          <a:xfrm>
            <a:off x="677334" y="1234440"/>
            <a:ext cx="8596668" cy="4806923"/>
          </a:xfrm>
        </p:spPr>
        <p:txBody>
          <a:bodyPr>
            <a:noAutofit/>
          </a:bodyPr>
          <a:lstStyle/>
          <a:p>
            <a:pPr algn="just"/>
            <a:r>
              <a:rPr lang="en-US" sz="2000" dirty="0" smtClean="0"/>
              <a:t>A </a:t>
            </a:r>
            <a:r>
              <a:rPr lang="en-US" sz="2000" dirty="0"/>
              <a:t>Linux distribution itself is an installable operating system </a:t>
            </a:r>
            <a:r>
              <a:rPr lang="en-US" sz="2000" dirty="0" smtClean="0"/>
              <a:t>constructed from a Linux Kernel and supporting user programs and libraries.</a:t>
            </a:r>
          </a:p>
          <a:p>
            <a:pPr algn="just"/>
            <a:r>
              <a:rPr lang="en-US" sz="2000" dirty="0" smtClean="0"/>
              <a:t>A complete Linux Operating system is not developed by a single organization, but by a collection of independent open source development communities working with individual software components. </a:t>
            </a:r>
          </a:p>
          <a:p>
            <a:pPr algn="just"/>
            <a:r>
              <a:rPr lang="en-US" sz="2000" dirty="0" smtClean="0"/>
              <a:t>The </a:t>
            </a:r>
            <a:r>
              <a:rPr lang="en-US" sz="2000" dirty="0"/>
              <a:t>beginning of Linux distributions all started with the Kernel. The Kernel serves as the main brain of the operating system that any version of Linux would </a:t>
            </a:r>
            <a:r>
              <a:rPr lang="en-US" sz="2000" dirty="0" smtClean="0"/>
              <a:t>run. Kernel manages </a:t>
            </a:r>
            <a:r>
              <a:rPr lang="en-US" sz="2000" dirty="0"/>
              <a:t>hardware, memory, and scheduling of running programs.</a:t>
            </a:r>
          </a:p>
          <a:p>
            <a:pPr algn="just"/>
            <a:r>
              <a:rPr lang="en-US" sz="2000" dirty="0"/>
              <a:t>This Linux kernel could then be supplemented with other open source software, such as </a:t>
            </a:r>
            <a:r>
              <a:rPr lang="en-US" sz="2000" dirty="0" smtClean="0"/>
              <a:t>the utilities </a:t>
            </a:r>
            <a:r>
              <a:rPr lang="en-US" sz="2000" dirty="0"/>
              <a:t>and programs from the GNU Project, the graphical interface from MIT's X Window </a:t>
            </a:r>
            <a:r>
              <a:rPr lang="en-US" sz="2000" dirty="0" smtClean="0"/>
              <a:t>System, and </a:t>
            </a:r>
            <a:r>
              <a:rPr lang="en-US" sz="2000" dirty="0"/>
              <a:t>many other open source components such as the </a:t>
            </a:r>
            <a:r>
              <a:rPr lang="en-US" sz="2000" dirty="0" err="1"/>
              <a:t>Sendmail</a:t>
            </a:r>
            <a:r>
              <a:rPr lang="en-US" sz="2000" dirty="0"/>
              <a:t> mail server or the Apache </a:t>
            </a:r>
            <a:r>
              <a:rPr lang="en-US" sz="2000" dirty="0" smtClean="0"/>
              <a:t>HTTPD web </a:t>
            </a:r>
            <a:r>
              <a:rPr lang="en-US" sz="2000" dirty="0"/>
              <a:t>server, in order to build a complete open source Unix-like operating system.</a:t>
            </a:r>
            <a:endParaRPr lang="en-US" sz="2000" dirty="0" smtClean="0"/>
          </a:p>
        </p:txBody>
      </p:sp>
    </p:spTree>
    <p:extLst>
      <p:ext uri="{BB962C8B-B14F-4D97-AF65-F5344CB8AC3E}">
        <p14:creationId xmlns:p14="http://schemas.microsoft.com/office/powerpoint/2010/main" val="235810962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55320"/>
          </a:xfrm>
        </p:spPr>
        <p:txBody>
          <a:bodyPr/>
          <a:lstStyle/>
          <a:p>
            <a:pPr algn="ctr"/>
            <a:r>
              <a:rPr lang="en-US" dirty="0" smtClean="0"/>
              <a:t>What is a Linux Distribution </a:t>
            </a:r>
            <a:r>
              <a:rPr lang="en-US" dirty="0" smtClean="0"/>
              <a:t>?</a:t>
            </a:r>
            <a:endParaRPr lang="en-IN" dirty="0"/>
          </a:p>
        </p:txBody>
      </p:sp>
      <p:sp>
        <p:nvSpPr>
          <p:cNvPr id="3" name="Content Placeholder 2"/>
          <p:cNvSpPr>
            <a:spLocks noGrp="1"/>
          </p:cNvSpPr>
          <p:nvPr>
            <p:ph idx="1"/>
          </p:nvPr>
        </p:nvSpPr>
        <p:spPr>
          <a:xfrm>
            <a:off x="677334" y="1371600"/>
            <a:ext cx="8596668" cy="4669763"/>
          </a:xfrm>
        </p:spPr>
        <p:txBody>
          <a:bodyPr>
            <a:noAutofit/>
          </a:bodyPr>
          <a:lstStyle/>
          <a:p>
            <a:pPr algn="just"/>
            <a:r>
              <a:rPr lang="en-US" sz="1600" dirty="0" smtClean="0"/>
              <a:t>Linus </a:t>
            </a:r>
            <a:r>
              <a:rPr lang="en-US" sz="1600" dirty="0"/>
              <a:t>Torvalds is the creator of the very first Linux Kernel adapted from the existing Unix-like Kernels of its day. </a:t>
            </a:r>
            <a:endParaRPr lang="en-US" sz="1600" dirty="0" smtClean="0"/>
          </a:p>
          <a:p>
            <a:pPr algn="just"/>
            <a:r>
              <a:rPr lang="en-US" sz="1600" dirty="0" smtClean="0"/>
              <a:t>However</a:t>
            </a:r>
            <a:r>
              <a:rPr lang="en-US" sz="1600" dirty="0"/>
              <a:t>, one of the challenges for Linux users was to assemble all these pieces from </a:t>
            </a:r>
            <a:r>
              <a:rPr lang="en-US" sz="1600" dirty="0" smtClean="0"/>
              <a:t>many different sources. Very </a:t>
            </a:r>
            <a:r>
              <a:rPr lang="en-US" sz="1600" dirty="0"/>
              <a:t>early in its history, Linux developers began working to provide a </a:t>
            </a:r>
            <a:r>
              <a:rPr lang="en-US" sz="1600" dirty="0" smtClean="0"/>
              <a:t>distribution of </a:t>
            </a:r>
            <a:r>
              <a:rPr lang="en-US" sz="1600" dirty="0"/>
              <a:t>prebuilt and tested tools that users could download and use to quickly set up their </a:t>
            </a:r>
            <a:r>
              <a:rPr lang="en-US" sz="1600" dirty="0" smtClean="0"/>
              <a:t>Linux systems</a:t>
            </a:r>
            <a:r>
              <a:rPr lang="en-US" sz="1600" dirty="0"/>
              <a:t>.</a:t>
            </a:r>
          </a:p>
          <a:p>
            <a:pPr algn="just"/>
            <a:r>
              <a:rPr lang="en-US" sz="1600" dirty="0"/>
              <a:t>Many different Linux distributions exist, with differing goals and criteria for selecting </a:t>
            </a:r>
            <a:r>
              <a:rPr lang="en-US" sz="1600" dirty="0" smtClean="0"/>
              <a:t>and supporting </a:t>
            </a:r>
            <a:r>
              <a:rPr lang="en-US" sz="1600" dirty="0"/>
              <a:t>the software provided by their distribution. </a:t>
            </a:r>
            <a:endParaRPr lang="en-US" sz="1600" dirty="0" smtClean="0"/>
          </a:p>
          <a:p>
            <a:pPr algn="just"/>
            <a:r>
              <a:rPr lang="en-US" sz="1600" dirty="0" smtClean="0"/>
              <a:t>Some of the common characteristics of Linux Distribution:</a:t>
            </a:r>
          </a:p>
          <a:p>
            <a:pPr lvl="1" algn="just"/>
            <a:r>
              <a:rPr lang="en-US" sz="1400" dirty="0" smtClean="0"/>
              <a:t>A </a:t>
            </a:r>
            <a:r>
              <a:rPr lang="en-US" sz="1400" dirty="0"/>
              <a:t>distribution consists of a Linux kernel and supporting user space </a:t>
            </a:r>
            <a:r>
              <a:rPr lang="en-US" sz="1400" dirty="0" smtClean="0"/>
              <a:t>programs.</a:t>
            </a:r>
          </a:p>
          <a:p>
            <a:pPr lvl="1" algn="just"/>
            <a:r>
              <a:rPr lang="en-US" sz="1400" dirty="0" smtClean="0"/>
              <a:t>A </a:t>
            </a:r>
            <a:r>
              <a:rPr lang="en-US" sz="1400" dirty="0"/>
              <a:t>distribution may be small and single-purpose or include thousands of open source </a:t>
            </a:r>
            <a:r>
              <a:rPr lang="en-US" sz="1400" dirty="0" smtClean="0"/>
              <a:t>programs.</a:t>
            </a:r>
          </a:p>
          <a:p>
            <a:pPr lvl="1" algn="just"/>
            <a:r>
              <a:rPr lang="en-US" sz="1400" dirty="0" smtClean="0"/>
              <a:t>Some </a:t>
            </a:r>
            <a:r>
              <a:rPr lang="en-US" sz="1400" dirty="0"/>
              <a:t>means of installing and updating the distribution and its components should be </a:t>
            </a:r>
            <a:r>
              <a:rPr lang="en-US" sz="1400" dirty="0" smtClean="0"/>
              <a:t>provided.</a:t>
            </a:r>
          </a:p>
          <a:p>
            <a:pPr lvl="1" algn="just"/>
            <a:r>
              <a:rPr lang="en-US" sz="1400" dirty="0" smtClean="0"/>
              <a:t>The </a:t>
            </a:r>
            <a:r>
              <a:rPr lang="en-US" sz="1400" dirty="0"/>
              <a:t>vendor should support that software, and ideally be participating directly in the </a:t>
            </a:r>
            <a:r>
              <a:rPr lang="en-US" sz="1400" dirty="0" smtClean="0"/>
              <a:t>community developing that software.</a:t>
            </a:r>
          </a:p>
          <a:p>
            <a:pPr algn="just"/>
            <a:r>
              <a:rPr lang="en-US" sz="1600" dirty="0" smtClean="0"/>
              <a:t>Red </a:t>
            </a:r>
            <a:r>
              <a:rPr lang="en-US" sz="1600" dirty="0"/>
              <a:t>Hat Enterprise Linux is Red Hat's commercially-supported Linux distribution</a:t>
            </a:r>
            <a:endParaRPr lang="en-US" sz="1600" dirty="0" smtClean="0"/>
          </a:p>
        </p:txBody>
      </p:sp>
    </p:spTree>
    <p:extLst>
      <p:ext uri="{BB962C8B-B14F-4D97-AF65-F5344CB8AC3E}">
        <p14:creationId xmlns:p14="http://schemas.microsoft.com/office/powerpoint/2010/main" val="67055514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07720"/>
          </a:xfrm>
        </p:spPr>
        <p:txBody>
          <a:bodyPr/>
          <a:lstStyle/>
          <a:p>
            <a:pPr algn="ctr"/>
            <a:r>
              <a:rPr lang="en-US" dirty="0" smtClean="0"/>
              <a:t>Red Hat Enterprise Linux ?</a:t>
            </a:r>
            <a:endParaRPr lang="en-IN" dirty="0"/>
          </a:p>
        </p:txBody>
      </p:sp>
      <p:sp>
        <p:nvSpPr>
          <p:cNvPr id="3" name="Content Placeholder 2"/>
          <p:cNvSpPr>
            <a:spLocks noGrp="1"/>
          </p:cNvSpPr>
          <p:nvPr>
            <p:ph idx="1"/>
          </p:nvPr>
        </p:nvSpPr>
        <p:spPr>
          <a:xfrm>
            <a:off x="677334" y="1417321"/>
            <a:ext cx="8596668" cy="4624042"/>
          </a:xfrm>
        </p:spPr>
        <p:txBody>
          <a:bodyPr>
            <a:normAutofit lnSpcReduction="10000"/>
          </a:bodyPr>
          <a:lstStyle/>
          <a:p>
            <a:pPr algn="just"/>
            <a:r>
              <a:rPr lang="en-US" dirty="0" smtClean="0"/>
              <a:t>Development of Red Hat Enterprise Linux</a:t>
            </a:r>
          </a:p>
          <a:p>
            <a:pPr lvl="1" algn="just"/>
            <a:r>
              <a:rPr lang="en-US" dirty="0" smtClean="0"/>
              <a:t>Red Hat develops and integrates open source software into Red Hat Enterprise Linux through a multistage process.</a:t>
            </a:r>
          </a:p>
          <a:p>
            <a:pPr lvl="2" algn="just"/>
            <a:r>
              <a:rPr lang="en-US" b="1" i="1" dirty="0" smtClean="0"/>
              <a:t>Participate </a:t>
            </a:r>
            <a:r>
              <a:rPr lang="en-US" dirty="0" smtClean="0"/>
              <a:t>in supporting individual open source projects.</a:t>
            </a:r>
          </a:p>
          <a:p>
            <a:pPr lvl="2" algn="just"/>
            <a:r>
              <a:rPr lang="en-US" dirty="0" smtClean="0"/>
              <a:t>Sponsor and </a:t>
            </a:r>
            <a:r>
              <a:rPr lang="en-US" b="1" i="1" dirty="0" smtClean="0"/>
              <a:t>integrate </a:t>
            </a:r>
            <a:r>
              <a:rPr lang="en-US" dirty="0" smtClean="0"/>
              <a:t>open source projects into a community-driven Linux distribution , Fedora.</a:t>
            </a:r>
          </a:p>
          <a:p>
            <a:pPr lvl="2" algn="just"/>
            <a:r>
              <a:rPr lang="en-US" b="1" i="1" dirty="0" smtClean="0"/>
              <a:t>Stabilize</a:t>
            </a:r>
            <a:r>
              <a:rPr lang="en-US" dirty="0" smtClean="0"/>
              <a:t> the software to ensure that it’s ready for long term support and standardization and integrate into their enterprise-ready distribution, Red Hat Enterprise Linux</a:t>
            </a:r>
          </a:p>
          <a:p>
            <a:pPr algn="just"/>
            <a:r>
              <a:rPr lang="en-US" dirty="0" smtClean="0"/>
              <a:t>Red Hat Enterprise Linux is Red Hat’s enterprise – ready , commercially supported Linux Distribution. </a:t>
            </a:r>
          </a:p>
          <a:p>
            <a:pPr algn="just"/>
            <a:r>
              <a:rPr lang="en-US" dirty="0"/>
              <a:t>Red Hat Enterprise Linux is provided through a subscription-based model. Since this </a:t>
            </a:r>
            <a:r>
              <a:rPr lang="en-US" dirty="0" smtClean="0"/>
              <a:t>is open </a:t>
            </a:r>
            <a:r>
              <a:rPr lang="en-US" dirty="0"/>
              <a:t>source software, this is not a license fee. Instead, it pays for support, </a:t>
            </a:r>
            <a:r>
              <a:rPr lang="en-US" dirty="0" smtClean="0"/>
              <a:t>maintenance, updates</a:t>
            </a:r>
            <a:r>
              <a:rPr lang="en-US" dirty="0"/>
              <a:t>, security patches, access to the Knowledgebase at Red Hat Customer </a:t>
            </a:r>
            <a:r>
              <a:rPr lang="en-US" dirty="0" smtClean="0"/>
              <a:t>Portal</a:t>
            </a:r>
          </a:p>
          <a:p>
            <a:pPr algn="just"/>
            <a:r>
              <a:rPr lang="en-US" dirty="0"/>
              <a:t>n. The customer is paying for long-term support and expertise, commitment, and assistance when they need it.</a:t>
            </a:r>
            <a:endParaRPr lang="en-US" dirty="0" smtClean="0"/>
          </a:p>
          <a:p>
            <a:pPr algn="just"/>
            <a:endParaRPr lang="en-US" dirty="0" smtClean="0"/>
          </a:p>
          <a:p>
            <a:pPr lvl="1"/>
            <a:endParaRPr lang="en-IN" dirty="0"/>
          </a:p>
        </p:txBody>
      </p:sp>
    </p:spTree>
    <p:extLst>
      <p:ext uri="{BB962C8B-B14F-4D97-AF65-F5344CB8AC3E}">
        <p14:creationId xmlns:p14="http://schemas.microsoft.com/office/powerpoint/2010/main" val="94579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Quiz</a:t>
            </a:r>
            <a:endParaRPr lang="en-IN" dirty="0"/>
          </a:p>
        </p:txBody>
      </p:sp>
      <p:sp>
        <p:nvSpPr>
          <p:cNvPr id="3" name="Content Placeholder 2"/>
          <p:cNvSpPr>
            <a:spLocks noGrp="1"/>
          </p:cNvSpPr>
          <p:nvPr>
            <p:ph idx="1"/>
          </p:nvPr>
        </p:nvSpPr>
        <p:spPr>
          <a:xfrm>
            <a:off x="677334" y="1722121"/>
            <a:ext cx="8596668" cy="4319242"/>
          </a:xfrm>
        </p:spPr>
        <p:txBody>
          <a:bodyPr/>
          <a:lstStyle/>
          <a:p>
            <a:pPr marL="0" indent="0" algn="just">
              <a:buNone/>
            </a:pPr>
            <a:r>
              <a:rPr lang="en-US" dirty="0"/>
              <a:t>1</a:t>
            </a:r>
            <a:r>
              <a:rPr lang="en-US" sz="2000" dirty="0"/>
              <a:t>. Which of the following are benefits of open source software for the user? (Choose two.) </a:t>
            </a:r>
            <a:endParaRPr lang="en-US" sz="2000" dirty="0" smtClean="0"/>
          </a:p>
          <a:p>
            <a:pPr marL="800100" lvl="1" indent="-342900" algn="just">
              <a:buFont typeface="+mj-lt"/>
              <a:buAutoNum type="alphaUcPeriod"/>
            </a:pPr>
            <a:r>
              <a:rPr lang="en-US" sz="1800" dirty="0" smtClean="0"/>
              <a:t>The </a:t>
            </a:r>
            <a:r>
              <a:rPr lang="en-US" sz="1800" dirty="0"/>
              <a:t>code can survive the loss of the original developer or distributor. </a:t>
            </a:r>
            <a:endParaRPr lang="en-US" sz="1800" dirty="0" smtClean="0"/>
          </a:p>
          <a:p>
            <a:pPr marL="800100" lvl="1" indent="-342900" algn="just">
              <a:buFont typeface="+mj-lt"/>
              <a:buAutoNum type="alphaUcPeriod"/>
            </a:pPr>
            <a:r>
              <a:rPr lang="en-US" sz="1800" dirty="0" smtClean="0"/>
              <a:t>The </a:t>
            </a:r>
            <a:r>
              <a:rPr lang="en-US" sz="1800" dirty="0"/>
              <a:t>sensitive portions of the code are protected and only available to the original developer. </a:t>
            </a:r>
            <a:endParaRPr lang="en-US" sz="1800" dirty="0" smtClean="0"/>
          </a:p>
          <a:p>
            <a:pPr marL="800100" lvl="1" indent="-342900" algn="just">
              <a:buFont typeface="+mj-lt"/>
              <a:buAutoNum type="alphaUcPeriod"/>
            </a:pPr>
            <a:r>
              <a:rPr lang="en-US" sz="1800" dirty="0" smtClean="0"/>
              <a:t>You </a:t>
            </a:r>
            <a:r>
              <a:rPr lang="en-US" sz="1800" dirty="0"/>
              <a:t>can learn from real-world code and develop more effective applications. </a:t>
            </a:r>
            <a:endParaRPr lang="en-US" sz="1800" dirty="0" smtClean="0"/>
          </a:p>
          <a:p>
            <a:pPr marL="800100" lvl="1" indent="-342900" algn="just">
              <a:buFont typeface="+mj-lt"/>
              <a:buAutoNum type="alphaUcPeriod"/>
            </a:pPr>
            <a:r>
              <a:rPr lang="en-US" sz="1800" dirty="0" smtClean="0"/>
              <a:t>The </a:t>
            </a:r>
            <a:r>
              <a:rPr lang="en-US" sz="1800" dirty="0"/>
              <a:t>code remains open as long as it is in a public repository but the license may change when included with closed source software.</a:t>
            </a:r>
            <a:endParaRPr lang="en-IN" sz="1800" dirty="0"/>
          </a:p>
        </p:txBody>
      </p:sp>
    </p:spTree>
    <p:extLst>
      <p:ext uri="{BB962C8B-B14F-4D97-AF65-F5344CB8AC3E}">
        <p14:creationId xmlns:p14="http://schemas.microsoft.com/office/powerpoint/2010/main" val="2552028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7334" y="609600"/>
            <a:ext cx="8596668" cy="1082040"/>
          </a:xfrm>
        </p:spPr>
        <p:txBody>
          <a:bodyPr>
            <a:normAutofit fontScale="90000"/>
          </a:bodyPr>
          <a:lstStyle/>
          <a:p>
            <a:pPr algn="ctr"/>
            <a:r>
              <a:rPr lang="en-US" dirty="0" smtClean="0"/>
              <a:t>Basic components of a Computer System</a:t>
            </a:r>
            <a:br>
              <a:rPr lang="en-US" dirty="0" smtClean="0"/>
            </a:br>
            <a:r>
              <a:rPr lang="en-US" b="1" dirty="0"/>
              <a:t>Output</a:t>
            </a:r>
            <a:br>
              <a:rPr lang="en-US" b="1" dirty="0"/>
            </a:br>
            <a:endParaRPr lang="en-IN" dirty="0"/>
          </a:p>
        </p:txBody>
      </p:sp>
      <p:sp>
        <p:nvSpPr>
          <p:cNvPr id="2" name="Content Placeholder 1"/>
          <p:cNvSpPr>
            <a:spLocks noGrp="1"/>
          </p:cNvSpPr>
          <p:nvPr>
            <p:ph idx="1"/>
          </p:nvPr>
        </p:nvSpPr>
        <p:spPr>
          <a:xfrm>
            <a:off x="677334" y="1813559"/>
            <a:ext cx="8596668" cy="4182083"/>
          </a:xfrm>
        </p:spPr>
        <p:txBody>
          <a:bodyPr>
            <a:normAutofit/>
          </a:bodyPr>
          <a:lstStyle/>
          <a:p>
            <a:pPr lvl="1" algn="just"/>
            <a:r>
              <a:rPr lang="en-US" sz="2400" dirty="0" smtClean="0"/>
              <a:t>Output: The results of computation are sent to the outside world.</a:t>
            </a:r>
          </a:p>
          <a:p>
            <a:pPr lvl="2" algn="just"/>
            <a:r>
              <a:rPr lang="en-US" sz="2400" dirty="0" smtClean="0"/>
              <a:t>Example: </a:t>
            </a:r>
          </a:p>
          <a:p>
            <a:pPr marL="1714500" lvl="3" indent="-342900" algn="just">
              <a:buFont typeface="+mj-lt"/>
              <a:buAutoNum type="arabicPeriod"/>
            </a:pPr>
            <a:r>
              <a:rPr lang="en-US" sz="2000" dirty="0" smtClean="0"/>
              <a:t>Displays result of a computation on a monitor</a:t>
            </a:r>
          </a:p>
          <a:p>
            <a:pPr marL="1714500" lvl="3" indent="-342900" algn="just">
              <a:buFont typeface="+mj-lt"/>
              <a:buAutoNum type="arabicPeriod"/>
            </a:pPr>
            <a:r>
              <a:rPr lang="en-US" sz="2000" dirty="0" smtClean="0"/>
              <a:t>Plays a music on the speakers</a:t>
            </a:r>
          </a:p>
          <a:p>
            <a:pPr marL="1714500" lvl="3" indent="-342900" algn="just">
              <a:buFont typeface="+mj-lt"/>
              <a:buAutoNum type="arabicPeriod"/>
            </a:pPr>
            <a:r>
              <a:rPr lang="en-US" sz="2000" dirty="0" smtClean="0"/>
              <a:t>Produces hard copy of the information </a:t>
            </a:r>
          </a:p>
          <a:p>
            <a:pPr lvl="1" algn="just"/>
            <a:r>
              <a:rPr lang="en-US" sz="2400" dirty="0" smtClean="0"/>
              <a:t>Output Devices: It supplies information and results of computation to the outside world.</a:t>
            </a:r>
          </a:p>
          <a:p>
            <a:pPr lvl="2" algn="just"/>
            <a:r>
              <a:rPr lang="en-US" sz="2400" dirty="0" smtClean="0"/>
              <a:t> </a:t>
            </a:r>
            <a:r>
              <a:rPr lang="en-US" sz="2000" dirty="0" smtClean="0"/>
              <a:t>Monitor, Printer, Speaker, Projector</a:t>
            </a:r>
          </a:p>
        </p:txBody>
      </p:sp>
    </p:spTree>
    <p:extLst>
      <p:ext uri="{BB962C8B-B14F-4D97-AF65-F5344CB8AC3E}">
        <p14:creationId xmlns:p14="http://schemas.microsoft.com/office/powerpoint/2010/main" val="226910775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Quiz</a:t>
            </a:r>
            <a:endParaRPr lang="en-IN" dirty="0"/>
          </a:p>
        </p:txBody>
      </p:sp>
      <p:sp>
        <p:nvSpPr>
          <p:cNvPr id="3" name="Content Placeholder 2"/>
          <p:cNvSpPr>
            <a:spLocks noGrp="1"/>
          </p:cNvSpPr>
          <p:nvPr>
            <p:ph idx="1"/>
          </p:nvPr>
        </p:nvSpPr>
        <p:spPr>
          <a:xfrm>
            <a:off x="677334" y="1463041"/>
            <a:ext cx="8596668" cy="4578322"/>
          </a:xfrm>
        </p:spPr>
        <p:txBody>
          <a:bodyPr/>
          <a:lstStyle/>
          <a:p>
            <a:pPr marL="0" indent="0" algn="just">
              <a:buNone/>
            </a:pPr>
            <a:r>
              <a:rPr lang="en-US" dirty="0"/>
              <a:t>2. How does Red Hat develop their products for the future and interact with the community? (Choose two.) </a:t>
            </a:r>
            <a:endParaRPr lang="en-US" dirty="0" smtClean="0"/>
          </a:p>
          <a:p>
            <a:pPr marL="800100" lvl="1" indent="-342900" algn="just">
              <a:buFont typeface="+mj-lt"/>
              <a:buAutoNum type="alphaUcPeriod"/>
            </a:pPr>
            <a:r>
              <a:rPr lang="en-US" dirty="0" smtClean="0"/>
              <a:t>Sponsor </a:t>
            </a:r>
            <a:r>
              <a:rPr lang="en-US" dirty="0"/>
              <a:t>and integrate open source projects into the community driven Fedora project. </a:t>
            </a:r>
          </a:p>
          <a:p>
            <a:pPr marL="800100" lvl="1" indent="-342900" algn="just">
              <a:buFont typeface="+mj-lt"/>
              <a:buAutoNum type="alphaUcPeriod"/>
            </a:pPr>
            <a:r>
              <a:rPr lang="en-US" dirty="0" smtClean="0"/>
              <a:t>Develop </a:t>
            </a:r>
            <a:r>
              <a:rPr lang="en-US" dirty="0"/>
              <a:t>specific integration tools only available in Red Hat distributions</a:t>
            </a:r>
            <a:r>
              <a:rPr lang="en-US" dirty="0" smtClean="0"/>
              <a:t>.</a:t>
            </a:r>
          </a:p>
          <a:p>
            <a:pPr marL="800100" lvl="1" indent="-342900" algn="just">
              <a:buFont typeface="+mj-lt"/>
              <a:buAutoNum type="alphaUcPeriod"/>
            </a:pPr>
            <a:r>
              <a:rPr lang="en-US" dirty="0" smtClean="0"/>
              <a:t>Participate </a:t>
            </a:r>
            <a:r>
              <a:rPr lang="en-US" dirty="0"/>
              <a:t>in upstream projects. </a:t>
            </a:r>
          </a:p>
          <a:p>
            <a:pPr marL="800100" lvl="1" indent="-342900" algn="just">
              <a:buFont typeface="+mj-lt"/>
              <a:buAutoNum type="alphaUcPeriod"/>
            </a:pPr>
            <a:r>
              <a:rPr lang="en-US" dirty="0" smtClean="0"/>
              <a:t>Repackage </a:t>
            </a:r>
            <a:r>
              <a:rPr lang="en-US" dirty="0"/>
              <a:t>and re-license community products</a:t>
            </a:r>
            <a:endParaRPr lang="en-IN" dirty="0"/>
          </a:p>
        </p:txBody>
      </p:sp>
    </p:spTree>
    <p:extLst>
      <p:ext uri="{BB962C8B-B14F-4D97-AF65-F5344CB8AC3E}">
        <p14:creationId xmlns:p14="http://schemas.microsoft.com/office/powerpoint/2010/main" val="4199386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Quiz</a:t>
            </a:r>
            <a:endParaRPr lang="en-IN" dirty="0"/>
          </a:p>
        </p:txBody>
      </p:sp>
      <p:sp>
        <p:nvSpPr>
          <p:cNvPr id="3" name="Content Placeholder 2"/>
          <p:cNvSpPr>
            <a:spLocks noGrp="1"/>
          </p:cNvSpPr>
          <p:nvPr>
            <p:ph idx="1"/>
          </p:nvPr>
        </p:nvSpPr>
        <p:spPr>
          <a:xfrm>
            <a:off x="677334" y="1600201"/>
            <a:ext cx="8596668" cy="4441162"/>
          </a:xfrm>
        </p:spPr>
        <p:txBody>
          <a:bodyPr>
            <a:normAutofit/>
          </a:bodyPr>
          <a:lstStyle/>
          <a:p>
            <a:pPr marL="0" indent="0" algn="just">
              <a:buNone/>
            </a:pPr>
            <a:r>
              <a:rPr lang="en-US" sz="2400" dirty="0"/>
              <a:t>3. Which statements describe benefits of Linux? (Choose two.)</a:t>
            </a:r>
          </a:p>
          <a:p>
            <a:pPr marL="800100" lvl="1" indent="-342900" algn="just">
              <a:buFont typeface="+mj-lt"/>
              <a:buAutoNum type="alphaUcPeriod"/>
            </a:pPr>
            <a:r>
              <a:rPr lang="en-US" sz="2000" dirty="0" smtClean="0"/>
              <a:t>Linux </a:t>
            </a:r>
            <a:r>
              <a:rPr lang="en-US" sz="2000" dirty="0"/>
              <a:t>is developed entirely by volunteers making is a low cost operating system.</a:t>
            </a:r>
          </a:p>
          <a:p>
            <a:pPr marL="800100" lvl="1" indent="-342900" algn="just">
              <a:buFont typeface="+mj-lt"/>
              <a:buAutoNum type="alphaUcPeriod"/>
            </a:pPr>
            <a:r>
              <a:rPr lang="en-US" sz="2000" dirty="0" smtClean="0"/>
              <a:t>Linux </a:t>
            </a:r>
            <a:r>
              <a:rPr lang="en-US" sz="2000" dirty="0"/>
              <a:t>is modular and can be configured as a full graphical desktop or a small appliance.</a:t>
            </a:r>
          </a:p>
          <a:p>
            <a:pPr marL="800100" lvl="1" indent="-342900" algn="just">
              <a:buFont typeface="+mj-lt"/>
              <a:buAutoNum type="alphaUcPeriod"/>
            </a:pPr>
            <a:r>
              <a:rPr lang="en-US" sz="2000" dirty="0" smtClean="0"/>
              <a:t>Linux </a:t>
            </a:r>
            <a:r>
              <a:rPr lang="en-US" sz="2000" dirty="0"/>
              <a:t>is locked in a known state for a minimum of one year for each release making </a:t>
            </a:r>
            <a:r>
              <a:rPr lang="en-US" sz="2000" dirty="0" smtClean="0"/>
              <a:t>it easier </a:t>
            </a:r>
            <a:r>
              <a:rPr lang="en-US" sz="2000" dirty="0"/>
              <a:t>to develop custom software.</a:t>
            </a:r>
          </a:p>
          <a:p>
            <a:pPr marL="800100" lvl="1" indent="-342900" algn="just">
              <a:buFont typeface="+mj-lt"/>
              <a:buAutoNum type="alphaUcPeriod"/>
            </a:pPr>
            <a:r>
              <a:rPr lang="en-US" sz="2000" dirty="0" smtClean="0"/>
              <a:t>Linux </a:t>
            </a:r>
            <a:r>
              <a:rPr lang="en-US" sz="2000" dirty="0"/>
              <a:t>includes a powerful and scriptable command line interface enabling </a:t>
            </a:r>
            <a:r>
              <a:rPr lang="en-US" sz="2000" dirty="0" smtClean="0"/>
              <a:t>easier automation </a:t>
            </a:r>
            <a:r>
              <a:rPr lang="en-US" sz="2000" dirty="0"/>
              <a:t>and provisioning.</a:t>
            </a:r>
            <a:endParaRPr lang="en-IN" sz="2000" dirty="0"/>
          </a:p>
        </p:txBody>
      </p:sp>
    </p:spTree>
    <p:extLst>
      <p:ext uri="{BB962C8B-B14F-4D97-AF65-F5344CB8AC3E}">
        <p14:creationId xmlns:p14="http://schemas.microsoft.com/office/powerpoint/2010/main" val="3507762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7334" y="609600"/>
            <a:ext cx="8596668" cy="1082040"/>
          </a:xfrm>
        </p:spPr>
        <p:txBody>
          <a:bodyPr>
            <a:normAutofit fontScale="90000"/>
          </a:bodyPr>
          <a:lstStyle/>
          <a:p>
            <a:pPr algn="ctr"/>
            <a:r>
              <a:rPr lang="en-US" dirty="0" smtClean="0"/>
              <a:t>Basic components of a Computer System </a:t>
            </a:r>
            <a:br>
              <a:rPr lang="en-US" dirty="0" smtClean="0"/>
            </a:br>
            <a:r>
              <a:rPr lang="en-US" b="1" dirty="0" smtClean="0"/>
              <a:t>C.P.U</a:t>
            </a:r>
            <a:endParaRPr lang="en-IN" dirty="0"/>
          </a:p>
        </p:txBody>
      </p:sp>
      <p:sp>
        <p:nvSpPr>
          <p:cNvPr id="2" name="Content Placeholder 1"/>
          <p:cNvSpPr>
            <a:spLocks noGrp="1"/>
          </p:cNvSpPr>
          <p:nvPr>
            <p:ph idx="1"/>
          </p:nvPr>
        </p:nvSpPr>
        <p:spPr>
          <a:xfrm>
            <a:off x="677334" y="1813559"/>
            <a:ext cx="8596668" cy="4182083"/>
          </a:xfrm>
        </p:spPr>
        <p:txBody>
          <a:bodyPr>
            <a:normAutofit fontScale="92500" lnSpcReduction="10000"/>
          </a:bodyPr>
          <a:lstStyle/>
          <a:p>
            <a:pPr algn="just">
              <a:lnSpc>
                <a:spcPct val="150000"/>
              </a:lnSpc>
            </a:pPr>
            <a:r>
              <a:rPr lang="en-US" sz="2000" dirty="0" smtClean="0"/>
              <a:t>The CU and ALU are jointly known as C.P.U</a:t>
            </a:r>
          </a:p>
          <a:p>
            <a:pPr algn="just">
              <a:lnSpc>
                <a:spcPct val="150000"/>
              </a:lnSpc>
            </a:pPr>
            <a:r>
              <a:rPr lang="en-US" sz="2000" dirty="0" smtClean="0"/>
              <a:t>It is also knowns Mind/Brain of the computer.</a:t>
            </a:r>
          </a:p>
          <a:p>
            <a:pPr algn="just">
              <a:lnSpc>
                <a:spcPct val="150000"/>
              </a:lnSpc>
            </a:pPr>
            <a:r>
              <a:rPr lang="en-US" sz="2000" dirty="0" smtClean="0"/>
              <a:t>Its main function is to execute the programs and to control the working of the entire system.</a:t>
            </a:r>
          </a:p>
          <a:p>
            <a:pPr algn="just">
              <a:lnSpc>
                <a:spcPct val="150000"/>
              </a:lnSpc>
            </a:pPr>
            <a:r>
              <a:rPr lang="en-US" sz="2000" dirty="0" smtClean="0"/>
              <a:t>C.P.U has three parts</a:t>
            </a:r>
          </a:p>
          <a:p>
            <a:pPr lvl="1" algn="just">
              <a:lnSpc>
                <a:spcPct val="150000"/>
              </a:lnSpc>
            </a:pPr>
            <a:r>
              <a:rPr lang="en-US" sz="2000" dirty="0" smtClean="0"/>
              <a:t>A.L.U</a:t>
            </a:r>
          </a:p>
          <a:p>
            <a:pPr lvl="1" algn="just">
              <a:lnSpc>
                <a:spcPct val="150000"/>
              </a:lnSpc>
            </a:pPr>
            <a:r>
              <a:rPr lang="en-US" sz="2000" dirty="0" smtClean="0"/>
              <a:t>C.U</a:t>
            </a:r>
          </a:p>
          <a:p>
            <a:pPr lvl="1" algn="just">
              <a:lnSpc>
                <a:spcPct val="150000"/>
              </a:lnSpc>
            </a:pPr>
            <a:r>
              <a:rPr lang="en-US" sz="2000" dirty="0" smtClean="0"/>
              <a:t>Memory</a:t>
            </a:r>
          </a:p>
        </p:txBody>
      </p:sp>
    </p:spTree>
    <p:extLst>
      <p:ext uri="{BB962C8B-B14F-4D97-AF65-F5344CB8AC3E}">
        <p14:creationId xmlns:p14="http://schemas.microsoft.com/office/powerpoint/2010/main" val="2335708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7334" y="609600"/>
            <a:ext cx="8596668" cy="1082040"/>
          </a:xfrm>
        </p:spPr>
        <p:txBody>
          <a:bodyPr>
            <a:normAutofit fontScale="90000"/>
          </a:bodyPr>
          <a:lstStyle/>
          <a:p>
            <a:pPr algn="ctr"/>
            <a:r>
              <a:rPr lang="en-US" dirty="0" smtClean="0"/>
              <a:t>Basic components of a Computer System</a:t>
            </a:r>
            <a:br>
              <a:rPr lang="en-US" dirty="0" smtClean="0"/>
            </a:br>
            <a:r>
              <a:rPr lang="en-US" b="1" dirty="0"/>
              <a:t>C.P.U</a:t>
            </a:r>
            <a:endParaRPr lang="en-IN" dirty="0"/>
          </a:p>
        </p:txBody>
      </p:sp>
      <p:sp>
        <p:nvSpPr>
          <p:cNvPr id="2" name="Content Placeholder 1"/>
          <p:cNvSpPr>
            <a:spLocks noGrp="1"/>
          </p:cNvSpPr>
          <p:nvPr>
            <p:ph idx="1"/>
          </p:nvPr>
        </p:nvSpPr>
        <p:spPr>
          <a:xfrm>
            <a:off x="677334" y="1813559"/>
            <a:ext cx="8596668" cy="4182083"/>
          </a:xfrm>
        </p:spPr>
        <p:txBody>
          <a:bodyPr>
            <a:normAutofit fontScale="62500" lnSpcReduction="20000"/>
          </a:bodyPr>
          <a:lstStyle/>
          <a:p>
            <a:pPr algn="just">
              <a:lnSpc>
                <a:spcPct val="120000"/>
              </a:lnSpc>
            </a:pPr>
            <a:r>
              <a:rPr lang="en-US" sz="2600" b="1" dirty="0" smtClean="0"/>
              <a:t>A.L.U</a:t>
            </a:r>
          </a:p>
          <a:p>
            <a:pPr lvl="1" algn="just">
              <a:lnSpc>
                <a:spcPct val="120000"/>
              </a:lnSpc>
            </a:pPr>
            <a:r>
              <a:rPr lang="en-US" sz="2400" b="1" dirty="0"/>
              <a:t>This unit uses arithmetic functions and logical operations on data.</a:t>
            </a:r>
          </a:p>
          <a:p>
            <a:pPr lvl="1" algn="just">
              <a:lnSpc>
                <a:spcPct val="120000"/>
              </a:lnSpc>
            </a:pPr>
            <a:r>
              <a:rPr lang="en-US" sz="2400" b="1" dirty="0"/>
              <a:t>It receives data from memory and returns the information after processing to the memory. </a:t>
            </a:r>
          </a:p>
          <a:p>
            <a:pPr lvl="1" algn="just">
              <a:lnSpc>
                <a:spcPct val="120000"/>
              </a:lnSpc>
            </a:pPr>
            <a:r>
              <a:rPr lang="en-US" sz="2400" b="1" dirty="0"/>
              <a:t>It contains an electronic unit that is capable of calculating binary arithmetic.</a:t>
            </a:r>
          </a:p>
          <a:p>
            <a:pPr algn="just">
              <a:lnSpc>
                <a:spcPct val="120000"/>
              </a:lnSpc>
            </a:pPr>
            <a:r>
              <a:rPr lang="en-US" sz="2600" b="1" dirty="0" smtClean="0"/>
              <a:t>C.U</a:t>
            </a:r>
          </a:p>
          <a:p>
            <a:pPr lvl="1" algn="just">
              <a:lnSpc>
                <a:spcPct val="120000"/>
              </a:lnSpc>
            </a:pPr>
            <a:r>
              <a:rPr lang="en-US" sz="2400" b="1" dirty="0" smtClean="0"/>
              <a:t>It controls and operates the functions of the hardware. </a:t>
            </a:r>
            <a:endParaRPr lang="en-US" sz="2400" b="1" dirty="0"/>
          </a:p>
          <a:p>
            <a:pPr lvl="1" algn="just">
              <a:lnSpc>
                <a:spcPct val="120000"/>
              </a:lnSpc>
            </a:pPr>
            <a:r>
              <a:rPr lang="en-US" sz="2400" b="1" dirty="0" smtClean="0"/>
              <a:t>It controls Input , Output , Memory and A.L.U. </a:t>
            </a:r>
          </a:p>
          <a:p>
            <a:pPr lvl="1" algn="just">
              <a:lnSpc>
                <a:spcPct val="120000"/>
              </a:lnSpc>
            </a:pPr>
            <a:r>
              <a:rPr lang="en-US" sz="2400" b="1" dirty="0" smtClean="0"/>
              <a:t>It obtains information from the memory to execute the program.</a:t>
            </a:r>
          </a:p>
          <a:p>
            <a:pPr lvl="1" algn="just">
              <a:lnSpc>
                <a:spcPct val="120000"/>
              </a:lnSpc>
            </a:pPr>
            <a:r>
              <a:rPr lang="en-US" sz="2400" b="1" dirty="0" smtClean="0"/>
              <a:t>By converting instructions into Electric signals, it reaches the appropriate devices. </a:t>
            </a:r>
          </a:p>
          <a:p>
            <a:endParaRPr lang="en-US" sz="2600" b="1" dirty="0" smtClean="0"/>
          </a:p>
          <a:p>
            <a:endParaRPr lang="en-US" sz="2600" b="1" dirty="0" smtClean="0"/>
          </a:p>
          <a:p>
            <a:pPr marL="457200" lvl="1" indent="0">
              <a:buNone/>
            </a:pPr>
            <a:endParaRPr lang="en-US" sz="2400" b="1" dirty="0" smtClean="0"/>
          </a:p>
          <a:p>
            <a:pPr lvl="1"/>
            <a:endParaRPr lang="en-US" sz="2400" b="1" dirty="0"/>
          </a:p>
        </p:txBody>
      </p:sp>
    </p:spTree>
    <p:extLst>
      <p:ext uri="{BB962C8B-B14F-4D97-AF65-F5344CB8AC3E}">
        <p14:creationId xmlns:p14="http://schemas.microsoft.com/office/powerpoint/2010/main" val="25111157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7334" y="609600"/>
            <a:ext cx="8596668" cy="1082040"/>
          </a:xfrm>
        </p:spPr>
        <p:txBody>
          <a:bodyPr>
            <a:normAutofit fontScale="90000"/>
          </a:bodyPr>
          <a:lstStyle/>
          <a:p>
            <a:pPr algn="ctr"/>
            <a:r>
              <a:rPr lang="en-US" dirty="0" smtClean="0"/>
              <a:t>Basic components of a Computer System </a:t>
            </a:r>
            <a:r>
              <a:rPr lang="en-US" b="1" dirty="0" smtClean="0"/>
              <a:t>C.P.U</a:t>
            </a:r>
            <a:br>
              <a:rPr lang="en-US" b="1" dirty="0" smtClean="0"/>
            </a:br>
            <a:endParaRPr lang="en-IN" dirty="0"/>
          </a:p>
        </p:txBody>
      </p:sp>
      <p:sp>
        <p:nvSpPr>
          <p:cNvPr id="2" name="Content Placeholder 1"/>
          <p:cNvSpPr>
            <a:spLocks noGrp="1"/>
          </p:cNvSpPr>
          <p:nvPr>
            <p:ph idx="1"/>
          </p:nvPr>
        </p:nvSpPr>
        <p:spPr>
          <a:xfrm>
            <a:off x="677334" y="1691641"/>
            <a:ext cx="8596668" cy="4304002"/>
          </a:xfrm>
        </p:spPr>
        <p:txBody>
          <a:bodyPr>
            <a:normAutofit/>
          </a:bodyPr>
          <a:lstStyle/>
          <a:p>
            <a:pPr algn="just">
              <a:lnSpc>
                <a:spcPct val="150000"/>
              </a:lnSpc>
            </a:pPr>
            <a:r>
              <a:rPr lang="en-US" sz="2000" dirty="0" smtClean="0"/>
              <a:t>Memory: It stores the instructions received by Input Device in the computer.</a:t>
            </a:r>
          </a:p>
          <a:p>
            <a:pPr algn="just">
              <a:lnSpc>
                <a:spcPct val="150000"/>
              </a:lnSpc>
            </a:pPr>
            <a:r>
              <a:rPr lang="en-US" sz="2000" dirty="0" smtClean="0"/>
              <a:t>Main Memory: Data is stored temporarily while program is running.</a:t>
            </a:r>
          </a:p>
          <a:p>
            <a:pPr lvl="1" algn="just">
              <a:lnSpc>
                <a:spcPct val="150000"/>
              </a:lnSpc>
            </a:pPr>
            <a:r>
              <a:rPr lang="en-US" sz="2000" dirty="0" smtClean="0"/>
              <a:t>Main Memory are of two types: RAM &amp; ROM</a:t>
            </a:r>
          </a:p>
          <a:p>
            <a:pPr lvl="1" algn="just">
              <a:lnSpc>
                <a:spcPct val="150000"/>
              </a:lnSpc>
            </a:pPr>
            <a:r>
              <a:rPr lang="en-US" sz="2000" dirty="0" smtClean="0"/>
              <a:t>RAM: Memory that is used by the program in execution. If the computer turned off, RAM will lose all the data. (volatile)</a:t>
            </a:r>
          </a:p>
          <a:p>
            <a:pPr lvl="1" algn="just">
              <a:lnSpc>
                <a:spcPct val="150000"/>
              </a:lnSpc>
            </a:pPr>
            <a:r>
              <a:rPr lang="en-US" sz="2000" dirty="0" smtClean="0"/>
              <a:t>ROM: Memory which we can only read but cannot write on. Used to store some firmware programs. (Non-volatile)</a:t>
            </a:r>
          </a:p>
          <a:p>
            <a:endParaRPr lang="en-US" sz="2600" b="1" dirty="0" smtClean="0"/>
          </a:p>
          <a:p>
            <a:pPr marL="457200" lvl="1" indent="0">
              <a:buNone/>
            </a:pPr>
            <a:endParaRPr lang="en-US" sz="2400" b="1" dirty="0" smtClean="0"/>
          </a:p>
          <a:p>
            <a:pPr lvl="1"/>
            <a:endParaRPr lang="en-US" sz="2400" b="1" dirty="0"/>
          </a:p>
        </p:txBody>
      </p:sp>
    </p:spTree>
    <p:extLst>
      <p:ext uri="{BB962C8B-B14F-4D97-AF65-F5344CB8AC3E}">
        <p14:creationId xmlns:p14="http://schemas.microsoft.com/office/powerpoint/2010/main" val="31592538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7334" y="609600"/>
            <a:ext cx="8596668" cy="1082040"/>
          </a:xfrm>
        </p:spPr>
        <p:txBody>
          <a:bodyPr>
            <a:normAutofit fontScale="90000"/>
          </a:bodyPr>
          <a:lstStyle/>
          <a:p>
            <a:pPr algn="ctr"/>
            <a:r>
              <a:rPr lang="en-US" dirty="0" smtClean="0"/>
              <a:t>Basic components of a Computer System </a:t>
            </a:r>
            <a:r>
              <a:rPr lang="en-US" b="1" dirty="0" smtClean="0"/>
              <a:t>C.P.U</a:t>
            </a:r>
            <a:br>
              <a:rPr lang="en-US" b="1" dirty="0" smtClean="0"/>
            </a:br>
            <a:endParaRPr lang="en-IN" dirty="0"/>
          </a:p>
        </p:txBody>
      </p:sp>
      <p:sp>
        <p:nvSpPr>
          <p:cNvPr id="2" name="Content Placeholder 1"/>
          <p:cNvSpPr>
            <a:spLocks noGrp="1"/>
          </p:cNvSpPr>
          <p:nvPr>
            <p:ph idx="1"/>
          </p:nvPr>
        </p:nvSpPr>
        <p:spPr>
          <a:xfrm>
            <a:off x="677334" y="1813559"/>
            <a:ext cx="8596668" cy="4182083"/>
          </a:xfrm>
        </p:spPr>
        <p:txBody>
          <a:bodyPr>
            <a:normAutofit/>
          </a:bodyPr>
          <a:lstStyle/>
          <a:p>
            <a:pPr algn="just">
              <a:lnSpc>
                <a:spcPct val="150000"/>
              </a:lnSpc>
            </a:pPr>
            <a:r>
              <a:rPr lang="en-US" sz="2400" dirty="0" smtClean="0"/>
              <a:t>Secondary Memory: To store data for long-term, to preserve programs and data while not in use</a:t>
            </a:r>
          </a:p>
          <a:p>
            <a:pPr algn="just">
              <a:lnSpc>
                <a:spcPct val="150000"/>
              </a:lnSpc>
            </a:pPr>
            <a:r>
              <a:rPr lang="en-US" sz="2400" dirty="0" smtClean="0"/>
              <a:t>It is the permanent memory of the system. More storage capacity.</a:t>
            </a:r>
          </a:p>
          <a:p>
            <a:pPr algn="just">
              <a:lnSpc>
                <a:spcPct val="150000"/>
              </a:lnSpc>
            </a:pPr>
            <a:r>
              <a:rPr lang="en-US" sz="2400" dirty="0" smtClean="0"/>
              <a:t>Magnetic Disks: </a:t>
            </a:r>
            <a:r>
              <a:rPr lang="en-US" sz="2000" dirty="0" smtClean="0"/>
              <a:t>Floppy Disks, Hard Disks, </a:t>
            </a:r>
          </a:p>
          <a:p>
            <a:pPr algn="just">
              <a:lnSpc>
                <a:spcPct val="150000"/>
              </a:lnSpc>
            </a:pPr>
            <a:r>
              <a:rPr lang="en-US" sz="2000" dirty="0" smtClean="0"/>
              <a:t>Optical Disks: CD-ROM, CD-R, CD-RW, DVD-ROM</a:t>
            </a:r>
          </a:p>
          <a:p>
            <a:endParaRPr lang="en-US" sz="2600" b="1" dirty="0" smtClean="0"/>
          </a:p>
          <a:p>
            <a:endParaRPr lang="en-US" sz="2600" b="1" dirty="0" smtClean="0"/>
          </a:p>
          <a:p>
            <a:pPr marL="457200" lvl="1" indent="0">
              <a:buNone/>
            </a:pPr>
            <a:endParaRPr lang="en-US" sz="2400" b="1" dirty="0" smtClean="0"/>
          </a:p>
          <a:p>
            <a:pPr lvl="1"/>
            <a:endParaRPr lang="en-US" sz="2400" b="1" dirty="0"/>
          </a:p>
        </p:txBody>
      </p:sp>
    </p:spTree>
    <p:extLst>
      <p:ext uri="{BB962C8B-B14F-4D97-AF65-F5344CB8AC3E}">
        <p14:creationId xmlns:p14="http://schemas.microsoft.com/office/powerpoint/2010/main" val="30633943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7334" y="609600"/>
            <a:ext cx="8596668" cy="731521"/>
          </a:xfrm>
        </p:spPr>
        <p:txBody>
          <a:bodyPr>
            <a:normAutofit fontScale="90000"/>
          </a:bodyPr>
          <a:lstStyle/>
          <a:p>
            <a:pPr algn="ctr"/>
            <a:r>
              <a:rPr lang="en-US" b="1" dirty="0" smtClean="0"/>
              <a:t>Computer System Architecture</a:t>
            </a:r>
            <a:br>
              <a:rPr lang="en-US" b="1" dirty="0" smtClean="0"/>
            </a:br>
            <a:endParaRPr lang="en-IN" dirty="0"/>
          </a:p>
        </p:txBody>
      </p:sp>
      <p:sp>
        <p:nvSpPr>
          <p:cNvPr id="2" name="Content Placeholder 1"/>
          <p:cNvSpPr>
            <a:spLocks noGrp="1"/>
          </p:cNvSpPr>
          <p:nvPr>
            <p:ph idx="1"/>
          </p:nvPr>
        </p:nvSpPr>
        <p:spPr>
          <a:xfrm>
            <a:off x="677334" y="1341121"/>
            <a:ext cx="8596668" cy="4654522"/>
          </a:xfrm>
        </p:spPr>
        <p:txBody>
          <a:bodyPr>
            <a:normAutofit/>
          </a:bodyPr>
          <a:lstStyle/>
          <a:p>
            <a:pPr algn="just">
              <a:lnSpc>
                <a:spcPct val="150000"/>
              </a:lnSpc>
            </a:pPr>
            <a:r>
              <a:rPr lang="en-US" sz="2400" dirty="0" smtClean="0"/>
              <a:t>Computer system can be divided into four components:</a:t>
            </a:r>
          </a:p>
          <a:p>
            <a:pPr lvl="1" algn="just">
              <a:lnSpc>
                <a:spcPct val="150000"/>
              </a:lnSpc>
            </a:pPr>
            <a:r>
              <a:rPr lang="en-US" sz="2000" dirty="0" smtClean="0"/>
              <a:t>Hardware – provides basic computing resources</a:t>
            </a:r>
          </a:p>
          <a:p>
            <a:pPr lvl="1" algn="just">
              <a:lnSpc>
                <a:spcPct val="150000"/>
              </a:lnSpc>
            </a:pPr>
            <a:r>
              <a:rPr lang="en-US" sz="2000" dirty="0" smtClean="0"/>
              <a:t>Operating Systems – controls and coordinates use of hardware among various applications and users.</a:t>
            </a:r>
          </a:p>
          <a:p>
            <a:pPr lvl="1" algn="just">
              <a:lnSpc>
                <a:spcPct val="150000"/>
              </a:lnSpc>
            </a:pPr>
            <a:r>
              <a:rPr lang="en-US" sz="2000" dirty="0" smtClean="0"/>
              <a:t>Application Programs – define the ways in which the system resources are used to solve the computing problems of the users. (MS-Word, Web Browsers, Video Games)</a:t>
            </a:r>
          </a:p>
          <a:p>
            <a:pPr lvl="1" algn="just">
              <a:lnSpc>
                <a:spcPct val="150000"/>
              </a:lnSpc>
            </a:pPr>
            <a:r>
              <a:rPr lang="en-US" sz="2000" dirty="0" smtClean="0"/>
              <a:t>Users – People, Machines, other computers</a:t>
            </a:r>
          </a:p>
          <a:p>
            <a:endParaRPr lang="en-US" sz="2600" b="1" dirty="0" smtClean="0"/>
          </a:p>
          <a:p>
            <a:pPr marL="457200" lvl="1" indent="0">
              <a:buNone/>
            </a:pPr>
            <a:endParaRPr lang="en-US" sz="2400" b="1" dirty="0" smtClean="0"/>
          </a:p>
          <a:p>
            <a:pPr lvl="1"/>
            <a:endParaRPr lang="en-US" sz="2400" b="1" dirty="0"/>
          </a:p>
        </p:txBody>
      </p:sp>
    </p:spTree>
    <p:extLst>
      <p:ext uri="{BB962C8B-B14F-4D97-AF65-F5344CB8AC3E}">
        <p14:creationId xmlns:p14="http://schemas.microsoft.com/office/powerpoint/2010/main" val="37726312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7334" y="609600"/>
            <a:ext cx="8596668" cy="731521"/>
          </a:xfrm>
        </p:spPr>
        <p:txBody>
          <a:bodyPr>
            <a:noAutofit/>
          </a:bodyPr>
          <a:lstStyle/>
          <a:p>
            <a:pPr algn="ctr"/>
            <a:r>
              <a:rPr lang="en-US" sz="2400" dirty="0" smtClean="0"/>
              <a:t>Four components of a Computer System Architecture</a:t>
            </a:r>
            <a:endParaRPr lang="en-IN" sz="2400" dirty="0"/>
          </a:p>
        </p:txBody>
      </p:sp>
      <p:sp>
        <p:nvSpPr>
          <p:cNvPr id="2" name="Content Placeholder 1"/>
          <p:cNvSpPr>
            <a:spLocks noGrp="1"/>
          </p:cNvSpPr>
          <p:nvPr>
            <p:ph idx="1"/>
          </p:nvPr>
        </p:nvSpPr>
        <p:spPr>
          <a:xfrm>
            <a:off x="677334" y="1341121"/>
            <a:ext cx="8596668" cy="4654522"/>
          </a:xfrm>
        </p:spPr>
        <p:txBody>
          <a:bodyPr>
            <a:normAutofit/>
          </a:bodyPr>
          <a:lstStyle/>
          <a:p>
            <a:endParaRPr lang="en-US" sz="2600" b="1" dirty="0" smtClean="0"/>
          </a:p>
          <a:p>
            <a:pPr marL="457200" lvl="1" indent="0">
              <a:buNone/>
            </a:pPr>
            <a:endParaRPr lang="en-US" sz="2400" b="1" dirty="0" smtClean="0"/>
          </a:p>
          <a:p>
            <a:pPr lvl="1"/>
            <a:endParaRPr lang="en-US" sz="2400" b="1" dirty="0"/>
          </a:p>
        </p:txBody>
      </p:sp>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2625" y="1533525"/>
            <a:ext cx="5448300" cy="434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67479430"/>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473</TotalTime>
  <Words>2726</Words>
  <Application>Microsoft Office PowerPoint</Application>
  <PresentationFormat>Widescreen</PresentationFormat>
  <Paragraphs>199</Paragraphs>
  <Slides>31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Arial</vt:lpstr>
      <vt:lpstr>Calibri</vt:lpstr>
      <vt:lpstr>メイリオ</vt:lpstr>
      <vt:lpstr>Times New Roman</vt:lpstr>
      <vt:lpstr>Trebuchet MS</vt:lpstr>
      <vt:lpstr>Wingdings 3</vt:lpstr>
      <vt:lpstr>Facet</vt:lpstr>
      <vt:lpstr>Basic components of a Computer System</vt:lpstr>
      <vt:lpstr>Basic components of a Computer System INPUT</vt:lpstr>
      <vt:lpstr>Basic components of a Computer System Output </vt:lpstr>
      <vt:lpstr>Basic components of a Computer System  C.P.U</vt:lpstr>
      <vt:lpstr>Basic components of a Computer System C.P.U</vt:lpstr>
      <vt:lpstr>Basic components of a Computer System C.P.U </vt:lpstr>
      <vt:lpstr>Basic components of a Computer System C.P.U </vt:lpstr>
      <vt:lpstr>Computer System Architecture </vt:lpstr>
      <vt:lpstr>Four components of a Computer System Architecture</vt:lpstr>
      <vt:lpstr>What is an Operating System ?</vt:lpstr>
      <vt:lpstr>What Operating Systems Do</vt:lpstr>
      <vt:lpstr>Operating System Definition</vt:lpstr>
      <vt:lpstr>Open-Source Operating Systems</vt:lpstr>
      <vt:lpstr>Why should you learn about LINUX?</vt:lpstr>
      <vt:lpstr>Why should you learn about LINUX?</vt:lpstr>
      <vt:lpstr>What makes Linux Great ?</vt:lpstr>
      <vt:lpstr>What is Open Source Software ?</vt:lpstr>
      <vt:lpstr>What is Open Source Software ?</vt:lpstr>
      <vt:lpstr>Open Source can be used for Commercial Purpose</vt:lpstr>
      <vt:lpstr>Benefits of Open Source Software?</vt:lpstr>
      <vt:lpstr>Types of Open Source Licenses </vt:lpstr>
      <vt:lpstr>Who develops Open Source ?</vt:lpstr>
      <vt:lpstr>Who develops Open Source ?</vt:lpstr>
      <vt:lpstr>Who develops Open Source ?</vt:lpstr>
      <vt:lpstr>Who is Red Hat ?</vt:lpstr>
      <vt:lpstr>What is a Linux Distribution ?</vt:lpstr>
      <vt:lpstr>What is a Linux Distribution ?</vt:lpstr>
      <vt:lpstr>Red Hat Enterprise Linux ?</vt:lpstr>
      <vt:lpstr>Quiz</vt:lpstr>
      <vt:lpstr>Quiz</vt:lpstr>
      <vt:lpstr>Quiz</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components of a Computer System</dc:title>
  <dc:creator>Lokesh</dc:creator>
  <cp:lastModifiedBy>Lokesh</cp:lastModifiedBy>
  <cp:revision>27</cp:revision>
  <dcterms:created xsi:type="dcterms:W3CDTF">2021-10-16T11:45:24Z</dcterms:created>
  <dcterms:modified xsi:type="dcterms:W3CDTF">2021-10-17T06:24:20Z</dcterms:modified>
</cp:coreProperties>
</file>