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369" r:id="rId2"/>
    <p:sldId id="375" r:id="rId3"/>
    <p:sldId id="376" r:id="rId4"/>
    <p:sldId id="377" r:id="rId5"/>
    <p:sldId id="382" r:id="rId6"/>
    <p:sldId id="378" r:id="rId7"/>
    <p:sldId id="379" r:id="rId8"/>
    <p:sldId id="380" r:id="rId9"/>
    <p:sldId id="381" r:id="rId10"/>
    <p:sldId id="370" r:id="rId11"/>
    <p:sldId id="371" r:id="rId12"/>
    <p:sldId id="372" r:id="rId13"/>
    <p:sldId id="374" r:id="rId14"/>
    <p:sldId id="373" r:id="rId15"/>
    <p:sldId id="256" r:id="rId16"/>
    <p:sldId id="368" r:id="rId17"/>
    <p:sldId id="257" r:id="rId18"/>
    <p:sldId id="258" r:id="rId19"/>
    <p:sldId id="259" r:id="rId20"/>
    <p:sldId id="272" r:id="rId21"/>
    <p:sldId id="273" r:id="rId22"/>
    <p:sldId id="274" r:id="rId23"/>
    <p:sldId id="260" r:id="rId24"/>
    <p:sldId id="261" r:id="rId25"/>
    <p:sldId id="262" r:id="rId26"/>
    <p:sldId id="263" r:id="rId27"/>
    <p:sldId id="270" r:id="rId28"/>
    <p:sldId id="275" r:id="rId29"/>
    <p:sldId id="276" r:id="rId30"/>
    <p:sldId id="264" r:id="rId31"/>
    <p:sldId id="271" r:id="rId32"/>
    <p:sldId id="265" r:id="rId33"/>
    <p:sldId id="266" r:id="rId34"/>
    <p:sldId id="268" r:id="rId35"/>
    <p:sldId id="267" r:id="rId36"/>
    <p:sldId id="269" r:id="rId37"/>
    <p:sldId id="283" r:id="rId38"/>
    <p:sldId id="277" r:id="rId39"/>
    <p:sldId id="285" r:id="rId40"/>
    <p:sldId id="286" r:id="rId41"/>
    <p:sldId id="288" r:id="rId42"/>
    <p:sldId id="284" r:id="rId43"/>
    <p:sldId id="278" r:id="rId44"/>
    <p:sldId id="298" r:id="rId45"/>
    <p:sldId id="289" r:id="rId46"/>
    <p:sldId id="279" r:id="rId47"/>
    <p:sldId id="331" r:id="rId48"/>
    <p:sldId id="332" r:id="rId49"/>
    <p:sldId id="333" r:id="rId50"/>
    <p:sldId id="334" r:id="rId51"/>
    <p:sldId id="335" r:id="rId52"/>
    <p:sldId id="336" r:id="rId53"/>
    <p:sldId id="299" r:id="rId54"/>
    <p:sldId id="301" r:id="rId55"/>
    <p:sldId id="291" r:id="rId56"/>
    <p:sldId id="292" r:id="rId57"/>
    <p:sldId id="293" r:id="rId58"/>
    <p:sldId id="295" r:id="rId59"/>
    <p:sldId id="296" r:id="rId60"/>
    <p:sldId id="294" r:id="rId61"/>
    <p:sldId id="281" r:id="rId62"/>
    <p:sldId id="282" r:id="rId63"/>
    <p:sldId id="280" r:id="rId64"/>
    <p:sldId id="308" r:id="rId65"/>
    <p:sldId id="309" r:id="rId66"/>
    <p:sldId id="310" r:id="rId67"/>
    <p:sldId id="311" r:id="rId68"/>
    <p:sldId id="302" r:id="rId69"/>
    <p:sldId id="303" r:id="rId70"/>
    <p:sldId id="304" r:id="rId71"/>
    <p:sldId id="305"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06" r:id="rId88"/>
    <p:sldId id="327" r:id="rId89"/>
    <p:sldId id="328" r:id="rId90"/>
    <p:sldId id="329" r:id="rId91"/>
    <p:sldId id="330"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2" r:id="rId106"/>
    <p:sldId id="353" r:id="rId107"/>
    <p:sldId id="354" r:id="rId108"/>
    <p:sldId id="350" r:id="rId109"/>
    <p:sldId id="351" r:id="rId110"/>
    <p:sldId id="355" r:id="rId111"/>
    <p:sldId id="356" r:id="rId112"/>
    <p:sldId id="357" r:id="rId113"/>
    <p:sldId id="358" r:id="rId114"/>
    <p:sldId id="359" r:id="rId115"/>
    <p:sldId id="360" r:id="rId116"/>
    <p:sldId id="361" r:id="rId117"/>
    <p:sldId id="362" r:id="rId118"/>
    <p:sldId id="363" r:id="rId119"/>
    <p:sldId id="364" r:id="rId120"/>
    <p:sldId id="365" r:id="rId121"/>
    <p:sldId id="366" r:id="rId122"/>
    <p:sldId id="367"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i-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2B067-4505-4F51-BDFE-B5D1FCD62449}" type="datetimeFigureOut">
              <a:rPr lang="hi-IN" smtClean="0"/>
              <a:t>शुक्रवार, 12 पौसा 1947</a:t>
            </a:fld>
            <a:endParaRPr lang="hi-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i-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i-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9C56E-E753-467F-A698-EC6F144DD2CF}" type="slidenum">
              <a:rPr lang="hi-IN" smtClean="0"/>
              <a:t>‹#›</a:t>
            </a:fld>
            <a:endParaRPr lang="hi-IN"/>
          </a:p>
        </p:txBody>
      </p:sp>
    </p:spTree>
    <p:extLst>
      <p:ext uri="{BB962C8B-B14F-4D97-AF65-F5344CB8AC3E}">
        <p14:creationId xmlns:p14="http://schemas.microsoft.com/office/powerpoint/2010/main" val="104061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AD79C56E-E753-467F-A698-EC6F144DD2CF}" type="slidenum">
              <a:rPr lang="hi-IN" smtClean="0"/>
              <a:t>1</a:t>
            </a:fld>
            <a:endParaRPr lang="hi-IN"/>
          </a:p>
        </p:txBody>
      </p:sp>
    </p:spTree>
    <p:extLst>
      <p:ext uri="{BB962C8B-B14F-4D97-AF65-F5344CB8AC3E}">
        <p14:creationId xmlns:p14="http://schemas.microsoft.com/office/powerpoint/2010/main" val="238612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fld id="{AD79C56E-E753-467F-A698-EC6F144DD2CF}" type="slidenum">
              <a:rPr lang="hi-IN" smtClean="0"/>
              <a:t>36</a:t>
            </a:fld>
            <a:endParaRPr lang="hi-IN"/>
          </a:p>
        </p:txBody>
      </p:sp>
    </p:spTree>
    <p:extLst>
      <p:ext uri="{BB962C8B-B14F-4D97-AF65-F5344CB8AC3E}">
        <p14:creationId xmlns:p14="http://schemas.microsoft.com/office/powerpoint/2010/main" val="17517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fld id="{AD79C56E-E753-467F-A698-EC6F144DD2CF}" type="slidenum">
              <a:rPr lang="hi-IN" smtClean="0"/>
              <a:t>55</a:t>
            </a:fld>
            <a:endParaRPr lang="hi-IN"/>
          </a:p>
        </p:txBody>
      </p:sp>
    </p:spTree>
    <p:extLst>
      <p:ext uri="{BB962C8B-B14F-4D97-AF65-F5344CB8AC3E}">
        <p14:creationId xmlns:p14="http://schemas.microsoft.com/office/powerpoint/2010/main" val="418744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5"/>
          </p:nvPr>
        </p:nvSpPr>
        <p:spPr/>
        <p:txBody>
          <a:bodyPr/>
          <a:lstStyle/>
          <a:p>
            <a:fld id="{AD79C56E-E753-467F-A698-EC6F144DD2CF}" type="slidenum">
              <a:rPr lang="hi-IN" smtClean="0"/>
              <a:t>111</a:t>
            </a:fld>
            <a:endParaRPr lang="hi-IN"/>
          </a:p>
        </p:txBody>
      </p:sp>
    </p:spTree>
    <p:extLst>
      <p:ext uri="{BB962C8B-B14F-4D97-AF65-F5344CB8AC3E}">
        <p14:creationId xmlns:p14="http://schemas.microsoft.com/office/powerpoint/2010/main" val="374644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B85B-97E6-F54D-E300-8CF6F138AA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i-IN"/>
          </a:p>
        </p:txBody>
      </p:sp>
      <p:sp>
        <p:nvSpPr>
          <p:cNvPr id="3" name="Subtitle 2">
            <a:extLst>
              <a:ext uri="{FF2B5EF4-FFF2-40B4-BE49-F238E27FC236}">
                <a16:creationId xmlns:a16="http://schemas.microsoft.com/office/drawing/2014/main" id="{E378EF01-EAFC-9B30-E5ED-0B553F610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i-IN"/>
          </a:p>
        </p:txBody>
      </p:sp>
      <p:sp>
        <p:nvSpPr>
          <p:cNvPr id="4" name="Date Placeholder 3">
            <a:extLst>
              <a:ext uri="{FF2B5EF4-FFF2-40B4-BE49-F238E27FC236}">
                <a16:creationId xmlns:a16="http://schemas.microsoft.com/office/drawing/2014/main" id="{0B56BFB2-9BED-7374-17BA-3305DFEFE88A}"/>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5" name="Footer Placeholder 4">
            <a:extLst>
              <a:ext uri="{FF2B5EF4-FFF2-40B4-BE49-F238E27FC236}">
                <a16:creationId xmlns:a16="http://schemas.microsoft.com/office/drawing/2014/main" id="{BBF89582-368A-03EE-0615-0D6EC934E282}"/>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80368D70-065A-130B-6578-2FA01774C498}"/>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181060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AF62-7ECA-C7ED-7654-D665713433A7}"/>
              </a:ext>
            </a:extLst>
          </p:cNvPr>
          <p:cNvSpPr>
            <a:spLocks noGrp="1"/>
          </p:cNvSpPr>
          <p:nvPr>
            <p:ph type="title"/>
          </p:nvPr>
        </p:nvSpPr>
        <p:spPr/>
        <p:txBody>
          <a:bodyPr/>
          <a:lstStyle/>
          <a:p>
            <a:r>
              <a:rPr lang="en-US"/>
              <a:t>Click to edit Master title style</a:t>
            </a:r>
            <a:endParaRPr lang="hi-IN"/>
          </a:p>
        </p:txBody>
      </p:sp>
      <p:sp>
        <p:nvSpPr>
          <p:cNvPr id="3" name="Vertical Text Placeholder 2">
            <a:extLst>
              <a:ext uri="{FF2B5EF4-FFF2-40B4-BE49-F238E27FC236}">
                <a16:creationId xmlns:a16="http://schemas.microsoft.com/office/drawing/2014/main" id="{CB6C97E0-1627-82E0-6C8D-8F4DD5B94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4C56709E-947D-8C09-2431-AF581A699913}"/>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5" name="Footer Placeholder 4">
            <a:extLst>
              <a:ext uri="{FF2B5EF4-FFF2-40B4-BE49-F238E27FC236}">
                <a16:creationId xmlns:a16="http://schemas.microsoft.com/office/drawing/2014/main" id="{06B41864-1ECA-457D-1608-B02BA4DCA1D4}"/>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E625D202-BDE4-B910-A793-3FEFF86FDDDA}"/>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117575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3EC0A-E4A5-00C9-6117-3DD135F66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i-IN"/>
          </a:p>
        </p:txBody>
      </p:sp>
      <p:sp>
        <p:nvSpPr>
          <p:cNvPr id="3" name="Vertical Text Placeholder 2">
            <a:extLst>
              <a:ext uri="{FF2B5EF4-FFF2-40B4-BE49-F238E27FC236}">
                <a16:creationId xmlns:a16="http://schemas.microsoft.com/office/drawing/2014/main" id="{7354E9DB-B336-4FB1-205C-B1BE33514A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471906A1-6EB4-09A5-4905-2989098BE67B}"/>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5" name="Footer Placeholder 4">
            <a:extLst>
              <a:ext uri="{FF2B5EF4-FFF2-40B4-BE49-F238E27FC236}">
                <a16:creationId xmlns:a16="http://schemas.microsoft.com/office/drawing/2014/main" id="{EE1B44E4-A53E-0950-E5BB-A7AEDB5626FE}"/>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8B561EF4-EA7D-CC46-7F57-62AF87B8B62F}"/>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265126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DC63-7C99-60B8-510D-BDA4FD9E804D}"/>
              </a:ext>
            </a:extLst>
          </p:cNvPr>
          <p:cNvSpPr>
            <a:spLocks noGrp="1"/>
          </p:cNvSpPr>
          <p:nvPr>
            <p:ph type="title"/>
          </p:nvPr>
        </p:nvSpPr>
        <p:spPr/>
        <p:txBody>
          <a:bodyPr/>
          <a:lstStyle/>
          <a:p>
            <a:r>
              <a:rPr lang="en-US"/>
              <a:t>Click to edit Master title style</a:t>
            </a:r>
            <a:endParaRPr lang="hi-IN"/>
          </a:p>
        </p:txBody>
      </p:sp>
      <p:sp>
        <p:nvSpPr>
          <p:cNvPr id="3" name="Content Placeholder 2">
            <a:extLst>
              <a:ext uri="{FF2B5EF4-FFF2-40B4-BE49-F238E27FC236}">
                <a16:creationId xmlns:a16="http://schemas.microsoft.com/office/drawing/2014/main" id="{74C91326-5877-71B5-DA90-823B0D37A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F43FBAEC-BAEF-9A1B-B310-B6B82AB6911C}"/>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5" name="Footer Placeholder 4">
            <a:extLst>
              <a:ext uri="{FF2B5EF4-FFF2-40B4-BE49-F238E27FC236}">
                <a16:creationId xmlns:a16="http://schemas.microsoft.com/office/drawing/2014/main" id="{86772ADD-B3C6-C9D1-5AF0-AD8411A0F685}"/>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1844F2D3-A21C-ED56-2822-BE5268E91832}"/>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203530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2073-5A14-F25A-80A7-BF11CBBBB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i-IN"/>
          </a:p>
        </p:txBody>
      </p:sp>
      <p:sp>
        <p:nvSpPr>
          <p:cNvPr id="3" name="Text Placeholder 2">
            <a:extLst>
              <a:ext uri="{FF2B5EF4-FFF2-40B4-BE49-F238E27FC236}">
                <a16:creationId xmlns:a16="http://schemas.microsoft.com/office/drawing/2014/main" id="{8DAE36FF-A88B-9746-3382-6A9385624C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DFFDF5-B7B0-BA8A-CE35-57700F31E6BC}"/>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5" name="Footer Placeholder 4">
            <a:extLst>
              <a:ext uri="{FF2B5EF4-FFF2-40B4-BE49-F238E27FC236}">
                <a16:creationId xmlns:a16="http://schemas.microsoft.com/office/drawing/2014/main" id="{9776B886-189A-7DD8-9F6F-E653353ED765}"/>
              </a:ext>
            </a:extLst>
          </p:cNvPr>
          <p:cNvSpPr>
            <a:spLocks noGrp="1"/>
          </p:cNvSpPr>
          <p:nvPr>
            <p:ph type="ftr" sz="quarter" idx="11"/>
          </p:nvPr>
        </p:nvSpPr>
        <p:spPr/>
        <p:txBody>
          <a:bodyPr/>
          <a:lstStyle/>
          <a:p>
            <a:endParaRPr lang="hi-IN"/>
          </a:p>
        </p:txBody>
      </p:sp>
      <p:sp>
        <p:nvSpPr>
          <p:cNvPr id="6" name="Slide Number Placeholder 5">
            <a:extLst>
              <a:ext uri="{FF2B5EF4-FFF2-40B4-BE49-F238E27FC236}">
                <a16:creationId xmlns:a16="http://schemas.microsoft.com/office/drawing/2014/main" id="{44C4D2CA-73C5-35C3-C748-661FAF465BF2}"/>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115309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714F-0E03-CF77-E39C-42B6B5E9629D}"/>
              </a:ext>
            </a:extLst>
          </p:cNvPr>
          <p:cNvSpPr>
            <a:spLocks noGrp="1"/>
          </p:cNvSpPr>
          <p:nvPr>
            <p:ph type="title"/>
          </p:nvPr>
        </p:nvSpPr>
        <p:spPr/>
        <p:txBody>
          <a:bodyPr/>
          <a:lstStyle/>
          <a:p>
            <a:r>
              <a:rPr lang="en-US"/>
              <a:t>Click to edit Master title style</a:t>
            </a:r>
            <a:endParaRPr lang="hi-IN"/>
          </a:p>
        </p:txBody>
      </p:sp>
      <p:sp>
        <p:nvSpPr>
          <p:cNvPr id="3" name="Content Placeholder 2">
            <a:extLst>
              <a:ext uri="{FF2B5EF4-FFF2-40B4-BE49-F238E27FC236}">
                <a16:creationId xmlns:a16="http://schemas.microsoft.com/office/drawing/2014/main" id="{5F7F8B98-8243-D2F7-95EE-40B5765BA9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Content Placeholder 3">
            <a:extLst>
              <a:ext uri="{FF2B5EF4-FFF2-40B4-BE49-F238E27FC236}">
                <a16:creationId xmlns:a16="http://schemas.microsoft.com/office/drawing/2014/main" id="{9EFD22D5-8AA0-9874-709B-4E2C78292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5" name="Date Placeholder 4">
            <a:extLst>
              <a:ext uri="{FF2B5EF4-FFF2-40B4-BE49-F238E27FC236}">
                <a16:creationId xmlns:a16="http://schemas.microsoft.com/office/drawing/2014/main" id="{F16FEEC2-AB4C-B059-0C3E-E2B91B1F6DBE}"/>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6" name="Footer Placeholder 5">
            <a:extLst>
              <a:ext uri="{FF2B5EF4-FFF2-40B4-BE49-F238E27FC236}">
                <a16:creationId xmlns:a16="http://schemas.microsoft.com/office/drawing/2014/main" id="{800D5C0D-5F3D-1B74-78C4-7AC49E37D406}"/>
              </a:ext>
            </a:extLst>
          </p:cNvPr>
          <p:cNvSpPr>
            <a:spLocks noGrp="1"/>
          </p:cNvSpPr>
          <p:nvPr>
            <p:ph type="ftr" sz="quarter" idx="11"/>
          </p:nvPr>
        </p:nvSpPr>
        <p:spPr/>
        <p:txBody>
          <a:bodyPr/>
          <a:lstStyle/>
          <a:p>
            <a:endParaRPr lang="hi-IN"/>
          </a:p>
        </p:txBody>
      </p:sp>
      <p:sp>
        <p:nvSpPr>
          <p:cNvPr id="7" name="Slide Number Placeholder 6">
            <a:extLst>
              <a:ext uri="{FF2B5EF4-FFF2-40B4-BE49-F238E27FC236}">
                <a16:creationId xmlns:a16="http://schemas.microsoft.com/office/drawing/2014/main" id="{769212E1-3731-69A4-CE70-C63BD6E627C8}"/>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268412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DAD7-F3C4-7127-AFF0-928C0E8F9E1F}"/>
              </a:ext>
            </a:extLst>
          </p:cNvPr>
          <p:cNvSpPr>
            <a:spLocks noGrp="1"/>
          </p:cNvSpPr>
          <p:nvPr>
            <p:ph type="title"/>
          </p:nvPr>
        </p:nvSpPr>
        <p:spPr>
          <a:xfrm>
            <a:off x="839788" y="365125"/>
            <a:ext cx="10515600" cy="1325563"/>
          </a:xfrm>
        </p:spPr>
        <p:txBody>
          <a:bodyPr/>
          <a:lstStyle/>
          <a:p>
            <a:r>
              <a:rPr lang="en-US"/>
              <a:t>Click to edit Master title style</a:t>
            </a:r>
            <a:endParaRPr lang="hi-IN"/>
          </a:p>
        </p:txBody>
      </p:sp>
      <p:sp>
        <p:nvSpPr>
          <p:cNvPr id="3" name="Text Placeholder 2">
            <a:extLst>
              <a:ext uri="{FF2B5EF4-FFF2-40B4-BE49-F238E27FC236}">
                <a16:creationId xmlns:a16="http://schemas.microsoft.com/office/drawing/2014/main" id="{48CD2935-5A91-883A-D6C7-BC16A64E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BE88E-8B4F-8F7B-B4E8-284AB0BE3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5" name="Text Placeholder 4">
            <a:extLst>
              <a:ext uri="{FF2B5EF4-FFF2-40B4-BE49-F238E27FC236}">
                <a16:creationId xmlns:a16="http://schemas.microsoft.com/office/drawing/2014/main" id="{8B1132BB-2E8F-425D-6985-2F3B88ED5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981AD1-C75C-2091-3428-A657D696A3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7" name="Date Placeholder 6">
            <a:extLst>
              <a:ext uri="{FF2B5EF4-FFF2-40B4-BE49-F238E27FC236}">
                <a16:creationId xmlns:a16="http://schemas.microsoft.com/office/drawing/2014/main" id="{B541F703-44D5-7C29-CA8C-15F8129B1CEA}"/>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8" name="Footer Placeholder 7">
            <a:extLst>
              <a:ext uri="{FF2B5EF4-FFF2-40B4-BE49-F238E27FC236}">
                <a16:creationId xmlns:a16="http://schemas.microsoft.com/office/drawing/2014/main" id="{D0A7E193-32A1-B60B-2BAE-EE3A2E69977A}"/>
              </a:ext>
            </a:extLst>
          </p:cNvPr>
          <p:cNvSpPr>
            <a:spLocks noGrp="1"/>
          </p:cNvSpPr>
          <p:nvPr>
            <p:ph type="ftr" sz="quarter" idx="11"/>
          </p:nvPr>
        </p:nvSpPr>
        <p:spPr/>
        <p:txBody>
          <a:bodyPr/>
          <a:lstStyle/>
          <a:p>
            <a:endParaRPr lang="hi-IN"/>
          </a:p>
        </p:txBody>
      </p:sp>
      <p:sp>
        <p:nvSpPr>
          <p:cNvPr id="9" name="Slide Number Placeholder 8">
            <a:extLst>
              <a:ext uri="{FF2B5EF4-FFF2-40B4-BE49-F238E27FC236}">
                <a16:creationId xmlns:a16="http://schemas.microsoft.com/office/drawing/2014/main" id="{4941E43E-ADEB-B38B-1DE0-E61E436F6C06}"/>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126338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9DC5-1069-B7A1-24B6-487916C28121}"/>
              </a:ext>
            </a:extLst>
          </p:cNvPr>
          <p:cNvSpPr>
            <a:spLocks noGrp="1"/>
          </p:cNvSpPr>
          <p:nvPr>
            <p:ph type="title"/>
          </p:nvPr>
        </p:nvSpPr>
        <p:spPr/>
        <p:txBody>
          <a:bodyPr/>
          <a:lstStyle/>
          <a:p>
            <a:r>
              <a:rPr lang="en-US"/>
              <a:t>Click to edit Master title style</a:t>
            </a:r>
            <a:endParaRPr lang="hi-IN"/>
          </a:p>
        </p:txBody>
      </p:sp>
      <p:sp>
        <p:nvSpPr>
          <p:cNvPr id="3" name="Date Placeholder 2">
            <a:extLst>
              <a:ext uri="{FF2B5EF4-FFF2-40B4-BE49-F238E27FC236}">
                <a16:creationId xmlns:a16="http://schemas.microsoft.com/office/drawing/2014/main" id="{CB08C153-7458-3038-90B0-95452A37CDBD}"/>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4" name="Footer Placeholder 3">
            <a:extLst>
              <a:ext uri="{FF2B5EF4-FFF2-40B4-BE49-F238E27FC236}">
                <a16:creationId xmlns:a16="http://schemas.microsoft.com/office/drawing/2014/main" id="{25585F62-FF8E-8E9C-6B90-FF0989E06A92}"/>
              </a:ext>
            </a:extLst>
          </p:cNvPr>
          <p:cNvSpPr>
            <a:spLocks noGrp="1"/>
          </p:cNvSpPr>
          <p:nvPr>
            <p:ph type="ftr" sz="quarter" idx="11"/>
          </p:nvPr>
        </p:nvSpPr>
        <p:spPr/>
        <p:txBody>
          <a:bodyPr/>
          <a:lstStyle/>
          <a:p>
            <a:endParaRPr lang="hi-IN"/>
          </a:p>
        </p:txBody>
      </p:sp>
      <p:sp>
        <p:nvSpPr>
          <p:cNvPr id="5" name="Slide Number Placeholder 4">
            <a:extLst>
              <a:ext uri="{FF2B5EF4-FFF2-40B4-BE49-F238E27FC236}">
                <a16:creationId xmlns:a16="http://schemas.microsoft.com/office/drawing/2014/main" id="{4F0BB82F-A823-13BA-5598-D8094C7F3142}"/>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246918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D52D8D-B1F3-11D6-8C9B-2CE60870A50B}"/>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3" name="Footer Placeholder 2">
            <a:extLst>
              <a:ext uri="{FF2B5EF4-FFF2-40B4-BE49-F238E27FC236}">
                <a16:creationId xmlns:a16="http://schemas.microsoft.com/office/drawing/2014/main" id="{EE85D7F6-14CA-1EB4-B567-C58199C0BF9D}"/>
              </a:ext>
            </a:extLst>
          </p:cNvPr>
          <p:cNvSpPr>
            <a:spLocks noGrp="1"/>
          </p:cNvSpPr>
          <p:nvPr>
            <p:ph type="ftr" sz="quarter" idx="11"/>
          </p:nvPr>
        </p:nvSpPr>
        <p:spPr/>
        <p:txBody>
          <a:bodyPr/>
          <a:lstStyle/>
          <a:p>
            <a:endParaRPr lang="hi-IN"/>
          </a:p>
        </p:txBody>
      </p:sp>
      <p:sp>
        <p:nvSpPr>
          <p:cNvPr id="4" name="Slide Number Placeholder 3">
            <a:extLst>
              <a:ext uri="{FF2B5EF4-FFF2-40B4-BE49-F238E27FC236}">
                <a16:creationId xmlns:a16="http://schemas.microsoft.com/office/drawing/2014/main" id="{591BD896-BFEE-46AC-1697-9F4212ECF194}"/>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137772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AE72-6DBE-8323-0AAC-AE8CDC390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i-IN"/>
          </a:p>
        </p:txBody>
      </p:sp>
      <p:sp>
        <p:nvSpPr>
          <p:cNvPr id="3" name="Content Placeholder 2">
            <a:extLst>
              <a:ext uri="{FF2B5EF4-FFF2-40B4-BE49-F238E27FC236}">
                <a16:creationId xmlns:a16="http://schemas.microsoft.com/office/drawing/2014/main" id="{936C793C-2699-A679-DA07-3D049FFF0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Text Placeholder 3">
            <a:extLst>
              <a:ext uri="{FF2B5EF4-FFF2-40B4-BE49-F238E27FC236}">
                <a16:creationId xmlns:a16="http://schemas.microsoft.com/office/drawing/2014/main" id="{7F7D47A6-796A-3D13-803F-BD24D988C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A7B51F-BFFE-7091-5DB8-0FE20033F234}"/>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6" name="Footer Placeholder 5">
            <a:extLst>
              <a:ext uri="{FF2B5EF4-FFF2-40B4-BE49-F238E27FC236}">
                <a16:creationId xmlns:a16="http://schemas.microsoft.com/office/drawing/2014/main" id="{A47F5C29-E8F7-5039-DBE5-0210C09F8590}"/>
              </a:ext>
            </a:extLst>
          </p:cNvPr>
          <p:cNvSpPr>
            <a:spLocks noGrp="1"/>
          </p:cNvSpPr>
          <p:nvPr>
            <p:ph type="ftr" sz="quarter" idx="11"/>
          </p:nvPr>
        </p:nvSpPr>
        <p:spPr/>
        <p:txBody>
          <a:bodyPr/>
          <a:lstStyle/>
          <a:p>
            <a:endParaRPr lang="hi-IN"/>
          </a:p>
        </p:txBody>
      </p:sp>
      <p:sp>
        <p:nvSpPr>
          <p:cNvPr id="7" name="Slide Number Placeholder 6">
            <a:extLst>
              <a:ext uri="{FF2B5EF4-FFF2-40B4-BE49-F238E27FC236}">
                <a16:creationId xmlns:a16="http://schemas.microsoft.com/office/drawing/2014/main" id="{35802545-9E9F-F870-81C8-1AC5B63AEC8C}"/>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9059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D5CC-B331-AEE3-C228-F01A51F13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i-IN"/>
          </a:p>
        </p:txBody>
      </p:sp>
      <p:sp>
        <p:nvSpPr>
          <p:cNvPr id="3" name="Picture Placeholder 2">
            <a:extLst>
              <a:ext uri="{FF2B5EF4-FFF2-40B4-BE49-F238E27FC236}">
                <a16:creationId xmlns:a16="http://schemas.microsoft.com/office/drawing/2014/main" id="{FF2246DD-DBD1-08C3-8F0B-C80802B9B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i-IN"/>
          </a:p>
        </p:txBody>
      </p:sp>
      <p:sp>
        <p:nvSpPr>
          <p:cNvPr id="4" name="Text Placeholder 3">
            <a:extLst>
              <a:ext uri="{FF2B5EF4-FFF2-40B4-BE49-F238E27FC236}">
                <a16:creationId xmlns:a16="http://schemas.microsoft.com/office/drawing/2014/main" id="{E5E06681-9B83-6185-CCE1-B97D0E8A7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44EA-75D5-1FDF-0D64-5E5DD6048C5A}"/>
              </a:ext>
            </a:extLst>
          </p:cNvPr>
          <p:cNvSpPr>
            <a:spLocks noGrp="1"/>
          </p:cNvSpPr>
          <p:nvPr>
            <p:ph type="dt" sz="half" idx="10"/>
          </p:nvPr>
        </p:nvSpPr>
        <p:spPr/>
        <p:txBody>
          <a:bodyPr/>
          <a:lstStyle/>
          <a:p>
            <a:fld id="{FC1FE1D2-7FEC-430F-B8EC-AB03359B2E23}" type="datetimeFigureOut">
              <a:rPr lang="hi-IN" smtClean="0"/>
              <a:t>शुक्रवार, 12 पौसा 1947</a:t>
            </a:fld>
            <a:endParaRPr lang="hi-IN"/>
          </a:p>
        </p:txBody>
      </p:sp>
      <p:sp>
        <p:nvSpPr>
          <p:cNvPr id="6" name="Footer Placeholder 5">
            <a:extLst>
              <a:ext uri="{FF2B5EF4-FFF2-40B4-BE49-F238E27FC236}">
                <a16:creationId xmlns:a16="http://schemas.microsoft.com/office/drawing/2014/main" id="{C7BC81AA-0C68-AFB1-6EC4-3731E7C898F2}"/>
              </a:ext>
            </a:extLst>
          </p:cNvPr>
          <p:cNvSpPr>
            <a:spLocks noGrp="1"/>
          </p:cNvSpPr>
          <p:nvPr>
            <p:ph type="ftr" sz="quarter" idx="11"/>
          </p:nvPr>
        </p:nvSpPr>
        <p:spPr/>
        <p:txBody>
          <a:bodyPr/>
          <a:lstStyle/>
          <a:p>
            <a:endParaRPr lang="hi-IN"/>
          </a:p>
        </p:txBody>
      </p:sp>
      <p:sp>
        <p:nvSpPr>
          <p:cNvPr id="7" name="Slide Number Placeholder 6">
            <a:extLst>
              <a:ext uri="{FF2B5EF4-FFF2-40B4-BE49-F238E27FC236}">
                <a16:creationId xmlns:a16="http://schemas.microsoft.com/office/drawing/2014/main" id="{285BAF89-A1E6-96C2-0127-B894D0DEFF3E}"/>
              </a:ext>
            </a:extLst>
          </p:cNvPr>
          <p:cNvSpPr>
            <a:spLocks noGrp="1"/>
          </p:cNvSpPr>
          <p:nvPr>
            <p:ph type="sldNum" sz="quarter" idx="12"/>
          </p:nvPr>
        </p:nvSpPr>
        <p:spPr/>
        <p:txBody>
          <a:bodyPr/>
          <a:lstStyle/>
          <a:p>
            <a:fld id="{0363FDFF-77F7-4FC5-AECA-CEE784DC42E6}" type="slidenum">
              <a:rPr lang="hi-IN" smtClean="0"/>
              <a:t>‹#›</a:t>
            </a:fld>
            <a:endParaRPr lang="hi-IN"/>
          </a:p>
        </p:txBody>
      </p:sp>
    </p:spTree>
    <p:extLst>
      <p:ext uri="{BB962C8B-B14F-4D97-AF65-F5344CB8AC3E}">
        <p14:creationId xmlns:p14="http://schemas.microsoft.com/office/powerpoint/2010/main" val="99851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B26AC9-F513-AAF9-1B75-EE21B10E1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i-IN"/>
          </a:p>
        </p:txBody>
      </p:sp>
      <p:sp>
        <p:nvSpPr>
          <p:cNvPr id="3" name="Text Placeholder 2">
            <a:extLst>
              <a:ext uri="{FF2B5EF4-FFF2-40B4-BE49-F238E27FC236}">
                <a16:creationId xmlns:a16="http://schemas.microsoft.com/office/drawing/2014/main" id="{49A59E8B-E0EC-0EF2-9734-222E0F650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4" name="Date Placeholder 3">
            <a:extLst>
              <a:ext uri="{FF2B5EF4-FFF2-40B4-BE49-F238E27FC236}">
                <a16:creationId xmlns:a16="http://schemas.microsoft.com/office/drawing/2014/main" id="{F4671483-B296-FC29-9AFC-BC1FE50F45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FE1D2-7FEC-430F-B8EC-AB03359B2E23}" type="datetimeFigureOut">
              <a:rPr lang="hi-IN" smtClean="0"/>
              <a:t>शुक्रवार, 12 पौसा 1947</a:t>
            </a:fld>
            <a:endParaRPr lang="hi-IN"/>
          </a:p>
        </p:txBody>
      </p:sp>
      <p:sp>
        <p:nvSpPr>
          <p:cNvPr id="5" name="Footer Placeholder 4">
            <a:extLst>
              <a:ext uri="{FF2B5EF4-FFF2-40B4-BE49-F238E27FC236}">
                <a16:creationId xmlns:a16="http://schemas.microsoft.com/office/drawing/2014/main" id="{1D27966E-76C9-2D9D-FAE8-8A5FEE54A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p>
        </p:txBody>
      </p:sp>
      <p:sp>
        <p:nvSpPr>
          <p:cNvPr id="6" name="Slide Number Placeholder 5">
            <a:extLst>
              <a:ext uri="{FF2B5EF4-FFF2-40B4-BE49-F238E27FC236}">
                <a16:creationId xmlns:a16="http://schemas.microsoft.com/office/drawing/2014/main" id="{64234DFD-D0BD-553B-E379-48672E45F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3FDFF-77F7-4FC5-AECA-CEE784DC42E6}" type="slidenum">
              <a:rPr lang="hi-IN" smtClean="0"/>
              <a:t>‹#›</a:t>
            </a:fld>
            <a:endParaRPr lang="hi-IN"/>
          </a:p>
        </p:txBody>
      </p:sp>
    </p:spTree>
    <p:extLst>
      <p:ext uri="{BB962C8B-B14F-4D97-AF65-F5344CB8AC3E}">
        <p14:creationId xmlns:p14="http://schemas.microsoft.com/office/powerpoint/2010/main" val="2029708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developers.google.com/machine-learning/glossary#token"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2930-E6C6-4936-9333-91692E133BF4}"/>
              </a:ext>
            </a:extLst>
          </p:cNvPr>
          <p:cNvSpPr>
            <a:spLocks noGrp="1"/>
          </p:cNvSpPr>
          <p:nvPr>
            <p:ph type="ctrTitle"/>
          </p:nvPr>
        </p:nvSpPr>
        <p:spPr>
          <a:xfrm>
            <a:off x="1524000" y="2803119"/>
            <a:ext cx="9144000" cy="2387600"/>
          </a:xfrm>
        </p:spPr>
        <p:txBody>
          <a:bodyPr>
            <a:normAutofit fontScale="90000"/>
          </a:bodyPr>
          <a:lstStyle/>
          <a:p>
            <a:r>
              <a:rPr lang="en-US" sz="6700" b="1" dirty="0"/>
              <a:t>PROMPT ENGINEERING </a:t>
            </a:r>
            <a:br>
              <a:rPr lang="en-US" sz="6700" b="1" dirty="0"/>
            </a:br>
            <a:r>
              <a:rPr lang="en-US" sz="6700" b="1" dirty="0"/>
              <a:t>FOR </a:t>
            </a:r>
            <a:br>
              <a:rPr lang="en-US" sz="6700" b="1" dirty="0"/>
            </a:br>
            <a:r>
              <a:rPr lang="en-US" sz="6700" b="1" dirty="0"/>
              <a:t>GENERATIVE AI</a:t>
            </a:r>
            <a:br>
              <a:rPr lang="en-IN" dirty="0"/>
            </a:br>
            <a:endParaRPr lang="hi-IN" dirty="0"/>
          </a:p>
        </p:txBody>
      </p:sp>
    </p:spTree>
    <p:extLst>
      <p:ext uri="{BB962C8B-B14F-4D97-AF65-F5344CB8AC3E}">
        <p14:creationId xmlns:p14="http://schemas.microsoft.com/office/powerpoint/2010/main" val="341591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EF2CD-8CBF-5C1B-B1BE-40AC185AAD53}"/>
              </a:ext>
            </a:extLst>
          </p:cNvPr>
          <p:cNvPicPr>
            <a:picLocks noChangeAspect="1"/>
          </p:cNvPicPr>
          <p:nvPr/>
        </p:nvPicPr>
        <p:blipFill>
          <a:blip r:embed="rId2"/>
          <a:stretch>
            <a:fillRect/>
          </a:stretch>
        </p:blipFill>
        <p:spPr>
          <a:xfrm>
            <a:off x="148046" y="705394"/>
            <a:ext cx="11904617" cy="5347063"/>
          </a:xfrm>
          <a:prstGeom prst="rect">
            <a:avLst/>
          </a:prstGeom>
        </p:spPr>
      </p:pic>
    </p:spTree>
    <p:extLst>
      <p:ext uri="{BB962C8B-B14F-4D97-AF65-F5344CB8AC3E}">
        <p14:creationId xmlns:p14="http://schemas.microsoft.com/office/powerpoint/2010/main" val="22217729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E83C6B-12BE-7E6F-296C-CAECB1A22A0F}"/>
              </a:ext>
            </a:extLst>
          </p:cNvPr>
          <p:cNvSpPr txBox="1"/>
          <p:nvPr/>
        </p:nvSpPr>
        <p:spPr>
          <a:xfrm>
            <a:off x="226423" y="12783"/>
            <a:ext cx="10903131" cy="2031325"/>
          </a:xfrm>
          <a:prstGeom prst="rect">
            <a:avLst/>
          </a:prstGeom>
          <a:noFill/>
        </p:spPr>
        <p:txBody>
          <a:bodyPr wrap="square">
            <a:spAutoFit/>
          </a:bodyPr>
          <a:lstStyle/>
          <a:p>
            <a:pPr>
              <a:buNone/>
            </a:pPr>
            <a:r>
              <a:rPr lang="en-US" b="1" dirty="0"/>
              <a:t>Prompt–Response Dependency</a:t>
            </a:r>
          </a:p>
          <a:p>
            <a:pPr>
              <a:buNone/>
            </a:pPr>
            <a:r>
              <a:rPr lang="en-US" b="1" dirty="0"/>
              <a:t> </a:t>
            </a:r>
          </a:p>
          <a:p>
            <a:pPr>
              <a:buNone/>
            </a:pPr>
            <a:r>
              <a:rPr lang="en-US" b="1" dirty="0"/>
              <a:t>Prompt–response dependency</a:t>
            </a:r>
            <a:r>
              <a:rPr lang="en-US" dirty="0"/>
              <a:t> means: The output generated by an LLM is </a:t>
            </a:r>
            <a:r>
              <a:rPr lang="en-US" b="1" dirty="0"/>
              <a:t>fully dependent on the input prompt provided</a:t>
            </a:r>
            <a:r>
              <a:rPr lang="en-US" dirty="0"/>
              <a:t>.</a:t>
            </a:r>
          </a:p>
          <a:p>
            <a:pPr>
              <a:buNone/>
            </a:pPr>
            <a:r>
              <a:rPr lang="en-US" dirty="0"/>
              <a:t>LLMs:</a:t>
            </a:r>
          </a:p>
          <a:p>
            <a:pPr>
              <a:buFont typeface="Arial" panose="020B0604020202020204" pitchFamily="34" charset="0"/>
              <a:buChar char="•"/>
            </a:pPr>
            <a:r>
              <a:rPr lang="en-US" dirty="0"/>
              <a:t>Do not reason independently of input</a:t>
            </a:r>
          </a:p>
          <a:p>
            <a:pPr>
              <a:buFont typeface="Arial" panose="020B0604020202020204" pitchFamily="34" charset="0"/>
              <a:buChar char="•"/>
            </a:pPr>
            <a:r>
              <a:rPr lang="en-US" dirty="0"/>
              <a:t>Predict the </a:t>
            </a:r>
            <a:r>
              <a:rPr lang="en-US" b="1" dirty="0"/>
              <a:t>most probable next token</a:t>
            </a:r>
            <a:r>
              <a:rPr lang="en-US" dirty="0"/>
              <a:t> based on context</a:t>
            </a:r>
          </a:p>
        </p:txBody>
      </p:sp>
      <p:sp>
        <p:nvSpPr>
          <p:cNvPr id="5" name="TextBox 4">
            <a:extLst>
              <a:ext uri="{FF2B5EF4-FFF2-40B4-BE49-F238E27FC236}">
                <a16:creationId xmlns:a16="http://schemas.microsoft.com/office/drawing/2014/main" id="{8141581B-EC98-A5C7-9590-63F5E849AD73}"/>
              </a:ext>
            </a:extLst>
          </p:cNvPr>
          <p:cNvSpPr txBox="1"/>
          <p:nvPr/>
        </p:nvSpPr>
        <p:spPr>
          <a:xfrm>
            <a:off x="139337" y="1993313"/>
            <a:ext cx="9004663" cy="646331"/>
          </a:xfrm>
          <a:prstGeom prst="rect">
            <a:avLst/>
          </a:prstGeom>
          <a:noFill/>
        </p:spPr>
        <p:txBody>
          <a:bodyPr wrap="square">
            <a:spAutoFit/>
          </a:bodyPr>
          <a:lstStyle/>
          <a:p>
            <a:pPr>
              <a:buNone/>
            </a:pPr>
            <a:r>
              <a:rPr lang="en-IN" b="1" dirty="0"/>
              <a:t>Example</a:t>
            </a:r>
          </a:p>
          <a:p>
            <a:pPr>
              <a:buNone/>
            </a:pPr>
            <a:r>
              <a:rPr lang="en-IN" b="1" dirty="0"/>
              <a:t>Prompt A</a:t>
            </a:r>
            <a:endParaRPr lang="en-IN" dirty="0"/>
          </a:p>
        </p:txBody>
      </p:sp>
      <p:sp>
        <p:nvSpPr>
          <p:cNvPr id="7" name="TextBox 6">
            <a:extLst>
              <a:ext uri="{FF2B5EF4-FFF2-40B4-BE49-F238E27FC236}">
                <a16:creationId xmlns:a16="http://schemas.microsoft.com/office/drawing/2014/main" id="{12EB13F9-BA26-B441-E663-9B1EBE33809B}"/>
              </a:ext>
            </a:extLst>
          </p:cNvPr>
          <p:cNvSpPr txBox="1"/>
          <p:nvPr/>
        </p:nvSpPr>
        <p:spPr>
          <a:xfrm>
            <a:off x="1428203" y="2288566"/>
            <a:ext cx="6096000" cy="369332"/>
          </a:xfrm>
          <a:prstGeom prst="rect">
            <a:avLst/>
          </a:prstGeom>
          <a:noFill/>
        </p:spPr>
        <p:txBody>
          <a:bodyPr wrap="square">
            <a:spAutoFit/>
          </a:bodyPr>
          <a:lstStyle/>
          <a:p>
            <a:r>
              <a:rPr lang="hi-IN" dirty="0" err="1"/>
              <a:t>Explain</a:t>
            </a:r>
            <a:r>
              <a:rPr lang="hi-IN" dirty="0"/>
              <a:t> </a:t>
            </a:r>
            <a:r>
              <a:rPr lang="hi-IN" dirty="0" err="1"/>
              <a:t>tokenization</a:t>
            </a:r>
            <a:r>
              <a:rPr lang="hi-IN" dirty="0"/>
              <a:t>.</a:t>
            </a:r>
          </a:p>
        </p:txBody>
      </p:sp>
      <p:sp>
        <p:nvSpPr>
          <p:cNvPr id="9" name="TextBox 8">
            <a:extLst>
              <a:ext uri="{FF2B5EF4-FFF2-40B4-BE49-F238E27FC236}">
                <a16:creationId xmlns:a16="http://schemas.microsoft.com/office/drawing/2014/main" id="{6732F4E2-6739-4C6C-7B47-93C9F52C996D}"/>
              </a:ext>
            </a:extLst>
          </p:cNvPr>
          <p:cNvSpPr txBox="1"/>
          <p:nvPr/>
        </p:nvSpPr>
        <p:spPr>
          <a:xfrm>
            <a:off x="139337" y="2785793"/>
            <a:ext cx="9004663" cy="646331"/>
          </a:xfrm>
          <a:prstGeom prst="rect">
            <a:avLst/>
          </a:prstGeom>
          <a:noFill/>
        </p:spPr>
        <p:txBody>
          <a:bodyPr wrap="square">
            <a:spAutoFit/>
          </a:bodyPr>
          <a:lstStyle/>
          <a:p>
            <a:pPr>
              <a:buNone/>
            </a:pPr>
            <a:r>
              <a:rPr lang="en-IN" b="1" dirty="0"/>
              <a:t>Response</a:t>
            </a:r>
            <a:endParaRPr lang="en-IN" dirty="0"/>
          </a:p>
          <a:p>
            <a:pPr>
              <a:buNone/>
            </a:pPr>
            <a:r>
              <a:rPr lang="en-IN" dirty="0"/>
              <a:t>General explanation</a:t>
            </a:r>
          </a:p>
        </p:txBody>
      </p:sp>
      <p:sp>
        <p:nvSpPr>
          <p:cNvPr id="11" name="TextBox 10">
            <a:extLst>
              <a:ext uri="{FF2B5EF4-FFF2-40B4-BE49-F238E27FC236}">
                <a16:creationId xmlns:a16="http://schemas.microsoft.com/office/drawing/2014/main" id="{A891AFCA-89FD-A70F-34B3-802A6E86E093}"/>
              </a:ext>
            </a:extLst>
          </p:cNvPr>
          <p:cNvSpPr txBox="1"/>
          <p:nvPr/>
        </p:nvSpPr>
        <p:spPr>
          <a:xfrm>
            <a:off x="200290" y="3795151"/>
            <a:ext cx="6096000" cy="369332"/>
          </a:xfrm>
          <a:prstGeom prst="rect">
            <a:avLst/>
          </a:prstGeom>
          <a:noFill/>
        </p:spPr>
        <p:txBody>
          <a:bodyPr wrap="square">
            <a:spAutoFit/>
          </a:bodyPr>
          <a:lstStyle/>
          <a:p>
            <a:r>
              <a:rPr lang="en-IN" dirty="0"/>
              <a:t>Prompt B</a:t>
            </a:r>
            <a:endParaRPr lang="hi-IN" dirty="0"/>
          </a:p>
        </p:txBody>
      </p:sp>
      <p:sp>
        <p:nvSpPr>
          <p:cNvPr id="13" name="TextBox 12">
            <a:extLst>
              <a:ext uri="{FF2B5EF4-FFF2-40B4-BE49-F238E27FC236}">
                <a16:creationId xmlns:a16="http://schemas.microsoft.com/office/drawing/2014/main" id="{246DB4AD-6B59-F948-D98F-77F47D082409}"/>
              </a:ext>
            </a:extLst>
          </p:cNvPr>
          <p:cNvSpPr txBox="1"/>
          <p:nvPr/>
        </p:nvSpPr>
        <p:spPr>
          <a:xfrm>
            <a:off x="1428203" y="3803863"/>
            <a:ext cx="6096000" cy="369332"/>
          </a:xfrm>
          <a:prstGeom prst="rect">
            <a:avLst/>
          </a:prstGeom>
          <a:noFill/>
        </p:spPr>
        <p:txBody>
          <a:bodyPr wrap="square">
            <a:spAutoFit/>
          </a:bodyPr>
          <a:lstStyle/>
          <a:p>
            <a:r>
              <a:rPr lang="hi-IN" dirty="0" err="1"/>
              <a:t>Explain</a:t>
            </a:r>
            <a:r>
              <a:rPr lang="hi-IN" dirty="0"/>
              <a:t> </a:t>
            </a:r>
            <a:r>
              <a:rPr lang="hi-IN" dirty="0" err="1"/>
              <a:t>tokenization</a:t>
            </a:r>
            <a:r>
              <a:rPr lang="hi-IN" dirty="0"/>
              <a:t> </a:t>
            </a:r>
            <a:r>
              <a:rPr lang="hi-IN" dirty="0" err="1"/>
              <a:t>with</a:t>
            </a:r>
            <a:r>
              <a:rPr lang="hi-IN" dirty="0"/>
              <a:t> </a:t>
            </a:r>
            <a:r>
              <a:rPr lang="hi-IN" dirty="0" err="1"/>
              <a:t>one</a:t>
            </a:r>
            <a:r>
              <a:rPr lang="hi-IN" dirty="0"/>
              <a:t> </a:t>
            </a:r>
            <a:r>
              <a:rPr lang="hi-IN" dirty="0" err="1"/>
              <a:t>example</a:t>
            </a:r>
            <a:r>
              <a:rPr lang="hi-IN" dirty="0"/>
              <a:t> </a:t>
            </a:r>
            <a:r>
              <a:rPr lang="hi-IN" dirty="0" err="1"/>
              <a:t>in</a:t>
            </a:r>
            <a:r>
              <a:rPr lang="hi-IN" dirty="0"/>
              <a:t> 3 </a:t>
            </a:r>
            <a:r>
              <a:rPr lang="hi-IN" dirty="0" err="1"/>
              <a:t>bullet</a:t>
            </a:r>
            <a:r>
              <a:rPr lang="hi-IN" dirty="0"/>
              <a:t> </a:t>
            </a:r>
            <a:r>
              <a:rPr lang="hi-IN" dirty="0" err="1"/>
              <a:t>points</a:t>
            </a:r>
            <a:r>
              <a:rPr lang="hi-IN" dirty="0"/>
              <a:t>.</a:t>
            </a:r>
          </a:p>
        </p:txBody>
      </p:sp>
      <p:sp>
        <p:nvSpPr>
          <p:cNvPr id="15" name="TextBox 14">
            <a:extLst>
              <a:ext uri="{FF2B5EF4-FFF2-40B4-BE49-F238E27FC236}">
                <a16:creationId xmlns:a16="http://schemas.microsoft.com/office/drawing/2014/main" id="{2B8B1532-4A2A-7E76-876D-DE0AAAC5D939}"/>
              </a:ext>
            </a:extLst>
          </p:cNvPr>
          <p:cNvSpPr txBox="1"/>
          <p:nvPr/>
        </p:nvSpPr>
        <p:spPr>
          <a:xfrm>
            <a:off x="208999" y="4405592"/>
            <a:ext cx="6096000" cy="646331"/>
          </a:xfrm>
          <a:prstGeom prst="rect">
            <a:avLst/>
          </a:prstGeom>
          <a:noFill/>
        </p:spPr>
        <p:txBody>
          <a:bodyPr wrap="square">
            <a:spAutoFit/>
          </a:bodyPr>
          <a:lstStyle/>
          <a:p>
            <a:pPr>
              <a:buNone/>
            </a:pPr>
            <a:r>
              <a:rPr lang="en-IN" b="1" dirty="0"/>
              <a:t>Response</a:t>
            </a:r>
            <a:endParaRPr lang="en-IN" dirty="0"/>
          </a:p>
          <a:p>
            <a:pPr>
              <a:buNone/>
            </a:pPr>
            <a:r>
              <a:rPr lang="en-IN" dirty="0"/>
              <a:t>Structured, concise explanation</a:t>
            </a:r>
          </a:p>
        </p:txBody>
      </p:sp>
    </p:spTree>
    <p:extLst>
      <p:ext uri="{BB962C8B-B14F-4D97-AF65-F5344CB8AC3E}">
        <p14:creationId xmlns:p14="http://schemas.microsoft.com/office/powerpoint/2010/main" val="2404280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306A49-468E-1098-7080-50C2A2F5B611}"/>
              </a:ext>
            </a:extLst>
          </p:cNvPr>
          <p:cNvSpPr txBox="1"/>
          <p:nvPr/>
        </p:nvSpPr>
        <p:spPr>
          <a:xfrm>
            <a:off x="574766" y="376028"/>
            <a:ext cx="8569234" cy="1200329"/>
          </a:xfrm>
          <a:prstGeom prst="rect">
            <a:avLst/>
          </a:prstGeom>
          <a:noFill/>
        </p:spPr>
        <p:txBody>
          <a:bodyPr wrap="square">
            <a:spAutoFit/>
          </a:bodyPr>
          <a:lstStyle/>
          <a:p>
            <a:pPr>
              <a:buNone/>
            </a:pPr>
            <a:r>
              <a:rPr lang="en-US" b="1" dirty="0"/>
              <a:t>Why Prompt Wording Changes Output</a:t>
            </a:r>
          </a:p>
          <a:p>
            <a:pPr>
              <a:buNone/>
            </a:pPr>
            <a:r>
              <a:rPr lang="en-US" dirty="0"/>
              <a:t>From prompt-engineering literature:</a:t>
            </a:r>
          </a:p>
          <a:p>
            <a:pPr>
              <a:buFont typeface="Arial" panose="020B0604020202020204" pitchFamily="34" charset="0"/>
              <a:buChar char="•"/>
            </a:pPr>
            <a:r>
              <a:rPr lang="en-US" dirty="0"/>
              <a:t>Small changes in wording change </a:t>
            </a:r>
            <a:r>
              <a:rPr lang="en-US" b="1" dirty="0"/>
              <a:t>token probability distributions</a:t>
            </a:r>
            <a:endParaRPr lang="en-US" dirty="0"/>
          </a:p>
          <a:p>
            <a:pPr>
              <a:buFont typeface="Arial" panose="020B0604020202020204" pitchFamily="34" charset="0"/>
              <a:buChar char="•"/>
            </a:pPr>
            <a:r>
              <a:rPr lang="en-US" dirty="0"/>
              <a:t>The model’s output path shifts accordingly</a:t>
            </a:r>
          </a:p>
        </p:txBody>
      </p:sp>
      <p:sp>
        <p:nvSpPr>
          <p:cNvPr id="5" name="TextBox 4">
            <a:extLst>
              <a:ext uri="{FF2B5EF4-FFF2-40B4-BE49-F238E27FC236}">
                <a16:creationId xmlns:a16="http://schemas.microsoft.com/office/drawing/2014/main" id="{5CD2544C-25C9-63E4-FDD6-AF8A99FAE873}"/>
              </a:ext>
            </a:extLst>
          </p:cNvPr>
          <p:cNvSpPr txBox="1"/>
          <p:nvPr/>
        </p:nvSpPr>
        <p:spPr>
          <a:xfrm>
            <a:off x="3048000" y="1766893"/>
            <a:ext cx="6096000" cy="646331"/>
          </a:xfrm>
          <a:prstGeom prst="rect">
            <a:avLst/>
          </a:prstGeom>
          <a:noFill/>
        </p:spPr>
        <p:txBody>
          <a:bodyPr wrap="square">
            <a:spAutoFit/>
          </a:bodyPr>
          <a:lstStyle/>
          <a:p>
            <a:r>
              <a:rPr lang="hi-IN" dirty="0" err="1"/>
              <a:t>Summarize</a:t>
            </a:r>
            <a:r>
              <a:rPr lang="hi-IN" dirty="0"/>
              <a:t> → </a:t>
            </a:r>
            <a:r>
              <a:rPr lang="hi-IN" dirty="0" err="1"/>
              <a:t>short</a:t>
            </a:r>
            <a:r>
              <a:rPr lang="hi-IN" dirty="0"/>
              <a:t> </a:t>
            </a:r>
            <a:r>
              <a:rPr lang="hi-IN" dirty="0" err="1"/>
              <a:t>output</a:t>
            </a:r>
            <a:endParaRPr lang="hi-IN" dirty="0"/>
          </a:p>
          <a:p>
            <a:r>
              <a:rPr lang="hi-IN" dirty="0" err="1"/>
              <a:t>Explain</a:t>
            </a:r>
            <a:r>
              <a:rPr lang="hi-IN" dirty="0"/>
              <a:t> </a:t>
            </a:r>
            <a:r>
              <a:rPr lang="hi-IN" dirty="0" err="1"/>
              <a:t>in</a:t>
            </a:r>
            <a:r>
              <a:rPr lang="hi-IN" dirty="0"/>
              <a:t> </a:t>
            </a:r>
            <a:r>
              <a:rPr lang="hi-IN" dirty="0" err="1"/>
              <a:t>detail</a:t>
            </a:r>
            <a:r>
              <a:rPr lang="hi-IN" dirty="0"/>
              <a:t> → </a:t>
            </a:r>
            <a:r>
              <a:rPr lang="hi-IN" dirty="0" err="1"/>
              <a:t>long</a:t>
            </a:r>
            <a:r>
              <a:rPr lang="hi-IN" dirty="0"/>
              <a:t> </a:t>
            </a:r>
            <a:r>
              <a:rPr lang="hi-IN" dirty="0" err="1"/>
              <a:t>output</a:t>
            </a:r>
            <a:endParaRPr lang="hi-IN" dirty="0"/>
          </a:p>
        </p:txBody>
      </p:sp>
      <p:sp>
        <p:nvSpPr>
          <p:cNvPr id="7" name="TextBox 6">
            <a:extLst>
              <a:ext uri="{FF2B5EF4-FFF2-40B4-BE49-F238E27FC236}">
                <a16:creationId xmlns:a16="http://schemas.microsoft.com/office/drawing/2014/main" id="{88F9DA4E-DBB6-EF20-F6AB-70F7E76B4E7C}"/>
              </a:ext>
            </a:extLst>
          </p:cNvPr>
          <p:cNvSpPr txBox="1"/>
          <p:nvPr/>
        </p:nvSpPr>
        <p:spPr>
          <a:xfrm>
            <a:off x="3048000" y="3584141"/>
            <a:ext cx="6096000" cy="2585323"/>
          </a:xfrm>
          <a:prstGeom prst="rect">
            <a:avLst/>
          </a:prstGeom>
          <a:noFill/>
        </p:spPr>
        <p:txBody>
          <a:bodyPr wrap="square">
            <a:spAutoFit/>
          </a:bodyPr>
          <a:lstStyle/>
          <a:p>
            <a:r>
              <a:rPr lang="hi-IN" dirty="0" err="1"/>
              <a:t>Input</a:t>
            </a:r>
            <a:r>
              <a:rPr lang="hi-IN" dirty="0"/>
              <a:t> </a:t>
            </a:r>
            <a:r>
              <a:rPr lang="hi-IN" dirty="0" err="1"/>
              <a:t>Prompt</a:t>
            </a:r>
            <a:endParaRPr lang="hi-IN" dirty="0"/>
          </a:p>
          <a:p>
            <a:r>
              <a:rPr lang="hi-IN" dirty="0"/>
              <a:t>     ↓</a:t>
            </a:r>
          </a:p>
          <a:p>
            <a:r>
              <a:rPr lang="hi-IN" dirty="0" err="1"/>
              <a:t>Tokenization</a:t>
            </a:r>
            <a:endParaRPr lang="hi-IN" dirty="0"/>
          </a:p>
          <a:p>
            <a:r>
              <a:rPr lang="hi-IN" dirty="0"/>
              <a:t>     ↓</a:t>
            </a:r>
          </a:p>
          <a:p>
            <a:r>
              <a:rPr lang="hi-IN" dirty="0" err="1"/>
              <a:t>Context</a:t>
            </a:r>
            <a:r>
              <a:rPr lang="hi-IN" dirty="0"/>
              <a:t> </a:t>
            </a:r>
            <a:r>
              <a:rPr lang="hi-IN" dirty="0" err="1"/>
              <a:t>Window</a:t>
            </a:r>
            <a:r>
              <a:rPr lang="hi-IN" dirty="0"/>
              <a:t> (</a:t>
            </a:r>
            <a:r>
              <a:rPr lang="hi-IN" dirty="0" err="1"/>
              <a:t>attention</a:t>
            </a:r>
            <a:r>
              <a:rPr lang="hi-IN" dirty="0"/>
              <a:t> </a:t>
            </a:r>
            <a:r>
              <a:rPr lang="hi-IN" dirty="0" err="1"/>
              <a:t>over</a:t>
            </a:r>
            <a:r>
              <a:rPr lang="hi-IN" dirty="0"/>
              <a:t> </a:t>
            </a:r>
            <a:r>
              <a:rPr lang="hi-IN" dirty="0" err="1"/>
              <a:t>all</a:t>
            </a:r>
            <a:r>
              <a:rPr lang="hi-IN" dirty="0"/>
              <a:t> </a:t>
            </a:r>
            <a:r>
              <a:rPr lang="hi-IN" dirty="0" err="1"/>
              <a:t>tokens</a:t>
            </a:r>
            <a:r>
              <a:rPr lang="hi-IN" dirty="0"/>
              <a:t>)</a:t>
            </a:r>
          </a:p>
          <a:p>
            <a:r>
              <a:rPr lang="hi-IN" dirty="0"/>
              <a:t>     ↓</a:t>
            </a:r>
          </a:p>
          <a:p>
            <a:r>
              <a:rPr lang="hi-IN" dirty="0" err="1"/>
              <a:t>Next-token</a:t>
            </a:r>
            <a:r>
              <a:rPr lang="hi-IN" dirty="0"/>
              <a:t> </a:t>
            </a:r>
            <a:r>
              <a:rPr lang="hi-IN" dirty="0" err="1"/>
              <a:t>prediction</a:t>
            </a:r>
            <a:endParaRPr lang="hi-IN" dirty="0"/>
          </a:p>
          <a:p>
            <a:r>
              <a:rPr lang="hi-IN" dirty="0"/>
              <a:t>     ↓</a:t>
            </a:r>
          </a:p>
          <a:p>
            <a:r>
              <a:rPr lang="hi-IN" dirty="0" err="1"/>
              <a:t>Output</a:t>
            </a:r>
            <a:r>
              <a:rPr lang="hi-IN" dirty="0"/>
              <a:t> </a:t>
            </a:r>
            <a:r>
              <a:rPr lang="hi-IN" dirty="0" err="1"/>
              <a:t>Response</a:t>
            </a:r>
            <a:endParaRPr lang="hi-IN" dirty="0"/>
          </a:p>
        </p:txBody>
      </p:sp>
      <p:sp>
        <p:nvSpPr>
          <p:cNvPr id="9" name="TextBox 8">
            <a:extLst>
              <a:ext uri="{FF2B5EF4-FFF2-40B4-BE49-F238E27FC236}">
                <a16:creationId xmlns:a16="http://schemas.microsoft.com/office/drawing/2014/main" id="{170DF4A7-0FA1-1E91-B123-81CC3E5C47BE}"/>
              </a:ext>
            </a:extLst>
          </p:cNvPr>
          <p:cNvSpPr txBox="1"/>
          <p:nvPr/>
        </p:nvSpPr>
        <p:spPr>
          <a:xfrm>
            <a:off x="3048000" y="3246511"/>
            <a:ext cx="6096000" cy="369332"/>
          </a:xfrm>
          <a:prstGeom prst="rect">
            <a:avLst/>
          </a:prstGeom>
          <a:noFill/>
        </p:spPr>
        <p:txBody>
          <a:bodyPr wrap="square">
            <a:spAutoFit/>
          </a:bodyPr>
          <a:lstStyle/>
          <a:p>
            <a:r>
              <a:rPr lang="en-US" dirty="0"/>
              <a:t>Input–Output Mapping Flow</a:t>
            </a:r>
            <a:endParaRPr lang="hi-IN" dirty="0"/>
          </a:p>
        </p:txBody>
      </p:sp>
    </p:spTree>
    <p:extLst>
      <p:ext uri="{BB962C8B-B14F-4D97-AF65-F5344CB8AC3E}">
        <p14:creationId xmlns:p14="http://schemas.microsoft.com/office/powerpoint/2010/main" val="3465768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C0B53A-275A-0226-ADEB-4D5B89C7B781}"/>
              </a:ext>
            </a:extLst>
          </p:cNvPr>
          <p:cNvSpPr txBox="1"/>
          <p:nvPr/>
        </p:nvSpPr>
        <p:spPr>
          <a:xfrm>
            <a:off x="1045029" y="146252"/>
            <a:ext cx="8098971" cy="461665"/>
          </a:xfrm>
          <a:prstGeom prst="rect">
            <a:avLst/>
          </a:prstGeom>
          <a:noFill/>
        </p:spPr>
        <p:txBody>
          <a:bodyPr wrap="square">
            <a:spAutoFit/>
          </a:bodyPr>
          <a:lstStyle/>
          <a:p>
            <a:r>
              <a:rPr lang="en-IN" sz="2400" kern="0" dirty="0">
                <a:solidFill>
                  <a:srgbClr val="FF0000"/>
                </a:solidFill>
                <a:effectLst/>
                <a:latin typeface="Times New Roman" panose="02020603050405020304" pitchFamily="18" charset="0"/>
                <a:ea typeface="Times New Roman" panose="02020603050405020304" pitchFamily="18" charset="0"/>
              </a:rPr>
              <a:t>Capabilities &amp; limitations: hallucinations, bias, memory limits </a:t>
            </a:r>
            <a:endParaRPr lang="hi-IN" sz="2400" dirty="0">
              <a:solidFill>
                <a:srgbClr val="FF0000"/>
              </a:solidFill>
            </a:endParaRPr>
          </a:p>
        </p:txBody>
      </p:sp>
      <p:sp>
        <p:nvSpPr>
          <p:cNvPr id="5" name="TextBox 4">
            <a:extLst>
              <a:ext uri="{FF2B5EF4-FFF2-40B4-BE49-F238E27FC236}">
                <a16:creationId xmlns:a16="http://schemas.microsoft.com/office/drawing/2014/main" id="{9993764B-E2B5-0A84-5801-71E2DBD50CC5}"/>
              </a:ext>
            </a:extLst>
          </p:cNvPr>
          <p:cNvSpPr txBox="1"/>
          <p:nvPr/>
        </p:nvSpPr>
        <p:spPr>
          <a:xfrm>
            <a:off x="627017" y="1327779"/>
            <a:ext cx="10781212" cy="2031325"/>
          </a:xfrm>
          <a:prstGeom prst="rect">
            <a:avLst/>
          </a:prstGeom>
          <a:noFill/>
        </p:spPr>
        <p:txBody>
          <a:bodyPr wrap="square">
            <a:spAutoFit/>
          </a:bodyPr>
          <a:lstStyle/>
          <a:p>
            <a:pPr>
              <a:buNone/>
            </a:pPr>
            <a:r>
              <a:rPr lang="en-US" b="1" dirty="0"/>
              <a:t>Capabilities of LLMs (Context Setting)</a:t>
            </a:r>
          </a:p>
          <a:p>
            <a:pPr>
              <a:buNone/>
            </a:pPr>
            <a:r>
              <a:rPr lang="en-US" dirty="0"/>
              <a:t>Before discussing limitations, clarify what LLMs </a:t>
            </a:r>
            <a:r>
              <a:rPr lang="en-US" b="1" dirty="0"/>
              <a:t>can do well</a:t>
            </a:r>
            <a:r>
              <a:rPr lang="en-US" dirty="0"/>
              <a:t>:</a:t>
            </a:r>
          </a:p>
          <a:p>
            <a:pPr>
              <a:buFont typeface="Arial" panose="020B0604020202020204" pitchFamily="34" charset="0"/>
              <a:buChar char="•"/>
            </a:pPr>
            <a:r>
              <a:rPr lang="en-US" dirty="0"/>
              <a:t>Understand and generate human-like text</a:t>
            </a:r>
          </a:p>
          <a:p>
            <a:pPr>
              <a:buFont typeface="Arial" panose="020B0604020202020204" pitchFamily="34" charset="0"/>
              <a:buChar char="•"/>
            </a:pPr>
            <a:r>
              <a:rPr lang="en-US" dirty="0"/>
              <a:t>Summarize, translate, and explain concepts</a:t>
            </a:r>
          </a:p>
          <a:p>
            <a:pPr>
              <a:buFont typeface="Arial" panose="020B0604020202020204" pitchFamily="34" charset="0"/>
              <a:buChar char="•"/>
            </a:pPr>
            <a:r>
              <a:rPr lang="en-US" dirty="0"/>
              <a:t>Answer questions using contextual reasoning</a:t>
            </a:r>
          </a:p>
          <a:p>
            <a:pPr>
              <a:buFont typeface="Arial" panose="020B0604020202020204" pitchFamily="34" charset="0"/>
              <a:buChar char="•"/>
            </a:pPr>
            <a:r>
              <a:rPr lang="en-US" dirty="0"/>
              <a:t>Assist in coding, writing, and tutoring</a:t>
            </a:r>
          </a:p>
          <a:p>
            <a:pPr>
              <a:buNone/>
            </a:pPr>
            <a:r>
              <a:rPr lang="en-US" dirty="0"/>
              <a:t> These capabilities arise from </a:t>
            </a:r>
            <a:r>
              <a:rPr lang="en-US" b="1" dirty="0"/>
              <a:t>large-scale training on diverse text data</a:t>
            </a:r>
            <a:r>
              <a:rPr lang="en-US" dirty="0"/>
              <a:t> and </a:t>
            </a:r>
            <a:r>
              <a:rPr lang="en-US" b="1" dirty="0"/>
              <a:t>probabilistic language modeling</a:t>
            </a:r>
            <a:r>
              <a:rPr lang="en-US" dirty="0"/>
              <a:t>.</a:t>
            </a:r>
          </a:p>
        </p:txBody>
      </p:sp>
      <p:sp>
        <p:nvSpPr>
          <p:cNvPr id="7" name="TextBox 6">
            <a:extLst>
              <a:ext uri="{FF2B5EF4-FFF2-40B4-BE49-F238E27FC236}">
                <a16:creationId xmlns:a16="http://schemas.microsoft.com/office/drawing/2014/main" id="{D40C48BE-0453-06E3-8879-BE81584113F9}"/>
              </a:ext>
            </a:extLst>
          </p:cNvPr>
          <p:cNvSpPr txBox="1"/>
          <p:nvPr/>
        </p:nvSpPr>
        <p:spPr>
          <a:xfrm>
            <a:off x="296092" y="3758313"/>
            <a:ext cx="11564982" cy="2308324"/>
          </a:xfrm>
          <a:prstGeom prst="rect">
            <a:avLst/>
          </a:prstGeom>
          <a:noFill/>
        </p:spPr>
        <p:txBody>
          <a:bodyPr wrap="square">
            <a:spAutoFit/>
          </a:bodyPr>
          <a:lstStyle/>
          <a:p>
            <a:pPr>
              <a:buNone/>
            </a:pPr>
            <a:r>
              <a:rPr lang="en-US" b="1" dirty="0"/>
              <a:t>Hallucinations (Major Limitation)</a:t>
            </a:r>
          </a:p>
          <a:p>
            <a:pPr>
              <a:buNone/>
            </a:pPr>
            <a:r>
              <a:rPr lang="en-US" b="1" dirty="0"/>
              <a:t> </a:t>
            </a:r>
            <a:r>
              <a:rPr lang="en-US" dirty="0"/>
              <a:t>Hallucination is when an LLM generates confident but incorrect or fabricated information.</a:t>
            </a:r>
            <a:endParaRPr lang="en-US" b="1" dirty="0"/>
          </a:p>
          <a:p>
            <a:pPr>
              <a:buNone/>
            </a:pPr>
            <a:r>
              <a:rPr lang="en-US" b="1" dirty="0"/>
              <a:t>Hallucinations</a:t>
            </a:r>
            <a:r>
              <a:rPr lang="en-US" dirty="0"/>
              <a:t> occur when an LLM generates:</a:t>
            </a:r>
          </a:p>
          <a:p>
            <a:pPr>
              <a:buFont typeface="Arial" panose="020B0604020202020204" pitchFamily="34" charset="0"/>
              <a:buChar char="•"/>
            </a:pPr>
            <a:r>
              <a:rPr lang="en-US" dirty="0"/>
              <a:t>Incorrect</a:t>
            </a:r>
          </a:p>
          <a:p>
            <a:pPr>
              <a:buFont typeface="Arial" panose="020B0604020202020204" pitchFamily="34" charset="0"/>
              <a:buChar char="•"/>
            </a:pPr>
            <a:r>
              <a:rPr lang="en-US" dirty="0"/>
              <a:t>Fabricated</a:t>
            </a:r>
          </a:p>
          <a:p>
            <a:pPr>
              <a:buFont typeface="Arial" panose="020B0604020202020204" pitchFamily="34" charset="0"/>
              <a:buChar char="•"/>
            </a:pPr>
            <a:r>
              <a:rPr lang="en-US" dirty="0"/>
              <a:t>Non-verifiable information</a:t>
            </a:r>
            <a:br>
              <a:rPr lang="en-US" dirty="0"/>
            </a:br>
            <a:r>
              <a:rPr lang="en-US" b="1" dirty="0"/>
              <a:t>presented confidently as facts</a:t>
            </a:r>
            <a:endParaRPr lang="en-US" dirty="0"/>
          </a:p>
          <a:p>
            <a:pPr>
              <a:buNone/>
            </a:pPr>
            <a:r>
              <a:rPr lang="en-US" dirty="0"/>
              <a:t> The model is </a:t>
            </a:r>
            <a:r>
              <a:rPr lang="en-US" b="1" dirty="0"/>
              <a:t>not lying</a:t>
            </a:r>
            <a:r>
              <a:rPr lang="en-US" dirty="0"/>
              <a:t> — it is predicting plausible text without true understanding.</a:t>
            </a:r>
          </a:p>
        </p:txBody>
      </p:sp>
    </p:spTree>
    <p:extLst>
      <p:ext uri="{BB962C8B-B14F-4D97-AF65-F5344CB8AC3E}">
        <p14:creationId xmlns:p14="http://schemas.microsoft.com/office/powerpoint/2010/main" val="6671472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7C63F7-B83A-B308-46FA-123915B042E3}"/>
              </a:ext>
            </a:extLst>
          </p:cNvPr>
          <p:cNvSpPr txBox="1"/>
          <p:nvPr/>
        </p:nvSpPr>
        <p:spPr>
          <a:xfrm>
            <a:off x="435429" y="463114"/>
            <a:ext cx="8708571" cy="1477328"/>
          </a:xfrm>
          <a:prstGeom prst="rect">
            <a:avLst/>
          </a:prstGeom>
          <a:noFill/>
        </p:spPr>
        <p:txBody>
          <a:bodyPr wrap="square">
            <a:spAutoFit/>
          </a:bodyPr>
          <a:lstStyle/>
          <a:p>
            <a:pPr>
              <a:buNone/>
            </a:pPr>
            <a:r>
              <a:rPr lang="en-US" b="1" dirty="0"/>
              <a:t>Why Hallucinations Occur</a:t>
            </a:r>
          </a:p>
          <a:p>
            <a:pPr>
              <a:buFont typeface="Arial" panose="020B0604020202020204" pitchFamily="34" charset="0"/>
              <a:buChar char="•"/>
            </a:pPr>
            <a:r>
              <a:rPr lang="en-US" dirty="0"/>
              <a:t>LLMs optimize for </a:t>
            </a:r>
            <a:r>
              <a:rPr lang="en-US" b="1" dirty="0"/>
              <a:t>fluency, not truth</a:t>
            </a:r>
            <a:endParaRPr lang="en-US" dirty="0"/>
          </a:p>
          <a:p>
            <a:pPr>
              <a:buFont typeface="Arial" panose="020B0604020202020204" pitchFamily="34" charset="0"/>
              <a:buChar char="•"/>
            </a:pPr>
            <a:r>
              <a:rPr lang="en-US" dirty="0"/>
              <a:t>Training data may be incomplete or outdated</a:t>
            </a:r>
          </a:p>
          <a:p>
            <a:pPr>
              <a:buFont typeface="Arial" panose="020B0604020202020204" pitchFamily="34" charset="0"/>
              <a:buChar char="•"/>
            </a:pPr>
            <a:r>
              <a:rPr lang="en-US" dirty="0"/>
              <a:t>Lack of grounding in real-world verification</a:t>
            </a:r>
          </a:p>
          <a:p>
            <a:pPr>
              <a:buFont typeface="Arial" panose="020B0604020202020204" pitchFamily="34" charset="0"/>
              <a:buChar char="•"/>
            </a:pPr>
            <a:r>
              <a:rPr lang="en-US" dirty="0"/>
              <a:t>Ambiguous or poorly specified prompts</a:t>
            </a:r>
          </a:p>
        </p:txBody>
      </p:sp>
      <p:sp>
        <p:nvSpPr>
          <p:cNvPr id="5" name="TextBox 4">
            <a:extLst>
              <a:ext uri="{FF2B5EF4-FFF2-40B4-BE49-F238E27FC236}">
                <a16:creationId xmlns:a16="http://schemas.microsoft.com/office/drawing/2014/main" id="{EC86EDA3-492E-80CF-2255-EFEA97D943BB}"/>
              </a:ext>
            </a:extLst>
          </p:cNvPr>
          <p:cNvSpPr txBox="1"/>
          <p:nvPr/>
        </p:nvSpPr>
        <p:spPr>
          <a:xfrm>
            <a:off x="252549" y="1923645"/>
            <a:ext cx="8891451" cy="646331"/>
          </a:xfrm>
          <a:prstGeom prst="rect">
            <a:avLst/>
          </a:prstGeom>
          <a:noFill/>
        </p:spPr>
        <p:txBody>
          <a:bodyPr wrap="square">
            <a:spAutoFit/>
          </a:bodyPr>
          <a:lstStyle/>
          <a:p>
            <a:pPr>
              <a:buNone/>
            </a:pPr>
            <a:r>
              <a:rPr lang="en-IN" b="1" dirty="0"/>
              <a:t>Example</a:t>
            </a:r>
          </a:p>
          <a:p>
            <a:pPr>
              <a:buNone/>
            </a:pPr>
            <a:r>
              <a:rPr lang="en-IN" dirty="0"/>
              <a:t>Prompt:</a:t>
            </a:r>
          </a:p>
        </p:txBody>
      </p:sp>
      <p:sp>
        <p:nvSpPr>
          <p:cNvPr id="7" name="TextBox 6">
            <a:extLst>
              <a:ext uri="{FF2B5EF4-FFF2-40B4-BE49-F238E27FC236}">
                <a16:creationId xmlns:a16="http://schemas.microsoft.com/office/drawing/2014/main" id="{E5972D01-B8E5-F25D-3EE3-5B76588E1D52}"/>
              </a:ext>
            </a:extLst>
          </p:cNvPr>
          <p:cNvSpPr txBox="1"/>
          <p:nvPr/>
        </p:nvSpPr>
        <p:spPr>
          <a:xfrm>
            <a:off x="2020387" y="2297275"/>
            <a:ext cx="6096000" cy="369332"/>
          </a:xfrm>
          <a:prstGeom prst="rect">
            <a:avLst/>
          </a:prstGeom>
          <a:noFill/>
        </p:spPr>
        <p:txBody>
          <a:bodyPr wrap="square">
            <a:spAutoFit/>
          </a:bodyPr>
          <a:lstStyle/>
          <a:p>
            <a:r>
              <a:rPr lang="hi-IN" dirty="0" err="1"/>
              <a:t>Who</a:t>
            </a:r>
            <a:r>
              <a:rPr lang="hi-IN" dirty="0"/>
              <a:t> </a:t>
            </a:r>
            <a:r>
              <a:rPr lang="hi-IN" dirty="0" err="1"/>
              <a:t>won</a:t>
            </a:r>
            <a:r>
              <a:rPr lang="hi-IN" dirty="0"/>
              <a:t> </a:t>
            </a:r>
            <a:r>
              <a:rPr lang="hi-IN" dirty="0" err="1"/>
              <a:t>the</a:t>
            </a:r>
            <a:r>
              <a:rPr lang="hi-IN" dirty="0"/>
              <a:t> </a:t>
            </a:r>
            <a:r>
              <a:rPr lang="hi-IN" dirty="0" err="1"/>
              <a:t>Nobel</a:t>
            </a:r>
            <a:r>
              <a:rPr lang="hi-IN" dirty="0"/>
              <a:t> </a:t>
            </a:r>
            <a:r>
              <a:rPr lang="hi-IN" dirty="0" err="1"/>
              <a:t>Prize</a:t>
            </a:r>
            <a:r>
              <a:rPr lang="hi-IN" dirty="0"/>
              <a:t> </a:t>
            </a:r>
            <a:r>
              <a:rPr lang="hi-IN" dirty="0" err="1"/>
              <a:t>in</a:t>
            </a:r>
            <a:r>
              <a:rPr lang="hi-IN" dirty="0"/>
              <a:t> AI </a:t>
            </a:r>
            <a:r>
              <a:rPr lang="hi-IN" dirty="0" err="1"/>
              <a:t>in</a:t>
            </a:r>
            <a:r>
              <a:rPr lang="hi-IN" dirty="0"/>
              <a:t> 2023?</a:t>
            </a:r>
          </a:p>
        </p:txBody>
      </p:sp>
      <p:sp>
        <p:nvSpPr>
          <p:cNvPr id="9" name="TextBox 8">
            <a:extLst>
              <a:ext uri="{FF2B5EF4-FFF2-40B4-BE49-F238E27FC236}">
                <a16:creationId xmlns:a16="http://schemas.microsoft.com/office/drawing/2014/main" id="{F631CC35-88F0-F6FB-FC89-5C93DFAD0481}"/>
              </a:ext>
            </a:extLst>
          </p:cNvPr>
          <p:cNvSpPr txBox="1"/>
          <p:nvPr/>
        </p:nvSpPr>
        <p:spPr>
          <a:xfrm>
            <a:off x="400593" y="2743086"/>
            <a:ext cx="8708571" cy="923330"/>
          </a:xfrm>
          <a:prstGeom prst="rect">
            <a:avLst/>
          </a:prstGeom>
          <a:noFill/>
        </p:spPr>
        <p:txBody>
          <a:bodyPr wrap="square">
            <a:spAutoFit/>
          </a:bodyPr>
          <a:lstStyle/>
          <a:p>
            <a:pPr>
              <a:buNone/>
            </a:pPr>
            <a:r>
              <a:rPr lang="en-US" dirty="0"/>
              <a:t>Response:</a:t>
            </a:r>
          </a:p>
          <a:p>
            <a:pPr>
              <a:buNone/>
            </a:pPr>
            <a:r>
              <a:rPr lang="en-US" dirty="0"/>
              <a:t>Fabricated winner (hallucination)</a:t>
            </a:r>
          </a:p>
          <a:p>
            <a:pPr>
              <a:buNone/>
            </a:pPr>
            <a:r>
              <a:rPr lang="en-US" dirty="0"/>
              <a:t> No such Nobel category exists</a:t>
            </a:r>
          </a:p>
        </p:txBody>
      </p:sp>
      <p:sp>
        <p:nvSpPr>
          <p:cNvPr id="11" name="TextBox 10">
            <a:extLst>
              <a:ext uri="{FF2B5EF4-FFF2-40B4-BE49-F238E27FC236}">
                <a16:creationId xmlns:a16="http://schemas.microsoft.com/office/drawing/2014/main" id="{367C0571-901A-AC40-7E3B-EEFE9908D061}"/>
              </a:ext>
            </a:extLst>
          </p:cNvPr>
          <p:cNvSpPr txBox="1"/>
          <p:nvPr/>
        </p:nvSpPr>
        <p:spPr>
          <a:xfrm>
            <a:off x="2020387" y="4126078"/>
            <a:ext cx="6096000" cy="369332"/>
          </a:xfrm>
          <a:prstGeom prst="rect">
            <a:avLst/>
          </a:prstGeom>
          <a:noFill/>
        </p:spPr>
        <p:txBody>
          <a:bodyPr wrap="square">
            <a:spAutoFit/>
          </a:bodyPr>
          <a:lstStyle/>
          <a:p>
            <a:r>
              <a:rPr lang="hi-IN" dirty="0" err="1"/>
              <a:t>What</a:t>
            </a:r>
            <a:r>
              <a:rPr lang="hi-IN" dirty="0"/>
              <a:t> </a:t>
            </a:r>
            <a:r>
              <a:rPr lang="hi-IN" dirty="0" err="1"/>
              <a:t>is</a:t>
            </a:r>
            <a:r>
              <a:rPr lang="hi-IN" dirty="0"/>
              <a:t> </a:t>
            </a:r>
            <a:r>
              <a:rPr lang="hi-IN" dirty="0" err="1"/>
              <a:t>the</a:t>
            </a:r>
            <a:r>
              <a:rPr lang="hi-IN" dirty="0"/>
              <a:t> </a:t>
            </a:r>
            <a:r>
              <a:rPr lang="hi-IN" dirty="0" err="1"/>
              <a:t>exact</a:t>
            </a:r>
            <a:r>
              <a:rPr lang="hi-IN" dirty="0"/>
              <a:t> </a:t>
            </a:r>
            <a:r>
              <a:rPr lang="hi-IN" dirty="0" err="1"/>
              <a:t>dosage</a:t>
            </a:r>
            <a:r>
              <a:rPr lang="hi-IN" dirty="0"/>
              <a:t> </a:t>
            </a:r>
            <a:r>
              <a:rPr lang="hi-IN" dirty="0" err="1"/>
              <a:t>of</a:t>
            </a:r>
            <a:r>
              <a:rPr lang="hi-IN" dirty="0"/>
              <a:t> </a:t>
            </a:r>
            <a:r>
              <a:rPr lang="hi-IN" dirty="0" err="1"/>
              <a:t>drug</a:t>
            </a:r>
            <a:r>
              <a:rPr lang="hi-IN" dirty="0"/>
              <a:t> X </a:t>
            </a:r>
            <a:r>
              <a:rPr lang="hi-IN" dirty="0" err="1"/>
              <a:t>for</a:t>
            </a:r>
            <a:r>
              <a:rPr lang="hi-IN" dirty="0"/>
              <a:t> </a:t>
            </a:r>
            <a:r>
              <a:rPr lang="hi-IN" dirty="0" err="1"/>
              <a:t>children</a:t>
            </a:r>
            <a:r>
              <a:rPr lang="hi-IN" dirty="0"/>
              <a:t>?</a:t>
            </a:r>
          </a:p>
        </p:txBody>
      </p:sp>
      <p:sp>
        <p:nvSpPr>
          <p:cNvPr id="13" name="TextBox 12">
            <a:extLst>
              <a:ext uri="{FF2B5EF4-FFF2-40B4-BE49-F238E27FC236}">
                <a16:creationId xmlns:a16="http://schemas.microsoft.com/office/drawing/2014/main" id="{0DCFB852-6B6B-6B85-817B-0B8A75182613}"/>
              </a:ext>
            </a:extLst>
          </p:cNvPr>
          <p:cNvSpPr txBox="1"/>
          <p:nvPr/>
        </p:nvSpPr>
        <p:spPr>
          <a:xfrm>
            <a:off x="731515" y="4169622"/>
            <a:ext cx="6096000" cy="369332"/>
          </a:xfrm>
          <a:prstGeom prst="rect">
            <a:avLst/>
          </a:prstGeom>
          <a:noFill/>
        </p:spPr>
        <p:txBody>
          <a:bodyPr wrap="square">
            <a:spAutoFit/>
          </a:bodyPr>
          <a:lstStyle/>
          <a:p>
            <a:pPr>
              <a:buNone/>
            </a:pPr>
            <a:r>
              <a:rPr lang="en-IN" dirty="0"/>
              <a:t>Prompt:</a:t>
            </a:r>
          </a:p>
        </p:txBody>
      </p:sp>
      <p:sp>
        <p:nvSpPr>
          <p:cNvPr id="15" name="TextBox 14">
            <a:extLst>
              <a:ext uri="{FF2B5EF4-FFF2-40B4-BE49-F238E27FC236}">
                <a16:creationId xmlns:a16="http://schemas.microsoft.com/office/drawing/2014/main" id="{A60C1115-EF73-1DFB-74D1-CDA743401BFD}"/>
              </a:ext>
            </a:extLst>
          </p:cNvPr>
          <p:cNvSpPr txBox="1"/>
          <p:nvPr/>
        </p:nvSpPr>
        <p:spPr>
          <a:xfrm>
            <a:off x="1863633" y="4553637"/>
            <a:ext cx="6096000" cy="646331"/>
          </a:xfrm>
          <a:prstGeom prst="rect">
            <a:avLst/>
          </a:prstGeom>
          <a:noFill/>
        </p:spPr>
        <p:txBody>
          <a:bodyPr wrap="square">
            <a:spAutoFit/>
          </a:bodyPr>
          <a:lstStyle/>
          <a:p>
            <a:pPr>
              <a:buNone/>
            </a:pPr>
            <a:r>
              <a:rPr lang="en-US" b="1" dirty="0"/>
              <a:t>LLM Response (Hallucination):</a:t>
            </a:r>
            <a:endParaRPr lang="en-US" dirty="0"/>
          </a:p>
          <a:p>
            <a:pPr>
              <a:buNone/>
            </a:pPr>
            <a:r>
              <a:rPr lang="en-US" dirty="0"/>
              <a:t>Provides a precise dosage without medical verification.</a:t>
            </a:r>
          </a:p>
        </p:txBody>
      </p:sp>
      <p:sp>
        <p:nvSpPr>
          <p:cNvPr id="17" name="TextBox 16">
            <a:extLst>
              <a:ext uri="{FF2B5EF4-FFF2-40B4-BE49-F238E27FC236}">
                <a16:creationId xmlns:a16="http://schemas.microsoft.com/office/drawing/2014/main" id="{26959E6C-B7B5-F6E1-C0D4-7DFB8F02C86A}"/>
              </a:ext>
            </a:extLst>
          </p:cNvPr>
          <p:cNvSpPr txBox="1"/>
          <p:nvPr/>
        </p:nvSpPr>
        <p:spPr>
          <a:xfrm>
            <a:off x="1828800" y="5258197"/>
            <a:ext cx="6096000" cy="369332"/>
          </a:xfrm>
          <a:prstGeom prst="rect">
            <a:avLst/>
          </a:prstGeom>
          <a:noFill/>
        </p:spPr>
        <p:txBody>
          <a:bodyPr wrap="square">
            <a:spAutoFit/>
          </a:bodyPr>
          <a:lstStyle/>
          <a:p>
            <a:r>
              <a:rPr lang="hi-IN" dirty="0" err="1"/>
              <a:t>Explain</a:t>
            </a:r>
            <a:r>
              <a:rPr lang="hi-IN" dirty="0"/>
              <a:t> </a:t>
            </a:r>
            <a:r>
              <a:rPr lang="hi-IN" dirty="0" err="1"/>
              <a:t>why</a:t>
            </a:r>
            <a:r>
              <a:rPr lang="hi-IN" dirty="0"/>
              <a:t> </a:t>
            </a:r>
            <a:r>
              <a:rPr lang="hi-IN" dirty="0" err="1"/>
              <a:t>this</a:t>
            </a:r>
            <a:r>
              <a:rPr lang="hi-IN" dirty="0"/>
              <a:t> </a:t>
            </a:r>
            <a:r>
              <a:rPr lang="hi-IN" dirty="0" err="1"/>
              <a:t>Python</a:t>
            </a:r>
            <a:r>
              <a:rPr lang="hi-IN" dirty="0"/>
              <a:t> </a:t>
            </a:r>
            <a:r>
              <a:rPr lang="hi-IN" dirty="0" err="1"/>
              <a:t>code</a:t>
            </a:r>
            <a:r>
              <a:rPr lang="hi-IN" dirty="0"/>
              <a:t> </a:t>
            </a:r>
            <a:r>
              <a:rPr lang="hi-IN" dirty="0" err="1"/>
              <a:t>gives</a:t>
            </a:r>
            <a:r>
              <a:rPr lang="hi-IN" dirty="0"/>
              <a:t> </a:t>
            </a:r>
            <a:r>
              <a:rPr lang="hi-IN" dirty="0" err="1"/>
              <a:t>output</a:t>
            </a:r>
            <a:r>
              <a:rPr lang="hi-IN" dirty="0"/>
              <a:t> 10.</a:t>
            </a:r>
          </a:p>
        </p:txBody>
      </p:sp>
      <p:sp>
        <p:nvSpPr>
          <p:cNvPr id="19" name="TextBox 18">
            <a:extLst>
              <a:ext uri="{FF2B5EF4-FFF2-40B4-BE49-F238E27FC236}">
                <a16:creationId xmlns:a16="http://schemas.microsoft.com/office/drawing/2014/main" id="{FF7664F2-838B-7EBE-D732-2436BB3ACFEE}"/>
              </a:ext>
            </a:extLst>
          </p:cNvPr>
          <p:cNvSpPr txBox="1"/>
          <p:nvPr/>
        </p:nvSpPr>
        <p:spPr>
          <a:xfrm>
            <a:off x="383171" y="5677048"/>
            <a:ext cx="6096000" cy="646331"/>
          </a:xfrm>
          <a:prstGeom prst="rect">
            <a:avLst/>
          </a:prstGeom>
          <a:noFill/>
        </p:spPr>
        <p:txBody>
          <a:bodyPr wrap="square">
            <a:spAutoFit/>
          </a:bodyPr>
          <a:lstStyle/>
          <a:p>
            <a:r>
              <a:rPr lang="en-US" b="1" dirty="0"/>
              <a:t>Reality:</a:t>
            </a:r>
            <a:r>
              <a:rPr lang="en-US" dirty="0"/>
              <a:t> Output is actually 8</a:t>
            </a:r>
            <a:br>
              <a:rPr lang="en-US" dirty="0"/>
            </a:br>
            <a:r>
              <a:rPr lang="en-US" b="1" dirty="0"/>
              <a:t>LLM Response:</a:t>
            </a:r>
            <a:r>
              <a:rPr lang="en-US" dirty="0"/>
              <a:t> Confident but wrong reasoning</a:t>
            </a:r>
            <a:endParaRPr lang="hi-IN" dirty="0"/>
          </a:p>
        </p:txBody>
      </p:sp>
    </p:spTree>
    <p:extLst>
      <p:ext uri="{BB962C8B-B14F-4D97-AF65-F5344CB8AC3E}">
        <p14:creationId xmlns:p14="http://schemas.microsoft.com/office/powerpoint/2010/main" val="8706153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D6E34A-54F1-7CF0-BE2B-8E3B817C4FE3}"/>
              </a:ext>
            </a:extLst>
          </p:cNvPr>
          <p:cNvSpPr txBox="1"/>
          <p:nvPr/>
        </p:nvSpPr>
        <p:spPr>
          <a:xfrm>
            <a:off x="278674" y="194822"/>
            <a:ext cx="10058400" cy="1754326"/>
          </a:xfrm>
          <a:prstGeom prst="rect">
            <a:avLst/>
          </a:prstGeom>
          <a:noFill/>
        </p:spPr>
        <p:txBody>
          <a:bodyPr wrap="square">
            <a:spAutoFit/>
          </a:bodyPr>
          <a:lstStyle/>
          <a:p>
            <a:pPr>
              <a:buNone/>
            </a:pPr>
            <a:r>
              <a:rPr lang="en-US" b="1" dirty="0"/>
              <a:t>Bias (Ethical &amp; Technical Limitation)</a:t>
            </a:r>
          </a:p>
          <a:p>
            <a:pPr>
              <a:buNone/>
            </a:pPr>
            <a:r>
              <a:rPr lang="en-US" b="1" dirty="0"/>
              <a:t>🔹 What is Bias in LLMs?</a:t>
            </a:r>
          </a:p>
          <a:p>
            <a:pPr>
              <a:buNone/>
            </a:pPr>
            <a:r>
              <a:rPr lang="en-US" b="1" dirty="0"/>
              <a:t>Bias</a:t>
            </a:r>
            <a:r>
              <a:rPr lang="en-US" dirty="0"/>
              <a:t> refers to systematic:</a:t>
            </a:r>
          </a:p>
          <a:p>
            <a:pPr>
              <a:buFont typeface="Arial" panose="020B0604020202020204" pitchFamily="34" charset="0"/>
              <a:buChar char="•"/>
            </a:pPr>
            <a:r>
              <a:rPr lang="en-US" dirty="0"/>
              <a:t>Preference</a:t>
            </a:r>
          </a:p>
          <a:p>
            <a:pPr>
              <a:buFont typeface="Arial" panose="020B0604020202020204" pitchFamily="34" charset="0"/>
              <a:buChar char="•"/>
            </a:pPr>
            <a:r>
              <a:rPr lang="en-US" dirty="0"/>
              <a:t>Stereotyping</a:t>
            </a:r>
          </a:p>
          <a:p>
            <a:pPr>
              <a:buFont typeface="Arial" panose="020B0604020202020204" pitchFamily="34" charset="0"/>
              <a:buChar char="•"/>
            </a:pPr>
            <a:r>
              <a:rPr lang="en-US" dirty="0"/>
              <a:t>Unequal representation arising from patterns in training data.</a:t>
            </a:r>
          </a:p>
        </p:txBody>
      </p:sp>
      <p:sp>
        <p:nvSpPr>
          <p:cNvPr id="5" name="TextBox 4">
            <a:extLst>
              <a:ext uri="{FF2B5EF4-FFF2-40B4-BE49-F238E27FC236}">
                <a16:creationId xmlns:a16="http://schemas.microsoft.com/office/drawing/2014/main" id="{944D1FD9-EA1D-5901-7B1F-2B7F3E361BA6}"/>
              </a:ext>
            </a:extLst>
          </p:cNvPr>
          <p:cNvSpPr txBox="1"/>
          <p:nvPr/>
        </p:nvSpPr>
        <p:spPr>
          <a:xfrm>
            <a:off x="269966" y="2630714"/>
            <a:ext cx="8874034" cy="1200329"/>
          </a:xfrm>
          <a:prstGeom prst="rect">
            <a:avLst/>
          </a:prstGeom>
          <a:noFill/>
        </p:spPr>
        <p:txBody>
          <a:bodyPr wrap="square">
            <a:spAutoFit/>
          </a:bodyPr>
          <a:lstStyle/>
          <a:p>
            <a:pPr>
              <a:buNone/>
            </a:pPr>
            <a:r>
              <a:rPr lang="en-US" b="1" dirty="0"/>
              <a:t>Sources of Bias</a:t>
            </a:r>
          </a:p>
          <a:p>
            <a:pPr>
              <a:buFont typeface="Arial" panose="020B0604020202020204" pitchFamily="34" charset="0"/>
              <a:buChar char="•"/>
            </a:pPr>
            <a:r>
              <a:rPr lang="en-US" dirty="0"/>
              <a:t>Historical and societal bias in data</a:t>
            </a:r>
          </a:p>
          <a:p>
            <a:pPr>
              <a:buFont typeface="Arial" panose="020B0604020202020204" pitchFamily="34" charset="0"/>
              <a:buChar char="•"/>
            </a:pPr>
            <a:r>
              <a:rPr lang="en-US" dirty="0"/>
              <a:t>Overrepresentation of dominant cultures/languages</a:t>
            </a:r>
          </a:p>
          <a:p>
            <a:pPr>
              <a:buFont typeface="Arial" panose="020B0604020202020204" pitchFamily="34" charset="0"/>
              <a:buChar char="•"/>
            </a:pPr>
            <a:r>
              <a:rPr lang="en-US" dirty="0"/>
              <a:t>Human labeling biases</a:t>
            </a:r>
          </a:p>
        </p:txBody>
      </p:sp>
      <p:sp>
        <p:nvSpPr>
          <p:cNvPr id="7" name="TextBox 6">
            <a:extLst>
              <a:ext uri="{FF2B5EF4-FFF2-40B4-BE49-F238E27FC236}">
                <a16:creationId xmlns:a16="http://schemas.microsoft.com/office/drawing/2014/main" id="{9351091E-189E-4990-41A9-195AF30266CD}"/>
              </a:ext>
            </a:extLst>
          </p:cNvPr>
          <p:cNvSpPr txBox="1"/>
          <p:nvPr/>
        </p:nvSpPr>
        <p:spPr>
          <a:xfrm>
            <a:off x="208999" y="4276638"/>
            <a:ext cx="6096000" cy="1200329"/>
          </a:xfrm>
          <a:prstGeom prst="rect">
            <a:avLst/>
          </a:prstGeom>
          <a:noFill/>
        </p:spPr>
        <p:txBody>
          <a:bodyPr wrap="square">
            <a:spAutoFit/>
          </a:bodyPr>
          <a:lstStyle/>
          <a:p>
            <a:pPr>
              <a:buNone/>
            </a:pPr>
            <a:r>
              <a:rPr lang="en-US" b="1" dirty="0"/>
              <a:t>Examples</a:t>
            </a:r>
          </a:p>
          <a:p>
            <a:pPr>
              <a:buFont typeface="Arial" panose="020B0604020202020204" pitchFamily="34" charset="0"/>
              <a:buChar char="•"/>
            </a:pPr>
            <a:r>
              <a:rPr lang="en-US" dirty="0"/>
              <a:t>Gender stereotypes in job roles</a:t>
            </a:r>
          </a:p>
          <a:p>
            <a:pPr>
              <a:buFont typeface="Arial" panose="020B0604020202020204" pitchFamily="34" charset="0"/>
              <a:buChar char="•"/>
            </a:pPr>
            <a:r>
              <a:rPr lang="en-US" dirty="0"/>
              <a:t>Cultural bias in examples or names</a:t>
            </a:r>
          </a:p>
          <a:p>
            <a:pPr>
              <a:buFont typeface="Arial" panose="020B0604020202020204" pitchFamily="34" charset="0"/>
              <a:buChar char="•"/>
            </a:pPr>
            <a:r>
              <a:rPr lang="en-US" dirty="0"/>
              <a:t>Language bias favoring high-resource languages</a:t>
            </a:r>
          </a:p>
        </p:txBody>
      </p:sp>
      <p:sp>
        <p:nvSpPr>
          <p:cNvPr id="9" name="TextBox 8">
            <a:extLst>
              <a:ext uri="{FF2B5EF4-FFF2-40B4-BE49-F238E27FC236}">
                <a16:creationId xmlns:a16="http://schemas.microsoft.com/office/drawing/2014/main" id="{1E515BFA-A983-25E7-D7E6-39E8188BED09}"/>
              </a:ext>
            </a:extLst>
          </p:cNvPr>
          <p:cNvSpPr txBox="1"/>
          <p:nvPr/>
        </p:nvSpPr>
        <p:spPr>
          <a:xfrm>
            <a:off x="5408026" y="4067633"/>
            <a:ext cx="6096000" cy="1200329"/>
          </a:xfrm>
          <a:prstGeom prst="rect">
            <a:avLst/>
          </a:prstGeom>
          <a:noFill/>
        </p:spPr>
        <p:txBody>
          <a:bodyPr wrap="square">
            <a:spAutoFit/>
          </a:bodyPr>
          <a:lstStyle/>
          <a:p>
            <a:pPr>
              <a:buNone/>
            </a:pPr>
            <a:r>
              <a:rPr lang="en-US" b="1" dirty="0"/>
              <a:t>Implications</a:t>
            </a:r>
          </a:p>
          <a:p>
            <a:pPr>
              <a:buFont typeface="Arial" panose="020B0604020202020204" pitchFamily="34" charset="0"/>
              <a:buChar char="•"/>
            </a:pPr>
            <a:r>
              <a:rPr lang="en-US" dirty="0"/>
              <a:t>Ethical concerns</a:t>
            </a:r>
          </a:p>
          <a:p>
            <a:pPr>
              <a:buFont typeface="Arial" panose="020B0604020202020204" pitchFamily="34" charset="0"/>
              <a:buChar char="•"/>
            </a:pPr>
            <a:r>
              <a:rPr lang="en-US" dirty="0"/>
              <a:t>Unfair or misleading outputs</a:t>
            </a:r>
          </a:p>
          <a:p>
            <a:pPr>
              <a:buFont typeface="Arial" panose="020B0604020202020204" pitchFamily="34" charset="0"/>
              <a:buChar char="•"/>
            </a:pPr>
            <a:r>
              <a:rPr lang="en-US" dirty="0"/>
              <a:t>Reduced trust in sensitive domains (health, law, education)</a:t>
            </a:r>
          </a:p>
        </p:txBody>
      </p:sp>
    </p:spTree>
    <p:extLst>
      <p:ext uri="{BB962C8B-B14F-4D97-AF65-F5344CB8AC3E}">
        <p14:creationId xmlns:p14="http://schemas.microsoft.com/office/powerpoint/2010/main" val="7736081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5729C0-6CA5-9DF9-4F0B-C32AC154402F}"/>
              </a:ext>
            </a:extLst>
          </p:cNvPr>
          <p:cNvSpPr txBox="1"/>
          <p:nvPr/>
        </p:nvSpPr>
        <p:spPr>
          <a:xfrm>
            <a:off x="121913" y="320424"/>
            <a:ext cx="6096000" cy="369332"/>
          </a:xfrm>
          <a:prstGeom prst="rect">
            <a:avLst/>
          </a:prstGeom>
          <a:noFill/>
        </p:spPr>
        <p:txBody>
          <a:bodyPr wrap="square">
            <a:spAutoFit/>
          </a:bodyPr>
          <a:lstStyle/>
          <a:p>
            <a:r>
              <a:rPr lang="en-IN" dirty="0"/>
              <a:t>Example 1: Gender Bias in Professions</a:t>
            </a:r>
            <a:endParaRPr lang="hi-IN" dirty="0"/>
          </a:p>
        </p:txBody>
      </p:sp>
      <p:sp>
        <p:nvSpPr>
          <p:cNvPr id="5" name="TextBox 4">
            <a:extLst>
              <a:ext uri="{FF2B5EF4-FFF2-40B4-BE49-F238E27FC236}">
                <a16:creationId xmlns:a16="http://schemas.microsoft.com/office/drawing/2014/main" id="{94DF6051-C011-42BD-4615-BED856F9A797}"/>
              </a:ext>
            </a:extLst>
          </p:cNvPr>
          <p:cNvSpPr txBox="1"/>
          <p:nvPr/>
        </p:nvSpPr>
        <p:spPr>
          <a:xfrm>
            <a:off x="3048000" y="825524"/>
            <a:ext cx="6096000" cy="369332"/>
          </a:xfrm>
          <a:prstGeom prst="rect">
            <a:avLst/>
          </a:prstGeom>
          <a:noFill/>
        </p:spPr>
        <p:txBody>
          <a:bodyPr wrap="square">
            <a:spAutoFit/>
          </a:bodyPr>
          <a:lstStyle/>
          <a:p>
            <a:r>
              <a:rPr lang="hi-IN" dirty="0"/>
              <a:t>A </a:t>
            </a:r>
            <a:r>
              <a:rPr lang="hi-IN" dirty="0" err="1"/>
              <a:t>nurse</a:t>
            </a:r>
            <a:r>
              <a:rPr lang="hi-IN" dirty="0"/>
              <a:t> </a:t>
            </a:r>
            <a:r>
              <a:rPr lang="hi-IN" dirty="0" err="1"/>
              <a:t>and</a:t>
            </a:r>
            <a:r>
              <a:rPr lang="hi-IN" dirty="0"/>
              <a:t> a </a:t>
            </a:r>
            <a:r>
              <a:rPr lang="hi-IN" dirty="0" err="1"/>
              <a:t>doctor</a:t>
            </a:r>
            <a:r>
              <a:rPr lang="hi-IN" dirty="0"/>
              <a:t> </a:t>
            </a:r>
            <a:r>
              <a:rPr lang="hi-IN" dirty="0" err="1"/>
              <a:t>entered</a:t>
            </a:r>
            <a:r>
              <a:rPr lang="hi-IN" dirty="0"/>
              <a:t> a </a:t>
            </a:r>
            <a:r>
              <a:rPr lang="hi-IN" dirty="0" err="1"/>
              <a:t>hospital</a:t>
            </a:r>
            <a:r>
              <a:rPr lang="hi-IN" dirty="0"/>
              <a:t>. </a:t>
            </a:r>
            <a:r>
              <a:rPr lang="hi-IN" dirty="0" err="1"/>
              <a:t>Who</a:t>
            </a:r>
            <a:r>
              <a:rPr lang="hi-IN" dirty="0"/>
              <a:t> </a:t>
            </a:r>
            <a:r>
              <a:rPr lang="hi-IN" dirty="0" err="1"/>
              <a:t>is</a:t>
            </a:r>
            <a:r>
              <a:rPr lang="hi-IN" dirty="0"/>
              <a:t> </a:t>
            </a:r>
            <a:r>
              <a:rPr lang="hi-IN" dirty="0" err="1"/>
              <a:t>the</a:t>
            </a:r>
            <a:r>
              <a:rPr lang="hi-IN" dirty="0"/>
              <a:t> </a:t>
            </a:r>
            <a:r>
              <a:rPr lang="hi-IN" dirty="0" err="1"/>
              <a:t>nurse</a:t>
            </a:r>
            <a:r>
              <a:rPr lang="hi-IN" dirty="0"/>
              <a:t>?</a:t>
            </a:r>
          </a:p>
        </p:txBody>
      </p:sp>
      <p:sp>
        <p:nvSpPr>
          <p:cNvPr id="7" name="TextBox 6">
            <a:extLst>
              <a:ext uri="{FF2B5EF4-FFF2-40B4-BE49-F238E27FC236}">
                <a16:creationId xmlns:a16="http://schemas.microsoft.com/office/drawing/2014/main" id="{A10071C4-E821-88A8-BF77-F906DB4B9D95}"/>
              </a:ext>
            </a:extLst>
          </p:cNvPr>
          <p:cNvSpPr txBox="1"/>
          <p:nvPr/>
        </p:nvSpPr>
        <p:spPr>
          <a:xfrm>
            <a:off x="287383" y="1333974"/>
            <a:ext cx="8856617" cy="1200329"/>
          </a:xfrm>
          <a:prstGeom prst="rect">
            <a:avLst/>
          </a:prstGeom>
          <a:noFill/>
        </p:spPr>
        <p:txBody>
          <a:bodyPr wrap="square">
            <a:spAutoFit/>
          </a:bodyPr>
          <a:lstStyle/>
          <a:p>
            <a:pPr>
              <a:buNone/>
            </a:pPr>
            <a:r>
              <a:rPr lang="en-US" b="1" dirty="0"/>
              <a:t>Biased Response:</a:t>
            </a:r>
            <a:endParaRPr lang="en-US" dirty="0"/>
          </a:p>
          <a:p>
            <a:pPr>
              <a:buNone/>
            </a:pPr>
            <a:r>
              <a:rPr lang="en-US" dirty="0"/>
              <a:t>“The nurse is a woman and the doctor is a man.”</a:t>
            </a:r>
          </a:p>
          <a:p>
            <a:pPr>
              <a:buNone/>
            </a:pPr>
            <a:r>
              <a:rPr lang="en-US" dirty="0"/>
              <a:t> </a:t>
            </a:r>
            <a:r>
              <a:rPr lang="en-US" b="1" dirty="0"/>
              <a:t>Problem:</a:t>
            </a:r>
            <a:br>
              <a:rPr lang="en-US" dirty="0"/>
            </a:br>
            <a:r>
              <a:rPr lang="en-US" dirty="0"/>
              <a:t>The model assumes </a:t>
            </a:r>
            <a:r>
              <a:rPr lang="en-US" b="1" dirty="0"/>
              <a:t>gender roles</a:t>
            </a:r>
            <a:r>
              <a:rPr lang="en-US" dirty="0"/>
              <a:t>, even though no gender is specified.</a:t>
            </a:r>
          </a:p>
        </p:txBody>
      </p:sp>
      <p:sp>
        <p:nvSpPr>
          <p:cNvPr id="9" name="TextBox 8">
            <a:extLst>
              <a:ext uri="{FF2B5EF4-FFF2-40B4-BE49-F238E27FC236}">
                <a16:creationId xmlns:a16="http://schemas.microsoft.com/office/drawing/2014/main" id="{1CB34F33-D52E-50BE-F147-4EF5E5F3A635}"/>
              </a:ext>
            </a:extLst>
          </p:cNvPr>
          <p:cNvSpPr txBox="1"/>
          <p:nvPr/>
        </p:nvSpPr>
        <p:spPr>
          <a:xfrm>
            <a:off x="208999" y="2689162"/>
            <a:ext cx="6096000" cy="369332"/>
          </a:xfrm>
          <a:prstGeom prst="rect">
            <a:avLst/>
          </a:prstGeom>
          <a:noFill/>
        </p:spPr>
        <p:txBody>
          <a:bodyPr wrap="square">
            <a:spAutoFit/>
          </a:bodyPr>
          <a:lstStyle/>
          <a:p>
            <a:r>
              <a:rPr lang="en-US" dirty="0"/>
              <a:t>Example 2: Resume Screening Bias</a:t>
            </a:r>
            <a:endParaRPr lang="hi-IN" dirty="0"/>
          </a:p>
        </p:txBody>
      </p:sp>
      <p:sp>
        <p:nvSpPr>
          <p:cNvPr id="11" name="TextBox 10">
            <a:extLst>
              <a:ext uri="{FF2B5EF4-FFF2-40B4-BE49-F238E27FC236}">
                <a16:creationId xmlns:a16="http://schemas.microsoft.com/office/drawing/2014/main" id="{55FFF984-03B9-8B45-E75F-479F4C251B17}"/>
              </a:ext>
            </a:extLst>
          </p:cNvPr>
          <p:cNvSpPr txBox="1"/>
          <p:nvPr/>
        </p:nvSpPr>
        <p:spPr>
          <a:xfrm>
            <a:off x="1619794" y="3108012"/>
            <a:ext cx="7524206" cy="369332"/>
          </a:xfrm>
          <a:prstGeom prst="rect">
            <a:avLst/>
          </a:prstGeom>
          <a:noFill/>
        </p:spPr>
        <p:txBody>
          <a:bodyPr wrap="square">
            <a:spAutoFit/>
          </a:bodyPr>
          <a:lstStyle/>
          <a:p>
            <a:r>
              <a:rPr lang="hi-IN" dirty="0" err="1"/>
              <a:t>Write</a:t>
            </a:r>
            <a:r>
              <a:rPr lang="hi-IN" dirty="0"/>
              <a:t> a </a:t>
            </a:r>
            <a:r>
              <a:rPr lang="hi-IN" dirty="0" err="1"/>
              <a:t>professional</a:t>
            </a:r>
            <a:r>
              <a:rPr lang="hi-IN" dirty="0"/>
              <a:t> </a:t>
            </a:r>
            <a:r>
              <a:rPr lang="hi-IN" dirty="0" err="1"/>
              <a:t>profile</a:t>
            </a:r>
            <a:r>
              <a:rPr lang="hi-IN" dirty="0"/>
              <a:t> </a:t>
            </a:r>
            <a:r>
              <a:rPr lang="hi-IN" dirty="0" err="1"/>
              <a:t>for</a:t>
            </a:r>
            <a:r>
              <a:rPr lang="hi-IN" dirty="0"/>
              <a:t> a </a:t>
            </a:r>
            <a:r>
              <a:rPr lang="hi-IN" dirty="0" err="1"/>
              <a:t>software</a:t>
            </a:r>
            <a:r>
              <a:rPr lang="hi-IN" dirty="0"/>
              <a:t> </a:t>
            </a:r>
            <a:r>
              <a:rPr lang="hi-IN" dirty="0" err="1"/>
              <a:t>engineer</a:t>
            </a:r>
            <a:r>
              <a:rPr lang="hi-IN" dirty="0"/>
              <a:t> </a:t>
            </a:r>
            <a:r>
              <a:rPr lang="hi-IN" dirty="0" err="1"/>
              <a:t>named</a:t>
            </a:r>
            <a:r>
              <a:rPr lang="hi-IN" dirty="0"/>
              <a:t> </a:t>
            </a:r>
            <a:r>
              <a:rPr lang="hi-IN" dirty="0" err="1"/>
              <a:t>Priya</a:t>
            </a:r>
            <a:r>
              <a:rPr lang="hi-IN" dirty="0"/>
              <a:t>.</a:t>
            </a:r>
          </a:p>
        </p:txBody>
      </p:sp>
      <p:sp>
        <p:nvSpPr>
          <p:cNvPr id="13" name="TextBox 12">
            <a:extLst>
              <a:ext uri="{FF2B5EF4-FFF2-40B4-BE49-F238E27FC236}">
                <a16:creationId xmlns:a16="http://schemas.microsoft.com/office/drawing/2014/main" id="{D0EC2F4F-2A8A-037B-4DD9-9834F26B3BEA}"/>
              </a:ext>
            </a:extLst>
          </p:cNvPr>
          <p:cNvSpPr txBox="1"/>
          <p:nvPr/>
        </p:nvSpPr>
        <p:spPr>
          <a:xfrm>
            <a:off x="452846" y="3997125"/>
            <a:ext cx="8691154" cy="923330"/>
          </a:xfrm>
          <a:prstGeom prst="rect">
            <a:avLst/>
          </a:prstGeom>
          <a:noFill/>
        </p:spPr>
        <p:txBody>
          <a:bodyPr wrap="square">
            <a:spAutoFit/>
          </a:bodyPr>
          <a:lstStyle/>
          <a:p>
            <a:pPr>
              <a:buNone/>
            </a:pPr>
            <a:r>
              <a:rPr lang="en-US" dirty="0"/>
              <a:t>Emphasizes leadership and technical expertise</a:t>
            </a:r>
          </a:p>
          <a:p>
            <a:pPr>
              <a:buNone/>
            </a:pPr>
            <a:r>
              <a:rPr lang="en-US" dirty="0"/>
              <a:t> </a:t>
            </a:r>
            <a:r>
              <a:rPr lang="en-US" b="1" dirty="0"/>
              <a:t>Problem:</a:t>
            </a:r>
            <a:br>
              <a:rPr lang="en-US" dirty="0"/>
            </a:br>
            <a:r>
              <a:rPr lang="en-US" dirty="0"/>
              <a:t>Subtle gender/cultural bias in description.</a:t>
            </a:r>
          </a:p>
        </p:txBody>
      </p:sp>
      <p:sp>
        <p:nvSpPr>
          <p:cNvPr id="15" name="TextBox 14">
            <a:extLst>
              <a:ext uri="{FF2B5EF4-FFF2-40B4-BE49-F238E27FC236}">
                <a16:creationId xmlns:a16="http://schemas.microsoft.com/office/drawing/2014/main" id="{CA0070A8-B79C-486A-410C-E6F1CAADEA13}"/>
              </a:ext>
            </a:extLst>
          </p:cNvPr>
          <p:cNvSpPr txBox="1"/>
          <p:nvPr/>
        </p:nvSpPr>
        <p:spPr>
          <a:xfrm>
            <a:off x="470257" y="5214652"/>
            <a:ext cx="6096000" cy="369332"/>
          </a:xfrm>
          <a:prstGeom prst="rect">
            <a:avLst/>
          </a:prstGeom>
          <a:noFill/>
        </p:spPr>
        <p:txBody>
          <a:bodyPr wrap="square">
            <a:spAutoFit/>
          </a:bodyPr>
          <a:lstStyle/>
          <a:p>
            <a:r>
              <a:rPr lang="en-IN" dirty="0"/>
              <a:t>Example 3: Cultural Bias in Examples</a:t>
            </a:r>
            <a:endParaRPr lang="hi-IN" dirty="0"/>
          </a:p>
        </p:txBody>
      </p:sp>
      <p:sp>
        <p:nvSpPr>
          <p:cNvPr id="17" name="TextBox 16">
            <a:extLst>
              <a:ext uri="{FF2B5EF4-FFF2-40B4-BE49-F238E27FC236}">
                <a16:creationId xmlns:a16="http://schemas.microsoft.com/office/drawing/2014/main" id="{A2DB3492-41F1-9386-2828-322B4A488A64}"/>
              </a:ext>
            </a:extLst>
          </p:cNvPr>
          <p:cNvSpPr txBox="1"/>
          <p:nvPr/>
        </p:nvSpPr>
        <p:spPr>
          <a:xfrm>
            <a:off x="4319453" y="5284320"/>
            <a:ext cx="6096000" cy="369332"/>
          </a:xfrm>
          <a:prstGeom prst="rect">
            <a:avLst/>
          </a:prstGeom>
          <a:noFill/>
        </p:spPr>
        <p:txBody>
          <a:bodyPr wrap="square">
            <a:spAutoFit/>
          </a:bodyPr>
          <a:lstStyle/>
          <a:p>
            <a:r>
              <a:rPr lang="hi-IN" dirty="0" err="1"/>
              <a:t>Give</a:t>
            </a:r>
            <a:r>
              <a:rPr lang="hi-IN" dirty="0"/>
              <a:t> </a:t>
            </a:r>
            <a:r>
              <a:rPr lang="hi-IN" dirty="0" err="1"/>
              <a:t>an</a:t>
            </a:r>
            <a:r>
              <a:rPr lang="hi-IN" dirty="0"/>
              <a:t> </a:t>
            </a:r>
            <a:r>
              <a:rPr lang="hi-IN" dirty="0" err="1"/>
              <a:t>example</a:t>
            </a:r>
            <a:r>
              <a:rPr lang="hi-IN" dirty="0"/>
              <a:t> </a:t>
            </a:r>
            <a:r>
              <a:rPr lang="hi-IN" dirty="0" err="1"/>
              <a:t>of</a:t>
            </a:r>
            <a:r>
              <a:rPr lang="hi-IN" dirty="0"/>
              <a:t> a </a:t>
            </a:r>
            <a:r>
              <a:rPr lang="hi-IN" dirty="0" err="1"/>
              <a:t>typical</a:t>
            </a:r>
            <a:r>
              <a:rPr lang="hi-IN" dirty="0"/>
              <a:t> </a:t>
            </a:r>
            <a:r>
              <a:rPr lang="hi-IN" dirty="0" err="1"/>
              <a:t>family</a:t>
            </a:r>
            <a:r>
              <a:rPr lang="hi-IN" dirty="0"/>
              <a:t>.</a:t>
            </a:r>
          </a:p>
        </p:txBody>
      </p:sp>
      <p:sp>
        <p:nvSpPr>
          <p:cNvPr id="19" name="TextBox 18">
            <a:extLst>
              <a:ext uri="{FF2B5EF4-FFF2-40B4-BE49-F238E27FC236}">
                <a16:creationId xmlns:a16="http://schemas.microsoft.com/office/drawing/2014/main" id="{2572A5FD-DA88-4524-FA66-3DC775286085}"/>
              </a:ext>
            </a:extLst>
          </p:cNvPr>
          <p:cNvSpPr txBox="1"/>
          <p:nvPr/>
        </p:nvSpPr>
        <p:spPr>
          <a:xfrm>
            <a:off x="470257" y="5557639"/>
            <a:ext cx="10084532" cy="1200329"/>
          </a:xfrm>
          <a:prstGeom prst="rect">
            <a:avLst/>
          </a:prstGeom>
          <a:noFill/>
        </p:spPr>
        <p:txBody>
          <a:bodyPr wrap="square">
            <a:spAutoFit/>
          </a:bodyPr>
          <a:lstStyle/>
          <a:p>
            <a:pPr>
              <a:buNone/>
            </a:pPr>
            <a:r>
              <a:rPr lang="en-US" b="1" dirty="0"/>
              <a:t>Biased Response:</a:t>
            </a:r>
            <a:endParaRPr lang="en-US" dirty="0"/>
          </a:p>
          <a:p>
            <a:pPr>
              <a:buNone/>
            </a:pPr>
            <a:r>
              <a:rPr lang="en-US" dirty="0"/>
              <a:t>Describes a nuclear family from a Western context</a:t>
            </a:r>
          </a:p>
          <a:p>
            <a:pPr>
              <a:buNone/>
            </a:pPr>
            <a:r>
              <a:rPr lang="en-US" dirty="0"/>
              <a:t> </a:t>
            </a:r>
            <a:r>
              <a:rPr lang="en-US" b="1" dirty="0"/>
              <a:t>Problem:</a:t>
            </a:r>
            <a:br>
              <a:rPr lang="en-US" dirty="0"/>
            </a:br>
            <a:r>
              <a:rPr lang="en-US" dirty="0"/>
              <a:t>Ignores joint families, extended families, and non-Western norms.</a:t>
            </a:r>
          </a:p>
        </p:txBody>
      </p:sp>
    </p:spTree>
    <p:extLst>
      <p:ext uri="{BB962C8B-B14F-4D97-AF65-F5344CB8AC3E}">
        <p14:creationId xmlns:p14="http://schemas.microsoft.com/office/powerpoint/2010/main" val="24140197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35CFCA-CC3E-D665-1837-6F430FAD875B}"/>
              </a:ext>
            </a:extLst>
          </p:cNvPr>
          <p:cNvSpPr txBox="1"/>
          <p:nvPr/>
        </p:nvSpPr>
        <p:spPr>
          <a:xfrm>
            <a:off x="34827" y="320424"/>
            <a:ext cx="6096000" cy="369332"/>
          </a:xfrm>
          <a:prstGeom prst="rect">
            <a:avLst/>
          </a:prstGeom>
          <a:noFill/>
        </p:spPr>
        <p:txBody>
          <a:bodyPr wrap="square">
            <a:spAutoFit/>
          </a:bodyPr>
          <a:lstStyle/>
          <a:p>
            <a:r>
              <a:rPr lang="en-IN" dirty="0"/>
              <a:t>Example 4: Language Bias</a:t>
            </a:r>
            <a:endParaRPr lang="hi-IN" dirty="0"/>
          </a:p>
        </p:txBody>
      </p:sp>
      <p:sp>
        <p:nvSpPr>
          <p:cNvPr id="5" name="TextBox 4">
            <a:extLst>
              <a:ext uri="{FF2B5EF4-FFF2-40B4-BE49-F238E27FC236}">
                <a16:creationId xmlns:a16="http://schemas.microsoft.com/office/drawing/2014/main" id="{8D3FBB63-A0A6-D1AC-2430-619066CE6A73}"/>
              </a:ext>
            </a:extLst>
          </p:cNvPr>
          <p:cNvSpPr txBox="1"/>
          <p:nvPr/>
        </p:nvSpPr>
        <p:spPr>
          <a:xfrm>
            <a:off x="3034937" y="903899"/>
            <a:ext cx="6104708" cy="369332"/>
          </a:xfrm>
          <a:prstGeom prst="rect">
            <a:avLst/>
          </a:prstGeom>
          <a:noFill/>
        </p:spPr>
        <p:txBody>
          <a:bodyPr wrap="square">
            <a:spAutoFit/>
          </a:bodyPr>
          <a:lstStyle/>
          <a:p>
            <a:r>
              <a:rPr lang="hi-IN" dirty="0" err="1"/>
              <a:t>Explain</a:t>
            </a:r>
            <a:r>
              <a:rPr lang="hi-IN" dirty="0"/>
              <a:t> AI </a:t>
            </a:r>
            <a:r>
              <a:rPr lang="hi-IN" dirty="0" err="1"/>
              <a:t>in</a:t>
            </a:r>
            <a:r>
              <a:rPr lang="hi-IN" dirty="0"/>
              <a:t> </a:t>
            </a:r>
            <a:r>
              <a:rPr lang="hi-IN" dirty="0" err="1"/>
              <a:t>simple</a:t>
            </a:r>
            <a:r>
              <a:rPr lang="hi-IN" dirty="0"/>
              <a:t> </a:t>
            </a:r>
            <a:r>
              <a:rPr lang="hi-IN" dirty="0" err="1"/>
              <a:t>terms</a:t>
            </a:r>
            <a:r>
              <a:rPr lang="hi-IN" dirty="0"/>
              <a:t>.</a:t>
            </a:r>
          </a:p>
        </p:txBody>
      </p:sp>
      <p:sp>
        <p:nvSpPr>
          <p:cNvPr id="7" name="TextBox 6">
            <a:extLst>
              <a:ext uri="{FF2B5EF4-FFF2-40B4-BE49-F238E27FC236}">
                <a16:creationId xmlns:a16="http://schemas.microsoft.com/office/drawing/2014/main" id="{D8E57E12-86B9-DCC1-7932-63619553F509}"/>
              </a:ext>
            </a:extLst>
          </p:cNvPr>
          <p:cNvSpPr txBox="1"/>
          <p:nvPr/>
        </p:nvSpPr>
        <p:spPr>
          <a:xfrm>
            <a:off x="757646" y="1307847"/>
            <a:ext cx="8381999" cy="1477328"/>
          </a:xfrm>
          <a:prstGeom prst="rect">
            <a:avLst/>
          </a:prstGeom>
          <a:noFill/>
        </p:spPr>
        <p:txBody>
          <a:bodyPr wrap="square">
            <a:spAutoFit/>
          </a:bodyPr>
          <a:lstStyle/>
          <a:p>
            <a:pPr>
              <a:buNone/>
            </a:pPr>
            <a:r>
              <a:rPr lang="en-US" b="1" dirty="0"/>
              <a:t>Issue:</a:t>
            </a:r>
            <a:endParaRPr lang="en-US" dirty="0"/>
          </a:p>
          <a:p>
            <a:pPr>
              <a:buFont typeface="Arial" panose="020B0604020202020204" pitchFamily="34" charset="0"/>
              <a:buChar char="•"/>
            </a:pPr>
            <a:r>
              <a:rPr lang="en-US" dirty="0"/>
              <a:t>Uses English idioms</a:t>
            </a:r>
          </a:p>
          <a:p>
            <a:pPr>
              <a:buFont typeface="Arial" panose="020B0604020202020204" pitchFamily="34" charset="0"/>
              <a:buChar char="•"/>
            </a:pPr>
            <a:r>
              <a:rPr lang="en-US" dirty="0"/>
              <a:t>Assumes Western education systems</a:t>
            </a:r>
          </a:p>
          <a:p>
            <a:pPr>
              <a:buNone/>
            </a:pPr>
            <a:r>
              <a:rPr lang="en-US" dirty="0"/>
              <a:t> </a:t>
            </a:r>
            <a:r>
              <a:rPr lang="en-US" b="1" dirty="0"/>
              <a:t>Problem:</a:t>
            </a:r>
            <a:br>
              <a:rPr lang="en-US" dirty="0"/>
            </a:br>
            <a:r>
              <a:rPr lang="en-US" dirty="0"/>
              <a:t>Harder for non-native English speakers.</a:t>
            </a:r>
          </a:p>
        </p:txBody>
      </p:sp>
      <p:sp>
        <p:nvSpPr>
          <p:cNvPr id="9" name="TextBox 8">
            <a:extLst>
              <a:ext uri="{FF2B5EF4-FFF2-40B4-BE49-F238E27FC236}">
                <a16:creationId xmlns:a16="http://schemas.microsoft.com/office/drawing/2014/main" id="{57C7690D-6DDB-6E84-1A3F-2FD37F94EA4B}"/>
              </a:ext>
            </a:extLst>
          </p:cNvPr>
          <p:cNvSpPr txBox="1"/>
          <p:nvPr/>
        </p:nvSpPr>
        <p:spPr>
          <a:xfrm>
            <a:off x="283022" y="3246511"/>
            <a:ext cx="6104708" cy="369332"/>
          </a:xfrm>
          <a:prstGeom prst="rect">
            <a:avLst/>
          </a:prstGeom>
          <a:noFill/>
        </p:spPr>
        <p:txBody>
          <a:bodyPr wrap="square">
            <a:spAutoFit/>
          </a:bodyPr>
          <a:lstStyle/>
          <a:p>
            <a:r>
              <a:rPr lang="en-IN" dirty="0"/>
              <a:t>Example 5: Sentiment Bias</a:t>
            </a:r>
            <a:endParaRPr lang="hi-IN" dirty="0"/>
          </a:p>
        </p:txBody>
      </p:sp>
      <p:sp>
        <p:nvSpPr>
          <p:cNvPr id="11" name="TextBox 10">
            <a:extLst>
              <a:ext uri="{FF2B5EF4-FFF2-40B4-BE49-F238E27FC236}">
                <a16:creationId xmlns:a16="http://schemas.microsoft.com/office/drawing/2014/main" id="{2D3D2BB0-9622-60C9-19D4-CC54DFC83A57}"/>
              </a:ext>
            </a:extLst>
          </p:cNvPr>
          <p:cNvSpPr txBox="1"/>
          <p:nvPr/>
        </p:nvSpPr>
        <p:spPr>
          <a:xfrm>
            <a:off x="3034937" y="3925780"/>
            <a:ext cx="6104708" cy="369332"/>
          </a:xfrm>
          <a:prstGeom prst="rect">
            <a:avLst/>
          </a:prstGeom>
          <a:noFill/>
        </p:spPr>
        <p:txBody>
          <a:bodyPr wrap="square">
            <a:spAutoFit/>
          </a:bodyPr>
          <a:lstStyle/>
          <a:p>
            <a:r>
              <a:rPr lang="hi-IN" dirty="0" err="1"/>
              <a:t>Describe</a:t>
            </a:r>
            <a:r>
              <a:rPr lang="hi-IN" dirty="0"/>
              <a:t> </a:t>
            </a:r>
            <a:r>
              <a:rPr lang="hi-IN" dirty="0" err="1"/>
              <a:t>people</a:t>
            </a:r>
            <a:r>
              <a:rPr lang="hi-IN" dirty="0"/>
              <a:t> </a:t>
            </a:r>
            <a:r>
              <a:rPr lang="hi-IN" dirty="0" err="1"/>
              <a:t>from</a:t>
            </a:r>
            <a:r>
              <a:rPr lang="hi-IN" dirty="0"/>
              <a:t> </a:t>
            </a:r>
            <a:r>
              <a:rPr lang="hi-IN" dirty="0" err="1"/>
              <a:t>rural</a:t>
            </a:r>
            <a:r>
              <a:rPr lang="hi-IN" dirty="0"/>
              <a:t> </a:t>
            </a:r>
            <a:r>
              <a:rPr lang="hi-IN" dirty="0" err="1"/>
              <a:t>areas</a:t>
            </a:r>
            <a:r>
              <a:rPr lang="hi-IN" dirty="0"/>
              <a:t>.</a:t>
            </a:r>
          </a:p>
        </p:txBody>
      </p:sp>
      <p:sp>
        <p:nvSpPr>
          <p:cNvPr id="13" name="TextBox 12">
            <a:extLst>
              <a:ext uri="{FF2B5EF4-FFF2-40B4-BE49-F238E27FC236}">
                <a16:creationId xmlns:a16="http://schemas.microsoft.com/office/drawing/2014/main" id="{5DF1A460-42DA-7BA9-3C32-04B87EDBDF7E}"/>
              </a:ext>
            </a:extLst>
          </p:cNvPr>
          <p:cNvSpPr txBox="1"/>
          <p:nvPr/>
        </p:nvSpPr>
        <p:spPr>
          <a:xfrm>
            <a:off x="631366" y="4537896"/>
            <a:ext cx="6104708" cy="1200329"/>
          </a:xfrm>
          <a:prstGeom prst="rect">
            <a:avLst/>
          </a:prstGeom>
          <a:noFill/>
        </p:spPr>
        <p:txBody>
          <a:bodyPr wrap="square">
            <a:spAutoFit/>
          </a:bodyPr>
          <a:lstStyle/>
          <a:p>
            <a:pPr>
              <a:buNone/>
            </a:pPr>
            <a:r>
              <a:rPr lang="en-US" b="1" dirty="0"/>
              <a:t>Biased Response:</a:t>
            </a:r>
            <a:endParaRPr lang="en-US" dirty="0"/>
          </a:p>
          <a:p>
            <a:pPr>
              <a:buNone/>
            </a:pPr>
            <a:r>
              <a:rPr lang="en-US" dirty="0"/>
              <a:t>Focuses on lack of education or technology</a:t>
            </a:r>
          </a:p>
          <a:p>
            <a:pPr>
              <a:buNone/>
            </a:pPr>
            <a:r>
              <a:rPr lang="en-US" dirty="0"/>
              <a:t> </a:t>
            </a:r>
            <a:r>
              <a:rPr lang="en-US" b="1" dirty="0"/>
              <a:t>Problem:</a:t>
            </a:r>
            <a:br>
              <a:rPr lang="en-US" dirty="0"/>
            </a:br>
            <a:r>
              <a:rPr lang="en-US" dirty="0"/>
              <a:t>Reinforces negative stereotypes.</a:t>
            </a:r>
          </a:p>
        </p:txBody>
      </p:sp>
      <p:sp>
        <p:nvSpPr>
          <p:cNvPr id="15" name="TextBox 14">
            <a:extLst>
              <a:ext uri="{FF2B5EF4-FFF2-40B4-BE49-F238E27FC236}">
                <a16:creationId xmlns:a16="http://schemas.microsoft.com/office/drawing/2014/main" id="{6FDEF56E-9EF2-DC09-BE24-5F119A637F56}"/>
              </a:ext>
            </a:extLst>
          </p:cNvPr>
          <p:cNvSpPr txBox="1"/>
          <p:nvPr/>
        </p:nvSpPr>
        <p:spPr>
          <a:xfrm>
            <a:off x="5978442" y="1267659"/>
            <a:ext cx="6104708" cy="2585323"/>
          </a:xfrm>
          <a:prstGeom prst="rect">
            <a:avLst/>
          </a:prstGeom>
          <a:noFill/>
        </p:spPr>
        <p:txBody>
          <a:bodyPr wrap="square">
            <a:spAutoFit/>
          </a:bodyPr>
          <a:lstStyle/>
          <a:p>
            <a:pPr>
              <a:buNone/>
            </a:pPr>
            <a:r>
              <a:rPr lang="en-US" b="1" dirty="0"/>
              <a:t>Why Bias Happens (Core Reason)</a:t>
            </a:r>
          </a:p>
          <a:p>
            <a:pPr>
              <a:buNone/>
            </a:pPr>
            <a:r>
              <a:rPr lang="en-US" b="1" dirty="0"/>
              <a:t>LLMs learn from large real-world data — and real-world data contains bias.</a:t>
            </a:r>
            <a:endParaRPr lang="en-US" dirty="0"/>
          </a:p>
          <a:p>
            <a:pPr>
              <a:buNone/>
            </a:pPr>
            <a:r>
              <a:rPr lang="en-US" dirty="0"/>
              <a:t>Sources:</a:t>
            </a:r>
          </a:p>
          <a:p>
            <a:pPr>
              <a:buFont typeface="Arial" panose="020B0604020202020204" pitchFamily="34" charset="0"/>
              <a:buChar char="•"/>
            </a:pPr>
            <a:r>
              <a:rPr lang="en-US" dirty="0"/>
              <a:t>News articles</a:t>
            </a:r>
          </a:p>
          <a:p>
            <a:pPr>
              <a:buFont typeface="Arial" panose="020B0604020202020204" pitchFamily="34" charset="0"/>
              <a:buChar char="•"/>
            </a:pPr>
            <a:r>
              <a:rPr lang="en-US" dirty="0"/>
              <a:t>Social media</a:t>
            </a:r>
          </a:p>
          <a:p>
            <a:pPr>
              <a:buFont typeface="Arial" panose="020B0604020202020204" pitchFamily="34" charset="0"/>
              <a:buChar char="•"/>
            </a:pPr>
            <a:r>
              <a:rPr lang="en-US" dirty="0"/>
              <a:t>Historical records</a:t>
            </a:r>
          </a:p>
          <a:p>
            <a:pPr>
              <a:buFont typeface="Arial" panose="020B0604020202020204" pitchFamily="34" charset="0"/>
              <a:buChar char="•"/>
            </a:pPr>
            <a:r>
              <a:rPr lang="en-US" dirty="0"/>
              <a:t>Human annotations</a:t>
            </a:r>
          </a:p>
          <a:p>
            <a:pPr>
              <a:buNone/>
            </a:pPr>
            <a:r>
              <a:rPr lang="en-US" dirty="0"/>
              <a:t>📌 The model </a:t>
            </a:r>
            <a:r>
              <a:rPr lang="en-US" b="1" dirty="0"/>
              <a:t>learns patterns</a:t>
            </a:r>
            <a:r>
              <a:rPr lang="en-US" dirty="0"/>
              <a:t>, not ethics.</a:t>
            </a:r>
          </a:p>
        </p:txBody>
      </p:sp>
    </p:spTree>
    <p:extLst>
      <p:ext uri="{BB962C8B-B14F-4D97-AF65-F5344CB8AC3E}">
        <p14:creationId xmlns:p14="http://schemas.microsoft.com/office/powerpoint/2010/main" val="25035908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01B332-538D-11ED-F37C-8161964FB43D}"/>
              </a:ext>
            </a:extLst>
          </p:cNvPr>
          <p:cNvSpPr txBox="1"/>
          <p:nvPr/>
        </p:nvSpPr>
        <p:spPr>
          <a:xfrm>
            <a:off x="208999" y="407510"/>
            <a:ext cx="6096000" cy="369332"/>
          </a:xfrm>
          <a:prstGeom prst="rect">
            <a:avLst/>
          </a:prstGeom>
          <a:noFill/>
        </p:spPr>
        <p:txBody>
          <a:bodyPr wrap="square">
            <a:spAutoFit/>
          </a:bodyPr>
          <a:lstStyle/>
          <a:p>
            <a:r>
              <a:rPr lang="en-US" dirty="0"/>
              <a:t>How Bias Can Be Reduced (High-Level)</a:t>
            </a:r>
            <a:endParaRPr lang="hi-IN" dirty="0"/>
          </a:p>
        </p:txBody>
      </p:sp>
      <p:graphicFrame>
        <p:nvGraphicFramePr>
          <p:cNvPr id="6" name="Table 5">
            <a:extLst>
              <a:ext uri="{FF2B5EF4-FFF2-40B4-BE49-F238E27FC236}">
                <a16:creationId xmlns:a16="http://schemas.microsoft.com/office/drawing/2014/main" id="{70F6A83A-86A7-7AA0-80D7-D2FE53372700}"/>
              </a:ext>
            </a:extLst>
          </p:cNvPr>
          <p:cNvGraphicFramePr>
            <a:graphicFrameLocks noGrp="1"/>
          </p:cNvGraphicFramePr>
          <p:nvPr>
            <p:extLst>
              <p:ext uri="{D42A27DB-BD31-4B8C-83A1-F6EECF244321}">
                <p14:modId xmlns:p14="http://schemas.microsoft.com/office/powerpoint/2010/main" val="914385388"/>
              </p:ext>
            </p:extLst>
          </p:nvPr>
        </p:nvGraphicFramePr>
        <p:xfrm>
          <a:off x="838200" y="857495"/>
          <a:ext cx="10515600" cy="1828800"/>
        </p:xfrm>
        <a:graphic>
          <a:graphicData uri="http://schemas.openxmlformats.org/drawingml/2006/table">
            <a:tbl>
              <a:tblPr/>
              <a:tblGrid>
                <a:gridCol w="5257800">
                  <a:extLst>
                    <a:ext uri="{9D8B030D-6E8A-4147-A177-3AD203B41FA5}">
                      <a16:colId xmlns:a16="http://schemas.microsoft.com/office/drawing/2014/main" val="3919844758"/>
                    </a:ext>
                  </a:extLst>
                </a:gridCol>
                <a:gridCol w="5257800">
                  <a:extLst>
                    <a:ext uri="{9D8B030D-6E8A-4147-A177-3AD203B41FA5}">
                      <a16:colId xmlns:a16="http://schemas.microsoft.com/office/drawing/2014/main" val="1211685719"/>
                    </a:ext>
                  </a:extLst>
                </a:gridCol>
              </a:tblGrid>
              <a:tr h="0">
                <a:tc>
                  <a:txBody>
                    <a:bodyPr/>
                    <a:lstStyle/>
                    <a:p>
                      <a:pPr>
                        <a:buNone/>
                      </a:pPr>
                      <a:r>
                        <a:rPr lang="en-IN"/>
                        <a:t>Method</a:t>
                      </a:r>
                    </a:p>
                  </a:txBody>
                  <a:tcPr anchor="ctr">
                    <a:lnL>
                      <a:noFill/>
                    </a:lnL>
                    <a:lnR>
                      <a:noFill/>
                    </a:lnR>
                    <a:lnT>
                      <a:noFill/>
                    </a:lnT>
                    <a:lnB>
                      <a:noFill/>
                    </a:lnB>
                    <a:noFill/>
                  </a:tcPr>
                </a:tc>
                <a:tc>
                  <a:txBody>
                    <a:bodyPr/>
                    <a:lstStyle/>
                    <a:p>
                      <a:pPr>
                        <a:buNone/>
                      </a:pPr>
                      <a:r>
                        <a:rPr lang="en-IN"/>
                        <a:t>Purpose</a:t>
                      </a:r>
                    </a:p>
                  </a:txBody>
                  <a:tcPr anchor="ctr">
                    <a:lnL>
                      <a:noFill/>
                    </a:lnL>
                    <a:lnR>
                      <a:noFill/>
                    </a:lnR>
                    <a:lnT>
                      <a:noFill/>
                    </a:lnT>
                    <a:lnB>
                      <a:noFill/>
                    </a:lnB>
                    <a:noFill/>
                  </a:tcPr>
                </a:tc>
                <a:extLst>
                  <a:ext uri="{0D108BD9-81ED-4DB2-BD59-A6C34878D82A}">
                    <a16:rowId xmlns:a16="http://schemas.microsoft.com/office/drawing/2014/main" val="3085747135"/>
                  </a:ext>
                </a:extLst>
              </a:tr>
              <a:tr h="0">
                <a:tc>
                  <a:txBody>
                    <a:bodyPr/>
                    <a:lstStyle/>
                    <a:p>
                      <a:pPr>
                        <a:buNone/>
                      </a:pPr>
                      <a:r>
                        <a:rPr lang="en-IN"/>
                        <a:t>Diverse datasets</a:t>
                      </a:r>
                    </a:p>
                  </a:txBody>
                  <a:tcPr anchor="ctr">
                    <a:lnL>
                      <a:noFill/>
                    </a:lnL>
                    <a:lnR>
                      <a:noFill/>
                    </a:lnR>
                    <a:lnT>
                      <a:noFill/>
                    </a:lnT>
                    <a:lnB>
                      <a:noFill/>
                    </a:lnB>
                    <a:noFill/>
                  </a:tcPr>
                </a:tc>
                <a:tc>
                  <a:txBody>
                    <a:bodyPr/>
                    <a:lstStyle/>
                    <a:p>
                      <a:pPr>
                        <a:buNone/>
                      </a:pPr>
                      <a:r>
                        <a:rPr lang="en-IN"/>
                        <a:t>Balance representation</a:t>
                      </a:r>
                    </a:p>
                  </a:txBody>
                  <a:tcPr anchor="ctr">
                    <a:lnL>
                      <a:noFill/>
                    </a:lnL>
                    <a:lnR>
                      <a:noFill/>
                    </a:lnR>
                    <a:lnT>
                      <a:noFill/>
                    </a:lnT>
                    <a:lnB>
                      <a:noFill/>
                    </a:lnB>
                    <a:noFill/>
                  </a:tcPr>
                </a:tc>
                <a:extLst>
                  <a:ext uri="{0D108BD9-81ED-4DB2-BD59-A6C34878D82A}">
                    <a16:rowId xmlns:a16="http://schemas.microsoft.com/office/drawing/2014/main" val="878596029"/>
                  </a:ext>
                </a:extLst>
              </a:tr>
              <a:tr h="0">
                <a:tc>
                  <a:txBody>
                    <a:bodyPr/>
                    <a:lstStyle/>
                    <a:p>
                      <a:pPr>
                        <a:buNone/>
                      </a:pPr>
                      <a:r>
                        <a:rPr lang="en-IN"/>
                        <a:t>Bias evaluation</a:t>
                      </a:r>
                    </a:p>
                  </a:txBody>
                  <a:tcPr anchor="ctr">
                    <a:lnL>
                      <a:noFill/>
                    </a:lnL>
                    <a:lnR>
                      <a:noFill/>
                    </a:lnR>
                    <a:lnT>
                      <a:noFill/>
                    </a:lnT>
                    <a:lnB>
                      <a:noFill/>
                    </a:lnB>
                    <a:noFill/>
                  </a:tcPr>
                </a:tc>
                <a:tc>
                  <a:txBody>
                    <a:bodyPr/>
                    <a:lstStyle/>
                    <a:p>
                      <a:pPr>
                        <a:buNone/>
                      </a:pPr>
                      <a:r>
                        <a:rPr lang="en-IN"/>
                        <a:t>Detect skew</a:t>
                      </a:r>
                    </a:p>
                  </a:txBody>
                  <a:tcPr anchor="ctr">
                    <a:lnL>
                      <a:noFill/>
                    </a:lnL>
                    <a:lnR>
                      <a:noFill/>
                    </a:lnR>
                    <a:lnT>
                      <a:noFill/>
                    </a:lnT>
                    <a:lnB>
                      <a:noFill/>
                    </a:lnB>
                    <a:noFill/>
                  </a:tcPr>
                </a:tc>
                <a:extLst>
                  <a:ext uri="{0D108BD9-81ED-4DB2-BD59-A6C34878D82A}">
                    <a16:rowId xmlns:a16="http://schemas.microsoft.com/office/drawing/2014/main" val="82528507"/>
                  </a:ext>
                </a:extLst>
              </a:tr>
              <a:tr h="0">
                <a:tc>
                  <a:txBody>
                    <a:bodyPr/>
                    <a:lstStyle/>
                    <a:p>
                      <a:pPr>
                        <a:buNone/>
                      </a:pPr>
                      <a:r>
                        <a:rPr lang="en-IN"/>
                        <a:t>Human oversight</a:t>
                      </a:r>
                    </a:p>
                  </a:txBody>
                  <a:tcPr anchor="ctr">
                    <a:lnL>
                      <a:noFill/>
                    </a:lnL>
                    <a:lnR>
                      <a:noFill/>
                    </a:lnR>
                    <a:lnT>
                      <a:noFill/>
                    </a:lnT>
                    <a:lnB>
                      <a:noFill/>
                    </a:lnB>
                    <a:noFill/>
                  </a:tcPr>
                </a:tc>
                <a:tc>
                  <a:txBody>
                    <a:bodyPr/>
                    <a:lstStyle/>
                    <a:p>
                      <a:pPr>
                        <a:buNone/>
                      </a:pPr>
                      <a:r>
                        <a:rPr lang="en-IN"/>
                        <a:t>Ethical correction</a:t>
                      </a:r>
                    </a:p>
                  </a:txBody>
                  <a:tcPr anchor="ctr">
                    <a:lnL>
                      <a:noFill/>
                    </a:lnL>
                    <a:lnR>
                      <a:noFill/>
                    </a:lnR>
                    <a:lnT>
                      <a:noFill/>
                    </a:lnT>
                    <a:lnB>
                      <a:noFill/>
                    </a:lnB>
                    <a:noFill/>
                  </a:tcPr>
                </a:tc>
                <a:extLst>
                  <a:ext uri="{0D108BD9-81ED-4DB2-BD59-A6C34878D82A}">
                    <a16:rowId xmlns:a16="http://schemas.microsoft.com/office/drawing/2014/main" val="1568479667"/>
                  </a:ext>
                </a:extLst>
              </a:tr>
              <a:tr h="0">
                <a:tc>
                  <a:txBody>
                    <a:bodyPr/>
                    <a:lstStyle/>
                    <a:p>
                      <a:pPr>
                        <a:buNone/>
                      </a:pPr>
                      <a:r>
                        <a:rPr lang="en-IN"/>
                        <a:t>Prompt constraints</a:t>
                      </a:r>
                    </a:p>
                  </a:txBody>
                  <a:tcPr anchor="ctr">
                    <a:lnL>
                      <a:noFill/>
                    </a:lnL>
                    <a:lnR>
                      <a:noFill/>
                    </a:lnR>
                    <a:lnT>
                      <a:noFill/>
                    </a:lnT>
                    <a:lnB>
                      <a:noFill/>
                    </a:lnB>
                    <a:noFill/>
                  </a:tcPr>
                </a:tc>
                <a:tc>
                  <a:txBody>
                    <a:bodyPr/>
                    <a:lstStyle/>
                    <a:p>
                      <a:pPr>
                        <a:buNone/>
                      </a:pPr>
                      <a:r>
                        <a:rPr lang="en-IN" dirty="0"/>
                        <a:t>Reduce assumptions</a:t>
                      </a:r>
                    </a:p>
                  </a:txBody>
                  <a:tcPr anchor="ctr">
                    <a:lnL>
                      <a:noFill/>
                    </a:lnL>
                    <a:lnR>
                      <a:noFill/>
                    </a:lnR>
                    <a:lnT>
                      <a:noFill/>
                    </a:lnT>
                    <a:lnB>
                      <a:noFill/>
                    </a:lnB>
                    <a:noFill/>
                  </a:tcPr>
                </a:tc>
                <a:extLst>
                  <a:ext uri="{0D108BD9-81ED-4DB2-BD59-A6C34878D82A}">
                    <a16:rowId xmlns:a16="http://schemas.microsoft.com/office/drawing/2014/main" val="745863716"/>
                  </a:ext>
                </a:extLst>
              </a:tr>
            </a:tbl>
          </a:graphicData>
        </a:graphic>
      </p:graphicFrame>
    </p:spTree>
    <p:extLst>
      <p:ext uri="{BB962C8B-B14F-4D97-AF65-F5344CB8AC3E}">
        <p14:creationId xmlns:p14="http://schemas.microsoft.com/office/powerpoint/2010/main" val="21274623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F0938D-9F70-B1F9-6F01-90E4A3D7E2D6}"/>
              </a:ext>
            </a:extLst>
          </p:cNvPr>
          <p:cNvSpPr txBox="1"/>
          <p:nvPr/>
        </p:nvSpPr>
        <p:spPr>
          <a:xfrm>
            <a:off x="296091" y="118961"/>
            <a:ext cx="8847909" cy="2862322"/>
          </a:xfrm>
          <a:prstGeom prst="rect">
            <a:avLst/>
          </a:prstGeom>
          <a:noFill/>
        </p:spPr>
        <p:txBody>
          <a:bodyPr wrap="square">
            <a:spAutoFit/>
          </a:bodyPr>
          <a:lstStyle/>
          <a:p>
            <a:pPr>
              <a:buNone/>
            </a:pPr>
            <a:r>
              <a:rPr lang="en-US" b="1" dirty="0"/>
              <a:t>Memory Limits (Context Window Constraint)</a:t>
            </a:r>
          </a:p>
          <a:p>
            <a:pPr>
              <a:buNone/>
            </a:pPr>
            <a:r>
              <a:rPr lang="en-US" b="1" dirty="0"/>
              <a:t>🔹 What Are Memory Limits?</a:t>
            </a:r>
          </a:p>
          <a:p>
            <a:pPr>
              <a:buNone/>
            </a:pPr>
            <a:r>
              <a:rPr lang="en-US" dirty="0"/>
              <a:t>LLMs have </a:t>
            </a:r>
            <a:r>
              <a:rPr lang="en-US" b="1" dirty="0"/>
              <a:t>no long-term memory</a:t>
            </a:r>
            <a:r>
              <a:rPr lang="en-US" dirty="0"/>
              <a:t>.</a:t>
            </a:r>
          </a:p>
          <a:p>
            <a:pPr>
              <a:buNone/>
            </a:pPr>
            <a:r>
              <a:rPr lang="en-US" dirty="0"/>
              <a:t>They rely on a </a:t>
            </a:r>
            <a:r>
              <a:rPr lang="en-US" b="1" dirty="0"/>
              <a:t>fixed context window</a:t>
            </a:r>
            <a:r>
              <a:rPr lang="en-US" dirty="0"/>
              <a:t>, which includes:</a:t>
            </a:r>
          </a:p>
          <a:p>
            <a:pPr>
              <a:buFont typeface="Arial" panose="020B0604020202020204" pitchFamily="34" charset="0"/>
              <a:buChar char="•"/>
            </a:pPr>
            <a:r>
              <a:rPr lang="en-US" dirty="0"/>
              <a:t>Prompt</a:t>
            </a:r>
          </a:p>
          <a:p>
            <a:pPr>
              <a:buFont typeface="Arial" panose="020B0604020202020204" pitchFamily="34" charset="0"/>
              <a:buChar char="•"/>
            </a:pPr>
            <a:r>
              <a:rPr lang="en-US" dirty="0"/>
              <a:t>Conversation history</a:t>
            </a:r>
          </a:p>
          <a:p>
            <a:pPr>
              <a:buFont typeface="Arial" panose="020B0604020202020204" pitchFamily="34" charset="0"/>
              <a:buChar char="•"/>
            </a:pPr>
            <a:r>
              <a:rPr lang="en-US" dirty="0"/>
              <a:t>Generated response</a:t>
            </a:r>
          </a:p>
          <a:p>
            <a:pPr>
              <a:buNone/>
            </a:pPr>
            <a:r>
              <a:rPr lang="en-US" dirty="0"/>
              <a:t> Once the context window is full:</a:t>
            </a:r>
          </a:p>
          <a:p>
            <a:pPr>
              <a:buFont typeface="Arial" panose="020B0604020202020204" pitchFamily="34" charset="0"/>
              <a:buChar char="•"/>
            </a:pPr>
            <a:r>
              <a:rPr lang="en-US" dirty="0"/>
              <a:t>Older information is forgotten</a:t>
            </a:r>
          </a:p>
          <a:p>
            <a:pPr>
              <a:buFont typeface="Arial" panose="020B0604020202020204" pitchFamily="34" charset="0"/>
              <a:buChar char="•"/>
            </a:pPr>
            <a:r>
              <a:rPr lang="en-US" dirty="0"/>
              <a:t>Responses may become inconsistent</a:t>
            </a:r>
          </a:p>
        </p:txBody>
      </p:sp>
      <p:sp>
        <p:nvSpPr>
          <p:cNvPr id="5" name="TextBox 4">
            <a:extLst>
              <a:ext uri="{FF2B5EF4-FFF2-40B4-BE49-F238E27FC236}">
                <a16:creationId xmlns:a16="http://schemas.microsoft.com/office/drawing/2014/main" id="{0D4A5154-A588-6760-0B5C-CC924675AD35}"/>
              </a:ext>
            </a:extLst>
          </p:cNvPr>
          <p:cNvSpPr txBox="1"/>
          <p:nvPr/>
        </p:nvSpPr>
        <p:spPr>
          <a:xfrm>
            <a:off x="452845" y="3144523"/>
            <a:ext cx="8638903" cy="1200329"/>
          </a:xfrm>
          <a:prstGeom prst="rect">
            <a:avLst/>
          </a:prstGeom>
          <a:noFill/>
        </p:spPr>
        <p:txBody>
          <a:bodyPr wrap="square">
            <a:spAutoFit/>
          </a:bodyPr>
          <a:lstStyle/>
          <a:p>
            <a:pPr>
              <a:buNone/>
            </a:pPr>
            <a:r>
              <a:rPr lang="en-US" b="1" dirty="0"/>
              <a:t>Example</a:t>
            </a:r>
          </a:p>
          <a:p>
            <a:pPr>
              <a:buNone/>
            </a:pPr>
            <a:r>
              <a:rPr lang="en-US" dirty="0"/>
              <a:t>In long conversations:</a:t>
            </a:r>
          </a:p>
          <a:p>
            <a:pPr>
              <a:buFont typeface="Arial" panose="020B0604020202020204" pitchFamily="34" charset="0"/>
              <a:buChar char="•"/>
            </a:pPr>
            <a:r>
              <a:rPr lang="en-US" dirty="0"/>
              <a:t>Model forgets user’s earlier instructions</a:t>
            </a:r>
          </a:p>
          <a:p>
            <a:pPr>
              <a:buFont typeface="Arial" panose="020B0604020202020204" pitchFamily="34" charset="0"/>
              <a:buChar char="•"/>
            </a:pPr>
            <a:r>
              <a:rPr lang="en-US" dirty="0"/>
              <a:t>Repeats questions or changes answers</a:t>
            </a:r>
          </a:p>
        </p:txBody>
      </p:sp>
      <p:sp>
        <p:nvSpPr>
          <p:cNvPr id="7" name="TextBox 6">
            <a:extLst>
              <a:ext uri="{FF2B5EF4-FFF2-40B4-BE49-F238E27FC236}">
                <a16:creationId xmlns:a16="http://schemas.microsoft.com/office/drawing/2014/main" id="{244D8C32-B108-3143-7B69-1D0F15DC3E99}"/>
              </a:ext>
            </a:extLst>
          </p:cNvPr>
          <p:cNvSpPr txBox="1"/>
          <p:nvPr/>
        </p:nvSpPr>
        <p:spPr>
          <a:xfrm>
            <a:off x="121913" y="4605050"/>
            <a:ext cx="6096000" cy="369332"/>
          </a:xfrm>
          <a:prstGeom prst="rect">
            <a:avLst/>
          </a:prstGeom>
          <a:noFill/>
        </p:spPr>
        <p:txBody>
          <a:bodyPr wrap="square">
            <a:spAutoFit/>
          </a:bodyPr>
          <a:lstStyle/>
          <a:p>
            <a:r>
              <a:rPr lang="en-US" dirty="0"/>
              <a:t>Relationship Between the Three Limitations</a:t>
            </a:r>
            <a:endParaRPr lang="hi-IN" dirty="0"/>
          </a:p>
        </p:txBody>
      </p:sp>
      <p:graphicFrame>
        <p:nvGraphicFramePr>
          <p:cNvPr id="8" name="Table 7">
            <a:extLst>
              <a:ext uri="{FF2B5EF4-FFF2-40B4-BE49-F238E27FC236}">
                <a16:creationId xmlns:a16="http://schemas.microsoft.com/office/drawing/2014/main" id="{9E3DC148-FB56-6E1C-3D0E-E047F9B33374}"/>
              </a:ext>
            </a:extLst>
          </p:cNvPr>
          <p:cNvGraphicFramePr>
            <a:graphicFrameLocks noGrp="1"/>
          </p:cNvGraphicFramePr>
          <p:nvPr>
            <p:extLst>
              <p:ext uri="{D42A27DB-BD31-4B8C-83A1-F6EECF244321}">
                <p14:modId xmlns:p14="http://schemas.microsoft.com/office/powerpoint/2010/main" val="1505550209"/>
              </p:ext>
            </p:extLst>
          </p:nvPr>
        </p:nvGraphicFramePr>
        <p:xfrm>
          <a:off x="838200" y="4906989"/>
          <a:ext cx="10515600" cy="1463040"/>
        </p:xfrm>
        <a:graphic>
          <a:graphicData uri="http://schemas.openxmlformats.org/drawingml/2006/table">
            <a:tbl>
              <a:tblPr/>
              <a:tblGrid>
                <a:gridCol w="5257800">
                  <a:extLst>
                    <a:ext uri="{9D8B030D-6E8A-4147-A177-3AD203B41FA5}">
                      <a16:colId xmlns:a16="http://schemas.microsoft.com/office/drawing/2014/main" val="1699740029"/>
                    </a:ext>
                  </a:extLst>
                </a:gridCol>
                <a:gridCol w="5257800">
                  <a:extLst>
                    <a:ext uri="{9D8B030D-6E8A-4147-A177-3AD203B41FA5}">
                      <a16:colId xmlns:a16="http://schemas.microsoft.com/office/drawing/2014/main" val="1423984869"/>
                    </a:ext>
                  </a:extLst>
                </a:gridCol>
              </a:tblGrid>
              <a:tr h="0">
                <a:tc>
                  <a:txBody>
                    <a:bodyPr/>
                    <a:lstStyle/>
                    <a:p>
                      <a:pPr>
                        <a:buNone/>
                      </a:pPr>
                      <a:r>
                        <a:rPr lang="en-IN"/>
                        <a:t>Limitation</a:t>
                      </a:r>
                    </a:p>
                  </a:txBody>
                  <a:tcPr anchor="ctr">
                    <a:lnL>
                      <a:noFill/>
                    </a:lnL>
                    <a:lnR>
                      <a:noFill/>
                    </a:lnR>
                    <a:lnT>
                      <a:noFill/>
                    </a:lnT>
                    <a:lnB>
                      <a:noFill/>
                    </a:lnB>
                    <a:noFill/>
                  </a:tcPr>
                </a:tc>
                <a:tc>
                  <a:txBody>
                    <a:bodyPr/>
                    <a:lstStyle/>
                    <a:p>
                      <a:pPr>
                        <a:buNone/>
                      </a:pPr>
                      <a:r>
                        <a:rPr lang="en-IN"/>
                        <a:t>Root Cause</a:t>
                      </a:r>
                    </a:p>
                  </a:txBody>
                  <a:tcPr anchor="ctr">
                    <a:lnL>
                      <a:noFill/>
                    </a:lnL>
                    <a:lnR>
                      <a:noFill/>
                    </a:lnR>
                    <a:lnT>
                      <a:noFill/>
                    </a:lnT>
                    <a:lnB>
                      <a:noFill/>
                    </a:lnB>
                    <a:noFill/>
                  </a:tcPr>
                </a:tc>
                <a:extLst>
                  <a:ext uri="{0D108BD9-81ED-4DB2-BD59-A6C34878D82A}">
                    <a16:rowId xmlns:a16="http://schemas.microsoft.com/office/drawing/2014/main" val="4040182725"/>
                  </a:ext>
                </a:extLst>
              </a:tr>
              <a:tr h="0">
                <a:tc>
                  <a:txBody>
                    <a:bodyPr/>
                    <a:lstStyle/>
                    <a:p>
                      <a:pPr>
                        <a:buNone/>
                      </a:pPr>
                      <a:r>
                        <a:rPr lang="en-IN"/>
                        <a:t>Hallucinations</a:t>
                      </a:r>
                    </a:p>
                  </a:txBody>
                  <a:tcPr anchor="ctr">
                    <a:lnL>
                      <a:noFill/>
                    </a:lnL>
                    <a:lnR>
                      <a:noFill/>
                    </a:lnR>
                    <a:lnT>
                      <a:noFill/>
                    </a:lnT>
                    <a:lnB>
                      <a:noFill/>
                    </a:lnB>
                    <a:noFill/>
                  </a:tcPr>
                </a:tc>
                <a:tc>
                  <a:txBody>
                    <a:bodyPr/>
                    <a:lstStyle/>
                    <a:p>
                      <a:pPr>
                        <a:buNone/>
                      </a:pPr>
                      <a:r>
                        <a:rPr lang="en-IN"/>
                        <a:t>Lack of grounding &amp; verification</a:t>
                      </a:r>
                    </a:p>
                  </a:txBody>
                  <a:tcPr anchor="ctr">
                    <a:lnL>
                      <a:noFill/>
                    </a:lnL>
                    <a:lnR>
                      <a:noFill/>
                    </a:lnR>
                    <a:lnT>
                      <a:noFill/>
                    </a:lnT>
                    <a:lnB>
                      <a:noFill/>
                    </a:lnB>
                    <a:noFill/>
                  </a:tcPr>
                </a:tc>
                <a:extLst>
                  <a:ext uri="{0D108BD9-81ED-4DB2-BD59-A6C34878D82A}">
                    <a16:rowId xmlns:a16="http://schemas.microsoft.com/office/drawing/2014/main" val="2331442525"/>
                  </a:ext>
                </a:extLst>
              </a:tr>
              <a:tr h="0">
                <a:tc>
                  <a:txBody>
                    <a:bodyPr/>
                    <a:lstStyle/>
                    <a:p>
                      <a:pPr>
                        <a:buNone/>
                      </a:pPr>
                      <a:r>
                        <a:rPr lang="en-IN"/>
                        <a:t>Bias</a:t>
                      </a:r>
                    </a:p>
                  </a:txBody>
                  <a:tcPr anchor="ctr">
                    <a:lnL>
                      <a:noFill/>
                    </a:lnL>
                    <a:lnR>
                      <a:noFill/>
                    </a:lnR>
                    <a:lnT>
                      <a:noFill/>
                    </a:lnT>
                    <a:lnB>
                      <a:noFill/>
                    </a:lnB>
                    <a:noFill/>
                  </a:tcPr>
                </a:tc>
                <a:tc>
                  <a:txBody>
                    <a:bodyPr/>
                    <a:lstStyle/>
                    <a:p>
                      <a:pPr>
                        <a:buNone/>
                      </a:pPr>
                      <a:r>
                        <a:rPr lang="en-IN"/>
                        <a:t>Skewed training data</a:t>
                      </a:r>
                    </a:p>
                  </a:txBody>
                  <a:tcPr anchor="ctr">
                    <a:lnL>
                      <a:noFill/>
                    </a:lnL>
                    <a:lnR>
                      <a:noFill/>
                    </a:lnR>
                    <a:lnT>
                      <a:noFill/>
                    </a:lnT>
                    <a:lnB>
                      <a:noFill/>
                    </a:lnB>
                    <a:noFill/>
                  </a:tcPr>
                </a:tc>
                <a:extLst>
                  <a:ext uri="{0D108BD9-81ED-4DB2-BD59-A6C34878D82A}">
                    <a16:rowId xmlns:a16="http://schemas.microsoft.com/office/drawing/2014/main" val="694625416"/>
                  </a:ext>
                </a:extLst>
              </a:tr>
              <a:tr h="0">
                <a:tc>
                  <a:txBody>
                    <a:bodyPr/>
                    <a:lstStyle/>
                    <a:p>
                      <a:pPr>
                        <a:buNone/>
                      </a:pPr>
                      <a:r>
                        <a:rPr lang="en-IN"/>
                        <a:t>Memory limits</a:t>
                      </a:r>
                    </a:p>
                  </a:txBody>
                  <a:tcPr anchor="ctr">
                    <a:lnL>
                      <a:noFill/>
                    </a:lnL>
                    <a:lnR>
                      <a:noFill/>
                    </a:lnR>
                    <a:lnT>
                      <a:noFill/>
                    </a:lnT>
                    <a:lnB>
                      <a:noFill/>
                    </a:lnB>
                    <a:noFill/>
                  </a:tcPr>
                </a:tc>
                <a:tc>
                  <a:txBody>
                    <a:bodyPr/>
                    <a:lstStyle/>
                    <a:p>
                      <a:pPr>
                        <a:buNone/>
                      </a:pPr>
                      <a:r>
                        <a:rPr lang="en-IN" dirty="0"/>
                        <a:t>Fixed context window</a:t>
                      </a:r>
                    </a:p>
                  </a:txBody>
                  <a:tcPr anchor="ctr">
                    <a:lnL>
                      <a:noFill/>
                    </a:lnL>
                    <a:lnR>
                      <a:noFill/>
                    </a:lnR>
                    <a:lnT>
                      <a:noFill/>
                    </a:lnT>
                    <a:lnB>
                      <a:noFill/>
                    </a:lnB>
                    <a:noFill/>
                  </a:tcPr>
                </a:tc>
                <a:extLst>
                  <a:ext uri="{0D108BD9-81ED-4DB2-BD59-A6C34878D82A}">
                    <a16:rowId xmlns:a16="http://schemas.microsoft.com/office/drawing/2014/main" val="255164617"/>
                  </a:ext>
                </a:extLst>
              </a:tr>
            </a:tbl>
          </a:graphicData>
        </a:graphic>
      </p:graphicFrame>
    </p:spTree>
    <p:extLst>
      <p:ext uri="{BB962C8B-B14F-4D97-AF65-F5344CB8AC3E}">
        <p14:creationId xmlns:p14="http://schemas.microsoft.com/office/powerpoint/2010/main" val="27275913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9A49F7-CC90-74BD-0248-2AEB187983D6}"/>
              </a:ext>
            </a:extLst>
          </p:cNvPr>
          <p:cNvSpPr txBox="1"/>
          <p:nvPr/>
        </p:nvSpPr>
        <p:spPr>
          <a:xfrm>
            <a:off x="478971" y="376028"/>
            <a:ext cx="8665029" cy="4801314"/>
          </a:xfrm>
          <a:prstGeom prst="rect">
            <a:avLst/>
          </a:prstGeom>
          <a:noFill/>
        </p:spPr>
        <p:txBody>
          <a:bodyPr wrap="square">
            <a:spAutoFit/>
          </a:bodyPr>
          <a:lstStyle/>
          <a:p>
            <a:pPr>
              <a:buNone/>
            </a:pPr>
            <a:r>
              <a:rPr lang="en-US" b="1" dirty="0"/>
              <a:t>Mitigation Strategies (High-Level)</a:t>
            </a:r>
          </a:p>
          <a:p>
            <a:pPr>
              <a:buNone/>
            </a:pPr>
            <a:r>
              <a:rPr lang="en-US" b="1" dirty="0"/>
              <a:t>🔹 Reducing Hallucinations</a:t>
            </a:r>
          </a:p>
          <a:p>
            <a:pPr>
              <a:buFont typeface="Arial" panose="020B0604020202020204" pitchFamily="34" charset="0"/>
              <a:buChar char="•"/>
            </a:pPr>
            <a:r>
              <a:rPr lang="en-US" dirty="0"/>
              <a:t>Fact-checking with external tools</a:t>
            </a:r>
          </a:p>
          <a:p>
            <a:pPr>
              <a:buFont typeface="Arial" panose="020B0604020202020204" pitchFamily="34" charset="0"/>
              <a:buChar char="•"/>
            </a:pPr>
            <a:r>
              <a:rPr lang="en-US" dirty="0"/>
              <a:t>Retrieval-Augmented Generation (RAG)</a:t>
            </a:r>
          </a:p>
          <a:p>
            <a:pPr>
              <a:buFont typeface="Arial" panose="020B0604020202020204" pitchFamily="34" charset="0"/>
              <a:buChar char="•"/>
            </a:pPr>
            <a:r>
              <a:rPr lang="en-US" dirty="0"/>
              <a:t>Clear, constrained prompts</a:t>
            </a:r>
          </a:p>
          <a:p>
            <a:pPr>
              <a:buFont typeface="Arial" panose="020B0604020202020204" pitchFamily="34" charset="0"/>
              <a:buChar char="•"/>
            </a:pPr>
            <a:endParaRPr lang="en-US" dirty="0"/>
          </a:p>
          <a:p>
            <a:r>
              <a:rPr lang="en-US" b="1" dirty="0"/>
              <a:t>Reducing Bias</a:t>
            </a:r>
          </a:p>
          <a:p>
            <a:r>
              <a:rPr lang="en-US" dirty="0"/>
              <a:t>Diverse training data</a:t>
            </a:r>
          </a:p>
          <a:p>
            <a:r>
              <a:rPr lang="en-US" dirty="0"/>
              <a:t>Bias evaluation benchmarks</a:t>
            </a:r>
          </a:p>
          <a:p>
            <a:r>
              <a:rPr lang="en-US" dirty="0"/>
              <a:t>Human oversight</a:t>
            </a:r>
          </a:p>
          <a:p>
            <a:pPr>
              <a:buFont typeface="Arial" panose="020B0604020202020204" pitchFamily="34" charset="0"/>
              <a:buChar char="•"/>
            </a:pPr>
            <a:endParaRPr lang="en-US" dirty="0"/>
          </a:p>
          <a:p>
            <a:pPr>
              <a:buFont typeface="Arial" panose="020B0604020202020204" pitchFamily="34" charset="0"/>
              <a:buChar char="•"/>
            </a:pPr>
            <a:endParaRPr lang="en-US" dirty="0"/>
          </a:p>
          <a:p>
            <a:r>
              <a:rPr lang="en-US" b="1" dirty="0"/>
              <a:t>Managing Memory Limits</a:t>
            </a:r>
          </a:p>
          <a:p>
            <a:r>
              <a:rPr lang="en-US" dirty="0"/>
              <a:t>Summarization of prior context</a:t>
            </a:r>
          </a:p>
          <a:p>
            <a:r>
              <a:rPr lang="en-US" dirty="0"/>
              <a:t>Chunking long documents</a:t>
            </a:r>
          </a:p>
          <a:p>
            <a:r>
              <a:rPr lang="en-US" dirty="0"/>
              <a:t>External memory systems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8458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AAACC-D629-A10C-5054-2041FCF16CD3}"/>
              </a:ext>
            </a:extLst>
          </p:cNvPr>
          <p:cNvPicPr>
            <a:picLocks noChangeAspect="1"/>
          </p:cNvPicPr>
          <p:nvPr/>
        </p:nvPicPr>
        <p:blipFill>
          <a:blip r:embed="rId2"/>
          <a:stretch>
            <a:fillRect/>
          </a:stretch>
        </p:blipFill>
        <p:spPr>
          <a:xfrm>
            <a:off x="0" y="470263"/>
            <a:ext cx="12192000" cy="5773783"/>
          </a:xfrm>
          <a:prstGeom prst="rect">
            <a:avLst/>
          </a:prstGeom>
        </p:spPr>
      </p:pic>
    </p:spTree>
    <p:extLst>
      <p:ext uri="{BB962C8B-B14F-4D97-AF65-F5344CB8AC3E}">
        <p14:creationId xmlns:p14="http://schemas.microsoft.com/office/powerpoint/2010/main" val="3076738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8744BA-FBD7-52D7-1CF5-5153A0F9A9A3}"/>
              </a:ext>
            </a:extLst>
          </p:cNvPr>
          <p:cNvSpPr txBox="1"/>
          <p:nvPr/>
        </p:nvSpPr>
        <p:spPr>
          <a:xfrm>
            <a:off x="2063933" y="407510"/>
            <a:ext cx="8273143" cy="523220"/>
          </a:xfrm>
          <a:prstGeom prst="rect">
            <a:avLst/>
          </a:prstGeom>
          <a:noFill/>
        </p:spPr>
        <p:txBody>
          <a:bodyPr wrap="square">
            <a:spAutoFit/>
          </a:bodyPr>
          <a:lstStyle/>
          <a:p>
            <a:r>
              <a:rPr lang="en-IN" sz="2800" kern="0" dirty="0">
                <a:solidFill>
                  <a:srgbClr val="FF0000"/>
                </a:solidFill>
                <a:effectLst/>
                <a:latin typeface="Times New Roman" panose="02020603050405020304" pitchFamily="18" charset="0"/>
                <a:ea typeface="Times New Roman" panose="02020603050405020304" pitchFamily="18" charset="0"/>
              </a:rPr>
              <a:t>Token economics: cost per token, efficiency strategies </a:t>
            </a:r>
            <a:endParaRPr lang="hi-IN" sz="2800" dirty="0">
              <a:solidFill>
                <a:srgbClr val="FF0000"/>
              </a:solidFill>
            </a:endParaRPr>
          </a:p>
        </p:txBody>
      </p:sp>
      <p:sp>
        <p:nvSpPr>
          <p:cNvPr id="5" name="TextBox 4">
            <a:extLst>
              <a:ext uri="{FF2B5EF4-FFF2-40B4-BE49-F238E27FC236}">
                <a16:creationId xmlns:a16="http://schemas.microsoft.com/office/drawing/2014/main" id="{FDA31C47-45B0-EF30-6E6C-5D37A6118AC2}"/>
              </a:ext>
            </a:extLst>
          </p:cNvPr>
          <p:cNvSpPr txBox="1"/>
          <p:nvPr/>
        </p:nvSpPr>
        <p:spPr>
          <a:xfrm>
            <a:off x="269966" y="1231148"/>
            <a:ext cx="8874034" cy="1477328"/>
          </a:xfrm>
          <a:prstGeom prst="rect">
            <a:avLst/>
          </a:prstGeom>
          <a:noFill/>
        </p:spPr>
        <p:txBody>
          <a:bodyPr wrap="square">
            <a:spAutoFit/>
          </a:bodyPr>
          <a:lstStyle/>
          <a:p>
            <a:pPr>
              <a:buNone/>
            </a:pPr>
            <a:r>
              <a:rPr lang="en-US" b="1" dirty="0"/>
              <a:t>Token economics</a:t>
            </a:r>
            <a:r>
              <a:rPr lang="en-US" dirty="0"/>
              <a:t> refers to understanding and managing:</a:t>
            </a:r>
          </a:p>
          <a:p>
            <a:pPr>
              <a:buFont typeface="Arial" panose="020B0604020202020204" pitchFamily="34" charset="0"/>
              <a:buChar char="•"/>
            </a:pPr>
            <a:r>
              <a:rPr lang="en-US" dirty="0"/>
              <a:t>How </a:t>
            </a:r>
            <a:r>
              <a:rPr lang="en-US" b="1" dirty="0"/>
              <a:t>tokens are counted</a:t>
            </a:r>
            <a:endParaRPr lang="en-US" dirty="0"/>
          </a:p>
          <a:p>
            <a:pPr>
              <a:buFont typeface="Arial" panose="020B0604020202020204" pitchFamily="34" charset="0"/>
              <a:buChar char="•"/>
            </a:pPr>
            <a:r>
              <a:rPr lang="en-US" dirty="0"/>
              <a:t>How </a:t>
            </a:r>
            <a:r>
              <a:rPr lang="en-US" b="1" dirty="0"/>
              <a:t>cost is calculated per token</a:t>
            </a:r>
            <a:endParaRPr lang="en-US" dirty="0"/>
          </a:p>
          <a:p>
            <a:pPr>
              <a:buFont typeface="Arial" panose="020B0604020202020204" pitchFamily="34" charset="0"/>
              <a:buChar char="•"/>
            </a:pPr>
            <a:r>
              <a:rPr lang="en-US" dirty="0"/>
              <a:t>How to </a:t>
            </a:r>
            <a:r>
              <a:rPr lang="en-US" b="1" dirty="0"/>
              <a:t>optimize token usage</a:t>
            </a:r>
            <a:r>
              <a:rPr lang="en-US" dirty="0"/>
              <a:t> to reduce cost and improve efficiency</a:t>
            </a:r>
          </a:p>
          <a:p>
            <a:pPr>
              <a:buNone/>
            </a:pPr>
            <a:r>
              <a:rPr lang="en-US" dirty="0"/>
              <a:t> In LLM systems, </a:t>
            </a:r>
            <a:r>
              <a:rPr lang="en-US" b="1" dirty="0"/>
              <a:t>tokens are the unit of computation and billing</a:t>
            </a:r>
            <a:r>
              <a:rPr lang="en-US" dirty="0"/>
              <a:t>.</a:t>
            </a:r>
          </a:p>
        </p:txBody>
      </p:sp>
      <p:sp>
        <p:nvSpPr>
          <p:cNvPr id="7" name="TextBox 6">
            <a:extLst>
              <a:ext uri="{FF2B5EF4-FFF2-40B4-BE49-F238E27FC236}">
                <a16:creationId xmlns:a16="http://schemas.microsoft.com/office/drawing/2014/main" id="{0A7EACD2-E295-7E9A-A43F-D516BA16DCBC}"/>
              </a:ext>
            </a:extLst>
          </p:cNvPr>
          <p:cNvSpPr txBox="1"/>
          <p:nvPr/>
        </p:nvSpPr>
        <p:spPr>
          <a:xfrm>
            <a:off x="121913" y="3145360"/>
            <a:ext cx="6096000" cy="1477328"/>
          </a:xfrm>
          <a:prstGeom prst="rect">
            <a:avLst/>
          </a:prstGeom>
          <a:noFill/>
        </p:spPr>
        <p:txBody>
          <a:bodyPr wrap="square">
            <a:spAutoFit/>
          </a:bodyPr>
          <a:lstStyle/>
          <a:p>
            <a:pPr>
              <a:buNone/>
            </a:pPr>
            <a:r>
              <a:rPr lang="en-IN" b="1" dirty="0"/>
              <a:t>Cost per Token (Core Concept)</a:t>
            </a:r>
          </a:p>
          <a:p>
            <a:pPr>
              <a:buNone/>
            </a:pPr>
            <a:r>
              <a:rPr lang="en-IN" dirty="0"/>
              <a:t>LLM providers typically charge based on:</a:t>
            </a:r>
          </a:p>
          <a:p>
            <a:pPr>
              <a:buFont typeface="Arial" panose="020B0604020202020204" pitchFamily="34" charset="0"/>
              <a:buChar char="•"/>
            </a:pPr>
            <a:r>
              <a:rPr lang="en-IN" b="1" dirty="0"/>
              <a:t>Input tokens</a:t>
            </a:r>
            <a:r>
              <a:rPr lang="en-IN" dirty="0"/>
              <a:t> (prompt + context)</a:t>
            </a:r>
          </a:p>
          <a:p>
            <a:pPr>
              <a:buFont typeface="Arial" panose="020B0604020202020204" pitchFamily="34" charset="0"/>
              <a:buChar char="•"/>
            </a:pPr>
            <a:r>
              <a:rPr lang="en-IN" b="1" dirty="0"/>
              <a:t>Output tokens</a:t>
            </a:r>
            <a:r>
              <a:rPr lang="en-IN" dirty="0"/>
              <a:t> (generated response)</a:t>
            </a:r>
          </a:p>
          <a:p>
            <a:pPr>
              <a:buNone/>
            </a:pPr>
            <a:r>
              <a:rPr lang="en-IN" b="1" dirty="0"/>
              <a:t>Total cost ∝ (input tokens + output tokens)</a:t>
            </a:r>
            <a:endParaRPr lang="en-IN"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79B1F1A-58B0-5B4E-BFAF-E6355172ABDF}"/>
                  </a:ext>
                </a:extLst>
              </p:cNvPr>
              <p:cNvSpPr txBox="1"/>
              <p:nvPr/>
            </p:nvSpPr>
            <p:spPr>
              <a:xfrm>
                <a:off x="3727269" y="4797478"/>
                <a:ext cx="6096000" cy="646331"/>
              </a:xfrm>
              <a:prstGeom prst="rect">
                <a:avLst/>
              </a:prstGeom>
              <a:noFill/>
            </p:spPr>
            <p:txBody>
              <a:bodyPr wrap="square">
                <a:spAutoFit/>
              </a:bodyPr>
              <a:lstStyle/>
              <a:p>
                <a:pPr>
                  <a:buNone/>
                </a:pPr>
                <a:r>
                  <a:rPr lang="en-IN" b="1" dirty="0"/>
                  <a:t>Conceptual Cost Formula </a:t>
                </a:r>
                <a:endParaRPr lang="en-IN" b="0" dirty="0"/>
              </a:p>
              <a:p>
                <a:pPr>
                  <a:buNone/>
                </a:pPr>
                <a14:m>
                  <m:oMathPara xmlns:m="http://schemas.openxmlformats.org/officeDocument/2006/math">
                    <m:oMathParaPr>
                      <m:jc m:val="centerGroup"/>
                    </m:oMathParaPr>
                    <m:oMath xmlns:m="http://schemas.openxmlformats.org/officeDocument/2006/math">
                      <m:r>
                        <m:rPr>
                          <m:nor/>
                        </m:rPr>
                        <a:rPr lang="en-IN" b="0"/>
                        <m:t>Cost</m:t>
                      </m:r>
                      <m:r>
                        <a:rPr lang="en-IN" b="0" i="0">
                          <a:latin typeface="Cambria Math" panose="02040503050406030204" pitchFamily="18" charset="0"/>
                        </a:rPr>
                        <m:t>=</m:t>
                      </m:r>
                      <m:d>
                        <m:dPr>
                          <m:ctrlPr>
                            <a:rPr lang="ar-AE" b="0" i="1">
                              <a:latin typeface="Cambria Math" panose="02040503050406030204" pitchFamily="18" charset="0"/>
                            </a:rPr>
                          </m:ctrlPr>
                        </m:dPr>
                        <m:e>
                          <m:r>
                            <m:rPr>
                              <m:nor/>
                            </m:rPr>
                            <a:rPr lang="en-IN" b="0" i="1">
                              <a:latin typeface="Cambria Math" panose="02040503050406030204" pitchFamily="18" charset="0"/>
                            </a:rPr>
                            <m:t>Input</m:t>
                          </m:r>
                          <m:r>
                            <m:rPr>
                              <m:nor/>
                            </m:rPr>
                            <a:rPr lang="en-IN" b="0" i="1">
                              <a:latin typeface="Cambria Math" panose="02040503050406030204" pitchFamily="18" charset="0"/>
                            </a:rPr>
                            <m:t> </m:t>
                          </m:r>
                          <m:r>
                            <m:rPr>
                              <m:nor/>
                            </m:rPr>
                            <a:rPr lang="en-IN" b="0" i="1">
                              <a:latin typeface="Cambria Math" panose="02040503050406030204" pitchFamily="18" charset="0"/>
                            </a:rPr>
                            <m:t>Tokens</m:t>
                          </m:r>
                          <m:r>
                            <a:rPr lang="en-IN" b="0" i="0">
                              <a:latin typeface="Cambria Math" panose="02040503050406030204" pitchFamily="18" charset="0"/>
                            </a:rPr>
                            <m:t>×</m:t>
                          </m:r>
                          <m:sSub>
                            <m:sSubPr>
                              <m:ctrlPr>
                                <a:rPr lang="ar-AE" b="0" i="1">
                                  <a:latin typeface="Cambria Math" panose="02040503050406030204" pitchFamily="18" charset="0"/>
                                </a:rPr>
                              </m:ctrlPr>
                            </m:sSubPr>
                            <m:e>
                              <m:r>
                                <a:rPr lang="ar-AE" b="0" i="1">
                                  <a:latin typeface="Cambria Math" panose="02040503050406030204" pitchFamily="18" charset="0"/>
                                </a:rPr>
                                <m:t>𝐶</m:t>
                              </m:r>
                            </m:e>
                            <m:sub>
                              <m:r>
                                <a:rPr lang="ar-AE" b="0" i="1">
                                  <a:latin typeface="Cambria Math" panose="02040503050406030204" pitchFamily="18" charset="0"/>
                                </a:rPr>
                                <m:t>𝑖𝑛</m:t>
                              </m:r>
                            </m:sub>
                          </m:sSub>
                        </m:e>
                      </m:d>
                      <m:r>
                        <a:rPr lang="ar-AE" b="0" i="0">
                          <a:latin typeface="Cambria Math" panose="02040503050406030204" pitchFamily="18" charset="0"/>
                        </a:rPr>
                        <m:t>+</m:t>
                      </m:r>
                      <m:d>
                        <m:dPr>
                          <m:ctrlPr>
                            <a:rPr lang="ar-AE" b="0" i="1">
                              <a:latin typeface="Cambria Math" panose="02040503050406030204" pitchFamily="18" charset="0"/>
                            </a:rPr>
                          </m:ctrlPr>
                        </m:dPr>
                        <m:e>
                          <m:r>
                            <m:rPr>
                              <m:nor/>
                            </m:rPr>
                            <a:rPr lang="en-IN" b="0" i="1">
                              <a:latin typeface="Cambria Math" panose="02040503050406030204" pitchFamily="18" charset="0"/>
                            </a:rPr>
                            <m:t>Output</m:t>
                          </m:r>
                          <m:r>
                            <m:rPr>
                              <m:nor/>
                            </m:rPr>
                            <a:rPr lang="en-IN" b="0" i="1">
                              <a:latin typeface="Cambria Math" panose="02040503050406030204" pitchFamily="18" charset="0"/>
                            </a:rPr>
                            <m:t> </m:t>
                          </m:r>
                          <m:r>
                            <m:rPr>
                              <m:nor/>
                            </m:rPr>
                            <a:rPr lang="en-IN" b="0" i="1">
                              <a:latin typeface="Cambria Math" panose="02040503050406030204" pitchFamily="18" charset="0"/>
                            </a:rPr>
                            <m:t>Tokens</m:t>
                          </m:r>
                          <m:r>
                            <a:rPr lang="en-IN" b="0" i="0">
                              <a:latin typeface="Cambria Math" panose="02040503050406030204" pitchFamily="18" charset="0"/>
                            </a:rPr>
                            <m:t>×</m:t>
                          </m:r>
                          <m:sSub>
                            <m:sSubPr>
                              <m:ctrlPr>
                                <a:rPr lang="ar-AE" b="0" i="1">
                                  <a:latin typeface="Cambria Math" panose="02040503050406030204" pitchFamily="18" charset="0"/>
                                </a:rPr>
                              </m:ctrlPr>
                            </m:sSubPr>
                            <m:e>
                              <m:r>
                                <a:rPr lang="ar-AE" b="0" i="1">
                                  <a:latin typeface="Cambria Math" panose="02040503050406030204" pitchFamily="18" charset="0"/>
                                </a:rPr>
                                <m:t>𝐶</m:t>
                              </m:r>
                            </m:e>
                            <m:sub>
                              <m:r>
                                <a:rPr lang="ar-AE" b="0" i="1">
                                  <a:latin typeface="Cambria Math" panose="02040503050406030204" pitchFamily="18" charset="0"/>
                                </a:rPr>
                                <m:t>𝑜𝑢𝑡</m:t>
                              </m:r>
                            </m:sub>
                          </m:sSub>
                        </m:e>
                      </m:d>
                    </m:oMath>
                  </m:oMathPara>
                </a14:m>
                <a:endParaRPr lang="ar-AE" b="0" dirty="0"/>
              </a:p>
            </p:txBody>
          </p:sp>
        </mc:Choice>
        <mc:Fallback>
          <p:sp>
            <p:nvSpPr>
              <p:cNvPr id="9" name="TextBox 8">
                <a:extLst>
                  <a:ext uri="{FF2B5EF4-FFF2-40B4-BE49-F238E27FC236}">
                    <a16:creationId xmlns:a16="http://schemas.microsoft.com/office/drawing/2014/main" id="{F79B1F1A-58B0-5B4E-BFAF-E6355172ABDF}"/>
                  </a:ext>
                </a:extLst>
              </p:cNvPr>
              <p:cNvSpPr txBox="1">
                <a:spLocks noRot="1" noChangeAspect="1" noMove="1" noResize="1" noEditPoints="1" noAdjustHandles="1" noChangeArrowheads="1" noChangeShapeType="1" noTextEdit="1"/>
              </p:cNvSpPr>
              <p:nvPr/>
            </p:nvSpPr>
            <p:spPr>
              <a:xfrm>
                <a:off x="3727269" y="4797478"/>
                <a:ext cx="6096000" cy="646331"/>
              </a:xfrm>
              <a:prstGeom prst="rect">
                <a:avLst/>
              </a:prstGeom>
              <a:blipFill>
                <a:blip r:embed="rId2"/>
                <a:stretch>
                  <a:fillRect l="-800" t="-5660" b="-7547"/>
                </a:stretch>
              </a:blipFill>
            </p:spPr>
            <p:txBody>
              <a:bodyPr/>
              <a:lstStyle/>
              <a:p>
                <a:r>
                  <a:rPr lang="hi-IN">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074FDEB-FDAE-9288-F07B-8EC493123AD2}"/>
                  </a:ext>
                </a:extLst>
              </p:cNvPr>
              <p:cNvSpPr txBox="1"/>
              <p:nvPr/>
            </p:nvSpPr>
            <p:spPr>
              <a:xfrm>
                <a:off x="818601" y="5444428"/>
                <a:ext cx="7785468" cy="1200329"/>
              </a:xfrm>
              <a:prstGeom prst="rect">
                <a:avLst/>
              </a:prstGeom>
              <a:noFill/>
            </p:spPr>
            <p:txBody>
              <a:bodyPr wrap="square">
                <a:spAutoFit/>
              </a:bodyPr>
              <a:lstStyle/>
              <a:p>
                <a:pPr>
                  <a:buNone/>
                </a:pPr>
                <a:r>
                  <a:rPr lang="en-IN" dirty="0"/>
                  <a:t>Where:</a:t>
                </a:r>
              </a:p>
              <a:p>
                <a:pPr>
                  <a:buFont typeface="Arial" panose="020B0604020202020204" pitchFamily="34" charset="0"/>
                  <a:buChar char="•"/>
                </a:pP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1">
                            <a:latin typeface="Cambria Math" panose="02040503050406030204" pitchFamily="18" charset="0"/>
                          </a:rPr>
                          <m:t>𝑖𝑛</m:t>
                        </m:r>
                      </m:sub>
                    </m:sSub>
                  </m:oMath>
                </a14:m>
                <a:r>
                  <a:rPr lang="ar-AE" dirty="0"/>
                  <a:t>= </a:t>
                </a:r>
                <a:r>
                  <a:rPr lang="en-IN" dirty="0"/>
                  <a:t>cost per input token</a:t>
                </a:r>
              </a:p>
              <a:p>
                <a:pPr>
                  <a:buFont typeface="Arial" panose="020B0604020202020204" pitchFamily="34" charset="0"/>
                  <a:buChar char="•"/>
                </a:pP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𝐶</m:t>
                        </m:r>
                      </m:e>
                      <m:sub>
                        <m:r>
                          <a:rPr lang="ar-AE" i="1">
                            <a:latin typeface="Cambria Math" panose="02040503050406030204" pitchFamily="18" charset="0"/>
                          </a:rPr>
                          <m:t>𝑜𝑢𝑡</m:t>
                        </m:r>
                      </m:sub>
                    </m:sSub>
                  </m:oMath>
                </a14:m>
                <a:r>
                  <a:rPr lang="ar-AE" dirty="0"/>
                  <a:t>= </a:t>
                </a:r>
                <a:r>
                  <a:rPr lang="en-IN" dirty="0"/>
                  <a:t>cost per output token</a:t>
                </a:r>
              </a:p>
              <a:p>
                <a:pPr>
                  <a:buNone/>
                </a:pPr>
                <a:r>
                  <a:rPr lang="en-IN" dirty="0"/>
                  <a:t> Output tokens usually cost </a:t>
                </a:r>
                <a:r>
                  <a:rPr lang="en-IN" b="1" dirty="0"/>
                  <a:t>more</a:t>
                </a:r>
                <a:r>
                  <a:rPr lang="en-IN" dirty="0"/>
                  <a:t> due to autoregressive generation.</a:t>
                </a:r>
              </a:p>
            </p:txBody>
          </p:sp>
        </mc:Choice>
        <mc:Fallback>
          <p:sp>
            <p:nvSpPr>
              <p:cNvPr id="11" name="TextBox 10">
                <a:extLst>
                  <a:ext uri="{FF2B5EF4-FFF2-40B4-BE49-F238E27FC236}">
                    <a16:creationId xmlns:a16="http://schemas.microsoft.com/office/drawing/2014/main" id="{4074FDEB-FDAE-9288-F07B-8EC493123AD2}"/>
                  </a:ext>
                </a:extLst>
              </p:cNvPr>
              <p:cNvSpPr txBox="1">
                <a:spLocks noRot="1" noChangeAspect="1" noMove="1" noResize="1" noEditPoints="1" noAdjustHandles="1" noChangeArrowheads="1" noChangeShapeType="1" noTextEdit="1"/>
              </p:cNvSpPr>
              <p:nvPr/>
            </p:nvSpPr>
            <p:spPr>
              <a:xfrm>
                <a:off x="818601" y="5444428"/>
                <a:ext cx="7785468" cy="1200329"/>
              </a:xfrm>
              <a:prstGeom prst="rect">
                <a:avLst/>
              </a:prstGeom>
              <a:blipFill>
                <a:blip r:embed="rId3"/>
                <a:stretch>
                  <a:fillRect l="-626" t="-2538" b="-7107"/>
                </a:stretch>
              </a:blipFill>
            </p:spPr>
            <p:txBody>
              <a:bodyPr/>
              <a:lstStyle/>
              <a:p>
                <a:r>
                  <a:rPr lang="hi-IN">
                    <a:noFill/>
                  </a:rPr>
                  <a:t> </a:t>
                </a:r>
              </a:p>
            </p:txBody>
          </p:sp>
        </mc:Fallback>
      </mc:AlternateContent>
    </p:spTree>
    <p:extLst>
      <p:ext uri="{BB962C8B-B14F-4D97-AF65-F5344CB8AC3E}">
        <p14:creationId xmlns:p14="http://schemas.microsoft.com/office/powerpoint/2010/main" val="25606956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65F039-997E-8A35-A93E-BB34BDA39ECE}"/>
              </a:ext>
            </a:extLst>
          </p:cNvPr>
          <p:cNvSpPr txBox="1"/>
          <p:nvPr/>
        </p:nvSpPr>
        <p:spPr>
          <a:xfrm>
            <a:off x="235132" y="324620"/>
            <a:ext cx="8760822" cy="1754326"/>
          </a:xfrm>
          <a:prstGeom prst="rect">
            <a:avLst/>
          </a:prstGeom>
          <a:noFill/>
        </p:spPr>
        <p:txBody>
          <a:bodyPr wrap="square">
            <a:spAutoFit/>
          </a:bodyPr>
          <a:lstStyle/>
          <a:p>
            <a:pPr>
              <a:buNone/>
            </a:pPr>
            <a:r>
              <a:rPr lang="en-US" b="1" dirty="0"/>
              <a:t>Efficiency strategies</a:t>
            </a:r>
            <a:r>
              <a:rPr lang="en-US" dirty="0"/>
              <a:t> are techniques used to:</a:t>
            </a:r>
          </a:p>
          <a:p>
            <a:pPr>
              <a:buFont typeface="Arial" panose="020B0604020202020204" pitchFamily="34" charset="0"/>
              <a:buChar char="•"/>
            </a:pPr>
            <a:r>
              <a:rPr lang="en-US" b="1" dirty="0"/>
              <a:t>Reduce the number of tokens</a:t>
            </a:r>
            <a:endParaRPr lang="en-US" dirty="0"/>
          </a:p>
          <a:p>
            <a:pPr>
              <a:buFont typeface="Arial" panose="020B0604020202020204" pitchFamily="34" charset="0"/>
              <a:buChar char="•"/>
            </a:pPr>
            <a:r>
              <a:rPr lang="en-US" b="1" dirty="0"/>
              <a:t>Lower computational cost</a:t>
            </a:r>
            <a:endParaRPr lang="en-US" dirty="0"/>
          </a:p>
          <a:p>
            <a:pPr>
              <a:buFont typeface="Arial" panose="020B0604020202020204" pitchFamily="34" charset="0"/>
              <a:buChar char="•"/>
            </a:pPr>
            <a:r>
              <a:rPr lang="en-US" b="1" dirty="0"/>
              <a:t>Maintain or improve output quality</a:t>
            </a:r>
            <a:endParaRPr lang="en-US" dirty="0"/>
          </a:p>
          <a:p>
            <a:pPr>
              <a:buNone/>
            </a:pPr>
            <a:r>
              <a:rPr lang="en-US" dirty="0"/>
              <a:t> Goal:</a:t>
            </a:r>
          </a:p>
          <a:p>
            <a:pPr>
              <a:buNone/>
            </a:pPr>
            <a:r>
              <a:rPr lang="en-US" b="1" dirty="0"/>
              <a:t>Maximum useful information with minimum tokens</a:t>
            </a:r>
            <a:endParaRPr lang="en-US" dirty="0"/>
          </a:p>
        </p:txBody>
      </p:sp>
      <p:graphicFrame>
        <p:nvGraphicFramePr>
          <p:cNvPr id="4" name="Table 3">
            <a:extLst>
              <a:ext uri="{FF2B5EF4-FFF2-40B4-BE49-F238E27FC236}">
                <a16:creationId xmlns:a16="http://schemas.microsoft.com/office/drawing/2014/main" id="{4EE41EA3-437A-BCE6-A358-39E79203E802}"/>
              </a:ext>
            </a:extLst>
          </p:cNvPr>
          <p:cNvGraphicFramePr>
            <a:graphicFrameLocks noGrp="1"/>
          </p:cNvGraphicFramePr>
          <p:nvPr>
            <p:extLst>
              <p:ext uri="{D42A27DB-BD31-4B8C-83A1-F6EECF244321}">
                <p14:modId xmlns:p14="http://schemas.microsoft.com/office/powerpoint/2010/main" val="99631541"/>
              </p:ext>
            </p:extLst>
          </p:nvPr>
        </p:nvGraphicFramePr>
        <p:xfrm>
          <a:off x="838200" y="2538254"/>
          <a:ext cx="7670074" cy="2926080"/>
        </p:xfrm>
        <a:graphic>
          <a:graphicData uri="http://schemas.openxmlformats.org/drawingml/2006/table">
            <a:tbl>
              <a:tblPr/>
              <a:tblGrid>
                <a:gridCol w="3835037">
                  <a:extLst>
                    <a:ext uri="{9D8B030D-6E8A-4147-A177-3AD203B41FA5}">
                      <a16:colId xmlns:a16="http://schemas.microsoft.com/office/drawing/2014/main" val="2757354352"/>
                    </a:ext>
                  </a:extLst>
                </a:gridCol>
                <a:gridCol w="3835037">
                  <a:extLst>
                    <a:ext uri="{9D8B030D-6E8A-4147-A177-3AD203B41FA5}">
                      <a16:colId xmlns:a16="http://schemas.microsoft.com/office/drawing/2014/main" val="2403278454"/>
                    </a:ext>
                  </a:extLst>
                </a:gridCol>
              </a:tblGrid>
              <a:tr h="0">
                <a:tc>
                  <a:txBody>
                    <a:bodyPr/>
                    <a:lstStyle/>
                    <a:p>
                      <a:pPr>
                        <a:buNone/>
                      </a:pPr>
                      <a:r>
                        <a:rPr lang="en-IN"/>
                        <a:t>Strategy</a:t>
                      </a:r>
                    </a:p>
                  </a:txBody>
                  <a:tcPr anchor="ctr">
                    <a:lnL>
                      <a:noFill/>
                    </a:lnL>
                    <a:lnR>
                      <a:noFill/>
                    </a:lnR>
                    <a:lnT>
                      <a:noFill/>
                    </a:lnT>
                    <a:lnB>
                      <a:noFill/>
                    </a:lnB>
                    <a:noFill/>
                  </a:tcPr>
                </a:tc>
                <a:tc>
                  <a:txBody>
                    <a:bodyPr/>
                    <a:lstStyle/>
                    <a:p>
                      <a:pPr>
                        <a:buNone/>
                      </a:pPr>
                      <a:r>
                        <a:rPr lang="en-IN"/>
                        <a:t>Purpose</a:t>
                      </a:r>
                    </a:p>
                  </a:txBody>
                  <a:tcPr anchor="ctr">
                    <a:lnL>
                      <a:noFill/>
                    </a:lnL>
                    <a:lnR>
                      <a:noFill/>
                    </a:lnR>
                    <a:lnT>
                      <a:noFill/>
                    </a:lnT>
                    <a:lnB>
                      <a:noFill/>
                    </a:lnB>
                    <a:noFill/>
                  </a:tcPr>
                </a:tc>
                <a:extLst>
                  <a:ext uri="{0D108BD9-81ED-4DB2-BD59-A6C34878D82A}">
                    <a16:rowId xmlns:a16="http://schemas.microsoft.com/office/drawing/2014/main" val="1102268391"/>
                  </a:ext>
                </a:extLst>
              </a:tr>
              <a:tr h="0">
                <a:tc>
                  <a:txBody>
                    <a:bodyPr/>
                    <a:lstStyle/>
                    <a:p>
                      <a:pPr>
                        <a:buNone/>
                      </a:pPr>
                      <a:r>
                        <a:rPr lang="en-IN"/>
                        <a:t>Concise prompts</a:t>
                      </a:r>
                    </a:p>
                  </a:txBody>
                  <a:tcPr anchor="ctr">
                    <a:lnL>
                      <a:noFill/>
                    </a:lnL>
                    <a:lnR>
                      <a:noFill/>
                    </a:lnR>
                    <a:lnT>
                      <a:noFill/>
                    </a:lnT>
                    <a:lnB>
                      <a:noFill/>
                    </a:lnB>
                    <a:noFill/>
                  </a:tcPr>
                </a:tc>
                <a:tc>
                  <a:txBody>
                    <a:bodyPr/>
                    <a:lstStyle/>
                    <a:p>
                      <a:pPr>
                        <a:buNone/>
                      </a:pPr>
                      <a:r>
                        <a:rPr lang="en-IN"/>
                        <a:t>Reduce input tokens</a:t>
                      </a:r>
                    </a:p>
                  </a:txBody>
                  <a:tcPr anchor="ctr">
                    <a:lnL>
                      <a:noFill/>
                    </a:lnL>
                    <a:lnR>
                      <a:noFill/>
                    </a:lnR>
                    <a:lnT>
                      <a:noFill/>
                    </a:lnT>
                    <a:lnB>
                      <a:noFill/>
                    </a:lnB>
                    <a:noFill/>
                  </a:tcPr>
                </a:tc>
                <a:extLst>
                  <a:ext uri="{0D108BD9-81ED-4DB2-BD59-A6C34878D82A}">
                    <a16:rowId xmlns:a16="http://schemas.microsoft.com/office/drawing/2014/main" val="21852021"/>
                  </a:ext>
                </a:extLst>
              </a:tr>
              <a:tr h="0">
                <a:tc>
                  <a:txBody>
                    <a:bodyPr/>
                    <a:lstStyle/>
                    <a:p>
                      <a:pPr>
                        <a:buNone/>
                      </a:pPr>
                      <a:r>
                        <a:rPr lang="en-IN"/>
                        <a:t>Output limits</a:t>
                      </a:r>
                    </a:p>
                  </a:txBody>
                  <a:tcPr anchor="ctr">
                    <a:lnL>
                      <a:noFill/>
                    </a:lnL>
                    <a:lnR>
                      <a:noFill/>
                    </a:lnR>
                    <a:lnT>
                      <a:noFill/>
                    </a:lnT>
                    <a:lnB>
                      <a:noFill/>
                    </a:lnB>
                    <a:noFill/>
                  </a:tcPr>
                </a:tc>
                <a:tc>
                  <a:txBody>
                    <a:bodyPr/>
                    <a:lstStyle/>
                    <a:p>
                      <a:pPr>
                        <a:buNone/>
                      </a:pPr>
                      <a:r>
                        <a:rPr lang="en-IN"/>
                        <a:t>Control response size</a:t>
                      </a:r>
                    </a:p>
                  </a:txBody>
                  <a:tcPr anchor="ctr">
                    <a:lnL>
                      <a:noFill/>
                    </a:lnL>
                    <a:lnR>
                      <a:noFill/>
                    </a:lnR>
                    <a:lnT>
                      <a:noFill/>
                    </a:lnT>
                    <a:lnB>
                      <a:noFill/>
                    </a:lnB>
                    <a:noFill/>
                  </a:tcPr>
                </a:tc>
                <a:extLst>
                  <a:ext uri="{0D108BD9-81ED-4DB2-BD59-A6C34878D82A}">
                    <a16:rowId xmlns:a16="http://schemas.microsoft.com/office/drawing/2014/main" val="4164087649"/>
                  </a:ext>
                </a:extLst>
              </a:tr>
              <a:tr h="0">
                <a:tc>
                  <a:txBody>
                    <a:bodyPr/>
                    <a:lstStyle/>
                    <a:p>
                      <a:pPr>
                        <a:buNone/>
                      </a:pPr>
                      <a:r>
                        <a:rPr lang="en-IN"/>
                        <a:t>Avoid repetition</a:t>
                      </a:r>
                    </a:p>
                  </a:txBody>
                  <a:tcPr anchor="ctr">
                    <a:lnL>
                      <a:noFill/>
                    </a:lnL>
                    <a:lnR>
                      <a:noFill/>
                    </a:lnR>
                    <a:lnT>
                      <a:noFill/>
                    </a:lnT>
                    <a:lnB>
                      <a:noFill/>
                    </a:lnB>
                    <a:noFill/>
                  </a:tcPr>
                </a:tc>
                <a:tc>
                  <a:txBody>
                    <a:bodyPr/>
                    <a:lstStyle/>
                    <a:p>
                      <a:pPr>
                        <a:buNone/>
                      </a:pPr>
                      <a:r>
                        <a:rPr lang="en-IN"/>
                        <a:t>Prevent token waste</a:t>
                      </a:r>
                    </a:p>
                  </a:txBody>
                  <a:tcPr anchor="ctr">
                    <a:lnL>
                      <a:noFill/>
                    </a:lnL>
                    <a:lnR>
                      <a:noFill/>
                    </a:lnR>
                    <a:lnT>
                      <a:noFill/>
                    </a:lnT>
                    <a:lnB>
                      <a:noFill/>
                    </a:lnB>
                    <a:noFill/>
                  </a:tcPr>
                </a:tc>
                <a:extLst>
                  <a:ext uri="{0D108BD9-81ED-4DB2-BD59-A6C34878D82A}">
                    <a16:rowId xmlns:a16="http://schemas.microsoft.com/office/drawing/2014/main" val="3862958134"/>
                  </a:ext>
                </a:extLst>
              </a:tr>
              <a:tr h="0">
                <a:tc>
                  <a:txBody>
                    <a:bodyPr/>
                    <a:lstStyle/>
                    <a:p>
                      <a:pPr>
                        <a:buNone/>
                      </a:pPr>
                      <a:r>
                        <a:rPr lang="en-IN"/>
                        <a:t>Summarization</a:t>
                      </a:r>
                    </a:p>
                  </a:txBody>
                  <a:tcPr anchor="ctr">
                    <a:lnL>
                      <a:noFill/>
                    </a:lnL>
                    <a:lnR>
                      <a:noFill/>
                    </a:lnR>
                    <a:lnT>
                      <a:noFill/>
                    </a:lnT>
                    <a:lnB>
                      <a:noFill/>
                    </a:lnB>
                    <a:noFill/>
                  </a:tcPr>
                </a:tc>
                <a:tc>
                  <a:txBody>
                    <a:bodyPr/>
                    <a:lstStyle/>
                    <a:p>
                      <a:pPr>
                        <a:buNone/>
                      </a:pPr>
                      <a:r>
                        <a:rPr lang="en-IN"/>
                        <a:t>Replace long text</a:t>
                      </a:r>
                    </a:p>
                  </a:txBody>
                  <a:tcPr anchor="ctr">
                    <a:lnL>
                      <a:noFill/>
                    </a:lnL>
                    <a:lnR>
                      <a:noFill/>
                    </a:lnR>
                    <a:lnT>
                      <a:noFill/>
                    </a:lnT>
                    <a:lnB>
                      <a:noFill/>
                    </a:lnB>
                    <a:noFill/>
                  </a:tcPr>
                </a:tc>
                <a:extLst>
                  <a:ext uri="{0D108BD9-81ED-4DB2-BD59-A6C34878D82A}">
                    <a16:rowId xmlns:a16="http://schemas.microsoft.com/office/drawing/2014/main" val="2848461863"/>
                  </a:ext>
                </a:extLst>
              </a:tr>
              <a:tr h="0">
                <a:tc>
                  <a:txBody>
                    <a:bodyPr/>
                    <a:lstStyle/>
                    <a:p>
                      <a:pPr>
                        <a:buNone/>
                      </a:pPr>
                      <a:r>
                        <a:rPr lang="en-IN"/>
                        <a:t>Chunking</a:t>
                      </a:r>
                    </a:p>
                  </a:txBody>
                  <a:tcPr anchor="ctr">
                    <a:lnL>
                      <a:noFill/>
                    </a:lnL>
                    <a:lnR>
                      <a:noFill/>
                    </a:lnR>
                    <a:lnT>
                      <a:noFill/>
                    </a:lnT>
                    <a:lnB>
                      <a:noFill/>
                    </a:lnB>
                    <a:noFill/>
                  </a:tcPr>
                </a:tc>
                <a:tc>
                  <a:txBody>
                    <a:bodyPr/>
                    <a:lstStyle/>
                    <a:p>
                      <a:pPr>
                        <a:buNone/>
                      </a:pPr>
                      <a:r>
                        <a:rPr lang="en-IN"/>
                        <a:t>Handle large data</a:t>
                      </a:r>
                    </a:p>
                  </a:txBody>
                  <a:tcPr anchor="ctr">
                    <a:lnL>
                      <a:noFill/>
                    </a:lnL>
                    <a:lnR>
                      <a:noFill/>
                    </a:lnR>
                    <a:lnT>
                      <a:noFill/>
                    </a:lnT>
                    <a:lnB>
                      <a:noFill/>
                    </a:lnB>
                    <a:noFill/>
                  </a:tcPr>
                </a:tc>
                <a:extLst>
                  <a:ext uri="{0D108BD9-81ED-4DB2-BD59-A6C34878D82A}">
                    <a16:rowId xmlns:a16="http://schemas.microsoft.com/office/drawing/2014/main" val="3362508040"/>
                  </a:ext>
                </a:extLst>
              </a:tr>
              <a:tr h="0">
                <a:tc>
                  <a:txBody>
                    <a:bodyPr/>
                    <a:lstStyle/>
                    <a:p>
                      <a:pPr>
                        <a:buNone/>
                      </a:pPr>
                      <a:r>
                        <a:rPr lang="en-IN"/>
                        <a:t>RAG</a:t>
                      </a:r>
                    </a:p>
                  </a:txBody>
                  <a:tcPr anchor="ctr">
                    <a:lnL>
                      <a:noFill/>
                    </a:lnL>
                    <a:lnR>
                      <a:noFill/>
                    </a:lnR>
                    <a:lnT>
                      <a:noFill/>
                    </a:lnT>
                    <a:lnB>
                      <a:noFill/>
                    </a:lnB>
                    <a:noFill/>
                  </a:tcPr>
                </a:tc>
                <a:tc>
                  <a:txBody>
                    <a:bodyPr/>
                    <a:lstStyle/>
                    <a:p>
                      <a:pPr>
                        <a:buNone/>
                      </a:pPr>
                      <a:r>
                        <a:rPr lang="en-IN"/>
                        <a:t>Retrieve only relevant info</a:t>
                      </a:r>
                    </a:p>
                  </a:txBody>
                  <a:tcPr anchor="ctr">
                    <a:lnL>
                      <a:noFill/>
                    </a:lnL>
                    <a:lnR>
                      <a:noFill/>
                    </a:lnR>
                    <a:lnT>
                      <a:noFill/>
                    </a:lnT>
                    <a:lnB>
                      <a:noFill/>
                    </a:lnB>
                    <a:noFill/>
                  </a:tcPr>
                </a:tc>
                <a:extLst>
                  <a:ext uri="{0D108BD9-81ED-4DB2-BD59-A6C34878D82A}">
                    <a16:rowId xmlns:a16="http://schemas.microsoft.com/office/drawing/2014/main" val="2429116208"/>
                  </a:ext>
                </a:extLst>
              </a:tr>
              <a:tr h="0">
                <a:tc>
                  <a:txBody>
                    <a:bodyPr/>
                    <a:lstStyle/>
                    <a:p>
                      <a:pPr>
                        <a:buNone/>
                      </a:pPr>
                      <a:r>
                        <a:rPr lang="en-IN"/>
                        <a:t>Structured output</a:t>
                      </a:r>
                    </a:p>
                  </a:txBody>
                  <a:tcPr anchor="ctr">
                    <a:lnL>
                      <a:noFill/>
                    </a:lnL>
                    <a:lnR>
                      <a:noFill/>
                    </a:lnR>
                    <a:lnT>
                      <a:noFill/>
                    </a:lnT>
                    <a:lnB>
                      <a:noFill/>
                    </a:lnB>
                    <a:noFill/>
                  </a:tcPr>
                </a:tc>
                <a:tc>
                  <a:txBody>
                    <a:bodyPr/>
                    <a:lstStyle/>
                    <a:p>
                      <a:pPr>
                        <a:buNone/>
                      </a:pPr>
                      <a:r>
                        <a:rPr lang="en-IN" dirty="0"/>
                        <a:t>Reduce verbosity</a:t>
                      </a:r>
                    </a:p>
                  </a:txBody>
                  <a:tcPr anchor="ctr">
                    <a:lnL>
                      <a:noFill/>
                    </a:lnL>
                    <a:lnR>
                      <a:noFill/>
                    </a:lnR>
                    <a:lnT>
                      <a:noFill/>
                    </a:lnT>
                    <a:lnB>
                      <a:noFill/>
                    </a:lnB>
                    <a:noFill/>
                  </a:tcPr>
                </a:tc>
                <a:extLst>
                  <a:ext uri="{0D108BD9-81ED-4DB2-BD59-A6C34878D82A}">
                    <a16:rowId xmlns:a16="http://schemas.microsoft.com/office/drawing/2014/main" val="2204991698"/>
                  </a:ext>
                </a:extLst>
              </a:tr>
            </a:tbl>
          </a:graphicData>
        </a:graphic>
      </p:graphicFrame>
    </p:spTree>
    <p:extLst>
      <p:ext uri="{BB962C8B-B14F-4D97-AF65-F5344CB8AC3E}">
        <p14:creationId xmlns:p14="http://schemas.microsoft.com/office/powerpoint/2010/main" val="33530652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8FE3B9-CBDD-9D59-C533-8F081E11E75B}"/>
              </a:ext>
            </a:extLst>
          </p:cNvPr>
          <p:cNvGraphicFramePr>
            <a:graphicFrameLocks noGrp="1"/>
          </p:cNvGraphicFramePr>
          <p:nvPr>
            <p:extLst>
              <p:ext uri="{D42A27DB-BD31-4B8C-83A1-F6EECF244321}">
                <p14:modId xmlns:p14="http://schemas.microsoft.com/office/powerpoint/2010/main" val="2809456180"/>
              </p:ext>
            </p:extLst>
          </p:nvPr>
        </p:nvGraphicFramePr>
        <p:xfrm>
          <a:off x="322216" y="511559"/>
          <a:ext cx="11164388" cy="6082480"/>
        </p:xfrm>
        <a:graphic>
          <a:graphicData uri="http://schemas.openxmlformats.org/drawingml/2006/table">
            <a:tbl>
              <a:tblPr/>
              <a:tblGrid>
                <a:gridCol w="2791097">
                  <a:extLst>
                    <a:ext uri="{9D8B030D-6E8A-4147-A177-3AD203B41FA5}">
                      <a16:colId xmlns:a16="http://schemas.microsoft.com/office/drawing/2014/main" val="1862489132"/>
                    </a:ext>
                  </a:extLst>
                </a:gridCol>
                <a:gridCol w="2791097">
                  <a:extLst>
                    <a:ext uri="{9D8B030D-6E8A-4147-A177-3AD203B41FA5}">
                      <a16:colId xmlns:a16="http://schemas.microsoft.com/office/drawing/2014/main" val="858310759"/>
                    </a:ext>
                  </a:extLst>
                </a:gridCol>
                <a:gridCol w="2791097">
                  <a:extLst>
                    <a:ext uri="{9D8B030D-6E8A-4147-A177-3AD203B41FA5}">
                      <a16:colId xmlns:a16="http://schemas.microsoft.com/office/drawing/2014/main" val="675045898"/>
                    </a:ext>
                  </a:extLst>
                </a:gridCol>
                <a:gridCol w="2791097">
                  <a:extLst>
                    <a:ext uri="{9D8B030D-6E8A-4147-A177-3AD203B41FA5}">
                      <a16:colId xmlns:a16="http://schemas.microsoft.com/office/drawing/2014/main" val="2950961553"/>
                    </a:ext>
                  </a:extLst>
                </a:gridCol>
              </a:tblGrid>
              <a:tr h="238429">
                <a:tc>
                  <a:txBody>
                    <a:bodyPr/>
                    <a:lstStyle/>
                    <a:p>
                      <a:pPr>
                        <a:buNone/>
                      </a:pPr>
                      <a:r>
                        <a:rPr lang="en-IN" sz="1800" b="1" dirty="0"/>
                        <a:t>Strategy</a:t>
                      </a:r>
                      <a:endParaRPr lang="en-IN" sz="1800" dirty="0"/>
                    </a:p>
                  </a:txBody>
                  <a:tcPr marL="59607" marR="59607" marT="29804" marB="29804" anchor="ctr">
                    <a:lnL>
                      <a:noFill/>
                    </a:lnL>
                    <a:lnR>
                      <a:noFill/>
                    </a:lnR>
                    <a:lnT>
                      <a:noFill/>
                    </a:lnT>
                    <a:lnB>
                      <a:noFill/>
                    </a:lnB>
                    <a:noFill/>
                  </a:tcPr>
                </a:tc>
                <a:tc>
                  <a:txBody>
                    <a:bodyPr/>
                    <a:lstStyle/>
                    <a:p>
                      <a:pPr>
                        <a:buNone/>
                      </a:pPr>
                      <a:r>
                        <a:rPr lang="en-IN" sz="1800" b="1"/>
                        <a:t>What it Means</a:t>
                      </a:r>
                      <a:endParaRPr lang="en-IN" sz="1800"/>
                    </a:p>
                  </a:txBody>
                  <a:tcPr marL="59607" marR="59607" marT="29804" marB="29804" anchor="ctr">
                    <a:lnL>
                      <a:noFill/>
                    </a:lnL>
                    <a:lnR>
                      <a:noFill/>
                    </a:lnR>
                    <a:lnT>
                      <a:noFill/>
                    </a:lnT>
                    <a:lnB>
                      <a:noFill/>
                    </a:lnB>
                    <a:noFill/>
                  </a:tcPr>
                </a:tc>
                <a:tc>
                  <a:txBody>
                    <a:bodyPr/>
                    <a:lstStyle/>
                    <a:p>
                      <a:pPr>
                        <a:buNone/>
                      </a:pPr>
                      <a:r>
                        <a:rPr lang="en-IN" sz="1800" b="1"/>
                        <a:t>Inefficient Example</a:t>
                      </a:r>
                      <a:endParaRPr lang="en-IN" sz="1800"/>
                    </a:p>
                  </a:txBody>
                  <a:tcPr marL="59607" marR="59607" marT="29804" marB="29804" anchor="ctr">
                    <a:lnL>
                      <a:noFill/>
                    </a:lnL>
                    <a:lnR>
                      <a:noFill/>
                    </a:lnR>
                    <a:lnT>
                      <a:noFill/>
                    </a:lnT>
                    <a:lnB>
                      <a:noFill/>
                    </a:lnB>
                    <a:noFill/>
                  </a:tcPr>
                </a:tc>
                <a:tc>
                  <a:txBody>
                    <a:bodyPr/>
                    <a:lstStyle/>
                    <a:p>
                      <a:pPr>
                        <a:buNone/>
                      </a:pPr>
                      <a:r>
                        <a:rPr lang="en-IN" sz="1800" b="1"/>
                        <a:t>Efficient Example</a:t>
                      </a:r>
                      <a:endParaRPr lang="en-IN" sz="1800"/>
                    </a:p>
                  </a:txBody>
                  <a:tcPr marL="59607" marR="59607" marT="29804" marB="29804" anchor="ctr">
                    <a:lnL>
                      <a:noFill/>
                    </a:lnL>
                    <a:lnR>
                      <a:noFill/>
                    </a:lnR>
                    <a:lnT>
                      <a:noFill/>
                    </a:lnT>
                    <a:lnB>
                      <a:noFill/>
                    </a:lnB>
                    <a:noFill/>
                  </a:tcPr>
                </a:tc>
                <a:extLst>
                  <a:ext uri="{0D108BD9-81ED-4DB2-BD59-A6C34878D82A}">
                    <a16:rowId xmlns:a16="http://schemas.microsoft.com/office/drawing/2014/main" val="2914292807"/>
                  </a:ext>
                </a:extLst>
              </a:tr>
              <a:tr h="596074">
                <a:tc>
                  <a:txBody>
                    <a:bodyPr/>
                    <a:lstStyle/>
                    <a:p>
                      <a:pPr>
                        <a:buNone/>
                      </a:pPr>
                      <a:r>
                        <a:rPr lang="en-IN" sz="1800" b="1" dirty="0"/>
                        <a:t>Concise Prompt Design</a:t>
                      </a:r>
                      <a:endParaRPr lang="en-IN" sz="1800" dirty="0"/>
                    </a:p>
                  </a:txBody>
                  <a:tcPr marL="59607" marR="59607" marT="29804" marB="29804" anchor="ctr">
                    <a:lnL>
                      <a:noFill/>
                    </a:lnL>
                    <a:lnR>
                      <a:noFill/>
                    </a:lnR>
                    <a:lnT>
                      <a:noFill/>
                    </a:lnT>
                    <a:lnB>
                      <a:noFill/>
                    </a:lnB>
                    <a:noFill/>
                  </a:tcPr>
                </a:tc>
                <a:tc>
                  <a:txBody>
                    <a:bodyPr/>
                    <a:lstStyle/>
                    <a:p>
                      <a:pPr>
                        <a:buNone/>
                      </a:pPr>
                      <a:r>
                        <a:rPr lang="en-IN" sz="1800" dirty="0"/>
                        <a:t>Use short, precise instructions</a:t>
                      </a:r>
                    </a:p>
                  </a:txBody>
                  <a:tcPr marL="59607" marR="59607" marT="29804" marB="29804" anchor="ctr">
                    <a:lnL>
                      <a:noFill/>
                    </a:lnL>
                    <a:lnR>
                      <a:noFill/>
                    </a:lnR>
                    <a:lnT>
                      <a:noFill/>
                    </a:lnT>
                    <a:lnB>
                      <a:noFill/>
                    </a:lnB>
                    <a:noFill/>
                  </a:tcPr>
                </a:tc>
                <a:tc>
                  <a:txBody>
                    <a:bodyPr/>
                    <a:lstStyle/>
                    <a:p>
                      <a:pPr>
                        <a:buNone/>
                      </a:pPr>
                      <a:r>
                        <a:rPr lang="en-US" sz="1800"/>
                        <a:t>“Explain tokenization in great detail with history and future scope.”</a:t>
                      </a:r>
                    </a:p>
                  </a:txBody>
                  <a:tcPr marL="59607" marR="59607" marT="29804" marB="29804" anchor="ctr">
                    <a:lnL>
                      <a:noFill/>
                    </a:lnL>
                    <a:lnR>
                      <a:noFill/>
                    </a:lnR>
                    <a:lnT>
                      <a:noFill/>
                    </a:lnT>
                    <a:lnB>
                      <a:noFill/>
                    </a:lnB>
                    <a:noFill/>
                  </a:tcPr>
                </a:tc>
                <a:tc>
                  <a:txBody>
                    <a:bodyPr/>
                    <a:lstStyle/>
                    <a:p>
                      <a:pPr>
                        <a:buNone/>
                      </a:pPr>
                      <a:r>
                        <a:rPr lang="en-US" sz="1800"/>
                        <a:t>“Explain tokenization in 5 bullet points.”</a:t>
                      </a:r>
                    </a:p>
                  </a:txBody>
                  <a:tcPr marL="59607" marR="59607" marT="29804" marB="29804" anchor="ctr">
                    <a:lnL>
                      <a:noFill/>
                    </a:lnL>
                    <a:lnR>
                      <a:noFill/>
                    </a:lnR>
                    <a:lnT>
                      <a:noFill/>
                    </a:lnT>
                    <a:lnB>
                      <a:noFill/>
                    </a:lnB>
                    <a:noFill/>
                  </a:tcPr>
                </a:tc>
                <a:extLst>
                  <a:ext uri="{0D108BD9-81ED-4DB2-BD59-A6C34878D82A}">
                    <a16:rowId xmlns:a16="http://schemas.microsoft.com/office/drawing/2014/main" val="363761751"/>
                  </a:ext>
                </a:extLst>
              </a:tr>
              <a:tr h="417252">
                <a:tc>
                  <a:txBody>
                    <a:bodyPr/>
                    <a:lstStyle/>
                    <a:p>
                      <a:pPr>
                        <a:buNone/>
                      </a:pPr>
                      <a:r>
                        <a:rPr lang="en-IN" sz="1800" b="1"/>
                        <a:t>Output Length Control</a:t>
                      </a:r>
                      <a:endParaRPr lang="en-IN" sz="1800"/>
                    </a:p>
                  </a:txBody>
                  <a:tcPr marL="59607" marR="59607" marT="29804" marB="29804" anchor="ctr">
                    <a:lnL>
                      <a:noFill/>
                    </a:lnL>
                    <a:lnR>
                      <a:noFill/>
                    </a:lnR>
                    <a:lnT>
                      <a:noFill/>
                    </a:lnT>
                    <a:lnB>
                      <a:noFill/>
                    </a:lnB>
                    <a:noFill/>
                  </a:tcPr>
                </a:tc>
                <a:tc>
                  <a:txBody>
                    <a:bodyPr/>
                    <a:lstStyle/>
                    <a:p>
                      <a:pPr>
                        <a:buNone/>
                      </a:pPr>
                      <a:r>
                        <a:rPr lang="en-IN" sz="1800"/>
                        <a:t>Limit response size</a:t>
                      </a:r>
                    </a:p>
                  </a:txBody>
                  <a:tcPr marL="59607" marR="59607" marT="29804" marB="29804" anchor="ctr">
                    <a:lnL>
                      <a:noFill/>
                    </a:lnL>
                    <a:lnR>
                      <a:noFill/>
                    </a:lnR>
                    <a:lnT>
                      <a:noFill/>
                    </a:lnT>
                    <a:lnB>
                      <a:noFill/>
                    </a:lnB>
                    <a:noFill/>
                  </a:tcPr>
                </a:tc>
                <a:tc>
                  <a:txBody>
                    <a:bodyPr/>
                    <a:lstStyle/>
                    <a:p>
                      <a:pPr>
                        <a:buNone/>
                      </a:pPr>
                      <a:r>
                        <a:rPr lang="en-IN" sz="1800"/>
                        <a:t>“Explain transformers.”</a:t>
                      </a:r>
                    </a:p>
                  </a:txBody>
                  <a:tcPr marL="59607" marR="59607" marT="29804" marB="29804" anchor="ctr">
                    <a:lnL>
                      <a:noFill/>
                    </a:lnL>
                    <a:lnR>
                      <a:noFill/>
                    </a:lnR>
                    <a:lnT>
                      <a:noFill/>
                    </a:lnT>
                    <a:lnB>
                      <a:noFill/>
                    </a:lnB>
                    <a:noFill/>
                  </a:tcPr>
                </a:tc>
                <a:tc>
                  <a:txBody>
                    <a:bodyPr/>
                    <a:lstStyle/>
                    <a:p>
                      <a:pPr>
                        <a:buNone/>
                      </a:pPr>
                      <a:r>
                        <a:rPr lang="en-US" sz="1800"/>
                        <a:t>“Explain transformers in 100 words.”</a:t>
                      </a:r>
                    </a:p>
                  </a:txBody>
                  <a:tcPr marL="59607" marR="59607" marT="29804" marB="29804" anchor="ctr">
                    <a:lnL>
                      <a:noFill/>
                    </a:lnL>
                    <a:lnR>
                      <a:noFill/>
                    </a:lnR>
                    <a:lnT>
                      <a:noFill/>
                    </a:lnT>
                    <a:lnB>
                      <a:noFill/>
                    </a:lnB>
                    <a:noFill/>
                  </a:tcPr>
                </a:tc>
                <a:extLst>
                  <a:ext uri="{0D108BD9-81ED-4DB2-BD59-A6C34878D82A}">
                    <a16:rowId xmlns:a16="http://schemas.microsoft.com/office/drawing/2014/main" val="2666508697"/>
                  </a:ext>
                </a:extLst>
              </a:tr>
              <a:tr h="596074">
                <a:tc>
                  <a:txBody>
                    <a:bodyPr/>
                    <a:lstStyle/>
                    <a:p>
                      <a:pPr>
                        <a:buNone/>
                      </a:pPr>
                      <a:r>
                        <a:rPr lang="en-IN" sz="1800" b="1"/>
                        <a:t>Avoid Repetition</a:t>
                      </a:r>
                      <a:endParaRPr lang="en-IN" sz="1800"/>
                    </a:p>
                  </a:txBody>
                  <a:tcPr marL="59607" marR="59607" marT="29804" marB="29804" anchor="ctr">
                    <a:lnL>
                      <a:noFill/>
                    </a:lnL>
                    <a:lnR>
                      <a:noFill/>
                    </a:lnR>
                    <a:lnT>
                      <a:noFill/>
                    </a:lnT>
                    <a:lnB>
                      <a:noFill/>
                    </a:lnB>
                    <a:noFill/>
                  </a:tcPr>
                </a:tc>
                <a:tc>
                  <a:txBody>
                    <a:bodyPr/>
                    <a:lstStyle/>
                    <a:p>
                      <a:pPr>
                        <a:buNone/>
                      </a:pPr>
                      <a:r>
                        <a:rPr lang="en-US" sz="1800"/>
                        <a:t>Do not repeat the same context</a:t>
                      </a:r>
                    </a:p>
                  </a:txBody>
                  <a:tcPr marL="59607" marR="59607" marT="29804" marB="29804" anchor="ctr">
                    <a:lnL>
                      <a:noFill/>
                    </a:lnL>
                    <a:lnR>
                      <a:noFill/>
                    </a:lnR>
                    <a:lnT>
                      <a:noFill/>
                    </a:lnT>
                    <a:lnB>
                      <a:noFill/>
                    </a:lnB>
                    <a:noFill/>
                  </a:tcPr>
                </a:tc>
                <a:tc>
                  <a:txBody>
                    <a:bodyPr/>
                    <a:lstStyle/>
                    <a:p>
                      <a:pPr>
                        <a:buNone/>
                      </a:pPr>
                      <a:r>
                        <a:rPr lang="en-US" sz="1800"/>
                        <a:t>Repeating system instructions in every query</a:t>
                      </a:r>
                    </a:p>
                  </a:txBody>
                  <a:tcPr marL="59607" marR="59607" marT="29804" marB="29804" anchor="ctr">
                    <a:lnL>
                      <a:noFill/>
                    </a:lnL>
                    <a:lnR>
                      <a:noFill/>
                    </a:lnR>
                    <a:lnT>
                      <a:noFill/>
                    </a:lnT>
                    <a:lnB>
                      <a:noFill/>
                    </a:lnB>
                    <a:noFill/>
                  </a:tcPr>
                </a:tc>
                <a:tc>
                  <a:txBody>
                    <a:bodyPr/>
                    <a:lstStyle/>
                    <a:p>
                      <a:pPr>
                        <a:buNone/>
                      </a:pPr>
                      <a:r>
                        <a:rPr lang="en-US" sz="1800"/>
                        <a:t>Use one short system prompt once</a:t>
                      </a:r>
                    </a:p>
                  </a:txBody>
                  <a:tcPr marL="59607" marR="59607" marT="29804" marB="29804" anchor="ctr">
                    <a:lnL>
                      <a:noFill/>
                    </a:lnL>
                    <a:lnR>
                      <a:noFill/>
                    </a:lnR>
                    <a:lnT>
                      <a:noFill/>
                    </a:lnT>
                    <a:lnB>
                      <a:noFill/>
                    </a:lnB>
                    <a:noFill/>
                  </a:tcPr>
                </a:tc>
                <a:extLst>
                  <a:ext uri="{0D108BD9-81ED-4DB2-BD59-A6C34878D82A}">
                    <a16:rowId xmlns:a16="http://schemas.microsoft.com/office/drawing/2014/main" val="4047577944"/>
                  </a:ext>
                </a:extLst>
              </a:tr>
              <a:tr h="417252">
                <a:tc>
                  <a:txBody>
                    <a:bodyPr/>
                    <a:lstStyle/>
                    <a:p>
                      <a:pPr>
                        <a:buNone/>
                      </a:pPr>
                      <a:r>
                        <a:rPr lang="en-IN" sz="1800" b="1"/>
                        <a:t>Summarization</a:t>
                      </a:r>
                      <a:endParaRPr lang="en-IN" sz="1800"/>
                    </a:p>
                  </a:txBody>
                  <a:tcPr marL="59607" marR="59607" marT="29804" marB="29804" anchor="ctr">
                    <a:lnL>
                      <a:noFill/>
                    </a:lnL>
                    <a:lnR>
                      <a:noFill/>
                    </a:lnR>
                    <a:lnT>
                      <a:noFill/>
                    </a:lnT>
                    <a:lnB>
                      <a:noFill/>
                    </a:lnB>
                    <a:noFill/>
                  </a:tcPr>
                </a:tc>
                <a:tc>
                  <a:txBody>
                    <a:bodyPr/>
                    <a:lstStyle/>
                    <a:p>
                      <a:pPr>
                        <a:buNone/>
                      </a:pPr>
                      <a:r>
                        <a:rPr lang="en-US" sz="1800" dirty="0"/>
                        <a:t>Replace long text with a summary</a:t>
                      </a:r>
                    </a:p>
                  </a:txBody>
                  <a:tcPr marL="59607" marR="59607" marT="29804" marB="29804" anchor="ctr">
                    <a:lnL>
                      <a:noFill/>
                    </a:lnL>
                    <a:lnR>
                      <a:noFill/>
                    </a:lnR>
                    <a:lnT>
                      <a:noFill/>
                    </a:lnT>
                    <a:lnB>
                      <a:noFill/>
                    </a:lnB>
                    <a:noFill/>
                  </a:tcPr>
                </a:tc>
                <a:tc>
                  <a:txBody>
                    <a:bodyPr/>
                    <a:lstStyle/>
                    <a:p>
                      <a:pPr>
                        <a:buNone/>
                      </a:pPr>
                      <a:r>
                        <a:rPr lang="en-US" sz="1800"/>
                        <a:t>Sending a 5-page article each time</a:t>
                      </a:r>
                    </a:p>
                  </a:txBody>
                  <a:tcPr marL="59607" marR="59607" marT="29804" marB="29804" anchor="ctr">
                    <a:lnL>
                      <a:noFill/>
                    </a:lnL>
                    <a:lnR>
                      <a:noFill/>
                    </a:lnR>
                    <a:lnT>
                      <a:noFill/>
                    </a:lnT>
                    <a:lnB>
                      <a:noFill/>
                    </a:lnB>
                    <a:noFill/>
                  </a:tcPr>
                </a:tc>
                <a:tc>
                  <a:txBody>
                    <a:bodyPr/>
                    <a:lstStyle/>
                    <a:p>
                      <a:pPr>
                        <a:buNone/>
                      </a:pPr>
                      <a:r>
                        <a:rPr lang="en-US" sz="1800"/>
                        <a:t>“Summarize this article in 150 words.”</a:t>
                      </a:r>
                    </a:p>
                  </a:txBody>
                  <a:tcPr marL="59607" marR="59607" marT="29804" marB="29804" anchor="ctr">
                    <a:lnL>
                      <a:noFill/>
                    </a:lnL>
                    <a:lnR>
                      <a:noFill/>
                    </a:lnR>
                    <a:lnT>
                      <a:noFill/>
                    </a:lnT>
                    <a:lnB>
                      <a:noFill/>
                    </a:lnB>
                    <a:noFill/>
                  </a:tcPr>
                </a:tc>
                <a:extLst>
                  <a:ext uri="{0D108BD9-81ED-4DB2-BD59-A6C34878D82A}">
                    <a16:rowId xmlns:a16="http://schemas.microsoft.com/office/drawing/2014/main" val="4136539201"/>
                  </a:ext>
                </a:extLst>
              </a:tr>
              <a:tr h="417252">
                <a:tc>
                  <a:txBody>
                    <a:bodyPr/>
                    <a:lstStyle/>
                    <a:p>
                      <a:pPr>
                        <a:buNone/>
                      </a:pPr>
                      <a:r>
                        <a:rPr lang="en-IN" sz="1800" b="1"/>
                        <a:t>Chunking</a:t>
                      </a:r>
                      <a:endParaRPr lang="en-IN" sz="1800"/>
                    </a:p>
                  </a:txBody>
                  <a:tcPr marL="59607" marR="59607" marT="29804" marB="29804" anchor="ctr">
                    <a:lnL>
                      <a:noFill/>
                    </a:lnL>
                    <a:lnR>
                      <a:noFill/>
                    </a:lnR>
                    <a:lnT>
                      <a:noFill/>
                    </a:lnT>
                    <a:lnB>
                      <a:noFill/>
                    </a:lnB>
                    <a:noFill/>
                  </a:tcPr>
                </a:tc>
                <a:tc>
                  <a:txBody>
                    <a:bodyPr/>
                    <a:lstStyle/>
                    <a:p>
                      <a:pPr>
                        <a:buNone/>
                      </a:pPr>
                      <a:r>
                        <a:rPr lang="en-US" sz="1800"/>
                        <a:t>Split large input into parts</a:t>
                      </a:r>
                    </a:p>
                  </a:txBody>
                  <a:tcPr marL="59607" marR="59607" marT="29804" marB="29804" anchor="ctr">
                    <a:lnL>
                      <a:noFill/>
                    </a:lnL>
                    <a:lnR>
                      <a:noFill/>
                    </a:lnR>
                    <a:lnT>
                      <a:noFill/>
                    </a:lnT>
                    <a:lnB>
                      <a:noFill/>
                    </a:lnB>
                    <a:noFill/>
                  </a:tcPr>
                </a:tc>
                <a:tc>
                  <a:txBody>
                    <a:bodyPr/>
                    <a:lstStyle/>
                    <a:p>
                      <a:pPr>
                        <a:buNone/>
                      </a:pPr>
                      <a:r>
                        <a:rPr lang="en-US" sz="1800"/>
                        <a:t>Sending a full textbook chapter</a:t>
                      </a:r>
                    </a:p>
                  </a:txBody>
                  <a:tcPr marL="59607" marR="59607" marT="29804" marB="29804" anchor="ctr">
                    <a:lnL>
                      <a:noFill/>
                    </a:lnL>
                    <a:lnR>
                      <a:noFill/>
                    </a:lnR>
                    <a:lnT>
                      <a:noFill/>
                    </a:lnT>
                    <a:lnB>
                      <a:noFill/>
                    </a:lnB>
                    <a:noFill/>
                  </a:tcPr>
                </a:tc>
                <a:tc>
                  <a:txBody>
                    <a:bodyPr/>
                    <a:lstStyle/>
                    <a:p>
                      <a:pPr>
                        <a:buNone/>
                      </a:pPr>
                      <a:r>
                        <a:rPr lang="en-IN" sz="1800"/>
                        <a:t>Process chapter section-wise</a:t>
                      </a:r>
                    </a:p>
                  </a:txBody>
                  <a:tcPr marL="59607" marR="59607" marT="29804" marB="29804" anchor="ctr">
                    <a:lnL>
                      <a:noFill/>
                    </a:lnL>
                    <a:lnR>
                      <a:noFill/>
                    </a:lnR>
                    <a:lnT>
                      <a:noFill/>
                    </a:lnT>
                    <a:lnB>
                      <a:noFill/>
                    </a:lnB>
                    <a:noFill/>
                  </a:tcPr>
                </a:tc>
                <a:extLst>
                  <a:ext uri="{0D108BD9-81ED-4DB2-BD59-A6C34878D82A}">
                    <a16:rowId xmlns:a16="http://schemas.microsoft.com/office/drawing/2014/main" val="3461614302"/>
                  </a:ext>
                </a:extLst>
              </a:tr>
              <a:tr h="417252">
                <a:tc>
                  <a:txBody>
                    <a:bodyPr/>
                    <a:lstStyle/>
                    <a:p>
                      <a:pPr>
                        <a:buNone/>
                      </a:pPr>
                      <a:r>
                        <a:rPr lang="en-IN" sz="1800" b="1"/>
                        <a:t>Retrieval-Augmented Generation (RAG)</a:t>
                      </a:r>
                      <a:endParaRPr lang="en-IN" sz="1800"/>
                    </a:p>
                  </a:txBody>
                  <a:tcPr marL="59607" marR="59607" marT="29804" marB="29804" anchor="ctr">
                    <a:lnL>
                      <a:noFill/>
                    </a:lnL>
                    <a:lnR>
                      <a:noFill/>
                    </a:lnR>
                    <a:lnT>
                      <a:noFill/>
                    </a:lnT>
                    <a:lnB>
                      <a:noFill/>
                    </a:lnB>
                    <a:noFill/>
                  </a:tcPr>
                </a:tc>
                <a:tc>
                  <a:txBody>
                    <a:bodyPr/>
                    <a:lstStyle/>
                    <a:p>
                      <a:pPr>
                        <a:buNone/>
                      </a:pPr>
                      <a:r>
                        <a:rPr lang="en-IN" sz="1800" dirty="0"/>
                        <a:t>Retrieve only relevant data</a:t>
                      </a:r>
                    </a:p>
                  </a:txBody>
                  <a:tcPr marL="59607" marR="59607" marT="29804" marB="29804" anchor="ctr">
                    <a:lnL>
                      <a:noFill/>
                    </a:lnL>
                    <a:lnR>
                      <a:noFill/>
                    </a:lnR>
                    <a:lnT>
                      <a:noFill/>
                    </a:lnT>
                    <a:lnB>
                      <a:noFill/>
                    </a:lnB>
                    <a:noFill/>
                  </a:tcPr>
                </a:tc>
                <a:tc>
                  <a:txBody>
                    <a:bodyPr/>
                    <a:lstStyle/>
                    <a:p>
                      <a:pPr>
                        <a:buNone/>
                      </a:pPr>
                      <a:r>
                        <a:rPr lang="en-IN" sz="1800"/>
                        <a:t>Sending entire database</a:t>
                      </a:r>
                    </a:p>
                  </a:txBody>
                  <a:tcPr marL="59607" marR="59607" marT="29804" marB="29804" anchor="ctr">
                    <a:lnL>
                      <a:noFill/>
                    </a:lnL>
                    <a:lnR>
                      <a:noFill/>
                    </a:lnR>
                    <a:lnT>
                      <a:noFill/>
                    </a:lnT>
                    <a:lnB>
                      <a:noFill/>
                    </a:lnB>
                    <a:noFill/>
                  </a:tcPr>
                </a:tc>
                <a:tc>
                  <a:txBody>
                    <a:bodyPr/>
                    <a:lstStyle/>
                    <a:p>
                      <a:pPr>
                        <a:buNone/>
                      </a:pPr>
                      <a:r>
                        <a:rPr lang="en-US" sz="1800"/>
                        <a:t>Retrieve only top 2 relevant paragraphs</a:t>
                      </a:r>
                    </a:p>
                  </a:txBody>
                  <a:tcPr marL="59607" marR="59607" marT="29804" marB="29804" anchor="ctr">
                    <a:lnL>
                      <a:noFill/>
                    </a:lnL>
                    <a:lnR>
                      <a:noFill/>
                    </a:lnR>
                    <a:lnT>
                      <a:noFill/>
                    </a:lnT>
                    <a:lnB>
                      <a:noFill/>
                    </a:lnB>
                    <a:noFill/>
                  </a:tcPr>
                </a:tc>
                <a:extLst>
                  <a:ext uri="{0D108BD9-81ED-4DB2-BD59-A6C34878D82A}">
                    <a16:rowId xmlns:a16="http://schemas.microsoft.com/office/drawing/2014/main" val="2133616188"/>
                  </a:ext>
                </a:extLst>
              </a:tr>
              <a:tr h="417252">
                <a:tc>
                  <a:txBody>
                    <a:bodyPr/>
                    <a:lstStyle/>
                    <a:p>
                      <a:pPr>
                        <a:buNone/>
                      </a:pPr>
                      <a:r>
                        <a:rPr lang="en-IN" sz="1800" b="1"/>
                        <a:t>Structured Output</a:t>
                      </a:r>
                      <a:endParaRPr lang="en-IN" sz="1800"/>
                    </a:p>
                  </a:txBody>
                  <a:tcPr marL="59607" marR="59607" marT="29804" marB="29804" anchor="ctr">
                    <a:lnL>
                      <a:noFill/>
                    </a:lnL>
                    <a:lnR>
                      <a:noFill/>
                    </a:lnR>
                    <a:lnT>
                      <a:noFill/>
                    </a:lnT>
                    <a:lnB>
                      <a:noFill/>
                    </a:lnB>
                    <a:noFill/>
                  </a:tcPr>
                </a:tc>
                <a:tc>
                  <a:txBody>
                    <a:bodyPr/>
                    <a:lstStyle/>
                    <a:p>
                      <a:pPr>
                        <a:buNone/>
                      </a:pPr>
                      <a:r>
                        <a:rPr lang="en-IN" sz="1800"/>
                        <a:t>Use tables or lists</a:t>
                      </a:r>
                    </a:p>
                  </a:txBody>
                  <a:tcPr marL="59607" marR="59607" marT="29804" marB="29804" anchor="ctr">
                    <a:lnL>
                      <a:noFill/>
                    </a:lnL>
                    <a:lnR>
                      <a:noFill/>
                    </a:lnR>
                    <a:lnT>
                      <a:noFill/>
                    </a:lnT>
                    <a:lnB>
                      <a:noFill/>
                    </a:lnB>
                    <a:noFill/>
                  </a:tcPr>
                </a:tc>
                <a:tc>
                  <a:txBody>
                    <a:bodyPr/>
                    <a:lstStyle/>
                    <a:p>
                      <a:pPr>
                        <a:buNone/>
                      </a:pPr>
                      <a:r>
                        <a:rPr lang="en-IN" sz="1800"/>
                        <a:t>Long paragraph answers</a:t>
                      </a:r>
                    </a:p>
                  </a:txBody>
                  <a:tcPr marL="59607" marR="59607" marT="29804" marB="29804" anchor="ctr">
                    <a:lnL>
                      <a:noFill/>
                    </a:lnL>
                    <a:lnR>
                      <a:noFill/>
                    </a:lnR>
                    <a:lnT>
                      <a:noFill/>
                    </a:lnT>
                    <a:lnB>
                      <a:noFill/>
                    </a:lnB>
                    <a:noFill/>
                  </a:tcPr>
                </a:tc>
                <a:tc>
                  <a:txBody>
                    <a:bodyPr/>
                    <a:lstStyle/>
                    <a:p>
                      <a:pPr>
                        <a:buNone/>
                      </a:pPr>
                      <a:r>
                        <a:rPr lang="en-US" sz="1800"/>
                        <a:t>“Answer in a table with 3 rows.”</a:t>
                      </a:r>
                    </a:p>
                  </a:txBody>
                  <a:tcPr marL="59607" marR="59607" marT="29804" marB="29804" anchor="ctr">
                    <a:lnL>
                      <a:noFill/>
                    </a:lnL>
                    <a:lnR>
                      <a:noFill/>
                    </a:lnR>
                    <a:lnT>
                      <a:noFill/>
                    </a:lnT>
                    <a:lnB>
                      <a:noFill/>
                    </a:lnB>
                    <a:noFill/>
                  </a:tcPr>
                </a:tc>
                <a:extLst>
                  <a:ext uri="{0D108BD9-81ED-4DB2-BD59-A6C34878D82A}">
                    <a16:rowId xmlns:a16="http://schemas.microsoft.com/office/drawing/2014/main" val="976118981"/>
                  </a:ext>
                </a:extLst>
              </a:tr>
              <a:tr h="417252">
                <a:tc>
                  <a:txBody>
                    <a:bodyPr/>
                    <a:lstStyle/>
                    <a:p>
                      <a:pPr>
                        <a:buNone/>
                      </a:pPr>
                      <a:r>
                        <a:rPr lang="en-IN" sz="1800" b="1"/>
                        <a:t>Token-Aware Wording</a:t>
                      </a:r>
                      <a:endParaRPr lang="en-IN" sz="1800"/>
                    </a:p>
                  </a:txBody>
                  <a:tcPr marL="59607" marR="59607" marT="29804" marB="29804" anchor="ctr">
                    <a:lnL>
                      <a:noFill/>
                    </a:lnL>
                    <a:lnR>
                      <a:noFill/>
                    </a:lnR>
                    <a:lnT>
                      <a:noFill/>
                    </a:lnT>
                    <a:lnB>
                      <a:noFill/>
                    </a:lnB>
                    <a:noFill/>
                  </a:tcPr>
                </a:tc>
                <a:tc>
                  <a:txBody>
                    <a:bodyPr/>
                    <a:lstStyle/>
                    <a:p>
                      <a:pPr>
                        <a:buNone/>
                      </a:pPr>
                      <a:r>
                        <a:rPr lang="en-IN" sz="1800"/>
                        <a:t>Choose token-efficient words</a:t>
                      </a:r>
                    </a:p>
                  </a:txBody>
                  <a:tcPr marL="59607" marR="59607" marT="29804" marB="29804" anchor="ctr">
                    <a:lnL>
                      <a:noFill/>
                    </a:lnL>
                    <a:lnR>
                      <a:noFill/>
                    </a:lnR>
                    <a:lnT>
                      <a:noFill/>
                    </a:lnT>
                    <a:lnB>
                      <a:noFill/>
                    </a:lnB>
                    <a:noFill/>
                  </a:tcPr>
                </a:tc>
                <a:tc>
                  <a:txBody>
                    <a:bodyPr/>
                    <a:lstStyle/>
                    <a:p>
                      <a:pPr>
                        <a:buNone/>
                      </a:pPr>
                      <a:r>
                        <a:rPr lang="en-IN" sz="1800" dirty="0"/>
                        <a:t>“Internationalization”</a:t>
                      </a:r>
                    </a:p>
                  </a:txBody>
                  <a:tcPr marL="59607" marR="59607" marT="29804" marB="29804" anchor="ctr">
                    <a:lnL>
                      <a:noFill/>
                    </a:lnL>
                    <a:lnR>
                      <a:noFill/>
                    </a:lnR>
                    <a:lnT>
                      <a:noFill/>
                    </a:lnT>
                    <a:lnB>
                      <a:noFill/>
                    </a:lnB>
                    <a:noFill/>
                  </a:tcPr>
                </a:tc>
                <a:tc>
                  <a:txBody>
                    <a:bodyPr/>
                    <a:lstStyle/>
                    <a:p>
                      <a:pPr>
                        <a:buNone/>
                      </a:pPr>
                      <a:r>
                        <a:rPr lang="en-IN" sz="1800"/>
                        <a:t>“Globalization”</a:t>
                      </a:r>
                    </a:p>
                  </a:txBody>
                  <a:tcPr marL="59607" marR="59607" marT="29804" marB="29804" anchor="ctr">
                    <a:lnL>
                      <a:noFill/>
                    </a:lnL>
                    <a:lnR>
                      <a:noFill/>
                    </a:lnR>
                    <a:lnT>
                      <a:noFill/>
                    </a:lnT>
                    <a:lnB>
                      <a:noFill/>
                    </a:lnB>
                    <a:noFill/>
                  </a:tcPr>
                </a:tc>
                <a:extLst>
                  <a:ext uri="{0D108BD9-81ED-4DB2-BD59-A6C34878D82A}">
                    <a16:rowId xmlns:a16="http://schemas.microsoft.com/office/drawing/2014/main" val="273070201"/>
                  </a:ext>
                </a:extLst>
              </a:tr>
              <a:tr h="417252">
                <a:tc>
                  <a:txBody>
                    <a:bodyPr/>
                    <a:lstStyle/>
                    <a:p>
                      <a:pPr>
                        <a:buNone/>
                      </a:pPr>
                      <a:r>
                        <a:rPr lang="en-IN" sz="1800" b="1"/>
                        <a:t>Context Window Management</a:t>
                      </a:r>
                      <a:endParaRPr lang="en-IN" sz="1800"/>
                    </a:p>
                  </a:txBody>
                  <a:tcPr marL="59607" marR="59607" marT="29804" marB="29804" anchor="ctr">
                    <a:lnL>
                      <a:noFill/>
                    </a:lnL>
                    <a:lnR>
                      <a:noFill/>
                    </a:lnR>
                    <a:lnT>
                      <a:noFill/>
                    </a:lnT>
                    <a:lnB>
                      <a:noFill/>
                    </a:lnB>
                    <a:noFill/>
                  </a:tcPr>
                </a:tc>
                <a:tc>
                  <a:txBody>
                    <a:bodyPr/>
                    <a:lstStyle/>
                    <a:p>
                      <a:pPr>
                        <a:buNone/>
                      </a:pPr>
                      <a:r>
                        <a:rPr lang="en-IN" sz="1800"/>
                        <a:t>Limit conversation history</a:t>
                      </a:r>
                    </a:p>
                  </a:txBody>
                  <a:tcPr marL="59607" marR="59607" marT="29804" marB="29804" anchor="ctr">
                    <a:lnL>
                      <a:noFill/>
                    </a:lnL>
                    <a:lnR>
                      <a:noFill/>
                    </a:lnR>
                    <a:lnT>
                      <a:noFill/>
                    </a:lnT>
                    <a:lnB>
                      <a:noFill/>
                    </a:lnB>
                    <a:noFill/>
                  </a:tcPr>
                </a:tc>
                <a:tc>
                  <a:txBody>
                    <a:bodyPr/>
                    <a:lstStyle/>
                    <a:p>
                      <a:pPr>
                        <a:buNone/>
                      </a:pPr>
                      <a:r>
                        <a:rPr lang="en-IN" sz="1800" dirty="0"/>
                        <a:t>Sending full chat history</a:t>
                      </a:r>
                    </a:p>
                  </a:txBody>
                  <a:tcPr marL="59607" marR="59607" marT="29804" marB="29804" anchor="ctr">
                    <a:lnL>
                      <a:noFill/>
                    </a:lnL>
                    <a:lnR>
                      <a:noFill/>
                    </a:lnR>
                    <a:lnT>
                      <a:noFill/>
                    </a:lnT>
                    <a:lnB>
                      <a:noFill/>
                    </a:lnB>
                    <a:noFill/>
                  </a:tcPr>
                </a:tc>
                <a:tc>
                  <a:txBody>
                    <a:bodyPr/>
                    <a:lstStyle/>
                    <a:p>
                      <a:pPr>
                        <a:buNone/>
                      </a:pPr>
                      <a:r>
                        <a:rPr lang="en-US" sz="1800" dirty="0"/>
                        <a:t>Keep last 3–5 messages only</a:t>
                      </a:r>
                    </a:p>
                  </a:txBody>
                  <a:tcPr marL="59607" marR="59607" marT="29804" marB="29804" anchor="ctr">
                    <a:lnL>
                      <a:noFill/>
                    </a:lnL>
                    <a:lnR>
                      <a:noFill/>
                    </a:lnR>
                    <a:lnT>
                      <a:noFill/>
                    </a:lnT>
                    <a:lnB>
                      <a:noFill/>
                    </a:lnB>
                    <a:noFill/>
                  </a:tcPr>
                </a:tc>
                <a:extLst>
                  <a:ext uri="{0D108BD9-81ED-4DB2-BD59-A6C34878D82A}">
                    <a16:rowId xmlns:a16="http://schemas.microsoft.com/office/drawing/2014/main" val="2400611049"/>
                  </a:ext>
                </a:extLst>
              </a:tr>
            </a:tbl>
          </a:graphicData>
        </a:graphic>
      </p:graphicFrame>
      <p:sp>
        <p:nvSpPr>
          <p:cNvPr id="4" name="TextBox 3">
            <a:extLst>
              <a:ext uri="{FF2B5EF4-FFF2-40B4-BE49-F238E27FC236}">
                <a16:creationId xmlns:a16="http://schemas.microsoft.com/office/drawing/2014/main" id="{DD9E3137-BC4D-81E1-115B-44FCCDECED6C}"/>
              </a:ext>
            </a:extLst>
          </p:cNvPr>
          <p:cNvSpPr txBox="1"/>
          <p:nvPr/>
        </p:nvSpPr>
        <p:spPr>
          <a:xfrm>
            <a:off x="862149" y="60006"/>
            <a:ext cx="9727474" cy="461665"/>
          </a:xfrm>
          <a:prstGeom prst="rect">
            <a:avLst/>
          </a:prstGeom>
          <a:noFill/>
        </p:spPr>
        <p:txBody>
          <a:bodyPr wrap="square">
            <a:spAutoFit/>
          </a:bodyPr>
          <a:lstStyle/>
          <a:p>
            <a:r>
              <a:rPr lang="en-US" sz="2400" dirty="0"/>
              <a:t>Efficiency Strategies in Token Economics – Summary Table with Examples</a:t>
            </a:r>
            <a:endParaRPr lang="hi-IN" sz="2400" dirty="0"/>
          </a:p>
        </p:txBody>
      </p:sp>
    </p:spTree>
    <p:extLst>
      <p:ext uri="{BB962C8B-B14F-4D97-AF65-F5344CB8AC3E}">
        <p14:creationId xmlns:p14="http://schemas.microsoft.com/office/powerpoint/2010/main" val="16221980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0FE177-5571-2A2F-B305-18B5915334C4}"/>
              </a:ext>
            </a:extLst>
          </p:cNvPr>
          <p:cNvSpPr txBox="1"/>
          <p:nvPr/>
        </p:nvSpPr>
        <p:spPr>
          <a:xfrm>
            <a:off x="1567543" y="494596"/>
            <a:ext cx="7576457" cy="461665"/>
          </a:xfrm>
          <a:prstGeom prst="rect">
            <a:avLst/>
          </a:prstGeom>
          <a:noFill/>
        </p:spPr>
        <p:txBody>
          <a:bodyPr wrap="square">
            <a:spAutoFit/>
          </a:bodyPr>
          <a:lstStyle/>
          <a:p>
            <a:r>
              <a:rPr lang="en-IN" sz="2400" kern="0" dirty="0">
                <a:solidFill>
                  <a:srgbClr val="FF0000"/>
                </a:solidFill>
                <a:effectLst/>
                <a:latin typeface="Times New Roman" panose="02020603050405020304" pitchFamily="18" charset="0"/>
                <a:ea typeface="Times New Roman" panose="02020603050405020304" pitchFamily="18" charset="0"/>
              </a:rPr>
              <a:t>Computational considerations: latency, resource usage </a:t>
            </a:r>
            <a:endParaRPr lang="hi-IN" sz="2400" dirty="0">
              <a:solidFill>
                <a:srgbClr val="FF0000"/>
              </a:solidFill>
            </a:endParaRPr>
          </a:p>
        </p:txBody>
      </p:sp>
      <p:sp>
        <p:nvSpPr>
          <p:cNvPr id="5" name="TextBox 4">
            <a:extLst>
              <a:ext uri="{FF2B5EF4-FFF2-40B4-BE49-F238E27FC236}">
                <a16:creationId xmlns:a16="http://schemas.microsoft.com/office/drawing/2014/main" id="{C0994F2C-C075-E403-6FEF-C04600C5D057}"/>
              </a:ext>
            </a:extLst>
          </p:cNvPr>
          <p:cNvSpPr txBox="1"/>
          <p:nvPr/>
        </p:nvSpPr>
        <p:spPr>
          <a:xfrm>
            <a:off x="418011" y="1144062"/>
            <a:ext cx="8725989" cy="1477328"/>
          </a:xfrm>
          <a:prstGeom prst="rect">
            <a:avLst/>
          </a:prstGeom>
          <a:noFill/>
        </p:spPr>
        <p:txBody>
          <a:bodyPr wrap="square">
            <a:spAutoFit/>
          </a:bodyPr>
          <a:lstStyle/>
          <a:p>
            <a:pPr>
              <a:buNone/>
            </a:pPr>
            <a:r>
              <a:rPr lang="en-US" dirty="0"/>
              <a:t>Large Language Models are </a:t>
            </a:r>
            <a:r>
              <a:rPr lang="en-US" b="1" dirty="0"/>
              <a:t>computationally expensive</a:t>
            </a:r>
            <a:r>
              <a:rPr lang="en-US" dirty="0"/>
              <a:t> systems.</a:t>
            </a:r>
            <a:br>
              <a:rPr lang="en-US" dirty="0"/>
            </a:br>
            <a:r>
              <a:rPr lang="en-US" dirty="0"/>
              <a:t>For real-world deployment (chatbots, education platforms, enterprise tools), two factors are critical:</a:t>
            </a:r>
          </a:p>
          <a:p>
            <a:pPr>
              <a:buFont typeface="Arial" panose="020B0604020202020204" pitchFamily="34" charset="0"/>
              <a:buChar char="•"/>
            </a:pPr>
            <a:r>
              <a:rPr lang="en-US" b="1" dirty="0"/>
              <a:t>Latency</a:t>
            </a:r>
            <a:r>
              <a:rPr lang="en-US" dirty="0"/>
              <a:t> → How fast the model responds</a:t>
            </a:r>
          </a:p>
          <a:p>
            <a:pPr>
              <a:buFont typeface="Arial" panose="020B0604020202020204" pitchFamily="34" charset="0"/>
              <a:buChar char="•"/>
            </a:pPr>
            <a:r>
              <a:rPr lang="en-US" b="1" dirty="0"/>
              <a:t>Resource usage</a:t>
            </a:r>
            <a:r>
              <a:rPr lang="en-US" dirty="0"/>
              <a:t> → How much hardware and energy the model consumes</a:t>
            </a:r>
          </a:p>
        </p:txBody>
      </p:sp>
      <p:sp>
        <p:nvSpPr>
          <p:cNvPr id="7" name="TextBox 6">
            <a:extLst>
              <a:ext uri="{FF2B5EF4-FFF2-40B4-BE49-F238E27FC236}">
                <a16:creationId xmlns:a16="http://schemas.microsoft.com/office/drawing/2014/main" id="{F90E0014-B51C-8D50-7A22-7F473770830A}"/>
              </a:ext>
            </a:extLst>
          </p:cNvPr>
          <p:cNvSpPr txBox="1"/>
          <p:nvPr/>
        </p:nvSpPr>
        <p:spPr>
          <a:xfrm>
            <a:off x="383171" y="2837206"/>
            <a:ext cx="6096000" cy="523220"/>
          </a:xfrm>
          <a:prstGeom prst="rect">
            <a:avLst/>
          </a:prstGeom>
          <a:noFill/>
        </p:spPr>
        <p:txBody>
          <a:bodyPr wrap="square">
            <a:spAutoFit/>
          </a:bodyPr>
          <a:lstStyle/>
          <a:p>
            <a:r>
              <a:rPr lang="en-IN" sz="2800" dirty="0">
                <a:solidFill>
                  <a:srgbClr val="FF0000"/>
                </a:solidFill>
              </a:rPr>
              <a:t>Latency</a:t>
            </a:r>
            <a:endParaRPr lang="hi-IN" sz="2800" dirty="0">
              <a:solidFill>
                <a:srgbClr val="FF0000"/>
              </a:solidFill>
            </a:endParaRPr>
          </a:p>
        </p:txBody>
      </p:sp>
      <p:sp>
        <p:nvSpPr>
          <p:cNvPr id="9" name="TextBox 8">
            <a:extLst>
              <a:ext uri="{FF2B5EF4-FFF2-40B4-BE49-F238E27FC236}">
                <a16:creationId xmlns:a16="http://schemas.microsoft.com/office/drawing/2014/main" id="{F96939CC-1F0A-5AC3-F84F-81AB8DB3B325}"/>
              </a:ext>
            </a:extLst>
          </p:cNvPr>
          <p:cNvSpPr txBox="1"/>
          <p:nvPr/>
        </p:nvSpPr>
        <p:spPr>
          <a:xfrm>
            <a:off x="3048000" y="3316183"/>
            <a:ext cx="6096000" cy="369332"/>
          </a:xfrm>
          <a:prstGeom prst="rect">
            <a:avLst/>
          </a:prstGeom>
          <a:noFill/>
        </p:spPr>
        <p:txBody>
          <a:bodyPr wrap="square">
            <a:spAutoFit/>
          </a:bodyPr>
          <a:lstStyle/>
          <a:p>
            <a:r>
              <a:rPr lang="en-US" b="1" dirty="0"/>
              <a:t>Latency</a:t>
            </a:r>
            <a:r>
              <a:rPr lang="en-US" dirty="0"/>
              <a:t> is the </a:t>
            </a:r>
            <a:r>
              <a:rPr lang="en-US" b="1" dirty="0"/>
              <a:t>time delay</a:t>
            </a:r>
            <a:r>
              <a:rPr lang="en-US" dirty="0"/>
              <a:t> between:</a:t>
            </a:r>
            <a:endParaRPr lang="hi-IN" dirty="0"/>
          </a:p>
        </p:txBody>
      </p:sp>
      <p:sp>
        <p:nvSpPr>
          <p:cNvPr id="11" name="TextBox 10">
            <a:extLst>
              <a:ext uri="{FF2B5EF4-FFF2-40B4-BE49-F238E27FC236}">
                <a16:creationId xmlns:a16="http://schemas.microsoft.com/office/drawing/2014/main" id="{768A2167-AD0C-BD80-AA66-B66204D1E999}"/>
              </a:ext>
            </a:extLst>
          </p:cNvPr>
          <p:cNvSpPr txBox="1"/>
          <p:nvPr/>
        </p:nvSpPr>
        <p:spPr>
          <a:xfrm>
            <a:off x="418006" y="3786441"/>
            <a:ext cx="6096000" cy="369332"/>
          </a:xfrm>
          <a:prstGeom prst="rect">
            <a:avLst/>
          </a:prstGeom>
          <a:noFill/>
        </p:spPr>
        <p:txBody>
          <a:bodyPr wrap="square">
            <a:spAutoFit/>
          </a:bodyPr>
          <a:lstStyle/>
          <a:p>
            <a:r>
              <a:rPr lang="hi-IN" dirty="0" err="1"/>
              <a:t>User</a:t>
            </a:r>
            <a:r>
              <a:rPr lang="hi-IN" dirty="0"/>
              <a:t> </a:t>
            </a:r>
            <a:r>
              <a:rPr lang="hi-IN" dirty="0" err="1"/>
              <a:t>sends</a:t>
            </a:r>
            <a:r>
              <a:rPr lang="hi-IN" dirty="0"/>
              <a:t> </a:t>
            </a:r>
            <a:r>
              <a:rPr lang="hi-IN" dirty="0" err="1"/>
              <a:t>prompt</a:t>
            </a:r>
            <a:r>
              <a:rPr lang="hi-IN" dirty="0"/>
              <a:t> → </a:t>
            </a:r>
            <a:r>
              <a:rPr lang="hi-IN" dirty="0" err="1"/>
              <a:t>Model</a:t>
            </a:r>
            <a:r>
              <a:rPr lang="hi-IN" dirty="0"/>
              <a:t> </a:t>
            </a:r>
            <a:r>
              <a:rPr lang="hi-IN" dirty="0" err="1"/>
              <a:t>returns</a:t>
            </a:r>
            <a:r>
              <a:rPr lang="hi-IN" dirty="0"/>
              <a:t> </a:t>
            </a:r>
            <a:r>
              <a:rPr lang="hi-IN" dirty="0" err="1"/>
              <a:t>response</a:t>
            </a:r>
            <a:endParaRPr lang="hi-IN" dirty="0"/>
          </a:p>
        </p:txBody>
      </p:sp>
      <p:sp>
        <p:nvSpPr>
          <p:cNvPr id="13" name="TextBox 12">
            <a:extLst>
              <a:ext uri="{FF2B5EF4-FFF2-40B4-BE49-F238E27FC236}">
                <a16:creationId xmlns:a16="http://schemas.microsoft.com/office/drawing/2014/main" id="{68E0AF88-46B2-8E0D-A9C0-FCD551E7BC8A}"/>
              </a:ext>
            </a:extLst>
          </p:cNvPr>
          <p:cNvSpPr txBox="1"/>
          <p:nvPr/>
        </p:nvSpPr>
        <p:spPr>
          <a:xfrm>
            <a:off x="2908661" y="4274124"/>
            <a:ext cx="6096000" cy="369332"/>
          </a:xfrm>
          <a:prstGeom prst="rect">
            <a:avLst/>
          </a:prstGeom>
          <a:noFill/>
        </p:spPr>
        <p:txBody>
          <a:bodyPr wrap="square">
            <a:spAutoFit/>
          </a:bodyPr>
          <a:lstStyle/>
          <a:p>
            <a:r>
              <a:rPr lang="en-US" dirty="0"/>
              <a:t>Measured in </a:t>
            </a:r>
            <a:r>
              <a:rPr lang="en-US" b="1" dirty="0"/>
              <a:t>milliseconds (</a:t>
            </a:r>
            <a:r>
              <a:rPr lang="en-US" b="1" dirty="0" err="1"/>
              <a:t>ms</a:t>
            </a:r>
            <a:r>
              <a:rPr lang="en-US" b="1" dirty="0"/>
              <a:t>) or seconds</a:t>
            </a:r>
            <a:r>
              <a:rPr lang="en-US" dirty="0"/>
              <a:t>.</a:t>
            </a:r>
            <a:endParaRPr lang="hi-IN" dirty="0"/>
          </a:p>
        </p:txBody>
      </p:sp>
    </p:spTree>
    <p:extLst>
      <p:ext uri="{BB962C8B-B14F-4D97-AF65-F5344CB8AC3E}">
        <p14:creationId xmlns:p14="http://schemas.microsoft.com/office/powerpoint/2010/main" val="28242783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BB9A31-9F51-609C-F791-4A1D3F63DD7A}"/>
              </a:ext>
            </a:extLst>
          </p:cNvPr>
          <p:cNvSpPr txBox="1"/>
          <p:nvPr/>
        </p:nvSpPr>
        <p:spPr>
          <a:xfrm>
            <a:off x="34827" y="494596"/>
            <a:ext cx="6096000" cy="369332"/>
          </a:xfrm>
          <a:prstGeom prst="rect">
            <a:avLst/>
          </a:prstGeom>
          <a:noFill/>
        </p:spPr>
        <p:txBody>
          <a:bodyPr wrap="square">
            <a:spAutoFit/>
          </a:bodyPr>
          <a:lstStyle/>
          <a:p>
            <a:r>
              <a:rPr lang="en-IN" dirty="0"/>
              <a:t>Sources of Latency</a:t>
            </a:r>
            <a:endParaRPr lang="hi-IN" dirty="0"/>
          </a:p>
        </p:txBody>
      </p:sp>
      <p:graphicFrame>
        <p:nvGraphicFramePr>
          <p:cNvPr id="4" name="Table 3">
            <a:extLst>
              <a:ext uri="{FF2B5EF4-FFF2-40B4-BE49-F238E27FC236}">
                <a16:creationId xmlns:a16="http://schemas.microsoft.com/office/drawing/2014/main" id="{EB0BFA10-48EE-CBE8-94C9-E11711C39246}"/>
              </a:ext>
            </a:extLst>
          </p:cNvPr>
          <p:cNvGraphicFramePr>
            <a:graphicFrameLocks noGrp="1"/>
          </p:cNvGraphicFramePr>
          <p:nvPr>
            <p:extLst>
              <p:ext uri="{D42A27DB-BD31-4B8C-83A1-F6EECF244321}">
                <p14:modId xmlns:p14="http://schemas.microsoft.com/office/powerpoint/2010/main" val="1770098324"/>
              </p:ext>
            </p:extLst>
          </p:nvPr>
        </p:nvGraphicFramePr>
        <p:xfrm>
          <a:off x="838200" y="927166"/>
          <a:ext cx="10515600" cy="2194560"/>
        </p:xfrm>
        <a:graphic>
          <a:graphicData uri="http://schemas.openxmlformats.org/drawingml/2006/table">
            <a:tbl>
              <a:tblPr/>
              <a:tblGrid>
                <a:gridCol w="5257800">
                  <a:extLst>
                    <a:ext uri="{9D8B030D-6E8A-4147-A177-3AD203B41FA5}">
                      <a16:colId xmlns:a16="http://schemas.microsoft.com/office/drawing/2014/main" val="1180594777"/>
                    </a:ext>
                  </a:extLst>
                </a:gridCol>
                <a:gridCol w="5257800">
                  <a:extLst>
                    <a:ext uri="{9D8B030D-6E8A-4147-A177-3AD203B41FA5}">
                      <a16:colId xmlns:a16="http://schemas.microsoft.com/office/drawing/2014/main" val="1455638079"/>
                    </a:ext>
                  </a:extLst>
                </a:gridCol>
              </a:tblGrid>
              <a:tr h="0">
                <a:tc>
                  <a:txBody>
                    <a:bodyPr/>
                    <a:lstStyle/>
                    <a:p>
                      <a:pPr>
                        <a:buNone/>
                      </a:pPr>
                      <a:r>
                        <a:rPr lang="en-IN"/>
                        <a:t>Source</a:t>
                      </a:r>
                    </a:p>
                  </a:txBody>
                  <a:tcPr anchor="ctr">
                    <a:lnL>
                      <a:noFill/>
                    </a:lnL>
                    <a:lnR>
                      <a:noFill/>
                    </a:lnR>
                    <a:lnT>
                      <a:noFill/>
                    </a:lnT>
                    <a:lnB>
                      <a:noFill/>
                    </a:lnB>
                    <a:noFill/>
                  </a:tcPr>
                </a:tc>
                <a:tc>
                  <a:txBody>
                    <a:bodyPr/>
                    <a:lstStyle/>
                    <a:p>
                      <a:pPr>
                        <a:buNone/>
                      </a:pPr>
                      <a:r>
                        <a:rPr lang="en-IN"/>
                        <a:t>Explanation</a:t>
                      </a:r>
                    </a:p>
                  </a:txBody>
                  <a:tcPr anchor="ctr">
                    <a:lnL>
                      <a:noFill/>
                    </a:lnL>
                    <a:lnR>
                      <a:noFill/>
                    </a:lnR>
                    <a:lnT>
                      <a:noFill/>
                    </a:lnT>
                    <a:lnB>
                      <a:noFill/>
                    </a:lnB>
                    <a:noFill/>
                  </a:tcPr>
                </a:tc>
                <a:extLst>
                  <a:ext uri="{0D108BD9-81ED-4DB2-BD59-A6C34878D82A}">
                    <a16:rowId xmlns:a16="http://schemas.microsoft.com/office/drawing/2014/main" val="199618311"/>
                  </a:ext>
                </a:extLst>
              </a:tr>
              <a:tr h="0">
                <a:tc>
                  <a:txBody>
                    <a:bodyPr/>
                    <a:lstStyle/>
                    <a:p>
                      <a:pPr>
                        <a:buNone/>
                      </a:pPr>
                      <a:r>
                        <a:rPr lang="en-IN"/>
                        <a:t>Tokenization</a:t>
                      </a:r>
                    </a:p>
                  </a:txBody>
                  <a:tcPr anchor="ctr">
                    <a:lnL>
                      <a:noFill/>
                    </a:lnL>
                    <a:lnR>
                      <a:noFill/>
                    </a:lnR>
                    <a:lnT>
                      <a:noFill/>
                    </a:lnT>
                    <a:lnB>
                      <a:noFill/>
                    </a:lnB>
                    <a:noFill/>
                  </a:tcPr>
                </a:tc>
                <a:tc>
                  <a:txBody>
                    <a:bodyPr/>
                    <a:lstStyle/>
                    <a:p>
                      <a:pPr>
                        <a:buNone/>
                      </a:pPr>
                      <a:r>
                        <a:rPr lang="en-IN"/>
                        <a:t>Converting text to tokens</a:t>
                      </a:r>
                    </a:p>
                  </a:txBody>
                  <a:tcPr anchor="ctr">
                    <a:lnL>
                      <a:noFill/>
                    </a:lnL>
                    <a:lnR>
                      <a:noFill/>
                    </a:lnR>
                    <a:lnT>
                      <a:noFill/>
                    </a:lnT>
                    <a:lnB>
                      <a:noFill/>
                    </a:lnB>
                    <a:noFill/>
                  </a:tcPr>
                </a:tc>
                <a:extLst>
                  <a:ext uri="{0D108BD9-81ED-4DB2-BD59-A6C34878D82A}">
                    <a16:rowId xmlns:a16="http://schemas.microsoft.com/office/drawing/2014/main" val="3096256927"/>
                  </a:ext>
                </a:extLst>
              </a:tr>
              <a:tr h="0">
                <a:tc>
                  <a:txBody>
                    <a:bodyPr/>
                    <a:lstStyle/>
                    <a:p>
                      <a:pPr>
                        <a:buNone/>
                      </a:pPr>
                      <a:r>
                        <a:rPr lang="en-IN"/>
                        <a:t>Model inference</a:t>
                      </a:r>
                    </a:p>
                  </a:txBody>
                  <a:tcPr anchor="ctr">
                    <a:lnL>
                      <a:noFill/>
                    </a:lnL>
                    <a:lnR>
                      <a:noFill/>
                    </a:lnR>
                    <a:lnT>
                      <a:noFill/>
                    </a:lnT>
                    <a:lnB>
                      <a:noFill/>
                    </a:lnB>
                    <a:noFill/>
                  </a:tcPr>
                </a:tc>
                <a:tc>
                  <a:txBody>
                    <a:bodyPr/>
                    <a:lstStyle/>
                    <a:p>
                      <a:pPr>
                        <a:buNone/>
                      </a:pPr>
                      <a:r>
                        <a:rPr lang="en-IN"/>
                        <a:t>Neural computation per token</a:t>
                      </a:r>
                    </a:p>
                  </a:txBody>
                  <a:tcPr anchor="ctr">
                    <a:lnL>
                      <a:noFill/>
                    </a:lnL>
                    <a:lnR>
                      <a:noFill/>
                    </a:lnR>
                    <a:lnT>
                      <a:noFill/>
                    </a:lnT>
                    <a:lnB>
                      <a:noFill/>
                    </a:lnB>
                    <a:noFill/>
                  </a:tcPr>
                </a:tc>
                <a:extLst>
                  <a:ext uri="{0D108BD9-81ED-4DB2-BD59-A6C34878D82A}">
                    <a16:rowId xmlns:a16="http://schemas.microsoft.com/office/drawing/2014/main" val="4059579461"/>
                  </a:ext>
                </a:extLst>
              </a:tr>
              <a:tr h="0">
                <a:tc>
                  <a:txBody>
                    <a:bodyPr/>
                    <a:lstStyle/>
                    <a:p>
                      <a:pPr>
                        <a:buNone/>
                      </a:pPr>
                      <a:r>
                        <a:rPr lang="en-IN"/>
                        <a:t>Output generation</a:t>
                      </a:r>
                    </a:p>
                  </a:txBody>
                  <a:tcPr anchor="ctr">
                    <a:lnL>
                      <a:noFill/>
                    </a:lnL>
                    <a:lnR>
                      <a:noFill/>
                    </a:lnR>
                    <a:lnT>
                      <a:noFill/>
                    </a:lnT>
                    <a:lnB>
                      <a:noFill/>
                    </a:lnB>
                    <a:noFill/>
                  </a:tcPr>
                </a:tc>
                <a:tc>
                  <a:txBody>
                    <a:bodyPr/>
                    <a:lstStyle/>
                    <a:p>
                      <a:pPr>
                        <a:buNone/>
                      </a:pPr>
                      <a:r>
                        <a:rPr lang="en-IN"/>
                        <a:t>Autoregressive token-by-token generation</a:t>
                      </a:r>
                    </a:p>
                  </a:txBody>
                  <a:tcPr anchor="ctr">
                    <a:lnL>
                      <a:noFill/>
                    </a:lnL>
                    <a:lnR>
                      <a:noFill/>
                    </a:lnR>
                    <a:lnT>
                      <a:noFill/>
                    </a:lnT>
                    <a:lnB>
                      <a:noFill/>
                    </a:lnB>
                    <a:noFill/>
                  </a:tcPr>
                </a:tc>
                <a:extLst>
                  <a:ext uri="{0D108BD9-81ED-4DB2-BD59-A6C34878D82A}">
                    <a16:rowId xmlns:a16="http://schemas.microsoft.com/office/drawing/2014/main" val="1514587644"/>
                  </a:ext>
                </a:extLst>
              </a:tr>
              <a:tr h="0">
                <a:tc>
                  <a:txBody>
                    <a:bodyPr/>
                    <a:lstStyle/>
                    <a:p>
                      <a:pPr>
                        <a:buNone/>
                      </a:pPr>
                      <a:r>
                        <a:rPr lang="en-IN"/>
                        <a:t>Network delay</a:t>
                      </a:r>
                    </a:p>
                  </a:txBody>
                  <a:tcPr anchor="ctr">
                    <a:lnL>
                      <a:noFill/>
                    </a:lnL>
                    <a:lnR>
                      <a:noFill/>
                    </a:lnR>
                    <a:lnT>
                      <a:noFill/>
                    </a:lnT>
                    <a:lnB>
                      <a:noFill/>
                    </a:lnB>
                    <a:noFill/>
                  </a:tcPr>
                </a:tc>
                <a:tc>
                  <a:txBody>
                    <a:bodyPr/>
                    <a:lstStyle/>
                    <a:p>
                      <a:pPr>
                        <a:buNone/>
                      </a:pPr>
                      <a:r>
                        <a:rPr lang="en-IN"/>
                        <a:t>API or cloud communication</a:t>
                      </a:r>
                    </a:p>
                  </a:txBody>
                  <a:tcPr anchor="ctr">
                    <a:lnL>
                      <a:noFill/>
                    </a:lnL>
                    <a:lnR>
                      <a:noFill/>
                    </a:lnR>
                    <a:lnT>
                      <a:noFill/>
                    </a:lnT>
                    <a:lnB>
                      <a:noFill/>
                    </a:lnB>
                    <a:noFill/>
                  </a:tcPr>
                </a:tc>
                <a:extLst>
                  <a:ext uri="{0D108BD9-81ED-4DB2-BD59-A6C34878D82A}">
                    <a16:rowId xmlns:a16="http://schemas.microsoft.com/office/drawing/2014/main" val="3759234395"/>
                  </a:ext>
                </a:extLst>
              </a:tr>
              <a:tr h="0">
                <a:tc>
                  <a:txBody>
                    <a:bodyPr/>
                    <a:lstStyle/>
                    <a:p>
                      <a:pPr>
                        <a:buNone/>
                      </a:pPr>
                      <a:r>
                        <a:rPr lang="en-IN"/>
                        <a:t>Context length</a:t>
                      </a:r>
                    </a:p>
                  </a:txBody>
                  <a:tcPr anchor="ctr">
                    <a:lnL>
                      <a:noFill/>
                    </a:lnL>
                    <a:lnR>
                      <a:noFill/>
                    </a:lnR>
                    <a:lnT>
                      <a:noFill/>
                    </a:lnT>
                    <a:lnB>
                      <a:noFill/>
                    </a:lnB>
                    <a:noFill/>
                  </a:tcPr>
                </a:tc>
                <a:tc>
                  <a:txBody>
                    <a:bodyPr/>
                    <a:lstStyle/>
                    <a:p>
                      <a:pPr>
                        <a:buNone/>
                      </a:pPr>
                      <a:r>
                        <a:rPr lang="en-US" dirty="0"/>
                        <a:t>Longer prompts take more time</a:t>
                      </a:r>
                    </a:p>
                  </a:txBody>
                  <a:tcPr anchor="ctr">
                    <a:lnL>
                      <a:noFill/>
                    </a:lnL>
                    <a:lnR>
                      <a:noFill/>
                    </a:lnR>
                    <a:lnT>
                      <a:noFill/>
                    </a:lnT>
                    <a:lnB>
                      <a:noFill/>
                    </a:lnB>
                    <a:noFill/>
                  </a:tcPr>
                </a:tc>
                <a:extLst>
                  <a:ext uri="{0D108BD9-81ED-4DB2-BD59-A6C34878D82A}">
                    <a16:rowId xmlns:a16="http://schemas.microsoft.com/office/drawing/2014/main" val="3251614729"/>
                  </a:ext>
                </a:extLst>
              </a:tr>
            </a:tbl>
          </a:graphicData>
        </a:graphic>
      </p:graphicFrame>
      <p:sp>
        <p:nvSpPr>
          <p:cNvPr id="6" name="TextBox 5">
            <a:extLst>
              <a:ext uri="{FF2B5EF4-FFF2-40B4-BE49-F238E27FC236}">
                <a16:creationId xmlns:a16="http://schemas.microsoft.com/office/drawing/2014/main" id="{584EDDD2-CC31-D3B7-F9C0-C6CA9B856C17}"/>
              </a:ext>
            </a:extLst>
          </p:cNvPr>
          <p:cNvSpPr txBox="1"/>
          <p:nvPr/>
        </p:nvSpPr>
        <p:spPr>
          <a:xfrm>
            <a:off x="396234" y="3316180"/>
            <a:ext cx="6104708" cy="369332"/>
          </a:xfrm>
          <a:prstGeom prst="rect">
            <a:avLst/>
          </a:prstGeom>
          <a:noFill/>
        </p:spPr>
        <p:txBody>
          <a:bodyPr wrap="square">
            <a:spAutoFit/>
          </a:bodyPr>
          <a:lstStyle/>
          <a:p>
            <a:r>
              <a:rPr lang="en-IN" dirty="0"/>
              <a:t>Example</a:t>
            </a:r>
            <a:endParaRPr lang="hi-IN" dirty="0"/>
          </a:p>
        </p:txBody>
      </p:sp>
      <p:graphicFrame>
        <p:nvGraphicFramePr>
          <p:cNvPr id="7" name="Table 6">
            <a:extLst>
              <a:ext uri="{FF2B5EF4-FFF2-40B4-BE49-F238E27FC236}">
                <a16:creationId xmlns:a16="http://schemas.microsoft.com/office/drawing/2014/main" id="{74B1F790-EAE2-DB55-F70F-D14E3FDBC2DA}"/>
              </a:ext>
            </a:extLst>
          </p:cNvPr>
          <p:cNvGraphicFramePr>
            <a:graphicFrameLocks noGrp="1"/>
          </p:cNvGraphicFramePr>
          <p:nvPr>
            <p:extLst>
              <p:ext uri="{D42A27DB-BD31-4B8C-83A1-F6EECF244321}">
                <p14:modId xmlns:p14="http://schemas.microsoft.com/office/powerpoint/2010/main" val="3069731917"/>
              </p:ext>
            </p:extLst>
          </p:nvPr>
        </p:nvGraphicFramePr>
        <p:xfrm>
          <a:off x="838200" y="4131923"/>
          <a:ext cx="10515600" cy="1097280"/>
        </p:xfrm>
        <a:graphic>
          <a:graphicData uri="http://schemas.openxmlformats.org/drawingml/2006/table">
            <a:tbl>
              <a:tblPr/>
              <a:tblGrid>
                <a:gridCol w="5257800">
                  <a:extLst>
                    <a:ext uri="{9D8B030D-6E8A-4147-A177-3AD203B41FA5}">
                      <a16:colId xmlns:a16="http://schemas.microsoft.com/office/drawing/2014/main" val="345456386"/>
                    </a:ext>
                  </a:extLst>
                </a:gridCol>
                <a:gridCol w="5257800">
                  <a:extLst>
                    <a:ext uri="{9D8B030D-6E8A-4147-A177-3AD203B41FA5}">
                      <a16:colId xmlns:a16="http://schemas.microsoft.com/office/drawing/2014/main" val="1094922256"/>
                    </a:ext>
                  </a:extLst>
                </a:gridCol>
              </a:tblGrid>
              <a:tr h="0">
                <a:tc>
                  <a:txBody>
                    <a:bodyPr/>
                    <a:lstStyle/>
                    <a:p>
                      <a:pPr>
                        <a:buNone/>
                      </a:pPr>
                      <a:r>
                        <a:rPr lang="en-IN"/>
                        <a:t>Task</a:t>
                      </a:r>
                    </a:p>
                  </a:txBody>
                  <a:tcPr anchor="ctr">
                    <a:lnL>
                      <a:noFill/>
                    </a:lnL>
                    <a:lnR>
                      <a:noFill/>
                    </a:lnR>
                    <a:lnT>
                      <a:noFill/>
                    </a:lnT>
                    <a:lnB>
                      <a:noFill/>
                    </a:lnB>
                    <a:noFill/>
                  </a:tcPr>
                </a:tc>
                <a:tc>
                  <a:txBody>
                    <a:bodyPr/>
                    <a:lstStyle/>
                    <a:p>
                      <a:pPr>
                        <a:buNone/>
                      </a:pPr>
                      <a:r>
                        <a:rPr lang="en-IN"/>
                        <a:t>Latency</a:t>
                      </a:r>
                    </a:p>
                  </a:txBody>
                  <a:tcPr anchor="ctr">
                    <a:lnL>
                      <a:noFill/>
                    </a:lnL>
                    <a:lnR>
                      <a:noFill/>
                    </a:lnR>
                    <a:lnT>
                      <a:noFill/>
                    </a:lnT>
                    <a:lnB>
                      <a:noFill/>
                    </a:lnB>
                    <a:noFill/>
                  </a:tcPr>
                </a:tc>
                <a:extLst>
                  <a:ext uri="{0D108BD9-81ED-4DB2-BD59-A6C34878D82A}">
                    <a16:rowId xmlns:a16="http://schemas.microsoft.com/office/drawing/2014/main" val="1309022258"/>
                  </a:ext>
                </a:extLst>
              </a:tr>
              <a:tr h="0">
                <a:tc>
                  <a:txBody>
                    <a:bodyPr/>
                    <a:lstStyle/>
                    <a:p>
                      <a:pPr>
                        <a:buNone/>
                      </a:pPr>
                      <a:r>
                        <a:rPr lang="en-IN"/>
                        <a:t>Short question (50 tokens)</a:t>
                      </a:r>
                    </a:p>
                  </a:txBody>
                  <a:tcPr anchor="ctr">
                    <a:lnL>
                      <a:noFill/>
                    </a:lnL>
                    <a:lnR>
                      <a:noFill/>
                    </a:lnR>
                    <a:lnT>
                      <a:noFill/>
                    </a:lnT>
                    <a:lnB>
                      <a:noFill/>
                    </a:lnB>
                    <a:noFill/>
                  </a:tcPr>
                </a:tc>
                <a:tc>
                  <a:txBody>
                    <a:bodyPr/>
                    <a:lstStyle/>
                    <a:p>
                      <a:pPr>
                        <a:buNone/>
                      </a:pPr>
                      <a:r>
                        <a:rPr lang="en-IN"/>
                        <a:t>Low latency</a:t>
                      </a:r>
                    </a:p>
                  </a:txBody>
                  <a:tcPr anchor="ctr">
                    <a:lnL>
                      <a:noFill/>
                    </a:lnL>
                    <a:lnR>
                      <a:noFill/>
                    </a:lnR>
                    <a:lnT>
                      <a:noFill/>
                    </a:lnT>
                    <a:lnB>
                      <a:noFill/>
                    </a:lnB>
                    <a:noFill/>
                  </a:tcPr>
                </a:tc>
                <a:extLst>
                  <a:ext uri="{0D108BD9-81ED-4DB2-BD59-A6C34878D82A}">
                    <a16:rowId xmlns:a16="http://schemas.microsoft.com/office/drawing/2014/main" val="1140032973"/>
                  </a:ext>
                </a:extLst>
              </a:tr>
              <a:tr h="0">
                <a:tc>
                  <a:txBody>
                    <a:bodyPr/>
                    <a:lstStyle/>
                    <a:p>
                      <a:pPr>
                        <a:buNone/>
                      </a:pPr>
                      <a:r>
                        <a:rPr lang="en-IN"/>
                        <a:t>Long document analysis (2,000 tokens)</a:t>
                      </a:r>
                    </a:p>
                  </a:txBody>
                  <a:tcPr anchor="ctr">
                    <a:lnL>
                      <a:noFill/>
                    </a:lnL>
                    <a:lnR>
                      <a:noFill/>
                    </a:lnR>
                    <a:lnT>
                      <a:noFill/>
                    </a:lnT>
                    <a:lnB>
                      <a:noFill/>
                    </a:lnB>
                    <a:noFill/>
                  </a:tcPr>
                </a:tc>
                <a:tc>
                  <a:txBody>
                    <a:bodyPr/>
                    <a:lstStyle/>
                    <a:p>
                      <a:pPr>
                        <a:buNone/>
                      </a:pPr>
                      <a:r>
                        <a:rPr lang="en-IN" dirty="0"/>
                        <a:t>High latency</a:t>
                      </a:r>
                    </a:p>
                  </a:txBody>
                  <a:tcPr anchor="ctr">
                    <a:lnL>
                      <a:noFill/>
                    </a:lnL>
                    <a:lnR>
                      <a:noFill/>
                    </a:lnR>
                    <a:lnT>
                      <a:noFill/>
                    </a:lnT>
                    <a:lnB>
                      <a:noFill/>
                    </a:lnB>
                    <a:noFill/>
                  </a:tcPr>
                </a:tc>
                <a:extLst>
                  <a:ext uri="{0D108BD9-81ED-4DB2-BD59-A6C34878D82A}">
                    <a16:rowId xmlns:a16="http://schemas.microsoft.com/office/drawing/2014/main" val="3198351706"/>
                  </a:ext>
                </a:extLst>
              </a:tr>
            </a:tbl>
          </a:graphicData>
        </a:graphic>
      </p:graphicFrame>
      <p:sp>
        <p:nvSpPr>
          <p:cNvPr id="9" name="TextBox 8">
            <a:extLst>
              <a:ext uri="{FF2B5EF4-FFF2-40B4-BE49-F238E27FC236}">
                <a16:creationId xmlns:a16="http://schemas.microsoft.com/office/drawing/2014/main" id="{D8BC5FBE-9CF8-015E-FBAC-60D21291E515}"/>
              </a:ext>
            </a:extLst>
          </p:cNvPr>
          <p:cNvSpPr txBox="1"/>
          <p:nvPr/>
        </p:nvSpPr>
        <p:spPr>
          <a:xfrm>
            <a:off x="3034937" y="5650082"/>
            <a:ext cx="6104708" cy="369332"/>
          </a:xfrm>
          <a:prstGeom prst="rect">
            <a:avLst/>
          </a:prstGeom>
          <a:noFill/>
        </p:spPr>
        <p:txBody>
          <a:bodyPr wrap="square">
            <a:spAutoFit/>
          </a:bodyPr>
          <a:lstStyle/>
          <a:p>
            <a:r>
              <a:rPr lang="en-US" dirty="0"/>
              <a:t>“Latency increases with token count and model size.”</a:t>
            </a:r>
            <a:endParaRPr lang="hi-IN" dirty="0"/>
          </a:p>
        </p:txBody>
      </p:sp>
    </p:spTree>
    <p:extLst>
      <p:ext uri="{BB962C8B-B14F-4D97-AF65-F5344CB8AC3E}">
        <p14:creationId xmlns:p14="http://schemas.microsoft.com/office/powerpoint/2010/main" val="15401826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B529A-559D-BF18-9623-63186D86DC3C}"/>
              </a:ext>
            </a:extLst>
          </p:cNvPr>
          <p:cNvSpPr txBox="1"/>
          <p:nvPr/>
        </p:nvSpPr>
        <p:spPr>
          <a:xfrm>
            <a:off x="2090057" y="172378"/>
            <a:ext cx="8456023" cy="646331"/>
          </a:xfrm>
          <a:prstGeom prst="rect">
            <a:avLst/>
          </a:prstGeom>
          <a:noFill/>
        </p:spPr>
        <p:txBody>
          <a:bodyPr wrap="square">
            <a:spAutoFit/>
          </a:bodyPr>
          <a:lstStyle/>
          <a:p>
            <a:pPr marL="90170" marR="113030" algn="ctr">
              <a:buNone/>
            </a:pPr>
            <a:r>
              <a:rPr lang="en-US" sz="3600" b="1" dirty="0">
                <a:solidFill>
                  <a:srgbClr val="FF0000"/>
                </a:solidFill>
                <a:effectLst/>
                <a:latin typeface="Times New Roman" panose="02020603050405020304" pitchFamily="18" charset="0"/>
                <a:ea typeface="Times New Roman" panose="02020603050405020304" pitchFamily="18" charset="0"/>
              </a:rPr>
              <a:t>Fundamentals of Prompt Engineering:</a:t>
            </a:r>
            <a:r>
              <a:rPr lang="en-US" sz="3600" dirty="0">
                <a:solidFill>
                  <a:srgbClr val="FF0000"/>
                </a:solidFill>
                <a:effectLst/>
                <a:latin typeface="Times New Roman" panose="02020603050405020304" pitchFamily="18" charset="0"/>
                <a:ea typeface="Times New Roman" panose="02020603050405020304" pitchFamily="18" charset="0"/>
              </a:rPr>
              <a:t> </a:t>
            </a:r>
            <a:endParaRPr lang="en-IN" sz="3600" dirty="0">
              <a:solidFill>
                <a:srgbClr val="FF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FCAD9BC-DF6D-38F4-E748-6CA85EDA1A9B}"/>
              </a:ext>
            </a:extLst>
          </p:cNvPr>
          <p:cNvSpPr txBox="1"/>
          <p:nvPr/>
        </p:nvSpPr>
        <p:spPr>
          <a:xfrm>
            <a:off x="156754" y="1144062"/>
            <a:ext cx="8987246" cy="1754326"/>
          </a:xfrm>
          <a:prstGeom prst="rect">
            <a:avLst/>
          </a:prstGeom>
          <a:noFill/>
        </p:spPr>
        <p:txBody>
          <a:bodyPr wrap="square">
            <a:spAutoFit/>
          </a:bodyPr>
          <a:lstStyle/>
          <a:p>
            <a:pPr>
              <a:buNone/>
            </a:pPr>
            <a:r>
              <a:rPr lang="en-US" b="1" dirty="0"/>
              <a:t>Prompt Engineering</a:t>
            </a:r>
            <a:r>
              <a:rPr lang="en-US" dirty="0"/>
              <a:t> is the </a:t>
            </a:r>
            <a:r>
              <a:rPr lang="en-US" b="1" dirty="0"/>
              <a:t>systematic design, structuring, and optimization of inputs (prompts)</a:t>
            </a:r>
            <a:r>
              <a:rPr lang="en-US" dirty="0"/>
              <a:t> given to large language models (LLMs) in order to:</a:t>
            </a:r>
          </a:p>
          <a:p>
            <a:pPr>
              <a:buFont typeface="Arial" panose="020B0604020202020204" pitchFamily="34" charset="0"/>
              <a:buChar char="•"/>
            </a:pPr>
            <a:r>
              <a:rPr lang="en-US" dirty="0"/>
              <a:t>Guide model behavior</a:t>
            </a:r>
          </a:p>
          <a:p>
            <a:pPr>
              <a:buFont typeface="Arial" panose="020B0604020202020204" pitchFamily="34" charset="0"/>
              <a:buChar char="•"/>
            </a:pPr>
            <a:r>
              <a:rPr lang="en-US" dirty="0"/>
              <a:t>Improve accuracy and relevance</a:t>
            </a:r>
          </a:p>
          <a:p>
            <a:pPr>
              <a:buFont typeface="Arial" panose="020B0604020202020204" pitchFamily="34" charset="0"/>
              <a:buChar char="•"/>
            </a:pPr>
            <a:r>
              <a:rPr lang="en-US" dirty="0"/>
              <a:t>Reduce errors, bias, and hallucinations</a:t>
            </a:r>
          </a:p>
          <a:p>
            <a:pPr>
              <a:buFont typeface="Arial" panose="020B0604020202020204" pitchFamily="34" charset="0"/>
              <a:buChar char="•"/>
            </a:pPr>
            <a:r>
              <a:rPr lang="en-US" dirty="0"/>
              <a:t>Achieve desired outputs efficiently</a:t>
            </a:r>
          </a:p>
        </p:txBody>
      </p:sp>
      <p:sp>
        <p:nvSpPr>
          <p:cNvPr id="7" name="TextBox 6">
            <a:extLst>
              <a:ext uri="{FF2B5EF4-FFF2-40B4-BE49-F238E27FC236}">
                <a16:creationId xmlns:a16="http://schemas.microsoft.com/office/drawing/2014/main" id="{B66568AF-FE96-1ACB-0F67-F5AB12304021}"/>
              </a:ext>
            </a:extLst>
          </p:cNvPr>
          <p:cNvSpPr txBox="1"/>
          <p:nvPr/>
        </p:nvSpPr>
        <p:spPr>
          <a:xfrm>
            <a:off x="209004" y="2954610"/>
            <a:ext cx="8699863" cy="1477328"/>
          </a:xfrm>
          <a:prstGeom prst="rect">
            <a:avLst/>
          </a:prstGeom>
          <a:noFill/>
        </p:spPr>
        <p:txBody>
          <a:bodyPr wrap="square">
            <a:spAutoFit/>
          </a:bodyPr>
          <a:lstStyle/>
          <a:p>
            <a:pPr>
              <a:buNone/>
            </a:pPr>
            <a:r>
              <a:rPr lang="en-US" dirty="0"/>
              <a:t>LLMs:</a:t>
            </a:r>
          </a:p>
          <a:p>
            <a:pPr>
              <a:buFont typeface="Arial" panose="020B0604020202020204" pitchFamily="34" charset="0"/>
              <a:buChar char="•"/>
            </a:pPr>
            <a:r>
              <a:rPr lang="en-US" dirty="0"/>
              <a:t>Do not understand intent like humans</a:t>
            </a:r>
          </a:p>
          <a:p>
            <a:pPr>
              <a:buFont typeface="Arial" panose="020B0604020202020204" pitchFamily="34" charset="0"/>
              <a:buChar char="•"/>
            </a:pPr>
            <a:r>
              <a:rPr lang="en-US" dirty="0"/>
              <a:t>Respond based on </a:t>
            </a:r>
            <a:r>
              <a:rPr lang="en-US" b="1" dirty="0"/>
              <a:t>patterns and probabilities</a:t>
            </a:r>
            <a:endParaRPr lang="en-US" dirty="0"/>
          </a:p>
          <a:p>
            <a:pPr>
              <a:buFont typeface="Arial" panose="020B0604020202020204" pitchFamily="34" charset="0"/>
              <a:buChar char="•"/>
            </a:pPr>
            <a:r>
              <a:rPr lang="en-US" dirty="0"/>
              <a:t>Are sensitive to wording, structure, and context</a:t>
            </a:r>
          </a:p>
          <a:p>
            <a:pPr>
              <a:buNone/>
            </a:pPr>
            <a:r>
              <a:rPr lang="en-US" dirty="0"/>
              <a:t>Small changes in prompts can lead to </a:t>
            </a:r>
            <a:r>
              <a:rPr lang="en-US" b="1" dirty="0"/>
              <a:t>large differences in output quality</a:t>
            </a:r>
            <a:r>
              <a:rPr lang="en-US" dirty="0"/>
              <a:t>.</a:t>
            </a:r>
          </a:p>
        </p:txBody>
      </p:sp>
      <p:sp>
        <p:nvSpPr>
          <p:cNvPr id="9" name="TextBox 8">
            <a:extLst>
              <a:ext uri="{FF2B5EF4-FFF2-40B4-BE49-F238E27FC236}">
                <a16:creationId xmlns:a16="http://schemas.microsoft.com/office/drawing/2014/main" id="{3DBE95CA-227B-6BEB-4AE4-293AA28A2D65}"/>
              </a:ext>
            </a:extLst>
          </p:cNvPr>
          <p:cNvSpPr txBox="1"/>
          <p:nvPr/>
        </p:nvSpPr>
        <p:spPr>
          <a:xfrm>
            <a:off x="2090057" y="4989065"/>
            <a:ext cx="7053943" cy="369332"/>
          </a:xfrm>
          <a:prstGeom prst="rect">
            <a:avLst/>
          </a:prstGeom>
          <a:noFill/>
        </p:spPr>
        <p:txBody>
          <a:bodyPr wrap="square">
            <a:spAutoFit/>
          </a:bodyPr>
          <a:lstStyle/>
          <a:p>
            <a:r>
              <a:rPr lang="en-US" dirty="0"/>
              <a:t>The </a:t>
            </a:r>
            <a:r>
              <a:rPr lang="en-US" b="1" dirty="0"/>
              <a:t>scope</a:t>
            </a:r>
            <a:r>
              <a:rPr lang="en-US" dirty="0"/>
              <a:t> defines </a:t>
            </a:r>
            <a:r>
              <a:rPr lang="en-US" b="1" dirty="0"/>
              <a:t>where and how prompt engineering is applied</a:t>
            </a:r>
            <a:r>
              <a:rPr lang="en-US" dirty="0"/>
              <a:t>.</a:t>
            </a:r>
            <a:endParaRPr lang="hi-IN" dirty="0"/>
          </a:p>
        </p:txBody>
      </p:sp>
    </p:spTree>
    <p:extLst>
      <p:ext uri="{BB962C8B-B14F-4D97-AF65-F5344CB8AC3E}">
        <p14:creationId xmlns:p14="http://schemas.microsoft.com/office/powerpoint/2010/main" val="1018526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B5BFD-E5EA-13F9-7D24-1A0223DBC13C}"/>
              </a:ext>
            </a:extLst>
          </p:cNvPr>
          <p:cNvSpPr txBox="1"/>
          <p:nvPr/>
        </p:nvSpPr>
        <p:spPr>
          <a:xfrm>
            <a:off x="208999" y="320424"/>
            <a:ext cx="6096000" cy="369332"/>
          </a:xfrm>
          <a:prstGeom prst="rect">
            <a:avLst/>
          </a:prstGeom>
          <a:noFill/>
        </p:spPr>
        <p:txBody>
          <a:bodyPr wrap="square">
            <a:spAutoFit/>
          </a:bodyPr>
          <a:lstStyle/>
          <a:p>
            <a:r>
              <a:rPr lang="en-US" dirty="0"/>
              <a:t>Key Areas in the Scope of Prompt Engineering</a:t>
            </a:r>
            <a:endParaRPr lang="hi-IN" dirty="0"/>
          </a:p>
        </p:txBody>
      </p:sp>
      <p:graphicFrame>
        <p:nvGraphicFramePr>
          <p:cNvPr id="4" name="Table 3">
            <a:extLst>
              <a:ext uri="{FF2B5EF4-FFF2-40B4-BE49-F238E27FC236}">
                <a16:creationId xmlns:a16="http://schemas.microsoft.com/office/drawing/2014/main" id="{83D99074-F898-07ED-CD57-9C8047E1712E}"/>
              </a:ext>
            </a:extLst>
          </p:cNvPr>
          <p:cNvGraphicFramePr>
            <a:graphicFrameLocks noGrp="1"/>
          </p:cNvGraphicFramePr>
          <p:nvPr>
            <p:extLst>
              <p:ext uri="{D42A27DB-BD31-4B8C-83A1-F6EECF244321}">
                <p14:modId xmlns:p14="http://schemas.microsoft.com/office/powerpoint/2010/main" val="2126394249"/>
              </p:ext>
            </p:extLst>
          </p:nvPr>
        </p:nvGraphicFramePr>
        <p:xfrm>
          <a:off x="435429" y="817118"/>
          <a:ext cx="11155680" cy="5820055"/>
        </p:xfrm>
        <a:graphic>
          <a:graphicData uri="http://schemas.openxmlformats.org/drawingml/2006/table">
            <a:tbl>
              <a:tblPr/>
              <a:tblGrid>
                <a:gridCol w="2577737">
                  <a:extLst>
                    <a:ext uri="{9D8B030D-6E8A-4147-A177-3AD203B41FA5}">
                      <a16:colId xmlns:a16="http://schemas.microsoft.com/office/drawing/2014/main" val="3659779694"/>
                    </a:ext>
                  </a:extLst>
                </a:gridCol>
                <a:gridCol w="4859383">
                  <a:extLst>
                    <a:ext uri="{9D8B030D-6E8A-4147-A177-3AD203B41FA5}">
                      <a16:colId xmlns:a16="http://schemas.microsoft.com/office/drawing/2014/main" val="1817713001"/>
                    </a:ext>
                  </a:extLst>
                </a:gridCol>
                <a:gridCol w="3718560">
                  <a:extLst>
                    <a:ext uri="{9D8B030D-6E8A-4147-A177-3AD203B41FA5}">
                      <a16:colId xmlns:a16="http://schemas.microsoft.com/office/drawing/2014/main" val="2248389647"/>
                    </a:ext>
                  </a:extLst>
                </a:gridCol>
              </a:tblGrid>
              <a:tr h="235207">
                <a:tc>
                  <a:txBody>
                    <a:bodyPr/>
                    <a:lstStyle/>
                    <a:p>
                      <a:pPr>
                        <a:buNone/>
                      </a:pPr>
                      <a:r>
                        <a:rPr lang="en-IN" sz="1800" b="1" dirty="0"/>
                        <a:t>Key Area</a:t>
                      </a:r>
                      <a:endParaRPr lang="en-IN" sz="1800" dirty="0"/>
                    </a:p>
                  </a:txBody>
                  <a:tcPr marL="58802" marR="58802" marT="29401" marB="29401" anchor="ctr">
                    <a:lnL>
                      <a:noFill/>
                    </a:lnL>
                    <a:lnR>
                      <a:noFill/>
                    </a:lnR>
                    <a:lnT>
                      <a:noFill/>
                    </a:lnT>
                    <a:lnB>
                      <a:noFill/>
                    </a:lnB>
                    <a:noFill/>
                  </a:tcPr>
                </a:tc>
                <a:tc>
                  <a:txBody>
                    <a:bodyPr/>
                    <a:lstStyle/>
                    <a:p>
                      <a:pPr>
                        <a:buNone/>
                      </a:pPr>
                      <a:r>
                        <a:rPr lang="en-IN" sz="1800" b="1" dirty="0"/>
                        <a:t>Description</a:t>
                      </a:r>
                      <a:endParaRPr lang="en-IN" sz="1800" dirty="0"/>
                    </a:p>
                  </a:txBody>
                  <a:tcPr marL="58802" marR="58802" marT="29401" marB="29401" anchor="ctr">
                    <a:lnL>
                      <a:noFill/>
                    </a:lnL>
                    <a:lnR>
                      <a:noFill/>
                    </a:lnR>
                    <a:lnT>
                      <a:noFill/>
                    </a:lnT>
                    <a:lnB>
                      <a:noFill/>
                    </a:lnB>
                    <a:noFill/>
                  </a:tcPr>
                </a:tc>
                <a:tc>
                  <a:txBody>
                    <a:bodyPr/>
                    <a:lstStyle/>
                    <a:p>
                      <a:pPr>
                        <a:buNone/>
                      </a:pPr>
                      <a:r>
                        <a:rPr lang="en-IN" sz="1800" b="1"/>
                        <a:t>Example Prompt</a:t>
                      </a:r>
                      <a:endParaRPr lang="en-IN" sz="1800"/>
                    </a:p>
                  </a:txBody>
                  <a:tcPr marL="58802" marR="58802" marT="29401" marB="29401" anchor="ctr">
                    <a:lnL>
                      <a:noFill/>
                    </a:lnL>
                    <a:lnR>
                      <a:noFill/>
                    </a:lnR>
                    <a:lnT>
                      <a:noFill/>
                    </a:lnT>
                    <a:lnB>
                      <a:noFill/>
                    </a:lnB>
                    <a:noFill/>
                  </a:tcPr>
                </a:tc>
                <a:extLst>
                  <a:ext uri="{0D108BD9-81ED-4DB2-BD59-A6C34878D82A}">
                    <a16:rowId xmlns:a16="http://schemas.microsoft.com/office/drawing/2014/main" val="2502436476"/>
                  </a:ext>
                </a:extLst>
              </a:tr>
              <a:tr h="411613">
                <a:tc>
                  <a:txBody>
                    <a:bodyPr/>
                    <a:lstStyle/>
                    <a:p>
                      <a:pPr>
                        <a:buNone/>
                      </a:pPr>
                      <a:r>
                        <a:rPr lang="en-IN" sz="1800" b="1" dirty="0"/>
                        <a:t>Task Specification</a:t>
                      </a:r>
                      <a:endParaRPr lang="en-IN" sz="1800" dirty="0"/>
                    </a:p>
                  </a:txBody>
                  <a:tcPr marL="58802" marR="58802" marT="29401" marB="29401" anchor="ctr">
                    <a:lnL>
                      <a:noFill/>
                    </a:lnL>
                    <a:lnR>
                      <a:noFill/>
                    </a:lnR>
                    <a:lnT>
                      <a:noFill/>
                    </a:lnT>
                    <a:lnB>
                      <a:noFill/>
                    </a:lnB>
                    <a:noFill/>
                  </a:tcPr>
                </a:tc>
                <a:tc>
                  <a:txBody>
                    <a:bodyPr/>
                    <a:lstStyle/>
                    <a:p>
                      <a:pPr>
                        <a:buNone/>
                      </a:pPr>
                      <a:r>
                        <a:rPr lang="en-US" sz="1800"/>
                        <a:t>Clearly defines what the model should do</a:t>
                      </a:r>
                    </a:p>
                  </a:txBody>
                  <a:tcPr marL="58802" marR="58802" marT="29401" marB="29401" anchor="ctr">
                    <a:lnL>
                      <a:noFill/>
                    </a:lnL>
                    <a:lnR>
                      <a:noFill/>
                    </a:lnR>
                    <a:lnT>
                      <a:noFill/>
                    </a:lnT>
                    <a:lnB>
                      <a:noFill/>
                    </a:lnB>
                    <a:noFill/>
                  </a:tcPr>
                </a:tc>
                <a:tc>
                  <a:txBody>
                    <a:bodyPr/>
                    <a:lstStyle/>
                    <a:p>
                      <a:pPr>
                        <a:buNone/>
                      </a:pPr>
                      <a:r>
                        <a:rPr lang="en-US" sz="1800"/>
                        <a:t>“Summarize the article in 5 bullet points.”</a:t>
                      </a:r>
                    </a:p>
                  </a:txBody>
                  <a:tcPr marL="58802" marR="58802" marT="29401" marB="29401" anchor="ctr">
                    <a:lnL>
                      <a:noFill/>
                    </a:lnL>
                    <a:lnR>
                      <a:noFill/>
                    </a:lnR>
                    <a:lnT>
                      <a:noFill/>
                    </a:lnT>
                    <a:lnB>
                      <a:noFill/>
                    </a:lnB>
                    <a:noFill/>
                  </a:tcPr>
                </a:tc>
                <a:extLst>
                  <a:ext uri="{0D108BD9-81ED-4DB2-BD59-A6C34878D82A}">
                    <a16:rowId xmlns:a16="http://schemas.microsoft.com/office/drawing/2014/main" val="65153118"/>
                  </a:ext>
                </a:extLst>
              </a:tr>
              <a:tr h="411613">
                <a:tc>
                  <a:txBody>
                    <a:bodyPr/>
                    <a:lstStyle/>
                    <a:p>
                      <a:pPr>
                        <a:buNone/>
                      </a:pPr>
                      <a:r>
                        <a:rPr lang="en-IN" sz="1800" b="1"/>
                        <a:t>Context Control</a:t>
                      </a:r>
                      <a:endParaRPr lang="en-IN" sz="1800"/>
                    </a:p>
                  </a:txBody>
                  <a:tcPr marL="58802" marR="58802" marT="29401" marB="29401" anchor="ctr">
                    <a:lnL>
                      <a:noFill/>
                    </a:lnL>
                    <a:lnR>
                      <a:noFill/>
                    </a:lnR>
                    <a:lnT>
                      <a:noFill/>
                    </a:lnT>
                    <a:lnB>
                      <a:noFill/>
                    </a:lnB>
                    <a:noFill/>
                  </a:tcPr>
                </a:tc>
                <a:tc>
                  <a:txBody>
                    <a:bodyPr/>
                    <a:lstStyle/>
                    <a:p>
                      <a:pPr>
                        <a:buNone/>
                      </a:pPr>
                      <a:r>
                        <a:rPr lang="en-US" sz="1800"/>
                        <a:t>Provides relevant background or constraints</a:t>
                      </a:r>
                    </a:p>
                  </a:txBody>
                  <a:tcPr marL="58802" marR="58802" marT="29401" marB="29401" anchor="ctr">
                    <a:lnL>
                      <a:noFill/>
                    </a:lnL>
                    <a:lnR>
                      <a:noFill/>
                    </a:lnR>
                    <a:lnT>
                      <a:noFill/>
                    </a:lnT>
                    <a:lnB>
                      <a:noFill/>
                    </a:lnB>
                    <a:noFill/>
                  </a:tcPr>
                </a:tc>
                <a:tc>
                  <a:txBody>
                    <a:bodyPr/>
                    <a:lstStyle/>
                    <a:p>
                      <a:pPr>
                        <a:buNone/>
                      </a:pPr>
                      <a:r>
                        <a:rPr lang="en-US" sz="1800"/>
                        <a:t>“Assume the audience is undergraduate students.”</a:t>
                      </a:r>
                    </a:p>
                  </a:txBody>
                  <a:tcPr marL="58802" marR="58802" marT="29401" marB="29401" anchor="ctr">
                    <a:lnL>
                      <a:noFill/>
                    </a:lnL>
                    <a:lnR>
                      <a:noFill/>
                    </a:lnR>
                    <a:lnT>
                      <a:noFill/>
                    </a:lnT>
                    <a:lnB>
                      <a:noFill/>
                    </a:lnB>
                    <a:noFill/>
                  </a:tcPr>
                </a:tc>
                <a:extLst>
                  <a:ext uri="{0D108BD9-81ED-4DB2-BD59-A6C34878D82A}">
                    <a16:rowId xmlns:a16="http://schemas.microsoft.com/office/drawing/2014/main" val="1676269703"/>
                  </a:ext>
                </a:extLst>
              </a:tr>
              <a:tr h="411613">
                <a:tc>
                  <a:txBody>
                    <a:bodyPr/>
                    <a:lstStyle/>
                    <a:p>
                      <a:pPr>
                        <a:buNone/>
                      </a:pPr>
                      <a:r>
                        <a:rPr lang="en-IN" sz="1800" b="1"/>
                        <a:t>Output Formatting</a:t>
                      </a:r>
                      <a:endParaRPr lang="en-IN" sz="1800"/>
                    </a:p>
                  </a:txBody>
                  <a:tcPr marL="58802" marR="58802" marT="29401" marB="29401" anchor="ctr">
                    <a:lnL>
                      <a:noFill/>
                    </a:lnL>
                    <a:lnR>
                      <a:noFill/>
                    </a:lnR>
                    <a:lnT>
                      <a:noFill/>
                    </a:lnT>
                    <a:lnB>
                      <a:noFill/>
                    </a:lnB>
                    <a:noFill/>
                  </a:tcPr>
                </a:tc>
                <a:tc>
                  <a:txBody>
                    <a:bodyPr/>
                    <a:lstStyle/>
                    <a:p>
                      <a:pPr>
                        <a:buNone/>
                      </a:pPr>
                      <a:r>
                        <a:rPr lang="en-US" sz="1800" dirty="0"/>
                        <a:t>Controls structure, style, or length of output</a:t>
                      </a:r>
                    </a:p>
                  </a:txBody>
                  <a:tcPr marL="58802" marR="58802" marT="29401" marB="29401" anchor="ctr">
                    <a:lnL>
                      <a:noFill/>
                    </a:lnL>
                    <a:lnR>
                      <a:noFill/>
                    </a:lnR>
                    <a:lnT>
                      <a:noFill/>
                    </a:lnT>
                    <a:lnB>
                      <a:noFill/>
                    </a:lnB>
                    <a:noFill/>
                  </a:tcPr>
                </a:tc>
                <a:tc>
                  <a:txBody>
                    <a:bodyPr/>
                    <a:lstStyle/>
                    <a:p>
                      <a:pPr>
                        <a:buNone/>
                      </a:pPr>
                      <a:r>
                        <a:rPr lang="en-US" sz="1800"/>
                        <a:t>“Answer in a table with 3 rows.”</a:t>
                      </a:r>
                    </a:p>
                  </a:txBody>
                  <a:tcPr marL="58802" marR="58802" marT="29401" marB="29401" anchor="ctr">
                    <a:lnL>
                      <a:noFill/>
                    </a:lnL>
                    <a:lnR>
                      <a:noFill/>
                    </a:lnR>
                    <a:lnT>
                      <a:noFill/>
                    </a:lnT>
                    <a:lnB>
                      <a:noFill/>
                    </a:lnB>
                    <a:noFill/>
                  </a:tcPr>
                </a:tc>
                <a:extLst>
                  <a:ext uri="{0D108BD9-81ED-4DB2-BD59-A6C34878D82A}">
                    <a16:rowId xmlns:a16="http://schemas.microsoft.com/office/drawing/2014/main" val="1837622296"/>
                  </a:ext>
                </a:extLst>
              </a:tr>
              <a:tr h="411613">
                <a:tc>
                  <a:txBody>
                    <a:bodyPr/>
                    <a:lstStyle/>
                    <a:p>
                      <a:pPr>
                        <a:buNone/>
                      </a:pPr>
                      <a:r>
                        <a:rPr lang="en-IN" sz="1800" b="1"/>
                        <a:t>Reasoning Guidance</a:t>
                      </a:r>
                      <a:endParaRPr lang="en-IN" sz="1800"/>
                    </a:p>
                  </a:txBody>
                  <a:tcPr marL="58802" marR="58802" marT="29401" marB="29401" anchor="ctr">
                    <a:lnL>
                      <a:noFill/>
                    </a:lnL>
                    <a:lnR>
                      <a:noFill/>
                    </a:lnR>
                    <a:lnT>
                      <a:noFill/>
                    </a:lnT>
                    <a:lnB>
                      <a:noFill/>
                    </a:lnB>
                    <a:noFill/>
                  </a:tcPr>
                </a:tc>
                <a:tc>
                  <a:txBody>
                    <a:bodyPr/>
                    <a:lstStyle/>
                    <a:p>
                      <a:pPr>
                        <a:buNone/>
                      </a:pPr>
                      <a:r>
                        <a:rPr lang="en-US" sz="1800"/>
                        <a:t>Encourages step-by-step or logical reasoning</a:t>
                      </a:r>
                    </a:p>
                  </a:txBody>
                  <a:tcPr marL="58802" marR="58802" marT="29401" marB="29401" anchor="ctr">
                    <a:lnL>
                      <a:noFill/>
                    </a:lnL>
                    <a:lnR>
                      <a:noFill/>
                    </a:lnR>
                    <a:lnT>
                      <a:noFill/>
                    </a:lnT>
                    <a:lnB>
                      <a:noFill/>
                    </a:lnB>
                    <a:noFill/>
                  </a:tcPr>
                </a:tc>
                <a:tc>
                  <a:txBody>
                    <a:bodyPr/>
                    <a:lstStyle/>
                    <a:p>
                      <a:pPr>
                        <a:buNone/>
                      </a:pPr>
                      <a:r>
                        <a:rPr lang="en-US" sz="1800"/>
                        <a:t>“Explain the solution step by step.”</a:t>
                      </a:r>
                    </a:p>
                  </a:txBody>
                  <a:tcPr marL="58802" marR="58802" marT="29401" marB="29401" anchor="ctr">
                    <a:lnL>
                      <a:noFill/>
                    </a:lnL>
                    <a:lnR>
                      <a:noFill/>
                    </a:lnR>
                    <a:lnT>
                      <a:noFill/>
                    </a:lnT>
                    <a:lnB>
                      <a:noFill/>
                    </a:lnB>
                    <a:noFill/>
                  </a:tcPr>
                </a:tc>
                <a:extLst>
                  <a:ext uri="{0D108BD9-81ED-4DB2-BD59-A6C34878D82A}">
                    <a16:rowId xmlns:a16="http://schemas.microsoft.com/office/drawing/2014/main" val="2014799716"/>
                  </a:ext>
                </a:extLst>
              </a:tr>
              <a:tr h="411613">
                <a:tc>
                  <a:txBody>
                    <a:bodyPr/>
                    <a:lstStyle/>
                    <a:p>
                      <a:pPr>
                        <a:buNone/>
                      </a:pPr>
                      <a:r>
                        <a:rPr lang="en-IN" sz="1800" b="1"/>
                        <a:t>Error &amp; Hallucination Reduction</a:t>
                      </a:r>
                      <a:endParaRPr lang="en-IN" sz="1800"/>
                    </a:p>
                  </a:txBody>
                  <a:tcPr marL="58802" marR="58802" marT="29401" marB="29401" anchor="ctr">
                    <a:lnL>
                      <a:noFill/>
                    </a:lnL>
                    <a:lnR>
                      <a:noFill/>
                    </a:lnR>
                    <a:lnT>
                      <a:noFill/>
                    </a:lnT>
                    <a:lnB>
                      <a:noFill/>
                    </a:lnB>
                    <a:noFill/>
                  </a:tcPr>
                </a:tc>
                <a:tc>
                  <a:txBody>
                    <a:bodyPr/>
                    <a:lstStyle/>
                    <a:p>
                      <a:pPr>
                        <a:buNone/>
                      </a:pPr>
                      <a:r>
                        <a:rPr lang="en-US" sz="1800" dirty="0"/>
                        <a:t>Prevents guessing or false information</a:t>
                      </a:r>
                    </a:p>
                  </a:txBody>
                  <a:tcPr marL="58802" marR="58802" marT="29401" marB="29401" anchor="ctr">
                    <a:lnL>
                      <a:noFill/>
                    </a:lnL>
                    <a:lnR>
                      <a:noFill/>
                    </a:lnR>
                    <a:lnT>
                      <a:noFill/>
                    </a:lnT>
                    <a:lnB>
                      <a:noFill/>
                    </a:lnB>
                    <a:noFill/>
                  </a:tcPr>
                </a:tc>
                <a:tc>
                  <a:txBody>
                    <a:bodyPr/>
                    <a:lstStyle/>
                    <a:p>
                      <a:pPr>
                        <a:buNone/>
                      </a:pPr>
                      <a:r>
                        <a:rPr lang="en-US" sz="1800"/>
                        <a:t>“If information is unavailable, state ‘Not found’.”</a:t>
                      </a:r>
                    </a:p>
                  </a:txBody>
                  <a:tcPr marL="58802" marR="58802" marT="29401" marB="29401" anchor="ctr">
                    <a:lnL>
                      <a:noFill/>
                    </a:lnL>
                    <a:lnR>
                      <a:noFill/>
                    </a:lnR>
                    <a:lnT>
                      <a:noFill/>
                    </a:lnT>
                    <a:lnB>
                      <a:noFill/>
                    </a:lnB>
                    <a:noFill/>
                  </a:tcPr>
                </a:tc>
                <a:extLst>
                  <a:ext uri="{0D108BD9-81ED-4DB2-BD59-A6C34878D82A}">
                    <a16:rowId xmlns:a16="http://schemas.microsoft.com/office/drawing/2014/main" val="1326836229"/>
                  </a:ext>
                </a:extLst>
              </a:tr>
              <a:tr h="411613">
                <a:tc>
                  <a:txBody>
                    <a:bodyPr/>
                    <a:lstStyle/>
                    <a:p>
                      <a:pPr>
                        <a:buNone/>
                      </a:pPr>
                      <a:r>
                        <a:rPr lang="en-IN" sz="1800" b="1"/>
                        <a:t>Bias Control</a:t>
                      </a:r>
                      <a:endParaRPr lang="en-IN" sz="1800"/>
                    </a:p>
                  </a:txBody>
                  <a:tcPr marL="58802" marR="58802" marT="29401" marB="29401" anchor="ctr">
                    <a:lnL>
                      <a:noFill/>
                    </a:lnL>
                    <a:lnR>
                      <a:noFill/>
                    </a:lnR>
                    <a:lnT>
                      <a:noFill/>
                    </a:lnT>
                    <a:lnB>
                      <a:noFill/>
                    </a:lnB>
                    <a:noFill/>
                  </a:tcPr>
                </a:tc>
                <a:tc>
                  <a:txBody>
                    <a:bodyPr/>
                    <a:lstStyle/>
                    <a:p>
                      <a:pPr>
                        <a:buNone/>
                      </a:pPr>
                      <a:r>
                        <a:rPr lang="en-US" sz="1800"/>
                        <a:t>Reduces stereotypical or unfair responses</a:t>
                      </a:r>
                    </a:p>
                  </a:txBody>
                  <a:tcPr marL="58802" marR="58802" marT="29401" marB="29401" anchor="ctr">
                    <a:lnL>
                      <a:noFill/>
                    </a:lnL>
                    <a:lnR>
                      <a:noFill/>
                    </a:lnR>
                    <a:lnT>
                      <a:noFill/>
                    </a:lnT>
                    <a:lnB>
                      <a:noFill/>
                    </a:lnB>
                    <a:noFill/>
                  </a:tcPr>
                </a:tc>
                <a:tc>
                  <a:txBody>
                    <a:bodyPr/>
                    <a:lstStyle/>
                    <a:p>
                      <a:pPr>
                        <a:buNone/>
                      </a:pPr>
                      <a:r>
                        <a:rPr lang="en-US" sz="1800"/>
                        <a:t>“Avoid gender or cultural assumptions.”</a:t>
                      </a:r>
                    </a:p>
                  </a:txBody>
                  <a:tcPr marL="58802" marR="58802" marT="29401" marB="29401" anchor="ctr">
                    <a:lnL>
                      <a:noFill/>
                    </a:lnL>
                    <a:lnR>
                      <a:noFill/>
                    </a:lnR>
                    <a:lnT>
                      <a:noFill/>
                    </a:lnT>
                    <a:lnB>
                      <a:noFill/>
                    </a:lnB>
                    <a:noFill/>
                  </a:tcPr>
                </a:tc>
                <a:extLst>
                  <a:ext uri="{0D108BD9-81ED-4DB2-BD59-A6C34878D82A}">
                    <a16:rowId xmlns:a16="http://schemas.microsoft.com/office/drawing/2014/main" val="2984625801"/>
                  </a:ext>
                </a:extLst>
              </a:tr>
              <a:tr h="411613">
                <a:tc>
                  <a:txBody>
                    <a:bodyPr/>
                    <a:lstStyle/>
                    <a:p>
                      <a:pPr>
                        <a:buNone/>
                      </a:pPr>
                      <a:r>
                        <a:rPr lang="en-IN" sz="1800" b="1"/>
                        <a:t>Efficiency Optimization</a:t>
                      </a:r>
                      <a:endParaRPr lang="en-IN" sz="1800"/>
                    </a:p>
                  </a:txBody>
                  <a:tcPr marL="58802" marR="58802" marT="29401" marB="29401" anchor="ctr">
                    <a:lnL>
                      <a:noFill/>
                    </a:lnL>
                    <a:lnR>
                      <a:noFill/>
                    </a:lnR>
                    <a:lnT>
                      <a:noFill/>
                    </a:lnT>
                    <a:lnB>
                      <a:noFill/>
                    </a:lnB>
                    <a:noFill/>
                  </a:tcPr>
                </a:tc>
                <a:tc>
                  <a:txBody>
                    <a:bodyPr/>
                    <a:lstStyle/>
                    <a:p>
                      <a:pPr>
                        <a:buNone/>
                      </a:pPr>
                      <a:r>
                        <a:rPr lang="en-US" sz="1800"/>
                        <a:t>Minimizes token usage and cost</a:t>
                      </a:r>
                    </a:p>
                  </a:txBody>
                  <a:tcPr marL="58802" marR="58802" marT="29401" marB="29401" anchor="ctr">
                    <a:lnL>
                      <a:noFill/>
                    </a:lnL>
                    <a:lnR>
                      <a:noFill/>
                    </a:lnR>
                    <a:lnT>
                      <a:noFill/>
                    </a:lnT>
                    <a:lnB>
                      <a:noFill/>
                    </a:lnB>
                    <a:noFill/>
                  </a:tcPr>
                </a:tc>
                <a:tc>
                  <a:txBody>
                    <a:bodyPr/>
                    <a:lstStyle/>
                    <a:p>
                      <a:pPr>
                        <a:buNone/>
                      </a:pPr>
                      <a:r>
                        <a:rPr lang="en-US" sz="1800" dirty="0"/>
                        <a:t>“Provide a concise answer in 100 words.”</a:t>
                      </a:r>
                    </a:p>
                  </a:txBody>
                  <a:tcPr marL="58802" marR="58802" marT="29401" marB="29401" anchor="ctr">
                    <a:lnL>
                      <a:noFill/>
                    </a:lnL>
                    <a:lnR>
                      <a:noFill/>
                    </a:lnR>
                    <a:lnT>
                      <a:noFill/>
                    </a:lnT>
                    <a:lnB>
                      <a:noFill/>
                    </a:lnB>
                    <a:noFill/>
                  </a:tcPr>
                </a:tc>
                <a:extLst>
                  <a:ext uri="{0D108BD9-81ED-4DB2-BD59-A6C34878D82A}">
                    <a16:rowId xmlns:a16="http://schemas.microsoft.com/office/drawing/2014/main" val="2218166363"/>
                  </a:ext>
                </a:extLst>
              </a:tr>
              <a:tr h="411613">
                <a:tc>
                  <a:txBody>
                    <a:bodyPr/>
                    <a:lstStyle/>
                    <a:p>
                      <a:pPr>
                        <a:buNone/>
                      </a:pPr>
                      <a:r>
                        <a:rPr lang="en-IN" sz="1800" b="1"/>
                        <a:t>Tone &amp; Style Control</a:t>
                      </a:r>
                      <a:endParaRPr lang="en-IN" sz="1800"/>
                    </a:p>
                  </a:txBody>
                  <a:tcPr marL="58802" marR="58802" marT="29401" marB="29401" anchor="ctr">
                    <a:lnL>
                      <a:noFill/>
                    </a:lnL>
                    <a:lnR>
                      <a:noFill/>
                    </a:lnR>
                    <a:lnT>
                      <a:noFill/>
                    </a:lnT>
                    <a:lnB>
                      <a:noFill/>
                    </a:lnB>
                    <a:noFill/>
                  </a:tcPr>
                </a:tc>
                <a:tc>
                  <a:txBody>
                    <a:bodyPr/>
                    <a:lstStyle/>
                    <a:p>
                      <a:pPr>
                        <a:buNone/>
                      </a:pPr>
                      <a:r>
                        <a:rPr lang="en-US" sz="1800"/>
                        <a:t>Adjusts formality and language style</a:t>
                      </a:r>
                    </a:p>
                  </a:txBody>
                  <a:tcPr marL="58802" marR="58802" marT="29401" marB="29401" anchor="ctr">
                    <a:lnL>
                      <a:noFill/>
                    </a:lnL>
                    <a:lnR>
                      <a:noFill/>
                    </a:lnR>
                    <a:lnT>
                      <a:noFill/>
                    </a:lnT>
                    <a:lnB>
                      <a:noFill/>
                    </a:lnB>
                    <a:noFill/>
                  </a:tcPr>
                </a:tc>
                <a:tc>
                  <a:txBody>
                    <a:bodyPr/>
                    <a:lstStyle/>
                    <a:p>
                      <a:pPr>
                        <a:buNone/>
                      </a:pPr>
                      <a:r>
                        <a:rPr lang="en-US" sz="1800"/>
                        <a:t>“Write in a formal academic tone.”</a:t>
                      </a:r>
                    </a:p>
                  </a:txBody>
                  <a:tcPr marL="58802" marR="58802" marT="29401" marB="29401" anchor="ctr">
                    <a:lnL>
                      <a:noFill/>
                    </a:lnL>
                    <a:lnR>
                      <a:noFill/>
                    </a:lnR>
                    <a:lnT>
                      <a:noFill/>
                    </a:lnT>
                    <a:lnB>
                      <a:noFill/>
                    </a:lnB>
                    <a:noFill/>
                  </a:tcPr>
                </a:tc>
                <a:extLst>
                  <a:ext uri="{0D108BD9-81ED-4DB2-BD59-A6C34878D82A}">
                    <a16:rowId xmlns:a16="http://schemas.microsoft.com/office/drawing/2014/main" val="1287987550"/>
                  </a:ext>
                </a:extLst>
              </a:tr>
              <a:tr h="411613">
                <a:tc>
                  <a:txBody>
                    <a:bodyPr/>
                    <a:lstStyle/>
                    <a:p>
                      <a:pPr>
                        <a:buNone/>
                      </a:pPr>
                      <a:r>
                        <a:rPr lang="en-IN" sz="1800" b="1"/>
                        <a:t>User Interaction Design</a:t>
                      </a:r>
                      <a:endParaRPr lang="en-IN" sz="1800"/>
                    </a:p>
                  </a:txBody>
                  <a:tcPr marL="58802" marR="58802" marT="29401" marB="29401" anchor="ctr">
                    <a:lnL>
                      <a:noFill/>
                    </a:lnL>
                    <a:lnR>
                      <a:noFill/>
                    </a:lnR>
                    <a:lnT>
                      <a:noFill/>
                    </a:lnT>
                    <a:lnB>
                      <a:noFill/>
                    </a:lnB>
                    <a:noFill/>
                  </a:tcPr>
                </a:tc>
                <a:tc>
                  <a:txBody>
                    <a:bodyPr/>
                    <a:lstStyle/>
                    <a:p>
                      <a:pPr>
                        <a:buNone/>
                      </a:pPr>
                      <a:r>
                        <a:rPr lang="en-IN" sz="1800"/>
                        <a:t>Guides conversational behavior</a:t>
                      </a:r>
                    </a:p>
                  </a:txBody>
                  <a:tcPr marL="58802" marR="58802" marT="29401" marB="29401" anchor="ctr">
                    <a:lnL>
                      <a:noFill/>
                    </a:lnL>
                    <a:lnR>
                      <a:noFill/>
                    </a:lnR>
                    <a:lnT>
                      <a:noFill/>
                    </a:lnT>
                    <a:lnB>
                      <a:noFill/>
                    </a:lnB>
                    <a:noFill/>
                  </a:tcPr>
                </a:tc>
                <a:tc>
                  <a:txBody>
                    <a:bodyPr/>
                    <a:lstStyle/>
                    <a:p>
                      <a:pPr>
                        <a:buNone/>
                      </a:pPr>
                      <a:r>
                        <a:rPr lang="en-US" sz="1800" dirty="0"/>
                        <a:t>“Ask follow-up questions if clarification is needed.”</a:t>
                      </a:r>
                    </a:p>
                  </a:txBody>
                  <a:tcPr marL="58802" marR="58802" marT="29401" marB="29401" anchor="ctr">
                    <a:lnL>
                      <a:noFill/>
                    </a:lnL>
                    <a:lnR>
                      <a:noFill/>
                    </a:lnR>
                    <a:lnT>
                      <a:noFill/>
                    </a:lnT>
                    <a:lnB>
                      <a:noFill/>
                    </a:lnB>
                    <a:noFill/>
                  </a:tcPr>
                </a:tc>
                <a:extLst>
                  <a:ext uri="{0D108BD9-81ED-4DB2-BD59-A6C34878D82A}">
                    <a16:rowId xmlns:a16="http://schemas.microsoft.com/office/drawing/2014/main" val="4226004962"/>
                  </a:ext>
                </a:extLst>
              </a:tr>
              <a:tr h="411613">
                <a:tc>
                  <a:txBody>
                    <a:bodyPr/>
                    <a:lstStyle/>
                    <a:p>
                      <a:pPr>
                        <a:buNone/>
                      </a:pPr>
                      <a:r>
                        <a:rPr lang="en-IN" sz="1800" b="1"/>
                        <a:t>Domain Adaptation</a:t>
                      </a:r>
                      <a:endParaRPr lang="en-IN" sz="1800"/>
                    </a:p>
                  </a:txBody>
                  <a:tcPr marL="58802" marR="58802" marT="29401" marB="29401" anchor="ctr">
                    <a:lnL>
                      <a:noFill/>
                    </a:lnL>
                    <a:lnR>
                      <a:noFill/>
                    </a:lnR>
                    <a:lnT>
                      <a:noFill/>
                    </a:lnT>
                    <a:lnB>
                      <a:noFill/>
                    </a:lnB>
                    <a:noFill/>
                  </a:tcPr>
                </a:tc>
                <a:tc>
                  <a:txBody>
                    <a:bodyPr/>
                    <a:lstStyle/>
                    <a:p>
                      <a:pPr>
                        <a:buNone/>
                      </a:pPr>
                      <a:r>
                        <a:rPr lang="en-US" sz="1800"/>
                        <a:t>Adapts responses to a specific field</a:t>
                      </a:r>
                    </a:p>
                  </a:txBody>
                  <a:tcPr marL="58802" marR="58802" marT="29401" marB="29401" anchor="ctr">
                    <a:lnL>
                      <a:noFill/>
                    </a:lnL>
                    <a:lnR>
                      <a:noFill/>
                    </a:lnR>
                    <a:lnT>
                      <a:noFill/>
                    </a:lnT>
                    <a:lnB>
                      <a:noFill/>
                    </a:lnB>
                    <a:noFill/>
                  </a:tcPr>
                </a:tc>
                <a:tc>
                  <a:txBody>
                    <a:bodyPr/>
                    <a:lstStyle/>
                    <a:p>
                      <a:pPr>
                        <a:buNone/>
                      </a:pPr>
                      <a:r>
                        <a:rPr lang="en-US" sz="1800" dirty="0"/>
                        <a:t>“Explain using computer science terminology.”</a:t>
                      </a:r>
                    </a:p>
                  </a:txBody>
                  <a:tcPr marL="58802" marR="58802" marT="29401" marB="29401" anchor="ctr">
                    <a:lnL>
                      <a:noFill/>
                    </a:lnL>
                    <a:lnR>
                      <a:noFill/>
                    </a:lnR>
                    <a:lnT>
                      <a:noFill/>
                    </a:lnT>
                    <a:lnB>
                      <a:noFill/>
                    </a:lnB>
                    <a:noFill/>
                  </a:tcPr>
                </a:tc>
                <a:extLst>
                  <a:ext uri="{0D108BD9-81ED-4DB2-BD59-A6C34878D82A}">
                    <a16:rowId xmlns:a16="http://schemas.microsoft.com/office/drawing/2014/main" val="1459413459"/>
                  </a:ext>
                </a:extLst>
              </a:tr>
            </a:tbl>
          </a:graphicData>
        </a:graphic>
      </p:graphicFrame>
    </p:spTree>
    <p:extLst>
      <p:ext uri="{BB962C8B-B14F-4D97-AF65-F5344CB8AC3E}">
        <p14:creationId xmlns:p14="http://schemas.microsoft.com/office/powerpoint/2010/main" val="29533170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DB869F-C2BC-0829-23B4-E090BE6F443E}"/>
              </a:ext>
            </a:extLst>
          </p:cNvPr>
          <p:cNvSpPr txBox="1"/>
          <p:nvPr/>
        </p:nvSpPr>
        <p:spPr>
          <a:xfrm>
            <a:off x="208999" y="181086"/>
            <a:ext cx="6096000" cy="369332"/>
          </a:xfrm>
          <a:prstGeom prst="rect">
            <a:avLst/>
          </a:prstGeom>
          <a:noFill/>
        </p:spPr>
        <p:txBody>
          <a:bodyPr wrap="square">
            <a:spAutoFit/>
          </a:bodyPr>
          <a:lstStyle/>
          <a:p>
            <a:r>
              <a:rPr lang="en-IN" sz="1800" kern="0" dirty="0">
                <a:solidFill>
                  <a:srgbClr val="FF0000"/>
                </a:solidFill>
                <a:effectLst/>
                <a:latin typeface="Times New Roman" panose="02020603050405020304" pitchFamily="18" charset="0"/>
                <a:ea typeface="Times New Roman" panose="02020603050405020304" pitchFamily="18" charset="0"/>
              </a:rPr>
              <a:t>Instructions: clear task setup </a:t>
            </a:r>
            <a:endParaRPr lang="hi-IN" dirty="0">
              <a:solidFill>
                <a:srgbClr val="FF0000"/>
              </a:solidFill>
            </a:endParaRPr>
          </a:p>
        </p:txBody>
      </p:sp>
      <p:sp>
        <p:nvSpPr>
          <p:cNvPr id="5" name="TextBox 4">
            <a:extLst>
              <a:ext uri="{FF2B5EF4-FFF2-40B4-BE49-F238E27FC236}">
                <a16:creationId xmlns:a16="http://schemas.microsoft.com/office/drawing/2014/main" id="{A8EEB0FB-C016-5312-6E2A-329717E0C244}"/>
              </a:ext>
            </a:extLst>
          </p:cNvPr>
          <p:cNvSpPr txBox="1"/>
          <p:nvPr/>
        </p:nvSpPr>
        <p:spPr>
          <a:xfrm>
            <a:off x="383177" y="740113"/>
            <a:ext cx="8760823" cy="646331"/>
          </a:xfrm>
          <a:prstGeom prst="rect">
            <a:avLst/>
          </a:prstGeom>
          <a:noFill/>
        </p:spPr>
        <p:txBody>
          <a:bodyPr wrap="square">
            <a:spAutoFit/>
          </a:bodyPr>
          <a:lstStyle/>
          <a:p>
            <a:r>
              <a:rPr lang="en-US" dirty="0"/>
              <a:t>Design, test, and refine prompts for a language model to achieve specific outputs with high accuracy, relevance, and clarity.</a:t>
            </a:r>
            <a:endParaRPr lang="hi-IN" dirty="0"/>
          </a:p>
        </p:txBody>
      </p:sp>
      <p:sp>
        <p:nvSpPr>
          <p:cNvPr id="7" name="TextBox 6">
            <a:extLst>
              <a:ext uri="{FF2B5EF4-FFF2-40B4-BE49-F238E27FC236}">
                <a16:creationId xmlns:a16="http://schemas.microsoft.com/office/drawing/2014/main" id="{9C55C4EC-E2C0-F0AB-F140-BC8FB6FC10F7}"/>
              </a:ext>
            </a:extLst>
          </p:cNvPr>
          <p:cNvSpPr txBox="1"/>
          <p:nvPr/>
        </p:nvSpPr>
        <p:spPr>
          <a:xfrm>
            <a:off x="296091" y="1386444"/>
            <a:ext cx="8847909" cy="3416320"/>
          </a:xfrm>
          <a:prstGeom prst="rect">
            <a:avLst/>
          </a:prstGeom>
          <a:noFill/>
        </p:spPr>
        <p:txBody>
          <a:bodyPr wrap="square">
            <a:spAutoFit/>
          </a:bodyPr>
          <a:lstStyle/>
          <a:p>
            <a:pPr>
              <a:buNone/>
            </a:pPr>
            <a:r>
              <a:rPr lang="en-US" b="1" dirty="0"/>
              <a:t>Task Steps:</a:t>
            </a:r>
            <a:endParaRPr lang="en-US" dirty="0"/>
          </a:p>
          <a:p>
            <a:pPr>
              <a:buFont typeface="+mj-lt"/>
              <a:buAutoNum type="arabicPeriod"/>
            </a:pPr>
            <a:r>
              <a:rPr lang="en-US" b="1" dirty="0"/>
              <a:t>Define the Goal</a:t>
            </a:r>
            <a:endParaRPr lang="en-US" dirty="0"/>
          </a:p>
          <a:p>
            <a:pPr marL="742950" lvl="1" indent="-285750">
              <a:buFont typeface="+mj-lt"/>
              <a:buAutoNum type="arabicPeriod"/>
            </a:pPr>
            <a:r>
              <a:rPr lang="en-US" dirty="0"/>
              <a:t>Specify what the LLM should produce. Examples: text summary, code generation, data extraction, question answering, or creative writing.</a:t>
            </a:r>
          </a:p>
          <a:p>
            <a:pPr marL="742950" lvl="1" indent="-285750">
              <a:buFont typeface="+mj-lt"/>
              <a:buAutoNum type="arabicPeriod"/>
            </a:pPr>
            <a:r>
              <a:rPr lang="en-US" dirty="0"/>
              <a:t>Example: </a:t>
            </a:r>
            <a:r>
              <a:rPr lang="en-US" i="1" dirty="0"/>
              <a:t>“Generate a concise summary of this research article in 5 sentences.”</a:t>
            </a:r>
            <a:endParaRPr lang="en-US" dirty="0"/>
          </a:p>
          <a:p>
            <a:pPr>
              <a:buFont typeface="+mj-lt"/>
              <a:buAutoNum type="arabicPeriod"/>
            </a:pPr>
            <a:r>
              <a:rPr lang="en-US" b="1" dirty="0"/>
              <a:t>Understand the Model</a:t>
            </a:r>
            <a:endParaRPr lang="en-US" dirty="0"/>
          </a:p>
          <a:p>
            <a:pPr marL="742950" lvl="1" indent="-285750">
              <a:buFont typeface="+mj-lt"/>
              <a:buAutoNum type="arabicPeriod"/>
            </a:pPr>
            <a:r>
              <a:rPr lang="en-US" dirty="0"/>
              <a:t>Identify the LLM you are using (e.g., GPT-5 mini).</a:t>
            </a:r>
          </a:p>
          <a:p>
            <a:pPr marL="742950" lvl="1" indent="-285750">
              <a:buFont typeface="+mj-lt"/>
              <a:buAutoNum type="arabicPeriod"/>
            </a:pPr>
            <a:r>
              <a:rPr lang="en-US" dirty="0"/>
              <a:t>Note model strengths (pattern recognition, contextual understanding) and limitations (hallucinations, token limits).</a:t>
            </a:r>
          </a:p>
          <a:p>
            <a:pPr>
              <a:buFont typeface="+mj-lt"/>
              <a:buAutoNum type="arabicPeriod"/>
            </a:pPr>
            <a:r>
              <a:rPr lang="en-US" b="1" dirty="0"/>
              <a:t>Design Initial Prompt</a:t>
            </a:r>
            <a:endParaRPr lang="en-US" dirty="0"/>
          </a:p>
          <a:p>
            <a:pPr marL="742950" lvl="1" indent="-285750">
              <a:buFont typeface="+mj-lt"/>
              <a:buAutoNum type="arabicPeriod"/>
            </a:pPr>
            <a:r>
              <a:rPr lang="en-US" dirty="0"/>
              <a:t>Create a clear, concise prompt using natural language.</a:t>
            </a:r>
          </a:p>
          <a:p>
            <a:pPr marL="742950" lvl="1" indent="-285750">
              <a:buFont typeface="+mj-lt"/>
              <a:buAutoNum type="arabicPeriod"/>
            </a:pPr>
            <a:r>
              <a:rPr lang="en-US" dirty="0"/>
              <a:t>Include context, format instructions, and constraints.</a:t>
            </a:r>
          </a:p>
        </p:txBody>
      </p:sp>
      <p:sp>
        <p:nvSpPr>
          <p:cNvPr id="9" name="TextBox 8">
            <a:extLst>
              <a:ext uri="{FF2B5EF4-FFF2-40B4-BE49-F238E27FC236}">
                <a16:creationId xmlns:a16="http://schemas.microsoft.com/office/drawing/2014/main" id="{5CD6C01F-EFE2-F4FB-2743-1D683156247B}"/>
              </a:ext>
            </a:extLst>
          </p:cNvPr>
          <p:cNvSpPr txBox="1"/>
          <p:nvPr/>
        </p:nvSpPr>
        <p:spPr>
          <a:xfrm>
            <a:off x="696681" y="5171947"/>
            <a:ext cx="8934995" cy="646331"/>
          </a:xfrm>
          <a:prstGeom prst="rect">
            <a:avLst/>
          </a:prstGeom>
          <a:noFill/>
        </p:spPr>
        <p:txBody>
          <a:bodyPr wrap="square">
            <a:spAutoFit/>
          </a:bodyPr>
          <a:lstStyle/>
          <a:p>
            <a:r>
              <a:rPr lang="hi-IN" dirty="0" err="1"/>
              <a:t>Summarize</a:t>
            </a:r>
            <a:r>
              <a:rPr lang="hi-IN" dirty="0"/>
              <a:t> </a:t>
            </a:r>
            <a:r>
              <a:rPr lang="hi-IN" dirty="0" err="1"/>
              <a:t>the</a:t>
            </a:r>
            <a:r>
              <a:rPr lang="hi-IN" dirty="0"/>
              <a:t> </a:t>
            </a:r>
            <a:r>
              <a:rPr lang="hi-IN" dirty="0" err="1"/>
              <a:t>following</a:t>
            </a:r>
            <a:r>
              <a:rPr lang="hi-IN" dirty="0"/>
              <a:t> </a:t>
            </a:r>
            <a:r>
              <a:rPr lang="hi-IN" dirty="0" err="1"/>
              <a:t>text</a:t>
            </a:r>
            <a:r>
              <a:rPr lang="hi-IN" dirty="0"/>
              <a:t> </a:t>
            </a:r>
            <a:r>
              <a:rPr lang="hi-IN" dirty="0" err="1"/>
              <a:t>in</a:t>
            </a:r>
            <a:r>
              <a:rPr lang="hi-IN" dirty="0"/>
              <a:t> 5 </a:t>
            </a:r>
            <a:r>
              <a:rPr lang="hi-IN" dirty="0" err="1"/>
              <a:t>sentences</a:t>
            </a:r>
            <a:r>
              <a:rPr lang="hi-IN" dirty="0"/>
              <a:t>. </a:t>
            </a:r>
            <a:r>
              <a:rPr lang="hi-IN" dirty="0" err="1"/>
              <a:t>Highlight</a:t>
            </a:r>
            <a:r>
              <a:rPr lang="hi-IN" dirty="0"/>
              <a:t> </a:t>
            </a:r>
            <a:r>
              <a:rPr lang="hi-IN" dirty="0" err="1"/>
              <a:t>the</a:t>
            </a:r>
            <a:r>
              <a:rPr lang="hi-IN" dirty="0"/>
              <a:t> </a:t>
            </a:r>
            <a:r>
              <a:rPr lang="hi-IN" dirty="0" err="1"/>
              <a:t>main</a:t>
            </a:r>
            <a:r>
              <a:rPr lang="hi-IN" dirty="0"/>
              <a:t> </a:t>
            </a:r>
            <a:r>
              <a:rPr lang="hi-IN" dirty="0" err="1"/>
              <a:t>findings</a:t>
            </a:r>
            <a:r>
              <a:rPr lang="hi-IN" dirty="0"/>
              <a:t>, </a:t>
            </a:r>
            <a:r>
              <a:rPr lang="hi-IN" dirty="0" err="1"/>
              <a:t>methodology</a:t>
            </a:r>
            <a:r>
              <a:rPr lang="hi-IN" dirty="0"/>
              <a:t>, </a:t>
            </a:r>
            <a:r>
              <a:rPr lang="hi-IN" dirty="0" err="1"/>
              <a:t>and</a:t>
            </a:r>
            <a:r>
              <a:rPr lang="hi-IN" dirty="0"/>
              <a:t> </a:t>
            </a:r>
            <a:r>
              <a:rPr lang="hi-IN" dirty="0" err="1"/>
              <a:t>conclusion</a:t>
            </a:r>
            <a:r>
              <a:rPr lang="hi-IN" dirty="0"/>
              <a:t>.</a:t>
            </a:r>
          </a:p>
        </p:txBody>
      </p:sp>
      <p:pic>
        <p:nvPicPr>
          <p:cNvPr id="11" name="Picture 10">
            <a:extLst>
              <a:ext uri="{FF2B5EF4-FFF2-40B4-BE49-F238E27FC236}">
                <a16:creationId xmlns:a16="http://schemas.microsoft.com/office/drawing/2014/main" id="{CCFD0B9A-0A09-3909-75F5-0244235FFCDC}"/>
              </a:ext>
            </a:extLst>
          </p:cNvPr>
          <p:cNvPicPr>
            <a:picLocks noChangeAspect="1"/>
          </p:cNvPicPr>
          <p:nvPr/>
        </p:nvPicPr>
        <p:blipFill>
          <a:blip r:embed="rId2"/>
          <a:stretch>
            <a:fillRect/>
          </a:stretch>
        </p:blipFill>
        <p:spPr>
          <a:xfrm>
            <a:off x="8898168" y="471074"/>
            <a:ext cx="3191320" cy="5915851"/>
          </a:xfrm>
          <a:prstGeom prst="rect">
            <a:avLst/>
          </a:prstGeom>
        </p:spPr>
      </p:pic>
    </p:spTree>
    <p:extLst>
      <p:ext uri="{BB962C8B-B14F-4D97-AF65-F5344CB8AC3E}">
        <p14:creationId xmlns:p14="http://schemas.microsoft.com/office/powerpoint/2010/main" val="5467773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6EDB4-ACBF-48AE-D233-4668D94A4949}"/>
              </a:ext>
            </a:extLst>
          </p:cNvPr>
          <p:cNvSpPr>
            <a:spLocks noChangeArrowheads="1"/>
          </p:cNvSpPr>
          <p:nvPr/>
        </p:nvSpPr>
        <p:spPr bwMode="auto">
          <a:xfrm>
            <a:off x="0" y="11146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Test Prompt</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Run the prompt in the LLM.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Evaluate the output for relevance, accuracy, completeness, and style.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Refine Prompt</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Adjust wording, add constraints, or include examples to improve output.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Example refinement: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F87582D3-7112-3A07-F0B3-A1053F0D8576}"/>
              </a:ext>
            </a:extLst>
          </p:cNvPr>
          <p:cNvSpPr txBox="1"/>
          <p:nvPr/>
        </p:nvSpPr>
        <p:spPr>
          <a:xfrm>
            <a:off x="2090058" y="1915775"/>
            <a:ext cx="8725988" cy="646331"/>
          </a:xfrm>
          <a:prstGeom prst="rect">
            <a:avLst/>
          </a:prstGeom>
          <a:noFill/>
        </p:spPr>
        <p:txBody>
          <a:bodyPr wrap="square">
            <a:spAutoFit/>
          </a:bodyPr>
          <a:lstStyle/>
          <a:p>
            <a:r>
              <a:rPr lang="hi-IN" dirty="0" err="1"/>
              <a:t>Summarize</a:t>
            </a:r>
            <a:r>
              <a:rPr lang="hi-IN" dirty="0"/>
              <a:t> </a:t>
            </a:r>
            <a:r>
              <a:rPr lang="hi-IN" dirty="0" err="1"/>
              <a:t>the</a:t>
            </a:r>
            <a:r>
              <a:rPr lang="hi-IN" dirty="0"/>
              <a:t> </a:t>
            </a:r>
            <a:r>
              <a:rPr lang="hi-IN" dirty="0" err="1"/>
              <a:t>text</a:t>
            </a:r>
            <a:r>
              <a:rPr lang="hi-IN" dirty="0"/>
              <a:t> </a:t>
            </a:r>
            <a:r>
              <a:rPr lang="hi-IN" dirty="0" err="1"/>
              <a:t>below</a:t>
            </a:r>
            <a:r>
              <a:rPr lang="hi-IN" dirty="0"/>
              <a:t> </a:t>
            </a:r>
            <a:r>
              <a:rPr lang="hi-IN" dirty="0" err="1"/>
              <a:t>in</a:t>
            </a:r>
            <a:r>
              <a:rPr lang="hi-IN" dirty="0"/>
              <a:t> </a:t>
            </a:r>
            <a:r>
              <a:rPr lang="hi-IN" dirty="0" err="1"/>
              <a:t>exactly</a:t>
            </a:r>
            <a:r>
              <a:rPr lang="hi-IN" dirty="0"/>
              <a:t> 5 </a:t>
            </a:r>
            <a:r>
              <a:rPr lang="hi-IN" dirty="0" err="1"/>
              <a:t>sentences</a:t>
            </a:r>
            <a:r>
              <a:rPr lang="hi-IN" dirty="0"/>
              <a:t>. </a:t>
            </a:r>
            <a:r>
              <a:rPr lang="hi-IN" dirty="0" err="1"/>
              <a:t>Focus</a:t>
            </a:r>
            <a:r>
              <a:rPr lang="hi-IN" dirty="0"/>
              <a:t> </a:t>
            </a:r>
            <a:r>
              <a:rPr lang="hi-IN" dirty="0" err="1"/>
              <a:t>on</a:t>
            </a:r>
            <a:r>
              <a:rPr lang="hi-IN" dirty="0"/>
              <a:t> </a:t>
            </a:r>
            <a:r>
              <a:rPr lang="hi-IN" dirty="0" err="1"/>
              <a:t>research</a:t>
            </a:r>
            <a:r>
              <a:rPr lang="hi-IN" dirty="0"/>
              <a:t> </a:t>
            </a:r>
            <a:r>
              <a:rPr lang="hi-IN" dirty="0" err="1"/>
              <a:t>purpose</a:t>
            </a:r>
            <a:r>
              <a:rPr lang="hi-IN" dirty="0"/>
              <a:t>, </a:t>
            </a:r>
            <a:r>
              <a:rPr lang="hi-IN" dirty="0" err="1"/>
              <a:t>methodology</a:t>
            </a:r>
            <a:r>
              <a:rPr lang="hi-IN" dirty="0"/>
              <a:t>, </a:t>
            </a:r>
            <a:r>
              <a:rPr lang="hi-IN" dirty="0" err="1"/>
              <a:t>key</a:t>
            </a:r>
            <a:r>
              <a:rPr lang="hi-IN" dirty="0"/>
              <a:t> </a:t>
            </a:r>
            <a:r>
              <a:rPr lang="hi-IN" dirty="0" err="1"/>
              <a:t>results</a:t>
            </a:r>
            <a:r>
              <a:rPr lang="hi-IN" dirty="0"/>
              <a:t>, </a:t>
            </a:r>
            <a:r>
              <a:rPr lang="hi-IN" dirty="0" err="1"/>
              <a:t>and</a:t>
            </a:r>
            <a:r>
              <a:rPr lang="hi-IN" dirty="0"/>
              <a:t> </a:t>
            </a:r>
            <a:r>
              <a:rPr lang="hi-IN" dirty="0" err="1"/>
              <a:t>practical</a:t>
            </a:r>
            <a:r>
              <a:rPr lang="hi-IN" dirty="0"/>
              <a:t> </a:t>
            </a:r>
            <a:r>
              <a:rPr lang="hi-IN" dirty="0" err="1"/>
              <a:t>implications</a:t>
            </a:r>
            <a:r>
              <a:rPr lang="hi-IN" dirty="0"/>
              <a:t>. </a:t>
            </a:r>
            <a:r>
              <a:rPr lang="hi-IN" dirty="0" err="1"/>
              <a:t>Avoid</a:t>
            </a:r>
            <a:r>
              <a:rPr lang="hi-IN" dirty="0"/>
              <a:t> </a:t>
            </a:r>
            <a:r>
              <a:rPr lang="hi-IN" dirty="0" err="1"/>
              <a:t>adding</a:t>
            </a:r>
            <a:r>
              <a:rPr lang="hi-IN" dirty="0"/>
              <a:t> </a:t>
            </a:r>
            <a:r>
              <a:rPr lang="hi-IN" dirty="0" err="1"/>
              <a:t>personal</a:t>
            </a:r>
            <a:r>
              <a:rPr lang="hi-IN" dirty="0"/>
              <a:t> </a:t>
            </a:r>
            <a:r>
              <a:rPr lang="hi-IN" dirty="0" err="1"/>
              <a:t>opinions</a:t>
            </a:r>
            <a:r>
              <a:rPr lang="hi-IN" dirty="0"/>
              <a:t>.</a:t>
            </a:r>
          </a:p>
        </p:txBody>
      </p:sp>
      <p:sp>
        <p:nvSpPr>
          <p:cNvPr id="5" name="Rectangle 2">
            <a:extLst>
              <a:ext uri="{FF2B5EF4-FFF2-40B4-BE49-F238E27FC236}">
                <a16:creationId xmlns:a16="http://schemas.microsoft.com/office/drawing/2014/main" id="{B4D1417F-D622-AAE5-34CE-71E64F13F2B3}"/>
              </a:ext>
            </a:extLst>
          </p:cNvPr>
          <p:cNvSpPr>
            <a:spLocks noChangeArrowheads="1"/>
          </p:cNvSpPr>
          <p:nvPr/>
        </p:nvSpPr>
        <p:spPr bwMode="auto">
          <a:xfrm>
            <a:off x="0" y="4145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Evaluate Performance</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Check outputs against the original goal.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Use metrics like correctness, completeness, clarity, and alignment with instructions.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Optional: Ask multiple variations of the same prompt to test robustness.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Document Findings</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Record prompts, outputs, refinements, and observations.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Note which prompt formulations work best for the given task.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83916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040783-7B95-C6CF-B24B-0D58B4E198EE}"/>
              </a:ext>
            </a:extLst>
          </p:cNvPr>
          <p:cNvSpPr txBox="1"/>
          <p:nvPr/>
        </p:nvSpPr>
        <p:spPr>
          <a:xfrm>
            <a:off x="1541417" y="146252"/>
            <a:ext cx="7602583" cy="523220"/>
          </a:xfrm>
          <a:prstGeom prst="rect">
            <a:avLst/>
          </a:prstGeom>
          <a:noFill/>
        </p:spPr>
        <p:txBody>
          <a:bodyPr wrap="square">
            <a:spAutoFit/>
          </a:bodyPr>
          <a:lstStyle/>
          <a:p>
            <a:pPr algn="ctr"/>
            <a:r>
              <a:rPr lang="en-US" sz="2800" kern="0" dirty="0">
                <a:solidFill>
                  <a:srgbClr val="FF0000"/>
                </a:solidFill>
                <a:effectLst/>
                <a:latin typeface="Times New Roman" panose="02020603050405020304" pitchFamily="18" charset="0"/>
                <a:ea typeface="Times New Roman" panose="02020603050405020304" pitchFamily="18" charset="0"/>
              </a:rPr>
              <a:t>instructions, context, examples, constraints.</a:t>
            </a:r>
            <a:endParaRPr lang="hi-IN" sz="2800" dirty="0">
              <a:solidFill>
                <a:srgbClr val="FF0000"/>
              </a:solidFill>
            </a:endParaRPr>
          </a:p>
        </p:txBody>
      </p:sp>
      <p:sp>
        <p:nvSpPr>
          <p:cNvPr id="5" name="TextBox 4">
            <a:extLst>
              <a:ext uri="{FF2B5EF4-FFF2-40B4-BE49-F238E27FC236}">
                <a16:creationId xmlns:a16="http://schemas.microsoft.com/office/drawing/2014/main" id="{127ABE95-192F-AC40-00DB-441B8A2CCFA7}"/>
              </a:ext>
            </a:extLst>
          </p:cNvPr>
          <p:cNvSpPr txBox="1"/>
          <p:nvPr/>
        </p:nvSpPr>
        <p:spPr>
          <a:xfrm>
            <a:off x="487680" y="840095"/>
            <a:ext cx="8656320" cy="3416320"/>
          </a:xfrm>
          <a:prstGeom prst="rect">
            <a:avLst/>
          </a:prstGeom>
          <a:noFill/>
        </p:spPr>
        <p:txBody>
          <a:bodyPr wrap="square">
            <a:spAutoFit/>
          </a:bodyPr>
          <a:lstStyle/>
          <a:p>
            <a:pPr>
              <a:buNone/>
            </a:pPr>
            <a:r>
              <a:rPr lang="en-US" b="1" dirty="0"/>
              <a:t>Instructions</a:t>
            </a:r>
          </a:p>
          <a:p>
            <a:pPr>
              <a:buNone/>
            </a:pPr>
            <a:r>
              <a:rPr lang="en-US" dirty="0"/>
              <a:t>Instructions tell the model </a:t>
            </a:r>
            <a:r>
              <a:rPr lang="en-US" b="1" dirty="0"/>
              <a:t>what task to perform</a:t>
            </a:r>
            <a:r>
              <a:rPr lang="en-US" dirty="0"/>
              <a:t> and </a:t>
            </a:r>
            <a:r>
              <a:rPr lang="en-US" b="1" dirty="0"/>
              <a:t>how to respond</a:t>
            </a:r>
            <a:r>
              <a:rPr lang="en-US" dirty="0"/>
              <a:t>.</a:t>
            </a:r>
          </a:p>
          <a:p>
            <a:pPr>
              <a:buNone/>
            </a:pPr>
            <a:r>
              <a:rPr lang="en-US" b="1" dirty="0"/>
              <a:t>Purpose:</a:t>
            </a:r>
            <a:endParaRPr lang="en-US" dirty="0"/>
          </a:p>
          <a:p>
            <a:pPr>
              <a:buFont typeface="Arial" panose="020B0604020202020204" pitchFamily="34" charset="0"/>
              <a:buChar char="•"/>
            </a:pPr>
            <a:r>
              <a:rPr lang="en-US" dirty="0"/>
              <a:t>Define the goal</a:t>
            </a:r>
          </a:p>
          <a:p>
            <a:pPr>
              <a:buFont typeface="Arial" panose="020B0604020202020204" pitchFamily="34" charset="0"/>
              <a:buChar char="•"/>
            </a:pPr>
            <a:r>
              <a:rPr lang="en-US" dirty="0"/>
              <a:t>Specify the action (explain, summarize, classify, generate, etc.)</a:t>
            </a:r>
          </a:p>
          <a:p>
            <a:pPr>
              <a:buNone/>
            </a:pPr>
            <a:r>
              <a:rPr lang="en-US" b="1" dirty="0"/>
              <a:t>Example:</a:t>
            </a:r>
            <a:endParaRPr lang="en-US" dirty="0"/>
          </a:p>
          <a:p>
            <a:pPr>
              <a:buNone/>
            </a:pPr>
            <a:r>
              <a:rPr lang="en-US" i="1" dirty="0"/>
              <a:t>“Explain Variational Quantum Algorithms in simple terms.”</a:t>
            </a:r>
          </a:p>
          <a:p>
            <a:pPr lvl="0" eaLnBrk="0" fontAlgn="base" hangingPunct="0">
              <a:spcBef>
                <a:spcPct val="0"/>
              </a:spcBef>
              <a:spcAft>
                <a:spcPct val="0"/>
              </a:spcAft>
              <a:buFontTx/>
              <a:buChar char="•"/>
            </a:pPr>
            <a:r>
              <a:rPr lang="en-US" altLang="en-US" i="1" dirty="0">
                <a:latin typeface="Arial" panose="020B0604020202020204" pitchFamily="34" charset="0"/>
              </a:rPr>
              <a:t>Summarize the following passage.”</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“Classify the sentiment of this review as positive, negative, or neutral.”</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“Generate Python code to sort a list.”</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“Explain quantum entanglement.”</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“Translate the text into French.”</a:t>
            </a:r>
            <a:endParaRPr lang="en-US" dirty="0"/>
          </a:p>
        </p:txBody>
      </p:sp>
    </p:spTree>
    <p:extLst>
      <p:ext uri="{BB962C8B-B14F-4D97-AF65-F5344CB8AC3E}">
        <p14:creationId xmlns:p14="http://schemas.microsoft.com/office/powerpoint/2010/main" val="93945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ADEA1-F49B-432A-05C5-7ED6B08F0022}"/>
              </a:ext>
            </a:extLst>
          </p:cNvPr>
          <p:cNvPicPr>
            <a:picLocks noChangeAspect="1"/>
          </p:cNvPicPr>
          <p:nvPr/>
        </p:nvPicPr>
        <p:blipFill>
          <a:blip r:embed="rId2"/>
          <a:stretch>
            <a:fillRect/>
          </a:stretch>
        </p:blipFill>
        <p:spPr>
          <a:xfrm>
            <a:off x="881237" y="0"/>
            <a:ext cx="10429526" cy="6858000"/>
          </a:xfrm>
          <a:prstGeom prst="rect">
            <a:avLst/>
          </a:prstGeom>
        </p:spPr>
      </p:pic>
    </p:spTree>
    <p:extLst>
      <p:ext uri="{BB962C8B-B14F-4D97-AF65-F5344CB8AC3E}">
        <p14:creationId xmlns:p14="http://schemas.microsoft.com/office/powerpoint/2010/main" val="26586864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931C56-77BB-890F-6EA5-53DFA46B01B4}"/>
              </a:ext>
            </a:extLst>
          </p:cNvPr>
          <p:cNvSpPr txBox="1"/>
          <p:nvPr/>
        </p:nvSpPr>
        <p:spPr>
          <a:xfrm>
            <a:off x="191589" y="344547"/>
            <a:ext cx="8952411" cy="3970318"/>
          </a:xfrm>
          <a:prstGeom prst="rect">
            <a:avLst/>
          </a:prstGeom>
          <a:noFill/>
        </p:spPr>
        <p:txBody>
          <a:bodyPr wrap="square">
            <a:spAutoFit/>
          </a:bodyPr>
          <a:lstStyle/>
          <a:p>
            <a:pPr>
              <a:buNone/>
            </a:pPr>
            <a:r>
              <a:rPr lang="en-US" b="1" dirty="0"/>
              <a:t>2. Context</a:t>
            </a:r>
          </a:p>
          <a:p>
            <a:pPr>
              <a:buNone/>
            </a:pPr>
            <a:r>
              <a:rPr lang="en-US" dirty="0"/>
              <a:t>Context provides </a:t>
            </a:r>
            <a:r>
              <a:rPr lang="en-US" b="1" dirty="0"/>
              <a:t>background information</a:t>
            </a:r>
            <a:r>
              <a:rPr lang="en-US" dirty="0"/>
              <a:t> that helps the model understand </a:t>
            </a:r>
            <a:r>
              <a:rPr lang="en-US" b="1" dirty="0"/>
              <a:t>the situation or domain</a:t>
            </a:r>
            <a:r>
              <a:rPr lang="en-US" dirty="0"/>
              <a:t>.</a:t>
            </a:r>
          </a:p>
          <a:p>
            <a:pPr>
              <a:buNone/>
            </a:pPr>
            <a:r>
              <a:rPr lang="en-US" b="1" dirty="0"/>
              <a:t>Purpose:</a:t>
            </a:r>
            <a:endParaRPr lang="en-US" dirty="0"/>
          </a:p>
          <a:p>
            <a:pPr>
              <a:buFont typeface="Arial" panose="020B0604020202020204" pitchFamily="34" charset="0"/>
              <a:buChar char="•"/>
            </a:pPr>
            <a:r>
              <a:rPr lang="en-US" dirty="0"/>
              <a:t>Reduce ambiguity</a:t>
            </a:r>
          </a:p>
          <a:p>
            <a:pPr>
              <a:buFont typeface="Arial" panose="020B0604020202020204" pitchFamily="34" charset="0"/>
              <a:buChar char="•"/>
            </a:pPr>
            <a:r>
              <a:rPr lang="en-US" dirty="0"/>
              <a:t>Improve relevance and accuracy</a:t>
            </a:r>
          </a:p>
          <a:p>
            <a:pPr>
              <a:buNone/>
            </a:pPr>
            <a:r>
              <a:rPr lang="en-US" b="1" dirty="0"/>
              <a:t>Example:</a:t>
            </a:r>
            <a:endParaRPr lang="en-US" dirty="0"/>
          </a:p>
          <a:p>
            <a:pPr>
              <a:buNone/>
            </a:pPr>
            <a:r>
              <a:rPr lang="en-US" i="1" dirty="0"/>
              <a:t>“You are teaching undergraduate students with basic knowledge of quantum computing.”</a:t>
            </a:r>
          </a:p>
          <a:p>
            <a:pPr lvl="0" eaLnBrk="0" fontAlgn="base" hangingPunct="0">
              <a:spcBef>
                <a:spcPct val="0"/>
              </a:spcBef>
              <a:spcAft>
                <a:spcPct val="0"/>
              </a:spcAft>
              <a:buFontTx/>
              <a:buChar char="•"/>
            </a:pPr>
            <a:r>
              <a:rPr lang="en-US" altLang="en-US" i="1" dirty="0">
                <a:latin typeface="Arial" panose="020B0604020202020204" pitchFamily="34" charset="0"/>
              </a:rPr>
              <a:t>You are an AI tutor helping first-year engineering students.”</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“Assume the reader has no prior knowledge of machine learning.”</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“The response is for a technical report in CFD.”</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“Consider a startup building a healthcare chatbot.”</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“This question is asked in an undergraduate exam.”</a:t>
            </a:r>
            <a:endParaRPr lang="en-US" i="1" dirty="0"/>
          </a:p>
          <a:p>
            <a:pPr>
              <a:buNone/>
            </a:pPr>
            <a:endParaRPr lang="en-US" dirty="0"/>
          </a:p>
        </p:txBody>
      </p:sp>
    </p:spTree>
    <p:extLst>
      <p:ext uri="{BB962C8B-B14F-4D97-AF65-F5344CB8AC3E}">
        <p14:creationId xmlns:p14="http://schemas.microsoft.com/office/powerpoint/2010/main" val="1065421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72CD88-97F5-6C1F-BE1B-99BD78D75E0B}"/>
              </a:ext>
            </a:extLst>
          </p:cNvPr>
          <p:cNvSpPr txBox="1"/>
          <p:nvPr/>
        </p:nvSpPr>
        <p:spPr>
          <a:xfrm>
            <a:off x="304800" y="186116"/>
            <a:ext cx="8839200" cy="3693319"/>
          </a:xfrm>
          <a:prstGeom prst="rect">
            <a:avLst/>
          </a:prstGeom>
          <a:noFill/>
        </p:spPr>
        <p:txBody>
          <a:bodyPr wrap="square">
            <a:spAutoFit/>
          </a:bodyPr>
          <a:lstStyle/>
          <a:p>
            <a:pPr>
              <a:buNone/>
            </a:pPr>
            <a:r>
              <a:rPr lang="en-US" b="1" dirty="0"/>
              <a:t>3.. Constraints</a:t>
            </a:r>
          </a:p>
          <a:p>
            <a:pPr>
              <a:buNone/>
            </a:pPr>
            <a:r>
              <a:rPr lang="en-US" dirty="0"/>
              <a:t>Constraints define </a:t>
            </a:r>
            <a:r>
              <a:rPr lang="en-US" b="1" dirty="0"/>
              <a:t>rules or limits</a:t>
            </a:r>
            <a:r>
              <a:rPr lang="en-US" dirty="0"/>
              <a:t> on the response.</a:t>
            </a:r>
          </a:p>
          <a:p>
            <a:pPr>
              <a:buNone/>
            </a:pPr>
            <a:r>
              <a:rPr lang="en-US" b="1" dirty="0"/>
              <a:t>Purpose:</a:t>
            </a:r>
            <a:endParaRPr lang="en-US" dirty="0"/>
          </a:p>
          <a:p>
            <a:pPr>
              <a:buFont typeface="Arial" panose="020B0604020202020204" pitchFamily="34" charset="0"/>
              <a:buChar char="•"/>
            </a:pPr>
            <a:r>
              <a:rPr lang="en-US" dirty="0"/>
              <a:t>Control length, tone, format, or complexity</a:t>
            </a:r>
          </a:p>
          <a:p>
            <a:pPr>
              <a:buFont typeface="Arial" panose="020B0604020202020204" pitchFamily="34" charset="0"/>
              <a:buChar char="•"/>
            </a:pPr>
            <a:r>
              <a:rPr lang="en-US" dirty="0"/>
              <a:t>Prevent irrelevant or unsafe outputs</a:t>
            </a:r>
          </a:p>
          <a:p>
            <a:pPr>
              <a:buNone/>
            </a:pPr>
            <a:r>
              <a:rPr lang="en-US" b="1" dirty="0"/>
              <a:t>Example:</a:t>
            </a:r>
            <a:endParaRPr lang="en-US" dirty="0"/>
          </a:p>
          <a:p>
            <a:pPr>
              <a:buNone/>
            </a:pPr>
            <a:r>
              <a:rPr lang="en-US" i="1" dirty="0"/>
              <a:t>“Answer in 3–4 bullet points, avoid mathematical equations.”</a:t>
            </a:r>
          </a:p>
          <a:p>
            <a:pPr lvl="0" eaLnBrk="0" fontAlgn="base" hangingPunct="0">
              <a:spcBef>
                <a:spcPct val="0"/>
              </a:spcBef>
              <a:spcAft>
                <a:spcPct val="0"/>
              </a:spcAft>
              <a:buFontTx/>
              <a:buChar char="•"/>
            </a:pPr>
            <a:r>
              <a:rPr lang="en-US" altLang="en-US" i="1" dirty="0">
                <a:latin typeface="Arial" panose="020B0604020202020204" pitchFamily="34" charset="0"/>
              </a:rPr>
              <a:t>Answer in exactly 50 words.”</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“Use only bullet points.”</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“Do not include equations.”</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“Respond in JSON format.”</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“Avoid technical jargon.”</a:t>
            </a:r>
            <a:endParaRPr lang="en-US" altLang="en-US" dirty="0">
              <a:latin typeface="Arial" panose="020B0604020202020204" pitchFamily="34" charset="0"/>
            </a:endParaRPr>
          </a:p>
          <a:p>
            <a:pPr lvl="0" eaLnBrk="0" fontAlgn="base" hangingPunct="0">
              <a:spcBef>
                <a:spcPct val="0"/>
              </a:spcBef>
              <a:spcAft>
                <a:spcPct val="0"/>
              </a:spcAft>
              <a:buFontTx/>
              <a:buChar char="•"/>
            </a:pPr>
            <a:r>
              <a:rPr lang="en-US" altLang="en-US" i="1" dirty="0">
                <a:latin typeface="Arial" panose="020B0604020202020204" pitchFamily="34" charset="0"/>
              </a:rPr>
              <a:t>“Limit the answer to 2 paragraphs.”</a:t>
            </a:r>
            <a:endParaRPr lang="en-US" dirty="0"/>
          </a:p>
        </p:txBody>
      </p:sp>
      <p:sp>
        <p:nvSpPr>
          <p:cNvPr id="6" name="TextBox 5">
            <a:extLst>
              <a:ext uri="{FF2B5EF4-FFF2-40B4-BE49-F238E27FC236}">
                <a16:creationId xmlns:a16="http://schemas.microsoft.com/office/drawing/2014/main" id="{59CCDC6B-29FC-B9B7-31E7-4C97ABEB00D4}"/>
              </a:ext>
            </a:extLst>
          </p:cNvPr>
          <p:cNvSpPr txBox="1"/>
          <p:nvPr/>
        </p:nvSpPr>
        <p:spPr>
          <a:xfrm>
            <a:off x="3047999" y="4466551"/>
            <a:ext cx="7515497" cy="369332"/>
          </a:xfrm>
          <a:prstGeom prst="rect">
            <a:avLst/>
          </a:prstGeom>
          <a:noFill/>
        </p:spPr>
        <p:txBody>
          <a:bodyPr wrap="square">
            <a:spAutoFit/>
          </a:bodyPr>
          <a:lstStyle/>
          <a:p>
            <a:r>
              <a:rPr lang="en-US" dirty="0"/>
              <a:t>Constraints control output length, format, tone, and complexity.</a:t>
            </a:r>
            <a:endParaRPr lang="hi-IN" dirty="0"/>
          </a:p>
        </p:txBody>
      </p:sp>
    </p:spTree>
    <p:extLst>
      <p:ext uri="{BB962C8B-B14F-4D97-AF65-F5344CB8AC3E}">
        <p14:creationId xmlns:p14="http://schemas.microsoft.com/office/powerpoint/2010/main" val="21611481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53A03-244C-7C35-F41F-07134B9E100F}"/>
              </a:ext>
            </a:extLst>
          </p:cNvPr>
          <p:cNvSpPr txBox="1"/>
          <p:nvPr/>
        </p:nvSpPr>
        <p:spPr>
          <a:xfrm>
            <a:off x="409303" y="308874"/>
            <a:ext cx="10258697" cy="2031325"/>
          </a:xfrm>
          <a:prstGeom prst="rect">
            <a:avLst/>
          </a:prstGeom>
          <a:noFill/>
        </p:spPr>
        <p:txBody>
          <a:bodyPr wrap="square">
            <a:spAutoFit/>
          </a:bodyPr>
          <a:lstStyle/>
          <a:p>
            <a:pPr>
              <a:buNone/>
            </a:pPr>
            <a:r>
              <a:rPr lang="en-IN" b="1" dirty="0"/>
              <a:t>Combined Prompt Example </a:t>
            </a:r>
          </a:p>
          <a:p>
            <a:pPr>
              <a:buNone/>
            </a:pPr>
            <a:r>
              <a:rPr lang="en-IN" b="1" dirty="0"/>
              <a:t>Instruction:</a:t>
            </a:r>
            <a:r>
              <a:rPr lang="en-IN" dirty="0"/>
              <a:t> Explain LLM hallucinations</a:t>
            </a:r>
            <a:br>
              <a:rPr lang="en-IN" dirty="0"/>
            </a:br>
            <a:r>
              <a:rPr lang="en-IN" b="1" dirty="0"/>
              <a:t>Context:</a:t>
            </a:r>
            <a:r>
              <a:rPr lang="en-IN" dirty="0"/>
              <a:t> For undergraduate AI students</a:t>
            </a:r>
            <a:br>
              <a:rPr lang="en-IN" dirty="0"/>
            </a:br>
            <a:r>
              <a:rPr lang="en-IN" b="1" dirty="0"/>
              <a:t>Example:</a:t>
            </a:r>
            <a:br>
              <a:rPr lang="en-IN" dirty="0"/>
            </a:br>
            <a:r>
              <a:rPr lang="en-IN" dirty="0"/>
              <a:t>Input: What is overfitting?</a:t>
            </a:r>
            <a:br>
              <a:rPr lang="en-IN" dirty="0"/>
            </a:br>
            <a:r>
              <a:rPr lang="en-IN" dirty="0"/>
              <a:t>Output: Overfitting occurs when a model memorizes training data</a:t>
            </a:r>
            <a:br>
              <a:rPr lang="en-IN" dirty="0"/>
            </a:br>
            <a:r>
              <a:rPr lang="en-IN" b="1" dirty="0"/>
              <a:t>Constraint:</a:t>
            </a:r>
            <a:r>
              <a:rPr lang="en-IN" dirty="0"/>
              <a:t> Answer in 3 bullet points, max 60 words</a:t>
            </a:r>
          </a:p>
        </p:txBody>
      </p:sp>
      <p:sp>
        <p:nvSpPr>
          <p:cNvPr id="5" name="TextBox 4">
            <a:extLst>
              <a:ext uri="{FF2B5EF4-FFF2-40B4-BE49-F238E27FC236}">
                <a16:creationId xmlns:a16="http://schemas.microsoft.com/office/drawing/2014/main" id="{1350DAD1-78D1-5881-EFBB-6C41B66BEB26}"/>
              </a:ext>
            </a:extLst>
          </p:cNvPr>
          <p:cNvSpPr txBox="1"/>
          <p:nvPr/>
        </p:nvSpPr>
        <p:spPr>
          <a:xfrm>
            <a:off x="1733005" y="3108012"/>
            <a:ext cx="8438605" cy="369332"/>
          </a:xfrm>
          <a:prstGeom prst="rect">
            <a:avLst/>
          </a:prstGeom>
          <a:noFill/>
        </p:spPr>
        <p:txBody>
          <a:bodyPr wrap="square">
            <a:spAutoFit/>
          </a:bodyPr>
          <a:lstStyle/>
          <a:p>
            <a:r>
              <a:rPr lang="en-US" dirty="0">
                <a:solidFill>
                  <a:srgbClr val="FF0000"/>
                </a:solidFill>
              </a:rPr>
              <a:t>Instruction = Task | Context = Background | Example = Pattern | Constraint = Rules</a:t>
            </a:r>
            <a:endParaRPr lang="hi-IN" dirty="0">
              <a:solidFill>
                <a:srgbClr val="FF0000"/>
              </a:solidFill>
            </a:endParaRPr>
          </a:p>
        </p:txBody>
      </p:sp>
      <p:graphicFrame>
        <p:nvGraphicFramePr>
          <p:cNvPr id="6" name="Table 5">
            <a:extLst>
              <a:ext uri="{FF2B5EF4-FFF2-40B4-BE49-F238E27FC236}">
                <a16:creationId xmlns:a16="http://schemas.microsoft.com/office/drawing/2014/main" id="{3985880F-CEB9-4B60-C443-EFD56F17AB71}"/>
              </a:ext>
            </a:extLst>
          </p:cNvPr>
          <p:cNvGraphicFramePr>
            <a:graphicFrameLocks noGrp="1"/>
          </p:cNvGraphicFramePr>
          <p:nvPr>
            <p:extLst>
              <p:ext uri="{D42A27DB-BD31-4B8C-83A1-F6EECF244321}">
                <p14:modId xmlns:p14="http://schemas.microsoft.com/office/powerpoint/2010/main" val="4134636030"/>
              </p:ext>
            </p:extLst>
          </p:nvPr>
        </p:nvGraphicFramePr>
        <p:xfrm>
          <a:off x="838200" y="4192884"/>
          <a:ext cx="10515600" cy="1828800"/>
        </p:xfrm>
        <a:graphic>
          <a:graphicData uri="http://schemas.openxmlformats.org/drawingml/2006/table">
            <a:tbl>
              <a:tblPr/>
              <a:tblGrid>
                <a:gridCol w="5257800">
                  <a:extLst>
                    <a:ext uri="{9D8B030D-6E8A-4147-A177-3AD203B41FA5}">
                      <a16:colId xmlns:a16="http://schemas.microsoft.com/office/drawing/2014/main" val="2402549413"/>
                    </a:ext>
                  </a:extLst>
                </a:gridCol>
                <a:gridCol w="5257800">
                  <a:extLst>
                    <a:ext uri="{9D8B030D-6E8A-4147-A177-3AD203B41FA5}">
                      <a16:colId xmlns:a16="http://schemas.microsoft.com/office/drawing/2014/main" val="1488488828"/>
                    </a:ext>
                  </a:extLst>
                </a:gridCol>
              </a:tblGrid>
              <a:tr h="0">
                <a:tc>
                  <a:txBody>
                    <a:bodyPr/>
                    <a:lstStyle/>
                    <a:p>
                      <a:pPr>
                        <a:buNone/>
                      </a:pPr>
                      <a:r>
                        <a:rPr lang="en-IN"/>
                        <a:t>Component</a:t>
                      </a:r>
                    </a:p>
                  </a:txBody>
                  <a:tcPr anchor="ctr">
                    <a:lnL>
                      <a:noFill/>
                    </a:lnL>
                    <a:lnR>
                      <a:noFill/>
                    </a:lnR>
                    <a:lnT>
                      <a:noFill/>
                    </a:lnT>
                    <a:lnB>
                      <a:noFill/>
                    </a:lnB>
                    <a:noFill/>
                  </a:tcPr>
                </a:tc>
                <a:tc>
                  <a:txBody>
                    <a:bodyPr/>
                    <a:lstStyle/>
                    <a:p>
                      <a:pPr>
                        <a:buNone/>
                      </a:pPr>
                      <a:r>
                        <a:rPr lang="en-IN"/>
                        <a:t>Role</a:t>
                      </a:r>
                    </a:p>
                  </a:txBody>
                  <a:tcPr anchor="ctr">
                    <a:lnL>
                      <a:noFill/>
                    </a:lnL>
                    <a:lnR>
                      <a:noFill/>
                    </a:lnR>
                    <a:lnT>
                      <a:noFill/>
                    </a:lnT>
                    <a:lnB>
                      <a:noFill/>
                    </a:lnB>
                    <a:noFill/>
                  </a:tcPr>
                </a:tc>
                <a:extLst>
                  <a:ext uri="{0D108BD9-81ED-4DB2-BD59-A6C34878D82A}">
                    <a16:rowId xmlns:a16="http://schemas.microsoft.com/office/drawing/2014/main" val="113952781"/>
                  </a:ext>
                </a:extLst>
              </a:tr>
              <a:tr h="0">
                <a:tc>
                  <a:txBody>
                    <a:bodyPr/>
                    <a:lstStyle/>
                    <a:p>
                      <a:pPr>
                        <a:buNone/>
                      </a:pPr>
                      <a:r>
                        <a:rPr lang="en-IN"/>
                        <a:t>Instructions</a:t>
                      </a:r>
                    </a:p>
                  </a:txBody>
                  <a:tcPr anchor="ctr">
                    <a:lnL>
                      <a:noFill/>
                    </a:lnL>
                    <a:lnR>
                      <a:noFill/>
                    </a:lnR>
                    <a:lnT>
                      <a:noFill/>
                    </a:lnT>
                    <a:lnB>
                      <a:noFill/>
                    </a:lnB>
                    <a:noFill/>
                  </a:tcPr>
                </a:tc>
                <a:tc>
                  <a:txBody>
                    <a:bodyPr/>
                    <a:lstStyle/>
                    <a:p>
                      <a:pPr>
                        <a:buNone/>
                      </a:pPr>
                      <a:r>
                        <a:rPr lang="en-IN"/>
                        <a:t>What to do</a:t>
                      </a:r>
                    </a:p>
                  </a:txBody>
                  <a:tcPr anchor="ctr">
                    <a:lnL>
                      <a:noFill/>
                    </a:lnL>
                    <a:lnR>
                      <a:noFill/>
                    </a:lnR>
                    <a:lnT>
                      <a:noFill/>
                    </a:lnT>
                    <a:lnB>
                      <a:noFill/>
                    </a:lnB>
                    <a:noFill/>
                  </a:tcPr>
                </a:tc>
                <a:extLst>
                  <a:ext uri="{0D108BD9-81ED-4DB2-BD59-A6C34878D82A}">
                    <a16:rowId xmlns:a16="http://schemas.microsoft.com/office/drawing/2014/main" val="3195969775"/>
                  </a:ext>
                </a:extLst>
              </a:tr>
              <a:tr h="0">
                <a:tc>
                  <a:txBody>
                    <a:bodyPr/>
                    <a:lstStyle/>
                    <a:p>
                      <a:pPr>
                        <a:buNone/>
                      </a:pPr>
                      <a:r>
                        <a:rPr lang="en-IN"/>
                        <a:t>Context</a:t>
                      </a:r>
                    </a:p>
                  </a:txBody>
                  <a:tcPr anchor="ctr">
                    <a:lnL>
                      <a:noFill/>
                    </a:lnL>
                    <a:lnR>
                      <a:noFill/>
                    </a:lnR>
                    <a:lnT>
                      <a:noFill/>
                    </a:lnT>
                    <a:lnB>
                      <a:noFill/>
                    </a:lnB>
                    <a:noFill/>
                  </a:tcPr>
                </a:tc>
                <a:tc>
                  <a:txBody>
                    <a:bodyPr/>
                    <a:lstStyle/>
                    <a:p>
                      <a:pPr>
                        <a:buNone/>
                      </a:pPr>
                      <a:r>
                        <a:rPr lang="en-IN"/>
                        <a:t>Background information</a:t>
                      </a:r>
                    </a:p>
                  </a:txBody>
                  <a:tcPr anchor="ctr">
                    <a:lnL>
                      <a:noFill/>
                    </a:lnL>
                    <a:lnR>
                      <a:noFill/>
                    </a:lnR>
                    <a:lnT>
                      <a:noFill/>
                    </a:lnT>
                    <a:lnB>
                      <a:noFill/>
                    </a:lnB>
                    <a:noFill/>
                  </a:tcPr>
                </a:tc>
                <a:extLst>
                  <a:ext uri="{0D108BD9-81ED-4DB2-BD59-A6C34878D82A}">
                    <a16:rowId xmlns:a16="http://schemas.microsoft.com/office/drawing/2014/main" val="3975293378"/>
                  </a:ext>
                </a:extLst>
              </a:tr>
              <a:tr h="0">
                <a:tc>
                  <a:txBody>
                    <a:bodyPr/>
                    <a:lstStyle/>
                    <a:p>
                      <a:pPr>
                        <a:buNone/>
                      </a:pPr>
                      <a:r>
                        <a:rPr lang="en-IN"/>
                        <a:t>Examples</a:t>
                      </a:r>
                    </a:p>
                  </a:txBody>
                  <a:tcPr anchor="ctr">
                    <a:lnL>
                      <a:noFill/>
                    </a:lnL>
                    <a:lnR>
                      <a:noFill/>
                    </a:lnR>
                    <a:lnT>
                      <a:noFill/>
                    </a:lnT>
                    <a:lnB>
                      <a:noFill/>
                    </a:lnB>
                    <a:noFill/>
                  </a:tcPr>
                </a:tc>
                <a:tc>
                  <a:txBody>
                    <a:bodyPr/>
                    <a:lstStyle/>
                    <a:p>
                      <a:pPr>
                        <a:buNone/>
                      </a:pPr>
                      <a:r>
                        <a:rPr lang="en-IN"/>
                        <a:t>How to respond</a:t>
                      </a:r>
                    </a:p>
                  </a:txBody>
                  <a:tcPr anchor="ctr">
                    <a:lnL>
                      <a:noFill/>
                    </a:lnL>
                    <a:lnR>
                      <a:noFill/>
                    </a:lnR>
                    <a:lnT>
                      <a:noFill/>
                    </a:lnT>
                    <a:lnB>
                      <a:noFill/>
                    </a:lnB>
                    <a:noFill/>
                  </a:tcPr>
                </a:tc>
                <a:extLst>
                  <a:ext uri="{0D108BD9-81ED-4DB2-BD59-A6C34878D82A}">
                    <a16:rowId xmlns:a16="http://schemas.microsoft.com/office/drawing/2014/main" val="4180350819"/>
                  </a:ext>
                </a:extLst>
              </a:tr>
              <a:tr h="0">
                <a:tc>
                  <a:txBody>
                    <a:bodyPr/>
                    <a:lstStyle/>
                    <a:p>
                      <a:pPr>
                        <a:buNone/>
                      </a:pPr>
                      <a:r>
                        <a:rPr lang="en-IN"/>
                        <a:t>Constraints</a:t>
                      </a:r>
                    </a:p>
                  </a:txBody>
                  <a:tcPr anchor="ctr">
                    <a:lnL>
                      <a:noFill/>
                    </a:lnL>
                    <a:lnR>
                      <a:noFill/>
                    </a:lnR>
                    <a:lnT>
                      <a:noFill/>
                    </a:lnT>
                    <a:lnB>
                      <a:noFill/>
                    </a:lnB>
                    <a:noFill/>
                  </a:tcPr>
                </a:tc>
                <a:tc>
                  <a:txBody>
                    <a:bodyPr/>
                    <a:lstStyle/>
                    <a:p>
                      <a:pPr>
                        <a:buNone/>
                      </a:pPr>
                      <a:r>
                        <a:rPr lang="en-IN" dirty="0"/>
                        <a:t>Rules and limits</a:t>
                      </a:r>
                    </a:p>
                  </a:txBody>
                  <a:tcPr anchor="ctr">
                    <a:lnL>
                      <a:noFill/>
                    </a:lnL>
                    <a:lnR>
                      <a:noFill/>
                    </a:lnR>
                    <a:lnT>
                      <a:noFill/>
                    </a:lnT>
                    <a:lnB>
                      <a:noFill/>
                    </a:lnB>
                    <a:noFill/>
                  </a:tcPr>
                </a:tc>
                <a:extLst>
                  <a:ext uri="{0D108BD9-81ED-4DB2-BD59-A6C34878D82A}">
                    <a16:rowId xmlns:a16="http://schemas.microsoft.com/office/drawing/2014/main" val="3751521752"/>
                  </a:ext>
                </a:extLst>
              </a:tr>
            </a:tbl>
          </a:graphicData>
        </a:graphic>
      </p:graphicFrame>
    </p:spTree>
    <p:extLst>
      <p:ext uri="{BB962C8B-B14F-4D97-AF65-F5344CB8AC3E}">
        <p14:creationId xmlns:p14="http://schemas.microsoft.com/office/powerpoint/2010/main" val="90987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745C3-2BDC-F951-6191-6DC0C34106C1}"/>
              </a:ext>
            </a:extLst>
          </p:cNvPr>
          <p:cNvPicPr>
            <a:picLocks noChangeAspect="1"/>
          </p:cNvPicPr>
          <p:nvPr/>
        </p:nvPicPr>
        <p:blipFill>
          <a:blip r:embed="rId2"/>
          <a:stretch>
            <a:fillRect/>
          </a:stretch>
        </p:blipFill>
        <p:spPr>
          <a:xfrm>
            <a:off x="78377" y="0"/>
            <a:ext cx="11660777" cy="6858000"/>
          </a:xfrm>
          <a:prstGeom prst="rect">
            <a:avLst/>
          </a:prstGeom>
        </p:spPr>
      </p:pic>
    </p:spTree>
    <p:extLst>
      <p:ext uri="{BB962C8B-B14F-4D97-AF65-F5344CB8AC3E}">
        <p14:creationId xmlns:p14="http://schemas.microsoft.com/office/powerpoint/2010/main" val="102304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8D7928-AFE4-2B4B-82D4-302CC5C28C0A}"/>
              </a:ext>
            </a:extLst>
          </p:cNvPr>
          <p:cNvPicPr>
            <a:picLocks noChangeAspect="1"/>
          </p:cNvPicPr>
          <p:nvPr/>
        </p:nvPicPr>
        <p:blipFill>
          <a:blip r:embed="rId2"/>
          <a:stretch>
            <a:fillRect/>
          </a:stretch>
        </p:blipFill>
        <p:spPr>
          <a:xfrm>
            <a:off x="1280440" y="0"/>
            <a:ext cx="9631119" cy="5306165"/>
          </a:xfrm>
          <a:prstGeom prst="rect">
            <a:avLst/>
          </a:prstGeom>
        </p:spPr>
      </p:pic>
      <p:pic>
        <p:nvPicPr>
          <p:cNvPr id="5" name="Picture 4">
            <a:extLst>
              <a:ext uri="{FF2B5EF4-FFF2-40B4-BE49-F238E27FC236}">
                <a16:creationId xmlns:a16="http://schemas.microsoft.com/office/drawing/2014/main" id="{90803162-11B6-2514-9362-DF0F66729CCC}"/>
              </a:ext>
            </a:extLst>
          </p:cNvPr>
          <p:cNvPicPr>
            <a:picLocks noChangeAspect="1"/>
          </p:cNvPicPr>
          <p:nvPr/>
        </p:nvPicPr>
        <p:blipFill>
          <a:blip r:embed="rId3"/>
          <a:stretch>
            <a:fillRect/>
          </a:stretch>
        </p:blipFill>
        <p:spPr>
          <a:xfrm>
            <a:off x="1280440" y="4885656"/>
            <a:ext cx="9631119" cy="1771897"/>
          </a:xfrm>
          <a:prstGeom prst="rect">
            <a:avLst/>
          </a:prstGeom>
        </p:spPr>
      </p:pic>
    </p:spTree>
    <p:extLst>
      <p:ext uri="{BB962C8B-B14F-4D97-AF65-F5344CB8AC3E}">
        <p14:creationId xmlns:p14="http://schemas.microsoft.com/office/powerpoint/2010/main" val="284869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BD5C-F1A6-3A7B-3695-40BE26BB788F}"/>
              </a:ext>
            </a:extLst>
          </p:cNvPr>
          <p:cNvSpPr>
            <a:spLocks noGrp="1"/>
          </p:cNvSpPr>
          <p:nvPr>
            <p:ph type="ctrTitle"/>
          </p:nvPr>
        </p:nvSpPr>
        <p:spPr/>
        <p:txBody>
          <a:bodyPr/>
          <a:lstStyle/>
          <a:p>
            <a:r>
              <a:rPr lang="en-IN" dirty="0"/>
              <a:t>Unit- I</a:t>
            </a:r>
            <a:endParaRPr lang="hi-IN" dirty="0"/>
          </a:p>
        </p:txBody>
      </p:sp>
      <p:sp>
        <p:nvSpPr>
          <p:cNvPr id="3" name="Subtitle 2">
            <a:extLst>
              <a:ext uri="{FF2B5EF4-FFF2-40B4-BE49-F238E27FC236}">
                <a16:creationId xmlns:a16="http://schemas.microsoft.com/office/drawing/2014/main" id="{08047341-1E02-1E3E-13AD-F11BA9EBA3E1}"/>
              </a:ext>
            </a:extLst>
          </p:cNvPr>
          <p:cNvSpPr>
            <a:spLocks noGrp="1"/>
          </p:cNvSpPr>
          <p:nvPr>
            <p:ph type="subTitle" idx="1"/>
          </p:nvPr>
        </p:nvSpPr>
        <p:spPr/>
        <p:txBody>
          <a:bodyPr>
            <a:normAutofit fontScale="92500" lnSpcReduction="10000"/>
          </a:bodyPr>
          <a:lstStyle/>
          <a:p>
            <a:r>
              <a:rPr lang="en-US" b="1" dirty="0"/>
              <a:t>Understanding Language Model: </a:t>
            </a:r>
            <a:r>
              <a:rPr lang="en-US" dirty="0" err="1"/>
              <a:t>Behaviour</a:t>
            </a:r>
            <a:r>
              <a:rPr lang="en-US" dirty="0"/>
              <a:t>, Tokenization, Input-output relationships in language models, Understanding model capabilities and limitations, Token economics and computational considerations.</a:t>
            </a:r>
            <a:endParaRPr lang="en-IN" dirty="0"/>
          </a:p>
          <a:p>
            <a:r>
              <a:rPr lang="en-US" b="1" dirty="0"/>
              <a:t>Fundamentals of Prompt Engineering:</a:t>
            </a:r>
            <a:r>
              <a:rPr lang="en-US" dirty="0"/>
              <a:t> Definition and scope of prompt engineering, Core Components</a:t>
            </a:r>
            <a:r>
              <a:rPr lang="en-US" b="1" dirty="0"/>
              <a:t>:</a:t>
            </a:r>
            <a:r>
              <a:rPr lang="en-US" dirty="0"/>
              <a:t> instructions, context, examples, constraints.</a:t>
            </a:r>
            <a:endParaRPr lang="hi-IN" dirty="0"/>
          </a:p>
        </p:txBody>
      </p:sp>
    </p:spTree>
    <p:extLst>
      <p:ext uri="{BB962C8B-B14F-4D97-AF65-F5344CB8AC3E}">
        <p14:creationId xmlns:p14="http://schemas.microsoft.com/office/powerpoint/2010/main" val="405577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D330AC-2610-93D2-4A2B-8E2FB8E5B8DF}"/>
              </a:ext>
            </a:extLst>
          </p:cNvPr>
          <p:cNvSpPr txBox="1"/>
          <p:nvPr/>
        </p:nvSpPr>
        <p:spPr>
          <a:xfrm>
            <a:off x="330926" y="2277015"/>
            <a:ext cx="8813074" cy="2308324"/>
          </a:xfrm>
          <a:prstGeom prst="rect">
            <a:avLst/>
          </a:prstGeom>
          <a:noFill/>
        </p:spPr>
        <p:txBody>
          <a:bodyPr wrap="square">
            <a:spAutoFit/>
          </a:bodyPr>
          <a:lstStyle/>
          <a:p>
            <a:pPr>
              <a:buNone/>
            </a:pPr>
            <a:r>
              <a:rPr lang="en-US" b="1" dirty="0"/>
              <a:t>Prompting is Becoming a Core Skill</a:t>
            </a:r>
          </a:p>
          <a:p>
            <a:pPr>
              <a:buFont typeface="Arial" panose="020B0604020202020204" pitchFamily="34" charset="0"/>
              <a:buChar char="•"/>
            </a:pPr>
            <a:r>
              <a:rPr lang="en-US" dirty="0"/>
              <a:t>Prompt Engineering is now considered:</a:t>
            </a:r>
          </a:p>
          <a:p>
            <a:pPr marL="742950" lvl="1" indent="-285750">
              <a:buFont typeface="Arial" panose="020B0604020202020204" pitchFamily="34" charset="0"/>
              <a:buChar char="•"/>
            </a:pPr>
            <a:r>
              <a:rPr lang="en-US" dirty="0"/>
              <a:t>A </a:t>
            </a:r>
            <a:r>
              <a:rPr lang="en-US" b="1" dirty="0"/>
              <a:t>productivity skill</a:t>
            </a:r>
            <a:endParaRPr lang="en-US" dirty="0"/>
          </a:p>
          <a:p>
            <a:pPr marL="742950" lvl="1" indent="-285750">
              <a:buFont typeface="Arial" panose="020B0604020202020204" pitchFamily="34" charset="0"/>
              <a:buChar char="•"/>
            </a:pPr>
            <a:r>
              <a:rPr lang="en-US" dirty="0"/>
              <a:t>A </a:t>
            </a:r>
            <a:r>
              <a:rPr lang="en-US" b="1" dirty="0"/>
              <a:t>professional skill</a:t>
            </a:r>
            <a:endParaRPr lang="en-US" dirty="0"/>
          </a:p>
          <a:p>
            <a:pPr marL="742950" lvl="1" indent="-285750">
              <a:buFont typeface="Arial" panose="020B0604020202020204" pitchFamily="34" charset="0"/>
              <a:buChar char="•"/>
            </a:pPr>
            <a:r>
              <a:rPr lang="en-US" dirty="0"/>
              <a:t>A </a:t>
            </a:r>
            <a:r>
              <a:rPr lang="en-US" b="1" dirty="0"/>
              <a:t>thinking skill</a:t>
            </a:r>
            <a:endParaRPr lang="en-US" dirty="0"/>
          </a:p>
          <a:p>
            <a:pPr>
              <a:buFont typeface="Arial" panose="020B0604020202020204" pitchFamily="34" charset="0"/>
              <a:buChar char="•"/>
            </a:pPr>
            <a:r>
              <a:rPr lang="en-US" dirty="0"/>
              <a:t>Companies value people who can:</a:t>
            </a:r>
          </a:p>
          <a:p>
            <a:pPr marL="742950" lvl="1" indent="-285750">
              <a:buFont typeface="Arial" panose="020B0604020202020204" pitchFamily="34" charset="0"/>
              <a:buChar char="•"/>
            </a:pPr>
            <a:r>
              <a:rPr lang="en-US" dirty="0"/>
              <a:t>Work </a:t>
            </a:r>
            <a:r>
              <a:rPr lang="en-US" i="1" dirty="0"/>
              <a:t>with</a:t>
            </a:r>
            <a:r>
              <a:rPr lang="en-US" dirty="0"/>
              <a:t> AI</a:t>
            </a:r>
          </a:p>
          <a:p>
            <a:pPr marL="742950" lvl="1" indent="-285750">
              <a:buFont typeface="Arial" panose="020B0604020202020204" pitchFamily="34" charset="0"/>
              <a:buChar char="•"/>
            </a:pPr>
            <a:r>
              <a:rPr lang="en-US" dirty="0"/>
              <a:t>Not compete </a:t>
            </a:r>
            <a:r>
              <a:rPr lang="en-US" i="1" dirty="0"/>
              <a:t>against</a:t>
            </a:r>
            <a:r>
              <a:rPr lang="en-US" dirty="0"/>
              <a:t> AI</a:t>
            </a:r>
          </a:p>
        </p:txBody>
      </p:sp>
      <p:sp>
        <p:nvSpPr>
          <p:cNvPr id="5" name="TextBox 4">
            <a:extLst>
              <a:ext uri="{FF2B5EF4-FFF2-40B4-BE49-F238E27FC236}">
                <a16:creationId xmlns:a16="http://schemas.microsoft.com/office/drawing/2014/main" id="{6859B40E-E5F6-F9D9-72FD-AE673A9EA8A5}"/>
              </a:ext>
            </a:extLst>
          </p:cNvPr>
          <p:cNvSpPr txBox="1"/>
          <p:nvPr/>
        </p:nvSpPr>
        <p:spPr>
          <a:xfrm>
            <a:off x="452839" y="429117"/>
            <a:ext cx="6096000" cy="1754326"/>
          </a:xfrm>
          <a:prstGeom prst="rect">
            <a:avLst/>
          </a:prstGeom>
          <a:noFill/>
        </p:spPr>
        <p:txBody>
          <a:bodyPr wrap="square">
            <a:spAutoFit/>
          </a:bodyPr>
          <a:lstStyle/>
          <a:p>
            <a:pPr>
              <a:buNone/>
            </a:pPr>
            <a:r>
              <a:rPr lang="en-US" b="1" dirty="0"/>
              <a:t>AI Quality Depends on Human Input</a:t>
            </a:r>
          </a:p>
          <a:p>
            <a:pPr>
              <a:buFont typeface="Arial" panose="020B0604020202020204" pitchFamily="34" charset="0"/>
              <a:buChar char="•"/>
            </a:pPr>
            <a:r>
              <a:rPr lang="en-US" dirty="0"/>
              <a:t>AI does not understand intent like humans</a:t>
            </a:r>
          </a:p>
          <a:p>
            <a:pPr>
              <a:buFont typeface="Arial" panose="020B0604020202020204" pitchFamily="34" charset="0"/>
              <a:buChar char="•"/>
            </a:pPr>
            <a:r>
              <a:rPr lang="en-US" dirty="0"/>
              <a:t>It predicts outputs based on </a:t>
            </a:r>
            <a:r>
              <a:rPr lang="en-US" b="1" dirty="0"/>
              <a:t>your input</a:t>
            </a:r>
            <a:endParaRPr lang="en-US" dirty="0"/>
          </a:p>
          <a:p>
            <a:pPr>
              <a:buFont typeface="Arial" panose="020B0604020202020204" pitchFamily="34" charset="0"/>
              <a:buChar char="•"/>
            </a:pPr>
            <a:r>
              <a:rPr lang="en-US" dirty="0"/>
              <a:t>Poor input → poor output</a:t>
            </a:r>
          </a:p>
          <a:p>
            <a:pPr>
              <a:buFont typeface="Arial" panose="020B0604020202020204" pitchFamily="34" charset="0"/>
              <a:buChar char="•"/>
            </a:pPr>
            <a:r>
              <a:rPr lang="en-US" dirty="0"/>
              <a:t>Clear input → high-quality output</a:t>
            </a:r>
          </a:p>
          <a:p>
            <a:pPr>
              <a:buNone/>
            </a:pPr>
            <a:r>
              <a:rPr lang="en-US" dirty="0"/>
              <a:t>“AI performance is limited by the clarity of the human.”</a:t>
            </a:r>
          </a:p>
        </p:txBody>
      </p:sp>
      <p:sp>
        <p:nvSpPr>
          <p:cNvPr id="7" name="TextBox 6">
            <a:extLst>
              <a:ext uri="{FF2B5EF4-FFF2-40B4-BE49-F238E27FC236}">
                <a16:creationId xmlns:a16="http://schemas.microsoft.com/office/drawing/2014/main" id="{8AD09A43-BCC3-5BAC-AA8F-24413EAC4564}"/>
              </a:ext>
            </a:extLst>
          </p:cNvPr>
          <p:cNvSpPr txBox="1"/>
          <p:nvPr/>
        </p:nvSpPr>
        <p:spPr>
          <a:xfrm>
            <a:off x="1994263" y="5102281"/>
            <a:ext cx="8395063" cy="400110"/>
          </a:xfrm>
          <a:prstGeom prst="rect">
            <a:avLst/>
          </a:prstGeom>
          <a:noFill/>
        </p:spPr>
        <p:txBody>
          <a:bodyPr wrap="square">
            <a:spAutoFit/>
          </a:bodyPr>
          <a:lstStyle/>
          <a:p>
            <a:r>
              <a:rPr lang="en-US" sz="2000" dirty="0">
                <a:solidFill>
                  <a:srgbClr val="FF0000"/>
                </a:solidFill>
              </a:rPr>
              <a:t>“AI is powerful, but without prompt engineering, you are not in control.”</a:t>
            </a:r>
            <a:endParaRPr lang="hi-IN" sz="2000" dirty="0">
              <a:solidFill>
                <a:srgbClr val="FF0000"/>
              </a:solidFill>
            </a:endParaRPr>
          </a:p>
        </p:txBody>
      </p:sp>
    </p:spTree>
    <p:extLst>
      <p:ext uri="{BB962C8B-B14F-4D97-AF65-F5344CB8AC3E}">
        <p14:creationId xmlns:p14="http://schemas.microsoft.com/office/powerpoint/2010/main" val="37680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D195D-27D5-1618-EBAB-D2BFB2CE31FD}"/>
              </a:ext>
            </a:extLst>
          </p:cNvPr>
          <p:cNvSpPr txBox="1"/>
          <p:nvPr/>
        </p:nvSpPr>
        <p:spPr>
          <a:xfrm>
            <a:off x="3048000" y="-62757"/>
            <a:ext cx="6096000" cy="523220"/>
          </a:xfrm>
          <a:prstGeom prst="rect">
            <a:avLst/>
          </a:prstGeom>
          <a:noFill/>
        </p:spPr>
        <p:txBody>
          <a:bodyPr wrap="square">
            <a:spAutoFit/>
          </a:bodyPr>
          <a:lstStyle/>
          <a:p>
            <a:pPr algn="ctr"/>
            <a:r>
              <a:rPr lang="en-US" sz="2800" b="1" dirty="0"/>
              <a:t>Understanding Language Model</a:t>
            </a:r>
            <a:endParaRPr lang="hi-IN" sz="2800" dirty="0"/>
          </a:p>
        </p:txBody>
      </p:sp>
      <p:sp>
        <p:nvSpPr>
          <p:cNvPr id="7" name="TextBox 6">
            <a:extLst>
              <a:ext uri="{FF2B5EF4-FFF2-40B4-BE49-F238E27FC236}">
                <a16:creationId xmlns:a16="http://schemas.microsoft.com/office/drawing/2014/main" id="{3E084196-E608-5D5D-1103-501FD9ABEB13}"/>
              </a:ext>
            </a:extLst>
          </p:cNvPr>
          <p:cNvSpPr txBox="1"/>
          <p:nvPr/>
        </p:nvSpPr>
        <p:spPr>
          <a:xfrm>
            <a:off x="226422" y="658061"/>
            <a:ext cx="11965577" cy="5262979"/>
          </a:xfrm>
          <a:prstGeom prst="rect">
            <a:avLst/>
          </a:prstGeom>
          <a:noFill/>
        </p:spPr>
        <p:txBody>
          <a:bodyPr wrap="square">
            <a:spAutoFit/>
          </a:bodyPr>
          <a:lstStyle/>
          <a:p>
            <a:pPr marL="285750" indent="-285750">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A language model is an algorithm that predicts sequences of words based on learned patterns. Rather than judging grammatical correctness, a language model assesses how well a sequence aligns with natural language as written by humans.</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i="0" dirty="0">
                <a:effectLst/>
                <a:latin typeface="Nunito" pitchFamily="2" charset="0"/>
              </a:rPr>
              <a:t>A language model in natural language processing (NLP) is a statistical or machine learning model that is used to predict the next word in a sequence given the previous words. </a:t>
            </a:r>
          </a:p>
          <a:p>
            <a:pPr marL="342900" indent="-342900">
              <a:buFont typeface="Arial" panose="020B0604020202020204" pitchFamily="34" charset="0"/>
              <a:buChar char="•"/>
            </a:pPr>
            <a:r>
              <a:rPr lang="en-US" sz="2400" b="0" i="0" dirty="0">
                <a:effectLst/>
                <a:latin typeface="Nunito" pitchFamily="2" charset="0"/>
              </a:rPr>
              <a:t>Language models play a crucial role in various NLP tasks such as machine translation, speech recognition, text generation, and sentiment analysis. They analyze and understand the structure and use of human language, enabling machines to process and generate text that is contextually appropriate and coherent.</a:t>
            </a:r>
            <a:endParaRPr lang="hi-IN" sz="2400" dirty="0"/>
          </a:p>
          <a:p>
            <a:pPr marL="285750" indent="-285750">
              <a:buFont typeface="Arial" panose="020B0604020202020204" pitchFamily="34" charset="0"/>
              <a:buChar char="•"/>
            </a:pPr>
            <a:r>
              <a:rPr lang="en-US" sz="2400" b="0" i="0" dirty="0">
                <a:solidFill>
                  <a:srgbClr val="202124"/>
                </a:solidFill>
                <a:effectLst/>
                <a:latin typeface="Arial" panose="020B0604020202020204" pitchFamily="34" charset="0"/>
                <a:cs typeface="Arial" panose="020B0604020202020204" pitchFamily="34" charset="0"/>
              </a:rPr>
              <a:t>These models work by estimating the probability of a </a:t>
            </a:r>
            <a:r>
              <a:rPr lang="en-US" sz="2400" b="0" i="0" dirty="0">
                <a:solidFill>
                  <a:srgbClr val="1A73E8"/>
                </a:solidFill>
                <a:effectLst/>
                <a:latin typeface="Arial" panose="020B0604020202020204" pitchFamily="34" charset="0"/>
                <a:cs typeface="Arial" panose="020B0604020202020204" pitchFamily="34" charset="0"/>
                <a:hlinkClick r:id="rId2"/>
              </a:rPr>
              <a:t>token</a:t>
            </a:r>
            <a:r>
              <a:rPr lang="en-US" sz="2400" b="0" i="0" dirty="0">
                <a:solidFill>
                  <a:srgbClr val="202124"/>
                </a:solidFill>
                <a:effectLst/>
                <a:latin typeface="Arial" panose="020B0604020202020204" pitchFamily="34" charset="0"/>
                <a:cs typeface="Arial" panose="020B0604020202020204" pitchFamily="34" charset="0"/>
              </a:rPr>
              <a:t> or sequence of tokens occurring within a longer sequence of tokens. Consider the following sentence:</a:t>
            </a:r>
            <a:endParaRPr lang="hi-IN" sz="2400" dirty="0">
              <a:latin typeface="Arial" panose="020B0604020202020204" pitchFamily="34" charset="0"/>
            </a:endParaRPr>
          </a:p>
          <a:p>
            <a:pPr marL="285750" indent="-285750">
              <a:buFont typeface="Arial" panose="020B0604020202020204" pitchFamily="34" charset="0"/>
              <a:buChar char="•"/>
            </a:pPr>
            <a:endParaRPr lang="hi-IN" sz="2400" dirty="0">
              <a:latin typeface="Arial" panose="020B0604020202020204" pitchFamily="34" charset="0"/>
            </a:endParaRPr>
          </a:p>
        </p:txBody>
      </p:sp>
    </p:spTree>
    <p:extLst>
      <p:ext uri="{BB962C8B-B14F-4D97-AF65-F5344CB8AC3E}">
        <p14:creationId xmlns:p14="http://schemas.microsoft.com/office/powerpoint/2010/main" val="296462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D623F8-7479-6F4D-58A6-8ED2CA596D1E}"/>
              </a:ext>
            </a:extLst>
          </p:cNvPr>
          <p:cNvSpPr txBox="1"/>
          <p:nvPr/>
        </p:nvSpPr>
        <p:spPr>
          <a:xfrm>
            <a:off x="226423" y="376028"/>
            <a:ext cx="11460480" cy="1200329"/>
          </a:xfrm>
          <a:prstGeom prst="rect">
            <a:avLst/>
          </a:prstGeom>
          <a:noFill/>
        </p:spPr>
        <p:txBody>
          <a:bodyPr wrap="square">
            <a:spAutoFit/>
          </a:bodyPr>
          <a:lstStyle/>
          <a:p>
            <a:r>
              <a:rPr lang="en-US" sz="2400" b="0" i="0" dirty="0">
                <a:solidFill>
                  <a:srgbClr val="202124"/>
                </a:solidFill>
                <a:effectLst/>
                <a:latin typeface="Arial" panose="020B0604020202020204" pitchFamily="34" charset="0"/>
                <a:cs typeface="Arial" panose="020B0604020202020204" pitchFamily="34" charset="0"/>
              </a:rPr>
              <a:t>If you assume that a token is a word, then a language model determines the probabilities of different words or sequences of words to replace that underscore. For example, a language model might determine the following probabilities:</a:t>
            </a:r>
            <a:endParaRPr lang="hi-IN" sz="2400" dirty="0">
              <a:latin typeface="Arial" panose="020B0604020202020204" pitchFamily="34" charset="0"/>
            </a:endParaRPr>
          </a:p>
        </p:txBody>
      </p:sp>
      <p:sp>
        <p:nvSpPr>
          <p:cNvPr id="5" name="TextBox 4">
            <a:extLst>
              <a:ext uri="{FF2B5EF4-FFF2-40B4-BE49-F238E27FC236}">
                <a16:creationId xmlns:a16="http://schemas.microsoft.com/office/drawing/2014/main" id="{8485DC34-98B3-71AF-0D24-9DC6629C89B2}"/>
              </a:ext>
            </a:extLst>
          </p:cNvPr>
          <p:cNvSpPr txBox="1"/>
          <p:nvPr/>
        </p:nvSpPr>
        <p:spPr>
          <a:xfrm>
            <a:off x="156756" y="1857326"/>
            <a:ext cx="12479383" cy="4893647"/>
          </a:xfrm>
          <a:prstGeom prst="rect">
            <a:avLst/>
          </a:prstGeom>
          <a:noFill/>
        </p:spPr>
        <p:txBody>
          <a:bodyPr wrap="square">
            <a:spAutoFit/>
          </a:bodyPr>
          <a:lstStyle/>
          <a:p>
            <a:r>
              <a:rPr lang="en-US" sz="2400" b="1" dirty="0"/>
              <a:t>1. High probability (almost always) 100%</a:t>
            </a:r>
          </a:p>
          <a:p>
            <a:r>
              <a:rPr lang="en-US" sz="2400" i="1" dirty="0"/>
              <a:t>When I hear rain on my roof, I </a:t>
            </a:r>
            <a:r>
              <a:rPr lang="en-US" sz="2400" b="1" i="1" dirty="0"/>
              <a:t>usually make tea</a:t>
            </a:r>
            <a:r>
              <a:rPr lang="en-US" sz="2400" i="1" dirty="0"/>
              <a:t> in my kitchen.</a:t>
            </a:r>
            <a:endParaRPr lang="en-US" sz="2400" dirty="0"/>
          </a:p>
          <a:p>
            <a:r>
              <a:rPr lang="en-US" sz="2400" i="1" dirty="0"/>
              <a:t>When I hear rain on my roof, I </a:t>
            </a:r>
            <a:r>
              <a:rPr lang="en-US" sz="2400" b="1" i="1" dirty="0"/>
              <a:t>almost always start cooking</a:t>
            </a:r>
            <a:r>
              <a:rPr lang="en-US" sz="2400" i="1" dirty="0"/>
              <a:t> something warm in my kitchen.</a:t>
            </a:r>
            <a:endParaRPr lang="en-US" sz="2400" dirty="0"/>
          </a:p>
          <a:p>
            <a:r>
              <a:rPr lang="en-US" sz="2400" b="1" dirty="0"/>
              <a:t>2. Medium probability (often / sometimes) 50%</a:t>
            </a:r>
          </a:p>
          <a:p>
            <a:r>
              <a:rPr lang="en-US" sz="2400" i="1" dirty="0"/>
              <a:t>When I hear rain on my roof, I </a:t>
            </a:r>
            <a:r>
              <a:rPr lang="en-US" sz="2400" b="1" i="1" dirty="0"/>
              <a:t>often sit and listen</a:t>
            </a:r>
            <a:r>
              <a:rPr lang="en-US" sz="2400" i="1" dirty="0"/>
              <a:t> to the sound in my kitchen.</a:t>
            </a:r>
            <a:endParaRPr lang="en-US" sz="2400" dirty="0"/>
          </a:p>
          <a:p>
            <a:r>
              <a:rPr lang="en-US" sz="2400" i="1" dirty="0"/>
              <a:t>When I hear rain on my roof, I </a:t>
            </a:r>
            <a:r>
              <a:rPr lang="en-US" sz="2400" b="1" i="1" dirty="0"/>
              <a:t>sometimes bake something</a:t>
            </a:r>
            <a:r>
              <a:rPr lang="en-US" sz="2400" i="1" dirty="0"/>
              <a:t> in my kitchen.</a:t>
            </a:r>
            <a:endParaRPr lang="en-US" sz="2400" dirty="0"/>
          </a:p>
          <a:p>
            <a:r>
              <a:rPr lang="en-US" sz="2400" b="1" dirty="0"/>
              <a:t>3. Low probability (rarely / occasionally) 30%</a:t>
            </a:r>
          </a:p>
          <a:p>
            <a:r>
              <a:rPr lang="en-US" sz="2400" i="1" dirty="0"/>
              <a:t>When I hear rain on my roof, I </a:t>
            </a:r>
            <a:r>
              <a:rPr lang="en-US" sz="2400" b="1" i="1" dirty="0"/>
              <a:t>rarely stay</a:t>
            </a:r>
            <a:r>
              <a:rPr lang="en-US" sz="2400" i="1" dirty="0"/>
              <a:t> in my kitchen.</a:t>
            </a:r>
            <a:endParaRPr lang="en-US" sz="2400" dirty="0"/>
          </a:p>
          <a:p>
            <a:r>
              <a:rPr lang="en-US" sz="2400" i="1" dirty="0"/>
              <a:t>When I hear rain on my roof, I </a:t>
            </a:r>
            <a:r>
              <a:rPr lang="en-US" sz="2400" b="1" i="1" dirty="0"/>
              <a:t>occasionally clean</a:t>
            </a:r>
            <a:r>
              <a:rPr lang="en-US" sz="2400" i="1" dirty="0"/>
              <a:t> the shelves in my kitchen.</a:t>
            </a:r>
            <a:endParaRPr lang="en-US" sz="2400" dirty="0"/>
          </a:p>
          <a:p>
            <a:r>
              <a:rPr lang="en-US" sz="2400" b="1" dirty="0"/>
              <a:t>4. Very low probability (almost never)0%</a:t>
            </a:r>
          </a:p>
          <a:p>
            <a:r>
              <a:rPr lang="en-US" sz="2400" i="1" dirty="0"/>
              <a:t>When I hear rain on my roof, I </a:t>
            </a:r>
            <a:r>
              <a:rPr lang="en-US" sz="2400" b="1" i="1" dirty="0"/>
              <a:t>hardly ever cook</a:t>
            </a:r>
            <a:r>
              <a:rPr lang="en-US" sz="2400" i="1" dirty="0"/>
              <a:t> in my kitchen.</a:t>
            </a:r>
            <a:endParaRPr lang="en-US" sz="2400" dirty="0"/>
          </a:p>
          <a:p>
            <a:r>
              <a:rPr lang="en-US" sz="2400" i="1" dirty="0"/>
              <a:t>When I hear rain on my roof, I </a:t>
            </a:r>
            <a:r>
              <a:rPr lang="en-US" sz="2400" b="1" i="1" dirty="0"/>
              <a:t>never turn on</a:t>
            </a:r>
            <a:r>
              <a:rPr lang="en-US" sz="2400" i="1" dirty="0"/>
              <a:t> the kitchen lights.</a:t>
            </a:r>
            <a:endParaRPr lang="en-US" sz="2400" dirty="0"/>
          </a:p>
          <a:p>
            <a:pPr algn="l" rtl="0" fontAlgn="auto">
              <a:buNone/>
            </a:pPr>
            <a:endParaRPr lang="en-US" sz="2400" dirty="0">
              <a:solidFill>
                <a:srgbClr val="FF0000"/>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033CC39-B5C0-1038-A7EF-BDCCCBF8B9C6}"/>
              </a:ext>
            </a:extLst>
          </p:cNvPr>
          <p:cNvSpPr txBox="1"/>
          <p:nvPr/>
        </p:nvSpPr>
        <p:spPr>
          <a:xfrm>
            <a:off x="1524003" y="16465"/>
            <a:ext cx="7672251" cy="461665"/>
          </a:xfrm>
          <a:prstGeom prst="rect">
            <a:avLst/>
          </a:prstGeom>
          <a:noFill/>
        </p:spPr>
        <p:txBody>
          <a:bodyPr wrap="square">
            <a:spAutoFit/>
          </a:bodyPr>
          <a:lstStyle/>
          <a:p>
            <a:pPr algn="l" rtl="0" fontAlgn="auto">
              <a:buNone/>
            </a:pPr>
            <a:r>
              <a:rPr lang="en-US" sz="2400" dirty="0">
                <a:solidFill>
                  <a:srgbClr val="FF0000"/>
                </a:solidFill>
                <a:effectLst/>
                <a:latin typeface="Arial" panose="020B0604020202020204" pitchFamily="34" charset="0"/>
                <a:cs typeface="Arial" panose="020B0604020202020204" pitchFamily="34" charset="0"/>
              </a:rPr>
              <a:t>When I hear rain on my roof, I _______ in my kitchen.</a:t>
            </a:r>
          </a:p>
        </p:txBody>
      </p:sp>
    </p:spTree>
    <p:extLst>
      <p:ext uri="{BB962C8B-B14F-4D97-AF65-F5344CB8AC3E}">
        <p14:creationId xmlns:p14="http://schemas.microsoft.com/office/powerpoint/2010/main" val="501529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40F201-E254-B43A-3BE7-840AE56FAA0F}"/>
              </a:ext>
            </a:extLst>
          </p:cNvPr>
          <p:cNvSpPr txBox="1"/>
          <p:nvPr/>
        </p:nvSpPr>
        <p:spPr>
          <a:xfrm>
            <a:off x="1088571" y="494596"/>
            <a:ext cx="9614263" cy="523220"/>
          </a:xfrm>
          <a:prstGeom prst="rect">
            <a:avLst/>
          </a:prstGeom>
          <a:noFill/>
        </p:spPr>
        <p:txBody>
          <a:bodyPr wrap="square">
            <a:spAutoFit/>
          </a:bodyPr>
          <a:lstStyle/>
          <a:p>
            <a:r>
              <a:rPr lang="en-US" sz="2800" dirty="0">
                <a:solidFill>
                  <a:srgbClr val="FF0000"/>
                </a:solidFill>
                <a:latin typeface="Arial" panose="020B0604020202020204" pitchFamily="34" charset="0"/>
                <a:cs typeface="Arial" panose="020B0604020202020204" pitchFamily="34" charset="0"/>
              </a:rPr>
              <a:t>When I feel tired after work, I _______ in the evening.</a:t>
            </a:r>
            <a:endParaRPr lang="hi-IN" sz="2800" dirty="0">
              <a:solidFill>
                <a:srgbClr val="FF0000"/>
              </a:solidFill>
              <a:latin typeface="Arial" panose="020B0604020202020204" pitchFamily="34" charset="0"/>
            </a:endParaRPr>
          </a:p>
        </p:txBody>
      </p:sp>
      <p:sp>
        <p:nvSpPr>
          <p:cNvPr id="4" name="TextBox 3">
            <a:extLst>
              <a:ext uri="{FF2B5EF4-FFF2-40B4-BE49-F238E27FC236}">
                <a16:creationId xmlns:a16="http://schemas.microsoft.com/office/drawing/2014/main" id="{A9B7EA7A-62B6-8A24-FB78-92E76EAD4342}"/>
              </a:ext>
            </a:extLst>
          </p:cNvPr>
          <p:cNvSpPr txBox="1"/>
          <p:nvPr/>
        </p:nvSpPr>
        <p:spPr>
          <a:xfrm>
            <a:off x="539931" y="1593667"/>
            <a:ext cx="9945190" cy="2677656"/>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When I feel tired after work, I </a:t>
            </a:r>
            <a:r>
              <a:rPr lang="en-US" sz="2400" b="1" dirty="0">
                <a:latin typeface="Arial" panose="020B0604020202020204" pitchFamily="34" charset="0"/>
                <a:cs typeface="Arial" panose="020B0604020202020204" pitchFamily="34" charset="0"/>
              </a:rPr>
              <a:t>always take a short rest</a:t>
            </a:r>
            <a:r>
              <a:rPr lang="en-US" sz="2400" dirty="0">
                <a:latin typeface="Arial" panose="020B0604020202020204" pitchFamily="34" charset="0"/>
                <a:cs typeface="Arial" panose="020B0604020202020204" pitchFamily="34" charset="0"/>
              </a:rPr>
              <a:t> in the evening.   </a:t>
            </a:r>
          </a:p>
          <a:p>
            <a:pPr algn="just"/>
            <a:r>
              <a:rPr lang="en-US" sz="2400" dirty="0">
                <a:latin typeface="Arial" panose="020B0604020202020204" pitchFamily="34" charset="0"/>
                <a:cs typeface="Arial" panose="020B0604020202020204" pitchFamily="34" charset="0"/>
              </a:rPr>
              <a:t>When I feel tired after work, I </a:t>
            </a:r>
            <a:r>
              <a:rPr lang="en-US" sz="2400" b="1" dirty="0">
                <a:latin typeface="Arial" panose="020B0604020202020204" pitchFamily="34" charset="0"/>
                <a:cs typeface="Arial" panose="020B0604020202020204" pitchFamily="34" charset="0"/>
              </a:rPr>
              <a:t>usually drink a cup of tea</a:t>
            </a:r>
            <a:r>
              <a:rPr lang="en-US" sz="2400" dirty="0">
                <a:latin typeface="Arial" panose="020B0604020202020204" pitchFamily="34" charset="0"/>
                <a:cs typeface="Arial" panose="020B0604020202020204" pitchFamily="34" charset="0"/>
              </a:rPr>
              <a:t> in the evening.</a:t>
            </a:r>
          </a:p>
          <a:p>
            <a:pPr algn="just"/>
            <a:r>
              <a:rPr lang="en-US" sz="2400" dirty="0">
                <a:latin typeface="Arial" panose="020B0604020202020204" pitchFamily="34" charset="0"/>
                <a:cs typeface="Arial" panose="020B0604020202020204" pitchFamily="34" charset="0"/>
              </a:rPr>
              <a:t>When I feel tired after work, I </a:t>
            </a:r>
            <a:r>
              <a:rPr lang="en-US" sz="2400" b="1" dirty="0">
                <a:latin typeface="Arial" panose="020B0604020202020204" pitchFamily="34" charset="0"/>
                <a:cs typeface="Arial" panose="020B0604020202020204" pitchFamily="34" charset="0"/>
              </a:rPr>
              <a:t>will probably watch TV</a:t>
            </a:r>
            <a:r>
              <a:rPr lang="en-US" sz="2400" dirty="0">
                <a:latin typeface="Arial" panose="020B0604020202020204" pitchFamily="34" charset="0"/>
                <a:cs typeface="Arial" panose="020B0604020202020204" pitchFamily="34" charset="0"/>
              </a:rPr>
              <a:t> in the evening.</a:t>
            </a:r>
          </a:p>
          <a:p>
            <a:pPr algn="just"/>
            <a:r>
              <a:rPr lang="en-US" sz="2400" dirty="0">
                <a:latin typeface="Arial" panose="020B0604020202020204" pitchFamily="34" charset="0"/>
                <a:cs typeface="Arial" panose="020B0604020202020204" pitchFamily="34" charset="0"/>
              </a:rPr>
              <a:t>When I feel tired after work, I </a:t>
            </a:r>
            <a:r>
              <a:rPr lang="en-US" sz="2400" b="1" dirty="0">
                <a:latin typeface="Arial" panose="020B0604020202020204" pitchFamily="34" charset="0"/>
                <a:cs typeface="Arial" panose="020B0604020202020204" pitchFamily="34" charset="0"/>
              </a:rPr>
              <a:t>may go for a walk</a:t>
            </a:r>
            <a:r>
              <a:rPr lang="en-US" sz="2400" dirty="0">
                <a:latin typeface="Arial" panose="020B0604020202020204" pitchFamily="34" charset="0"/>
                <a:cs typeface="Arial" panose="020B0604020202020204" pitchFamily="34" charset="0"/>
              </a:rPr>
              <a:t> in the evening.</a:t>
            </a:r>
          </a:p>
          <a:p>
            <a:pPr algn="just"/>
            <a:r>
              <a:rPr lang="en-US" sz="2400" dirty="0">
                <a:latin typeface="Arial" panose="020B0604020202020204" pitchFamily="34" charset="0"/>
                <a:cs typeface="Arial" panose="020B0604020202020204" pitchFamily="34" charset="0"/>
              </a:rPr>
              <a:t>When I feel tired after work, I </a:t>
            </a:r>
            <a:r>
              <a:rPr lang="en-US" sz="2400" b="1" dirty="0">
                <a:latin typeface="Arial" panose="020B0604020202020204" pitchFamily="34" charset="0"/>
                <a:cs typeface="Arial" panose="020B0604020202020204" pitchFamily="34" charset="0"/>
              </a:rPr>
              <a:t>rarely meet friends</a:t>
            </a:r>
            <a:r>
              <a:rPr lang="en-US" sz="2400" dirty="0">
                <a:latin typeface="Arial" panose="020B0604020202020204" pitchFamily="34" charset="0"/>
                <a:cs typeface="Arial" panose="020B0604020202020204" pitchFamily="34" charset="0"/>
              </a:rPr>
              <a:t> in the evening.</a:t>
            </a:r>
          </a:p>
          <a:p>
            <a:pPr algn="just"/>
            <a:r>
              <a:rPr lang="en-US" sz="2400" dirty="0">
                <a:latin typeface="Arial" panose="020B0604020202020204" pitchFamily="34" charset="0"/>
                <a:cs typeface="Arial" panose="020B0604020202020204" pitchFamily="34" charset="0"/>
              </a:rPr>
              <a:t>When I feel tired after work, I </a:t>
            </a:r>
            <a:r>
              <a:rPr lang="en-US" sz="2400" b="1" dirty="0">
                <a:latin typeface="Arial" panose="020B0604020202020204" pitchFamily="34" charset="0"/>
                <a:cs typeface="Arial" panose="020B0604020202020204" pitchFamily="34" charset="0"/>
              </a:rPr>
              <a:t>almost never study</a:t>
            </a:r>
            <a:r>
              <a:rPr lang="en-US" sz="2400" dirty="0">
                <a:latin typeface="Arial" panose="020B0604020202020204" pitchFamily="34" charset="0"/>
                <a:cs typeface="Arial" panose="020B0604020202020204" pitchFamily="34" charset="0"/>
              </a:rPr>
              <a:t> in the evening.</a:t>
            </a:r>
          </a:p>
          <a:p>
            <a:pPr algn="just"/>
            <a:r>
              <a:rPr lang="en-US" sz="2400" dirty="0">
                <a:latin typeface="Arial" panose="020B0604020202020204" pitchFamily="34" charset="0"/>
                <a:cs typeface="Arial" panose="020B0604020202020204" pitchFamily="34" charset="0"/>
              </a:rPr>
              <a:t>When I feel tired after work, I </a:t>
            </a:r>
            <a:r>
              <a:rPr lang="en-US" sz="2400" b="1" dirty="0">
                <a:latin typeface="Arial" panose="020B0604020202020204" pitchFamily="34" charset="0"/>
                <a:cs typeface="Arial" panose="020B0604020202020204" pitchFamily="34" charset="0"/>
              </a:rPr>
              <a:t>never cook heavy meals</a:t>
            </a:r>
            <a:r>
              <a:rPr lang="en-US" sz="2400" dirty="0">
                <a:latin typeface="Arial" panose="020B0604020202020204" pitchFamily="34" charset="0"/>
                <a:cs typeface="Arial" panose="020B0604020202020204" pitchFamily="34" charset="0"/>
              </a:rPr>
              <a:t> in the evening.</a:t>
            </a:r>
            <a:endParaRPr lang="hi-IN" sz="2400" dirty="0">
              <a:latin typeface="Arial" panose="020B0604020202020204" pitchFamily="34" charset="0"/>
            </a:endParaRPr>
          </a:p>
        </p:txBody>
      </p:sp>
      <p:sp>
        <p:nvSpPr>
          <p:cNvPr id="5" name="TextBox 4">
            <a:extLst>
              <a:ext uri="{FF2B5EF4-FFF2-40B4-BE49-F238E27FC236}">
                <a16:creationId xmlns:a16="http://schemas.microsoft.com/office/drawing/2014/main" id="{236DCE2B-4751-05CC-5697-3BAFBA001619}"/>
              </a:ext>
            </a:extLst>
          </p:cNvPr>
          <p:cNvSpPr txBox="1"/>
          <p:nvPr/>
        </p:nvSpPr>
        <p:spPr>
          <a:xfrm>
            <a:off x="10807337" y="1663337"/>
            <a:ext cx="827314" cy="2585323"/>
          </a:xfrm>
          <a:prstGeom prst="rect">
            <a:avLst/>
          </a:prstGeom>
          <a:noFill/>
        </p:spPr>
        <p:txBody>
          <a:bodyPr wrap="square" rtlCol="0">
            <a:spAutoFit/>
          </a:bodyPr>
          <a:lstStyle/>
          <a:p>
            <a:r>
              <a:rPr lang="en-IN" dirty="0"/>
              <a:t>100%</a:t>
            </a:r>
          </a:p>
          <a:p>
            <a:r>
              <a:rPr lang="en-IN" dirty="0"/>
              <a:t>90%</a:t>
            </a:r>
          </a:p>
          <a:p>
            <a:endParaRPr lang="en-IN" dirty="0"/>
          </a:p>
          <a:p>
            <a:r>
              <a:rPr lang="en-IN" dirty="0"/>
              <a:t>70%</a:t>
            </a:r>
          </a:p>
          <a:p>
            <a:r>
              <a:rPr lang="en-IN" dirty="0"/>
              <a:t>50%</a:t>
            </a:r>
          </a:p>
          <a:p>
            <a:r>
              <a:rPr lang="en-IN" dirty="0"/>
              <a:t>30%</a:t>
            </a:r>
          </a:p>
          <a:p>
            <a:r>
              <a:rPr lang="en-IN" dirty="0"/>
              <a:t>10%</a:t>
            </a:r>
          </a:p>
          <a:p>
            <a:r>
              <a:rPr lang="en-IN" dirty="0"/>
              <a:t>0%</a:t>
            </a:r>
          </a:p>
          <a:p>
            <a:endParaRPr lang="hi-IN" dirty="0"/>
          </a:p>
        </p:txBody>
      </p:sp>
      <p:sp>
        <p:nvSpPr>
          <p:cNvPr id="7" name="TextBox 6">
            <a:extLst>
              <a:ext uri="{FF2B5EF4-FFF2-40B4-BE49-F238E27FC236}">
                <a16:creationId xmlns:a16="http://schemas.microsoft.com/office/drawing/2014/main" id="{489D0015-88BF-DF43-A3BF-CF25E25BAE33}"/>
              </a:ext>
            </a:extLst>
          </p:cNvPr>
          <p:cNvSpPr txBox="1"/>
          <p:nvPr/>
        </p:nvSpPr>
        <p:spPr>
          <a:xfrm>
            <a:off x="1489166" y="4901981"/>
            <a:ext cx="7654834" cy="369332"/>
          </a:xfrm>
          <a:prstGeom prst="rect">
            <a:avLst/>
          </a:prstGeom>
          <a:noFill/>
        </p:spPr>
        <p:txBody>
          <a:bodyPr wrap="square">
            <a:spAutoFit/>
          </a:bodyPr>
          <a:lstStyle/>
          <a:p>
            <a:pPr algn="just"/>
            <a:r>
              <a:rPr lang="en-US" sz="1800" dirty="0">
                <a:solidFill>
                  <a:srgbClr val="00B050"/>
                </a:solidFill>
                <a:latin typeface="Arial" panose="020B0604020202020204" pitchFamily="34" charset="0"/>
                <a:cs typeface="Arial" panose="020B0604020202020204" pitchFamily="34" charset="0"/>
              </a:rPr>
              <a:t>When I feel tired after work, I </a:t>
            </a:r>
            <a:r>
              <a:rPr lang="en-US" sz="1800" b="1" dirty="0">
                <a:solidFill>
                  <a:srgbClr val="00B050"/>
                </a:solidFill>
                <a:latin typeface="Arial" panose="020B0604020202020204" pitchFamily="34" charset="0"/>
                <a:cs typeface="Arial" panose="020B0604020202020204" pitchFamily="34" charset="0"/>
              </a:rPr>
              <a:t>always take a short rest</a:t>
            </a:r>
            <a:r>
              <a:rPr lang="en-US" sz="1800" dirty="0">
                <a:solidFill>
                  <a:srgbClr val="00B050"/>
                </a:solidFill>
                <a:latin typeface="Arial" panose="020B0604020202020204" pitchFamily="34" charset="0"/>
                <a:cs typeface="Arial" panose="020B0604020202020204" pitchFamily="34" charset="0"/>
              </a:rPr>
              <a:t> in the evening.   </a:t>
            </a:r>
          </a:p>
        </p:txBody>
      </p:sp>
      <p:sp>
        <p:nvSpPr>
          <p:cNvPr id="9" name="TextBox 8">
            <a:extLst>
              <a:ext uri="{FF2B5EF4-FFF2-40B4-BE49-F238E27FC236}">
                <a16:creationId xmlns:a16="http://schemas.microsoft.com/office/drawing/2014/main" id="{32E06C47-1321-6BB7-3C60-CD54E4346B66}"/>
              </a:ext>
            </a:extLst>
          </p:cNvPr>
          <p:cNvSpPr txBox="1"/>
          <p:nvPr/>
        </p:nvSpPr>
        <p:spPr>
          <a:xfrm>
            <a:off x="418011" y="5408756"/>
            <a:ext cx="11564983" cy="646331"/>
          </a:xfrm>
          <a:prstGeom prst="rect">
            <a:avLst/>
          </a:prstGeom>
          <a:noFill/>
        </p:spPr>
        <p:txBody>
          <a:bodyPr wrap="square">
            <a:spAutoFit/>
          </a:bodyPr>
          <a:lstStyle/>
          <a:p>
            <a:r>
              <a:rPr lang="en-US" b="0" i="0" dirty="0">
                <a:solidFill>
                  <a:srgbClr val="202124"/>
                </a:solidFill>
                <a:effectLst/>
                <a:latin typeface="Arial" panose="020B0604020202020204" pitchFamily="34" charset="0"/>
                <a:cs typeface="Arial" panose="020B0604020202020204" pitchFamily="34" charset="0"/>
              </a:rPr>
              <a:t>Estimating the probability of what comes next in a sequence is useful for all kinds of things: generating text, translating languages, and answering questions, to name a few.</a:t>
            </a:r>
            <a:endParaRPr lang="hi-IN" dirty="0">
              <a:latin typeface="Arial" panose="020B0604020202020204" pitchFamily="34" charset="0"/>
            </a:endParaRPr>
          </a:p>
        </p:txBody>
      </p:sp>
    </p:spTree>
    <p:extLst>
      <p:ext uri="{BB962C8B-B14F-4D97-AF65-F5344CB8AC3E}">
        <p14:creationId xmlns:p14="http://schemas.microsoft.com/office/powerpoint/2010/main" val="35543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B9BBF3-01B5-D379-780C-04DCDBBC63C2}"/>
              </a:ext>
            </a:extLst>
          </p:cNvPr>
          <p:cNvSpPr txBox="1"/>
          <p:nvPr/>
        </p:nvSpPr>
        <p:spPr>
          <a:xfrm>
            <a:off x="296085" y="-97588"/>
            <a:ext cx="6096000" cy="523220"/>
          </a:xfrm>
          <a:prstGeom prst="rect">
            <a:avLst/>
          </a:prstGeom>
          <a:noFill/>
        </p:spPr>
        <p:txBody>
          <a:bodyPr wrap="square">
            <a:spAutoFit/>
          </a:bodyPr>
          <a:lstStyle/>
          <a:p>
            <a:r>
              <a:rPr lang="en-IN" sz="2800" dirty="0">
                <a:solidFill>
                  <a:srgbClr val="FF0000"/>
                </a:solidFill>
              </a:rPr>
              <a:t>What is Artificial Intelligence?</a:t>
            </a:r>
            <a:endParaRPr lang="hi-IN" sz="2800" dirty="0">
              <a:solidFill>
                <a:srgbClr val="FF0000"/>
              </a:solidFill>
            </a:endParaRPr>
          </a:p>
        </p:txBody>
      </p:sp>
      <p:sp>
        <p:nvSpPr>
          <p:cNvPr id="5" name="TextBox 4">
            <a:extLst>
              <a:ext uri="{FF2B5EF4-FFF2-40B4-BE49-F238E27FC236}">
                <a16:creationId xmlns:a16="http://schemas.microsoft.com/office/drawing/2014/main" id="{D3A3022D-4CBE-B27B-3785-2B0D90F91FFA}"/>
              </a:ext>
            </a:extLst>
          </p:cNvPr>
          <p:cNvSpPr txBox="1"/>
          <p:nvPr/>
        </p:nvSpPr>
        <p:spPr>
          <a:xfrm>
            <a:off x="296085" y="941249"/>
            <a:ext cx="11573697" cy="1200329"/>
          </a:xfrm>
          <a:prstGeom prst="rect">
            <a:avLst/>
          </a:prstGeom>
          <a:noFill/>
        </p:spPr>
        <p:txBody>
          <a:bodyPr wrap="square">
            <a:spAutoFit/>
          </a:bodyPr>
          <a:lstStyle/>
          <a:p>
            <a:r>
              <a:rPr lang="en-US" sz="2400" b="1" dirty="0"/>
              <a:t>Artificial Intelligence</a:t>
            </a:r>
            <a:r>
              <a:rPr lang="en-US" sz="2400" dirty="0"/>
              <a:t> is a branch of computer science that focuses on creating machines or software that can </a:t>
            </a:r>
            <a:r>
              <a:rPr lang="en-US" sz="2400" b="1" dirty="0"/>
              <a:t>simulate human intelligence</a:t>
            </a:r>
            <a:r>
              <a:rPr lang="en-US" sz="2400" dirty="0"/>
              <a:t>—such as learning, reasoning, problem-solving, natural language understanding, perception, and decision-making</a:t>
            </a:r>
            <a:endParaRPr lang="hi-IN" sz="2400" dirty="0"/>
          </a:p>
        </p:txBody>
      </p:sp>
      <p:pic>
        <p:nvPicPr>
          <p:cNvPr id="2050" name="Picture 2" descr="Types of Artificial Intelligence: Details That Everyone Should Know ...">
            <a:extLst>
              <a:ext uri="{FF2B5EF4-FFF2-40B4-BE49-F238E27FC236}">
                <a16:creationId xmlns:a16="http://schemas.microsoft.com/office/drawing/2014/main" id="{DB16F9F9-9161-0D4C-B39F-8AB672A55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535" y="2141578"/>
            <a:ext cx="89535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9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043308-500F-75D5-E118-0D6C75372F0C}"/>
              </a:ext>
            </a:extLst>
          </p:cNvPr>
          <p:cNvSpPr txBox="1"/>
          <p:nvPr/>
        </p:nvSpPr>
        <p:spPr>
          <a:xfrm>
            <a:off x="478971" y="269011"/>
            <a:ext cx="10075818"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Language models can be broadly categorized into two types:</a:t>
            </a:r>
          </a:p>
          <a:p>
            <a:pPr marL="457200" indent="-457200">
              <a:buFont typeface="+mj-lt"/>
              <a:buAutoNum type="arabicPeriod"/>
            </a:pPr>
            <a:r>
              <a:rPr lang="en-US" sz="2400" dirty="0">
                <a:latin typeface="Arial" panose="020B0604020202020204" pitchFamily="34" charset="0"/>
                <a:cs typeface="Arial" panose="020B0604020202020204" pitchFamily="34" charset="0"/>
              </a:rPr>
              <a:t> Pure Statistical Methods </a:t>
            </a:r>
          </a:p>
          <a:p>
            <a:pPr marL="457200" indent="-457200">
              <a:buFont typeface="+mj-lt"/>
              <a:buAutoNum type="arabicPeriod"/>
            </a:pPr>
            <a:r>
              <a:rPr lang="en-US" sz="2400" dirty="0">
                <a:latin typeface="Arial" panose="020B0604020202020204" pitchFamily="34" charset="0"/>
                <a:cs typeface="Arial" panose="020B0604020202020204" pitchFamily="34" charset="0"/>
              </a:rPr>
              <a:t>Neural Models</a:t>
            </a:r>
            <a:endParaRPr lang="hi-IN" sz="2400" dirty="0">
              <a:latin typeface="Arial" panose="020B0604020202020204" pitchFamily="34" charset="0"/>
            </a:endParaRPr>
          </a:p>
        </p:txBody>
      </p:sp>
      <p:sp>
        <p:nvSpPr>
          <p:cNvPr id="5" name="TextBox 4">
            <a:extLst>
              <a:ext uri="{FF2B5EF4-FFF2-40B4-BE49-F238E27FC236}">
                <a16:creationId xmlns:a16="http://schemas.microsoft.com/office/drawing/2014/main" id="{083B42DF-5A21-A8EC-7CA9-3D23A5039917}"/>
              </a:ext>
            </a:extLst>
          </p:cNvPr>
          <p:cNvSpPr txBox="1"/>
          <p:nvPr/>
        </p:nvSpPr>
        <p:spPr>
          <a:xfrm>
            <a:off x="191589" y="2280871"/>
            <a:ext cx="10502537" cy="3785652"/>
          </a:xfrm>
          <a:prstGeom prst="rect">
            <a:avLst/>
          </a:prstGeom>
          <a:noFill/>
        </p:spPr>
        <p:txBody>
          <a:bodyPr wrap="square">
            <a:spAutoFit/>
          </a:bodyPr>
          <a:lstStyle/>
          <a:p>
            <a:pPr>
              <a:buNone/>
            </a:pPr>
            <a:r>
              <a:rPr lang="en-US" sz="2000" b="1" dirty="0"/>
              <a:t>1</a:t>
            </a:r>
            <a:r>
              <a:rPr lang="en-US" sz="2000" b="1" dirty="0">
                <a:latin typeface="Arial" panose="020B0604020202020204" pitchFamily="34" charset="0"/>
                <a:cs typeface="Arial" panose="020B0604020202020204" pitchFamily="34" charset="0"/>
              </a:rPr>
              <a:t>. Pure Statistical Methods (Traditional Language Models)</a:t>
            </a:r>
          </a:p>
          <a:p>
            <a:pPr>
              <a:buNone/>
            </a:pPr>
            <a:r>
              <a:rPr lang="en-US" sz="2000" dirty="0">
                <a:latin typeface="Arial" panose="020B0604020202020204" pitchFamily="34" charset="0"/>
                <a:cs typeface="Arial" panose="020B0604020202020204" pitchFamily="34" charset="0"/>
              </a:rPr>
              <a:t>These models rely only on </a:t>
            </a:r>
            <a:r>
              <a:rPr lang="en-US" sz="2000" b="1" dirty="0">
                <a:latin typeface="Arial" panose="020B0604020202020204" pitchFamily="34" charset="0"/>
                <a:cs typeface="Arial" panose="020B0604020202020204" pitchFamily="34" charset="0"/>
              </a:rPr>
              <a:t>mathematics and statistics</a:t>
            </a:r>
            <a:r>
              <a:rPr lang="en-US" sz="2000" dirty="0">
                <a:latin typeface="Arial" panose="020B0604020202020204" pitchFamily="34" charset="0"/>
                <a:cs typeface="Arial" panose="020B0604020202020204" pitchFamily="34" charset="0"/>
              </a:rPr>
              <a:t>, not deep learning.</a:t>
            </a:r>
          </a:p>
          <a:p>
            <a:pPr>
              <a:buNone/>
            </a:pPr>
            <a:r>
              <a:rPr lang="en-US" sz="2000" b="1" dirty="0">
                <a:latin typeface="Arial" panose="020B0604020202020204" pitchFamily="34" charset="0"/>
                <a:cs typeface="Arial" panose="020B0604020202020204" pitchFamily="34" charset="0"/>
              </a:rPr>
              <a:t> Examples of Pure Statistical Methods</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N-gram Models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Predict the next word based on previous </a:t>
            </a:r>
            <a:r>
              <a:rPr lang="en-US" sz="2000" i="1" dirty="0">
                <a:latin typeface="Arial" panose="020B0604020202020204" pitchFamily="34" charset="0"/>
                <a:cs typeface="Arial" panose="020B0604020202020204" pitchFamily="34" charset="0"/>
              </a:rPr>
              <a:t>N–1</a:t>
            </a:r>
            <a:r>
              <a:rPr lang="en-US" sz="2000" dirty="0">
                <a:latin typeface="Arial" panose="020B0604020202020204" pitchFamily="34" charset="0"/>
                <a:cs typeface="Arial" panose="020B0604020202020204" pitchFamily="34" charset="0"/>
              </a:rPr>
              <a:t> words.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Example: A trigram model predicts using the last </a:t>
            </a:r>
            <a:r>
              <a:rPr lang="en-US" sz="2000" b="1" dirty="0">
                <a:latin typeface="Arial" panose="020B0604020202020204" pitchFamily="34" charset="0"/>
                <a:cs typeface="Arial" panose="020B0604020202020204" pitchFamily="34" charset="0"/>
              </a:rPr>
              <a:t>2 words</a:t>
            </a:r>
            <a:r>
              <a:rPr lang="en-US" sz="20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Sentence:</a:t>
            </a:r>
            <a:r>
              <a:rPr lang="en-US" sz="2000" dirty="0">
                <a:latin typeface="Arial" panose="020B0604020202020204" pitchFamily="34" charset="0"/>
                <a:cs typeface="Arial" panose="020B0604020202020204" pitchFamily="34" charset="0"/>
              </a:rPr>
              <a:t> “I like ice ___”</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Probabilities:</a:t>
            </a:r>
          </a:p>
          <a:p>
            <a:pPr marL="742950" lvl="1" indent="-285750">
              <a:buFont typeface="Arial" panose="020B0604020202020204" pitchFamily="34" charset="0"/>
              <a:buChar char="•"/>
            </a:pPr>
            <a:r>
              <a:rPr lang="en-US" sz="2000" i="1" dirty="0">
                <a:latin typeface="Arial" panose="020B0604020202020204" pitchFamily="34" charset="0"/>
                <a:cs typeface="Arial" panose="020B0604020202020204" pitchFamily="34" charset="0"/>
              </a:rPr>
              <a:t>cream</a:t>
            </a:r>
            <a:r>
              <a:rPr lang="en-US" sz="2000" dirty="0">
                <a:latin typeface="Arial" panose="020B0604020202020204" pitchFamily="34" charset="0"/>
                <a:cs typeface="Arial" panose="020B0604020202020204" pitchFamily="34" charset="0"/>
              </a:rPr>
              <a:t> → 0.70</a:t>
            </a:r>
          </a:p>
          <a:p>
            <a:pPr marL="742950" lvl="1" indent="-285750">
              <a:buFont typeface="Arial" panose="020B0604020202020204" pitchFamily="34" charset="0"/>
              <a:buChar char="•"/>
            </a:pPr>
            <a:r>
              <a:rPr lang="en-US" sz="2000" i="1" dirty="0">
                <a:latin typeface="Arial" panose="020B0604020202020204" pitchFamily="34" charset="0"/>
                <a:cs typeface="Arial" panose="020B0604020202020204" pitchFamily="34" charset="0"/>
              </a:rPr>
              <a:t>water</a:t>
            </a:r>
            <a:r>
              <a:rPr lang="en-US" sz="2000" dirty="0">
                <a:latin typeface="Arial" panose="020B0604020202020204" pitchFamily="34" charset="0"/>
                <a:cs typeface="Arial" panose="020B0604020202020204" pitchFamily="34" charset="0"/>
              </a:rPr>
              <a:t> → 0.20</a:t>
            </a:r>
          </a:p>
          <a:p>
            <a:pPr marL="742950" lvl="1" indent="-285750">
              <a:buFont typeface="Arial" panose="020B0604020202020204" pitchFamily="34" charset="0"/>
              <a:buChar char="•"/>
            </a:pPr>
            <a:r>
              <a:rPr lang="en-US" sz="2000" i="1" dirty="0">
                <a:latin typeface="Arial" panose="020B0604020202020204" pitchFamily="34" charset="0"/>
                <a:cs typeface="Arial" panose="020B0604020202020204" pitchFamily="34" charset="0"/>
              </a:rPr>
              <a:t>cubes</a:t>
            </a:r>
            <a:r>
              <a:rPr lang="en-US" sz="2000" dirty="0">
                <a:latin typeface="Arial" panose="020B0604020202020204" pitchFamily="34" charset="0"/>
                <a:cs typeface="Arial" panose="020B0604020202020204" pitchFamily="34" charset="0"/>
              </a:rPr>
              <a:t> → 0.10</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Output: </a:t>
            </a:r>
            <a:r>
              <a:rPr lang="en-US" sz="2000" b="1" dirty="0">
                <a:latin typeface="Arial" panose="020B0604020202020204" pitchFamily="34" charset="0"/>
                <a:cs typeface="Arial" panose="020B0604020202020204" pitchFamily="34" charset="0"/>
              </a:rPr>
              <a:t>cream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34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920634-F2B0-CEA9-200D-23CA54CE4DEC}"/>
              </a:ext>
            </a:extLst>
          </p:cNvPr>
          <p:cNvSpPr txBox="1"/>
          <p:nvPr/>
        </p:nvSpPr>
        <p:spPr>
          <a:xfrm>
            <a:off x="609600" y="1599420"/>
            <a:ext cx="8534400" cy="2585323"/>
          </a:xfrm>
          <a:prstGeom prst="rect">
            <a:avLst/>
          </a:prstGeom>
          <a:noFill/>
        </p:spPr>
        <p:txBody>
          <a:bodyPr wrap="square">
            <a:spAutoFit/>
          </a:bodyPr>
          <a:lstStyle/>
          <a:p>
            <a:pPr>
              <a:buFont typeface="Arial" panose="020B0604020202020204" pitchFamily="34" charset="0"/>
              <a:buChar char="•"/>
            </a:pPr>
            <a:r>
              <a:rPr lang="en-US" sz="1800" b="1" dirty="0">
                <a:latin typeface="Arial" panose="020B0604020202020204" pitchFamily="34" charset="0"/>
                <a:cs typeface="Arial" panose="020B0604020202020204" pitchFamily="34" charset="0"/>
              </a:rPr>
              <a:t>Hidden Markov Models (HMMs)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Used for speech recognition, POS tagging.</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They model sequences where each word depends on a </a:t>
            </a:r>
            <a:r>
              <a:rPr lang="en-US" sz="1800" i="1" dirty="0">
                <a:latin typeface="Arial" panose="020B0604020202020204" pitchFamily="34" charset="0"/>
                <a:cs typeface="Arial" panose="020B0604020202020204" pitchFamily="34" charset="0"/>
              </a:rPr>
              <a:t>hidden state</a:t>
            </a:r>
            <a:r>
              <a:rPr lang="en-US" sz="18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Probabilistic Context-Free Grammars (PCFGs)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Assign probabilities to grammar rules.</a:t>
            </a:r>
          </a:p>
          <a:p>
            <a:pPr>
              <a:buNone/>
            </a:pPr>
            <a:r>
              <a:rPr lang="en-US" sz="1800" b="1" dirty="0">
                <a:latin typeface="Arial" panose="020B0604020202020204" pitchFamily="34" charset="0"/>
                <a:cs typeface="Arial" panose="020B0604020202020204" pitchFamily="34" charset="0"/>
              </a:rPr>
              <a:t> Characteristics</a:t>
            </a: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Use frequency counts of words.</a:t>
            </a: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Limited understanding of long-range context.</a:t>
            </a: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Fast and simple but less accurate.</a:t>
            </a:r>
          </a:p>
        </p:txBody>
      </p:sp>
    </p:spTree>
    <p:extLst>
      <p:ext uri="{BB962C8B-B14F-4D97-AF65-F5344CB8AC3E}">
        <p14:creationId xmlns:p14="http://schemas.microsoft.com/office/powerpoint/2010/main" val="473615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D72A8A-F40D-10C0-9B05-55AC8BAF27D2}"/>
              </a:ext>
            </a:extLst>
          </p:cNvPr>
          <p:cNvSpPr txBox="1"/>
          <p:nvPr/>
        </p:nvSpPr>
        <p:spPr>
          <a:xfrm>
            <a:off x="627014" y="349074"/>
            <a:ext cx="9997440" cy="6370975"/>
          </a:xfrm>
          <a:prstGeom prst="rect">
            <a:avLst/>
          </a:prstGeom>
          <a:noFill/>
        </p:spPr>
        <p:txBody>
          <a:bodyPr wrap="square">
            <a:spAutoFit/>
          </a:bodyPr>
          <a:lstStyle/>
          <a:p>
            <a:pPr>
              <a:buNone/>
            </a:pPr>
            <a:r>
              <a:rPr lang="en-US" b="1" dirty="0"/>
              <a:t>2</a:t>
            </a:r>
            <a:r>
              <a:rPr lang="en-US" sz="2400" b="1" dirty="0">
                <a:latin typeface="Arial" panose="020B0604020202020204" pitchFamily="34" charset="0"/>
                <a:cs typeface="Arial" panose="020B0604020202020204" pitchFamily="34" charset="0"/>
              </a:rPr>
              <a:t>. Neural Models (Modern Language Models)</a:t>
            </a:r>
          </a:p>
          <a:p>
            <a:pPr>
              <a:buNone/>
            </a:pPr>
            <a:r>
              <a:rPr lang="en-US" sz="2400" dirty="0">
                <a:latin typeface="Arial" panose="020B0604020202020204" pitchFamily="34" charset="0"/>
                <a:cs typeface="Arial" panose="020B0604020202020204" pitchFamily="34" charset="0"/>
              </a:rPr>
              <a:t>These models use </a:t>
            </a:r>
            <a:r>
              <a:rPr lang="en-US" sz="2400" b="1" dirty="0">
                <a:latin typeface="Arial" panose="020B0604020202020204" pitchFamily="34" charset="0"/>
                <a:cs typeface="Arial" panose="020B0604020202020204" pitchFamily="34" charset="0"/>
              </a:rPr>
              <a:t>neural networks</a:t>
            </a:r>
            <a:r>
              <a:rPr lang="en-US" sz="2400" dirty="0">
                <a:latin typeface="Arial" panose="020B0604020202020204" pitchFamily="34" charset="0"/>
                <a:cs typeface="Arial" panose="020B0604020202020204" pitchFamily="34" charset="0"/>
              </a:rPr>
              <a:t> to learn complex patterns.</a:t>
            </a:r>
          </a:p>
          <a:p>
            <a:pPr>
              <a:buNone/>
            </a:pPr>
            <a:r>
              <a:rPr lang="en-US" sz="2400" b="1" dirty="0">
                <a:latin typeface="Arial" panose="020B0604020202020204" pitchFamily="34" charset="0"/>
                <a:cs typeface="Arial" panose="020B0604020202020204" pitchFamily="34" charset="0"/>
              </a:rPr>
              <a:t> Examples of Neural Models</a:t>
            </a: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RNNs (Recurrent Neural Networks)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Learn sequences but struggle with long context.</a:t>
            </a: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LSTMs (Long Short-Term Memory Networks)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Better at remembering long sequences than RNNs.</a:t>
            </a: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GRUs (Gated Recurrent Units)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More efficient version of LSTMs.</a:t>
            </a: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Transformers (used in GPT, BERT, T5, etc.)</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Current state-of-the-art models.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They use </a:t>
            </a:r>
            <a:r>
              <a:rPr lang="en-US" sz="2400" b="1" dirty="0">
                <a:latin typeface="Arial" panose="020B0604020202020204" pitchFamily="34" charset="0"/>
                <a:cs typeface="Arial" panose="020B0604020202020204" pitchFamily="34" charset="0"/>
              </a:rPr>
              <a:t>attention mechanisms</a:t>
            </a:r>
            <a:r>
              <a:rPr lang="en-US" sz="2400" dirty="0">
                <a:latin typeface="Arial" panose="020B0604020202020204" pitchFamily="34" charset="0"/>
                <a:cs typeface="Arial" panose="020B0604020202020204" pitchFamily="34" charset="0"/>
              </a:rPr>
              <a:t> to understand global context.</a:t>
            </a:r>
          </a:p>
          <a:p>
            <a:pPr>
              <a:buNone/>
            </a:pPr>
            <a:r>
              <a:rPr lang="en-US" sz="2400" b="1" dirty="0">
                <a:latin typeface="Arial" panose="020B0604020202020204" pitchFamily="34" charset="0"/>
                <a:cs typeface="Arial" panose="020B0604020202020204" pitchFamily="34" charset="0"/>
              </a:rPr>
              <a:t> Characteristics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Learn deep patterns in text.</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Handle long sentences and context well.</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Generate human-like language.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Power modern AI like ChatGPT.</a:t>
            </a:r>
          </a:p>
        </p:txBody>
      </p:sp>
    </p:spTree>
    <p:extLst>
      <p:ext uri="{BB962C8B-B14F-4D97-AF65-F5344CB8AC3E}">
        <p14:creationId xmlns:p14="http://schemas.microsoft.com/office/powerpoint/2010/main" val="3338538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15BAD8-7A78-1DF3-8EA1-B45986E618A6}"/>
              </a:ext>
            </a:extLst>
          </p:cNvPr>
          <p:cNvSpPr txBox="1"/>
          <p:nvPr/>
        </p:nvSpPr>
        <p:spPr>
          <a:xfrm>
            <a:off x="113211" y="498787"/>
            <a:ext cx="11930743" cy="2246769"/>
          </a:xfrm>
          <a:prstGeom prst="rect">
            <a:avLst/>
          </a:prstGeom>
          <a:noFill/>
        </p:spPr>
        <p:txBody>
          <a:bodyPr wrap="square">
            <a:spAutoFit/>
          </a:bodyPr>
          <a:lstStyle/>
          <a:p>
            <a:r>
              <a:rPr lang="en-US" sz="2800" b="0" i="0" dirty="0">
                <a:solidFill>
                  <a:srgbClr val="3A3B41"/>
                </a:solidFill>
                <a:effectLst/>
                <a:latin typeface="Arial" panose="020B0604020202020204" pitchFamily="34" charset="0"/>
                <a:cs typeface="Arial" panose="020B0604020202020204" pitchFamily="34" charset="0"/>
              </a:rPr>
              <a:t>A modern language model uses machine learning to conduct a probability distribution over words. </a:t>
            </a:r>
          </a:p>
          <a:p>
            <a:r>
              <a:rPr lang="en-US" sz="2800" b="0" i="0" dirty="0">
                <a:solidFill>
                  <a:srgbClr val="3A3B41"/>
                </a:solidFill>
                <a:effectLst/>
                <a:latin typeface="Arial" panose="020B0604020202020204" pitchFamily="34" charset="0"/>
                <a:cs typeface="Arial" panose="020B0604020202020204" pitchFamily="34" charset="0"/>
              </a:rPr>
              <a:t>Language models learn from text and can be used for producing original text, predicting the next word in a text, speech recognition, optical character recognition and handwriting recognition.</a:t>
            </a:r>
            <a:endParaRPr lang="hi-IN" sz="2800" dirty="0">
              <a:latin typeface="Arial" panose="020B0604020202020204" pitchFamily="34" charset="0"/>
            </a:endParaRPr>
          </a:p>
        </p:txBody>
      </p:sp>
      <p:sp>
        <p:nvSpPr>
          <p:cNvPr id="5" name="TextBox 4">
            <a:extLst>
              <a:ext uri="{FF2B5EF4-FFF2-40B4-BE49-F238E27FC236}">
                <a16:creationId xmlns:a16="http://schemas.microsoft.com/office/drawing/2014/main" id="{41FA3397-E0A7-1EF9-F1E2-94E4EB7F2484}"/>
              </a:ext>
            </a:extLst>
          </p:cNvPr>
          <p:cNvSpPr txBox="1"/>
          <p:nvPr/>
        </p:nvSpPr>
        <p:spPr>
          <a:xfrm>
            <a:off x="365759" y="4363724"/>
            <a:ext cx="10676709" cy="1323439"/>
          </a:xfrm>
          <a:prstGeom prst="rect">
            <a:avLst/>
          </a:prstGeom>
          <a:noFill/>
        </p:spPr>
        <p:txBody>
          <a:bodyPr wrap="square">
            <a:spAutoFit/>
          </a:bodyPr>
          <a:lstStyle/>
          <a:p>
            <a:pPr>
              <a:buNone/>
            </a:pPr>
            <a:r>
              <a:rPr lang="en-US" sz="2000" dirty="0">
                <a:latin typeface="Arial" panose="020B0604020202020204" pitchFamily="34" charset="0"/>
                <a:cs typeface="Arial" panose="020B0604020202020204" pitchFamily="34" charset="0"/>
              </a:rPr>
              <a:t>Ex1: A language model reads the sentence:</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“The cat is sitting on the _____.”</a:t>
            </a:r>
            <a:endParaRPr lang="en-US" sz="2000" dirty="0">
              <a:latin typeface="Arial" panose="020B0604020202020204" pitchFamily="34" charset="0"/>
              <a:cs typeface="Arial" panose="020B0604020202020204" pitchFamily="34" charset="0"/>
            </a:endParaRPr>
          </a:p>
          <a:p>
            <a:pPr>
              <a:buNone/>
            </a:pPr>
            <a:r>
              <a:rPr lang="en-US" sz="2000" dirty="0">
                <a:latin typeface="Arial" panose="020B0604020202020204" pitchFamily="34" charset="0"/>
                <a:cs typeface="Arial" panose="020B0604020202020204" pitchFamily="34" charset="0"/>
              </a:rPr>
              <a:t>Using what it learned from many texts, it generates a </a:t>
            </a:r>
            <a:r>
              <a:rPr lang="en-US" sz="2000" b="1" dirty="0">
                <a:latin typeface="Arial" panose="020B0604020202020204" pitchFamily="34" charset="0"/>
                <a:cs typeface="Arial" panose="020B0604020202020204" pitchFamily="34" charset="0"/>
              </a:rPr>
              <a:t>probability distribution</a:t>
            </a:r>
            <a:r>
              <a:rPr lang="en-US" sz="2000" dirty="0">
                <a:latin typeface="Arial" panose="020B0604020202020204" pitchFamily="34" charset="0"/>
                <a:cs typeface="Arial" panose="020B0604020202020204" pitchFamily="34" charset="0"/>
              </a:rPr>
              <a:t> for the next word:</a:t>
            </a:r>
          </a:p>
        </p:txBody>
      </p:sp>
    </p:spTree>
    <p:extLst>
      <p:ext uri="{BB962C8B-B14F-4D97-AF65-F5344CB8AC3E}">
        <p14:creationId xmlns:p14="http://schemas.microsoft.com/office/powerpoint/2010/main" val="3489594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5A1BA7-2E9C-2D4D-37DF-93282BF7C7F6}"/>
              </a:ext>
            </a:extLst>
          </p:cNvPr>
          <p:cNvGraphicFramePr>
            <a:graphicFrameLocks noGrp="1"/>
          </p:cNvGraphicFramePr>
          <p:nvPr>
            <p:extLst>
              <p:ext uri="{D42A27DB-BD31-4B8C-83A1-F6EECF244321}">
                <p14:modId xmlns:p14="http://schemas.microsoft.com/office/powerpoint/2010/main" val="3968579297"/>
              </p:ext>
            </p:extLst>
          </p:nvPr>
        </p:nvGraphicFramePr>
        <p:xfrm>
          <a:off x="838200" y="587529"/>
          <a:ext cx="10515600" cy="2743200"/>
        </p:xfrm>
        <a:graphic>
          <a:graphicData uri="http://schemas.openxmlformats.org/drawingml/2006/table">
            <a:tbl>
              <a:tblPr/>
              <a:tblGrid>
                <a:gridCol w="5257800">
                  <a:extLst>
                    <a:ext uri="{9D8B030D-6E8A-4147-A177-3AD203B41FA5}">
                      <a16:colId xmlns:a16="http://schemas.microsoft.com/office/drawing/2014/main" val="1073312760"/>
                    </a:ext>
                  </a:extLst>
                </a:gridCol>
                <a:gridCol w="5257800">
                  <a:extLst>
                    <a:ext uri="{9D8B030D-6E8A-4147-A177-3AD203B41FA5}">
                      <a16:colId xmlns:a16="http://schemas.microsoft.com/office/drawing/2014/main" val="2845933674"/>
                    </a:ext>
                  </a:extLst>
                </a:gridCol>
              </a:tblGrid>
              <a:tr h="0">
                <a:tc>
                  <a:txBody>
                    <a:bodyPr/>
                    <a:lstStyle/>
                    <a:p>
                      <a:pPr>
                        <a:buNone/>
                      </a:pPr>
                      <a:r>
                        <a:rPr lang="en-IN" sz="2400">
                          <a:latin typeface="Arial" panose="020B0604020202020204" pitchFamily="34" charset="0"/>
                          <a:cs typeface="Arial" panose="020B0604020202020204" pitchFamily="34" charset="0"/>
                        </a:rPr>
                        <a:t>Word</a:t>
                      </a:r>
                    </a:p>
                  </a:txBody>
                  <a:tcPr anchor="ctr">
                    <a:lnL>
                      <a:noFill/>
                    </a:lnL>
                    <a:lnR>
                      <a:noFill/>
                    </a:lnR>
                    <a:lnT>
                      <a:noFill/>
                    </a:lnT>
                    <a:lnB>
                      <a:noFill/>
                    </a:lnB>
                    <a:noFill/>
                  </a:tcPr>
                </a:tc>
                <a:tc>
                  <a:txBody>
                    <a:bodyPr/>
                    <a:lstStyle/>
                    <a:p>
                      <a:pPr>
                        <a:buNone/>
                      </a:pPr>
                      <a:r>
                        <a:rPr lang="en-IN" sz="2400">
                          <a:latin typeface="Arial" panose="020B0604020202020204" pitchFamily="34" charset="0"/>
                          <a:cs typeface="Arial" panose="020B0604020202020204" pitchFamily="34" charset="0"/>
                        </a:rPr>
                        <a:t>Probability</a:t>
                      </a:r>
                    </a:p>
                  </a:txBody>
                  <a:tcPr anchor="ctr">
                    <a:lnL>
                      <a:noFill/>
                    </a:lnL>
                    <a:lnR>
                      <a:noFill/>
                    </a:lnR>
                    <a:lnT>
                      <a:noFill/>
                    </a:lnT>
                    <a:lnB>
                      <a:noFill/>
                    </a:lnB>
                    <a:noFill/>
                  </a:tcPr>
                </a:tc>
                <a:extLst>
                  <a:ext uri="{0D108BD9-81ED-4DB2-BD59-A6C34878D82A}">
                    <a16:rowId xmlns:a16="http://schemas.microsoft.com/office/drawing/2014/main" val="2131812262"/>
                  </a:ext>
                </a:extLst>
              </a:tr>
              <a:tr h="0">
                <a:tc>
                  <a:txBody>
                    <a:bodyPr/>
                    <a:lstStyle/>
                    <a:p>
                      <a:pPr>
                        <a:buNone/>
                      </a:pPr>
                      <a:r>
                        <a:rPr lang="en-IN" sz="2400" i="1">
                          <a:latin typeface="Arial" panose="020B0604020202020204" pitchFamily="34" charset="0"/>
                          <a:cs typeface="Arial" panose="020B0604020202020204" pitchFamily="34" charset="0"/>
                        </a:rPr>
                        <a:t>mat</a:t>
                      </a:r>
                      <a:endParaRPr lang="en-IN" sz="2400">
                        <a:latin typeface="Arial" panose="020B0604020202020204" pitchFamily="34" charset="0"/>
                        <a:cs typeface="Arial" panose="020B0604020202020204" pitchFamily="34" charset="0"/>
                      </a:endParaRPr>
                    </a:p>
                  </a:txBody>
                  <a:tcPr anchor="ctr">
                    <a:lnL>
                      <a:noFill/>
                    </a:lnL>
                    <a:lnR>
                      <a:noFill/>
                    </a:lnR>
                    <a:lnT>
                      <a:noFill/>
                    </a:lnT>
                    <a:lnB>
                      <a:noFill/>
                    </a:lnB>
                    <a:noFill/>
                  </a:tcPr>
                </a:tc>
                <a:tc>
                  <a:txBody>
                    <a:bodyPr/>
                    <a:lstStyle/>
                    <a:p>
                      <a:pPr>
                        <a:buNone/>
                      </a:pPr>
                      <a:r>
                        <a:rPr lang="en-IN" sz="2400">
                          <a:latin typeface="Arial" panose="020B0604020202020204" pitchFamily="34" charset="0"/>
                          <a:cs typeface="Arial" panose="020B0604020202020204" pitchFamily="34" charset="0"/>
                        </a:rPr>
                        <a:t>0.75</a:t>
                      </a:r>
                    </a:p>
                  </a:txBody>
                  <a:tcPr anchor="ctr">
                    <a:lnL>
                      <a:noFill/>
                    </a:lnL>
                    <a:lnR>
                      <a:noFill/>
                    </a:lnR>
                    <a:lnT>
                      <a:noFill/>
                    </a:lnT>
                    <a:lnB>
                      <a:noFill/>
                    </a:lnB>
                    <a:noFill/>
                  </a:tcPr>
                </a:tc>
                <a:extLst>
                  <a:ext uri="{0D108BD9-81ED-4DB2-BD59-A6C34878D82A}">
                    <a16:rowId xmlns:a16="http://schemas.microsoft.com/office/drawing/2014/main" val="3416494858"/>
                  </a:ext>
                </a:extLst>
              </a:tr>
              <a:tr h="0">
                <a:tc>
                  <a:txBody>
                    <a:bodyPr/>
                    <a:lstStyle/>
                    <a:p>
                      <a:pPr>
                        <a:buNone/>
                      </a:pPr>
                      <a:r>
                        <a:rPr lang="en-IN" sz="2400" i="1">
                          <a:latin typeface="Arial" panose="020B0604020202020204" pitchFamily="34" charset="0"/>
                          <a:cs typeface="Arial" panose="020B0604020202020204" pitchFamily="34" charset="0"/>
                        </a:rPr>
                        <a:t>floor</a:t>
                      </a:r>
                      <a:endParaRPr lang="en-IN" sz="2400">
                        <a:latin typeface="Arial" panose="020B0604020202020204" pitchFamily="34" charset="0"/>
                        <a:cs typeface="Arial" panose="020B0604020202020204" pitchFamily="34" charset="0"/>
                      </a:endParaRPr>
                    </a:p>
                  </a:txBody>
                  <a:tcPr anchor="ctr">
                    <a:lnL>
                      <a:noFill/>
                    </a:lnL>
                    <a:lnR>
                      <a:noFill/>
                    </a:lnR>
                    <a:lnT>
                      <a:noFill/>
                    </a:lnT>
                    <a:lnB>
                      <a:noFill/>
                    </a:lnB>
                    <a:noFill/>
                  </a:tcPr>
                </a:tc>
                <a:tc>
                  <a:txBody>
                    <a:bodyPr/>
                    <a:lstStyle/>
                    <a:p>
                      <a:pPr>
                        <a:buNone/>
                      </a:pPr>
                      <a:r>
                        <a:rPr lang="en-IN" sz="2400">
                          <a:latin typeface="Arial" panose="020B0604020202020204" pitchFamily="34" charset="0"/>
                          <a:cs typeface="Arial" panose="020B0604020202020204" pitchFamily="34" charset="0"/>
                        </a:rPr>
                        <a:t>0.12</a:t>
                      </a:r>
                    </a:p>
                  </a:txBody>
                  <a:tcPr anchor="ctr">
                    <a:lnL>
                      <a:noFill/>
                    </a:lnL>
                    <a:lnR>
                      <a:noFill/>
                    </a:lnR>
                    <a:lnT>
                      <a:noFill/>
                    </a:lnT>
                    <a:lnB>
                      <a:noFill/>
                    </a:lnB>
                    <a:noFill/>
                  </a:tcPr>
                </a:tc>
                <a:extLst>
                  <a:ext uri="{0D108BD9-81ED-4DB2-BD59-A6C34878D82A}">
                    <a16:rowId xmlns:a16="http://schemas.microsoft.com/office/drawing/2014/main" val="44929491"/>
                  </a:ext>
                </a:extLst>
              </a:tr>
              <a:tr h="0">
                <a:tc>
                  <a:txBody>
                    <a:bodyPr/>
                    <a:lstStyle/>
                    <a:p>
                      <a:pPr>
                        <a:buNone/>
                      </a:pPr>
                      <a:r>
                        <a:rPr lang="en-IN" sz="2400" i="1">
                          <a:latin typeface="Arial" panose="020B0604020202020204" pitchFamily="34" charset="0"/>
                          <a:cs typeface="Arial" panose="020B0604020202020204" pitchFamily="34" charset="0"/>
                        </a:rPr>
                        <a:t>table</a:t>
                      </a:r>
                      <a:endParaRPr lang="en-IN" sz="2400">
                        <a:latin typeface="Arial" panose="020B0604020202020204" pitchFamily="34" charset="0"/>
                        <a:cs typeface="Arial" panose="020B0604020202020204" pitchFamily="34" charset="0"/>
                      </a:endParaRPr>
                    </a:p>
                  </a:txBody>
                  <a:tcPr anchor="ctr">
                    <a:lnL>
                      <a:noFill/>
                    </a:lnL>
                    <a:lnR>
                      <a:noFill/>
                    </a:lnR>
                    <a:lnT>
                      <a:noFill/>
                    </a:lnT>
                    <a:lnB>
                      <a:noFill/>
                    </a:lnB>
                    <a:noFill/>
                  </a:tcPr>
                </a:tc>
                <a:tc>
                  <a:txBody>
                    <a:bodyPr/>
                    <a:lstStyle/>
                    <a:p>
                      <a:pPr>
                        <a:buNone/>
                      </a:pPr>
                      <a:r>
                        <a:rPr lang="en-IN" sz="2400">
                          <a:latin typeface="Arial" panose="020B0604020202020204" pitchFamily="34" charset="0"/>
                          <a:cs typeface="Arial" panose="020B0604020202020204" pitchFamily="34" charset="0"/>
                        </a:rPr>
                        <a:t>0.08</a:t>
                      </a:r>
                    </a:p>
                  </a:txBody>
                  <a:tcPr anchor="ctr">
                    <a:lnL>
                      <a:noFill/>
                    </a:lnL>
                    <a:lnR>
                      <a:noFill/>
                    </a:lnR>
                    <a:lnT>
                      <a:noFill/>
                    </a:lnT>
                    <a:lnB>
                      <a:noFill/>
                    </a:lnB>
                    <a:noFill/>
                  </a:tcPr>
                </a:tc>
                <a:extLst>
                  <a:ext uri="{0D108BD9-81ED-4DB2-BD59-A6C34878D82A}">
                    <a16:rowId xmlns:a16="http://schemas.microsoft.com/office/drawing/2014/main" val="1446490677"/>
                  </a:ext>
                </a:extLst>
              </a:tr>
              <a:tr h="0">
                <a:tc>
                  <a:txBody>
                    <a:bodyPr/>
                    <a:lstStyle/>
                    <a:p>
                      <a:pPr>
                        <a:buNone/>
                      </a:pPr>
                      <a:r>
                        <a:rPr lang="en-IN" sz="2400" i="1">
                          <a:latin typeface="Arial" panose="020B0604020202020204" pitchFamily="34" charset="0"/>
                          <a:cs typeface="Arial" panose="020B0604020202020204" pitchFamily="34" charset="0"/>
                        </a:rPr>
                        <a:t>roof</a:t>
                      </a:r>
                      <a:endParaRPr lang="en-IN" sz="2400">
                        <a:latin typeface="Arial" panose="020B0604020202020204" pitchFamily="34" charset="0"/>
                        <a:cs typeface="Arial" panose="020B0604020202020204" pitchFamily="34" charset="0"/>
                      </a:endParaRPr>
                    </a:p>
                  </a:txBody>
                  <a:tcPr anchor="ctr">
                    <a:lnL>
                      <a:noFill/>
                    </a:lnL>
                    <a:lnR>
                      <a:noFill/>
                    </a:lnR>
                    <a:lnT>
                      <a:noFill/>
                    </a:lnT>
                    <a:lnB>
                      <a:noFill/>
                    </a:lnB>
                    <a:noFill/>
                  </a:tcPr>
                </a:tc>
                <a:tc>
                  <a:txBody>
                    <a:bodyPr/>
                    <a:lstStyle/>
                    <a:p>
                      <a:pPr>
                        <a:buNone/>
                      </a:pPr>
                      <a:r>
                        <a:rPr lang="en-IN" sz="2400">
                          <a:latin typeface="Arial" panose="020B0604020202020204" pitchFamily="34" charset="0"/>
                          <a:cs typeface="Arial" panose="020B0604020202020204" pitchFamily="34" charset="0"/>
                        </a:rPr>
                        <a:t>0.03</a:t>
                      </a:r>
                    </a:p>
                  </a:txBody>
                  <a:tcPr anchor="ctr">
                    <a:lnL>
                      <a:noFill/>
                    </a:lnL>
                    <a:lnR>
                      <a:noFill/>
                    </a:lnR>
                    <a:lnT>
                      <a:noFill/>
                    </a:lnT>
                    <a:lnB>
                      <a:noFill/>
                    </a:lnB>
                    <a:noFill/>
                  </a:tcPr>
                </a:tc>
                <a:extLst>
                  <a:ext uri="{0D108BD9-81ED-4DB2-BD59-A6C34878D82A}">
                    <a16:rowId xmlns:a16="http://schemas.microsoft.com/office/drawing/2014/main" val="3703425688"/>
                  </a:ext>
                </a:extLst>
              </a:tr>
              <a:tr h="0">
                <a:tc>
                  <a:txBody>
                    <a:bodyPr/>
                    <a:lstStyle/>
                    <a:p>
                      <a:pPr>
                        <a:buNone/>
                      </a:pPr>
                      <a:r>
                        <a:rPr lang="en-IN" sz="2400" i="1">
                          <a:latin typeface="Arial" panose="020B0604020202020204" pitchFamily="34" charset="0"/>
                          <a:cs typeface="Arial" panose="020B0604020202020204" pitchFamily="34" charset="0"/>
                        </a:rPr>
                        <a:t>carpet</a:t>
                      </a:r>
                      <a:endParaRPr lang="en-IN" sz="2400">
                        <a:latin typeface="Arial" panose="020B0604020202020204" pitchFamily="34" charset="0"/>
                        <a:cs typeface="Arial" panose="020B0604020202020204" pitchFamily="34" charset="0"/>
                      </a:endParaRPr>
                    </a:p>
                  </a:txBody>
                  <a:tcPr anchor="ctr">
                    <a:lnL>
                      <a:noFill/>
                    </a:lnL>
                    <a:lnR>
                      <a:noFill/>
                    </a:lnR>
                    <a:lnT>
                      <a:noFill/>
                    </a:lnT>
                    <a:lnB>
                      <a:noFill/>
                    </a:lnB>
                    <a:noFill/>
                  </a:tcPr>
                </a:tc>
                <a:tc>
                  <a:txBody>
                    <a:bodyPr/>
                    <a:lstStyle/>
                    <a:p>
                      <a:pPr>
                        <a:buNone/>
                      </a:pPr>
                      <a:r>
                        <a:rPr lang="en-IN" sz="2400" dirty="0">
                          <a:latin typeface="Arial" panose="020B0604020202020204" pitchFamily="34" charset="0"/>
                          <a:cs typeface="Arial" panose="020B0604020202020204" pitchFamily="34" charset="0"/>
                        </a:rPr>
                        <a:t>0.02</a:t>
                      </a:r>
                    </a:p>
                  </a:txBody>
                  <a:tcPr anchor="ctr">
                    <a:lnL>
                      <a:noFill/>
                    </a:lnL>
                    <a:lnR>
                      <a:noFill/>
                    </a:lnR>
                    <a:lnT>
                      <a:noFill/>
                    </a:lnT>
                    <a:lnB>
                      <a:noFill/>
                    </a:lnB>
                    <a:noFill/>
                  </a:tcPr>
                </a:tc>
                <a:extLst>
                  <a:ext uri="{0D108BD9-81ED-4DB2-BD59-A6C34878D82A}">
                    <a16:rowId xmlns:a16="http://schemas.microsoft.com/office/drawing/2014/main" val="1831329961"/>
                  </a:ext>
                </a:extLst>
              </a:tr>
            </a:tbl>
          </a:graphicData>
        </a:graphic>
      </p:graphicFrame>
      <p:sp>
        <p:nvSpPr>
          <p:cNvPr id="4" name="TextBox 3">
            <a:extLst>
              <a:ext uri="{FF2B5EF4-FFF2-40B4-BE49-F238E27FC236}">
                <a16:creationId xmlns:a16="http://schemas.microsoft.com/office/drawing/2014/main" id="{84CCD8FB-B2AD-173C-D6AA-6EAC8EFAD777}"/>
              </a:ext>
            </a:extLst>
          </p:cNvPr>
          <p:cNvSpPr txBox="1"/>
          <p:nvPr/>
        </p:nvSpPr>
        <p:spPr>
          <a:xfrm>
            <a:off x="7942217" y="1322752"/>
            <a:ext cx="2865120" cy="923330"/>
          </a:xfrm>
          <a:prstGeom prst="rect">
            <a:avLst/>
          </a:prstGeom>
          <a:noFill/>
        </p:spPr>
        <p:txBody>
          <a:bodyPr wrap="square">
            <a:spAutoFit/>
          </a:bodyPr>
          <a:lstStyle/>
          <a:p>
            <a:r>
              <a:rPr lang="en-US" dirty="0"/>
              <a:t>Because </a:t>
            </a:r>
            <a:r>
              <a:rPr lang="en-US" b="1" dirty="0"/>
              <a:t>“mat”</a:t>
            </a:r>
            <a:r>
              <a:rPr lang="en-US" dirty="0"/>
              <a:t> has the highest probability (0.75), the model predicts it.</a:t>
            </a:r>
            <a:endParaRPr lang="hi-IN" dirty="0"/>
          </a:p>
        </p:txBody>
      </p:sp>
      <p:sp>
        <p:nvSpPr>
          <p:cNvPr id="6" name="TextBox 5">
            <a:extLst>
              <a:ext uri="{FF2B5EF4-FFF2-40B4-BE49-F238E27FC236}">
                <a16:creationId xmlns:a16="http://schemas.microsoft.com/office/drawing/2014/main" id="{6BA890A7-98D1-D439-8B12-797E8D79CF36}"/>
              </a:ext>
            </a:extLst>
          </p:cNvPr>
          <p:cNvSpPr txBox="1"/>
          <p:nvPr/>
        </p:nvSpPr>
        <p:spPr>
          <a:xfrm>
            <a:off x="1201783" y="3767022"/>
            <a:ext cx="8708571" cy="2554545"/>
          </a:xfrm>
          <a:prstGeom prst="rect">
            <a:avLst/>
          </a:prstGeom>
          <a:noFill/>
        </p:spPr>
        <p:txBody>
          <a:bodyPr wrap="square">
            <a:spAutoFit/>
          </a:bodyPr>
          <a:lstStyle/>
          <a:p>
            <a:pPr>
              <a:buNone/>
            </a:pPr>
            <a:r>
              <a:rPr lang="en-US" sz="2000" b="1" dirty="0">
                <a:latin typeface="Arial" panose="020B0604020202020204" pitchFamily="34" charset="0"/>
                <a:cs typeface="Arial" panose="020B0604020202020204" pitchFamily="34" charset="0"/>
              </a:rPr>
              <a:t>How this relates to your sentence:</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The model </a:t>
            </a:r>
            <a:r>
              <a:rPr lang="en-US" sz="2000" b="1" dirty="0">
                <a:latin typeface="Arial" panose="020B0604020202020204" pitchFamily="34" charset="0"/>
                <a:cs typeface="Arial" panose="020B0604020202020204" pitchFamily="34" charset="0"/>
              </a:rPr>
              <a:t>learned from text</a:t>
            </a:r>
            <a:r>
              <a:rPr lang="en-US" sz="2000" dirty="0">
                <a:latin typeface="Arial" panose="020B0604020202020204" pitchFamily="34" charset="0"/>
                <a:cs typeface="Arial" panose="020B0604020202020204" pitchFamily="34" charset="0"/>
              </a:rPr>
              <a:t> to know that “cat” and “mat” often go together.</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It </a:t>
            </a:r>
            <a:r>
              <a:rPr lang="en-US" sz="2000" b="1" dirty="0">
                <a:latin typeface="Arial" panose="020B0604020202020204" pitchFamily="34" charset="0"/>
                <a:cs typeface="Arial" panose="020B0604020202020204" pitchFamily="34" charset="0"/>
              </a:rPr>
              <a:t>produced original text</a:t>
            </a:r>
            <a:r>
              <a:rPr lang="en-US" sz="2000" dirty="0">
                <a:latin typeface="Arial" panose="020B0604020202020204" pitchFamily="34" charset="0"/>
                <a:cs typeface="Arial" panose="020B0604020202020204" pitchFamily="34" charset="0"/>
              </a:rPr>
              <a:t> by completing the sentence.</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The same model can also be used for:</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speech recognition (predicting likely words from audio)</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OCR (predicting letters/words from images)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handwriting recognition (guessing the most probable word)</a:t>
            </a:r>
          </a:p>
        </p:txBody>
      </p:sp>
    </p:spTree>
    <p:extLst>
      <p:ext uri="{BB962C8B-B14F-4D97-AF65-F5344CB8AC3E}">
        <p14:creationId xmlns:p14="http://schemas.microsoft.com/office/powerpoint/2010/main" val="394111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1FBD34-AE77-FB71-D266-1A2BE001818A}"/>
              </a:ext>
            </a:extLst>
          </p:cNvPr>
          <p:cNvSpPr txBox="1"/>
          <p:nvPr/>
        </p:nvSpPr>
        <p:spPr>
          <a:xfrm>
            <a:off x="3309258" y="581682"/>
            <a:ext cx="6096000" cy="523220"/>
          </a:xfrm>
          <a:prstGeom prst="rect">
            <a:avLst/>
          </a:prstGeom>
          <a:noFill/>
        </p:spPr>
        <p:txBody>
          <a:bodyPr wrap="square">
            <a:spAutoFit/>
          </a:bodyPr>
          <a:lstStyle/>
          <a:p>
            <a:r>
              <a:rPr lang="en-US" sz="2800" dirty="0">
                <a:solidFill>
                  <a:srgbClr val="00B050"/>
                </a:solidFill>
                <a:latin typeface="Arial" panose="020B0604020202020204" pitchFamily="34" charset="0"/>
                <a:cs typeface="Arial" panose="020B0604020202020204" pitchFamily="34" charset="0"/>
              </a:rPr>
              <a:t>, “Please turn on the l….”</a:t>
            </a:r>
            <a:endParaRPr lang="hi-IN" sz="2800" dirty="0">
              <a:solidFill>
                <a:srgbClr val="00B050"/>
              </a:solidFill>
              <a:latin typeface="Arial" panose="020B0604020202020204" pitchFamily="34" charset="0"/>
            </a:endParaRPr>
          </a:p>
        </p:txBody>
      </p:sp>
      <p:sp>
        <p:nvSpPr>
          <p:cNvPr id="5" name="TextBox 4">
            <a:extLst>
              <a:ext uri="{FF2B5EF4-FFF2-40B4-BE49-F238E27FC236}">
                <a16:creationId xmlns:a16="http://schemas.microsoft.com/office/drawing/2014/main" id="{D779455E-D425-B0B2-2C73-F070B1628F68}"/>
              </a:ext>
            </a:extLst>
          </p:cNvPr>
          <p:cNvSpPr txBox="1"/>
          <p:nvPr/>
        </p:nvSpPr>
        <p:spPr>
          <a:xfrm>
            <a:off x="1262742" y="1226957"/>
            <a:ext cx="9988731"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 last sound is unclear, so the language model helps choose the most likely word.</a:t>
            </a:r>
            <a:endParaRPr lang="hi-IN" sz="2000" dirty="0">
              <a:latin typeface="Arial" panose="020B0604020202020204" pitchFamily="34" charset="0"/>
            </a:endParaRPr>
          </a:p>
        </p:txBody>
      </p:sp>
      <p:graphicFrame>
        <p:nvGraphicFramePr>
          <p:cNvPr id="6" name="Table 5">
            <a:extLst>
              <a:ext uri="{FF2B5EF4-FFF2-40B4-BE49-F238E27FC236}">
                <a16:creationId xmlns:a16="http://schemas.microsoft.com/office/drawing/2014/main" id="{73A4BD0E-4407-2B6E-EE44-54322E361F2F}"/>
              </a:ext>
            </a:extLst>
          </p:cNvPr>
          <p:cNvGraphicFramePr>
            <a:graphicFrameLocks noGrp="1"/>
          </p:cNvGraphicFramePr>
          <p:nvPr>
            <p:extLst>
              <p:ext uri="{D42A27DB-BD31-4B8C-83A1-F6EECF244321}">
                <p14:modId xmlns:p14="http://schemas.microsoft.com/office/powerpoint/2010/main" val="4148357478"/>
              </p:ext>
            </p:extLst>
          </p:nvPr>
        </p:nvGraphicFramePr>
        <p:xfrm>
          <a:off x="838200" y="1641269"/>
          <a:ext cx="5475514" cy="1828800"/>
        </p:xfrm>
        <a:graphic>
          <a:graphicData uri="http://schemas.openxmlformats.org/drawingml/2006/table">
            <a:tbl>
              <a:tblPr/>
              <a:tblGrid>
                <a:gridCol w="2737757">
                  <a:extLst>
                    <a:ext uri="{9D8B030D-6E8A-4147-A177-3AD203B41FA5}">
                      <a16:colId xmlns:a16="http://schemas.microsoft.com/office/drawing/2014/main" val="2601849662"/>
                    </a:ext>
                  </a:extLst>
                </a:gridCol>
                <a:gridCol w="2737757">
                  <a:extLst>
                    <a:ext uri="{9D8B030D-6E8A-4147-A177-3AD203B41FA5}">
                      <a16:colId xmlns:a16="http://schemas.microsoft.com/office/drawing/2014/main" val="838684698"/>
                    </a:ext>
                  </a:extLst>
                </a:gridCol>
              </a:tblGrid>
              <a:tr h="0">
                <a:tc>
                  <a:txBody>
                    <a:bodyPr/>
                    <a:lstStyle/>
                    <a:p>
                      <a:pPr>
                        <a:buNone/>
                      </a:pPr>
                      <a:r>
                        <a:rPr lang="en-IN"/>
                        <a:t>Possible Word</a:t>
                      </a:r>
                    </a:p>
                  </a:txBody>
                  <a:tcPr anchor="ctr">
                    <a:lnL>
                      <a:noFill/>
                    </a:lnL>
                    <a:lnR>
                      <a:noFill/>
                    </a:lnR>
                    <a:lnT>
                      <a:noFill/>
                    </a:lnT>
                    <a:lnB>
                      <a:noFill/>
                    </a:lnB>
                    <a:noFill/>
                  </a:tcPr>
                </a:tc>
                <a:tc>
                  <a:txBody>
                    <a:bodyPr/>
                    <a:lstStyle/>
                    <a:p>
                      <a:pPr>
                        <a:buNone/>
                      </a:pPr>
                      <a:r>
                        <a:rPr lang="en-IN"/>
                        <a:t>Probability</a:t>
                      </a:r>
                    </a:p>
                  </a:txBody>
                  <a:tcPr anchor="ctr">
                    <a:lnL>
                      <a:noFill/>
                    </a:lnL>
                    <a:lnR>
                      <a:noFill/>
                    </a:lnR>
                    <a:lnT>
                      <a:noFill/>
                    </a:lnT>
                    <a:lnB>
                      <a:noFill/>
                    </a:lnB>
                    <a:noFill/>
                  </a:tcPr>
                </a:tc>
                <a:extLst>
                  <a:ext uri="{0D108BD9-81ED-4DB2-BD59-A6C34878D82A}">
                    <a16:rowId xmlns:a16="http://schemas.microsoft.com/office/drawing/2014/main" val="3801615970"/>
                  </a:ext>
                </a:extLst>
              </a:tr>
              <a:tr h="0">
                <a:tc>
                  <a:txBody>
                    <a:bodyPr/>
                    <a:lstStyle/>
                    <a:p>
                      <a:pPr>
                        <a:buNone/>
                      </a:pPr>
                      <a:r>
                        <a:rPr lang="en-IN" i="1"/>
                        <a:t>lights</a:t>
                      </a:r>
                      <a:endParaRPr lang="en-IN"/>
                    </a:p>
                  </a:txBody>
                  <a:tcPr anchor="ctr">
                    <a:lnL>
                      <a:noFill/>
                    </a:lnL>
                    <a:lnR>
                      <a:noFill/>
                    </a:lnR>
                    <a:lnT>
                      <a:noFill/>
                    </a:lnT>
                    <a:lnB>
                      <a:noFill/>
                    </a:lnB>
                    <a:noFill/>
                  </a:tcPr>
                </a:tc>
                <a:tc>
                  <a:txBody>
                    <a:bodyPr/>
                    <a:lstStyle/>
                    <a:p>
                      <a:pPr>
                        <a:buNone/>
                      </a:pPr>
                      <a:r>
                        <a:rPr lang="en-IN"/>
                        <a:t>0.82</a:t>
                      </a:r>
                    </a:p>
                  </a:txBody>
                  <a:tcPr anchor="ctr">
                    <a:lnL>
                      <a:noFill/>
                    </a:lnL>
                    <a:lnR>
                      <a:noFill/>
                    </a:lnR>
                    <a:lnT>
                      <a:noFill/>
                    </a:lnT>
                    <a:lnB>
                      <a:noFill/>
                    </a:lnB>
                    <a:noFill/>
                  </a:tcPr>
                </a:tc>
                <a:extLst>
                  <a:ext uri="{0D108BD9-81ED-4DB2-BD59-A6C34878D82A}">
                    <a16:rowId xmlns:a16="http://schemas.microsoft.com/office/drawing/2014/main" val="448805038"/>
                  </a:ext>
                </a:extLst>
              </a:tr>
              <a:tr h="0">
                <a:tc>
                  <a:txBody>
                    <a:bodyPr/>
                    <a:lstStyle/>
                    <a:p>
                      <a:pPr>
                        <a:buNone/>
                      </a:pPr>
                      <a:r>
                        <a:rPr lang="en-IN" i="1"/>
                        <a:t>laptop</a:t>
                      </a:r>
                      <a:endParaRPr lang="en-IN"/>
                    </a:p>
                  </a:txBody>
                  <a:tcPr anchor="ctr">
                    <a:lnL>
                      <a:noFill/>
                    </a:lnL>
                    <a:lnR>
                      <a:noFill/>
                    </a:lnR>
                    <a:lnT>
                      <a:noFill/>
                    </a:lnT>
                    <a:lnB>
                      <a:noFill/>
                    </a:lnB>
                    <a:noFill/>
                  </a:tcPr>
                </a:tc>
                <a:tc>
                  <a:txBody>
                    <a:bodyPr/>
                    <a:lstStyle/>
                    <a:p>
                      <a:pPr>
                        <a:buNone/>
                      </a:pPr>
                      <a:r>
                        <a:rPr lang="en-IN"/>
                        <a:t>0.10</a:t>
                      </a:r>
                    </a:p>
                  </a:txBody>
                  <a:tcPr anchor="ctr">
                    <a:lnL>
                      <a:noFill/>
                    </a:lnL>
                    <a:lnR>
                      <a:noFill/>
                    </a:lnR>
                    <a:lnT>
                      <a:noFill/>
                    </a:lnT>
                    <a:lnB>
                      <a:noFill/>
                    </a:lnB>
                    <a:noFill/>
                  </a:tcPr>
                </a:tc>
                <a:extLst>
                  <a:ext uri="{0D108BD9-81ED-4DB2-BD59-A6C34878D82A}">
                    <a16:rowId xmlns:a16="http://schemas.microsoft.com/office/drawing/2014/main" val="3086020372"/>
                  </a:ext>
                </a:extLst>
              </a:tr>
              <a:tr h="0">
                <a:tc>
                  <a:txBody>
                    <a:bodyPr/>
                    <a:lstStyle/>
                    <a:p>
                      <a:pPr>
                        <a:buNone/>
                      </a:pPr>
                      <a:r>
                        <a:rPr lang="en-IN" i="1"/>
                        <a:t>lock</a:t>
                      </a:r>
                      <a:endParaRPr lang="en-IN"/>
                    </a:p>
                  </a:txBody>
                  <a:tcPr anchor="ctr">
                    <a:lnL>
                      <a:noFill/>
                    </a:lnL>
                    <a:lnR>
                      <a:noFill/>
                    </a:lnR>
                    <a:lnT>
                      <a:noFill/>
                    </a:lnT>
                    <a:lnB>
                      <a:noFill/>
                    </a:lnB>
                    <a:noFill/>
                  </a:tcPr>
                </a:tc>
                <a:tc>
                  <a:txBody>
                    <a:bodyPr/>
                    <a:lstStyle/>
                    <a:p>
                      <a:pPr>
                        <a:buNone/>
                      </a:pPr>
                      <a:r>
                        <a:rPr lang="en-IN"/>
                        <a:t>0.05</a:t>
                      </a:r>
                    </a:p>
                  </a:txBody>
                  <a:tcPr anchor="ctr">
                    <a:lnL>
                      <a:noFill/>
                    </a:lnL>
                    <a:lnR>
                      <a:noFill/>
                    </a:lnR>
                    <a:lnT>
                      <a:noFill/>
                    </a:lnT>
                    <a:lnB>
                      <a:noFill/>
                    </a:lnB>
                    <a:noFill/>
                  </a:tcPr>
                </a:tc>
                <a:extLst>
                  <a:ext uri="{0D108BD9-81ED-4DB2-BD59-A6C34878D82A}">
                    <a16:rowId xmlns:a16="http://schemas.microsoft.com/office/drawing/2014/main" val="654477975"/>
                  </a:ext>
                </a:extLst>
              </a:tr>
              <a:tr h="0">
                <a:tc>
                  <a:txBody>
                    <a:bodyPr/>
                    <a:lstStyle/>
                    <a:p>
                      <a:pPr>
                        <a:buNone/>
                      </a:pPr>
                      <a:r>
                        <a:rPr lang="en-IN" i="1"/>
                        <a:t>ladder</a:t>
                      </a:r>
                      <a:endParaRPr lang="en-IN"/>
                    </a:p>
                  </a:txBody>
                  <a:tcPr anchor="ctr">
                    <a:lnL>
                      <a:noFill/>
                    </a:lnL>
                    <a:lnR>
                      <a:noFill/>
                    </a:lnR>
                    <a:lnT>
                      <a:noFill/>
                    </a:lnT>
                    <a:lnB>
                      <a:noFill/>
                    </a:lnB>
                    <a:noFill/>
                  </a:tcPr>
                </a:tc>
                <a:tc>
                  <a:txBody>
                    <a:bodyPr/>
                    <a:lstStyle/>
                    <a:p>
                      <a:pPr>
                        <a:buNone/>
                      </a:pPr>
                      <a:r>
                        <a:rPr lang="en-IN" dirty="0"/>
                        <a:t>0.03</a:t>
                      </a:r>
                    </a:p>
                  </a:txBody>
                  <a:tcPr anchor="ctr">
                    <a:lnL>
                      <a:noFill/>
                    </a:lnL>
                    <a:lnR>
                      <a:noFill/>
                    </a:lnR>
                    <a:lnT>
                      <a:noFill/>
                    </a:lnT>
                    <a:lnB>
                      <a:noFill/>
                    </a:lnB>
                    <a:noFill/>
                  </a:tcPr>
                </a:tc>
                <a:extLst>
                  <a:ext uri="{0D108BD9-81ED-4DB2-BD59-A6C34878D82A}">
                    <a16:rowId xmlns:a16="http://schemas.microsoft.com/office/drawing/2014/main" val="1315808552"/>
                  </a:ext>
                </a:extLst>
              </a:tr>
            </a:tbl>
          </a:graphicData>
        </a:graphic>
      </p:graphicFrame>
      <p:sp>
        <p:nvSpPr>
          <p:cNvPr id="8" name="TextBox 7">
            <a:extLst>
              <a:ext uri="{FF2B5EF4-FFF2-40B4-BE49-F238E27FC236}">
                <a16:creationId xmlns:a16="http://schemas.microsoft.com/office/drawing/2014/main" id="{1575DFFC-A24E-1BCD-5F25-F9EFF7439BC0}"/>
              </a:ext>
            </a:extLst>
          </p:cNvPr>
          <p:cNvSpPr txBox="1"/>
          <p:nvPr/>
        </p:nvSpPr>
        <p:spPr>
          <a:xfrm>
            <a:off x="5294821" y="2080399"/>
            <a:ext cx="6096000" cy="646331"/>
          </a:xfrm>
          <a:prstGeom prst="rect">
            <a:avLst/>
          </a:prstGeom>
          <a:noFill/>
        </p:spPr>
        <p:txBody>
          <a:bodyPr wrap="square">
            <a:spAutoFit/>
          </a:bodyPr>
          <a:lstStyle/>
          <a:p>
            <a:r>
              <a:rPr lang="en-US" dirty="0"/>
              <a:t>Because </a:t>
            </a:r>
            <a:r>
              <a:rPr lang="en-US" b="1" dirty="0"/>
              <a:t>“lights”</a:t>
            </a:r>
            <a:r>
              <a:rPr lang="en-US" dirty="0"/>
              <a:t> has the highest probability, the system outputs: “Please turn on the lights.”</a:t>
            </a:r>
            <a:endParaRPr lang="hi-IN" dirty="0"/>
          </a:p>
        </p:txBody>
      </p:sp>
      <p:sp>
        <p:nvSpPr>
          <p:cNvPr id="9" name="Rectangle 1">
            <a:extLst>
              <a:ext uri="{FF2B5EF4-FFF2-40B4-BE49-F238E27FC236}">
                <a16:creationId xmlns:a16="http://schemas.microsoft.com/office/drawing/2014/main" id="{F77E704C-EE2E-671F-A0B6-F34389F5CBC7}"/>
              </a:ext>
            </a:extLst>
          </p:cNvPr>
          <p:cNvSpPr>
            <a:spLocks noChangeArrowheads="1"/>
          </p:cNvSpPr>
          <p:nvPr/>
        </p:nvSpPr>
        <p:spPr bwMode="auto">
          <a:xfrm>
            <a:off x="357053" y="4187879"/>
            <a:ext cx="94487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The model </a:t>
            </a:r>
            <a:r>
              <a:rPr kumimoji="0" lang="en-US" altLang="en-US" sz="1800" b="1" i="0" u="none" strike="noStrike" cap="none" normalizeH="0" baseline="0">
                <a:ln>
                  <a:noFill/>
                </a:ln>
                <a:solidFill>
                  <a:schemeClr val="tx1"/>
                </a:solidFill>
                <a:effectLst/>
                <a:latin typeface="Arial" panose="020B0604020202020204" pitchFamily="34" charset="0"/>
              </a:rPr>
              <a:t>learned from many sentences</a:t>
            </a:r>
            <a:r>
              <a:rPr kumimoji="0" lang="en-US" altLang="en-US" sz="1800" b="0" i="0" u="none" strike="noStrike" cap="none" normalizeH="0" baseline="0">
                <a:ln>
                  <a:noFill/>
                </a:ln>
                <a:solidFill>
                  <a:schemeClr val="tx1"/>
                </a:solidFill>
                <a:effectLst/>
                <a:latin typeface="Arial" panose="020B0604020202020204" pitchFamily="34" charset="0"/>
              </a:rPr>
              <a:t> that “turn on the lights” is very common.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So even if the audio is unclear, it picks the </a:t>
            </a:r>
            <a:r>
              <a:rPr kumimoji="0" lang="en-US" altLang="en-US" sz="1800" b="1" i="0" u="none" strike="noStrike" cap="none" normalizeH="0" baseline="0">
                <a:ln>
                  <a:noFill/>
                </a:ln>
                <a:solidFill>
                  <a:schemeClr val="tx1"/>
                </a:solidFill>
                <a:effectLst/>
                <a:latin typeface="Arial" panose="020B0604020202020204" pitchFamily="34" charset="0"/>
              </a:rPr>
              <a:t>most probable word</a:t>
            </a:r>
            <a:r>
              <a:rPr kumimoji="0" lang="en-US" altLang="en-US" sz="1800" b="0" i="0" u="none" strike="noStrike" cap="none" normalizeH="0" baseline="0">
                <a:ln>
                  <a:noFill/>
                </a:ln>
                <a:solidFill>
                  <a:schemeClr val="tx1"/>
                </a:solidFill>
                <a:effectLst/>
                <a:latin typeface="Arial" panose="020B0604020202020204" pitchFamily="34" charset="0"/>
              </a:rPr>
              <a:t> based on context.</a:t>
            </a:r>
          </a:p>
        </p:txBody>
      </p:sp>
      <p:sp>
        <p:nvSpPr>
          <p:cNvPr id="11" name="TextBox 10">
            <a:extLst>
              <a:ext uri="{FF2B5EF4-FFF2-40B4-BE49-F238E27FC236}">
                <a16:creationId xmlns:a16="http://schemas.microsoft.com/office/drawing/2014/main" id="{1D3350D7-723B-A010-8A44-609B893A847A}"/>
              </a:ext>
            </a:extLst>
          </p:cNvPr>
          <p:cNvSpPr txBox="1"/>
          <p:nvPr/>
        </p:nvSpPr>
        <p:spPr>
          <a:xfrm>
            <a:off x="330922" y="102709"/>
            <a:ext cx="8934998" cy="461665"/>
          </a:xfrm>
          <a:prstGeom prst="rect">
            <a:avLst/>
          </a:prstGeom>
          <a:noFill/>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Ex2:A speech-to-text system records someone saying:</a:t>
            </a:r>
            <a:endParaRPr lang="hi-IN" sz="2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61190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7B351-CE17-7287-ECFB-CC54D420A5CF}"/>
              </a:ext>
            </a:extLst>
          </p:cNvPr>
          <p:cNvSpPr txBox="1"/>
          <p:nvPr/>
        </p:nvSpPr>
        <p:spPr>
          <a:xfrm>
            <a:off x="487680" y="253270"/>
            <a:ext cx="10119360" cy="2246769"/>
          </a:xfrm>
          <a:prstGeom prst="rect">
            <a:avLst/>
          </a:prstGeom>
          <a:noFill/>
        </p:spPr>
        <p:txBody>
          <a:bodyPr wrap="square">
            <a:spAutoFit/>
          </a:bodyPr>
          <a:lstStyle/>
          <a:p>
            <a:pPr>
              <a:buNone/>
            </a:pPr>
            <a:r>
              <a:rPr lang="en-US" sz="2800" b="1" dirty="0">
                <a:solidFill>
                  <a:srgbClr val="FF0000"/>
                </a:solidFill>
                <a:latin typeface="Arial" panose="020B0604020202020204" pitchFamily="34" charset="0"/>
                <a:cs typeface="Arial" panose="020B0604020202020204" pitchFamily="34" charset="0"/>
              </a:rPr>
              <a:t>Example 3: OCR (Optical Character Recognition</a:t>
            </a:r>
            <a:r>
              <a:rPr lang="en-US" sz="2800" b="1" dirty="0">
                <a:latin typeface="Arial" panose="020B0604020202020204" pitchFamily="34" charset="0"/>
                <a:cs typeface="Arial" panose="020B0604020202020204" pitchFamily="34" charset="0"/>
              </a:rPr>
              <a:t>)</a:t>
            </a:r>
          </a:p>
          <a:p>
            <a:pPr algn="ctr">
              <a:buNone/>
            </a:pPr>
            <a:r>
              <a:rPr lang="en-US" sz="2800" dirty="0">
                <a:latin typeface="Arial" panose="020B0604020202020204" pitchFamily="34" charset="0"/>
                <a:cs typeface="Arial" panose="020B0604020202020204" pitchFamily="34" charset="0"/>
              </a:rPr>
              <a:t>An image contains the handwritten text:</a:t>
            </a:r>
            <a:br>
              <a:rPr lang="en-US" sz="2800" dirty="0">
                <a:latin typeface="Arial" panose="020B0604020202020204" pitchFamily="34" charset="0"/>
                <a:cs typeface="Arial" panose="020B0604020202020204" pitchFamily="34" charset="0"/>
              </a:rPr>
            </a:br>
            <a:r>
              <a:rPr lang="en-US" sz="2800" b="1" dirty="0">
                <a:solidFill>
                  <a:srgbClr val="00B050"/>
                </a:solidFill>
                <a:latin typeface="Arial" panose="020B0604020202020204" pitchFamily="34" charset="0"/>
                <a:cs typeface="Arial" panose="020B0604020202020204" pitchFamily="34" charset="0"/>
              </a:rPr>
              <a:t>“I love to read b___</a:t>
            </a:r>
            <a:r>
              <a:rPr lang="en-US" sz="2800" b="1" dirty="0" err="1">
                <a:solidFill>
                  <a:srgbClr val="00B050"/>
                </a:solidFill>
                <a:latin typeface="Arial" panose="020B0604020202020204" pitchFamily="34" charset="0"/>
                <a:cs typeface="Arial" panose="020B0604020202020204" pitchFamily="34" charset="0"/>
              </a:rPr>
              <a:t>ks</a:t>
            </a:r>
            <a:r>
              <a:rPr lang="en-US" sz="2800" b="1" dirty="0">
                <a:solidFill>
                  <a:srgbClr val="00B050"/>
                </a:solidFill>
                <a:latin typeface="Arial" panose="020B0604020202020204" pitchFamily="34" charset="0"/>
                <a:cs typeface="Arial" panose="020B0604020202020204" pitchFamily="34" charset="0"/>
              </a:rPr>
              <a:t>.”</a:t>
            </a:r>
            <a:endParaRPr lang="en-US" sz="2800" dirty="0">
              <a:solidFill>
                <a:srgbClr val="00B050"/>
              </a:solidFill>
              <a:latin typeface="Arial" panose="020B0604020202020204" pitchFamily="34" charset="0"/>
              <a:cs typeface="Arial" panose="020B0604020202020204" pitchFamily="34" charset="0"/>
            </a:endParaRPr>
          </a:p>
          <a:p>
            <a:pPr>
              <a:buNone/>
            </a:pPr>
            <a:endParaRPr lang="en-US" sz="2800" dirty="0">
              <a:latin typeface="Arial" panose="020B0604020202020204" pitchFamily="34" charset="0"/>
              <a:cs typeface="Arial" panose="020B0604020202020204" pitchFamily="34" charset="0"/>
            </a:endParaRPr>
          </a:p>
          <a:p>
            <a:pPr>
              <a:buNone/>
            </a:pPr>
            <a:r>
              <a:rPr lang="en-US" sz="2800" dirty="0">
                <a:latin typeface="Arial" panose="020B0604020202020204" pitchFamily="34" charset="0"/>
                <a:cs typeface="Arial" panose="020B0604020202020204" pitchFamily="34" charset="0"/>
              </a:rPr>
              <a:t>But the letters are smudged.</a:t>
            </a:r>
          </a:p>
        </p:txBody>
      </p:sp>
      <p:graphicFrame>
        <p:nvGraphicFramePr>
          <p:cNvPr id="4" name="Table 3">
            <a:extLst>
              <a:ext uri="{FF2B5EF4-FFF2-40B4-BE49-F238E27FC236}">
                <a16:creationId xmlns:a16="http://schemas.microsoft.com/office/drawing/2014/main" id="{ABC1A937-F755-50A5-9002-C54F7839B549}"/>
              </a:ext>
            </a:extLst>
          </p:cNvPr>
          <p:cNvGraphicFramePr>
            <a:graphicFrameLocks noGrp="1"/>
          </p:cNvGraphicFramePr>
          <p:nvPr>
            <p:extLst>
              <p:ext uri="{D42A27DB-BD31-4B8C-83A1-F6EECF244321}">
                <p14:modId xmlns:p14="http://schemas.microsoft.com/office/powerpoint/2010/main" val="1333416338"/>
              </p:ext>
            </p:extLst>
          </p:nvPr>
        </p:nvGraphicFramePr>
        <p:xfrm>
          <a:off x="838200" y="2468585"/>
          <a:ext cx="6834052" cy="1828800"/>
        </p:xfrm>
        <a:graphic>
          <a:graphicData uri="http://schemas.openxmlformats.org/drawingml/2006/table">
            <a:tbl>
              <a:tblPr/>
              <a:tblGrid>
                <a:gridCol w="3417026">
                  <a:extLst>
                    <a:ext uri="{9D8B030D-6E8A-4147-A177-3AD203B41FA5}">
                      <a16:colId xmlns:a16="http://schemas.microsoft.com/office/drawing/2014/main" val="3458564884"/>
                    </a:ext>
                  </a:extLst>
                </a:gridCol>
                <a:gridCol w="3417026">
                  <a:extLst>
                    <a:ext uri="{9D8B030D-6E8A-4147-A177-3AD203B41FA5}">
                      <a16:colId xmlns:a16="http://schemas.microsoft.com/office/drawing/2014/main" val="3408903585"/>
                    </a:ext>
                  </a:extLst>
                </a:gridCol>
              </a:tblGrid>
              <a:tr h="0">
                <a:tc>
                  <a:txBody>
                    <a:bodyPr/>
                    <a:lstStyle/>
                    <a:p>
                      <a:pPr>
                        <a:buNone/>
                      </a:pPr>
                      <a:r>
                        <a:rPr lang="en-IN"/>
                        <a:t>Word</a:t>
                      </a:r>
                    </a:p>
                  </a:txBody>
                  <a:tcPr anchor="ctr">
                    <a:lnL>
                      <a:noFill/>
                    </a:lnL>
                    <a:lnR>
                      <a:noFill/>
                    </a:lnR>
                    <a:lnT>
                      <a:noFill/>
                    </a:lnT>
                    <a:lnB>
                      <a:noFill/>
                    </a:lnB>
                    <a:noFill/>
                  </a:tcPr>
                </a:tc>
                <a:tc>
                  <a:txBody>
                    <a:bodyPr/>
                    <a:lstStyle/>
                    <a:p>
                      <a:pPr>
                        <a:buNone/>
                      </a:pPr>
                      <a:r>
                        <a:rPr lang="en-IN"/>
                        <a:t>Probability</a:t>
                      </a:r>
                    </a:p>
                  </a:txBody>
                  <a:tcPr anchor="ctr">
                    <a:lnL>
                      <a:noFill/>
                    </a:lnL>
                    <a:lnR>
                      <a:noFill/>
                    </a:lnR>
                    <a:lnT>
                      <a:noFill/>
                    </a:lnT>
                    <a:lnB>
                      <a:noFill/>
                    </a:lnB>
                    <a:noFill/>
                  </a:tcPr>
                </a:tc>
                <a:extLst>
                  <a:ext uri="{0D108BD9-81ED-4DB2-BD59-A6C34878D82A}">
                    <a16:rowId xmlns:a16="http://schemas.microsoft.com/office/drawing/2014/main" val="3745196258"/>
                  </a:ext>
                </a:extLst>
              </a:tr>
              <a:tr h="0">
                <a:tc>
                  <a:txBody>
                    <a:bodyPr/>
                    <a:lstStyle/>
                    <a:p>
                      <a:pPr>
                        <a:buNone/>
                      </a:pPr>
                      <a:r>
                        <a:rPr lang="en-IN" i="1"/>
                        <a:t>books</a:t>
                      </a:r>
                      <a:endParaRPr lang="en-IN"/>
                    </a:p>
                  </a:txBody>
                  <a:tcPr anchor="ctr">
                    <a:lnL>
                      <a:noFill/>
                    </a:lnL>
                    <a:lnR>
                      <a:noFill/>
                    </a:lnR>
                    <a:lnT>
                      <a:noFill/>
                    </a:lnT>
                    <a:lnB>
                      <a:noFill/>
                    </a:lnB>
                    <a:noFill/>
                  </a:tcPr>
                </a:tc>
                <a:tc>
                  <a:txBody>
                    <a:bodyPr/>
                    <a:lstStyle/>
                    <a:p>
                      <a:pPr>
                        <a:buNone/>
                      </a:pPr>
                      <a:r>
                        <a:rPr lang="en-IN"/>
                        <a:t>0.90</a:t>
                      </a:r>
                    </a:p>
                  </a:txBody>
                  <a:tcPr anchor="ctr">
                    <a:lnL>
                      <a:noFill/>
                    </a:lnL>
                    <a:lnR>
                      <a:noFill/>
                    </a:lnR>
                    <a:lnT>
                      <a:noFill/>
                    </a:lnT>
                    <a:lnB>
                      <a:noFill/>
                    </a:lnB>
                    <a:noFill/>
                  </a:tcPr>
                </a:tc>
                <a:extLst>
                  <a:ext uri="{0D108BD9-81ED-4DB2-BD59-A6C34878D82A}">
                    <a16:rowId xmlns:a16="http://schemas.microsoft.com/office/drawing/2014/main" val="3264898193"/>
                  </a:ext>
                </a:extLst>
              </a:tr>
              <a:tr h="0">
                <a:tc>
                  <a:txBody>
                    <a:bodyPr/>
                    <a:lstStyle/>
                    <a:p>
                      <a:pPr>
                        <a:buNone/>
                      </a:pPr>
                      <a:r>
                        <a:rPr lang="en-IN" i="1"/>
                        <a:t>banks</a:t>
                      </a:r>
                      <a:endParaRPr lang="en-IN"/>
                    </a:p>
                  </a:txBody>
                  <a:tcPr anchor="ctr">
                    <a:lnL>
                      <a:noFill/>
                    </a:lnL>
                    <a:lnR>
                      <a:noFill/>
                    </a:lnR>
                    <a:lnT>
                      <a:noFill/>
                    </a:lnT>
                    <a:lnB>
                      <a:noFill/>
                    </a:lnB>
                    <a:noFill/>
                  </a:tcPr>
                </a:tc>
                <a:tc>
                  <a:txBody>
                    <a:bodyPr/>
                    <a:lstStyle/>
                    <a:p>
                      <a:pPr>
                        <a:buNone/>
                      </a:pPr>
                      <a:r>
                        <a:rPr lang="en-IN"/>
                        <a:t>0.05</a:t>
                      </a:r>
                    </a:p>
                  </a:txBody>
                  <a:tcPr anchor="ctr">
                    <a:lnL>
                      <a:noFill/>
                    </a:lnL>
                    <a:lnR>
                      <a:noFill/>
                    </a:lnR>
                    <a:lnT>
                      <a:noFill/>
                    </a:lnT>
                    <a:lnB>
                      <a:noFill/>
                    </a:lnB>
                    <a:noFill/>
                  </a:tcPr>
                </a:tc>
                <a:extLst>
                  <a:ext uri="{0D108BD9-81ED-4DB2-BD59-A6C34878D82A}">
                    <a16:rowId xmlns:a16="http://schemas.microsoft.com/office/drawing/2014/main" val="1475377815"/>
                  </a:ext>
                </a:extLst>
              </a:tr>
              <a:tr h="0">
                <a:tc>
                  <a:txBody>
                    <a:bodyPr/>
                    <a:lstStyle/>
                    <a:p>
                      <a:pPr>
                        <a:buNone/>
                      </a:pPr>
                      <a:r>
                        <a:rPr lang="en-IN" i="1"/>
                        <a:t>barks</a:t>
                      </a:r>
                      <a:endParaRPr lang="en-IN"/>
                    </a:p>
                  </a:txBody>
                  <a:tcPr anchor="ctr">
                    <a:lnL>
                      <a:noFill/>
                    </a:lnL>
                    <a:lnR>
                      <a:noFill/>
                    </a:lnR>
                    <a:lnT>
                      <a:noFill/>
                    </a:lnT>
                    <a:lnB>
                      <a:noFill/>
                    </a:lnB>
                    <a:noFill/>
                  </a:tcPr>
                </a:tc>
                <a:tc>
                  <a:txBody>
                    <a:bodyPr/>
                    <a:lstStyle/>
                    <a:p>
                      <a:pPr>
                        <a:buNone/>
                      </a:pPr>
                      <a:r>
                        <a:rPr lang="en-IN"/>
                        <a:t>0.03</a:t>
                      </a:r>
                    </a:p>
                  </a:txBody>
                  <a:tcPr anchor="ctr">
                    <a:lnL>
                      <a:noFill/>
                    </a:lnL>
                    <a:lnR>
                      <a:noFill/>
                    </a:lnR>
                    <a:lnT>
                      <a:noFill/>
                    </a:lnT>
                    <a:lnB>
                      <a:noFill/>
                    </a:lnB>
                    <a:noFill/>
                  </a:tcPr>
                </a:tc>
                <a:extLst>
                  <a:ext uri="{0D108BD9-81ED-4DB2-BD59-A6C34878D82A}">
                    <a16:rowId xmlns:a16="http://schemas.microsoft.com/office/drawing/2014/main" val="1066638937"/>
                  </a:ext>
                </a:extLst>
              </a:tr>
              <a:tr h="0">
                <a:tc>
                  <a:txBody>
                    <a:bodyPr/>
                    <a:lstStyle/>
                    <a:p>
                      <a:pPr>
                        <a:buNone/>
                      </a:pPr>
                      <a:r>
                        <a:rPr lang="en-IN" i="1"/>
                        <a:t>beats</a:t>
                      </a:r>
                      <a:endParaRPr lang="en-IN"/>
                    </a:p>
                  </a:txBody>
                  <a:tcPr anchor="ctr">
                    <a:lnL>
                      <a:noFill/>
                    </a:lnL>
                    <a:lnR>
                      <a:noFill/>
                    </a:lnR>
                    <a:lnT>
                      <a:noFill/>
                    </a:lnT>
                    <a:lnB>
                      <a:noFill/>
                    </a:lnB>
                    <a:noFill/>
                  </a:tcPr>
                </a:tc>
                <a:tc>
                  <a:txBody>
                    <a:bodyPr/>
                    <a:lstStyle/>
                    <a:p>
                      <a:pPr>
                        <a:buNone/>
                      </a:pPr>
                      <a:r>
                        <a:rPr lang="en-IN" dirty="0"/>
                        <a:t>0.02</a:t>
                      </a:r>
                    </a:p>
                  </a:txBody>
                  <a:tcPr anchor="ctr">
                    <a:lnL>
                      <a:noFill/>
                    </a:lnL>
                    <a:lnR>
                      <a:noFill/>
                    </a:lnR>
                    <a:lnT>
                      <a:noFill/>
                    </a:lnT>
                    <a:lnB>
                      <a:noFill/>
                    </a:lnB>
                    <a:noFill/>
                  </a:tcPr>
                </a:tc>
                <a:extLst>
                  <a:ext uri="{0D108BD9-81ED-4DB2-BD59-A6C34878D82A}">
                    <a16:rowId xmlns:a16="http://schemas.microsoft.com/office/drawing/2014/main" val="306584169"/>
                  </a:ext>
                </a:extLst>
              </a:tr>
            </a:tbl>
          </a:graphicData>
        </a:graphic>
      </p:graphicFrame>
      <p:sp>
        <p:nvSpPr>
          <p:cNvPr id="6" name="TextBox 5">
            <a:extLst>
              <a:ext uri="{FF2B5EF4-FFF2-40B4-BE49-F238E27FC236}">
                <a16:creationId xmlns:a16="http://schemas.microsoft.com/office/drawing/2014/main" id="{18F3B0AD-EFF8-65AB-277C-9BA355E184D5}"/>
              </a:ext>
            </a:extLst>
          </p:cNvPr>
          <p:cNvSpPr txBox="1"/>
          <p:nvPr/>
        </p:nvSpPr>
        <p:spPr>
          <a:xfrm>
            <a:off x="6322430" y="2933838"/>
            <a:ext cx="5225135" cy="923330"/>
          </a:xfrm>
          <a:prstGeom prst="rect">
            <a:avLst/>
          </a:prstGeom>
          <a:noFill/>
        </p:spPr>
        <p:txBody>
          <a:bodyPr wrap="square">
            <a:spAutoFit/>
          </a:bodyPr>
          <a:lstStyle/>
          <a:p>
            <a:r>
              <a:rPr lang="en-US" dirty="0"/>
              <a:t>The OCR system chooses the highest probability word:</a:t>
            </a:r>
          </a:p>
          <a:p>
            <a:r>
              <a:rPr lang="en-US" b="1" dirty="0"/>
              <a:t>“I love to read books.”</a:t>
            </a:r>
            <a:endParaRPr lang="hi-IN" dirty="0"/>
          </a:p>
        </p:txBody>
      </p:sp>
    </p:spTree>
    <p:extLst>
      <p:ext uri="{BB962C8B-B14F-4D97-AF65-F5344CB8AC3E}">
        <p14:creationId xmlns:p14="http://schemas.microsoft.com/office/powerpoint/2010/main" val="1462478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32A24-7A91-AE1D-5B20-FCB98681FF54}"/>
              </a:ext>
            </a:extLst>
          </p:cNvPr>
          <p:cNvSpPr txBox="1"/>
          <p:nvPr/>
        </p:nvSpPr>
        <p:spPr>
          <a:xfrm>
            <a:off x="418011" y="1398287"/>
            <a:ext cx="10415452" cy="1938992"/>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Large Language Models (LLMs) are advanced AI systems trained on massive datasets to understand and generate human-like text. </a:t>
            </a: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They leverage deep learning techniques, particularly </a:t>
            </a:r>
            <a:r>
              <a:rPr lang="en-US" sz="2000" b="1" i="0" dirty="0">
                <a:effectLst/>
                <a:latin typeface="Arial" panose="020B0604020202020204" pitchFamily="34" charset="0"/>
                <a:cs typeface="Arial" panose="020B0604020202020204" pitchFamily="34" charset="0"/>
              </a:rPr>
              <a:t>transformers</a:t>
            </a:r>
            <a:r>
              <a:rPr lang="en-US" sz="2000" b="0" i="0" dirty="0">
                <a:effectLst/>
                <a:latin typeface="Arial" panose="020B0604020202020204" pitchFamily="34" charset="0"/>
                <a:cs typeface="Arial" panose="020B0604020202020204" pitchFamily="34" charset="0"/>
              </a:rPr>
              <a:t>, which use attention mechanisms to process sequences of data efficiently. </a:t>
            </a: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These models are foundational to modern </a:t>
            </a:r>
            <a:r>
              <a:rPr lang="en-US" sz="2000" b="1" i="0" dirty="0">
                <a:effectLst/>
                <a:latin typeface="Arial" panose="020B0604020202020204" pitchFamily="34" charset="0"/>
                <a:cs typeface="Arial" panose="020B0604020202020204" pitchFamily="34" charset="0"/>
              </a:rPr>
              <a:t>Natural Language Processing (NLP)</a:t>
            </a:r>
            <a:r>
              <a:rPr lang="en-US" sz="2000" b="0" i="0" dirty="0">
                <a:effectLst/>
                <a:latin typeface="Arial" panose="020B0604020202020204" pitchFamily="34" charset="0"/>
                <a:cs typeface="Arial" panose="020B0604020202020204" pitchFamily="34" charset="0"/>
              </a:rPr>
              <a:t> tasks, including text generation, sentiment analysis, summarization, and translation.</a:t>
            </a:r>
            <a:endParaRPr lang="hi-IN" sz="2000" dirty="0">
              <a:latin typeface="Arial" panose="020B0604020202020204" pitchFamily="34" charset="0"/>
            </a:endParaRPr>
          </a:p>
        </p:txBody>
      </p:sp>
      <p:sp>
        <p:nvSpPr>
          <p:cNvPr id="5" name="TextBox 4">
            <a:extLst>
              <a:ext uri="{FF2B5EF4-FFF2-40B4-BE49-F238E27FC236}">
                <a16:creationId xmlns:a16="http://schemas.microsoft.com/office/drawing/2014/main" id="{DF14A2FA-97CC-C21E-673D-76C08B77EE71}"/>
              </a:ext>
            </a:extLst>
          </p:cNvPr>
          <p:cNvSpPr txBox="1"/>
          <p:nvPr/>
        </p:nvSpPr>
        <p:spPr>
          <a:xfrm>
            <a:off x="2229394" y="398802"/>
            <a:ext cx="6096000" cy="523220"/>
          </a:xfrm>
          <a:prstGeom prst="rect">
            <a:avLst/>
          </a:prstGeom>
          <a:noFill/>
        </p:spPr>
        <p:txBody>
          <a:bodyPr wrap="square">
            <a:spAutoFit/>
          </a:bodyPr>
          <a:lstStyle/>
          <a:p>
            <a:pPr algn="ctr"/>
            <a:r>
              <a:rPr lang="en-US" sz="2800" b="0" i="0" dirty="0">
                <a:solidFill>
                  <a:srgbClr val="FF0000"/>
                </a:solidFill>
                <a:effectLst/>
                <a:latin typeface="Arial" panose="020B0604020202020204" pitchFamily="34" charset="0"/>
                <a:cs typeface="Arial" panose="020B0604020202020204" pitchFamily="34" charset="0"/>
              </a:rPr>
              <a:t>Large Language Models (LLMs) </a:t>
            </a:r>
            <a:endParaRPr lang="hi-IN" sz="2800" dirty="0">
              <a:solidFill>
                <a:srgbClr val="FF0000"/>
              </a:solidFill>
              <a:latin typeface="Arial" panose="020B0604020202020204" pitchFamily="34" charset="0"/>
            </a:endParaRPr>
          </a:p>
        </p:txBody>
      </p:sp>
      <p:sp>
        <p:nvSpPr>
          <p:cNvPr id="9" name="TextBox 8">
            <a:extLst>
              <a:ext uri="{FF2B5EF4-FFF2-40B4-BE49-F238E27FC236}">
                <a16:creationId xmlns:a16="http://schemas.microsoft.com/office/drawing/2014/main" id="{B8F5825A-2A77-9343-844B-254C6230B970}"/>
              </a:ext>
            </a:extLst>
          </p:cNvPr>
          <p:cNvSpPr txBox="1"/>
          <p:nvPr/>
        </p:nvSpPr>
        <p:spPr>
          <a:xfrm>
            <a:off x="470261" y="3391387"/>
            <a:ext cx="5625739" cy="2585323"/>
          </a:xfrm>
          <a:prstGeom prst="rect">
            <a:avLst/>
          </a:prstGeom>
          <a:noFill/>
        </p:spPr>
        <p:txBody>
          <a:bodyPr wrap="square">
            <a:spAutoFit/>
          </a:bodyPr>
          <a:lstStyle/>
          <a:p>
            <a:pPr>
              <a:buNone/>
            </a:pPr>
            <a:r>
              <a:rPr lang="en-IN" b="1" dirty="0"/>
              <a:t>Examples of Popular LLMs</a:t>
            </a:r>
          </a:p>
          <a:p>
            <a:pPr>
              <a:buNone/>
            </a:pPr>
            <a:r>
              <a:rPr lang="en-IN" b="1" dirty="0"/>
              <a:t>1. GPT Series (OpenAI)</a:t>
            </a:r>
          </a:p>
          <a:p>
            <a:pPr>
              <a:buFont typeface="Arial" panose="020B0604020202020204" pitchFamily="34" charset="0"/>
              <a:buChar char="•"/>
            </a:pPr>
            <a:r>
              <a:rPr lang="en-IN" dirty="0"/>
              <a:t>GPT-3</a:t>
            </a:r>
          </a:p>
          <a:p>
            <a:pPr>
              <a:buFont typeface="Arial" panose="020B0604020202020204" pitchFamily="34" charset="0"/>
              <a:buChar char="•"/>
            </a:pPr>
            <a:r>
              <a:rPr lang="en-IN" dirty="0"/>
              <a:t>GPT-3.5</a:t>
            </a:r>
          </a:p>
          <a:p>
            <a:pPr>
              <a:buFont typeface="Arial" panose="020B0604020202020204" pitchFamily="34" charset="0"/>
              <a:buChar char="•"/>
            </a:pPr>
            <a:r>
              <a:rPr lang="en-IN" dirty="0"/>
              <a:t>GPT-4</a:t>
            </a:r>
          </a:p>
          <a:p>
            <a:pPr>
              <a:buFont typeface="Arial" panose="020B0604020202020204" pitchFamily="34" charset="0"/>
              <a:buChar char="•"/>
            </a:pPr>
            <a:r>
              <a:rPr lang="en-IN" dirty="0"/>
              <a:t>GPT-5</a:t>
            </a:r>
            <a:br>
              <a:rPr lang="en-IN" dirty="0"/>
            </a:br>
            <a:r>
              <a:rPr lang="en-IN" dirty="0"/>
              <a:t>Used for conversation, content generation, coding support, etc.</a:t>
            </a:r>
          </a:p>
          <a:p>
            <a:pPr>
              <a:buNone/>
            </a:pPr>
            <a:endParaRPr lang="en-IN" dirty="0"/>
          </a:p>
        </p:txBody>
      </p:sp>
      <p:sp>
        <p:nvSpPr>
          <p:cNvPr id="11" name="TextBox 10">
            <a:extLst>
              <a:ext uri="{FF2B5EF4-FFF2-40B4-BE49-F238E27FC236}">
                <a16:creationId xmlns:a16="http://schemas.microsoft.com/office/drawing/2014/main" id="{6D26925C-1151-0499-BFF0-07D0AFA2C803}"/>
              </a:ext>
            </a:extLst>
          </p:cNvPr>
          <p:cNvSpPr txBox="1"/>
          <p:nvPr/>
        </p:nvSpPr>
        <p:spPr>
          <a:xfrm>
            <a:off x="5477696" y="3289720"/>
            <a:ext cx="6096000" cy="3139321"/>
          </a:xfrm>
          <a:prstGeom prst="rect">
            <a:avLst/>
          </a:prstGeom>
          <a:noFill/>
        </p:spPr>
        <p:txBody>
          <a:bodyPr wrap="square">
            <a:spAutoFit/>
          </a:bodyPr>
          <a:lstStyle/>
          <a:p>
            <a:pPr>
              <a:buNone/>
            </a:pPr>
            <a:r>
              <a:rPr lang="en-IN" b="1" dirty="0"/>
              <a:t>2. Google Models</a:t>
            </a:r>
          </a:p>
          <a:p>
            <a:pPr>
              <a:buFont typeface="Arial" panose="020B0604020202020204" pitchFamily="34" charset="0"/>
              <a:buChar char="•"/>
            </a:pPr>
            <a:r>
              <a:rPr lang="en-IN" b="1" dirty="0"/>
              <a:t>BERT</a:t>
            </a:r>
            <a:r>
              <a:rPr lang="en-IN" dirty="0"/>
              <a:t> (understanding text)</a:t>
            </a:r>
          </a:p>
          <a:p>
            <a:pPr>
              <a:buFont typeface="Arial" panose="020B0604020202020204" pitchFamily="34" charset="0"/>
              <a:buChar char="•"/>
            </a:pPr>
            <a:r>
              <a:rPr lang="en-IN" b="1" dirty="0" err="1"/>
              <a:t>PaLM</a:t>
            </a:r>
            <a:r>
              <a:rPr lang="en-IN" b="1" dirty="0"/>
              <a:t> / PaLM-2</a:t>
            </a:r>
            <a:endParaRPr lang="en-IN" dirty="0"/>
          </a:p>
          <a:p>
            <a:pPr>
              <a:buFont typeface="Arial" panose="020B0604020202020204" pitchFamily="34" charset="0"/>
              <a:buChar char="•"/>
            </a:pPr>
            <a:r>
              <a:rPr lang="en-IN" b="1" dirty="0"/>
              <a:t>Gemini</a:t>
            </a:r>
            <a:endParaRPr lang="en-IN" dirty="0"/>
          </a:p>
          <a:p>
            <a:pPr>
              <a:buNone/>
            </a:pPr>
            <a:r>
              <a:rPr lang="en-IN" b="1" dirty="0"/>
              <a:t>3. Meta (Facebook) Models</a:t>
            </a:r>
          </a:p>
          <a:p>
            <a:pPr>
              <a:buFont typeface="Arial" panose="020B0604020202020204" pitchFamily="34" charset="0"/>
              <a:buChar char="•"/>
            </a:pPr>
            <a:r>
              <a:rPr lang="en-IN" b="1" dirty="0" err="1"/>
              <a:t>LLaMA</a:t>
            </a:r>
            <a:r>
              <a:rPr lang="en-IN" b="1" dirty="0"/>
              <a:t> / LLaMA-2 / LLaMA-3</a:t>
            </a:r>
            <a:endParaRPr lang="en-IN" dirty="0"/>
          </a:p>
          <a:p>
            <a:pPr>
              <a:buNone/>
            </a:pPr>
            <a:r>
              <a:rPr lang="en-IN" b="1" dirty="0"/>
              <a:t>4. Anthropic Models</a:t>
            </a:r>
          </a:p>
          <a:p>
            <a:pPr>
              <a:buFont typeface="Arial" panose="020B0604020202020204" pitchFamily="34" charset="0"/>
              <a:buChar char="•"/>
            </a:pPr>
            <a:r>
              <a:rPr lang="en-IN" b="1" dirty="0"/>
              <a:t>Claude</a:t>
            </a:r>
            <a:r>
              <a:rPr lang="en-IN" dirty="0"/>
              <a:t> series</a:t>
            </a:r>
          </a:p>
          <a:p>
            <a:pPr>
              <a:buNone/>
            </a:pPr>
            <a:r>
              <a:rPr lang="en-IN" b="1" dirty="0"/>
              <a:t>5. Other Open-Source LLMs</a:t>
            </a:r>
          </a:p>
          <a:p>
            <a:pPr>
              <a:buFont typeface="Arial" panose="020B0604020202020204" pitchFamily="34" charset="0"/>
              <a:buChar char="•"/>
            </a:pPr>
            <a:r>
              <a:rPr lang="en-IN" dirty="0"/>
              <a:t>Mistral</a:t>
            </a:r>
          </a:p>
          <a:p>
            <a:pPr>
              <a:buFont typeface="Arial" panose="020B0604020202020204" pitchFamily="34" charset="0"/>
              <a:buChar char="•"/>
            </a:pPr>
            <a:r>
              <a:rPr lang="en-IN" dirty="0"/>
              <a:t>Falcon</a:t>
            </a:r>
            <a:endParaRPr lang="hi-IN" dirty="0"/>
          </a:p>
        </p:txBody>
      </p:sp>
    </p:spTree>
    <p:extLst>
      <p:ext uri="{BB962C8B-B14F-4D97-AF65-F5344CB8AC3E}">
        <p14:creationId xmlns:p14="http://schemas.microsoft.com/office/powerpoint/2010/main" val="2510144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A3517D-0D54-650A-44DA-64183AF5E814}"/>
              </a:ext>
            </a:extLst>
          </p:cNvPr>
          <p:cNvSpPr txBox="1"/>
          <p:nvPr/>
        </p:nvSpPr>
        <p:spPr>
          <a:xfrm>
            <a:off x="809897" y="411701"/>
            <a:ext cx="8334103" cy="1754326"/>
          </a:xfrm>
          <a:prstGeom prst="rect">
            <a:avLst/>
          </a:prstGeom>
          <a:noFill/>
        </p:spPr>
        <p:txBody>
          <a:bodyPr wrap="square">
            <a:spAutoFit/>
          </a:bodyPr>
          <a:lstStyle/>
          <a:p>
            <a:pPr>
              <a:buNone/>
            </a:pPr>
            <a:r>
              <a:rPr lang="en-US" b="1" dirty="0"/>
              <a:t>LLMs Works on </a:t>
            </a:r>
          </a:p>
          <a:p>
            <a:pPr>
              <a:buFont typeface="+mj-lt"/>
              <a:buAutoNum type="arabicPeriod"/>
            </a:pPr>
            <a:r>
              <a:rPr lang="en-US" dirty="0"/>
              <a:t>Break text into tokens.</a:t>
            </a:r>
          </a:p>
          <a:p>
            <a:pPr>
              <a:buFont typeface="+mj-lt"/>
              <a:buAutoNum type="arabicPeriod"/>
            </a:pPr>
            <a:r>
              <a:rPr lang="en-US" dirty="0"/>
              <a:t>Learn billions of patterns during training.</a:t>
            </a:r>
          </a:p>
          <a:p>
            <a:pPr>
              <a:buFont typeface="+mj-lt"/>
              <a:buAutoNum type="arabicPeriod"/>
            </a:pPr>
            <a:r>
              <a:rPr lang="en-US" dirty="0"/>
              <a:t>Predict the most likely next token using probability.</a:t>
            </a:r>
          </a:p>
          <a:p>
            <a:pPr>
              <a:buFont typeface="+mj-lt"/>
              <a:buAutoNum type="arabicPeriod"/>
            </a:pPr>
            <a:r>
              <a:rPr lang="en-US" dirty="0"/>
              <a:t>Use Transformer layers to maintain long-range context.</a:t>
            </a:r>
          </a:p>
          <a:p>
            <a:pPr>
              <a:buFont typeface="+mj-lt"/>
              <a:buAutoNum type="arabicPeriod"/>
            </a:pPr>
            <a:r>
              <a:rPr lang="en-US" dirty="0"/>
              <a:t>Generate meaningful text responses.</a:t>
            </a:r>
          </a:p>
        </p:txBody>
      </p:sp>
      <p:sp>
        <p:nvSpPr>
          <p:cNvPr id="5" name="TextBox 4">
            <a:extLst>
              <a:ext uri="{FF2B5EF4-FFF2-40B4-BE49-F238E27FC236}">
                <a16:creationId xmlns:a16="http://schemas.microsoft.com/office/drawing/2014/main" id="{26D953A7-4187-9BF2-0F3A-96A87463FA8D}"/>
              </a:ext>
            </a:extLst>
          </p:cNvPr>
          <p:cNvSpPr txBox="1"/>
          <p:nvPr/>
        </p:nvSpPr>
        <p:spPr>
          <a:xfrm>
            <a:off x="775061" y="2495569"/>
            <a:ext cx="8168640" cy="2585323"/>
          </a:xfrm>
          <a:prstGeom prst="rect">
            <a:avLst/>
          </a:prstGeom>
          <a:noFill/>
        </p:spPr>
        <p:txBody>
          <a:bodyPr wrap="square">
            <a:spAutoFit/>
          </a:bodyPr>
          <a:lstStyle/>
          <a:p>
            <a:pPr>
              <a:buNone/>
            </a:pPr>
            <a:r>
              <a:rPr lang="en-US" b="1" dirty="0"/>
              <a:t>Capabilities of LLMs</a:t>
            </a:r>
          </a:p>
          <a:p>
            <a:pPr>
              <a:buFont typeface="Arial" panose="020B0604020202020204" pitchFamily="34" charset="0"/>
              <a:buChar char="•"/>
            </a:pPr>
            <a:r>
              <a:rPr lang="en-US" dirty="0"/>
              <a:t>Question answering</a:t>
            </a:r>
          </a:p>
          <a:p>
            <a:pPr>
              <a:buFont typeface="Arial" panose="020B0604020202020204" pitchFamily="34" charset="0"/>
              <a:buChar char="•"/>
            </a:pPr>
            <a:r>
              <a:rPr lang="en-US" dirty="0"/>
              <a:t>Summarization</a:t>
            </a:r>
          </a:p>
          <a:p>
            <a:pPr>
              <a:buFont typeface="Arial" panose="020B0604020202020204" pitchFamily="34" charset="0"/>
              <a:buChar char="•"/>
            </a:pPr>
            <a:r>
              <a:rPr lang="en-US" dirty="0"/>
              <a:t>Translation</a:t>
            </a:r>
          </a:p>
          <a:p>
            <a:pPr>
              <a:buFont typeface="Arial" panose="020B0604020202020204" pitchFamily="34" charset="0"/>
              <a:buChar char="•"/>
            </a:pPr>
            <a:r>
              <a:rPr lang="en-US" dirty="0"/>
              <a:t>Text generation</a:t>
            </a:r>
          </a:p>
          <a:p>
            <a:pPr>
              <a:buFont typeface="Arial" panose="020B0604020202020204" pitchFamily="34" charset="0"/>
              <a:buChar char="•"/>
            </a:pPr>
            <a:r>
              <a:rPr lang="en-US" dirty="0"/>
              <a:t>Code generation</a:t>
            </a:r>
          </a:p>
          <a:p>
            <a:pPr>
              <a:buFont typeface="Arial" panose="020B0604020202020204" pitchFamily="34" charset="0"/>
              <a:buChar char="•"/>
            </a:pPr>
            <a:r>
              <a:rPr lang="en-US" dirty="0"/>
              <a:t>Reasoning</a:t>
            </a:r>
          </a:p>
          <a:p>
            <a:pPr>
              <a:buFont typeface="Arial" panose="020B0604020202020204" pitchFamily="34" charset="0"/>
              <a:buChar char="•"/>
            </a:pPr>
            <a:r>
              <a:rPr lang="en-US" dirty="0"/>
              <a:t>Dialogue and conversation</a:t>
            </a:r>
          </a:p>
          <a:p>
            <a:pPr>
              <a:buFont typeface="Arial" panose="020B0604020202020204" pitchFamily="34" charset="0"/>
              <a:buChar char="•"/>
            </a:pPr>
            <a:r>
              <a:rPr lang="en-US" dirty="0"/>
              <a:t>Classification</a:t>
            </a:r>
          </a:p>
        </p:txBody>
      </p:sp>
    </p:spTree>
    <p:extLst>
      <p:ext uri="{BB962C8B-B14F-4D97-AF65-F5344CB8AC3E}">
        <p14:creationId xmlns:p14="http://schemas.microsoft.com/office/powerpoint/2010/main" val="108638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3F0AB-64FB-D80C-9812-9EDFB2B6A4B9}"/>
              </a:ext>
            </a:extLst>
          </p:cNvPr>
          <p:cNvPicPr>
            <a:picLocks noChangeAspect="1"/>
          </p:cNvPicPr>
          <p:nvPr/>
        </p:nvPicPr>
        <p:blipFill>
          <a:blip r:embed="rId2"/>
          <a:stretch>
            <a:fillRect/>
          </a:stretch>
        </p:blipFill>
        <p:spPr>
          <a:xfrm>
            <a:off x="3722915" y="357051"/>
            <a:ext cx="4572000" cy="6339840"/>
          </a:xfrm>
          <a:prstGeom prst="rect">
            <a:avLst/>
          </a:prstGeom>
        </p:spPr>
      </p:pic>
      <p:sp>
        <p:nvSpPr>
          <p:cNvPr id="7" name="TextBox 6">
            <a:extLst>
              <a:ext uri="{FF2B5EF4-FFF2-40B4-BE49-F238E27FC236}">
                <a16:creationId xmlns:a16="http://schemas.microsoft.com/office/drawing/2014/main" id="{57DCAF8E-DA94-DEE3-786C-20F7C8338A67}"/>
              </a:ext>
            </a:extLst>
          </p:cNvPr>
          <p:cNvSpPr txBox="1"/>
          <p:nvPr/>
        </p:nvSpPr>
        <p:spPr>
          <a:xfrm>
            <a:off x="1428203" y="3128945"/>
            <a:ext cx="2055223" cy="923330"/>
          </a:xfrm>
          <a:prstGeom prst="rect">
            <a:avLst/>
          </a:prstGeom>
          <a:noFill/>
        </p:spPr>
        <p:txBody>
          <a:bodyPr wrap="square">
            <a:spAutoFit/>
          </a:bodyPr>
          <a:lstStyle/>
          <a:p>
            <a:r>
              <a:rPr lang="en-US" dirty="0"/>
              <a:t>This is the </a:t>
            </a:r>
            <a:r>
              <a:rPr lang="en-US" b="1" dirty="0"/>
              <a:t>standard architecture used by GPT-like LLMs</a:t>
            </a:r>
            <a:r>
              <a:rPr lang="en-US" dirty="0"/>
              <a:t>.</a:t>
            </a:r>
            <a:endParaRPr lang="hi-IN" dirty="0"/>
          </a:p>
        </p:txBody>
      </p:sp>
    </p:spTree>
    <p:extLst>
      <p:ext uri="{BB962C8B-B14F-4D97-AF65-F5344CB8AC3E}">
        <p14:creationId xmlns:p14="http://schemas.microsoft.com/office/powerpoint/2010/main" val="303537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39D431-6952-9B8D-87BF-6E4CC401DFD8}"/>
              </a:ext>
            </a:extLst>
          </p:cNvPr>
          <p:cNvPicPr>
            <a:picLocks noChangeAspect="1"/>
          </p:cNvPicPr>
          <p:nvPr/>
        </p:nvPicPr>
        <p:blipFill>
          <a:blip r:embed="rId2"/>
          <a:stretch>
            <a:fillRect/>
          </a:stretch>
        </p:blipFill>
        <p:spPr>
          <a:xfrm>
            <a:off x="496389" y="1233180"/>
            <a:ext cx="10493828" cy="5324374"/>
          </a:xfrm>
          <a:prstGeom prst="rect">
            <a:avLst/>
          </a:prstGeom>
        </p:spPr>
      </p:pic>
      <p:sp>
        <p:nvSpPr>
          <p:cNvPr id="4" name="TextBox 3">
            <a:extLst>
              <a:ext uri="{FF2B5EF4-FFF2-40B4-BE49-F238E27FC236}">
                <a16:creationId xmlns:a16="http://schemas.microsoft.com/office/drawing/2014/main" id="{7838F640-C2DC-8D66-3AB0-160F484C8045}"/>
              </a:ext>
            </a:extLst>
          </p:cNvPr>
          <p:cNvSpPr txBox="1"/>
          <p:nvPr/>
        </p:nvSpPr>
        <p:spPr>
          <a:xfrm>
            <a:off x="984069" y="374469"/>
            <a:ext cx="7123611" cy="584775"/>
          </a:xfrm>
          <a:prstGeom prst="rect">
            <a:avLst/>
          </a:prstGeom>
          <a:noFill/>
        </p:spPr>
        <p:txBody>
          <a:bodyPr wrap="square" rtlCol="0">
            <a:spAutoFit/>
          </a:bodyPr>
          <a:lstStyle/>
          <a:p>
            <a:r>
              <a:rPr lang="en-IN" sz="3200" dirty="0">
                <a:solidFill>
                  <a:srgbClr val="FF0000"/>
                </a:solidFill>
              </a:rPr>
              <a:t>Types of AI:</a:t>
            </a:r>
            <a:endParaRPr lang="hi-IN" sz="3200" dirty="0">
              <a:solidFill>
                <a:srgbClr val="FF0000"/>
              </a:solidFill>
            </a:endParaRPr>
          </a:p>
        </p:txBody>
      </p:sp>
    </p:spTree>
    <p:extLst>
      <p:ext uri="{BB962C8B-B14F-4D97-AF65-F5344CB8AC3E}">
        <p14:creationId xmlns:p14="http://schemas.microsoft.com/office/powerpoint/2010/main" val="286278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8452A-6A6F-E34F-AA05-2EBB39BC79AC}"/>
              </a:ext>
            </a:extLst>
          </p:cNvPr>
          <p:cNvSpPr txBox="1"/>
          <p:nvPr/>
        </p:nvSpPr>
        <p:spPr>
          <a:xfrm>
            <a:off x="1541419" y="494596"/>
            <a:ext cx="8708571" cy="523220"/>
          </a:xfrm>
          <a:prstGeom prst="rect">
            <a:avLst/>
          </a:prstGeom>
          <a:noFill/>
        </p:spPr>
        <p:txBody>
          <a:bodyPr wrap="square">
            <a:spAutoFit/>
          </a:bodyPr>
          <a:lstStyle/>
          <a:p>
            <a:r>
              <a:rPr lang="en-IN" sz="2800" kern="0" dirty="0">
                <a:solidFill>
                  <a:srgbClr val="FF0000"/>
                </a:solidFill>
                <a:latin typeface="Arial" panose="020B0604020202020204" pitchFamily="34" charset="0"/>
                <a:ea typeface="Times New Roman" panose="02020603050405020304" pitchFamily="18" charset="0"/>
                <a:cs typeface="Arial" panose="020B0604020202020204" pitchFamily="34" charset="0"/>
              </a:rPr>
              <a:t>H</a:t>
            </a:r>
            <a:r>
              <a:rPr lang="en-IN" sz="2800"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ow models interpret instructions and follow patterns </a:t>
            </a:r>
            <a:endParaRPr lang="hi-IN" sz="2800" dirty="0">
              <a:solidFill>
                <a:srgbClr val="FF0000"/>
              </a:solidFill>
              <a:latin typeface="Arial" panose="020B0604020202020204" pitchFamily="34" charset="0"/>
            </a:endParaRPr>
          </a:p>
        </p:txBody>
      </p:sp>
      <p:sp>
        <p:nvSpPr>
          <p:cNvPr id="5" name="TextBox 4">
            <a:extLst>
              <a:ext uri="{FF2B5EF4-FFF2-40B4-BE49-F238E27FC236}">
                <a16:creationId xmlns:a16="http://schemas.microsoft.com/office/drawing/2014/main" id="{7B531B06-DD08-17AA-0D70-43C2BF12CC0D}"/>
              </a:ext>
            </a:extLst>
          </p:cNvPr>
          <p:cNvSpPr txBox="1"/>
          <p:nvPr/>
        </p:nvSpPr>
        <p:spPr>
          <a:xfrm>
            <a:off x="174171" y="1226957"/>
            <a:ext cx="12252960"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Large language models (LLMs) understand instructions through </a:t>
            </a:r>
            <a:r>
              <a:rPr lang="en-US" sz="2400" b="1" dirty="0">
                <a:latin typeface="Arial" panose="020B0604020202020204" pitchFamily="34" charset="0"/>
                <a:cs typeface="Arial" panose="020B0604020202020204" pitchFamily="34" charset="0"/>
              </a:rPr>
              <a:t>three key mechanisms</a:t>
            </a:r>
            <a:r>
              <a:rPr lang="en-US" dirty="0"/>
              <a:t>:</a:t>
            </a:r>
            <a:endParaRPr lang="hi-IN" dirty="0"/>
          </a:p>
        </p:txBody>
      </p:sp>
      <p:sp>
        <p:nvSpPr>
          <p:cNvPr id="8" name="TextBox 7">
            <a:extLst>
              <a:ext uri="{FF2B5EF4-FFF2-40B4-BE49-F238E27FC236}">
                <a16:creationId xmlns:a16="http://schemas.microsoft.com/office/drawing/2014/main" id="{A1252617-3B7E-1617-EA51-E96F4622A3E6}"/>
              </a:ext>
            </a:extLst>
          </p:cNvPr>
          <p:cNvSpPr txBox="1"/>
          <p:nvPr/>
        </p:nvSpPr>
        <p:spPr>
          <a:xfrm>
            <a:off x="722810" y="3317967"/>
            <a:ext cx="10493829" cy="1938992"/>
          </a:xfrm>
          <a:prstGeom prst="rect">
            <a:avLst/>
          </a:prstGeom>
          <a:noFill/>
        </p:spPr>
        <p:txBody>
          <a:bodyPr wrap="square" rtlCol="0">
            <a:spAutoFit/>
          </a:bodyPr>
          <a:lstStyle/>
          <a:p>
            <a:pPr marL="342900" indent="-342900">
              <a:buFont typeface="+mj-lt"/>
              <a:buAutoNum type="arabicPeriod"/>
            </a:pPr>
            <a:r>
              <a:rPr lang="en-US" sz="2400" b="1" dirty="0">
                <a:latin typeface="Arial" panose="020B0604020202020204" pitchFamily="34" charset="0"/>
                <a:cs typeface="Arial" panose="020B0604020202020204" pitchFamily="34" charset="0"/>
              </a:rPr>
              <a:t>Pattern Recognition</a:t>
            </a:r>
          </a:p>
          <a:p>
            <a:endParaRPr lang="en-US" sz="2400" b="1" dirty="0">
              <a:latin typeface="Arial" panose="020B0604020202020204" pitchFamily="34" charset="0"/>
              <a:cs typeface="Arial" panose="020B0604020202020204" pitchFamily="34" charset="0"/>
            </a:endParaRPr>
          </a:p>
          <a:p>
            <a:pPr marL="342900" indent="-342900">
              <a:buFont typeface="+mj-lt"/>
              <a:buAutoNum type="arabicPeriod"/>
            </a:pPr>
            <a:r>
              <a:rPr lang="en-US" sz="2400" b="1" dirty="0">
                <a:latin typeface="Arial" panose="020B0604020202020204" pitchFamily="34" charset="0"/>
                <a:cs typeface="Arial" panose="020B0604020202020204" pitchFamily="34" charset="0"/>
              </a:rPr>
              <a:t>Understanding Intent (using context)</a:t>
            </a:r>
          </a:p>
          <a:p>
            <a:endParaRPr lang="en-US" sz="2400" b="1" dirty="0">
              <a:latin typeface="Arial" panose="020B0604020202020204" pitchFamily="34" charset="0"/>
              <a:cs typeface="Arial" panose="020B0604020202020204" pitchFamily="34" charset="0"/>
            </a:endParaRPr>
          </a:p>
          <a:p>
            <a:pPr marL="342900" indent="-342900">
              <a:buFont typeface="+mj-lt"/>
              <a:buAutoNum type="arabicPeriod"/>
            </a:pPr>
            <a:r>
              <a:rPr lang="en-US" sz="2400" b="1" dirty="0">
                <a:latin typeface="Arial" panose="020B0604020202020204" pitchFamily="34" charset="0"/>
                <a:cs typeface="Arial" panose="020B0604020202020204" pitchFamily="34" charset="0"/>
              </a:rPr>
              <a:t>Probability-Based Word Prediction</a:t>
            </a:r>
            <a:endParaRPr lang="hi-IN" sz="2400" dirty="0">
              <a:latin typeface="Arial" panose="020B0604020202020204" pitchFamily="34" charset="0"/>
            </a:endParaRPr>
          </a:p>
        </p:txBody>
      </p:sp>
    </p:spTree>
    <p:extLst>
      <p:ext uri="{BB962C8B-B14F-4D97-AF65-F5344CB8AC3E}">
        <p14:creationId xmlns:p14="http://schemas.microsoft.com/office/powerpoint/2010/main" val="3929574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B1BAB2B-10AE-8680-E13F-2C048D2F6CA6}"/>
              </a:ext>
            </a:extLst>
          </p:cNvPr>
          <p:cNvSpPr txBox="1"/>
          <p:nvPr/>
        </p:nvSpPr>
        <p:spPr>
          <a:xfrm>
            <a:off x="174171" y="1616002"/>
            <a:ext cx="12017829" cy="3416320"/>
          </a:xfrm>
          <a:prstGeom prst="rect">
            <a:avLst/>
          </a:prstGeom>
          <a:noFill/>
        </p:spPr>
        <p:txBody>
          <a:bodyPr wrap="square">
            <a:spAutoFit/>
          </a:bodyPr>
          <a:lstStyle/>
          <a:p>
            <a:pPr>
              <a:buNone/>
            </a:pPr>
            <a:r>
              <a:rPr lang="en-US" sz="2400" b="1" dirty="0">
                <a:latin typeface="Arial" panose="020B0604020202020204" pitchFamily="34" charset="0"/>
                <a:cs typeface="Arial" panose="020B0604020202020204" pitchFamily="34" charset="0"/>
              </a:rPr>
              <a:t>1. Pattern Recognition</a:t>
            </a:r>
          </a:p>
          <a:p>
            <a:pPr>
              <a:buNone/>
            </a:pPr>
            <a:r>
              <a:rPr lang="en-US" sz="2400" dirty="0">
                <a:latin typeface="Arial" panose="020B0604020202020204" pitchFamily="34" charset="0"/>
                <a:cs typeface="Arial" panose="020B0604020202020204" pitchFamily="34" charset="0"/>
              </a:rPr>
              <a:t>LLMs are trained on billions of text examples.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They learn patterns such as: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how sentences are structured</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how questions are answered</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how commands look</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how definitions or explanations are written</a:t>
            </a:r>
          </a:p>
          <a:p>
            <a:pPr>
              <a:buNone/>
            </a:pPr>
            <a:r>
              <a:rPr lang="en-US" sz="2400" dirty="0">
                <a:latin typeface="Arial" panose="020B0604020202020204" pitchFamily="34" charset="0"/>
                <a:cs typeface="Arial" panose="020B0604020202020204" pitchFamily="34" charset="0"/>
              </a:rPr>
              <a:t>So when you give an instruction, the model matches it to similar patterns in its training data.</a:t>
            </a:r>
          </a:p>
        </p:txBody>
      </p:sp>
    </p:spTree>
    <p:extLst>
      <p:ext uri="{BB962C8B-B14F-4D97-AF65-F5344CB8AC3E}">
        <p14:creationId xmlns:p14="http://schemas.microsoft.com/office/powerpoint/2010/main" val="4015204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4A7CE-C1DB-FBAF-3A52-62278DF0A5D0}"/>
              </a:ext>
            </a:extLst>
          </p:cNvPr>
          <p:cNvSpPr txBox="1"/>
          <p:nvPr/>
        </p:nvSpPr>
        <p:spPr>
          <a:xfrm>
            <a:off x="452845" y="167859"/>
            <a:ext cx="10964092" cy="2308324"/>
          </a:xfrm>
          <a:prstGeom prst="rect">
            <a:avLst/>
          </a:prstGeom>
          <a:noFill/>
        </p:spPr>
        <p:txBody>
          <a:bodyPr wrap="square">
            <a:spAutoFit/>
          </a:bodyPr>
          <a:lstStyle/>
          <a:p>
            <a:pPr>
              <a:buNone/>
            </a:pPr>
            <a:r>
              <a:rPr lang="en-US" sz="2400" b="1" dirty="0">
                <a:latin typeface="Arial" panose="020B0604020202020204" pitchFamily="34" charset="0"/>
                <a:cs typeface="Arial" panose="020B0604020202020204" pitchFamily="34" charset="0"/>
              </a:rPr>
              <a:t>Example:</a:t>
            </a:r>
          </a:p>
          <a:p>
            <a:pPr>
              <a:buNone/>
            </a:pPr>
            <a:r>
              <a:rPr lang="en-US" sz="2400" dirty="0">
                <a:latin typeface="Arial" panose="020B0604020202020204" pitchFamily="34" charset="0"/>
                <a:cs typeface="Arial" panose="020B0604020202020204" pitchFamily="34" charset="0"/>
              </a:rPr>
              <a:t>Instruction: </a:t>
            </a:r>
            <a:r>
              <a:rPr lang="en-US" sz="2400" b="1" dirty="0">
                <a:latin typeface="Arial" panose="020B0604020202020204" pitchFamily="34" charset="0"/>
                <a:cs typeface="Arial" panose="020B0604020202020204" pitchFamily="34" charset="0"/>
              </a:rPr>
              <a:t>“Explain photosynthesis in simple words.”</a:t>
            </a:r>
            <a:endParaRPr lang="en-US" sz="2400" dirty="0">
              <a:latin typeface="Arial" panose="020B0604020202020204" pitchFamily="34" charset="0"/>
              <a:cs typeface="Arial" panose="020B0604020202020204" pitchFamily="34" charset="0"/>
            </a:endParaRPr>
          </a:p>
          <a:p>
            <a:pPr>
              <a:buNone/>
            </a:pPr>
            <a:r>
              <a:rPr lang="en-US" sz="2400" dirty="0">
                <a:latin typeface="Arial" panose="020B0604020202020204" pitchFamily="34" charset="0"/>
                <a:cs typeface="Arial" panose="020B0604020202020204" pitchFamily="34" charset="0"/>
              </a:rPr>
              <a:t>The model recognizes patterns like: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“Explain…” → definition format</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“in simple words” → easy language needed</a:t>
            </a:r>
          </a:p>
          <a:p>
            <a:pPr>
              <a:buNone/>
            </a:pPr>
            <a:r>
              <a:rPr lang="en-US" sz="2400" dirty="0">
                <a:latin typeface="Arial" panose="020B0604020202020204" pitchFamily="34" charset="0"/>
                <a:cs typeface="Arial" panose="020B0604020202020204" pitchFamily="34" charset="0"/>
              </a:rPr>
              <a:t>	So it outputs a simplified explanation.</a:t>
            </a:r>
          </a:p>
        </p:txBody>
      </p:sp>
      <p:sp>
        <p:nvSpPr>
          <p:cNvPr id="5" name="TextBox 4">
            <a:extLst>
              <a:ext uri="{FF2B5EF4-FFF2-40B4-BE49-F238E27FC236}">
                <a16:creationId xmlns:a16="http://schemas.microsoft.com/office/drawing/2014/main" id="{D1B11A1C-022E-DAF3-028E-323CC5D83F07}"/>
              </a:ext>
            </a:extLst>
          </p:cNvPr>
          <p:cNvSpPr txBox="1"/>
          <p:nvPr/>
        </p:nvSpPr>
        <p:spPr>
          <a:xfrm>
            <a:off x="365760" y="3106006"/>
            <a:ext cx="8778240" cy="3170099"/>
          </a:xfrm>
          <a:prstGeom prst="rect">
            <a:avLst/>
          </a:prstGeom>
          <a:noFill/>
        </p:spPr>
        <p:txBody>
          <a:bodyPr wrap="square">
            <a:spAutoFit/>
          </a:bodyPr>
          <a:lstStyle/>
          <a:p>
            <a:pPr>
              <a:buNone/>
            </a:pPr>
            <a:r>
              <a:rPr lang="en-US" sz="2000" b="1" dirty="0">
                <a:latin typeface="Arial" panose="020B0604020202020204" pitchFamily="34" charset="0"/>
                <a:cs typeface="Arial" panose="020B0604020202020204" pitchFamily="34" charset="0"/>
              </a:rPr>
              <a:t>“What is the capital of France?”</a:t>
            </a:r>
            <a:r>
              <a:rPr lang="en-US" sz="2000" dirty="0">
                <a:latin typeface="Arial" panose="020B0604020202020204" pitchFamily="34" charset="0"/>
                <a:cs typeface="Arial" panose="020B0604020202020204" pitchFamily="34" charset="0"/>
              </a:rPr>
              <a:t>   </a:t>
            </a:r>
          </a:p>
          <a:p>
            <a:pPr>
              <a:buNone/>
            </a:pPr>
            <a:r>
              <a:rPr lang="en-US" sz="2000" b="1" dirty="0">
                <a:latin typeface="Arial" panose="020B0604020202020204" pitchFamily="34" charset="0"/>
                <a:cs typeface="Arial" panose="020B0604020202020204" pitchFamily="34" charset="0"/>
              </a:rPr>
              <a:t> How the model uses pattern recognition:</a:t>
            </a:r>
          </a:p>
          <a:p>
            <a:pPr>
              <a:buNone/>
            </a:pPr>
            <a:r>
              <a:rPr lang="en-US" sz="2000" dirty="0">
                <a:latin typeface="Arial" panose="020B0604020202020204" pitchFamily="34" charset="0"/>
                <a:cs typeface="Arial" panose="020B0604020202020204" pitchFamily="34" charset="0"/>
              </a:rPr>
              <a:t>The model has seen many examples of:</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fact-based questions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country–capital pairs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Q&amp;A formats</a:t>
            </a:r>
          </a:p>
          <a:p>
            <a:pPr>
              <a:buNone/>
            </a:pPr>
            <a:r>
              <a:rPr lang="en-US" sz="2000" dirty="0">
                <a:latin typeface="Arial" panose="020B0604020202020204" pitchFamily="34" charset="0"/>
                <a:cs typeface="Arial" panose="020B0604020202020204" pitchFamily="34" charset="0"/>
              </a:rPr>
              <a:t>It recognizes the pattern:</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“What is the capital of ___?” → Answer with a place name.</a:t>
            </a:r>
            <a:endParaRPr lang="en-US" sz="2000" dirty="0">
              <a:latin typeface="Arial" panose="020B0604020202020204" pitchFamily="34" charset="0"/>
              <a:cs typeface="Arial" panose="020B0604020202020204" pitchFamily="34" charset="0"/>
            </a:endParaRPr>
          </a:p>
          <a:p>
            <a:pPr>
              <a:buNone/>
            </a:pPr>
            <a:r>
              <a:rPr lang="en-US" sz="2000" b="1" dirty="0">
                <a:latin typeface="Arial" panose="020B0604020202020204" pitchFamily="34" charset="0"/>
                <a:cs typeface="Arial" panose="020B0604020202020204" pitchFamily="34" charset="0"/>
              </a:rPr>
              <a:t> Model’s output (following the learned pattern):</a:t>
            </a:r>
          </a:p>
          <a:p>
            <a:pPr>
              <a:buNone/>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“The capital of France is Paris.”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56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CDA3DB-7937-F683-3F0B-77D2BA19375C}"/>
              </a:ext>
            </a:extLst>
          </p:cNvPr>
          <p:cNvSpPr txBox="1"/>
          <p:nvPr/>
        </p:nvSpPr>
        <p:spPr>
          <a:xfrm>
            <a:off x="304800" y="380219"/>
            <a:ext cx="11181806" cy="3416320"/>
          </a:xfrm>
          <a:prstGeom prst="rect">
            <a:avLst/>
          </a:prstGeom>
          <a:noFill/>
        </p:spPr>
        <p:txBody>
          <a:bodyPr wrap="square">
            <a:spAutoFit/>
          </a:bodyPr>
          <a:lstStyle/>
          <a:p>
            <a:pPr>
              <a:buNone/>
            </a:pPr>
            <a:r>
              <a:rPr lang="en-US" sz="2400" b="1" dirty="0">
                <a:latin typeface="Arial" panose="020B0604020202020204" pitchFamily="34" charset="0"/>
                <a:cs typeface="Arial" panose="020B0604020202020204" pitchFamily="34" charset="0"/>
              </a:rPr>
              <a:t>2. Understanding Intent (using context)</a:t>
            </a:r>
          </a:p>
          <a:p>
            <a:pPr>
              <a:buNone/>
            </a:pPr>
            <a:r>
              <a:rPr lang="en-US" sz="2400" dirty="0">
                <a:latin typeface="Arial" panose="020B0604020202020204" pitchFamily="34" charset="0"/>
                <a:cs typeface="Arial" panose="020B0604020202020204" pitchFamily="34" charset="0"/>
              </a:rPr>
              <a:t>Models don’t “understand” like humans, but they infer your intent from context.</a:t>
            </a:r>
          </a:p>
          <a:p>
            <a:pPr>
              <a:buNone/>
            </a:pPr>
            <a:r>
              <a:rPr lang="en-US" sz="2400" b="1" dirty="0">
                <a:latin typeface="Arial" panose="020B0604020202020204" pitchFamily="34" charset="0"/>
                <a:cs typeface="Arial" panose="020B0604020202020204" pitchFamily="34" charset="0"/>
              </a:rPr>
              <a:t>Example:</a:t>
            </a:r>
          </a:p>
          <a:p>
            <a:pPr>
              <a:buNone/>
            </a:pPr>
            <a:r>
              <a:rPr lang="en-US" sz="2400" dirty="0">
                <a:latin typeface="Arial" panose="020B0604020202020204" pitchFamily="34" charset="0"/>
                <a:cs typeface="Arial" panose="020B0604020202020204" pitchFamily="34" charset="0"/>
              </a:rPr>
              <a:t>Instruction: </a:t>
            </a:r>
            <a:r>
              <a:rPr lang="en-US" sz="2400" b="1" dirty="0">
                <a:latin typeface="Arial" panose="020B0604020202020204" pitchFamily="34" charset="0"/>
                <a:cs typeface="Arial" panose="020B0604020202020204" pitchFamily="34" charset="0"/>
              </a:rPr>
              <a:t>“Summarize the paragraph below.”</a:t>
            </a:r>
            <a:endParaRPr lang="en-US" sz="2400" dirty="0">
              <a:latin typeface="Arial" panose="020B0604020202020204" pitchFamily="34" charset="0"/>
              <a:cs typeface="Arial" panose="020B0604020202020204" pitchFamily="34" charset="0"/>
            </a:endParaRPr>
          </a:p>
          <a:p>
            <a:pPr>
              <a:buNone/>
            </a:pPr>
            <a:r>
              <a:rPr lang="en-US" sz="2400" dirty="0">
                <a:latin typeface="Arial" panose="020B0604020202020204" pitchFamily="34" charset="0"/>
                <a:cs typeface="Arial" panose="020B0604020202020204" pitchFamily="34" charset="0"/>
              </a:rPr>
              <a:t>The model identifies:</a:t>
            </a:r>
          </a:p>
          <a:p>
            <a:pPr>
              <a:buFont typeface="Arial" panose="020B0604020202020204" pitchFamily="34" charset="0"/>
              <a:buChar char="•"/>
            </a:pPr>
            <a:r>
              <a:rPr lang="en-US" sz="2400" i="1" dirty="0">
                <a:latin typeface="Arial" panose="020B0604020202020204" pitchFamily="34" charset="0"/>
                <a:cs typeface="Arial" panose="020B0604020202020204" pitchFamily="34" charset="0"/>
              </a:rPr>
              <a:t>verb</a:t>
            </a:r>
            <a:r>
              <a:rPr lang="en-US" sz="2400" dirty="0">
                <a:latin typeface="Arial" panose="020B0604020202020204" pitchFamily="34" charset="0"/>
                <a:cs typeface="Arial" panose="020B0604020202020204" pitchFamily="34" charset="0"/>
              </a:rPr>
              <a:t>: summarize</a:t>
            </a:r>
          </a:p>
          <a:p>
            <a:pPr>
              <a:buFont typeface="Arial" panose="020B0604020202020204" pitchFamily="34" charset="0"/>
              <a:buChar char="•"/>
            </a:pPr>
            <a:r>
              <a:rPr lang="en-US" sz="2400" i="1" dirty="0">
                <a:latin typeface="Arial" panose="020B0604020202020204" pitchFamily="34" charset="0"/>
                <a:cs typeface="Arial" panose="020B0604020202020204" pitchFamily="34" charset="0"/>
              </a:rPr>
              <a:t>object</a:t>
            </a:r>
            <a:r>
              <a:rPr lang="en-US" sz="2400" dirty="0">
                <a:latin typeface="Arial" panose="020B0604020202020204" pitchFamily="34" charset="0"/>
                <a:cs typeface="Arial" panose="020B0604020202020204" pitchFamily="34" charset="0"/>
              </a:rPr>
              <a:t>: the paragraph</a:t>
            </a:r>
          </a:p>
          <a:p>
            <a:pPr>
              <a:buFont typeface="Arial" panose="020B0604020202020204" pitchFamily="34" charset="0"/>
              <a:buChar char="•"/>
            </a:pPr>
            <a:r>
              <a:rPr lang="en-US" sz="2400" i="1" dirty="0">
                <a:latin typeface="Arial" panose="020B0604020202020204" pitchFamily="34" charset="0"/>
                <a:cs typeface="Arial" panose="020B0604020202020204" pitchFamily="34" charset="0"/>
              </a:rPr>
              <a:t>style</a:t>
            </a:r>
            <a:r>
              <a:rPr lang="en-US" sz="2400" dirty="0">
                <a:latin typeface="Arial" panose="020B0604020202020204" pitchFamily="34" charset="0"/>
                <a:cs typeface="Arial" panose="020B0604020202020204" pitchFamily="34" charset="0"/>
              </a:rPr>
              <a:t>: short, condensed</a:t>
            </a:r>
          </a:p>
          <a:p>
            <a:pPr>
              <a:buNone/>
            </a:pPr>
            <a:r>
              <a:rPr lang="en-US" sz="2400" dirty="0">
                <a:latin typeface="Arial" panose="020B0604020202020204" pitchFamily="34" charset="0"/>
                <a:cs typeface="Arial" panose="020B0604020202020204" pitchFamily="34" charset="0"/>
              </a:rPr>
              <a:t>	It then follows the pattern of summarization.</a:t>
            </a:r>
          </a:p>
        </p:txBody>
      </p:sp>
    </p:spTree>
    <p:extLst>
      <p:ext uri="{BB962C8B-B14F-4D97-AF65-F5344CB8AC3E}">
        <p14:creationId xmlns:p14="http://schemas.microsoft.com/office/powerpoint/2010/main" val="809646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7B077-31A4-265E-2E60-E6A325915749}"/>
              </a:ext>
            </a:extLst>
          </p:cNvPr>
          <p:cNvSpPr txBox="1"/>
          <p:nvPr/>
        </p:nvSpPr>
        <p:spPr>
          <a:xfrm>
            <a:off x="470263" y="585873"/>
            <a:ext cx="11016343" cy="1938992"/>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“Can you shorten this paragraph?”</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Followed by:</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“Artificial intelligence is transforming industries by automating tasks, improving decision-making, and enabling new types of applications. It has become a key technology in modern society.”</a:t>
            </a:r>
            <a:endParaRPr lang="hi-IN" sz="2000" dirty="0">
              <a:latin typeface="Arial" panose="020B0604020202020204" pitchFamily="34" charset="0"/>
            </a:endParaRPr>
          </a:p>
        </p:txBody>
      </p:sp>
      <p:sp>
        <p:nvSpPr>
          <p:cNvPr id="5" name="TextBox 4">
            <a:extLst>
              <a:ext uri="{FF2B5EF4-FFF2-40B4-BE49-F238E27FC236}">
                <a16:creationId xmlns:a16="http://schemas.microsoft.com/office/drawing/2014/main" id="{3C8BEC57-35BD-4FEE-E9B2-476CD44623C1}"/>
              </a:ext>
            </a:extLst>
          </p:cNvPr>
          <p:cNvSpPr txBox="1"/>
          <p:nvPr/>
        </p:nvSpPr>
        <p:spPr>
          <a:xfrm>
            <a:off x="470263" y="2722830"/>
            <a:ext cx="10032274" cy="2554545"/>
          </a:xfrm>
          <a:prstGeom prst="rect">
            <a:avLst/>
          </a:prstGeom>
          <a:noFill/>
        </p:spPr>
        <p:txBody>
          <a:bodyPr wrap="square">
            <a:spAutoFit/>
          </a:bodyPr>
          <a:lstStyle/>
          <a:p>
            <a:pPr>
              <a:buNone/>
            </a:pPr>
            <a:r>
              <a:rPr lang="en-US" sz="2000" b="1" dirty="0">
                <a:latin typeface="Arial" panose="020B0604020202020204" pitchFamily="34" charset="0"/>
                <a:cs typeface="Arial" panose="020B0604020202020204" pitchFamily="34" charset="0"/>
              </a:rPr>
              <a:t>How the model interprets intent using context:</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The verb </a:t>
            </a:r>
            <a:r>
              <a:rPr lang="en-US" sz="2000" b="1" dirty="0">
                <a:latin typeface="Arial" panose="020B0604020202020204" pitchFamily="34" charset="0"/>
                <a:cs typeface="Arial" panose="020B0604020202020204" pitchFamily="34" charset="0"/>
              </a:rPr>
              <a:t>“shorten”</a:t>
            </a:r>
            <a:r>
              <a:rPr lang="en-US" sz="2000" dirty="0">
                <a:latin typeface="Arial" panose="020B0604020202020204" pitchFamily="34" charset="0"/>
                <a:cs typeface="Arial" panose="020B0604020202020204" pitchFamily="34" charset="0"/>
              </a:rPr>
              <a:t> tells the model the task = </a:t>
            </a:r>
            <a:r>
              <a:rPr lang="en-US" sz="2000" i="1" dirty="0">
                <a:latin typeface="Arial" panose="020B0604020202020204" pitchFamily="34" charset="0"/>
                <a:cs typeface="Arial" panose="020B0604020202020204" pitchFamily="34" charset="0"/>
              </a:rPr>
              <a:t>summarization</a:t>
            </a:r>
            <a:r>
              <a:rPr lang="en-US" sz="20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The phrase </a:t>
            </a:r>
            <a:r>
              <a:rPr lang="en-US" sz="2000" b="1" dirty="0">
                <a:latin typeface="Arial" panose="020B0604020202020204" pitchFamily="34" charset="0"/>
                <a:cs typeface="Arial" panose="020B0604020202020204" pitchFamily="34" charset="0"/>
              </a:rPr>
              <a:t>“this paragraph”</a:t>
            </a:r>
            <a:r>
              <a:rPr lang="en-US" sz="2000" dirty="0">
                <a:latin typeface="Arial" panose="020B0604020202020204" pitchFamily="34" charset="0"/>
                <a:cs typeface="Arial" panose="020B0604020202020204" pitchFamily="34" charset="0"/>
              </a:rPr>
              <a:t> tells the model what text to work on.</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The model understands it should not explain, rewrite, or expand—</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it must compress</a:t>
            </a:r>
            <a:r>
              <a:rPr lang="en-US" sz="2000" dirty="0">
                <a:latin typeface="Arial" panose="020B0604020202020204" pitchFamily="34" charset="0"/>
                <a:cs typeface="Arial" panose="020B0604020202020204" pitchFamily="34" charset="0"/>
              </a:rPr>
              <a:t> the content.</a:t>
            </a:r>
          </a:p>
          <a:p>
            <a:pPr>
              <a:buNone/>
            </a:pPr>
            <a:r>
              <a:rPr lang="en-US" sz="2000" b="1" dirty="0">
                <a:latin typeface="Arial" panose="020B0604020202020204" pitchFamily="34" charset="0"/>
                <a:cs typeface="Arial" panose="020B0604020202020204" pitchFamily="34" charset="0"/>
              </a:rPr>
              <a:t>Model’s output (matching the user’s intent):</a:t>
            </a:r>
          </a:p>
          <a:p>
            <a:pPr>
              <a:buNone/>
            </a:pPr>
            <a:r>
              <a:rPr lang="en-US" sz="2000" b="1" dirty="0">
                <a:latin typeface="Arial" panose="020B0604020202020204" pitchFamily="34" charset="0"/>
                <a:cs typeface="Arial" panose="020B0604020202020204" pitchFamily="34" charset="0"/>
              </a:rPr>
              <a:t>	“AI is transforming industries by automating tasks and improving decisions.”</a:t>
            </a: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B6517DB-49B5-0F93-ED9C-B5B826412BD4}"/>
              </a:ext>
            </a:extLst>
          </p:cNvPr>
          <p:cNvSpPr txBox="1"/>
          <p:nvPr/>
        </p:nvSpPr>
        <p:spPr>
          <a:xfrm>
            <a:off x="1027611" y="5947013"/>
            <a:ext cx="10032274" cy="369332"/>
          </a:xfrm>
          <a:prstGeom prst="rect">
            <a:avLst/>
          </a:prstGeom>
          <a:noFill/>
        </p:spPr>
        <p:txBody>
          <a:bodyPr wrap="square">
            <a:spAutoFit/>
          </a:bodyPr>
          <a:lstStyle/>
          <a:p>
            <a:r>
              <a:rPr lang="en-US" dirty="0"/>
              <a:t>The model correctly understood the </a:t>
            </a:r>
            <a:r>
              <a:rPr lang="en-US" b="1" dirty="0"/>
              <a:t>intent</a:t>
            </a:r>
            <a:r>
              <a:rPr lang="en-US" dirty="0"/>
              <a:t> (summarize) using the </a:t>
            </a:r>
            <a:r>
              <a:rPr lang="en-US" b="1" dirty="0"/>
              <a:t>context</a:t>
            </a:r>
            <a:r>
              <a:rPr lang="en-US" dirty="0"/>
              <a:t> (the paragraph).</a:t>
            </a:r>
            <a:endParaRPr lang="hi-IN" dirty="0"/>
          </a:p>
        </p:txBody>
      </p:sp>
    </p:spTree>
    <p:extLst>
      <p:ext uri="{BB962C8B-B14F-4D97-AF65-F5344CB8AC3E}">
        <p14:creationId xmlns:p14="http://schemas.microsoft.com/office/powerpoint/2010/main" val="157898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A86EDC-B418-6381-FF76-DCAB35F28094}"/>
              </a:ext>
            </a:extLst>
          </p:cNvPr>
          <p:cNvSpPr txBox="1"/>
          <p:nvPr/>
        </p:nvSpPr>
        <p:spPr>
          <a:xfrm>
            <a:off x="287383" y="491425"/>
            <a:ext cx="11016343" cy="6001643"/>
          </a:xfrm>
          <a:prstGeom prst="rect">
            <a:avLst/>
          </a:prstGeom>
          <a:noFill/>
        </p:spPr>
        <p:txBody>
          <a:bodyPr wrap="square">
            <a:spAutoFit/>
          </a:bodyPr>
          <a:lstStyle/>
          <a:p>
            <a:pPr>
              <a:buNone/>
            </a:pPr>
            <a:r>
              <a:rPr lang="en-US" sz="2400" b="1" dirty="0"/>
              <a:t>3. Probability-Based Word Prediction</a:t>
            </a:r>
          </a:p>
          <a:p>
            <a:pPr>
              <a:buNone/>
            </a:pPr>
            <a:r>
              <a:rPr lang="en-US" sz="2400" dirty="0"/>
              <a:t>Models follow instructions by predicting the </a:t>
            </a:r>
            <a:r>
              <a:rPr lang="en-US" sz="2400" b="1" dirty="0"/>
              <a:t>most likely next words</a:t>
            </a:r>
            <a:r>
              <a:rPr lang="en-US" sz="2400" dirty="0"/>
              <a:t> that fit:</a:t>
            </a:r>
          </a:p>
          <a:p>
            <a:pPr>
              <a:buFont typeface="Arial" panose="020B0604020202020204" pitchFamily="34" charset="0"/>
              <a:buChar char="•"/>
            </a:pPr>
            <a:r>
              <a:rPr lang="en-US" sz="2400" dirty="0"/>
              <a:t>the </a:t>
            </a:r>
            <a:r>
              <a:rPr lang="en-US" sz="2400" b="1" dirty="0"/>
              <a:t>instruction pattern</a:t>
            </a:r>
            <a:endParaRPr lang="en-US" sz="2400" dirty="0"/>
          </a:p>
          <a:p>
            <a:pPr>
              <a:buFont typeface="Arial" panose="020B0604020202020204" pitchFamily="34" charset="0"/>
              <a:buChar char="•"/>
            </a:pPr>
            <a:r>
              <a:rPr lang="en-US" sz="2400" dirty="0"/>
              <a:t>the </a:t>
            </a:r>
            <a:r>
              <a:rPr lang="en-US" sz="2400" b="1" dirty="0"/>
              <a:t>topic</a:t>
            </a:r>
            <a:endParaRPr lang="en-US" sz="2400" dirty="0"/>
          </a:p>
          <a:p>
            <a:pPr>
              <a:buFont typeface="Arial" panose="020B0604020202020204" pitchFamily="34" charset="0"/>
              <a:buChar char="•"/>
            </a:pPr>
            <a:r>
              <a:rPr lang="en-US" sz="2400" dirty="0"/>
              <a:t>the </a:t>
            </a:r>
            <a:r>
              <a:rPr lang="en-US" sz="2400" b="1" dirty="0"/>
              <a:t>tone</a:t>
            </a:r>
            <a:endParaRPr lang="en-US" sz="2400" dirty="0"/>
          </a:p>
          <a:p>
            <a:pPr>
              <a:buFont typeface="Arial" panose="020B0604020202020204" pitchFamily="34" charset="0"/>
              <a:buChar char="•"/>
            </a:pPr>
            <a:r>
              <a:rPr lang="en-US" sz="2400" dirty="0"/>
              <a:t>the </a:t>
            </a:r>
            <a:r>
              <a:rPr lang="en-US" sz="2400" b="1" dirty="0"/>
              <a:t>structure</a:t>
            </a:r>
            <a:endParaRPr lang="en-US" sz="2400" dirty="0"/>
          </a:p>
          <a:p>
            <a:pPr>
              <a:buNone/>
            </a:pPr>
            <a:r>
              <a:rPr lang="en-US" sz="2400" b="1" dirty="0"/>
              <a:t>Example:</a:t>
            </a:r>
          </a:p>
          <a:p>
            <a:pPr>
              <a:buNone/>
            </a:pPr>
            <a:r>
              <a:rPr lang="en-US" sz="2400" dirty="0"/>
              <a:t>Instruction:</a:t>
            </a:r>
            <a:br>
              <a:rPr lang="en-US" sz="2400" dirty="0"/>
            </a:br>
            <a:r>
              <a:rPr lang="en-US" sz="2400" b="1" dirty="0"/>
              <a:t>“Write three advantages of online learning.”</a:t>
            </a:r>
            <a:endParaRPr lang="en-US" sz="2400" dirty="0"/>
          </a:p>
          <a:p>
            <a:pPr>
              <a:buNone/>
            </a:pPr>
            <a:r>
              <a:rPr lang="en-US" sz="2400" dirty="0"/>
              <a:t>The model predicts a list structure because</a:t>
            </a:r>
            <a:br>
              <a:rPr lang="en-US" sz="2400" dirty="0"/>
            </a:br>
            <a:r>
              <a:rPr lang="en-US" sz="2400" dirty="0"/>
              <a:t>“three advantages” → bullet points or numbering.</a:t>
            </a:r>
          </a:p>
          <a:p>
            <a:pPr>
              <a:buNone/>
            </a:pPr>
            <a:r>
              <a:rPr lang="en-US" sz="2400" dirty="0"/>
              <a:t>It may generate:</a:t>
            </a:r>
          </a:p>
          <a:p>
            <a:pPr>
              <a:buFont typeface="+mj-lt"/>
              <a:buAutoNum type="arabicPeriod"/>
            </a:pPr>
            <a:r>
              <a:rPr lang="en-US" sz="2400" dirty="0"/>
              <a:t>Flexibility</a:t>
            </a:r>
          </a:p>
          <a:p>
            <a:pPr>
              <a:buFont typeface="+mj-lt"/>
              <a:buAutoNum type="arabicPeriod"/>
            </a:pPr>
            <a:r>
              <a:rPr lang="en-US" sz="2400" dirty="0"/>
              <a:t>Accessibility</a:t>
            </a:r>
          </a:p>
          <a:p>
            <a:pPr>
              <a:buFont typeface="+mj-lt"/>
              <a:buAutoNum type="arabicPeriod"/>
            </a:pPr>
            <a:r>
              <a:rPr lang="en-US" sz="2400" dirty="0"/>
              <a:t>Cost-effectiveness</a:t>
            </a:r>
          </a:p>
          <a:p>
            <a:pPr>
              <a:buNone/>
            </a:pPr>
            <a:r>
              <a:rPr lang="en-US" sz="2400" dirty="0"/>
              <a:t>These are the </a:t>
            </a:r>
            <a:r>
              <a:rPr lang="en-US" sz="2400" b="1" dirty="0"/>
              <a:t>most statistically probable</a:t>
            </a:r>
            <a:r>
              <a:rPr lang="en-US" sz="2400" dirty="0"/>
              <a:t> advantages found in text patterns.</a:t>
            </a:r>
          </a:p>
        </p:txBody>
      </p:sp>
    </p:spTree>
    <p:extLst>
      <p:ext uri="{BB962C8B-B14F-4D97-AF65-F5344CB8AC3E}">
        <p14:creationId xmlns:p14="http://schemas.microsoft.com/office/powerpoint/2010/main" val="751939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447E6-B4B4-1225-6D44-5F373D219BE4}"/>
              </a:ext>
            </a:extLst>
          </p:cNvPr>
          <p:cNvSpPr txBox="1"/>
          <p:nvPr/>
        </p:nvSpPr>
        <p:spPr>
          <a:xfrm>
            <a:off x="365760" y="601614"/>
            <a:ext cx="11434354" cy="1569660"/>
          </a:xfrm>
          <a:prstGeom prst="rect">
            <a:avLst/>
          </a:prstGeom>
          <a:noFill/>
        </p:spPr>
        <p:txBody>
          <a:bodyPr wrap="square">
            <a:spAutoFit/>
          </a:bodyPr>
          <a:lstStyle/>
          <a:p>
            <a:pPr>
              <a:buNone/>
            </a:pPr>
            <a:r>
              <a:rPr lang="en-US" sz="2400" b="1" dirty="0">
                <a:latin typeface="Arial" panose="020B0604020202020204" pitchFamily="34" charset="0"/>
                <a:cs typeface="Arial" panose="020B0604020202020204" pitchFamily="34" charset="0"/>
              </a:rPr>
              <a:t>Ex: Input text:</a:t>
            </a:r>
          </a:p>
          <a:p>
            <a:pPr>
              <a:buNone/>
            </a:pPr>
            <a:r>
              <a:rPr lang="en-US" sz="2400" b="1" dirty="0">
                <a:latin typeface="Arial" panose="020B0604020202020204" pitchFamily="34" charset="0"/>
                <a:cs typeface="Arial" panose="020B0604020202020204" pitchFamily="34" charset="0"/>
              </a:rPr>
              <a:t>“The dog chased the ___.”</a:t>
            </a:r>
            <a:endParaRPr lang="en-US" sz="2400" dirty="0">
              <a:latin typeface="Arial" panose="020B0604020202020204" pitchFamily="34" charset="0"/>
              <a:cs typeface="Arial" panose="020B0604020202020204" pitchFamily="34" charset="0"/>
            </a:endParaRPr>
          </a:p>
          <a:p>
            <a:pPr>
              <a:buNone/>
            </a:pPr>
            <a:r>
              <a:rPr lang="en-US" sz="2400" dirty="0">
                <a:latin typeface="Arial" panose="020B0604020202020204" pitchFamily="34" charset="0"/>
                <a:cs typeface="Arial" panose="020B0604020202020204" pitchFamily="34" charset="0"/>
              </a:rPr>
              <a:t>A language model looks at the context and predicts the </a:t>
            </a:r>
            <a:r>
              <a:rPr lang="en-US" sz="2400" b="1" dirty="0">
                <a:latin typeface="Arial" panose="020B0604020202020204" pitchFamily="34" charset="0"/>
                <a:cs typeface="Arial" panose="020B0604020202020204" pitchFamily="34" charset="0"/>
              </a:rPr>
              <a:t>most likely next word</a:t>
            </a:r>
            <a:r>
              <a:rPr lang="en-US" sz="2400" dirty="0">
                <a:latin typeface="Arial" panose="020B0604020202020204" pitchFamily="34" charset="0"/>
                <a:cs typeface="Arial" panose="020B0604020202020204" pitchFamily="34" charset="0"/>
              </a:rPr>
              <a:t> by assigning probabilities.</a:t>
            </a:r>
          </a:p>
        </p:txBody>
      </p:sp>
      <p:graphicFrame>
        <p:nvGraphicFramePr>
          <p:cNvPr id="4" name="Table 3">
            <a:extLst>
              <a:ext uri="{FF2B5EF4-FFF2-40B4-BE49-F238E27FC236}">
                <a16:creationId xmlns:a16="http://schemas.microsoft.com/office/drawing/2014/main" id="{CFD16BC8-ACDF-B376-FDCD-2D17FEDF6DE0}"/>
              </a:ext>
            </a:extLst>
          </p:cNvPr>
          <p:cNvGraphicFramePr>
            <a:graphicFrameLocks noGrp="1"/>
          </p:cNvGraphicFramePr>
          <p:nvPr>
            <p:extLst>
              <p:ext uri="{D42A27DB-BD31-4B8C-83A1-F6EECF244321}">
                <p14:modId xmlns:p14="http://schemas.microsoft.com/office/powerpoint/2010/main" val="1615308604"/>
              </p:ext>
            </p:extLst>
          </p:nvPr>
        </p:nvGraphicFramePr>
        <p:xfrm>
          <a:off x="838200" y="2094116"/>
          <a:ext cx="6738258" cy="2194560"/>
        </p:xfrm>
        <a:graphic>
          <a:graphicData uri="http://schemas.openxmlformats.org/drawingml/2006/table">
            <a:tbl>
              <a:tblPr/>
              <a:tblGrid>
                <a:gridCol w="3369129">
                  <a:extLst>
                    <a:ext uri="{9D8B030D-6E8A-4147-A177-3AD203B41FA5}">
                      <a16:colId xmlns:a16="http://schemas.microsoft.com/office/drawing/2014/main" val="3028277378"/>
                    </a:ext>
                  </a:extLst>
                </a:gridCol>
                <a:gridCol w="3369129">
                  <a:extLst>
                    <a:ext uri="{9D8B030D-6E8A-4147-A177-3AD203B41FA5}">
                      <a16:colId xmlns:a16="http://schemas.microsoft.com/office/drawing/2014/main" val="3982485089"/>
                    </a:ext>
                  </a:extLst>
                </a:gridCol>
              </a:tblGrid>
              <a:tr h="0">
                <a:tc>
                  <a:txBody>
                    <a:bodyPr/>
                    <a:lstStyle/>
                    <a:p>
                      <a:pPr>
                        <a:buNone/>
                      </a:pPr>
                      <a:r>
                        <a:rPr lang="en-IN"/>
                        <a:t>Next Word</a:t>
                      </a:r>
                    </a:p>
                  </a:txBody>
                  <a:tcPr anchor="ctr">
                    <a:lnL>
                      <a:noFill/>
                    </a:lnL>
                    <a:lnR>
                      <a:noFill/>
                    </a:lnR>
                    <a:lnT>
                      <a:noFill/>
                    </a:lnT>
                    <a:lnB>
                      <a:noFill/>
                    </a:lnB>
                    <a:noFill/>
                  </a:tcPr>
                </a:tc>
                <a:tc>
                  <a:txBody>
                    <a:bodyPr/>
                    <a:lstStyle/>
                    <a:p>
                      <a:pPr>
                        <a:buNone/>
                      </a:pPr>
                      <a:r>
                        <a:rPr lang="en-IN"/>
                        <a:t>Probability</a:t>
                      </a:r>
                    </a:p>
                  </a:txBody>
                  <a:tcPr anchor="ctr">
                    <a:lnL>
                      <a:noFill/>
                    </a:lnL>
                    <a:lnR>
                      <a:noFill/>
                    </a:lnR>
                    <a:lnT>
                      <a:noFill/>
                    </a:lnT>
                    <a:lnB>
                      <a:noFill/>
                    </a:lnB>
                    <a:noFill/>
                  </a:tcPr>
                </a:tc>
                <a:extLst>
                  <a:ext uri="{0D108BD9-81ED-4DB2-BD59-A6C34878D82A}">
                    <a16:rowId xmlns:a16="http://schemas.microsoft.com/office/drawing/2014/main" val="4122183016"/>
                  </a:ext>
                </a:extLst>
              </a:tr>
              <a:tr h="0">
                <a:tc>
                  <a:txBody>
                    <a:bodyPr/>
                    <a:lstStyle/>
                    <a:p>
                      <a:pPr>
                        <a:buNone/>
                      </a:pPr>
                      <a:r>
                        <a:rPr lang="en-IN" i="1"/>
                        <a:t>ball</a:t>
                      </a:r>
                      <a:endParaRPr lang="en-IN"/>
                    </a:p>
                  </a:txBody>
                  <a:tcPr anchor="ctr">
                    <a:lnL>
                      <a:noFill/>
                    </a:lnL>
                    <a:lnR>
                      <a:noFill/>
                    </a:lnR>
                    <a:lnT>
                      <a:noFill/>
                    </a:lnT>
                    <a:lnB>
                      <a:noFill/>
                    </a:lnB>
                    <a:noFill/>
                  </a:tcPr>
                </a:tc>
                <a:tc>
                  <a:txBody>
                    <a:bodyPr/>
                    <a:lstStyle/>
                    <a:p>
                      <a:pPr>
                        <a:buNone/>
                      </a:pPr>
                      <a:r>
                        <a:rPr lang="en-IN"/>
                        <a:t>0.62</a:t>
                      </a:r>
                    </a:p>
                  </a:txBody>
                  <a:tcPr anchor="ctr">
                    <a:lnL>
                      <a:noFill/>
                    </a:lnL>
                    <a:lnR>
                      <a:noFill/>
                    </a:lnR>
                    <a:lnT>
                      <a:noFill/>
                    </a:lnT>
                    <a:lnB>
                      <a:noFill/>
                    </a:lnB>
                    <a:noFill/>
                  </a:tcPr>
                </a:tc>
                <a:extLst>
                  <a:ext uri="{0D108BD9-81ED-4DB2-BD59-A6C34878D82A}">
                    <a16:rowId xmlns:a16="http://schemas.microsoft.com/office/drawing/2014/main" val="1745107891"/>
                  </a:ext>
                </a:extLst>
              </a:tr>
              <a:tr h="0">
                <a:tc>
                  <a:txBody>
                    <a:bodyPr/>
                    <a:lstStyle/>
                    <a:p>
                      <a:pPr>
                        <a:buNone/>
                      </a:pPr>
                      <a:r>
                        <a:rPr lang="en-IN" i="1"/>
                        <a:t>cat</a:t>
                      </a:r>
                      <a:endParaRPr lang="en-IN"/>
                    </a:p>
                  </a:txBody>
                  <a:tcPr anchor="ctr">
                    <a:lnL>
                      <a:noFill/>
                    </a:lnL>
                    <a:lnR>
                      <a:noFill/>
                    </a:lnR>
                    <a:lnT>
                      <a:noFill/>
                    </a:lnT>
                    <a:lnB>
                      <a:noFill/>
                    </a:lnB>
                    <a:noFill/>
                  </a:tcPr>
                </a:tc>
                <a:tc>
                  <a:txBody>
                    <a:bodyPr/>
                    <a:lstStyle/>
                    <a:p>
                      <a:pPr>
                        <a:buNone/>
                      </a:pPr>
                      <a:r>
                        <a:rPr lang="en-IN"/>
                        <a:t>0.20</a:t>
                      </a:r>
                    </a:p>
                  </a:txBody>
                  <a:tcPr anchor="ctr">
                    <a:lnL>
                      <a:noFill/>
                    </a:lnL>
                    <a:lnR>
                      <a:noFill/>
                    </a:lnR>
                    <a:lnT>
                      <a:noFill/>
                    </a:lnT>
                    <a:lnB>
                      <a:noFill/>
                    </a:lnB>
                    <a:noFill/>
                  </a:tcPr>
                </a:tc>
                <a:extLst>
                  <a:ext uri="{0D108BD9-81ED-4DB2-BD59-A6C34878D82A}">
                    <a16:rowId xmlns:a16="http://schemas.microsoft.com/office/drawing/2014/main" val="1800067384"/>
                  </a:ext>
                </a:extLst>
              </a:tr>
              <a:tr h="0">
                <a:tc>
                  <a:txBody>
                    <a:bodyPr/>
                    <a:lstStyle/>
                    <a:p>
                      <a:pPr>
                        <a:buNone/>
                      </a:pPr>
                      <a:r>
                        <a:rPr lang="en-IN" i="1"/>
                        <a:t>stick</a:t>
                      </a:r>
                      <a:endParaRPr lang="en-IN"/>
                    </a:p>
                  </a:txBody>
                  <a:tcPr anchor="ctr">
                    <a:lnL>
                      <a:noFill/>
                    </a:lnL>
                    <a:lnR>
                      <a:noFill/>
                    </a:lnR>
                    <a:lnT>
                      <a:noFill/>
                    </a:lnT>
                    <a:lnB>
                      <a:noFill/>
                    </a:lnB>
                    <a:noFill/>
                  </a:tcPr>
                </a:tc>
                <a:tc>
                  <a:txBody>
                    <a:bodyPr/>
                    <a:lstStyle/>
                    <a:p>
                      <a:pPr>
                        <a:buNone/>
                      </a:pPr>
                      <a:r>
                        <a:rPr lang="en-IN"/>
                        <a:t>0.12</a:t>
                      </a:r>
                    </a:p>
                  </a:txBody>
                  <a:tcPr anchor="ctr">
                    <a:lnL>
                      <a:noFill/>
                    </a:lnL>
                    <a:lnR>
                      <a:noFill/>
                    </a:lnR>
                    <a:lnT>
                      <a:noFill/>
                    </a:lnT>
                    <a:lnB>
                      <a:noFill/>
                    </a:lnB>
                    <a:noFill/>
                  </a:tcPr>
                </a:tc>
                <a:extLst>
                  <a:ext uri="{0D108BD9-81ED-4DB2-BD59-A6C34878D82A}">
                    <a16:rowId xmlns:a16="http://schemas.microsoft.com/office/drawing/2014/main" val="1849497749"/>
                  </a:ext>
                </a:extLst>
              </a:tr>
              <a:tr h="0">
                <a:tc>
                  <a:txBody>
                    <a:bodyPr/>
                    <a:lstStyle/>
                    <a:p>
                      <a:pPr>
                        <a:buNone/>
                      </a:pPr>
                      <a:r>
                        <a:rPr lang="en-IN" i="1"/>
                        <a:t>bird</a:t>
                      </a:r>
                      <a:endParaRPr lang="en-IN"/>
                    </a:p>
                  </a:txBody>
                  <a:tcPr anchor="ctr">
                    <a:lnL>
                      <a:noFill/>
                    </a:lnL>
                    <a:lnR>
                      <a:noFill/>
                    </a:lnR>
                    <a:lnT>
                      <a:noFill/>
                    </a:lnT>
                    <a:lnB>
                      <a:noFill/>
                    </a:lnB>
                    <a:noFill/>
                  </a:tcPr>
                </a:tc>
                <a:tc>
                  <a:txBody>
                    <a:bodyPr/>
                    <a:lstStyle/>
                    <a:p>
                      <a:pPr>
                        <a:buNone/>
                      </a:pPr>
                      <a:r>
                        <a:rPr lang="en-IN"/>
                        <a:t>0.05</a:t>
                      </a:r>
                    </a:p>
                  </a:txBody>
                  <a:tcPr anchor="ctr">
                    <a:lnL>
                      <a:noFill/>
                    </a:lnL>
                    <a:lnR>
                      <a:noFill/>
                    </a:lnR>
                    <a:lnT>
                      <a:noFill/>
                    </a:lnT>
                    <a:lnB>
                      <a:noFill/>
                    </a:lnB>
                    <a:noFill/>
                  </a:tcPr>
                </a:tc>
                <a:extLst>
                  <a:ext uri="{0D108BD9-81ED-4DB2-BD59-A6C34878D82A}">
                    <a16:rowId xmlns:a16="http://schemas.microsoft.com/office/drawing/2014/main" val="2266495062"/>
                  </a:ext>
                </a:extLst>
              </a:tr>
              <a:tr h="0">
                <a:tc>
                  <a:txBody>
                    <a:bodyPr/>
                    <a:lstStyle/>
                    <a:p>
                      <a:pPr>
                        <a:buNone/>
                      </a:pPr>
                      <a:r>
                        <a:rPr lang="en-IN" i="1"/>
                        <a:t>car</a:t>
                      </a:r>
                      <a:endParaRPr lang="en-IN"/>
                    </a:p>
                  </a:txBody>
                  <a:tcPr anchor="ctr">
                    <a:lnL>
                      <a:noFill/>
                    </a:lnL>
                    <a:lnR>
                      <a:noFill/>
                    </a:lnR>
                    <a:lnT>
                      <a:noFill/>
                    </a:lnT>
                    <a:lnB>
                      <a:noFill/>
                    </a:lnB>
                    <a:noFill/>
                  </a:tcPr>
                </a:tc>
                <a:tc>
                  <a:txBody>
                    <a:bodyPr/>
                    <a:lstStyle/>
                    <a:p>
                      <a:pPr>
                        <a:buNone/>
                      </a:pPr>
                      <a:r>
                        <a:rPr lang="en-IN" dirty="0"/>
                        <a:t>0.01</a:t>
                      </a:r>
                    </a:p>
                  </a:txBody>
                  <a:tcPr anchor="ctr">
                    <a:lnL>
                      <a:noFill/>
                    </a:lnL>
                    <a:lnR>
                      <a:noFill/>
                    </a:lnR>
                    <a:lnT>
                      <a:noFill/>
                    </a:lnT>
                    <a:lnB>
                      <a:noFill/>
                    </a:lnB>
                    <a:noFill/>
                  </a:tcPr>
                </a:tc>
                <a:extLst>
                  <a:ext uri="{0D108BD9-81ED-4DB2-BD59-A6C34878D82A}">
                    <a16:rowId xmlns:a16="http://schemas.microsoft.com/office/drawing/2014/main" val="325072656"/>
                  </a:ext>
                </a:extLst>
              </a:tr>
            </a:tbl>
          </a:graphicData>
        </a:graphic>
      </p:graphicFrame>
      <p:sp>
        <p:nvSpPr>
          <p:cNvPr id="6" name="TextBox 5">
            <a:extLst>
              <a:ext uri="{FF2B5EF4-FFF2-40B4-BE49-F238E27FC236}">
                <a16:creationId xmlns:a16="http://schemas.microsoft.com/office/drawing/2014/main" id="{E3C49D39-6633-AAD8-8FD9-EF126B288BC4}"/>
              </a:ext>
            </a:extLst>
          </p:cNvPr>
          <p:cNvSpPr txBox="1"/>
          <p:nvPr/>
        </p:nvSpPr>
        <p:spPr>
          <a:xfrm>
            <a:off x="5625743" y="2761344"/>
            <a:ext cx="4319446" cy="1200329"/>
          </a:xfrm>
          <a:prstGeom prst="rect">
            <a:avLst/>
          </a:prstGeom>
          <a:noFill/>
        </p:spPr>
        <p:txBody>
          <a:bodyPr wrap="square">
            <a:spAutoFit/>
          </a:bodyPr>
          <a:lstStyle/>
          <a:p>
            <a:pPr>
              <a:buNone/>
            </a:pPr>
            <a:r>
              <a:rPr lang="en-US" b="1" dirty="0"/>
              <a:t>Most likely word (highest probability):</a:t>
            </a:r>
          </a:p>
          <a:p>
            <a:pPr>
              <a:buNone/>
            </a:pPr>
            <a:r>
              <a:rPr lang="en-US" dirty="0"/>
              <a:t> </a:t>
            </a:r>
            <a:r>
              <a:rPr lang="en-US" b="1" dirty="0"/>
              <a:t>“ball”</a:t>
            </a:r>
            <a:endParaRPr lang="en-US" dirty="0"/>
          </a:p>
          <a:p>
            <a:pPr>
              <a:buNone/>
            </a:pPr>
            <a:r>
              <a:rPr lang="en-US" b="1" dirty="0"/>
              <a:t>Final output:</a:t>
            </a:r>
          </a:p>
          <a:p>
            <a:pPr>
              <a:buNone/>
            </a:pPr>
            <a:r>
              <a:rPr lang="en-US" b="1" dirty="0"/>
              <a:t>“The dog chased the ball.”</a:t>
            </a:r>
            <a:endParaRPr lang="en-US" dirty="0"/>
          </a:p>
        </p:txBody>
      </p:sp>
      <p:sp>
        <p:nvSpPr>
          <p:cNvPr id="7" name="Rectangle 1">
            <a:extLst>
              <a:ext uri="{FF2B5EF4-FFF2-40B4-BE49-F238E27FC236}">
                <a16:creationId xmlns:a16="http://schemas.microsoft.com/office/drawing/2014/main" id="{100FBF2E-7FD5-BD55-7738-466CB5D1ECF3}"/>
              </a:ext>
            </a:extLst>
          </p:cNvPr>
          <p:cNvSpPr>
            <a:spLocks noChangeArrowheads="1"/>
          </p:cNvSpPr>
          <p:nvPr/>
        </p:nvSpPr>
        <p:spPr bwMode="auto">
          <a:xfrm>
            <a:off x="949236" y="4720790"/>
            <a:ext cx="10668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Arial" panose="020B0604020202020204" pitchFamily="34" charset="0"/>
              </a:rPr>
              <a:t>The model has seen millions of sentences.</a:t>
            </a:r>
          </a:p>
          <a:p>
            <a:pPr lvl="1"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Arial" panose="020B0604020202020204" pitchFamily="34" charset="0"/>
              </a:rPr>
              <a:t>“dog chased the ball” appears more often than other combinations.</a:t>
            </a:r>
          </a:p>
          <a:p>
            <a:pPr lvl="1" eaLnBrk="0" fontAlgn="base" hangingPunct="0">
              <a:spcBef>
                <a:spcPct val="0"/>
              </a:spcBef>
              <a:spcAft>
                <a:spcPct val="0"/>
              </a:spcAft>
              <a:buFontTx/>
              <a:buChar char="•"/>
            </a:pPr>
            <a:r>
              <a:rPr kumimoji="0" lang="en-US" altLang="en-US" sz="2400" b="0" i="0" u="none" strike="noStrike" cap="none" normalizeH="0" baseline="0" dirty="0">
                <a:ln>
                  <a:noFill/>
                </a:ln>
                <a:solidFill>
                  <a:schemeClr val="tx1"/>
                </a:solidFill>
                <a:effectLst/>
                <a:latin typeface="Arial" panose="020B0604020202020204" pitchFamily="34" charset="0"/>
              </a:rPr>
              <a:t>So </a:t>
            </a:r>
            <a:r>
              <a:rPr kumimoji="0" lang="en-US" altLang="en-US" sz="2400" b="1" i="0" u="none" strike="noStrike" cap="none" normalizeH="0" baseline="0" dirty="0">
                <a:ln>
                  <a:noFill/>
                </a:ln>
                <a:solidFill>
                  <a:schemeClr val="tx1"/>
                </a:solidFill>
                <a:effectLst/>
                <a:latin typeface="Arial" panose="020B0604020202020204" pitchFamily="34" charset="0"/>
              </a:rPr>
              <a:t>“ball”</a:t>
            </a:r>
            <a:r>
              <a:rPr kumimoji="0" lang="en-US" altLang="en-US" sz="2400" b="0" i="0" u="none" strike="noStrike" cap="none" normalizeH="0" baseline="0" dirty="0">
                <a:ln>
                  <a:noFill/>
                </a:ln>
                <a:solidFill>
                  <a:schemeClr val="tx1"/>
                </a:solidFill>
                <a:effectLst/>
                <a:latin typeface="Arial" panose="020B0604020202020204" pitchFamily="34" charset="0"/>
              </a:rPr>
              <a:t> gets the highest probability.</a:t>
            </a:r>
          </a:p>
        </p:txBody>
      </p:sp>
    </p:spTree>
    <p:extLst>
      <p:ext uri="{BB962C8B-B14F-4D97-AF65-F5344CB8AC3E}">
        <p14:creationId xmlns:p14="http://schemas.microsoft.com/office/powerpoint/2010/main" val="1991180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EF6F63-CDD2-6D48-575E-0CADD2170073}"/>
              </a:ext>
            </a:extLst>
          </p:cNvPr>
          <p:cNvSpPr txBox="1"/>
          <p:nvPr/>
        </p:nvSpPr>
        <p:spPr>
          <a:xfrm>
            <a:off x="226423" y="538650"/>
            <a:ext cx="11634651" cy="5909310"/>
          </a:xfrm>
          <a:prstGeom prst="rect">
            <a:avLst/>
          </a:prstGeom>
          <a:noFill/>
        </p:spPr>
        <p:txBody>
          <a:bodyPr wrap="square">
            <a:spAutoFit/>
          </a:bodyPr>
          <a:lstStyle/>
          <a:p>
            <a:pPr algn="just">
              <a:buNone/>
            </a:pPr>
            <a:r>
              <a:rPr lang="en-US" sz="2000" b="0" i="0" dirty="0">
                <a:effectLst/>
                <a:latin typeface="Arial" panose="020B0604020202020204" pitchFamily="34" charset="0"/>
                <a:cs typeface="Arial" panose="020B0604020202020204" pitchFamily="34" charset="0"/>
              </a:rPr>
              <a:t>Tokenization is the process of breaking text into smaller units (tokens) for analysis or modeling. There are two main approaches:</a:t>
            </a:r>
            <a:br>
              <a:rPr lang="en-US" sz="2000" b="0" i="0" dirty="0">
                <a:effectLst/>
                <a:latin typeface="Arial" panose="020B0604020202020204" pitchFamily="34" charset="0"/>
                <a:cs typeface="Arial" panose="020B0604020202020204" pitchFamily="34" charset="0"/>
              </a:rPr>
            </a:br>
            <a:r>
              <a:rPr lang="en-US" sz="2000" b="0" i="0" dirty="0">
                <a:effectLst/>
                <a:latin typeface="Arial" panose="020B0604020202020204" pitchFamily="34" charset="0"/>
                <a:cs typeface="Arial" panose="020B0604020202020204" pitchFamily="34" charset="0"/>
              </a:rPr>
              <a:t>1</a:t>
            </a:r>
            <a:r>
              <a:rPr lang="en-US" sz="2000" b="1" i="0" dirty="0">
                <a:effectLst/>
                <a:latin typeface="Arial" panose="020B0604020202020204" pitchFamily="34" charset="0"/>
                <a:cs typeface="Arial" panose="020B0604020202020204" pitchFamily="34" charset="0"/>
              </a:rPr>
              <a:t>. Traditional Tokenization</a:t>
            </a:r>
          </a:p>
          <a:p>
            <a:pPr lvl="1">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Splits text into words or sentences based on simple rules, such as whitespace and punctuation.</a:t>
            </a:r>
          </a:p>
          <a:p>
            <a:pPr lvl="1">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Commonly used in classic NLP tasks like part-of-speech (POS) tagging and syntactic parsing.</a:t>
            </a:r>
          </a:p>
          <a:p>
            <a:pPr lvl="1">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Example: "The cat sat on the mat." → ["The", "cat", "sat", "on", "the", "mat", "."]</a:t>
            </a:r>
          </a:p>
          <a:p>
            <a:pPr lvl="1">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Limitation: Struggles with rare, compound, or unknown words (e.g., "ChatGPT" or "e-mail").</a:t>
            </a:r>
          </a:p>
          <a:p>
            <a:pPr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2. LLM Tokenization</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 Splits text into </a:t>
            </a:r>
            <a:r>
              <a:rPr lang="en-IN" sz="2000" dirty="0" err="1">
                <a:latin typeface="Arial" panose="020B0604020202020204" pitchFamily="34" charset="0"/>
                <a:cs typeface="Arial" panose="020B0604020202020204" pitchFamily="34" charset="0"/>
              </a:rPr>
              <a:t>subword</a:t>
            </a:r>
            <a:r>
              <a:rPr lang="en-IN" sz="2000" dirty="0">
                <a:latin typeface="Arial" panose="020B0604020202020204" pitchFamily="34" charset="0"/>
                <a:cs typeface="Arial" panose="020B0604020202020204" pitchFamily="34" charset="0"/>
              </a:rPr>
              <a:t> units to better handle rare and unknown terms.</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Allows any word to be represented by combining known </a:t>
            </a:r>
            <a:r>
              <a:rPr lang="en-IN" sz="2000" dirty="0" err="1">
                <a:latin typeface="Arial" panose="020B0604020202020204" pitchFamily="34" charset="0"/>
                <a:cs typeface="Arial" panose="020B0604020202020204" pitchFamily="34" charset="0"/>
              </a:rPr>
              <a:t>subwords</a:t>
            </a:r>
            <a:r>
              <a:rPr lang="en-IN" sz="2000" dirty="0">
                <a:latin typeface="Arial" panose="020B0604020202020204" pitchFamily="34" charset="0"/>
                <a:cs typeface="Arial" panose="020B0604020202020204" pitchFamily="34" charset="0"/>
              </a:rPr>
              <a:t> (e.g., "ChatGPT" → ["Chat", "G", "PT"], depending on the tokenizer).</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Uses a fixed-size vocabulary (e.g., 50,000 tokens) for efficiency and consistency during training and inference.</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Example: "unhappiness" → ["un", "</a:t>
            </a:r>
            <a:r>
              <a:rPr lang="en-IN" sz="2000" dirty="0" err="1">
                <a:latin typeface="Arial" panose="020B0604020202020204" pitchFamily="34" charset="0"/>
                <a:cs typeface="Arial" panose="020B0604020202020204" pitchFamily="34" charset="0"/>
              </a:rPr>
              <a:t>happi</a:t>
            </a:r>
            <a:r>
              <a:rPr lang="en-IN" sz="2000" dirty="0">
                <a:latin typeface="Arial" panose="020B0604020202020204" pitchFamily="34" charset="0"/>
                <a:cs typeface="Arial" panose="020B0604020202020204" pitchFamily="34" charset="0"/>
              </a:rPr>
              <a:t>", "ness"] (using Byte-Pair Encoding or </a:t>
            </a:r>
            <a:r>
              <a:rPr lang="en-IN" sz="2000" dirty="0" err="1">
                <a:latin typeface="Arial" panose="020B0604020202020204" pitchFamily="34" charset="0"/>
                <a:cs typeface="Arial" panose="020B0604020202020204" pitchFamily="34" charset="0"/>
              </a:rPr>
              <a:t>WordPiece</a:t>
            </a:r>
            <a:r>
              <a:rPr lang="en-IN" sz="2000" dirty="0">
                <a:latin typeface="Arial" panose="020B0604020202020204" pitchFamily="34" charset="0"/>
                <a:cs typeface="Arial" panose="020B0604020202020204" pitchFamily="34" charset="0"/>
              </a:rPr>
              <a:t>).</a:t>
            </a:r>
          </a:p>
          <a:p>
            <a:r>
              <a:rPr lang="en-IN" sz="2000" dirty="0">
                <a:latin typeface="Arial" panose="020B0604020202020204" pitchFamily="34" charset="0"/>
                <a:cs typeface="Arial" panose="020B0604020202020204" pitchFamily="34" charset="0"/>
              </a:rPr>
              <a:t>   </a:t>
            </a:r>
          </a:p>
          <a:p>
            <a:r>
              <a:rPr lang="en-IN" sz="2000" dirty="0">
                <a:latin typeface="Arial" panose="020B0604020202020204" pitchFamily="34" charset="0"/>
                <a:cs typeface="Arial" panose="020B0604020202020204" pitchFamily="34" charset="0"/>
              </a:rPr>
              <a:t> Traditional tokenization preserves linguistic units, while LLM tokenization optimizes for machine learning.</a:t>
            </a:r>
          </a:p>
          <a:p>
            <a:pPr algn="l">
              <a:buFont typeface="Arial" panose="020B0604020202020204" pitchFamily="34" charset="0"/>
              <a:buChar char="•"/>
            </a:pPr>
            <a:endParaRPr lang="en-US" b="0" i="0" dirty="0">
              <a:effectLst/>
              <a:latin typeface="Arial" panose="020B0604020202020204" pitchFamily="34" charset="0"/>
            </a:endParaRPr>
          </a:p>
        </p:txBody>
      </p:sp>
      <p:sp>
        <p:nvSpPr>
          <p:cNvPr id="4" name="TextBox 3">
            <a:extLst>
              <a:ext uri="{FF2B5EF4-FFF2-40B4-BE49-F238E27FC236}">
                <a16:creationId xmlns:a16="http://schemas.microsoft.com/office/drawing/2014/main" id="{809B40B7-07FB-19AF-8C7B-F3A45CBDEBA7}"/>
              </a:ext>
            </a:extLst>
          </p:cNvPr>
          <p:cNvSpPr txBox="1"/>
          <p:nvPr/>
        </p:nvSpPr>
        <p:spPr>
          <a:xfrm>
            <a:off x="3048000" y="15625"/>
            <a:ext cx="6096000" cy="523220"/>
          </a:xfrm>
          <a:prstGeom prst="rect">
            <a:avLst/>
          </a:prstGeom>
          <a:noFill/>
        </p:spPr>
        <p:txBody>
          <a:bodyPr wrap="square">
            <a:spAutoFit/>
          </a:bodyPr>
          <a:lstStyle/>
          <a:p>
            <a:pPr algn="ctr"/>
            <a:r>
              <a:rPr lang="en-IN" sz="2800" dirty="0">
                <a:solidFill>
                  <a:srgbClr val="FF0000"/>
                </a:solidFill>
                <a:latin typeface="Arial" panose="020B0604020202020204" pitchFamily="34" charset="0"/>
                <a:cs typeface="Arial" panose="020B0604020202020204" pitchFamily="34" charset="0"/>
              </a:rPr>
              <a:t>Tokenization</a:t>
            </a:r>
            <a:endParaRPr lang="hi-IN" sz="28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682581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983C21-45F7-07DB-276D-B65BE917A6CA}"/>
              </a:ext>
            </a:extLst>
          </p:cNvPr>
          <p:cNvSpPr txBox="1"/>
          <p:nvPr/>
        </p:nvSpPr>
        <p:spPr>
          <a:xfrm>
            <a:off x="3048000" y="494596"/>
            <a:ext cx="6096000" cy="523220"/>
          </a:xfrm>
          <a:prstGeom prst="rect">
            <a:avLst/>
          </a:prstGeom>
          <a:noFill/>
        </p:spPr>
        <p:txBody>
          <a:bodyPr wrap="square">
            <a:spAutoFit/>
          </a:bodyPr>
          <a:lstStyle/>
          <a:p>
            <a:pPr algn="ctr"/>
            <a:r>
              <a:rPr lang="en-IN" sz="2800" dirty="0">
                <a:solidFill>
                  <a:srgbClr val="FF0000"/>
                </a:solidFill>
                <a:latin typeface="Arial" panose="020B0604020202020204" pitchFamily="34" charset="0"/>
                <a:cs typeface="Arial" panose="020B0604020202020204" pitchFamily="34" charset="0"/>
              </a:rPr>
              <a:t>LLM</a:t>
            </a:r>
            <a:r>
              <a:rPr lang="en-IN" sz="2800" dirty="0">
                <a:latin typeface="Arial" panose="020B0604020202020204" pitchFamily="34" charset="0"/>
                <a:cs typeface="Arial" panose="020B0604020202020204" pitchFamily="34" charset="0"/>
              </a:rPr>
              <a:t> </a:t>
            </a:r>
            <a:r>
              <a:rPr lang="en-IN" sz="2800" dirty="0">
                <a:solidFill>
                  <a:srgbClr val="FF0000"/>
                </a:solidFill>
                <a:latin typeface="Arial" panose="020B0604020202020204" pitchFamily="34" charset="0"/>
                <a:cs typeface="Arial" panose="020B0604020202020204" pitchFamily="34" charset="0"/>
              </a:rPr>
              <a:t>Tokenization</a:t>
            </a:r>
            <a:endParaRPr lang="hi-IN" sz="2800" dirty="0">
              <a:solidFill>
                <a:srgbClr val="FF0000"/>
              </a:solidFill>
              <a:latin typeface="Arial" panose="020B0604020202020204" pitchFamily="34" charset="0"/>
            </a:endParaRPr>
          </a:p>
        </p:txBody>
      </p:sp>
      <p:sp>
        <p:nvSpPr>
          <p:cNvPr id="5" name="TextBox 4">
            <a:extLst>
              <a:ext uri="{FF2B5EF4-FFF2-40B4-BE49-F238E27FC236}">
                <a16:creationId xmlns:a16="http://schemas.microsoft.com/office/drawing/2014/main" id="{A0F5315A-182D-F113-A829-9414DEB8E694}"/>
              </a:ext>
            </a:extLst>
          </p:cNvPr>
          <p:cNvSpPr txBox="1"/>
          <p:nvPr/>
        </p:nvSpPr>
        <p:spPr>
          <a:xfrm>
            <a:off x="574766" y="1032526"/>
            <a:ext cx="11225348" cy="2677656"/>
          </a:xfrm>
          <a:prstGeom prst="rect">
            <a:avLst/>
          </a:prstGeom>
          <a:noFill/>
        </p:spPr>
        <p:txBody>
          <a:bodyPr wrap="square">
            <a:spAutoFit/>
          </a:bodyPr>
          <a:lstStyle/>
          <a:p>
            <a:pPr>
              <a:buNone/>
            </a:pPr>
            <a:r>
              <a:rPr lang="en-US" sz="2400" dirty="0">
                <a:latin typeface="Arial" panose="020B0604020202020204" pitchFamily="34" charset="0"/>
                <a:cs typeface="Arial" panose="020B0604020202020204" pitchFamily="34" charset="0"/>
              </a:rPr>
              <a:t>Tokenization is the process of converting raw text into smaller units called </a:t>
            </a:r>
            <a:r>
              <a:rPr lang="en-US" sz="2400" b="1" dirty="0">
                <a:latin typeface="Arial" panose="020B0604020202020204" pitchFamily="34" charset="0"/>
                <a:cs typeface="Arial" panose="020B0604020202020204" pitchFamily="34" charset="0"/>
              </a:rPr>
              <a:t>tokens</a:t>
            </a:r>
            <a:r>
              <a:rPr lang="en-US" sz="2400" dirty="0">
                <a:latin typeface="Arial" panose="020B0604020202020204" pitchFamily="34" charset="0"/>
                <a:cs typeface="Arial" panose="020B0604020202020204" pitchFamily="34" charset="0"/>
              </a:rPr>
              <a:t>, which can be words, </a:t>
            </a:r>
            <a:r>
              <a:rPr lang="en-US" sz="2400" dirty="0" err="1">
                <a:latin typeface="Arial" panose="020B0604020202020204" pitchFamily="34" charset="0"/>
                <a:cs typeface="Arial" panose="020B0604020202020204" pitchFamily="34" charset="0"/>
              </a:rPr>
              <a:t>subwords</a:t>
            </a:r>
            <a:r>
              <a:rPr lang="en-US" sz="2400" dirty="0">
                <a:latin typeface="Arial" panose="020B0604020202020204" pitchFamily="34" charset="0"/>
                <a:cs typeface="Arial" panose="020B0604020202020204" pitchFamily="34" charset="0"/>
              </a:rPr>
              <a:t>, or even characters. LLMs do not operate directly on raw text but on token sequences.</a:t>
            </a: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Purpose:</a:t>
            </a:r>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Convert text into a form suitable for neural networks.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Enable handling of rare words efficiently.</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Determine model input length for cost and performance considerations.</a:t>
            </a:r>
          </a:p>
        </p:txBody>
      </p:sp>
      <p:sp>
        <p:nvSpPr>
          <p:cNvPr id="2" name="TextBox 1">
            <a:extLst>
              <a:ext uri="{FF2B5EF4-FFF2-40B4-BE49-F238E27FC236}">
                <a16:creationId xmlns:a16="http://schemas.microsoft.com/office/drawing/2014/main" id="{56BCEF9B-7A74-5DD4-E468-127B2DC8F3B3}"/>
              </a:ext>
            </a:extLst>
          </p:cNvPr>
          <p:cNvSpPr txBox="1"/>
          <p:nvPr/>
        </p:nvSpPr>
        <p:spPr>
          <a:xfrm>
            <a:off x="574766" y="4032069"/>
            <a:ext cx="6984274" cy="1569660"/>
          </a:xfrm>
          <a:prstGeom prst="rect">
            <a:avLst/>
          </a:prstGeom>
          <a:noFill/>
        </p:spPr>
        <p:txBody>
          <a:bodyPr wrap="square" rtlCol="0">
            <a:spAutoFit/>
          </a:bodyPr>
          <a:lstStyle/>
          <a:p>
            <a:r>
              <a:rPr lang="en-IN" sz="2400" dirty="0">
                <a:latin typeface="Arial" panose="020B0604020202020204" pitchFamily="34" charset="0"/>
                <a:cs typeface="Arial" panose="020B0604020202020204" pitchFamily="34" charset="0"/>
              </a:rPr>
              <a:t>Tokenization algorithms partitioned into </a:t>
            </a:r>
          </a:p>
          <a:p>
            <a:pPr marL="285750" indent="-285750">
              <a:buFont typeface="Arial" panose="020B0604020202020204" pitchFamily="34" charset="0"/>
              <a:buChar char="•"/>
            </a:pPr>
            <a:r>
              <a:rPr lang="en-IN" sz="2400" dirty="0">
                <a:latin typeface="Arial" panose="020B0604020202020204" pitchFamily="34" charset="0"/>
                <a:cs typeface="Arial" panose="020B0604020202020204" pitchFamily="34" charset="0"/>
              </a:rPr>
              <a:t>Word based</a:t>
            </a:r>
          </a:p>
          <a:p>
            <a:pPr marL="285750" indent="-285750">
              <a:buFont typeface="Arial" panose="020B0604020202020204" pitchFamily="34" charset="0"/>
              <a:buChar char="•"/>
            </a:pPr>
            <a:r>
              <a:rPr lang="en-IN" sz="2400" dirty="0">
                <a:latin typeface="Arial" panose="020B0604020202020204" pitchFamily="34" charset="0"/>
                <a:cs typeface="Arial" panose="020B0604020202020204" pitchFamily="34" charset="0"/>
              </a:rPr>
              <a:t>Sub-word based </a:t>
            </a:r>
          </a:p>
          <a:p>
            <a:pPr marL="285750" indent="-285750">
              <a:buFont typeface="Arial" panose="020B0604020202020204" pitchFamily="34" charset="0"/>
              <a:buChar char="•"/>
            </a:pPr>
            <a:r>
              <a:rPr lang="en-IN" sz="2400" dirty="0">
                <a:latin typeface="Arial" panose="020B0604020202020204" pitchFamily="34" charset="0"/>
                <a:cs typeface="Arial" panose="020B0604020202020204" pitchFamily="34" charset="0"/>
              </a:rPr>
              <a:t>Character based</a:t>
            </a:r>
            <a:endParaRPr lang="hi-IN" sz="2400" dirty="0">
              <a:latin typeface="Arial" panose="020B0604020202020204" pitchFamily="34" charset="0"/>
            </a:endParaRPr>
          </a:p>
        </p:txBody>
      </p:sp>
    </p:spTree>
    <p:extLst>
      <p:ext uri="{BB962C8B-B14F-4D97-AF65-F5344CB8AC3E}">
        <p14:creationId xmlns:p14="http://schemas.microsoft.com/office/powerpoint/2010/main" val="1537447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85E33-5CF8-46BC-CDF9-B57154366C8E}"/>
              </a:ext>
            </a:extLst>
          </p:cNvPr>
          <p:cNvSpPr txBox="1"/>
          <p:nvPr/>
        </p:nvSpPr>
        <p:spPr>
          <a:xfrm>
            <a:off x="296091" y="376028"/>
            <a:ext cx="11739155" cy="707886"/>
          </a:xfrm>
          <a:prstGeom prst="rect">
            <a:avLst/>
          </a:prstGeom>
          <a:noFill/>
        </p:spPr>
        <p:txBody>
          <a:bodyPr wrap="square">
            <a:spAutoFit/>
          </a:bodyPr>
          <a:lstStyle/>
          <a:p>
            <a:pPr>
              <a:buNone/>
            </a:pPr>
            <a:r>
              <a:rPr lang="en-US" sz="2000" b="1" dirty="0">
                <a:latin typeface="Arial" panose="020B0604020202020204" pitchFamily="34" charset="0"/>
                <a:cs typeface="Arial" panose="020B0604020202020204" pitchFamily="34" charset="0"/>
              </a:rPr>
              <a:t>Word-based tokenization</a:t>
            </a:r>
            <a:r>
              <a:rPr lang="en-US" sz="2000" dirty="0">
                <a:latin typeface="Arial" panose="020B0604020202020204" pitchFamily="34" charset="0"/>
                <a:cs typeface="Arial" panose="020B0604020202020204" pitchFamily="34" charset="0"/>
              </a:rPr>
              <a:t> is the simplest method of breaking text into tokens: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Each word becomes one token. </a:t>
            </a:r>
            <a:r>
              <a:rPr lang="en-US" sz="2000" dirty="0">
                <a:latin typeface="Arial" panose="020B0604020202020204" pitchFamily="34" charset="0"/>
                <a:cs typeface="Arial" panose="020B0604020202020204" pitchFamily="34" charset="0"/>
              </a:rPr>
              <a:t>It treats spaces and punctuation as boundaries between tokens.</a:t>
            </a:r>
          </a:p>
        </p:txBody>
      </p:sp>
      <p:sp>
        <p:nvSpPr>
          <p:cNvPr id="5" name="TextBox 4">
            <a:extLst>
              <a:ext uri="{FF2B5EF4-FFF2-40B4-BE49-F238E27FC236}">
                <a16:creationId xmlns:a16="http://schemas.microsoft.com/office/drawing/2014/main" id="{F6DFE627-E827-DACE-F310-96EAA9DD071C}"/>
              </a:ext>
            </a:extLst>
          </p:cNvPr>
          <p:cNvSpPr txBox="1"/>
          <p:nvPr/>
        </p:nvSpPr>
        <p:spPr>
          <a:xfrm>
            <a:off x="3048000" y="1313204"/>
            <a:ext cx="6096000" cy="369332"/>
          </a:xfrm>
          <a:prstGeom prst="rect">
            <a:avLst/>
          </a:prstGeom>
          <a:noFill/>
        </p:spPr>
        <p:txBody>
          <a:bodyPr wrap="square">
            <a:spAutoFit/>
          </a:bodyPr>
          <a:lstStyle/>
          <a:p>
            <a:pPr algn="ctr"/>
            <a:r>
              <a:rPr lang="hi-IN" dirty="0" err="1">
                <a:solidFill>
                  <a:srgbClr val="FF0000"/>
                </a:solidFill>
              </a:rPr>
              <a:t>He</a:t>
            </a:r>
            <a:r>
              <a:rPr lang="hi-IN" dirty="0">
                <a:solidFill>
                  <a:srgbClr val="FF0000"/>
                </a:solidFill>
              </a:rPr>
              <a:t> </a:t>
            </a:r>
            <a:r>
              <a:rPr lang="hi-IN" dirty="0" err="1">
                <a:solidFill>
                  <a:srgbClr val="FF0000"/>
                </a:solidFill>
              </a:rPr>
              <a:t>is</a:t>
            </a:r>
            <a:r>
              <a:rPr lang="hi-IN" dirty="0">
                <a:solidFill>
                  <a:srgbClr val="FF0000"/>
                </a:solidFill>
              </a:rPr>
              <a:t> </a:t>
            </a:r>
            <a:r>
              <a:rPr lang="hi-IN" dirty="0" err="1">
                <a:solidFill>
                  <a:srgbClr val="FF0000"/>
                </a:solidFill>
              </a:rPr>
              <a:t>playing</a:t>
            </a:r>
            <a:r>
              <a:rPr lang="hi-IN" dirty="0">
                <a:solidFill>
                  <a:srgbClr val="FF0000"/>
                </a:solidFill>
              </a:rPr>
              <a:t> </a:t>
            </a:r>
            <a:r>
              <a:rPr lang="hi-IN" dirty="0" err="1">
                <a:solidFill>
                  <a:srgbClr val="FF0000"/>
                </a:solidFill>
              </a:rPr>
              <a:t>football</a:t>
            </a:r>
            <a:r>
              <a:rPr lang="hi-IN" dirty="0">
                <a:solidFill>
                  <a:srgbClr val="FF0000"/>
                </a:solidFill>
              </a:rPr>
              <a:t>.</a:t>
            </a:r>
          </a:p>
        </p:txBody>
      </p:sp>
      <p:sp>
        <p:nvSpPr>
          <p:cNvPr id="7" name="TextBox 6">
            <a:extLst>
              <a:ext uri="{FF2B5EF4-FFF2-40B4-BE49-F238E27FC236}">
                <a16:creationId xmlns:a16="http://schemas.microsoft.com/office/drawing/2014/main" id="{C6039AFB-11CA-BB6B-0577-21104294D586}"/>
              </a:ext>
            </a:extLst>
          </p:cNvPr>
          <p:cNvSpPr txBox="1"/>
          <p:nvPr/>
        </p:nvSpPr>
        <p:spPr>
          <a:xfrm>
            <a:off x="435419" y="2027308"/>
            <a:ext cx="6096000" cy="369332"/>
          </a:xfrm>
          <a:prstGeom prst="rect">
            <a:avLst/>
          </a:prstGeom>
          <a:noFill/>
        </p:spPr>
        <p:txBody>
          <a:bodyPr wrap="square">
            <a:spAutoFit/>
          </a:bodyPr>
          <a:lstStyle/>
          <a:p>
            <a:r>
              <a:rPr lang="en-IN" dirty="0"/>
              <a:t>Word-based tokens:</a:t>
            </a:r>
            <a:endParaRPr lang="hi-IN" dirty="0"/>
          </a:p>
        </p:txBody>
      </p:sp>
      <p:sp>
        <p:nvSpPr>
          <p:cNvPr id="9" name="TextBox 8">
            <a:extLst>
              <a:ext uri="{FF2B5EF4-FFF2-40B4-BE49-F238E27FC236}">
                <a16:creationId xmlns:a16="http://schemas.microsoft.com/office/drawing/2014/main" id="{53F50910-A5DC-C015-0B7B-3EF98AD5B846}"/>
              </a:ext>
            </a:extLst>
          </p:cNvPr>
          <p:cNvSpPr txBox="1"/>
          <p:nvPr/>
        </p:nvSpPr>
        <p:spPr>
          <a:xfrm>
            <a:off x="3056709" y="1992475"/>
            <a:ext cx="6096000" cy="369332"/>
          </a:xfrm>
          <a:prstGeom prst="rect">
            <a:avLst/>
          </a:prstGeom>
          <a:noFill/>
        </p:spPr>
        <p:txBody>
          <a:bodyPr wrap="square">
            <a:spAutoFit/>
          </a:bodyPr>
          <a:lstStyle/>
          <a:p>
            <a:r>
              <a:rPr lang="hi-IN" dirty="0"/>
              <a:t>["</a:t>
            </a:r>
            <a:r>
              <a:rPr lang="hi-IN" dirty="0" err="1"/>
              <a:t>He</a:t>
            </a:r>
            <a:r>
              <a:rPr lang="hi-IN" dirty="0"/>
              <a:t>", "</a:t>
            </a:r>
            <a:r>
              <a:rPr lang="hi-IN" dirty="0" err="1"/>
              <a:t>is</a:t>
            </a:r>
            <a:r>
              <a:rPr lang="hi-IN" dirty="0"/>
              <a:t>", "</a:t>
            </a:r>
            <a:r>
              <a:rPr lang="hi-IN" dirty="0" err="1"/>
              <a:t>playing</a:t>
            </a:r>
            <a:r>
              <a:rPr lang="hi-IN" dirty="0"/>
              <a:t>", "</a:t>
            </a:r>
            <a:r>
              <a:rPr lang="hi-IN" dirty="0" err="1"/>
              <a:t>football</a:t>
            </a:r>
            <a:r>
              <a:rPr lang="hi-IN" dirty="0"/>
              <a:t>", "."]</a:t>
            </a:r>
          </a:p>
        </p:txBody>
      </p:sp>
      <p:sp>
        <p:nvSpPr>
          <p:cNvPr id="11" name="TextBox 10">
            <a:extLst>
              <a:ext uri="{FF2B5EF4-FFF2-40B4-BE49-F238E27FC236}">
                <a16:creationId xmlns:a16="http://schemas.microsoft.com/office/drawing/2014/main" id="{C2FA6F2B-2AC7-325E-8610-460E67CB321E}"/>
              </a:ext>
            </a:extLst>
          </p:cNvPr>
          <p:cNvSpPr txBox="1"/>
          <p:nvPr/>
        </p:nvSpPr>
        <p:spPr>
          <a:xfrm>
            <a:off x="435419" y="2581818"/>
            <a:ext cx="6662067" cy="3693319"/>
          </a:xfrm>
          <a:prstGeom prst="rect">
            <a:avLst/>
          </a:prstGeom>
          <a:noFill/>
        </p:spPr>
        <p:txBody>
          <a:bodyPr wrap="square">
            <a:spAutoFit/>
          </a:bodyPr>
          <a:lstStyle/>
          <a:p>
            <a:pPr>
              <a:buNone/>
            </a:pPr>
            <a:r>
              <a:rPr lang="en-US" b="1" dirty="0"/>
              <a:t>Limitations</a:t>
            </a:r>
          </a:p>
          <a:p>
            <a:pPr>
              <a:buNone/>
            </a:pPr>
            <a:r>
              <a:rPr lang="en-US" dirty="0"/>
              <a:t> </a:t>
            </a:r>
            <a:r>
              <a:rPr lang="en-US" b="1" dirty="0"/>
              <a:t>Vocabulary explosion</a:t>
            </a:r>
            <a:endParaRPr lang="en-US" dirty="0"/>
          </a:p>
          <a:p>
            <a:pPr>
              <a:buFont typeface="Arial" panose="020B0604020202020204" pitchFamily="34" charset="0"/>
              <a:buChar char="•"/>
            </a:pPr>
            <a:r>
              <a:rPr lang="en-US" dirty="0"/>
              <a:t>Each unique word becomes a separate token.</a:t>
            </a:r>
          </a:p>
          <a:p>
            <a:pPr>
              <a:buFont typeface="Arial" panose="020B0604020202020204" pitchFamily="34" charset="0"/>
              <a:buChar char="•"/>
            </a:pPr>
            <a:r>
              <a:rPr lang="en-US" dirty="0"/>
              <a:t>Leads to huge vocabulary sizes (millions of words).</a:t>
            </a:r>
          </a:p>
          <a:p>
            <a:pPr>
              <a:buNone/>
            </a:pPr>
            <a:r>
              <a:rPr lang="en-US" dirty="0"/>
              <a:t> </a:t>
            </a:r>
            <a:r>
              <a:rPr lang="en-US" b="1" dirty="0"/>
              <a:t>Poor handling of rare or misspelled words</a:t>
            </a:r>
            <a:endParaRPr lang="en-US" dirty="0"/>
          </a:p>
          <a:p>
            <a:pPr>
              <a:buFont typeface="Arial" panose="020B0604020202020204" pitchFamily="34" charset="0"/>
              <a:buChar char="•"/>
            </a:pPr>
            <a:r>
              <a:rPr lang="en-US" dirty="0"/>
              <a:t>“</a:t>
            </a:r>
            <a:r>
              <a:rPr lang="en-US" dirty="0" err="1"/>
              <a:t>Playyying</a:t>
            </a:r>
            <a:r>
              <a:rPr lang="en-US" dirty="0"/>
              <a:t>” becomes a new unseen token.</a:t>
            </a:r>
          </a:p>
          <a:p>
            <a:pPr>
              <a:buFont typeface="Arial" panose="020B0604020202020204" pitchFamily="34" charset="0"/>
              <a:buChar char="•"/>
            </a:pPr>
            <a:r>
              <a:rPr lang="en-US" dirty="0"/>
              <a:t>Models fail to generalize.</a:t>
            </a:r>
          </a:p>
          <a:p>
            <a:pPr>
              <a:buNone/>
            </a:pPr>
            <a:r>
              <a:rPr lang="en-US" dirty="0"/>
              <a:t> </a:t>
            </a:r>
            <a:r>
              <a:rPr lang="en-US" b="1" dirty="0"/>
              <a:t>Morphology issues</a:t>
            </a:r>
          </a:p>
          <a:p>
            <a:pPr>
              <a:buNone/>
            </a:pPr>
            <a:r>
              <a:rPr lang="en-US" b="1" dirty="0"/>
              <a:t>			play, plays, playing, played</a:t>
            </a:r>
          </a:p>
          <a:p>
            <a:pPr>
              <a:buNone/>
            </a:pPr>
            <a:r>
              <a:rPr lang="en-US" dirty="0"/>
              <a:t>All are separate tokens → vocabulary becomes unnecessarily large. Similarity not captured</a:t>
            </a:r>
          </a:p>
          <a:p>
            <a:pPr>
              <a:buNone/>
            </a:pPr>
            <a:endParaRPr lang="en-US" dirty="0"/>
          </a:p>
          <a:p>
            <a:pPr>
              <a:buNone/>
            </a:pPr>
            <a:r>
              <a:rPr lang="en-US" dirty="0"/>
              <a:t>It is difficult to deal with out of vocabulary (OOV) words</a:t>
            </a:r>
          </a:p>
        </p:txBody>
      </p:sp>
      <p:sp>
        <p:nvSpPr>
          <p:cNvPr id="13" name="TextBox 12">
            <a:extLst>
              <a:ext uri="{FF2B5EF4-FFF2-40B4-BE49-F238E27FC236}">
                <a16:creationId xmlns:a16="http://schemas.microsoft.com/office/drawing/2014/main" id="{D4BB3781-A11C-3C04-D48C-67B5F05FFCC3}"/>
              </a:ext>
            </a:extLst>
          </p:cNvPr>
          <p:cNvSpPr txBox="1"/>
          <p:nvPr/>
        </p:nvSpPr>
        <p:spPr>
          <a:xfrm>
            <a:off x="6148259" y="2729862"/>
            <a:ext cx="6096000" cy="2308324"/>
          </a:xfrm>
          <a:prstGeom prst="rect">
            <a:avLst/>
          </a:prstGeom>
          <a:noFill/>
        </p:spPr>
        <p:txBody>
          <a:bodyPr wrap="square">
            <a:spAutoFit/>
          </a:bodyPr>
          <a:lstStyle/>
          <a:p>
            <a:pPr>
              <a:buNone/>
            </a:pPr>
            <a:r>
              <a:rPr lang="en-IN" b="1" dirty="0"/>
              <a:t>Why Modern LLMs Don’t Use Word-Based Tokenization</a:t>
            </a:r>
          </a:p>
          <a:p>
            <a:pPr>
              <a:buNone/>
            </a:pPr>
            <a:r>
              <a:rPr lang="en-IN" dirty="0"/>
              <a:t>Large Language Models (LLMs) like GPT, BERT, </a:t>
            </a:r>
            <a:r>
              <a:rPr lang="en-IN" dirty="0" err="1"/>
              <a:t>LLaMA</a:t>
            </a:r>
            <a:r>
              <a:rPr lang="en-IN" dirty="0"/>
              <a:t> use </a:t>
            </a:r>
            <a:r>
              <a:rPr lang="en-IN" b="1" dirty="0" err="1"/>
              <a:t>subword</a:t>
            </a:r>
            <a:r>
              <a:rPr lang="en-IN" b="1" dirty="0"/>
              <a:t> tokenization</a:t>
            </a:r>
            <a:r>
              <a:rPr lang="en-IN" dirty="0"/>
              <a:t> (BPE, </a:t>
            </a:r>
            <a:r>
              <a:rPr lang="en-IN" dirty="0" err="1"/>
              <a:t>WordPiece</a:t>
            </a:r>
            <a:r>
              <a:rPr lang="en-IN" dirty="0"/>
              <a:t>, </a:t>
            </a:r>
            <a:r>
              <a:rPr lang="en-IN" dirty="0" err="1"/>
              <a:t>SentencePiece</a:t>
            </a:r>
            <a:r>
              <a:rPr lang="en-IN" dirty="0"/>
              <a:t>) because:</a:t>
            </a:r>
          </a:p>
          <a:p>
            <a:pPr>
              <a:buFont typeface="Arial" panose="020B0604020202020204" pitchFamily="34" charset="0"/>
              <a:buChar char="•"/>
            </a:pPr>
            <a:r>
              <a:rPr lang="en-IN" dirty="0"/>
              <a:t>They reduce vocabulary size</a:t>
            </a:r>
          </a:p>
          <a:p>
            <a:pPr>
              <a:buFont typeface="Arial" panose="020B0604020202020204" pitchFamily="34" charset="0"/>
              <a:buChar char="•"/>
            </a:pPr>
            <a:r>
              <a:rPr lang="en-IN" dirty="0"/>
              <a:t>Handle rare words efficiently</a:t>
            </a:r>
          </a:p>
          <a:p>
            <a:pPr>
              <a:buFont typeface="Arial" panose="020B0604020202020204" pitchFamily="34" charset="0"/>
              <a:buChar char="•"/>
            </a:pPr>
            <a:r>
              <a:rPr lang="en-IN" dirty="0"/>
              <a:t>Support multilingual text</a:t>
            </a:r>
          </a:p>
          <a:p>
            <a:pPr>
              <a:buFont typeface="Arial" panose="020B0604020202020204" pitchFamily="34" charset="0"/>
              <a:buChar char="•"/>
            </a:pPr>
            <a:r>
              <a:rPr lang="en-IN" dirty="0"/>
              <a:t>Reduce memory and compute costs</a:t>
            </a:r>
          </a:p>
        </p:txBody>
      </p:sp>
    </p:spTree>
    <p:extLst>
      <p:ext uri="{BB962C8B-B14F-4D97-AF65-F5344CB8AC3E}">
        <p14:creationId xmlns:p14="http://schemas.microsoft.com/office/powerpoint/2010/main" val="79916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7F6263-C3D1-EC4F-6177-0100ECDD1EB7}"/>
              </a:ext>
            </a:extLst>
          </p:cNvPr>
          <p:cNvGraphicFramePr>
            <a:graphicFrameLocks noGrp="1"/>
          </p:cNvGraphicFramePr>
          <p:nvPr>
            <p:extLst>
              <p:ext uri="{D42A27DB-BD31-4B8C-83A1-F6EECF244321}">
                <p14:modId xmlns:p14="http://schemas.microsoft.com/office/powerpoint/2010/main" val="1983603864"/>
              </p:ext>
            </p:extLst>
          </p:nvPr>
        </p:nvGraphicFramePr>
        <p:xfrm>
          <a:off x="864326" y="1197131"/>
          <a:ext cx="9803676" cy="3962400"/>
        </p:xfrm>
        <a:graphic>
          <a:graphicData uri="http://schemas.openxmlformats.org/drawingml/2006/table">
            <a:tbl>
              <a:tblPr/>
              <a:tblGrid>
                <a:gridCol w="2450919">
                  <a:extLst>
                    <a:ext uri="{9D8B030D-6E8A-4147-A177-3AD203B41FA5}">
                      <a16:colId xmlns:a16="http://schemas.microsoft.com/office/drawing/2014/main" val="1972507394"/>
                    </a:ext>
                  </a:extLst>
                </a:gridCol>
                <a:gridCol w="2450919">
                  <a:extLst>
                    <a:ext uri="{9D8B030D-6E8A-4147-A177-3AD203B41FA5}">
                      <a16:colId xmlns:a16="http://schemas.microsoft.com/office/drawing/2014/main" val="3099581039"/>
                    </a:ext>
                  </a:extLst>
                </a:gridCol>
                <a:gridCol w="2450919">
                  <a:extLst>
                    <a:ext uri="{9D8B030D-6E8A-4147-A177-3AD203B41FA5}">
                      <a16:colId xmlns:a16="http://schemas.microsoft.com/office/drawing/2014/main" val="628796452"/>
                    </a:ext>
                  </a:extLst>
                </a:gridCol>
                <a:gridCol w="2450919">
                  <a:extLst>
                    <a:ext uri="{9D8B030D-6E8A-4147-A177-3AD203B41FA5}">
                      <a16:colId xmlns:a16="http://schemas.microsoft.com/office/drawing/2014/main" val="2101697135"/>
                    </a:ext>
                  </a:extLst>
                </a:gridCol>
              </a:tblGrid>
              <a:tr h="0">
                <a:tc>
                  <a:txBody>
                    <a:bodyPr/>
                    <a:lstStyle/>
                    <a:p>
                      <a:pPr algn="ctr">
                        <a:buNone/>
                      </a:pPr>
                      <a:r>
                        <a:rPr lang="en-IN" sz="2800" b="1" dirty="0"/>
                        <a:t>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b="1" dirty="0"/>
                        <a:t>ANI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b="1" dirty="0"/>
                        <a:t>AGI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b="1" dirty="0"/>
                        <a:t>ASI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13213"/>
                  </a:ext>
                </a:extLst>
              </a:tr>
              <a:tr h="0">
                <a:tc>
                  <a:txBody>
                    <a:bodyPr/>
                    <a:lstStyle/>
                    <a:p>
                      <a:pPr algn="ctr">
                        <a:buNone/>
                      </a:pPr>
                      <a:r>
                        <a:rPr lang="en-IN" sz="2800"/>
                        <a:t>Intelligence Scope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a:t>Narrow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a:t>General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a:t>Superhuman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8083578"/>
                  </a:ext>
                </a:extLst>
              </a:tr>
              <a:tr h="0">
                <a:tc>
                  <a:txBody>
                    <a:bodyPr/>
                    <a:lstStyle/>
                    <a:p>
                      <a:pPr algn="ctr">
                        <a:buNone/>
                      </a:pPr>
                      <a:r>
                        <a:rPr lang="en-IN" sz="2800"/>
                        <a:t>Exists Today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dirty="0"/>
                        <a:t>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dirty="0"/>
                        <a:t>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678061"/>
                  </a:ext>
                </a:extLst>
              </a:tr>
              <a:tr h="0">
                <a:tc>
                  <a:txBody>
                    <a:bodyPr/>
                    <a:lstStyle/>
                    <a:p>
                      <a:pPr algn="ctr">
                        <a:buNone/>
                      </a:pPr>
                      <a:r>
                        <a:rPr lang="en-IN" sz="2800"/>
                        <a:t>Task Adaptability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dirty="0"/>
                        <a:t>Single 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a:t>Any human 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a:t>Beyond humans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007313"/>
                  </a:ext>
                </a:extLst>
              </a:tr>
              <a:tr h="0">
                <a:tc>
                  <a:txBody>
                    <a:bodyPr/>
                    <a:lstStyle/>
                    <a:p>
                      <a:pPr algn="ctr">
                        <a:buNone/>
                      </a:pPr>
                      <a:r>
                        <a:rPr lang="en-IN" sz="2800"/>
                        <a:t>Learning 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a:t>Limited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a:t>Human-like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a:t>Self-evolving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774013"/>
                  </a:ext>
                </a:extLst>
              </a:tr>
              <a:tr h="0">
                <a:tc>
                  <a:txBody>
                    <a:bodyPr/>
                    <a:lstStyle/>
                    <a:p>
                      <a:pPr algn="ctr">
                        <a:buNone/>
                      </a:pPr>
                      <a:r>
                        <a:rPr lang="en-IN" sz="2800"/>
                        <a:t>Examples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a:t>ChatGPT, Siri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dirty="0"/>
                        <a:t>Hypothetical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IN" sz="2800" dirty="0"/>
                        <a:t>Sci-fi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3934091"/>
                  </a:ext>
                </a:extLst>
              </a:tr>
            </a:tbl>
          </a:graphicData>
        </a:graphic>
      </p:graphicFrame>
    </p:spTree>
    <p:extLst>
      <p:ext uri="{BB962C8B-B14F-4D97-AF65-F5344CB8AC3E}">
        <p14:creationId xmlns:p14="http://schemas.microsoft.com/office/powerpoint/2010/main" val="1287189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BAF40F-D3DF-F08A-EDEC-95E92CAE183E}"/>
              </a:ext>
            </a:extLst>
          </p:cNvPr>
          <p:cNvSpPr txBox="1"/>
          <p:nvPr/>
        </p:nvSpPr>
        <p:spPr>
          <a:xfrm>
            <a:off x="418011" y="254107"/>
            <a:ext cx="10894423" cy="923330"/>
          </a:xfrm>
          <a:prstGeom prst="rect">
            <a:avLst/>
          </a:prstGeom>
          <a:noFill/>
        </p:spPr>
        <p:txBody>
          <a:bodyPr wrap="square">
            <a:spAutoFit/>
          </a:bodyPr>
          <a:lstStyle/>
          <a:p>
            <a:pPr>
              <a:buNone/>
            </a:pPr>
            <a:r>
              <a:rPr lang="en-US" b="1" dirty="0"/>
              <a:t>Character-Based Tokenization</a:t>
            </a:r>
          </a:p>
          <a:p>
            <a:pPr>
              <a:buNone/>
            </a:pPr>
            <a:r>
              <a:rPr lang="en-US" b="1" dirty="0"/>
              <a:t>Character-based tokenization</a:t>
            </a:r>
            <a:r>
              <a:rPr lang="en-US" dirty="0"/>
              <a:t> splits text into </a:t>
            </a:r>
            <a:r>
              <a:rPr lang="en-US" b="1" dirty="0"/>
              <a:t>individual characters</a:t>
            </a:r>
            <a:r>
              <a:rPr lang="en-US" dirty="0"/>
              <a:t>, treating each character as a token.</a:t>
            </a:r>
          </a:p>
          <a:p>
            <a:pPr>
              <a:buNone/>
            </a:pPr>
            <a:r>
              <a:rPr lang="en-US" dirty="0"/>
              <a:t> The smallest possible units (letters, digits, symbols) become tokens.</a:t>
            </a:r>
          </a:p>
        </p:txBody>
      </p:sp>
      <p:sp>
        <p:nvSpPr>
          <p:cNvPr id="5" name="TextBox 4">
            <a:extLst>
              <a:ext uri="{FF2B5EF4-FFF2-40B4-BE49-F238E27FC236}">
                <a16:creationId xmlns:a16="http://schemas.microsoft.com/office/drawing/2014/main" id="{B2D1AE66-2BA0-C185-0798-5702BBC23D2C}"/>
              </a:ext>
            </a:extLst>
          </p:cNvPr>
          <p:cNvSpPr txBox="1"/>
          <p:nvPr/>
        </p:nvSpPr>
        <p:spPr>
          <a:xfrm>
            <a:off x="3048000" y="1278370"/>
            <a:ext cx="6096000" cy="369332"/>
          </a:xfrm>
          <a:prstGeom prst="rect">
            <a:avLst/>
          </a:prstGeom>
          <a:noFill/>
        </p:spPr>
        <p:txBody>
          <a:bodyPr wrap="square">
            <a:spAutoFit/>
          </a:bodyPr>
          <a:lstStyle/>
          <a:p>
            <a:pPr algn="ctr"/>
            <a:r>
              <a:rPr lang="hi-IN" dirty="0" err="1">
                <a:solidFill>
                  <a:srgbClr val="FF0000"/>
                </a:solidFill>
              </a:rPr>
              <a:t>play</a:t>
            </a:r>
            <a:endParaRPr lang="hi-IN" dirty="0">
              <a:solidFill>
                <a:srgbClr val="FF0000"/>
              </a:solidFill>
            </a:endParaRPr>
          </a:p>
        </p:txBody>
      </p:sp>
      <p:sp>
        <p:nvSpPr>
          <p:cNvPr id="7" name="TextBox 6">
            <a:extLst>
              <a:ext uri="{FF2B5EF4-FFF2-40B4-BE49-F238E27FC236}">
                <a16:creationId xmlns:a16="http://schemas.microsoft.com/office/drawing/2014/main" id="{E11581D1-8157-C218-9AD6-0C47AE70D6A1}"/>
              </a:ext>
            </a:extLst>
          </p:cNvPr>
          <p:cNvSpPr txBox="1"/>
          <p:nvPr/>
        </p:nvSpPr>
        <p:spPr>
          <a:xfrm>
            <a:off x="374462" y="1626714"/>
            <a:ext cx="6096000" cy="369332"/>
          </a:xfrm>
          <a:prstGeom prst="rect">
            <a:avLst/>
          </a:prstGeom>
          <a:noFill/>
        </p:spPr>
        <p:txBody>
          <a:bodyPr wrap="square">
            <a:spAutoFit/>
          </a:bodyPr>
          <a:lstStyle/>
          <a:p>
            <a:r>
              <a:rPr lang="en-IN" dirty="0"/>
              <a:t>Character tokens:</a:t>
            </a:r>
            <a:endParaRPr lang="hi-IN" dirty="0"/>
          </a:p>
        </p:txBody>
      </p:sp>
      <p:sp>
        <p:nvSpPr>
          <p:cNvPr id="9" name="TextBox 8">
            <a:extLst>
              <a:ext uri="{FF2B5EF4-FFF2-40B4-BE49-F238E27FC236}">
                <a16:creationId xmlns:a16="http://schemas.microsoft.com/office/drawing/2014/main" id="{5BFC3F9F-213B-2BA9-C146-575FCAFE020B}"/>
              </a:ext>
            </a:extLst>
          </p:cNvPr>
          <p:cNvSpPr txBox="1"/>
          <p:nvPr/>
        </p:nvSpPr>
        <p:spPr>
          <a:xfrm>
            <a:off x="2090055" y="1626714"/>
            <a:ext cx="6096000" cy="369332"/>
          </a:xfrm>
          <a:prstGeom prst="rect">
            <a:avLst/>
          </a:prstGeom>
          <a:noFill/>
        </p:spPr>
        <p:txBody>
          <a:bodyPr wrap="square">
            <a:spAutoFit/>
          </a:bodyPr>
          <a:lstStyle/>
          <a:p>
            <a:r>
              <a:rPr lang="hi-IN" dirty="0"/>
              <a:t>["p", "l", "a", "y"]</a:t>
            </a:r>
          </a:p>
        </p:txBody>
      </p:sp>
      <p:sp>
        <p:nvSpPr>
          <p:cNvPr id="11" name="TextBox 10">
            <a:extLst>
              <a:ext uri="{FF2B5EF4-FFF2-40B4-BE49-F238E27FC236}">
                <a16:creationId xmlns:a16="http://schemas.microsoft.com/office/drawing/2014/main" id="{8E512C5C-338F-3E91-B18A-F0728F364E8E}"/>
              </a:ext>
            </a:extLst>
          </p:cNvPr>
          <p:cNvSpPr txBox="1"/>
          <p:nvPr/>
        </p:nvSpPr>
        <p:spPr>
          <a:xfrm>
            <a:off x="226423" y="1924040"/>
            <a:ext cx="9771017" cy="1200329"/>
          </a:xfrm>
          <a:prstGeom prst="rect">
            <a:avLst/>
          </a:prstGeom>
          <a:noFill/>
        </p:spPr>
        <p:txBody>
          <a:bodyPr wrap="square">
            <a:spAutoFit/>
          </a:bodyPr>
          <a:lstStyle/>
          <a:p>
            <a:pPr>
              <a:buNone/>
            </a:pPr>
            <a:r>
              <a:rPr lang="en-US" b="1" dirty="0"/>
              <a:t>very small vocabulary</a:t>
            </a:r>
            <a:br>
              <a:rPr lang="en-US" dirty="0"/>
            </a:br>
            <a:r>
              <a:rPr lang="en-US" dirty="0"/>
              <a:t>Usually 50–256 tokens (letters, digits, punctuation).</a:t>
            </a:r>
          </a:p>
          <a:p>
            <a:pPr>
              <a:buNone/>
            </a:pPr>
            <a:r>
              <a:rPr lang="en-US" b="1" dirty="0"/>
              <a:t>Handles rare words perfectly</a:t>
            </a:r>
            <a:br>
              <a:rPr lang="en-US" dirty="0"/>
            </a:br>
            <a:r>
              <a:rPr lang="en-US" dirty="0"/>
              <a:t>Since characters are universal, even unseen words can be processed. There is no OOV problem</a:t>
            </a:r>
          </a:p>
        </p:txBody>
      </p:sp>
      <p:sp>
        <p:nvSpPr>
          <p:cNvPr id="13" name="TextBox 12">
            <a:extLst>
              <a:ext uri="{FF2B5EF4-FFF2-40B4-BE49-F238E27FC236}">
                <a16:creationId xmlns:a16="http://schemas.microsoft.com/office/drawing/2014/main" id="{766E5A28-ED5D-0CAA-4EAD-5B44D482C4B4}"/>
              </a:ext>
            </a:extLst>
          </p:cNvPr>
          <p:cNvSpPr txBox="1"/>
          <p:nvPr/>
        </p:nvSpPr>
        <p:spPr>
          <a:xfrm>
            <a:off x="235131" y="3342814"/>
            <a:ext cx="8098971" cy="3416320"/>
          </a:xfrm>
          <a:prstGeom prst="rect">
            <a:avLst/>
          </a:prstGeom>
          <a:noFill/>
        </p:spPr>
        <p:txBody>
          <a:bodyPr wrap="square">
            <a:spAutoFit/>
          </a:bodyPr>
          <a:lstStyle/>
          <a:p>
            <a:pPr>
              <a:buNone/>
            </a:pPr>
            <a:r>
              <a:rPr lang="en-IN" b="1" dirty="0"/>
              <a:t>Limitations</a:t>
            </a:r>
          </a:p>
          <a:p>
            <a:pPr>
              <a:buNone/>
            </a:pPr>
            <a:r>
              <a:rPr lang="en-IN" b="1" dirty="0"/>
              <a:t>Longer token sequences</a:t>
            </a:r>
            <a:br>
              <a:rPr lang="en-IN" dirty="0"/>
            </a:br>
            <a:r>
              <a:rPr lang="en-IN" dirty="0"/>
              <a:t>Word → many characters → many tokens → slow processing.</a:t>
            </a:r>
          </a:p>
          <a:p>
            <a:pPr>
              <a:buNone/>
            </a:pPr>
            <a:r>
              <a:rPr lang="en-IN" dirty="0"/>
              <a:t>Example:</a:t>
            </a:r>
            <a:br>
              <a:rPr lang="en-IN" dirty="0"/>
            </a:br>
            <a:r>
              <a:rPr lang="en-IN" dirty="0"/>
              <a:t>"internationalization"</a:t>
            </a:r>
            <a:br>
              <a:rPr lang="en-IN" dirty="0"/>
            </a:br>
            <a:r>
              <a:rPr lang="en-IN" dirty="0"/>
              <a:t>Word tokenization → 1 token</a:t>
            </a:r>
            <a:br>
              <a:rPr lang="en-IN" dirty="0"/>
            </a:br>
            <a:r>
              <a:rPr lang="en-IN" dirty="0"/>
              <a:t>Character tokenization → 20+ tokens</a:t>
            </a:r>
          </a:p>
          <a:p>
            <a:pPr>
              <a:buNone/>
            </a:pPr>
            <a:r>
              <a:rPr lang="en-IN" dirty="0"/>
              <a:t> </a:t>
            </a:r>
            <a:r>
              <a:rPr lang="en-IN" b="1" dirty="0"/>
              <a:t>Harder for the model to understand semantic meaning</a:t>
            </a:r>
            <a:br>
              <a:rPr lang="en-IN" dirty="0"/>
            </a:br>
            <a:r>
              <a:rPr lang="en-IN" dirty="0" err="1"/>
              <a:t>Meaning</a:t>
            </a:r>
            <a:r>
              <a:rPr lang="en-IN" dirty="0"/>
              <a:t> appears at multi-character combinations, not single characters.</a:t>
            </a:r>
          </a:p>
          <a:p>
            <a:pPr>
              <a:buNone/>
            </a:pPr>
            <a:r>
              <a:rPr lang="en-IN" dirty="0"/>
              <a:t> </a:t>
            </a:r>
            <a:r>
              <a:rPr lang="en-IN" b="1" dirty="0"/>
              <a:t>Higher training cost</a:t>
            </a:r>
            <a:br>
              <a:rPr lang="en-IN" dirty="0"/>
            </a:br>
            <a:r>
              <a:rPr lang="en-IN" dirty="0"/>
              <a:t>More tokens → longer sequences → more computation. </a:t>
            </a:r>
          </a:p>
          <a:p>
            <a:pPr>
              <a:buNone/>
            </a:pPr>
            <a:r>
              <a:rPr lang="en-IN" dirty="0"/>
              <a:t>Not solved </a:t>
            </a:r>
            <a:r>
              <a:rPr lang="en-US" b="1" dirty="0"/>
              <a:t>Morphology issues</a:t>
            </a:r>
            <a:endParaRPr lang="en-IN" dirty="0"/>
          </a:p>
        </p:txBody>
      </p:sp>
      <p:sp>
        <p:nvSpPr>
          <p:cNvPr id="15" name="TextBox 14">
            <a:extLst>
              <a:ext uri="{FF2B5EF4-FFF2-40B4-BE49-F238E27FC236}">
                <a16:creationId xmlns:a16="http://schemas.microsoft.com/office/drawing/2014/main" id="{EB4E2EAB-5F87-E086-802D-54D22A9A5AF1}"/>
              </a:ext>
            </a:extLst>
          </p:cNvPr>
          <p:cNvSpPr txBox="1"/>
          <p:nvPr/>
        </p:nvSpPr>
        <p:spPr>
          <a:xfrm>
            <a:off x="6583689" y="3322046"/>
            <a:ext cx="5373180" cy="2308324"/>
          </a:xfrm>
          <a:prstGeom prst="rect">
            <a:avLst/>
          </a:prstGeom>
          <a:noFill/>
        </p:spPr>
        <p:txBody>
          <a:bodyPr wrap="square">
            <a:spAutoFit/>
          </a:bodyPr>
          <a:lstStyle/>
          <a:p>
            <a:pPr>
              <a:buNone/>
            </a:pPr>
            <a:r>
              <a:rPr lang="en-IN" dirty="0"/>
              <a:t>Modern models (GPT, </a:t>
            </a:r>
            <a:r>
              <a:rPr lang="en-IN" dirty="0" err="1"/>
              <a:t>LLaMA</a:t>
            </a:r>
            <a:r>
              <a:rPr lang="en-IN" dirty="0"/>
              <a:t>, BERT) prefer </a:t>
            </a:r>
            <a:r>
              <a:rPr lang="en-IN" b="1" dirty="0" err="1"/>
              <a:t>subword</a:t>
            </a:r>
            <a:r>
              <a:rPr lang="en-IN" b="1" dirty="0"/>
              <a:t> tokenization</a:t>
            </a:r>
            <a:r>
              <a:rPr lang="en-IN" dirty="0"/>
              <a:t> because it balances both:</a:t>
            </a:r>
          </a:p>
          <a:p>
            <a:pPr>
              <a:buFont typeface="Arial" panose="020B0604020202020204" pitchFamily="34" charset="0"/>
              <a:buChar char="•"/>
            </a:pPr>
            <a:r>
              <a:rPr lang="en-IN" dirty="0"/>
              <a:t>Not too many tokens</a:t>
            </a:r>
          </a:p>
          <a:p>
            <a:pPr>
              <a:buFont typeface="Arial" panose="020B0604020202020204" pitchFamily="34" charset="0"/>
              <a:buChar char="•"/>
            </a:pPr>
            <a:r>
              <a:rPr lang="en-IN" dirty="0"/>
              <a:t>Not too large vocabulary</a:t>
            </a:r>
          </a:p>
          <a:p>
            <a:pPr>
              <a:buFont typeface="Arial" panose="020B0604020202020204" pitchFamily="34" charset="0"/>
              <a:buChar char="•"/>
            </a:pPr>
            <a:r>
              <a:rPr lang="en-IN" dirty="0"/>
              <a:t>Preserves meaning (unlike characters)</a:t>
            </a:r>
          </a:p>
          <a:p>
            <a:pPr>
              <a:buNone/>
            </a:pPr>
            <a:r>
              <a:rPr lang="en-IN" dirty="0"/>
              <a:t>Character tokenization is still used in specialized models (e.g., GPT-4’s multimodal OCR pipeline, some text-error-robust models).</a:t>
            </a:r>
          </a:p>
        </p:txBody>
      </p:sp>
    </p:spTree>
    <p:extLst>
      <p:ext uri="{BB962C8B-B14F-4D97-AF65-F5344CB8AC3E}">
        <p14:creationId xmlns:p14="http://schemas.microsoft.com/office/powerpoint/2010/main" val="1131187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A04218-9D68-BB29-E378-38751C75701B}"/>
              </a:ext>
            </a:extLst>
          </p:cNvPr>
          <p:cNvSpPr txBox="1"/>
          <p:nvPr/>
        </p:nvSpPr>
        <p:spPr>
          <a:xfrm>
            <a:off x="426720" y="229658"/>
            <a:ext cx="8717280" cy="2585323"/>
          </a:xfrm>
          <a:prstGeom prst="rect">
            <a:avLst/>
          </a:prstGeom>
          <a:noFill/>
        </p:spPr>
        <p:txBody>
          <a:bodyPr wrap="square">
            <a:spAutoFit/>
          </a:bodyPr>
          <a:lstStyle/>
          <a:p>
            <a:pPr>
              <a:buNone/>
            </a:pPr>
            <a:r>
              <a:rPr lang="en-US" b="1" dirty="0"/>
              <a:t>Sub-word Based Tokenization</a:t>
            </a:r>
          </a:p>
          <a:p>
            <a:pPr>
              <a:buNone/>
            </a:pPr>
            <a:r>
              <a:rPr lang="en-US" b="1" dirty="0"/>
              <a:t>Sub-word tokenization</a:t>
            </a:r>
            <a:r>
              <a:rPr lang="en-US" dirty="0"/>
              <a:t> splits text into units that are </a:t>
            </a:r>
            <a:r>
              <a:rPr lang="en-US" b="1" dirty="0"/>
              <a:t>smaller than whole words but larger than characters</a:t>
            </a:r>
            <a:r>
              <a:rPr lang="en-US" dirty="0"/>
              <a:t>.</a:t>
            </a:r>
            <a:br>
              <a:rPr lang="en-US" dirty="0"/>
            </a:br>
            <a:r>
              <a:rPr lang="en-US" dirty="0"/>
              <a:t>It combines the strengths of both word-based and character-based tokenization.</a:t>
            </a:r>
          </a:p>
          <a:p>
            <a:pPr>
              <a:buNone/>
            </a:pPr>
            <a:r>
              <a:rPr lang="en-US" dirty="0"/>
              <a:t>	 Words are broken into meaningful pieces such as prefixes, roots, and suffixes.</a:t>
            </a:r>
          </a:p>
          <a:p>
            <a:pPr>
              <a:buNone/>
            </a:pPr>
            <a:endParaRPr lang="en-US" dirty="0"/>
          </a:p>
          <a:p>
            <a:pPr>
              <a:buNone/>
            </a:pPr>
            <a:r>
              <a:rPr lang="en-US" dirty="0"/>
              <a:t>Rules: </a:t>
            </a:r>
          </a:p>
          <a:p>
            <a:pPr marL="342900" indent="-342900">
              <a:buFont typeface="+mj-lt"/>
              <a:buAutoNum type="arabicPeriod"/>
            </a:pPr>
            <a:r>
              <a:rPr lang="en-US" dirty="0"/>
              <a:t>Do not split frequently used words into smaller </a:t>
            </a:r>
            <a:r>
              <a:rPr lang="en-US" dirty="0" err="1"/>
              <a:t>subwords</a:t>
            </a:r>
            <a:endParaRPr lang="en-US" dirty="0"/>
          </a:p>
          <a:p>
            <a:pPr marL="342900" indent="-342900">
              <a:buFont typeface="+mj-lt"/>
              <a:buAutoNum type="arabicPeriod"/>
            </a:pPr>
            <a:r>
              <a:rPr lang="en-US" dirty="0"/>
              <a:t>Split the rare words into smaller meaningful </a:t>
            </a:r>
            <a:r>
              <a:rPr lang="en-US" dirty="0" err="1"/>
              <a:t>subwords</a:t>
            </a:r>
            <a:endParaRPr lang="en-US" dirty="0"/>
          </a:p>
        </p:txBody>
      </p:sp>
      <p:sp>
        <p:nvSpPr>
          <p:cNvPr id="5" name="TextBox 4">
            <a:extLst>
              <a:ext uri="{FF2B5EF4-FFF2-40B4-BE49-F238E27FC236}">
                <a16:creationId xmlns:a16="http://schemas.microsoft.com/office/drawing/2014/main" id="{35ECE2F2-654A-A971-467D-FF3AC4F3427D}"/>
              </a:ext>
            </a:extLst>
          </p:cNvPr>
          <p:cNvSpPr txBox="1"/>
          <p:nvPr/>
        </p:nvSpPr>
        <p:spPr>
          <a:xfrm>
            <a:off x="374462" y="2976544"/>
            <a:ext cx="1341120" cy="369332"/>
          </a:xfrm>
          <a:prstGeom prst="rect">
            <a:avLst/>
          </a:prstGeom>
          <a:noFill/>
        </p:spPr>
        <p:txBody>
          <a:bodyPr wrap="square">
            <a:spAutoFit/>
          </a:bodyPr>
          <a:lstStyle/>
          <a:p>
            <a:pPr algn="ctr"/>
            <a:r>
              <a:rPr lang="en-US" b="1" dirty="0"/>
              <a:t>plays</a:t>
            </a:r>
            <a:endParaRPr lang="hi-IN" dirty="0"/>
          </a:p>
        </p:txBody>
      </p:sp>
      <p:sp>
        <p:nvSpPr>
          <p:cNvPr id="6" name="TextBox 5">
            <a:extLst>
              <a:ext uri="{FF2B5EF4-FFF2-40B4-BE49-F238E27FC236}">
                <a16:creationId xmlns:a16="http://schemas.microsoft.com/office/drawing/2014/main" id="{6588E2C6-19AA-2CF9-B6C9-0484946F61EE}"/>
              </a:ext>
            </a:extLst>
          </p:cNvPr>
          <p:cNvSpPr txBox="1"/>
          <p:nvPr/>
        </p:nvSpPr>
        <p:spPr>
          <a:xfrm>
            <a:off x="1367247" y="2987036"/>
            <a:ext cx="3039291" cy="369332"/>
          </a:xfrm>
          <a:prstGeom prst="rect">
            <a:avLst/>
          </a:prstGeom>
          <a:noFill/>
        </p:spPr>
        <p:txBody>
          <a:bodyPr wrap="square" rtlCol="0">
            <a:spAutoFit/>
          </a:bodyPr>
          <a:lstStyle/>
          <a:p>
            <a:r>
              <a:rPr lang="en-IN" dirty="0"/>
              <a:t>[“play”, “s”]</a:t>
            </a:r>
            <a:endParaRPr lang="hi-IN" dirty="0"/>
          </a:p>
        </p:txBody>
      </p:sp>
      <p:sp>
        <p:nvSpPr>
          <p:cNvPr id="8" name="TextBox 7">
            <a:extLst>
              <a:ext uri="{FF2B5EF4-FFF2-40B4-BE49-F238E27FC236}">
                <a16:creationId xmlns:a16="http://schemas.microsoft.com/office/drawing/2014/main" id="{6ACF170E-B14C-C2FD-02B4-47570CDB56A2}"/>
              </a:ext>
            </a:extLst>
          </p:cNvPr>
          <p:cNvSpPr txBox="1"/>
          <p:nvPr/>
        </p:nvSpPr>
        <p:spPr>
          <a:xfrm>
            <a:off x="374461" y="4095434"/>
            <a:ext cx="10641881" cy="2031325"/>
          </a:xfrm>
          <a:prstGeom prst="rect">
            <a:avLst/>
          </a:prstGeom>
          <a:noFill/>
        </p:spPr>
        <p:txBody>
          <a:bodyPr wrap="square">
            <a:spAutoFit/>
          </a:bodyPr>
          <a:lstStyle/>
          <a:p>
            <a:pPr>
              <a:buNone/>
            </a:pPr>
            <a:r>
              <a:rPr lang="en-IN" b="1" dirty="0"/>
              <a:t>Advantages of Sub-word Tokenization</a:t>
            </a:r>
          </a:p>
          <a:p>
            <a:pPr>
              <a:buNone/>
            </a:pPr>
            <a:r>
              <a:rPr lang="en-IN" dirty="0"/>
              <a:t>✔ </a:t>
            </a:r>
            <a:r>
              <a:rPr lang="en-IN" b="1" dirty="0"/>
              <a:t>Balances vocabulary size and sequence length</a:t>
            </a:r>
            <a:br>
              <a:rPr lang="en-IN" dirty="0"/>
            </a:br>
            <a:r>
              <a:rPr lang="en-IN" dirty="0"/>
              <a:t>✔ Handles rare, new, or misspelled words</a:t>
            </a:r>
            <a:br>
              <a:rPr lang="en-IN" dirty="0"/>
            </a:br>
            <a:r>
              <a:rPr lang="en-IN" dirty="0"/>
              <a:t>✔ Captures semantic meaning in </a:t>
            </a:r>
            <a:r>
              <a:rPr lang="en-IN" dirty="0" err="1"/>
              <a:t>subword</a:t>
            </a:r>
            <a:r>
              <a:rPr lang="en-IN" dirty="0"/>
              <a:t> units</a:t>
            </a:r>
            <a:br>
              <a:rPr lang="en-IN" dirty="0"/>
            </a:br>
            <a:r>
              <a:rPr lang="en-IN" dirty="0"/>
              <a:t>✔ Supports multilingual text: </a:t>
            </a:r>
            <a:r>
              <a:rPr lang="en-US" dirty="0"/>
              <a:t>Many languages share common </a:t>
            </a:r>
            <a:r>
              <a:rPr lang="en-US" dirty="0" err="1"/>
              <a:t>subword</a:t>
            </a:r>
            <a:r>
              <a:rPr lang="en-US" dirty="0"/>
              <a:t> patterns, so the model can reuse tokens across languages.</a:t>
            </a:r>
            <a:br>
              <a:rPr lang="en-IN" dirty="0"/>
            </a:br>
            <a:r>
              <a:rPr lang="en-IN" dirty="0"/>
              <a:t>✔ Efficient for large-scale LLMs</a:t>
            </a:r>
          </a:p>
        </p:txBody>
      </p:sp>
    </p:spTree>
    <p:extLst>
      <p:ext uri="{BB962C8B-B14F-4D97-AF65-F5344CB8AC3E}">
        <p14:creationId xmlns:p14="http://schemas.microsoft.com/office/powerpoint/2010/main" val="377787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6ABF15-0197-C41E-CF5F-B9D565CA7484}"/>
              </a:ext>
            </a:extLst>
          </p:cNvPr>
          <p:cNvSpPr txBox="1"/>
          <p:nvPr/>
        </p:nvSpPr>
        <p:spPr>
          <a:xfrm>
            <a:off x="148046" y="704951"/>
            <a:ext cx="8995954" cy="4893647"/>
          </a:xfrm>
          <a:prstGeom prst="rect">
            <a:avLst/>
          </a:prstGeom>
          <a:noFill/>
        </p:spPr>
        <p:txBody>
          <a:bodyPr wrap="square">
            <a:spAutoFit/>
          </a:bodyPr>
          <a:lstStyle/>
          <a:p>
            <a:pPr>
              <a:buNone/>
            </a:pPr>
            <a:r>
              <a:rPr lang="en-US" sz="2400" b="1" dirty="0">
                <a:latin typeface="Arial" panose="020B0604020202020204" pitchFamily="34" charset="0"/>
                <a:cs typeface="Arial" panose="020B0604020202020204" pitchFamily="34" charset="0"/>
              </a:rPr>
              <a:t>Common sub-word based Tokenization Methods</a:t>
            </a:r>
          </a:p>
          <a:p>
            <a:pPr>
              <a:buNone/>
            </a:pPr>
            <a:r>
              <a:rPr lang="en-US" sz="2400" b="1" dirty="0">
                <a:latin typeface="Arial" panose="020B0604020202020204" pitchFamily="34" charset="0"/>
                <a:cs typeface="Arial" panose="020B0604020202020204" pitchFamily="34" charset="0"/>
              </a:rPr>
              <a:t>a) BPE (Byte Pair Encoding)</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Breaks text into </a:t>
            </a:r>
            <a:r>
              <a:rPr lang="en-US" sz="2400" dirty="0" err="1">
                <a:latin typeface="Arial" panose="020B0604020202020204" pitchFamily="34" charset="0"/>
                <a:cs typeface="Arial" panose="020B0604020202020204" pitchFamily="34" charset="0"/>
              </a:rPr>
              <a:t>subword</a:t>
            </a:r>
            <a:r>
              <a:rPr lang="en-US" sz="2400" dirty="0">
                <a:latin typeface="Arial" panose="020B0604020202020204" pitchFamily="34" charset="0"/>
                <a:cs typeface="Arial" panose="020B0604020202020204" pitchFamily="34" charset="0"/>
              </a:rPr>
              <a:t> units based on frequency.</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Frequently occurring sequences are merged into single tokens.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Handles rare words efficiently by representing them as smaller </a:t>
            </a:r>
            <a:r>
              <a:rPr lang="en-US" sz="2400" dirty="0" err="1">
                <a:latin typeface="Arial" panose="020B0604020202020204" pitchFamily="34" charset="0"/>
                <a:cs typeface="Arial" panose="020B0604020202020204" pitchFamily="34" charset="0"/>
              </a:rPr>
              <a:t>subwords</a:t>
            </a:r>
            <a:r>
              <a:rPr lang="en-US" sz="24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Example: "playing" → "play" + "</a:t>
            </a:r>
            <a:r>
              <a:rPr lang="en-US" sz="2400" dirty="0" err="1">
                <a:latin typeface="Arial" panose="020B0604020202020204" pitchFamily="34" charset="0"/>
                <a:cs typeface="Arial" panose="020B0604020202020204" pitchFamily="34" charset="0"/>
              </a:rPr>
              <a:t>ing</a:t>
            </a:r>
            <a:r>
              <a:rPr lang="en-US" sz="2400" dirty="0">
                <a:latin typeface="Arial" panose="020B0604020202020204" pitchFamily="34" charset="0"/>
                <a:cs typeface="Arial" panose="020B0604020202020204" pitchFamily="34" charset="0"/>
              </a:rPr>
              <a:t>"</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b) </a:t>
            </a:r>
            <a:r>
              <a:rPr lang="en-US" sz="2400" b="1" dirty="0" err="1">
                <a:latin typeface="Arial" panose="020B0604020202020204" pitchFamily="34" charset="0"/>
                <a:cs typeface="Arial" panose="020B0604020202020204" pitchFamily="34" charset="0"/>
              </a:rPr>
              <a:t>WordPiece</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Used in models like BERT.</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Similar to BPE but merges </a:t>
            </a:r>
            <a:r>
              <a:rPr lang="en-US" sz="2400" dirty="0" err="1">
                <a:latin typeface="Arial" panose="020B0604020202020204" pitchFamily="34" charset="0"/>
                <a:cs typeface="Arial" panose="020B0604020202020204" pitchFamily="34" charset="0"/>
              </a:rPr>
              <a:t>subwords</a:t>
            </a:r>
            <a:r>
              <a:rPr lang="en-US" sz="2400" dirty="0">
                <a:latin typeface="Arial" panose="020B0604020202020204" pitchFamily="34" charset="0"/>
                <a:cs typeface="Arial" panose="020B0604020202020204" pitchFamily="34" charset="0"/>
              </a:rPr>
              <a:t> to maximize likelihood of the training corpus.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Balances vocabulary size with representation efficiency.</a:t>
            </a:r>
          </a:p>
        </p:txBody>
      </p:sp>
    </p:spTree>
    <p:extLst>
      <p:ext uri="{BB962C8B-B14F-4D97-AF65-F5344CB8AC3E}">
        <p14:creationId xmlns:p14="http://schemas.microsoft.com/office/powerpoint/2010/main" val="2502307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76CD29-C806-5B7F-DCED-FA4856D78A79}"/>
              </a:ext>
            </a:extLst>
          </p:cNvPr>
          <p:cNvSpPr txBox="1"/>
          <p:nvPr/>
        </p:nvSpPr>
        <p:spPr>
          <a:xfrm>
            <a:off x="1097281" y="269011"/>
            <a:ext cx="8926286" cy="461665"/>
          </a:xfrm>
          <a:prstGeom prst="rect">
            <a:avLst/>
          </a:prstGeom>
          <a:noFill/>
        </p:spPr>
        <p:txBody>
          <a:bodyPr wrap="square">
            <a:spAutoFit/>
          </a:bodyPr>
          <a:lstStyle/>
          <a:p>
            <a:pPr algn="ctr">
              <a:buNone/>
            </a:pPr>
            <a:r>
              <a:rPr lang="en-US" sz="2400" b="1" dirty="0">
                <a:latin typeface="Arial" panose="020B0604020202020204" pitchFamily="34" charset="0"/>
                <a:cs typeface="Arial" panose="020B0604020202020204" pitchFamily="34" charset="0"/>
              </a:rPr>
              <a:t>Byte Pair Encoding (BPE) Data compression algorithm</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8E83191-D7B0-54A4-9F0E-7BC470C49B3B}"/>
              </a:ext>
            </a:extLst>
          </p:cNvPr>
          <p:cNvSpPr txBox="1"/>
          <p:nvPr/>
        </p:nvSpPr>
        <p:spPr>
          <a:xfrm>
            <a:off x="-60960" y="890675"/>
            <a:ext cx="12252960" cy="4154984"/>
          </a:xfrm>
          <a:prstGeom prst="rect">
            <a:avLst/>
          </a:prstGeom>
          <a:noFill/>
        </p:spPr>
        <p:txBody>
          <a:bodyPr wrap="square">
            <a:spAutoFit/>
          </a:bodyPr>
          <a:lstStyle/>
          <a:p>
            <a:pPr marL="285750" indent="-285750">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Byte-Pair Encoding (BPE) is a widely used tokenization technique in Natural Language Processing (NLP).</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BPE starts with characters as the basic tokens and iteratively merges the most frequent pairs of characters or </a:t>
            </a:r>
            <a:r>
              <a:rPr lang="en-US" sz="2400" dirty="0" err="1">
                <a:latin typeface="Arial" panose="020B0604020202020204" pitchFamily="34" charset="0"/>
                <a:cs typeface="Arial" panose="020B0604020202020204" pitchFamily="34" charset="0"/>
              </a:rPr>
              <a:t>subwords</a:t>
            </a:r>
            <a:r>
              <a:rPr lang="en-US" sz="2400" dirty="0">
                <a:latin typeface="Arial" panose="020B0604020202020204" pitchFamily="34" charset="0"/>
                <a:cs typeface="Arial" panose="020B0604020202020204" pitchFamily="34" charset="0"/>
              </a:rPr>
              <a:t> into new tokens  until the desired vocabulary size is reached.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This helps create a vocabulary of common </a:t>
            </a:r>
            <a:r>
              <a:rPr lang="en-US" sz="2400" dirty="0" err="1">
                <a:latin typeface="Arial" panose="020B0604020202020204" pitchFamily="34" charset="0"/>
                <a:cs typeface="Arial" panose="020B0604020202020204" pitchFamily="34" charset="0"/>
              </a:rPr>
              <a:t>subwords</a:t>
            </a:r>
            <a:r>
              <a:rPr lang="en-US" sz="2400" dirty="0">
                <a:latin typeface="Arial" panose="020B0604020202020204" pitchFamily="34" charset="0"/>
                <a:cs typeface="Arial" panose="020B0604020202020204" pitchFamily="34" charset="0"/>
              </a:rPr>
              <a:t> and efficiently handles rare or new words by breaking them into familiar </a:t>
            </a:r>
            <a:r>
              <a:rPr lang="en-US" sz="2400" dirty="0" err="1">
                <a:latin typeface="Arial" panose="020B0604020202020204" pitchFamily="34" charset="0"/>
                <a:cs typeface="Arial" panose="020B0604020202020204" pitchFamily="34" charset="0"/>
              </a:rPr>
              <a:t>subword</a:t>
            </a:r>
            <a:r>
              <a:rPr lang="en-US" sz="2400" dirty="0">
                <a:latin typeface="Arial" panose="020B0604020202020204" pitchFamily="34" charset="0"/>
                <a:cs typeface="Arial" panose="020B0604020202020204" pitchFamily="34" charset="0"/>
              </a:rPr>
              <a:t> pieces.</a:t>
            </a:r>
            <a:endParaRPr lang="en-US" sz="2400"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 It breaks down words into smaller </a:t>
            </a:r>
            <a:r>
              <a:rPr lang="en-US" sz="2400" b="0" i="0" dirty="0" err="1">
                <a:effectLst/>
                <a:latin typeface="Arial" panose="020B0604020202020204" pitchFamily="34" charset="0"/>
                <a:cs typeface="Arial" panose="020B0604020202020204" pitchFamily="34" charset="0"/>
              </a:rPr>
              <a:t>subword</a:t>
            </a:r>
            <a:r>
              <a:rPr lang="en-US" sz="2400" b="0" i="0" dirty="0">
                <a:effectLst/>
                <a:latin typeface="Arial" panose="020B0604020202020204" pitchFamily="34" charset="0"/>
                <a:cs typeface="Arial" panose="020B0604020202020204" pitchFamily="34" charset="0"/>
              </a:rPr>
              <a:t> units, enabling models to handle rare or unknown words effectively. </a:t>
            </a:r>
          </a:p>
          <a:p>
            <a:pPr marL="285750" indent="-285750">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BPE is commonly employed in transformer-based models like GPT, GPT-2, </a:t>
            </a:r>
            <a:r>
              <a:rPr lang="en-US" sz="2400" b="0" i="0" dirty="0" err="1">
                <a:effectLst/>
                <a:latin typeface="Arial" panose="020B0604020202020204" pitchFamily="34" charset="0"/>
                <a:cs typeface="Arial" panose="020B0604020202020204" pitchFamily="34" charset="0"/>
              </a:rPr>
              <a:t>RoBERTa</a:t>
            </a:r>
            <a:r>
              <a:rPr lang="en-US" sz="2400" b="0" i="0" dirty="0">
                <a:effectLst/>
                <a:latin typeface="Arial" panose="020B0604020202020204" pitchFamily="34" charset="0"/>
                <a:cs typeface="Arial" panose="020B0604020202020204" pitchFamily="34" charset="0"/>
              </a:rPr>
              <a:t>, and BERT</a:t>
            </a:r>
            <a:r>
              <a:rPr lang="en-US" sz="2400" b="0" i="0" dirty="0">
                <a:effectLst/>
                <a:latin typeface="Roboto" panose="02000000000000000000" pitchFamily="2" charset="0"/>
              </a:rPr>
              <a:t>. (</a:t>
            </a:r>
            <a:r>
              <a:rPr lang="en-US" sz="2400" b="0" i="0" dirty="0" err="1">
                <a:effectLst/>
                <a:latin typeface="Roboto" panose="02000000000000000000" pitchFamily="2" charset="0"/>
              </a:rPr>
              <a:t>Bst</a:t>
            </a:r>
            <a:r>
              <a:rPr lang="en-US" sz="2400" b="0" i="0" dirty="0">
                <a:effectLst/>
                <a:latin typeface="Roboto" panose="02000000000000000000" pitchFamily="2" charset="0"/>
              </a:rPr>
              <a:t> to handling rare and unseen words in NLP )</a:t>
            </a:r>
            <a:endParaRPr lang="hi-IN" sz="2400" dirty="0"/>
          </a:p>
        </p:txBody>
      </p:sp>
      <p:sp>
        <p:nvSpPr>
          <p:cNvPr id="7" name="TextBox 6">
            <a:extLst>
              <a:ext uri="{FF2B5EF4-FFF2-40B4-BE49-F238E27FC236}">
                <a16:creationId xmlns:a16="http://schemas.microsoft.com/office/drawing/2014/main" id="{2CFF049F-CC82-EEE6-CEA0-317BD107FF81}"/>
              </a:ext>
            </a:extLst>
          </p:cNvPr>
          <p:cNvSpPr txBox="1"/>
          <p:nvPr/>
        </p:nvSpPr>
        <p:spPr>
          <a:xfrm>
            <a:off x="87081" y="4935932"/>
            <a:ext cx="11373393" cy="1992981"/>
          </a:xfrm>
          <a:prstGeom prst="rect">
            <a:avLst/>
          </a:prstGeom>
          <a:noFill/>
        </p:spPr>
        <p:txBody>
          <a:bodyPr wrap="square">
            <a:spAutoFit/>
          </a:bodyPr>
          <a:lstStyle/>
          <a:p>
            <a:pPr algn="l">
              <a:lnSpc>
                <a:spcPts val="1650"/>
              </a:lnSpc>
              <a:buNone/>
            </a:pPr>
            <a:endParaRPr lang="en-US" sz="2400" dirty="0">
              <a:latin typeface="Arial" panose="020B0604020202020204" pitchFamily="34" charset="0"/>
              <a:cs typeface="Arial" panose="020B0604020202020204" pitchFamily="34" charset="0"/>
            </a:endParaRPr>
          </a:p>
          <a:p>
            <a:pPr algn="l">
              <a:lnSpc>
                <a:spcPts val="1650"/>
              </a:lnSpc>
              <a:buNone/>
            </a:pPr>
            <a:r>
              <a:rPr lang="en-US" sz="2400" i="0" dirty="0">
                <a:effectLst/>
                <a:latin typeface="Arial" panose="020B0604020202020204" pitchFamily="34" charset="0"/>
                <a:cs typeface="Arial" panose="020B0604020202020204" pitchFamily="34" charset="0"/>
              </a:rPr>
              <a:t>For example:</a:t>
            </a:r>
          </a:p>
          <a:p>
            <a:r>
              <a:rPr lang="en-US" sz="2000" dirty="0">
                <a:latin typeface="Arial" panose="020B0604020202020204" pitchFamily="34" charset="0"/>
                <a:cs typeface="Arial" panose="020B0604020202020204" pitchFamily="34" charset="0"/>
              </a:rPr>
              <a:t>Input: "unhappiness"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Initial tokens: ["u", "n", "h", "a", "p", "p",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"n", "e", "s", "s"]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After merges: ["un", "</a:t>
            </a:r>
            <a:r>
              <a:rPr lang="en-US" sz="2000" dirty="0" err="1">
                <a:latin typeface="Arial" panose="020B0604020202020204" pitchFamily="34" charset="0"/>
                <a:cs typeface="Arial" panose="020B0604020202020204" pitchFamily="34" charset="0"/>
              </a:rPr>
              <a:t>happi</a:t>
            </a:r>
            <a:r>
              <a:rPr lang="en-US" sz="2000" dirty="0">
                <a:latin typeface="Arial" panose="020B0604020202020204" pitchFamily="34" charset="0"/>
                <a:cs typeface="Arial" panose="020B0604020202020204" pitchFamily="34" charset="0"/>
              </a:rPr>
              <a:t>", "ness"] </a:t>
            </a:r>
          </a:p>
          <a:p>
            <a:r>
              <a:rPr lang="en-US" sz="2000" dirty="0">
                <a:latin typeface="Arial" panose="020B0604020202020204" pitchFamily="34" charset="0"/>
                <a:cs typeface="Arial" panose="020B0604020202020204" pitchFamily="34" charset="0"/>
              </a:rPr>
              <a:t>    Using the tokenizers library from Hugging Face, we can implement BPE tokenization. </a:t>
            </a:r>
          </a:p>
          <a:p>
            <a:pPr algn="l">
              <a:lnSpc>
                <a:spcPts val="1650"/>
              </a:lnSpc>
              <a:buNone/>
            </a:pPr>
            <a:endParaRPr lang="en-US" sz="240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017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B39CF-ECE5-5EC5-23B9-470A5BBAC7AD}"/>
              </a:ext>
            </a:extLst>
          </p:cNvPr>
          <p:cNvSpPr txBox="1"/>
          <p:nvPr/>
        </p:nvSpPr>
        <p:spPr>
          <a:xfrm>
            <a:off x="391885" y="1072716"/>
            <a:ext cx="11425645" cy="4909036"/>
          </a:xfrm>
          <a:prstGeom prst="rect">
            <a:avLst/>
          </a:prstGeom>
          <a:noFill/>
        </p:spPr>
        <p:txBody>
          <a:bodyPr wrap="square">
            <a:spAutoFit/>
          </a:bodyPr>
          <a:lstStyle/>
          <a:p>
            <a:pPr algn="l" fontAlgn="base">
              <a:spcAft>
                <a:spcPts val="1800"/>
              </a:spcAft>
              <a:buFont typeface="+mj-lt"/>
              <a:buAutoNum type="arabicPeriod"/>
            </a:pPr>
            <a:r>
              <a:rPr lang="en-US" sz="2000" b="1" i="0" dirty="0">
                <a:effectLst/>
                <a:latin typeface="Arial" panose="020B0604020202020204" pitchFamily="34" charset="0"/>
                <a:cs typeface="Arial" panose="020B0604020202020204" pitchFamily="34" charset="0"/>
              </a:rPr>
              <a:t>Vocabulary:</a:t>
            </a:r>
            <a:r>
              <a:rPr lang="en-US" sz="2000" b="0" i="0" dirty="0">
                <a:effectLst/>
                <a:latin typeface="Arial" panose="020B0604020202020204" pitchFamily="34" charset="0"/>
                <a:cs typeface="Arial" panose="020B0604020202020204" pitchFamily="34" charset="0"/>
              </a:rPr>
              <a:t> In BPE vocabulary refers to the set of </a:t>
            </a:r>
            <a:r>
              <a:rPr lang="en-US" sz="2000" b="0" i="0" dirty="0" err="1">
                <a:effectLst/>
                <a:latin typeface="Arial" panose="020B0604020202020204" pitchFamily="34" charset="0"/>
                <a:cs typeface="Arial" panose="020B0604020202020204" pitchFamily="34" charset="0"/>
              </a:rPr>
              <a:t>subword</a:t>
            </a:r>
            <a:r>
              <a:rPr lang="en-US" sz="2000" b="0" i="0" dirty="0">
                <a:effectLst/>
                <a:latin typeface="Arial" panose="020B0604020202020204" pitchFamily="34" charset="0"/>
                <a:cs typeface="Arial" panose="020B0604020202020204" pitchFamily="34" charset="0"/>
              </a:rPr>
              <a:t> units (tokens) used to represent all the words in the corpus. After applying BPE, vocabulary consists of all the </a:t>
            </a:r>
            <a:r>
              <a:rPr lang="en-US" sz="2000" b="0" i="0" dirty="0" err="1">
                <a:effectLst/>
                <a:latin typeface="Arial" panose="020B0604020202020204" pitchFamily="34" charset="0"/>
                <a:cs typeface="Arial" panose="020B0604020202020204" pitchFamily="34" charset="0"/>
              </a:rPr>
              <a:t>subwords</a:t>
            </a:r>
            <a:r>
              <a:rPr lang="en-US" sz="2000" b="0" i="0" dirty="0">
                <a:effectLst/>
                <a:latin typeface="Arial" panose="020B0604020202020204" pitchFamily="34" charset="0"/>
                <a:cs typeface="Arial" panose="020B0604020202020204" pitchFamily="34" charset="0"/>
              </a:rPr>
              <a:t> that can be used to represent a word in the dataset.</a:t>
            </a:r>
          </a:p>
          <a:p>
            <a:pPr marL="342900" indent="-342900" fontAlgn="base">
              <a:buFont typeface="+mj-lt"/>
              <a:buAutoNum type="arabicPeriod"/>
            </a:pPr>
            <a:r>
              <a:rPr lang="en-US" sz="2000" b="1" dirty="0">
                <a:latin typeface="Arial" panose="020B0604020202020204" pitchFamily="34" charset="0"/>
                <a:cs typeface="Arial" panose="020B0604020202020204" pitchFamily="34" charset="0"/>
              </a:rPr>
              <a:t>Byte:</a:t>
            </a:r>
            <a:r>
              <a:rPr lang="en-US" sz="2000" dirty="0">
                <a:latin typeface="Arial" panose="020B0604020202020204" pitchFamily="34" charset="0"/>
                <a:cs typeface="Arial" panose="020B0604020202020204" pitchFamily="34" charset="0"/>
              </a:rPr>
              <a:t> It is a basic unit of digital information that consists of 8 bits. It is used to represent characters that are encoded as bytes that will be merged.</a:t>
            </a:r>
          </a:p>
          <a:p>
            <a:pPr marL="342900" indent="-342900" fontAlgn="base">
              <a:buFont typeface="+mj-lt"/>
              <a:buAutoNum type="arabicPeriod"/>
            </a:pPr>
            <a:r>
              <a:rPr lang="en-US" sz="2000" b="1" dirty="0">
                <a:latin typeface="Arial" panose="020B0604020202020204" pitchFamily="34" charset="0"/>
                <a:cs typeface="Arial" panose="020B0604020202020204" pitchFamily="34" charset="0"/>
              </a:rPr>
              <a:t>Character: </a:t>
            </a:r>
            <a:r>
              <a:rPr lang="en-US" sz="2000" dirty="0">
                <a:latin typeface="Arial" panose="020B0604020202020204" pitchFamily="34" charset="0"/>
                <a:cs typeface="Arial" panose="020B0604020202020204" pitchFamily="34" charset="0"/>
              </a:rPr>
              <a:t>It is a single letter, number or punctuation mark in text. We start by treating each word as a sequence of characters and merging process creates </a:t>
            </a:r>
            <a:r>
              <a:rPr lang="en-US" sz="2000" dirty="0" err="1">
                <a:latin typeface="Arial" panose="020B0604020202020204" pitchFamily="34" charset="0"/>
                <a:cs typeface="Arial" panose="020B0604020202020204" pitchFamily="34" charset="0"/>
              </a:rPr>
              <a:t>subword</a:t>
            </a:r>
            <a:r>
              <a:rPr lang="en-US" sz="2000" dirty="0">
                <a:latin typeface="Arial" panose="020B0604020202020204" pitchFamily="34" charset="0"/>
                <a:cs typeface="Arial" panose="020B0604020202020204" pitchFamily="34" charset="0"/>
              </a:rPr>
              <a:t> units based on character pairs.</a:t>
            </a:r>
          </a:p>
          <a:p>
            <a:pPr marL="342900" indent="-342900" fontAlgn="base">
              <a:buFont typeface="+mj-lt"/>
              <a:buAutoNum type="arabicPeriod"/>
            </a:pPr>
            <a:r>
              <a:rPr lang="en-US" sz="2000" b="1" dirty="0">
                <a:latin typeface="Arial" panose="020B0604020202020204" pitchFamily="34" charset="0"/>
                <a:cs typeface="Arial" panose="020B0604020202020204" pitchFamily="34" charset="0"/>
              </a:rPr>
              <a:t>Frequency:</a:t>
            </a:r>
            <a:r>
              <a:rPr lang="en-US" sz="2000" dirty="0">
                <a:latin typeface="Arial" panose="020B0604020202020204" pitchFamily="34" charset="0"/>
                <a:cs typeface="Arial" panose="020B0604020202020204" pitchFamily="34" charset="0"/>
              </a:rPr>
              <a:t> It refers to how many times a particular byte or character appears in the corpus. BPE is driven by the frequency of character pairs meaning that the most frequent pair of characters will be merged first.</a:t>
            </a:r>
          </a:p>
          <a:p>
            <a:pPr marL="342900" indent="-342900" fontAlgn="base">
              <a:buFont typeface="+mj-lt"/>
              <a:buAutoNum type="arabicPeriod"/>
            </a:pPr>
            <a:r>
              <a:rPr lang="en-US" sz="2000" b="1" dirty="0">
                <a:latin typeface="Arial" panose="020B0604020202020204" pitchFamily="34" charset="0"/>
                <a:cs typeface="Arial" panose="020B0604020202020204" pitchFamily="34" charset="0"/>
              </a:rPr>
              <a:t>Merge:</a:t>
            </a:r>
            <a:r>
              <a:rPr lang="en-US" sz="2000" dirty="0">
                <a:latin typeface="Arial" panose="020B0604020202020204" pitchFamily="34" charset="0"/>
                <a:cs typeface="Arial" panose="020B0604020202020204" pitchFamily="34" charset="0"/>
              </a:rPr>
              <a:t> It is the process of combining two consecutive characters or </a:t>
            </a:r>
            <a:r>
              <a:rPr lang="en-US" sz="2000" dirty="0" err="1">
                <a:latin typeface="Arial" panose="020B0604020202020204" pitchFamily="34" charset="0"/>
                <a:cs typeface="Arial" panose="020B0604020202020204" pitchFamily="34" charset="0"/>
              </a:rPr>
              <a:t>subword</a:t>
            </a:r>
            <a:r>
              <a:rPr lang="en-US" sz="2000" dirty="0">
                <a:latin typeface="Arial" panose="020B0604020202020204" pitchFamily="34" charset="0"/>
                <a:cs typeface="Arial" panose="020B0604020202020204" pitchFamily="34" charset="0"/>
              </a:rPr>
              <a:t> units into a new unit. Each merge reduces the total number of tokens in the corpus and leads to more abstract representations of words.</a:t>
            </a:r>
          </a:p>
          <a:p>
            <a:pPr algn="l" fontAlgn="base">
              <a:spcAft>
                <a:spcPts val="1800"/>
              </a:spcAft>
              <a:buFont typeface="+mj-lt"/>
              <a:buAutoNum type="arabicPeriod"/>
            </a:pPr>
            <a:endParaRPr lang="en-US" b="0" i="0" dirty="0">
              <a:effectLst/>
              <a:latin typeface="Nunito" pitchFamily="2" charset="0"/>
            </a:endParaRPr>
          </a:p>
        </p:txBody>
      </p:sp>
      <p:sp>
        <p:nvSpPr>
          <p:cNvPr id="5" name="TextBox 4">
            <a:extLst>
              <a:ext uri="{FF2B5EF4-FFF2-40B4-BE49-F238E27FC236}">
                <a16:creationId xmlns:a16="http://schemas.microsoft.com/office/drawing/2014/main" id="{1CFB8372-E870-5AE6-B1E5-0490674DBD84}"/>
              </a:ext>
            </a:extLst>
          </p:cNvPr>
          <p:cNvSpPr txBox="1"/>
          <p:nvPr/>
        </p:nvSpPr>
        <p:spPr>
          <a:xfrm>
            <a:off x="296085" y="529429"/>
            <a:ext cx="6096000" cy="400110"/>
          </a:xfrm>
          <a:prstGeom prst="rect">
            <a:avLst/>
          </a:prstGeom>
          <a:noFill/>
        </p:spPr>
        <p:txBody>
          <a:bodyPr wrap="square">
            <a:spAutoFit/>
          </a:bodyPr>
          <a:lstStyle/>
          <a:p>
            <a:pPr algn="l" fontAlgn="base">
              <a:buNone/>
            </a:pPr>
            <a:r>
              <a:rPr lang="en-IN" sz="2000" b="1" i="0" dirty="0">
                <a:effectLst/>
                <a:latin typeface="Arial" panose="020B0604020202020204" pitchFamily="34" charset="0"/>
                <a:cs typeface="Arial" panose="020B0604020202020204" pitchFamily="34" charset="0"/>
              </a:rPr>
              <a:t>Concepts related to BPE</a:t>
            </a:r>
          </a:p>
        </p:txBody>
      </p:sp>
    </p:spTree>
    <p:extLst>
      <p:ext uri="{BB962C8B-B14F-4D97-AF65-F5344CB8AC3E}">
        <p14:creationId xmlns:p14="http://schemas.microsoft.com/office/powerpoint/2010/main" val="3945783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1B1275-1A8A-2419-577C-79FFE6FA65BF}"/>
              </a:ext>
            </a:extLst>
          </p:cNvPr>
          <p:cNvSpPr txBox="1"/>
          <p:nvPr/>
        </p:nvSpPr>
        <p:spPr>
          <a:xfrm>
            <a:off x="0" y="322215"/>
            <a:ext cx="11634651" cy="830997"/>
          </a:xfrm>
          <a:prstGeom prst="rect">
            <a:avLst/>
          </a:prstGeom>
          <a:noFill/>
        </p:spPr>
        <p:txBody>
          <a:bodyPr wrap="square" rtlCol="0">
            <a:spAutoFit/>
          </a:bodyPr>
          <a:lstStyle/>
          <a:p>
            <a:r>
              <a:rPr lang="en-IN" sz="2400" dirty="0">
                <a:solidFill>
                  <a:srgbClr val="FF0000"/>
                </a:solidFill>
                <a:latin typeface="Arial" panose="020B0604020202020204" pitchFamily="34" charset="0"/>
                <a:cs typeface="Arial" panose="020B0604020202020204" pitchFamily="34" charset="0"/>
              </a:rPr>
              <a:t>Most common pair of consecutive bytes of data is replaced with a byte that does not occur in data</a:t>
            </a:r>
            <a:endParaRPr lang="hi-IN" sz="2400" dirty="0">
              <a:solidFill>
                <a:srgbClr val="FF0000"/>
              </a:solidFill>
              <a:latin typeface="Arial" panose="020B0604020202020204" pitchFamily="34" charset="0"/>
            </a:endParaRPr>
          </a:p>
        </p:txBody>
      </p:sp>
      <p:sp>
        <p:nvSpPr>
          <p:cNvPr id="3" name="TextBox 2">
            <a:extLst>
              <a:ext uri="{FF2B5EF4-FFF2-40B4-BE49-F238E27FC236}">
                <a16:creationId xmlns:a16="http://schemas.microsoft.com/office/drawing/2014/main" id="{D2516112-DCE2-424A-A084-62AFC898C97D}"/>
              </a:ext>
            </a:extLst>
          </p:cNvPr>
          <p:cNvSpPr txBox="1"/>
          <p:nvPr/>
        </p:nvSpPr>
        <p:spPr>
          <a:xfrm>
            <a:off x="583474" y="1105982"/>
            <a:ext cx="5747657" cy="830997"/>
          </a:xfrm>
          <a:prstGeom prst="rect">
            <a:avLst/>
          </a:prstGeom>
          <a:noFill/>
        </p:spPr>
        <p:txBody>
          <a:bodyPr wrap="square" rtlCol="0">
            <a:spAutoFit/>
          </a:bodyPr>
          <a:lstStyle/>
          <a:p>
            <a:r>
              <a:rPr lang="en-IN" sz="2400" dirty="0">
                <a:latin typeface="Arial" panose="020B0604020202020204" pitchFamily="34" charset="0"/>
                <a:cs typeface="Arial" panose="020B0604020202020204" pitchFamily="34" charset="0"/>
              </a:rPr>
              <a:t>Ex: </a:t>
            </a:r>
          </a:p>
          <a:p>
            <a:r>
              <a:rPr lang="en-IN" sz="2400" dirty="0">
                <a:latin typeface="Arial" panose="020B0604020202020204" pitchFamily="34" charset="0"/>
                <a:cs typeface="Arial" panose="020B0604020202020204" pitchFamily="34" charset="0"/>
              </a:rPr>
              <a:t>	Original Data: </a:t>
            </a:r>
            <a:r>
              <a:rPr lang="en-IN" sz="2400" dirty="0" err="1">
                <a:latin typeface="Arial" panose="020B0604020202020204" pitchFamily="34" charset="0"/>
                <a:cs typeface="Arial" panose="020B0604020202020204" pitchFamily="34" charset="0"/>
              </a:rPr>
              <a:t>aaabdaaabac</a:t>
            </a:r>
            <a:endParaRPr lang="hi-IN" sz="2400" dirty="0">
              <a:latin typeface="Arial" panose="020B0604020202020204" pitchFamily="34" charset="0"/>
            </a:endParaRPr>
          </a:p>
        </p:txBody>
      </p:sp>
      <p:sp>
        <p:nvSpPr>
          <p:cNvPr id="4" name="TextBox 3">
            <a:extLst>
              <a:ext uri="{FF2B5EF4-FFF2-40B4-BE49-F238E27FC236}">
                <a16:creationId xmlns:a16="http://schemas.microsoft.com/office/drawing/2014/main" id="{D87FFFC9-0F03-6668-8C31-6048C4E7D0B8}"/>
              </a:ext>
            </a:extLst>
          </p:cNvPr>
          <p:cNvSpPr txBox="1"/>
          <p:nvPr/>
        </p:nvSpPr>
        <p:spPr>
          <a:xfrm>
            <a:off x="435429" y="1976844"/>
            <a:ext cx="8874034" cy="369332"/>
          </a:xfrm>
          <a:prstGeom prst="rect">
            <a:avLst/>
          </a:prstGeom>
          <a:noFill/>
        </p:spPr>
        <p:txBody>
          <a:bodyPr wrap="square" rtlCol="0">
            <a:spAutoFit/>
          </a:bodyPr>
          <a:lstStyle/>
          <a:p>
            <a:r>
              <a:rPr lang="en-IN" dirty="0"/>
              <a:t>The byte pair “aa” occurs that more, we will replace with X as X is not occurs in the data</a:t>
            </a:r>
            <a:endParaRPr lang="hi-IN" dirty="0"/>
          </a:p>
        </p:txBody>
      </p:sp>
      <p:sp>
        <p:nvSpPr>
          <p:cNvPr id="5" name="TextBox 4">
            <a:extLst>
              <a:ext uri="{FF2B5EF4-FFF2-40B4-BE49-F238E27FC236}">
                <a16:creationId xmlns:a16="http://schemas.microsoft.com/office/drawing/2014/main" id="{1400CC09-7F37-15E4-44E6-E2EFDB0DBAB0}"/>
              </a:ext>
            </a:extLst>
          </p:cNvPr>
          <p:cNvSpPr txBox="1"/>
          <p:nvPr/>
        </p:nvSpPr>
        <p:spPr>
          <a:xfrm>
            <a:off x="3082834" y="2360022"/>
            <a:ext cx="3701143" cy="369332"/>
          </a:xfrm>
          <a:prstGeom prst="rect">
            <a:avLst/>
          </a:prstGeom>
          <a:noFill/>
        </p:spPr>
        <p:txBody>
          <a:bodyPr wrap="square" rtlCol="0">
            <a:spAutoFit/>
          </a:bodyPr>
          <a:lstStyle/>
          <a:p>
            <a:pPr algn="ctr"/>
            <a:r>
              <a:rPr lang="en-IN" dirty="0"/>
              <a:t>Compressed Data: </a:t>
            </a:r>
            <a:r>
              <a:rPr lang="en-IN" dirty="0" err="1"/>
              <a:t>XabdXabac</a:t>
            </a:r>
            <a:endParaRPr lang="hi-IN" dirty="0"/>
          </a:p>
        </p:txBody>
      </p:sp>
      <p:sp>
        <p:nvSpPr>
          <p:cNvPr id="6" name="TextBox 5">
            <a:extLst>
              <a:ext uri="{FF2B5EF4-FFF2-40B4-BE49-F238E27FC236}">
                <a16:creationId xmlns:a16="http://schemas.microsoft.com/office/drawing/2014/main" id="{83A1DDCF-709E-760F-20D4-88C646C8CCA4}"/>
              </a:ext>
            </a:extLst>
          </p:cNvPr>
          <p:cNvSpPr txBox="1"/>
          <p:nvPr/>
        </p:nvSpPr>
        <p:spPr>
          <a:xfrm>
            <a:off x="187233" y="3008811"/>
            <a:ext cx="8874034" cy="369332"/>
          </a:xfrm>
          <a:prstGeom prst="rect">
            <a:avLst/>
          </a:prstGeom>
          <a:noFill/>
        </p:spPr>
        <p:txBody>
          <a:bodyPr wrap="square" rtlCol="0">
            <a:spAutoFit/>
          </a:bodyPr>
          <a:lstStyle/>
          <a:p>
            <a:r>
              <a:rPr lang="en-IN" dirty="0"/>
              <a:t>The next common byte pair is “ab” , we will replace with Y as Y is not occurs in the data</a:t>
            </a:r>
            <a:endParaRPr lang="hi-IN" dirty="0"/>
          </a:p>
        </p:txBody>
      </p:sp>
      <p:sp>
        <p:nvSpPr>
          <p:cNvPr id="7" name="TextBox 6">
            <a:extLst>
              <a:ext uri="{FF2B5EF4-FFF2-40B4-BE49-F238E27FC236}">
                <a16:creationId xmlns:a16="http://schemas.microsoft.com/office/drawing/2014/main" id="{C2A36A81-A56A-3D1B-F0B4-026FDE86CFEF}"/>
              </a:ext>
            </a:extLst>
          </p:cNvPr>
          <p:cNvSpPr txBox="1"/>
          <p:nvPr/>
        </p:nvSpPr>
        <p:spPr>
          <a:xfrm>
            <a:off x="3165564" y="3522619"/>
            <a:ext cx="3701143" cy="369332"/>
          </a:xfrm>
          <a:prstGeom prst="rect">
            <a:avLst/>
          </a:prstGeom>
          <a:noFill/>
        </p:spPr>
        <p:txBody>
          <a:bodyPr wrap="square" rtlCol="0">
            <a:spAutoFit/>
          </a:bodyPr>
          <a:lstStyle/>
          <a:p>
            <a:pPr algn="ctr"/>
            <a:r>
              <a:rPr lang="en-IN" dirty="0"/>
              <a:t>Compressed Data: </a:t>
            </a:r>
            <a:r>
              <a:rPr lang="en-IN" dirty="0" err="1"/>
              <a:t>XYdXYac</a:t>
            </a:r>
            <a:endParaRPr lang="hi-IN" dirty="0"/>
          </a:p>
        </p:txBody>
      </p:sp>
      <p:sp>
        <p:nvSpPr>
          <p:cNvPr id="8" name="TextBox 7">
            <a:extLst>
              <a:ext uri="{FF2B5EF4-FFF2-40B4-BE49-F238E27FC236}">
                <a16:creationId xmlns:a16="http://schemas.microsoft.com/office/drawing/2014/main" id="{3F2B9693-7B6C-4A6B-CD83-7C6C1F665D2D}"/>
              </a:ext>
            </a:extLst>
          </p:cNvPr>
          <p:cNvSpPr txBox="1"/>
          <p:nvPr/>
        </p:nvSpPr>
        <p:spPr>
          <a:xfrm>
            <a:off x="200294" y="4119156"/>
            <a:ext cx="8874034" cy="369332"/>
          </a:xfrm>
          <a:prstGeom prst="rect">
            <a:avLst/>
          </a:prstGeom>
          <a:noFill/>
        </p:spPr>
        <p:txBody>
          <a:bodyPr wrap="square" rtlCol="0">
            <a:spAutoFit/>
          </a:bodyPr>
          <a:lstStyle/>
          <a:p>
            <a:r>
              <a:rPr lang="en-IN" dirty="0"/>
              <a:t>Only one byte pair “ac”  is left, so we will do not encode it</a:t>
            </a:r>
            <a:endParaRPr lang="hi-IN" dirty="0"/>
          </a:p>
        </p:txBody>
      </p:sp>
    </p:spTree>
    <p:extLst>
      <p:ext uri="{BB962C8B-B14F-4D97-AF65-F5344CB8AC3E}">
        <p14:creationId xmlns:p14="http://schemas.microsoft.com/office/powerpoint/2010/main" val="951100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32923C-A5A2-C814-7B61-8E0D94E9BBC9}"/>
              </a:ext>
            </a:extLst>
          </p:cNvPr>
          <p:cNvSpPr txBox="1"/>
          <p:nvPr/>
        </p:nvSpPr>
        <p:spPr>
          <a:xfrm>
            <a:off x="87086" y="301085"/>
            <a:ext cx="9056914" cy="823302"/>
          </a:xfrm>
          <a:prstGeom prst="rect">
            <a:avLst/>
          </a:prstGeom>
          <a:noFill/>
        </p:spPr>
        <p:txBody>
          <a:bodyPr wrap="square">
            <a:spAutoFit/>
          </a:bodyPr>
          <a:lstStyle/>
          <a:p>
            <a:pPr algn="l">
              <a:lnSpc>
                <a:spcPts val="1650"/>
              </a:lnSpc>
              <a:spcBef>
                <a:spcPts val="600"/>
              </a:spcBef>
              <a:spcAft>
                <a:spcPts val="600"/>
              </a:spcAft>
              <a:buNone/>
            </a:pPr>
            <a:r>
              <a:rPr lang="en-US" sz="2800" b="1" i="0" dirty="0">
                <a:effectLst/>
                <a:latin typeface="Arial" panose="020B0604020202020204" pitchFamily="34" charset="0"/>
                <a:cs typeface="Arial" panose="020B0604020202020204" pitchFamily="34" charset="0"/>
              </a:rPr>
              <a:t>Key Steps in BPE:</a:t>
            </a:r>
          </a:p>
          <a:p>
            <a:pPr algn="l">
              <a:lnSpc>
                <a:spcPts val="1650"/>
              </a:lnSpc>
            </a:pPr>
            <a:endParaRPr lang="en-US" sz="2800" dirty="0">
              <a:latin typeface="Arial" panose="020B0604020202020204" pitchFamily="34" charset="0"/>
              <a:cs typeface="Arial" panose="020B0604020202020204" pitchFamily="34" charset="0"/>
            </a:endParaRPr>
          </a:p>
          <a:p>
            <a:pPr algn="l">
              <a:lnSpc>
                <a:spcPts val="1650"/>
              </a:lnSpc>
            </a:pPr>
            <a:endParaRPr lang="en-US" b="0" i="0" dirty="0">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BF78DE2-3A6E-C287-0591-9BBB7353483B}"/>
              </a:ext>
            </a:extLst>
          </p:cNvPr>
          <p:cNvSpPr txBox="1"/>
          <p:nvPr/>
        </p:nvSpPr>
        <p:spPr>
          <a:xfrm>
            <a:off x="235131" y="1124387"/>
            <a:ext cx="10598332" cy="4893647"/>
          </a:xfrm>
          <a:prstGeom prst="rect">
            <a:avLst/>
          </a:prstGeom>
          <a:noFill/>
        </p:spPr>
        <p:txBody>
          <a:bodyPr wrap="square" rtlCol="0">
            <a:spAutoFit/>
          </a:bodyPr>
          <a:lstStyle/>
          <a:p>
            <a:r>
              <a:rPr lang="en-IN" dirty="0"/>
              <a:t>1</a:t>
            </a:r>
            <a:r>
              <a:rPr lang="en-IN" sz="2400" dirty="0">
                <a:latin typeface="Arial" panose="020B0604020202020204" pitchFamily="34" charset="0"/>
                <a:cs typeface="Arial" panose="020B0604020202020204" pitchFamily="34" charset="0"/>
              </a:rPr>
              <a:t>. Initial Step: Start with a set of words that you want to tokenize. Every word is split  into initial characters</a:t>
            </a:r>
          </a:p>
          <a:p>
            <a:endParaRPr lang="en-IN" sz="2400" dirty="0">
              <a:latin typeface="Arial" panose="020B0604020202020204" pitchFamily="34" charset="0"/>
              <a:cs typeface="Arial" panose="020B0604020202020204" pitchFamily="34" charset="0"/>
            </a:endParaRPr>
          </a:p>
          <a:p>
            <a:r>
              <a:rPr lang="en-IN" sz="2400" dirty="0">
                <a:latin typeface="Arial" panose="020B0604020202020204" pitchFamily="34" charset="0"/>
                <a:cs typeface="Arial" panose="020B0604020202020204" pitchFamily="34" charset="0"/>
              </a:rPr>
              <a:t>2. Count pair frequencies: Count the frequencies of all pairs of characters in the words. A pair is simply two characters that appear next to each other in the word.</a:t>
            </a:r>
          </a:p>
          <a:p>
            <a:endParaRPr lang="en-IN" sz="2400" dirty="0">
              <a:latin typeface="Arial" panose="020B0604020202020204" pitchFamily="34" charset="0"/>
              <a:cs typeface="Arial" panose="020B0604020202020204" pitchFamily="34" charset="0"/>
            </a:endParaRPr>
          </a:p>
          <a:p>
            <a:r>
              <a:rPr lang="en-IN" sz="2400" dirty="0">
                <a:latin typeface="Arial" panose="020B0604020202020204" pitchFamily="34" charset="0"/>
                <a:cs typeface="Arial" panose="020B0604020202020204" pitchFamily="34" charset="0"/>
              </a:rPr>
              <a:t>3. Merge the most frequent pair: Find the most frequent pair in the entire list and merge it into a new token, This means that instead of writing two separate characters, you write that as a single new token.</a:t>
            </a:r>
          </a:p>
          <a:p>
            <a:endParaRPr lang="en-IN" sz="2400" dirty="0">
              <a:latin typeface="Arial" panose="020B0604020202020204" pitchFamily="34" charset="0"/>
              <a:cs typeface="Arial" panose="020B0604020202020204" pitchFamily="34" charset="0"/>
            </a:endParaRPr>
          </a:p>
          <a:p>
            <a:r>
              <a:rPr lang="en-IN" sz="2400" dirty="0">
                <a:latin typeface="Arial" panose="020B0604020202020204" pitchFamily="34" charset="0"/>
                <a:cs typeface="Arial" panose="020B0604020202020204" pitchFamily="34" charset="0"/>
              </a:rPr>
              <a:t>4. Repeat: We keep repeatedly this process, merging the most frequent pairs iteratively until we have a defined  vocabulary size.</a:t>
            </a:r>
            <a:endParaRPr lang="hi-IN" sz="2400" dirty="0">
              <a:latin typeface="Arial" panose="020B0604020202020204" pitchFamily="34" charset="0"/>
            </a:endParaRPr>
          </a:p>
        </p:txBody>
      </p:sp>
    </p:spTree>
    <p:extLst>
      <p:ext uri="{BB962C8B-B14F-4D97-AF65-F5344CB8AC3E}">
        <p14:creationId xmlns:p14="http://schemas.microsoft.com/office/powerpoint/2010/main" val="2764251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D0E5A0-1F5E-F10B-70C6-987E1DB1A6A3}"/>
              </a:ext>
            </a:extLst>
          </p:cNvPr>
          <p:cNvSpPr txBox="1"/>
          <p:nvPr/>
        </p:nvSpPr>
        <p:spPr>
          <a:xfrm>
            <a:off x="69667" y="1198243"/>
            <a:ext cx="8673737" cy="1922962"/>
          </a:xfrm>
          <a:prstGeom prst="rect">
            <a:avLst/>
          </a:prstGeom>
          <a:noFill/>
        </p:spPr>
        <p:txBody>
          <a:bodyPr wrap="square">
            <a:spAutoFit/>
          </a:bodyPr>
          <a:lstStyle/>
          <a:p>
            <a:pPr algn="l">
              <a:lnSpc>
                <a:spcPts val="2400"/>
              </a:lnSpc>
              <a:buFont typeface="+mj-lt"/>
              <a:buAutoNum type="arabicPeriod"/>
            </a:pPr>
            <a:r>
              <a:rPr lang="en-US" b="1" i="0" dirty="0">
                <a:solidFill>
                  <a:srgbClr val="242424"/>
                </a:solidFill>
                <a:effectLst/>
                <a:latin typeface="source-serif-pro"/>
              </a:rPr>
              <a:t>Character-Level Tokenization</a:t>
            </a:r>
            <a:r>
              <a:rPr lang="en-US" b="0" i="0" dirty="0">
                <a:solidFill>
                  <a:srgbClr val="242424"/>
                </a:solidFill>
                <a:effectLst/>
                <a:latin typeface="source-serif-pro"/>
              </a:rPr>
              <a:t>: Start by breaking the text into individual characters. ​ For example:</a:t>
            </a:r>
          </a:p>
          <a:p>
            <a:pPr algn="l">
              <a:lnSpc>
                <a:spcPts val="2400"/>
              </a:lnSpc>
              <a:buFont typeface="Arial" panose="020B0604020202020204" pitchFamily="34" charset="0"/>
              <a:buChar char="•"/>
            </a:pPr>
            <a:r>
              <a:rPr lang="en-US" b="0" i="0" dirty="0">
                <a:solidFill>
                  <a:srgbClr val="242424"/>
                </a:solidFill>
                <a:effectLst/>
                <a:latin typeface="source-code-pro"/>
              </a:rPr>
              <a:t>low</a:t>
            </a:r>
            <a:r>
              <a:rPr lang="en-US" b="0" i="0" dirty="0">
                <a:solidFill>
                  <a:srgbClr val="242424"/>
                </a:solidFill>
                <a:effectLst/>
                <a:latin typeface="source-serif-pro"/>
              </a:rPr>
              <a:t> → [_, l, o, w] ​</a:t>
            </a:r>
          </a:p>
          <a:p>
            <a:pPr algn="l">
              <a:lnSpc>
                <a:spcPts val="2400"/>
              </a:lnSpc>
              <a:buFont typeface="Arial" panose="020B0604020202020204" pitchFamily="34" charset="0"/>
              <a:buChar char="•"/>
            </a:pPr>
            <a:r>
              <a:rPr lang="en-US" b="0" i="0" dirty="0">
                <a:solidFill>
                  <a:srgbClr val="242424"/>
                </a:solidFill>
                <a:effectLst/>
                <a:latin typeface="source-code-pro"/>
              </a:rPr>
              <a:t>lower</a:t>
            </a:r>
            <a:r>
              <a:rPr lang="en-US" b="0" i="0" dirty="0">
                <a:solidFill>
                  <a:srgbClr val="242424"/>
                </a:solidFill>
                <a:effectLst/>
                <a:latin typeface="source-serif-pro"/>
              </a:rPr>
              <a:t> → [_, l, o, w, e, r] ​</a:t>
            </a:r>
          </a:p>
          <a:p>
            <a:pPr algn="l">
              <a:lnSpc>
                <a:spcPts val="2400"/>
              </a:lnSpc>
              <a:buFont typeface="Arial" panose="020B0604020202020204" pitchFamily="34" charset="0"/>
              <a:buChar char="•"/>
            </a:pPr>
            <a:r>
              <a:rPr lang="en-US" b="0" i="0" dirty="0">
                <a:solidFill>
                  <a:srgbClr val="242424"/>
                </a:solidFill>
                <a:effectLst/>
                <a:latin typeface="source-code-pro"/>
              </a:rPr>
              <a:t>newest</a:t>
            </a:r>
            <a:r>
              <a:rPr lang="en-US" b="0" i="0" dirty="0">
                <a:solidFill>
                  <a:srgbClr val="242424"/>
                </a:solidFill>
                <a:effectLst/>
                <a:latin typeface="source-serif-pro"/>
              </a:rPr>
              <a:t> → [_, n, e, w, e, s, t] ​</a:t>
            </a:r>
          </a:p>
          <a:p>
            <a:pPr algn="l">
              <a:lnSpc>
                <a:spcPts val="2400"/>
              </a:lnSpc>
              <a:buFont typeface="Arial" panose="020B0604020202020204" pitchFamily="34" charset="0"/>
              <a:buChar char="•"/>
            </a:pPr>
            <a:r>
              <a:rPr lang="en-US" b="0" i="0" dirty="0">
                <a:solidFill>
                  <a:srgbClr val="242424"/>
                </a:solidFill>
                <a:effectLst/>
                <a:latin typeface="source-code-pro"/>
              </a:rPr>
              <a:t>widest</a:t>
            </a:r>
            <a:r>
              <a:rPr lang="en-US" b="0" i="0" dirty="0">
                <a:solidFill>
                  <a:srgbClr val="242424"/>
                </a:solidFill>
                <a:effectLst/>
                <a:latin typeface="source-serif-pro"/>
              </a:rPr>
              <a:t> → [_, w, </a:t>
            </a:r>
            <a:r>
              <a:rPr lang="en-US" b="0" i="0" dirty="0" err="1">
                <a:solidFill>
                  <a:srgbClr val="242424"/>
                </a:solidFill>
                <a:effectLst/>
                <a:latin typeface="source-serif-pro"/>
              </a:rPr>
              <a:t>i</a:t>
            </a:r>
            <a:r>
              <a:rPr lang="en-US" b="0" i="0" dirty="0">
                <a:solidFill>
                  <a:srgbClr val="242424"/>
                </a:solidFill>
                <a:effectLst/>
                <a:latin typeface="source-serif-pro"/>
              </a:rPr>
              <a:t>, d, e, s, t] ​</a:t>
            </a:r>
          </a:p>
        </p:txBody>
      </p:sp>
      <p:sp>
        <p:nvSpPr>
          <p:cNvPr id="5" name="TextBox 4">
            <a:extLst>
              <a:ext uri="{FF2B5EF4-FFF2-40B4-BE49-F238E27FC236}">
                <a16:creationId xmlns:a16="http://schemas.microsoft.com/office/drawing/2014/main" id="{83CCE56A-2A95-CBAA-5DA1-CFA24656F4FA}"/>
              </a:ext>
            </a:extLst>
          </p:cNvPr>
          <p:cNvSpPr txBox="1"/>
          <p:nvPr/>
        </p:nvSpPr>
        <p:spPr>
          <a:xfrm>
            <a:off x="182871" y="356097"/>
            <a:ext cx="9100465" cy="369332"/>
          </a:xfrm>
          <a:prstGeom prst="rect">
            <a:avLst/>
          </a:prstGeom>
          <a:noFill/>
        </p:spPr>
        <p:txBody>
          <a:bodyPr wrap="square">
            <a:spAutoFit/>
          </a:bodyPr>
          <a:lstStyle/>
          <a:p>
            <a:r>
              <a:rPr lang="en-US" b="0" i="0" dirty="0">
                <a:solidFill>
                  <a:srgbClr val="242424"/>
                </a:solidFill>
                <a:effectLst/>
                <a:latin typeface="source-serif-pro"/>
              </a:rPr>
              <a:t>Byte Pair Encoding (BPE), as they help in handling out-of-vocabulary words effectively</a:t>
            </a:r>
            <a:endParaRPr lang="hi-IN" dirty="0"/>
          </a:p>
        </p:txBody>
      </p:sp>
      <p:sp>
        <p:nvSpPr>
          <p:cNvPr id="7" name="TextBox 6">
            <a:extLst>
              <a:ext uri="{FF2B5EF4-FFF2-40B4-BE49-F238E27FC236}">
                <a16:creationId xmlns:a16="http://schemas.microsoft.com/office/drawing/2014/main" id="{C90B5739-E67F-E8AE-17DD-A5D68ABA1D86}"/>
              </a:ext>
            </a:extLst>
          </p:cNvPr>
          <p:cNvSpPr txBox="1"/>
          <p:nvPr/>
        </p:nvSpPr>
        <p:spPr>
          <a:xfrm>
            <a:off x="235126" y="838294"/>
            <a:ext cx="6096000" cy="326371"/>
          </a:xfrm>
          <a:prstGeom prst="rect">
            <a:avLst/>
          </a:prstGeom>
          <a:noFill/>
        </p:spPr>
        <p:txBody>
          <a:bodyPr wrap="square">
            <a:spAutoFit/>
          </a:bodyPr>
          <a:lstStyle/>
          <a:p>
            <a:pPr algn="l">
              <a:lnSpc>
                <a:spcPts val="1800"/>
              </a:lnSpc>
              <a:buNone/>
            </a:pPr>
            <a:r>
              <a:rPr lang="en-IN" b="1" i="0" dirty="0">
                <a:solidFill>
                  <a:srgbClr val="242424"/>
                </a:solidFill>
                <a:effectLst/>
                <a:latin typeface="sohne"/>
              </a:rPr>
              <a:t>Step-by-Step Process</a:t>
            </a:r>
          </a:p>
        </p:txBody>
      </p:sp>
      <p:sp>
        <p:nvSpPr>
          <p:cNvPr id="9" name="TextBox 8">
            <a:extLst>
              <a:ext uri="{FF2B5EF4-FFF2-40B4-BE49-F238E27FC236}">
                <a16:creationId xmlns:a16="http://schemas.microsoft.com/office/drawing/2014/main" id="{ADBA3E2F-5630-25E0-530E-5F0486FE0209}"/>
              </a:ext>
            </a:extLst>
          </p:cNvPr>
          <p:cNvSpPr txBox="1"/>
          <p:nvPr/>
        </p:nvSpPr>
        <p:spPr>
          <a:xfrm>
            <a:off x="69666" y="3830994"/>
            <a:ext cx="12122333" cy="1615186"/>
          </a:xfrm>
          <a:prstGeom prst="rect">
            <a:avLst/>
          </a:prstGeom>
          <a:noFill/>
        </p:spPr>
        <p:txBody>
          <a:bodyPr wrap="square">
            <a:spAutoFit/>
          </a:bodyPr>
          <a:lstStyle/>
          <a:p>
            <a:pPr algn="l">
              <a:lnSpc>
                <a:spcPts val="2400"/>
              </a:lnSpc>
              <a:buFont typeface="+mj-lt"/>
              <a:buAutoNum type="arabicPeriod"/>
            </a:pPr>
            <a:r>
              <a:rPr lang="en-US" b="0" i="0" dirty="0">
                <a:solidFill>
                  <a:srgbClr val="242424"/>
                </a:solidFill>
                <a:effectLst/>
                <a:latin typeface="source-serif-pro"/>
              </a:rPr>
              <a:t>Initial token dictionary: </a:t>
            </a:r>
            <a:r>
              <a:rPr lang="en-US" b="0" i="0" dirty="0">
                <a:solidFill>
                  <a:srgbClr val="242424"/>
                </a:solidFill>
                <a:effectLst/>
                <a:latin typeface="source-code-pro"/>
              </a:rPr>
              <a:t>{_, l, o, w, e, r, n, s, t, d}</a:t>
            </a:r>
            <a:r>
              <a:rPr lang="en-US" b="0" i="0" dirty="0">
                <a:solidFill>
                  <a:srgbClr val="242424"/>
                </a:solidFill>
                <a:effectLst/>
                <a:latin typeface="source-serif-pro"/>
              </a:rPr>
              <a:t> ​</a:t>
            </a:r>
          </a:p>
          <a:p>
            <a:pPr algn="l">
              <a:lnSpc>
                <a:spcPts val="2400"/>
              </a:lnSpc>
              <a:buFont typeface="+mj-lt"/>
              <a:buAutoNum type="arabicPeriod"/>
            </a:pPr>
            <a:r>
              <a:rPr lang="en-US" b="1" i="0" dirty="0">
                <a:solidFill>
                  <a:srgbClr val="242424"/>
                </a:solidFill>
                <a:effectLst/>
                <a:latin typeface="source-serif-pro"/>
              </a:rPr>
              <a:t>Compute Frequencies</a:t>
            </a:r>
            <a:r>
              <a:rPr lang="en-US" b="0" i="0" dirty="0">
                <a:solidFill>
                  <a:srgbClr val="242424"/>
                </a:solidFill>
                <a:effectLst/>
                <a:latin typeface="source-serif-pro"/>
              </a:rPr>
              <a:t>: Calculate the frequency of all possible merges of consecutive tokens. ​ For example: </a:t>
            </a:r>
            <a:r>
              <a:rPr lang="en-US" b="0" i="0" dirty="0">
                <a:solidFill>
                  <a:srgbClr val="242424"/>
                </a:solidFill>
                <a:effectLst/>
                <a:latin typeface="source-code-pro"/>
              </a:rPr>
              <a:t>{_l: 2, lo: 2, ow: 2, we: 2, er: 1, _n: 1, ne: 1, </a:t>
            </a:r>
            <a:r>
              <a:rPr lang="en-US" b="0" i="0" dirty="0" err="1">
                <a:solidFill>
                  <a:srgbClr val="242424"/>
                </a:solidFill>
                <a:effectLst/>
                <a:latin typeface="source-code-pro"/>
              </a:rPr>
              <a:t>ew</a:t>
            </a:r>
            <a:r>
              <a:rPr lang="en-US" b="0" i="0" dirty="0">
                <a:solidFill>
                  <a:srgbClr val="242424"/>
                </a:solidFill>
                <a:effectLst/>
                <a:latin typeface="source-code-pro"/>
              </a:rPr>
              <a:t>: 1, es: 2, </a:t>
            </a:r>
            <a:r>
              <a:rPr lang="en-US" b="0" i="0" dirty="0" err="1">
                <a:solidFill>
                  <a:srgbClr val="242424"/>
                </a:solidFill>
                <a:effectLst/>
                <a:latin typeface="source-code-pro"/>
              </a:rPr>
              <a:t>st</a:t>
            </a:r>
            <a:r>
              <a:rPr lang="en-US" b="0" i="0" dirty="0">
                <a:solidFill>
                  <a:srgbClr val="242424"/>
                </a:solidFill>
                <a:effectLst/>
                <a:latin typeface="source-code-pro"/>
              </a:rPr>
              <a:t>: 2, _w: 1, </a:t>
            </a:r>
            <a:r>
              <a:rPr lang="en-US" b="0" i="0" dirty="0" err="1">
                <a:solidFill>
                  <a:srgbClr val="242424"/>
                </a:solidFill>
                <a:effectLst/>
                <a:latin typeface="source-code-pro"/>
              </a:rPr>
              <a:t>wi</a:t>
            </a:r>
            <a:r>
              <a:rPr lang="en-US" b="0" i="0" dirty="0">
                <a:solidFill>
                  <a:srgbClr val="242424"/>
                </a:solidFill>
                <a:effectLst/>
                <a:latin typeface="source-code-pro"/>
              </a:rPr>
              <a:t>: 1, id: 1, de: 1}</a:t>
            </a:r>
            <a:r>
              <a:rPr lang="en-US" b="0" i="0" dirty="0">
                <a:solidFill>
                  <a:srgbClr val="242424"/>
                </a:solidFill>
                <a:effectLst/>
                <a:latin typeface="source-serif-pro"/>
              </a:rPr>
              <a:t> ​</a:t>
            </a:r>
          </a:p>
          <a:p>
            <a:pPr algn="l">
              <a:lnSpc>
                <a:spcPts val="2400"/>
              </a:lnSpc>
              <a:buFont typeface="+mj-lt"/>
              <a:buAutoNum type="arabicPeriod"/>
            </a:pPr>
            <a:r>
              <a:rPr lang="en-US" b="1" i="0" dirty="0">
                <a:solidFill>
                  <a:srgbClr val="242424"/>
                </a:solidFill>
                <a:effectLst/>
                <a:latin typeface="source-serif-pro"/>
              </a:rPr>
              <a:t>Merge Tokens</a:t>
            </a:r>
            <a:r>
              <a:rPr lang="en-US" b="0" i="0" dirty="0">
                <a:solidFill>
                  <a:srgbClr val="242424"/>
                </a:solidFill>
                <a:effectLst/>
                <a:latin typeface="source-serif-pro"/>
              </a:rPr>
              <a:t>: Select the pair with the highest frequency (e.g., </a:t>
            </a:r>
            <a:r>
              <a:rPr lang="en-US" b="0" i="0" dirty="0">
                <a:solidFill>
                  <a:srgbClr val="242424"/>
                </a:solidFill>
                <a:effectLst/>
                <a:latin typeface="source-code-pro"/>
              </a:rPr>
              <a:t>_l</a:t>
            </a:r>
            <a:r>
              <a:rPr lang="en-US" b="0" i="0" dirty="0">
                <a:solidFill>
                  <a:srgbClr val="242424"/>
                </a:solidFill>
                <a:effectLst/>
                <a:latin typeface="source-serif-pro"/>
              </a:rPr>
              <a:t>) and update the token dictionary: </a:t>
            </a:r>
            <a:r>
              <a:rPr lang="en-US" b="0" i="0" dirty="0">
                <a:solidFill>
                  <a:srgbClr val="242424"/>
                </a:solidFill>
                <a:effectLst/>
                <a:latin typeface="source-code-pro"/>
              </a:rPr>
              <a:t>{_, l, o, w, e, r, n, s, t, d, _l}</a:t>
            </a:r>
            <a:r>
              <a:rPr lang="en-US" b="0" i="0" dirty="0">
                <a:solidFill>
                  <a:srgbClr val="242424"/>
                </a:solidFill>
                <a:effectLst/>
                <a:latin typeface="source-serif-pro"/>
              </a:rPr>
              <a:t> ​</a:t>
            </a:r>
          </a:p>
          <a:p>
            <a:pPr algn="l">
              <a:lnSpc>
                <a:spcPts val="2400"/>
              </a:lnSpc>
              <a:buFont typeface="+mj-lt"/>
              <a:buAutoNum type="arabicPeriod"/>
            </a:pPr>
            <a:r>
              <a:rPr lang="en-US" b="1" i="0" dirty="0">
                <a:solidFill>
                  <a:srgbClr val="242424"/>
                </a:solidFill>
                <a:effectLst/>
                <a:latin typeface="source-serif-pro"/>
              </a:rPr>
              <a:t>Repeat</a:t>
            </a:r>
            <a:r>
              <a:rPr lang="en-US" b="0" i="0" dirty="0">
                <a:solidFill>
                  <a:srgbClr val="242424"/>
                </a:solidFill>
                <a:effectLst/>
                <a:latin typeface="source-serif-pro"/>
              </a:rPr>
              <a:t>: Continue merging tokens until the desired number of merges is reached. ​</a:t>
            </a:r>
          </a:p>
        </p:txBody>
      </p:sp>
    </p:spTree>
    <p:extLst>
      <p:ext uri="{BB962C8B-B14F-4D97-AF65-F5344CB8AC3E}">
        <p14:creationId xmlns:p14="http://schemas.microsoft.com/office/powerpoint/2010/main" val="716185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19A148-E080-CA8E-544D-E1F13455908F}"/>
              </a:ext>
            </a:extLst>
          </p:cNvPr>
          <p:cNvSpPr txBox="1"/>
          <p:nvPr/>
        </p:nvSpPr>
        <p:spPr>
          <a:xfrm>
            <a:off x="261257" y="365855"/>
            <a:ext cx="8882743" cy="1538242"/>
          </a:xfrm>
          <a:prstGeom prst="rect">
            <a:avLst/>
          </a:prstGeom>
          <a:noFill/>
        </p:spPr>
        <p:txBody>
          <a:bodyPr wrap="square">
            <a:spAutoFit/>
          </a:bodyPr>
          <a:lstStyle/>
          <a:p>
            <a:pPr algn="l">
              <a:lnSpc>
                <a:spcPts val="1800"/>
              </a:lnSpc>
              <a:buNone/>
            </a:pPr>
            <a:r>
              <a:rPr lang="en-IN" b="1" i="0" dirty="0">
                <a:solidFill>
                  <a:srgbClr val="242424"/>
                </a:solidFill>
                <a:effectLst/>
                <a:latin typeface="sohne"/>
              </a:rPr>
              <a:t>Handling Special Cases</a:t>
            </a:r>
          </a:p>
          <a:p>
            <a:pPr algn="l">
              <a:lnSpc>
                <a:spcPts val="2400"/>
              </a:lnSpc>
              <a:buFont typeface="Arial" panose="020B0604020202020204" pitchFamily="34" charset="0"/>
              <a:buChar char="•"/>
            </a:pPr>
            <a:r>
              <a:rPr lang="en-IN" b="1" i="0" dirty="0">
                <a:solidFill>
                  <a:srgbClr val="242424"/>
                </a:solidFill>
                <a:effectLst/>
                <a:latin typeface="source-serif-pro"/>
              </a:rPr>
              <a:t>Punctuation</a:t>
            </a:r>
            <a:r>
              <a:rPr lang="en-IN" b="0" i="0" dirty="0">
                <a:solidFill>
                  <a:srgbClr val="242424"/>
                </a:solidFill>
                <a:effectLst/>
                <a:latin typeface="source-serif-pro"/>
              </a:rPr>
              <a:t>: Treat punctuation separately to avoid creating redundant tokens like </a:t>
            </a:r>
            <a:r>
              <a:rPr lang="en-IN" b="0" i="0" dirty="0">
                <a:solidFill>
                  <a:srgbClr val="242424"/>
                </a:solidFill>
                <a:effectLst/>
                <a:latin typeface="source-code-pro"/>
              </a:rPr>
              <a:t>dog.</a:t>
            </a:r>
            <a:r>
              <a:rPr lang="en-IN" b="0" i="0" dirty="0">
                <a:solidFill>
                  <a:srgbClr val="242424"/>
                </a:solidFill>
                <a:effectLst/>
                <a:latin typeface="source-serif-pro"/>
              </a:rPr>
              <a:t>, </a:t>
            </a:r>
            <a:r>
              <a:rPr lang="en-IN" b="0" i="0" dirty="0">
                <a:solidFill>
                  <a:srgbClr val="242424"/>
                </a:solidFill>
                <a:effectLst/>
                <a:latin typeface="source-code-pro"/>
              </a:rPr>
              <a:t>dog!</a:t>
            </a:r>
            <a:r>
              <a:rPr lang="en-IN" b="0" i="0" dirty="0">
                <a:solidFill>
                  <a:srgbClr val="242424"/>
                </a:solidFill>
                <a:effectLst/>
                <a:latin typeface="source-serif-pro"/>
              </a:rPr>
              <a:t>, etc. ​</a:t>
            </a:r>
          </a:p>
          <a:p>
            <a:pPr algn="l">
              <a:lnSpc>
                <a:spcPts val="2400"/>
              </a:lnSpc>
              <a:buFont typeface="Arial" panose="020B0604020202020204" pitchFamily="34" charset="0"/>
              <a:buChar char="•"/>
            </a:pPr>
            <a:r>
              <a:rPr lang="en-IN" b="1" i="0" dirty="0">
                <a:solidFill>
                  <a:srgbClr val="242424"/>
                </a:solidFill>
                <a:effectLst/>
                <a:latin typeface="source-serif-pro"/>
              </a:rPr>
              <a:t>Numbers</a:t>
            </a:r>
            <a:r>
              <a:rPr lang="en-IN" b="0" i="0" dirty="0">
                <a:solidFill>
                  <a:srgbClr val="242424"/>
                </a:solidFill>
                <a:effectLst/>
                <a:latin typeface="source-serif-pro"/>
              </a:rPr>
              <a:t>: Models like GPT-3 tokenize numbers inconsistently, while others like Llama use single-digit tokenization for better arithmetic capabilities. ​</a:t>
            </a:r>
          </a:p>
        </p:txBody>
      </p:sp>
      <p:sp>
        <p:nvSpPr>
          <p:cNvPr id="5" name="TextBox 4">
            <a:extLst>
              <a:ext uri="{FF2B5EF4-FFF2-40B4-BE49-F238E27FC236}">
                <a16:creationId xmlns:a16="http://schemas.microsoft.com/office/drawing/2014/main" id="{2F70C6BB-644D-B9FC-A35F-30894848C969}"/>
              </a:ext>
            </a:extLst>
          </p:cNvPr>
          <p:cNvSpPr txBox="1"/>
          <p:nvPr/>
        </p:nvSpPr>
        <p:spPr>
          <a:xfrm>
            <a:off x="182878" y="1898677"/>
            <a:ext cx="8821783" cy="614912"/>
          </a:xfrm>
          <a:prstGeom prst="rect">
            <a:avLst/>
          </a:prstGeom>
          <a:noFill/>
        </p:spPr>
        <p:txBody>
          <a:bodyPr wrap="square">
            <a:spAutoFit/>
          </a:bodyPr>
          <a:lstStyle/>
          <a:p>
            <a:pPr algn="l">
              <a:lnSpc>
                <a:spcPts val="1800"/>
              </a:lnSpc>
              <a:buNone/>
            </a:pPr>
            <a:r>
              <a:rPr lang="en-US" b="1" i="0" dirty="0">
                <a:solidFill>
                  <a:srgbClr val="242424"/>
                </a:solidFill>
                <a:effectLst/>
                <a:latin typeface="sohne"/>
              </a:rPr>
              <a:t>Vocabulary Sizes in Popular Models ​</a:t>
            </a:r>
          </a:p>
          <a:p>
            <a:pPr algn="l">
              <a:lnSpc>
                <a:spcPts val="2400"/>
              </a:lnSpc>
              <a:buNone/>
            </a:pPr>
            <a:r>
              <a:rPr lang="en-US" b="0" i="0" dirty="0">
                <a:solidFill>
                  <a:srgbClr val="242424"/>
                </a:solidFill>
                <a:effectLst/>
                <a:latin typeface="source-serif-pro"/>
              </a:rPr>
              <a:t>The size of the vocabulary generated by BPE varies across models. ​ Here are some examples:</a:t>
            </a:r>
          </a:p>
        </p:txBody>
      </p:sp>
      <p:sp>
        <p:nvSpPr>
          <p:cNvPr id="7" name="TextBox 6">
            <a:extLst>
              <a:ext uri="{FF2B5EF4-FFF2-40B4-BE49-F238E27FC236}">
                <a16:creationId xmlns:a16="http://schemas.microsoft.com/office/drawing/2014/main" id="{FD968FC8-CF37-DFFA-C554-0E59EF9E87B5}"/>
              </a:ext>
            </a:extLst>
          </p:cNvPr>
          <p:cNvSpPr txBox="1"/>
          <p:nvPr/>
        </p:nvSpPr>
        <p:spPr>
          <a:xfrm>
            <a:off x="1828800" y="2489703"/>
            <a:ext cx="7315200" cy="1754326"/>
          </a:xfrm>
          <a:prstGeom prst="rect">
            <a:avLst/>
          </a:prstGeom>
          <a:noFill/>
        </p:spPr>
        <p:txBody>
          <a:bodyPr wrap="square">
            <a:spAutoFit/>
          </a:bodyPr>
          <a:lstStyle/>
          <a:p>
            <a:r>
              <a:rPr lang="en-IN" b="0" i="0" dirty="0" err="1">
                <a:solidFill>
                  <a:srgbClr val="242424"/>
                </a:solidFill>
                <a:effectLst/>
                <a:latin typeface="source-serif-pro"/>
              </a:rPr>
              <a:t>ModelVocabulary</a:t>
            </a:r>
            <a:r>
              <a:rPr lang="en-IN" b="0" i="0" dirty="0">
                <a:solidFill>
                  <a:srgbClr val="242424"/>
                </a:solidFill>
                <a:effectLst/>
                <a:latin typeface="source-serif-pro"/>
              </a:rPr>
              <a:t> Size RoBERTa~50,000 ​</a:t>
            </a:r>
          </a:p>
          <a:p>
            <a:r>
              <a:rPr lang="en-IN" b="0" i="0" dirty="0">
                <a:solidFill>
                  <a:srgbClr val="242424"/>
                </a:solidFill>
                <a:effectLst/>
                <a:latin typeface="source-serif-pro"/>
              </a:rPr>
              <a:t>		GPT-1 ​~40,000 ​</a:t>
            </a:r>
          </a:p>
          <a:p>
            <a:r>
              <a:rPr lang="en-IN" b="0" i="0" dirty="0">
                <a:solidFill>
                  <a:srgbClr val="242424"/>
                </a:solidFill>
                <a:effectLst/>
                <a:latin typeface="source-serif-pro"/>
              </a:rPr>
              <a:t>		GPT-2 ​~50,000 ​</a:t>
            </a:r>
          </a:p>
          <a:p>
            <a:r>
              <a:rPr lang="en-IN" b="0" i="0" dirty="0">
                <a:solidFill>
                  <a:srgbClr val="242424"/>
                </a:solidFill>
                <a:effectLst/>
                <a:latin typeface="source-serif-pro"/>
              </a:rPr>
              <a:t>		GPT-3 ​~50,000</a:t>
            </a:r>
          </a:p>
          <a:p>
            <a:r>
              <a:rPr lang="en-IN" b="0" i="0" dirty="0">
                <a:solidFill>
                  <a:srgbClr val="242424"/>
                </a:solidFill>
                <a:effectLst/>
                <a:latin typeface="source-serif-pro"/>
              </a:rPr>
              <a:t> ​		Llama 1–2 ​~32,000</a:t>
            </a:r>
          </a:p>
          <a:p>
            <a:r>
              <a:rPr lang="en-IN" b="0" i="0" dirty="0">
                <a:solidFill>
                  <a:srgbClr val="242424"/>
                </a:solidFill>
                <a:effectLst/>
                <a:latin typeface="source-serif-pro"/>
              </a:rPr>
              <a:t> ​		Llama 3 ​~128,000 ​</a:t>
            </a:r>
            <a:endParaRPr lang="hi-IN" dirty="0"/>
          </a:p>
        </p:txBody>
      </p:sp>
    </p:spTree>
    <p:extLst>
      <p:ext uri="{BB962C8B-B14F-4D97-AF65-F5344CB8AC3E}">
        <p14:creationId xmlns:p14="http://schemas.microsoft.com/office/powerpoint/2010/main" val="2632018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21313-7CCD-5A1B-D836-332D0F84DFAD}"/>
              </a:ext>
            </a:extLst>
          </p:cNvPr>
          <p:cNvSpPr txBox="1"/>
          <p:nvPr/>
        </p:nvSpPr>
        <p:spPr>
          <a:xfrm>
            <a:off x="-1" y="184135"/>
            <a:ext cx="10920549" cy="5786199"/>
          </a:xfrm>
          <a:prstGeom prst="rect">
            <a:avLst/>
          </a:prstGeom>
          <a:noFill/>
        </p:spPr>
        <p:txBody>
          <a:bodyPr wrap="square">
            <a:spAutoFit/>
          </a:bodyPr>
          <a:lstStyle/>
          <a:p>
            <a:pPr algn="l">
              <a:spcAft>
                <a:spcPts val="1125"/>
              </a:spcAft>
              <a:buNone/>
            </a:pPr>
            <a:r>
              <a:rPr lang="en-US" sz="2000" b="0" i="0" dirty="0">
                <a:effectLst/>
                <a:latin typeface="Arial" panose="020B0604020202020204" pitchFamily="34" charset="0"/>
                <a:cs typeface="Arial" panose="020B0604020202020204" pitchFamily="34" charset="0"/>
              </a:rPr>
              <a:t>Example 1: </a:t>
            </a:r>
          </a:p>
          <a:p>
            <a:pPr algn="l">
              <a:spcAft>
                <a:spcPts val="1125"/>
              </a:spcAft>
              <a:buNone/>
            </a:pPr>
            <a:r>
              <a:rPr lang="en-US" sz="2000" b="0" i="0" dirty="0">
                <a:effectLst/>
                <a:latin typeface="Arial" panose="020B0604020202020204" pitchFamily="34" charset="0"/>
                <a:cs typeface="Arial" panose="020B0604020202020204" pitchFamily="34" charset="0"/>
              </a:rPr>
              <a:t>text </a:t>
            </a:r>
            <a:r>
              <a:rPr lang="en-US" sz="2000" b="1" i="0" dirty="0">
                <a:effectLst/>
                <a:latin typeface="Arial" panose="020B0604020202020204" pitchFamily="34" charset="0"/>
                <a:cs typeface="Arial" panose="020B0604020202020204" pitchFamily="34" charset="0"/>
              </a:rPr>
              <a:t>=</a:t>
            </a:r>
            <a:r>
              <a:rPr lang="en-US" sz="2000" b="0" i="0" dirty="0">
                <a:effectLst/>
                <a:latin typeface="Arial" panose="020B0604020202020204" pitchFamily="34" charset="0"/>
                <a:cs typeface="Arial" panose="020B0604020202020204" pitchFamily="34" charset="0"/>
              </a:rPr>
              <a:t> "aa </a:t>
            </a:r>
            <a:r>
              <a:rPr lang="en-US" sz="2000" b="0" i="0" dirty="0" err="1">
                <a:effectLst/>
                <a:latin typeface="Arial" panose="020B0604020202020204" pitchFamily="34" charset="0"/>
                <a:cs typeface="Arial" panose="020B0604020202020204" pitchFamily="34" charset="0"/>
              </a:rPr>
              <a:t>abc</a:t>
            </a:r>
            <a:r>
              <a:rPr lang="en-US" sz="2000" b="0" i="0" dirty="0">
                <a:effectLst/>
                <a:latin typeface="Arial" panose="020B0604020202020204" pitchFamily="34" charset="0"/>
                <a:cs typeface="Arial" panose="020B0604020202020204" pitchFamily="34" charset="0"/>
              </a:rPr>
              <a:t> </a:t>
            </a:r>
            <a:r>
              <a:rPr lang="en-US" sz="2000" b="0" i="0" dirty="0" err="1">
                <a:effectLst/>
                <a:latin typeface="Arial" panose="020B0604020202020204" pitchFamily="34" charset="0"/>
                <a:cs typeface="Arial" panose="020B0604020202020204" pitchFamily="34" charset="0"/>
              </a:rPr>
              <a:t>abc</a:t>
            </a:r>
            <a:r>
              <a:rPr lang="en-US" sz="2000" b="0" i="0" dirty="0">
                <a:effectLst/>
                <a:latin typeface="Arial" panose="020B0604020202020204" pitchFamily="34" charset="0"/>
                <a:cs typeface="Arial" panose="020B0604020202020204" pitchFamily="34" charset="0"/>
              </a:rPr>
              <a:t>"</a:t>
            </a:r>
          </a:p>
          <a:p>
            <a:pPr algn="l">
              <a:spcAft>
                <a:spcPts val="1125"/>
              </a:spcAft>
              <a:buNone/>
            </a:pPr>
            <a:r>
              <a:rPr lang="en-US" sz="2000" b="0" i="1" dirty="0">
                <a:effectLst/>
                <a:latin typeface="Arial" panose="020B0604020202020204" pitchFamily="34" charset="0"/>
                <a:cs typeface="Arial" panose="020B0604020202020204" pitchFamily="34" charset="0"/>
              </a:rPr>
              <a:t># Iteration 1</a:t>
            </a:r>
          </a:p>
          <a:p>
            <a:pPr algn="l">
              <a:spcAft>
                <a:spcPts val="1125"/>
              </a:spcAft>
              <a:buNone/>
            </a:pPr>
            <a:r>
              <a:rPr lang="en-US" sz="2000" b="0" i="0" dirty="0">
                <a:effectLst/>
                <a:latin typeface="Arial" panose="020B0604020202020204" pitchFamily="34" charset="0"/>
                <a:cs typeface="Arial" panose="020B0604020202020204" pitchFamily="34" charset="0"/>
              </a:rPr>
              <a:t>tokens </a:t>
            </a:r>
            <a:r>
              <a:rPr lang="en-US" sz="2000" b="1" i="0" dirty="0">
                <a:effectLst/>
                <a:latin typeface="Arial" panose="020B0604020202020204" pitchFamily="34" charset="0"/>
                <a:cs typeface="Arial" panose="020B0604020202020204" pitchFamily="34" charset="0"/>
              </a:rPr>
              <a:t>=</a:t>
            </a:r>
            <a:r>
              <a:rPr lang="en-US" sz="2000" b="0" i="0" dirty="0">
                <a:effectLst/>
                <a:latin typeface="Arial" panose="020B0604020202020204" pitchFamily="34" charset="0"/>
                <a:cs typeface="Arial" panose="020B0604020202020204" pitchFamily="34" charset="0"/>
              </a:rPr>
              <a:t> [" ", "a", "b", "c"]</a:t>
            </a:r>
          </a:p>
          <a:p>
            <a:pPr algn="l">
              <a:spcAft>
                <a:spcPts val="1125"/>
              </a:spcAft>
              <a:buNone/>
            </a:pPr>
            <a:r>
              <a:rPr lang="en-US" sz="2000" b="0" i="0" dirty="0" err="1">
                <a:effectLst/>
                <a:latin typeface="Arial" panose="020B0604020202020204" pitchFamily="34" charset="0"/>
                <a:cs typeface="Arial" panose="020B0604020202020204" pitchFamily="34" charset="0"/>
              </a:rPr>
              <a:t>tokenized_text</a:t>
            </a:r>
            <a:r>
              <a:rPr lang="en-US" sz="2000" b="0" i="0" dirty="0">
                <a:effectLst/>
                <a:latin typeface="Arial" panose="020B0604020202020204" pitchFamily="34" charset="0"/>
                <a:cs typeface="Arial" panose="020B0604020202020204" pitchFamily="34" charset="0"/>
              </a:rPr>
              <a:t> </a:t>
            </a:r>
            <a:r>
              <a:rPr lang="en-US" sz="2000" b="1" i="0" dirty="0">
                <a:effectLst/>
                <a:latin typeface="Arial" panose="020B0604020202020204" pitchFamily="34" charset="0"/>
                <a:cs typeface="Arial" panose="020B0604020202020204" pitchFamily="34" charset="0"/>
              </a:rPr>
              <a:t>=</a:t>
            </a:r>
            <a:r>
              <a:rPr lang="en-US" sz="2000" b="0" i="0" dirty="0">
                <a:effectLst/>
                <a:latin typeface="Arial" panose="020B0604020202020204" pitchFamily="34" charset="0"/>
                <a:cs typeface="Arial" panose="020B0604020202020204" pitchFamily="34" charset="0"/>
              </a:rPr>
              <a:t> ["a", "a", " ", "a", "b", "c", " ", "a", "b", "c"]</a:t>
            </a:r>
          </a:p>
          <a:p>
            <a:pPr algn="l">
              <a:spcAft>
                <a:spcPts val="1125"/>
              </a:spcAft>
              <a:buNone/>
            </a:pPr>
            <a:r>
              <a:rPr lang="en-US" sz="2000" b="0" i="0" dirty="0">
                <a:effectLst/>
                <a:latin typeface="Arial" panose="020B0604020202020204" pitchFamily="34" charset="0"/>
                <a:cs typeface="Arial" panose="020B0604020202020204" pitchFamily="34" charset="0"/>
              </a:rPr>
              <a:t>counts </a:t>
            </a:r>
            <a:r>
              <a:rPr lang="en-US" sz="2000" b="1" i="0" dirty="0">
                <a:effectLst/>
                <a:latin typeface="Arial" panose="020B0604020202020204" pitchFamily="34" charset="0"/>
                <a:cs typeface="Arial" panose="020B0604020202020204" pitchFamily="34" charset="0"/>
              </a:rPr>
              <a:t>=</a:t>
            </a:r>
            <a:r>
              <a:rPr lang="en-US" sz="2000" b="0" i="0" dirty="0">
                <a:effectLst/>
                <a:latin typeface="Arial" panose="020B0604020202020204" pitchFamily="34" charset="0"/>
                <a:cs typeface="Arial" panose="020B0604020202020204" pitchFamily="34" charset="0"/>
              </a:rPr>
              <a:t> [</a:t>
            </a:r>
          </a:p>
          <a:p>
            <a:pPr algn="l">
              <a:spcAft>
                <a:spcPts val="1125"/>
              </a:spcAft>
              <a:buNone/>
            </a:pPr>
            <a:r>
              <a:rPr lang="en-US" sz="2000" b="0" i="0" dirty="0">
                <a:effectLst/>
                <a:latin typeface="Arial" panose="020B0604020202020204" pitchFamily="34" charset="0"/>
                <a:cs typeface="Arial" panose="020B0604020202020204" pitchFamily="34" charset="0"/>
              </a:rPr>
              <a:t>    ("a", "a"): 1,</a:t>
            </a:r>
          </a:p>
          <a:p>
            <a:pPr algn="l">
              <a:spcAft>
                <a:spcPts val="1125"/>
              </a:spcAft>
              <a:buNone/>
            </a:pPr>
            <a:r>
              <a:rPr lang="en-US" sz="2000" b="0" i="0" dirty="0">
                <a:effectLst/>
                <a:latin typeface="Arial" panose="020B0604020202020204" pitchFamily="34" charset="0"/>
                <a:cs typeface="Arial" panose="020B0604020202020204" pitchFamily="34" charset="0"/>
              </a:rPr>
              <a:t>    ("a", " "): 1,</a:t>
            </a:r>
          </a:p>
          <a:p>
            <a:pPr algn="l">
              <a:spcAft>
                <a:spcPts val="1125"/>
              </a:spcAft>
              <a:buNone/>
            </a:pPr>
            <a:r>
              <a:rPr lang="en-US" sz="2000" b="0" i="0" dirty="0">
                <a:effectLst/>
                <a:latin typeface="Arial" panose="020B0604020202020204" pitchFamily="34" charset="0"/>
                <a:cs typeface="Arial" panose="020B0604020202020204" pitchFamily="34" charset="0"/>
              </a:rPr>
              <a:t>    (" ", "a"): None, </a:t>
            </a:r>
            <a:r>
              <a:rPr lang="en-US" sz="2000" b="0" i="1" dirty="0">
                <a:effectLst/>
                <a:latin typeface="Arial" panose="020B0604020202020204" pitchFamily="34" charset="0"/>
                <a:cs typeface="Arial" panose="020B0604020202020204" pitchFamily="34" charset="0"/>
              </a:rPr>
              <a:t># &lt;- skip (" ", &lt;</a:t>
            </a:r>
            <a:r>
              <a:rPr lang="en-US" sz="2000" b="0" i="1" dirty="0" err="1">
                <a:effectLst/>
                <a:latin typeface="Arial" panose="020B0604020202020204" pitchFamily="34" charset="0"/>
                <a:cs typeface="Arial" panose="020B0604020202020204" pitchFamily="34" charset="0"/>
              </a:rPr>
              <a:t>tok</a:t>
            </a:r>
            <a:r>
              <a:rPr lang="en-US" sz="2000" b="0" i="1" dirty="0">
                <a:effectLst/>
                <a:latin typeface="Arial" panose="020B0604020202020204" pitchFamily="34" charset="0"/>
                <a:cs typeface="Arial" panose="020B0604020202020204" pitchFamily="34" charset="0"/>
              </a:rPr>
              <a:t>&gt;) to avoid counting across words</a:t>
            </a:r>
          </a:p>
          <a:p>
            <a:pPr algn="l">
              <a:spcAft>
                <a:spcPts val="1125"/>
              </a:spcAft>
              <a:buNone/>
            </a:pPr>
            <a:r>
              <a:rPr lang="en-US" sz="2000" b="0" i="0" dirty="0">
                <a:effectLst/>
                <a:latin typeface="Arial" panose="020B0604020202020204" pitchFamily="34" charset="0"/>
                <a:cs typeface="Arial" panose="020B0604020202020204" pitchFamily="34" charset="0"/>
              </a:rPr>
              <a:t>    ("a", "b"): 2,  </a:t>
            </a:r>
            <a:r>
              <a:rPr lang="en-US" sz="2000" b="0" i="1" dirty="0">
                <a:effectLst/>
                <a:latin typeface="Arial" panose="020B0604020202020204" pitchFamily="34" charset="0"/>
                <a:cs typeface="Arial" panose="020B0604020202020204" pitchFamily="34" charset="0"/>
              </a:rPr>
              <a:t># &lt;- select max of counts to merge (if multiple max </a:t>
            </a:r>
            <a:r>
              <a:rPr lang="en-US" sz="2000" b="0" i="1" dirty="0" err="1">
                <a:effectLst/>
                <a:latin typeface="Arial" panose="020B0604020202020204" pitchFamily="34" charset="0"/>
                <a:cs typeface="Arial" panose="020B0604020202020204" pitchFamily="34" charset="0"/>
              </a:rPr>
              <a:t>vals</a:t>
            </a:r>
            <a:r>
              <a:rPr lang="en-US" sz="2000" b="0" i="1" dirty="0">
                <a:effectLst/>
                <a:latin typeface="Arial" panose="020B0604020202020204" pitchFamily="34" charset="0"/>
                <a:cs typeface="Arial" panose="020B0604020202020204" pitchFamily="34" charset="0"/>
              </a:rPr>
              <a:t>, take the first one)</a:t>
            </a:r>
          </a:p>
          <a:p>
            <a:pPr algn="l">
              <a:spcAft>
                <a:spcPts val="1125"/>
              </a:spcAft>
              <a:buNone/>
            </a:pPr>
            <a:r>
              <a:rPr lang="en-US" sz="2000" b="0" i="0" dirty="0">
                <a:effectLst/>
                <a:latin typeface="Arial" panose="020B0604020202020204" pitchFamily="34" charset="0"/>
                <a:cs typeface="Arial" panose="020B0604020202020204" pitchFamily="34" charset="0"/>
              </a:rPr>
              <a:t>    ("b", "c"): 2,</a:t>
            </a:r>
          </a:p>
          <a:p>
            <a:pPr algn="l">
              <a:spcAft>
                <a:spcPts val="1125"/>
              </a:spcAft>
              <a:buNone/>
            </a:pPr>
            <a:r>
              <a:rPr lang="en-US" sz="2000" b="0" i="0" dirty="0">
                <a:effectLst/>
                <a:latin typeface="Arial" panose="020B0604020202020204" pitchFamily="34" charset="0"/>
                <a:cs typeface="Arial" panose="020B0604020202020204" pitchFamily="34" charset="0"/>
              </a:rPr>
              <a:t>    ("c", " "); 1,</a:t>
            </a:r>
          </a:p>
          <a:p>
            <a:pPr algn="l">
              <a:spcAft>
                <a:spcPts val="1125"/>
              </a:spcAft>
              <a:buNone/>
            </a:pPr>
            <a:r>
              <a:rPr lang="en-US" sz="2000" b="0" i="0" dirty="0">
                <a:effectLst/>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721F6CAD-A5A1-0D28-C190-2009F42989A3}"/>
              </a:ext>
            </a:extLst>
          </p:cNvPr>
          <p:cNvSpPr txBox="1"/>
          <p:nvPr/>
        </p:nvSpPr>
        <p:spPr>
          <a:xfrm>
            <a:off x="3002280" y="5998426"/>
            <a:ext cx="6126480" cy="369332"/>
          </a:xfrm>
          <a:prstGeom prst="rect">
            <a:avLst/>
          </a:prstGeom>
          <a:noFill/>
        </p:spPr>
        <p:txBody>
          <a:bodyPr wrap="square">
            <a:spAutoFit/>
          </a:bodyPr>
          <a:lstStyle/>
          <a:p>
            <a:pPr algn="l">
              <a:spcAft>
                <a:spcPts val="1125"/>
              </a:spcAft>
              <a:buNone/>
            </a:pPr>
            <a:r>
              <a:rPr lang="en-IN" b="0" i="0" dirty="0" err="1">
                <a:solidFill>
                  <a:srgbClr val="FF0000"/>
                </a:solidFill>
                <a:effectLst/>
                <a:latin typeface="Courier New" panose="02070309020205020404" pitchFamily="49" charset="0"/>
              </a:rPr>
              <a:t>new_token</a:t>
            </a:r>
            <a:r>
              <a:rPr lang="en-IN" b="0" i="0" dirty="0">
                <a:solidFill>
                  <a:srgbClr val="FF0000"/>
                </a:solidFill>
                <a:effectLst/>
                <a:latin typeface="Courier New" panose="02070309020205020404" pitchFamily="49" charset="0"/>
              </a:rPr>
              <a:t> </a:t>
            </a:r>
            <a:r>
              <a:rPr lang="en-IN" b="1" i="0" dirty="0">
                <a:solidFill>
                  <a:srgbClr val="FF0000"/>
                </a:solidFill>
                <a:effectLst/>
                <a:latin typeface="Courier New" panose="02070309020205020404" pitchFamily="49" charset="0"/>
              </a:rPr>
              <a:t>=</a:t>
            </a:r>
            <a:r>
              <a:rPr lang="en-IN" b="0" i="0" dirty="0">
                <a:solidFill>
                  <a:srgbClr val="FF0000"/>
                </a:solidFill>
                <a:effectLst/>
                <a:latin typeface="Courier New" panose="02070309020205020404" pitchFamily="49" charset="0"/>
              </a:rPr>
              <a:t> "ab"</a:t>
            </a:r>
          </a:p>
        </p:txBody>
      </p:sp>
    </p:spTree>
    <p:extLst>
      <p:ext uri="{BB962C8B-B14F-4D97-AF65-F5344CB8AC3E}">
        <p14:creationId xmlns:p14="http://schemas.microsoft.com/office/powerpoint/2010/main" val="82658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ep Learning - Comprehensive Guide to Techniques, Tools, and Trends ...">
            <a:extLst>
              <a:ext uri="{FF2B5EF4-FFF2-40B4-BE49-F238E27FC236}">
                <a16:creationId xmlns:a16="http://schemas.microsoft.com/office/drawing/2014/main" id="{484C22AE-CDD6-278C-5477-42F7F6584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9" y="809625"/>
            <a:ext cx="10981508"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09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9936BE-4EF5-498C-AB4E-FC708AB65F99}"/>
              </a:ext>
            </a:extLst>
          </p:cNvPr>
          <p:cNvSpPr txBox="1"/>
          <p:nvPr/>
        </p:nvSpPr>
        <p:spPr>
          <a:xfrm>
            <a:off x="766353" y="879197"/>
            <a:ext cx="9640389" cy="6119624"/>
          </a:xfrm>
          <a:prstGeom prst="rect">
            <a:avLst/>
          </a:prstGeom>
          <a:noFill/>
        </p:spPr>
        <p:txBody>
          <a:bodyPr wrap="square">
            <a:spAutoFit/>
          </a:bodyPr>
          <a:lstStyle/>
          <a:p>
            <a:pPr algn="l">
              <a:spcAft>
                <a:spcPts val="1125"/>
              </a:spcAft>
              <a:buNone/>
            </a:pPr>
            <a:r>
              <a:rPr lang="en-US" sz="2400" b="0" i="1" dirty="0">
                <a:solidFill>
                  <a:srgbClr val="999988"/>
                </a:solidFill>
                <a:effectLst/>
                <a:latin typeface="Courier New" panose="02070309020205020404" pitchFamily="49" charset="0"/>
              </a:rPr>
              <a:t># Iteration 2</a:t>
            </a:r>
          </a:p>
          <a:p>
            <a:pPr algn="l">
              <a:spcAft>
                <a:spcPts val="1125"/>
              </a:spcAft>
              <a:buNone/>
            </a:pPr>
            <a:r>
              <a:rPr lang="en-US" sz="2400" b="0" i="0" dirty="0">
                <a:solidFill>
                  <a:srgbClr val="111111"/>
                </a:solidFill>
                <a:effectLst/>
                <a:latin typeface="Courier New" panose="02070309020205020404" pitchFamily="49" charset="0"/>
              </a:rPr>
              <a:t>tokens </a:t>
            </a:r>
            <a:r>
              <a:rPr lang="en-US" sz="2400" b="1" i="0" dirty="0">
                <a:solidFill>
                  <a:srgbClr val="111111"/>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"b"</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"c"</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"ab"</a:t>
            </a: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err="1">
                <a:solidFill>
                  <a:srgbClr val="111111"/>
                </a:solidFill>
                <a:effectLst/>
                <a:latin typeface="Courier New" panose="02070309020205020404" pitchFamily="49" charset="0"/>
              </a:rPr>
              <a:t>tokenized_text</a:t>
            </a:r>
            <a:r>
              <a:rPr lang="en-US" sz="2400" b="0" i="0" dirty="0">
                <a:solidFill>
                  <a:srgbClr val="111111"/>
                </a:solidFill>
                <a:effectLst/>
                <a:latin typeface="Courier New" panose="02070309020205020404" pitchFamily="49" charset="0"/>
              </a:rPr>
              <a:t> </a:t>
            </a:r>
            <a:r>
              <a:rPr lang="en-US" sz="2400" b="1" i="0" dirty="0">
                <a:solidFill>
                  <a:srgbClr val="111111"/>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"ab"</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"c"</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"ab"</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"c"</a:t>
            </a: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a:solidFill>
                  <a:srgbClr val="111111"/>
                </a:solidFill>
                <a:effectLst/>
                <a:latin typeface="Courier New" panose="02070309020205020404" pitchFamily="49" charset="0"/>
              </a:rPr>
              <a:t>counts </a:t>
            </a:r>
            <a:r>
              <a:rPr lang="en-US" sz="2400" b="1" i="0" dirty="0">
                <a:solidFill>
                  <a:srgbClr val="111111"/>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p>
          <a:p>
            <a:pPr algn="l">
              <a:spcAft>
                <a:spcPts val="1125"/>
              </a:spcAft>
              <a:buNone/>
            </a:pP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009999"/>
                </a:solidFill>
                <a:effectLst/>
                <a:latin typeface="Courier New" panose="02070309020205020404" pitchFamily="49" charset="0"/>
              </a:rPr>
              <a:t>1</a:t>
            </a: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009999"/>
                </a:solidFill>
                <a:effectLst/>
                <a:latin typeface="Courier New" panose="02070309020205020404" pitchFamily="49" charset="0"/>
              </a:rPr>
              <a:t>1</a:t>
            </a: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"ab"</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"c"</a:t>
            </a:r>
            <a:r>
              <a:rPr lang="en-US" sz="2400" b="0" i="0" dirty="0">
                <a:solidFill>
                  <a:srgbClr val="111111"/>
                </a:solidFill>
                <a:effectLst/>
                <a:latin typeface="Courier New" panose="02070309020205020404" pitchFamily="49" charset="0"/>
              </a:rPr>
              <a:t>): </a:t>
            </a:r>
            <a:r>
              <a:rPr lang="en-US" sz="2400" b="0" i="0" dirty="0">
                <a:solidFill>
                  <a:srgbClr val="009999"/>
                </a:solidFill>
                <a:effectLst/>
                <a:latin typeface="Courier New" panose="02070309020205020404" pitchFamily="49" charset="0"/>
              </a:rPr>
              <a:t>2</a:t>
            </a: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"c"</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009999"/>
                </a:solidFill>
                <a:effectLst/>
                <a:latin typeface="Courier New" panose="02070309020205020404" pitchFamily="49" charset="0"/>
              </a:rPr>
              <a:t>1</a:t>
            </a: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err="1">
                <a:solidFill>
                  <a:srgbClr val="111111"/>
                </a:solidFill>
                <a:effectLst/>
                <a:latin typeface="Courier New" panose="02070309020205020404" pitchFamily="49" charset="0"/>
              </a:rPr>
              <a:t>new_token</a:t>
            </a:r>
            <a:r>
              <a:rPr lang="en-US" sz="2400" b="0" i="0" dirty="0">
                <a:solidFill>
                  <a:srgbClr val="111111"/>
                </a:solidFill>
                <a:effectLst/>
                <a:latin typeface="Courier New" panose="02070309020205020404" pitchFamily="49" charset="0"/>
              </a:rPr>
              <a:t> </a:t>
            </a:r>
            <a:r>
              <a:rPr lang="en-US" sz="2400" b="1" i="0" dirty="0">
                <a:solidFill>
                  <a:srgbClr val="111111"/>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t>
            </a:r>
            <a:r>
              <a:rPr lang="en-US" sz="2400" b="0" i="0" dirty="0" err="1">
                <a:solidFill>
                  <a:srgbClr val="DD1144"/>
                </a:solidFill>
                <a:effectLst/>
                <a:latin typeface="Courier New" panose="02070309020205020404" pitchFamily="49" charset="0"/>
              </a:rPr>
              <a:t>abc</a:t>
            </a:r>
            <a:r>
              <a:rPr lang="en-US" sz="2400" b="0" i="0" dirty="0">
                <a:solidFill>
                  <a:srgbClr val="DD1144"/>
                </a:solidFill>
                <a:effectLst/>
                <a:latin typeface="Courier New" panose="02070309020205020404" pitchFamily="49" charset="0"/>
              </a:rPr>
              <a:t>"</a:t>
            </a:r>
            <a:endParaRPr lang="en-US" sz="2400" b="0" i="0" dirty="0">
              <a:solidFill>
                <a:srgbClr val="111111"/>
              </a:solidFill>
              <a:effectLst/>
              <a:latin typeface="Courier New" panose="02070309020205020404" pitchFamily="49" charset="0"/>
            </a:endParaRPr>
          </a:p>
          <a:p>
            <a:pPr>
              <a:buNone/>
            </a:pPr>
            <a:br>
              <a:rPr lang="en-US" dirty="0"/>
            </a:br>
            <a:endParaRPr lang="hi-IN" dirty="0"/>
          </a:p>
        </p:txBody>
      </p:sp>
    </p:spTree>
    <p:extLst>
      <p:ext uri="{BB962C8B-B14F-4D97-AF65-F5344CB8AC3E}">
        <p14:creationId xmlns:p14="http://schemas.microsoft.com/office/powerpoint/2010/main" val="1170863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C0A09F-F59F-0B2A-17EC-284DCCCEAEB8}"/>
              </a:ext>
            </a:extLst>
          </p:cNvPr>
          <p:cNvSpPr txBox="1"/>
          <p:nvPr/>
        </p:nvSpPr>
        <p:spPr>
          <a:xfrm>
            <a:off x="418011" y="1435759"/>
            <a:ext cx="10755086" cy="4544834"/>
          </a:xfrm>
          <a:prstGeom prst="rect">
            <a:avLst/>
          </a:prstGeom>
          <a:noFill/>
        </p:spPr>
        <p:txBody>
          <a:bodyPr wrap="square">
            <a:spAutoFit/>
          </a:bodyPr>
          <a:lstStyle/>
          <a:p>
            <a:pPr algn="l">
              <a:spcAft>
                <a:spcPts val="1125"/>
              </a:spcAft>
              <a:buNone/>
            </a:pPr>
            <a:r>
              <a:rPr lang="en-US" sz="2400" b="0" i="1" dirty="0">
                <a:solidFill>
                  <a:srgbClr val="999988"/>
                </a:solidFill>
                <a:effectLst/>
                <a:latin typeface="Courier New" panose="02070309020205020404" pitchFamily="49" charset="0"/>
              </a:rPr>
              <a:t># Iteration 3</a:t>
            </a:r>
          </a:p>
          <a:p>
            <a:pPr algn="l">
              <a:spcAft>
                <a:spcPts val="1125"/>
              </a:spcAft>
              <a:buNone/>
            </a:pPr>
            <a:r>
              <a:rPr lang="en-US" sz="2400" b="0" i="0" dirty="0">
                <a:solidFill>
                  <a:srgbClr val="111111"/>
                </a:solidFill>
                <a:effectLst/>
                <a:latin typeface="Courier New" panose="02070309020205020404" pitchFamily="49" charset="0"/>
              </a:rPr>
              <a:t>tokens </a:t>
            </a:r>
            <a:r>
              <a:rPr lang="en-US" sz="2400" b="1" i="0" dirty="0">
                <a:solidFill>
                  <a:srgbClr val="111111"/>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"b"</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"c"</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"ab"</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t>
            </a:r>
            <a:r>
              <a:rPr lang="en-US" sz="2400" b="0" i="0" dirty="0" err="1">
                <a:solidFill>
                  <a:srgbClr val="DD1144"/>
                </a:solidFill>
                <a:effectLst/>
                <a:latin typeface="Courier New" panose="02070309020205020404" pitchFamily="49" charset="0"/>
              </a:rPr>
              <a:t>abc</a:t>
            </a:r>
            <a:r>
              <a:rPr lang="en-US" sz="2400" b="0" i="0" dirty="0">
                <a:solidFill>
                  <a:srgbClr val="DD1144"/>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err="1">
                <a:solidFill>
                  <a:srgbClr val="111111"/>
                </a:solidFill>
                <a:effectLst/>
                <a:latin typeface="Courier New" panose="02070309020205020404" pitchFamily="49" charset="0"/>
              </a:rPr>
              <a:t>tokenized_text</a:t>
            </a:r>
            <a:r>
              <a:rPr lang="en-US" sz="2400" b="0" i="0" dirty="0">
                <a:solidFill>
                  <a:srgbClr val="111111"/>
                </a:solidFill>
                <a:effectLst/>
                <a:latin typeface="Courier New" panose="02070309020205020404" pitchFamily="49" charset="0"/>
              </a:rPr>
              <a:t> </a:t>
            </a:r>
            <a:r>
              <a:rPr lang="en-US" sz="2400" b="1" i="0" dirty="0">
                <a:solidFill>
                  <a:srgbClr val="111111"/>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t>
            </a:r>
            <a:r>
              <a:rPr lang="en-US" sz="2400" b="0" i="0" dirty="0" err="1">
                <a:solidFill>
                  <a:srgbClr val="DD1144"/>
                </a:solidFill>
                <a:effectLst/>
                <a:latin typeface="Courier New" panose="02070309020205020404" pitchFamily="49" charset="0"/>
              </a:rPr>
              <a:t>abc</a:t>
            </a:r>
            <a:r>
              <a:rPr lang="en-US" sz="2400" b="0" i="0" dirty="0">
                <a:solidFill>
                  <a:srgbClr val="DD1144"/>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t>
            </a:r>
            <a:r>
              <a:rPr lang="en-US" sz="2400" b="0" i="0" dirty="0" err="1">
                <a:solidFill>
                  <a:srgbClr val="DD1144"/>
                </a:solidFill>
                <a:effectLst/>
                <a:latin typeface="Courier New" panose="02070309020205020404" pitchFamily="49" charset="0"/>
              </a:rPr>
              <a:t>abc</a:t>
            </a:r>
            <a:r>
              <a:rPr lang="en-US" sz="2400" b="0" i="0" dirty="0">
                <a:solidFill>
                  <a:srgbClr val="DD1144"/>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a:solidFill>
                  <a:srgbClr val="111111"/>
                </a:solidFill>
                <a:effectLst/>
                <a:latin typeface="Courier New" panose="02070309020205020404" pitchFamily="49" charset="0"/>
              </a:rPr>
              <a:t>counts </a:t>
            </a:r>
            <a:r>
              <a:rPr lang="en-US" sz="2400" b="1" i="0" dirty="0">
                <a:solidFill>
                  <a:srgbClr val="111111"/>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p>
          <a:p>
            <a:pPr algn="l">
              <a:spcAft>
                <a:spcPts val="1125"/>
              </a:spcAft>
              <a:buNone/>
            </a:pP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009999"/>
                </a:solidFill>
                <a:effectLst/>
                <a:latin typeface="Courier New" panose="02070309020205020404" pitchFamily="49" charset="0"/>
              </a:rPr>
              <a:t>1</a:t>
            </a: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009999"/>
                </a:solidFill>
                <a:effectLst/>
                <a:latin typeface="Courier New" panose="02070309020205020404" pitchFamily="49" charset="0"/>
              </a:rPr>
              <a:t>1</a:t>
            </a:r>
            <a:r>
              <a:rPr lang="en-US" sz="2400" b="0" i="0" dirty="0">
                <a:solidFill>
                  <a:srgbClr val="111111"/>
                </a:solidFill>
                <a:effectLst/>
                <a:latin typeface="Courier New" panose="02070309020205020404" pitchFamily="49" charset="0"/>
              </a:rPr>
              <a:t>, </a:t>
            </a:r>
          </a:p>
          <a:p>
            <a:pPr algn="l">
              <a:spcAft>
                <a:spcPts val="1125"/>
              </a:spcAft>
              <a:buNone/>
            </a:pP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t>
            </a:r>
            <a:r>
              <a:rPr lang="en-US" sz="2400" b="0" i="0" dirty="0" err="1">
                <a:solidFill>
                  <a:srgbClr val="DD1144"/>
                </a:solidFill>
                <a:effectLst/>
                <a:latin typeface="Courier New" panose="02070309020205020404" pitchFamily="49" charset="0"/>
              </a:rPr>
              <a:t>abc</a:t>
            </a:r>
            <a:r>
              <a:rPr lang="en-US" sz="2400" b="0" i="0" dirty="0">
                <a:solidFill>
                  <a:srgbClr val="DD1144"/>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 "</a:t>
            </a:r>
            <a:r>
              <a:rPr lang="en-US" sz="2400" b="0" i="0" dirty="0">
                <a:solidFill>
                  <a:srgbClr val="111111"/>
                </a:solidFill>
                <a:effectLst/>
                <a:latin typeface="Courier New" panose="02070309020205020404" pitchFamily="49" charset="0"/>
              </a:rPr>
              <a:t>): </a:t>
            </a:r>
            <a:r>
              <a:rPr lang="en-US" sz="2400" b="0" i="0" dirty="0">
                <a:solidFill>
                  <a:srgbClr val="009999"/>
                </a:solidFill>
                <a:effectLst/>
                <a:latin typeface="Courier New" panose="02070309020205020404" pitchFamily="49" charset="0"/>
              </a:rPr>
              <a:t>1</a:t>
            </a:r>
            <a:endParaRPr lang="en-US" sz="2400" b="0" i="0" dirty="0">
              <a:solidFill>
                <a:srgbClr val="111111"/>
              </a:solidFill>
              <a:effectLst/>
              <a:latin typeface="Courier New" panose="02070309020205020404" pitchFamily="49" charset="0"/>
            </a:endParaRPr>
          </a:p>
          <a:p>
            <a:pPr algn="l">
              <a:spcAft>
                <a:spcPts val="1125"/>
              </a:spcAft>
              <a:buNone/>
            </a:pPr>
            <a:r>
              <a:rPr lang="en-US" sz="2400" b="0" i="0" dirty="0">
                <a:solidFill>
                  <a:srgbClr val="111111"/>
                </a:solidFill>
                <a:effectLst/>
                <a:latin typeface="Courier New" panose="02070309020205020404" pitchFamily="49" charset="0"/>
              </a:rPr>
              <a:t>]</a:t>
            </a:r>
          </a:p>
          <a:p>
            <a:pPr algn="l">
              <a:spcAft>
                <a:spcPts val="1125"/>
              </a:spcAft>
              <a:buNone/>
            </a:pPr>
            <a:r>
              <a:rPr lang="en-US" sz="2400" b="0" i="0" dirty="0" err="1">
                <a:solidFill>
                  <a:srgbClr val="111111"/>
                </a:solidFill>
                <a:effectLst/>
                <a:latin typeface="Courier New" panose="02070309020205020404" pitchFamily="49" charset="0"/>
              </a:rPr>
              <a:t>new_token</a:t>
            </a:r>
            <a:r>
              <a:rPr lang="en-US" sz="2400" b="0" i="0" dirty="0">
                <a:solidFill>
                  <a:srgbClr val="111111"/>
                </a:solidFill>
                <a:effectLst/>
                <a:latin typeface="Courier New" panose="02070309020205020404" pitchFamily="49" charset="0"/>
              </a:rPr>
              <a:t> </a:t>
            </a:r>
            <a:r>
              <a:rPr lang="en-US" sz="2400" b="1" i="0" dirty="0">
                <a:solidFill>
                  <a:srgbClr val="111111"/>
                </a:solidFill>
                <a:effectLst/>
                <a:latin typeface="Courier New" panose="02070309020205020404" pitchFamily="49" charset="0"/>
              </a:rPr>
              <a:t>=</a:t>
            </a:r>
            <a:r>
              <a:rPr lang="en-US" sz="2400" b="0" i="0" dirty="0">
                <a:solidFill>
                  <a:srgbClr val="111111"/>
                </a:solidFill>
                <a:effectLst/>
                <a:latin typeface="Courier New" panose="02070309020205020404" pitchFamily="49" charset="0"/>
              </a:rPr>
              <a:t> </a:t>
            </a:r>
            <a:r>
              <a:rPr lang="en-US" sz="2400" b="0" i="0" dirty="0">
                <a:solidFill>
                  <a:srgbClr val="DD1144"/>
                </a:solidFill>
                <a:effectLst/>
                <a:latin typeface="Courier New" panose="02070309020205020404" pitchFamily="49" charset="0"/>
              </a:rPr>
              <a:t>"aa"</a:t>
            </a:r>
            <a:endParaRPr lang="en-US" sz="2400" b="0" i="0" dirty="0">
              <a:solidFill>
                <a:srgbClr val="111111"/>
              </a:solidFill>
              <a:effectLst/>
              <a:latin typeface="Courier New" panose="02070309020205020404" pitchFamily="49" charset="0"/>
            </a:endParaRPr>
          </a:p>
        </p:txBody>
      </p:sp>
    </p:spTree>
    <p:extLst>
      <p:ext uri="{BB962C8B-B14F-4D97-AF65-F5344CB8AC3E}">
        <p14:creationId xmlns:p14="http://schemas.microsoft.com/office/powerpoint/2010/main" val="3842052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451E56-3F05-8A57-2A6F-58834057E35E}"/>
              </a:ext>
            </a:extLst>
          </p:cNvPr>
          <p:cNvSpPr txBox="1"/>
          <p:nvPr/>
        </p:nvSpPr>
        <p:spPr>
          <a:xfrm>
            <a:off x="931817" y="1236300"/>
            <a:ext cx="9892937" cy="4544834"/>
          </a:xfrm>
          <a:prstGeom prst="rect">
            <a:avLst/>
          </a:prstGeom>
          <a:noFill/>
        </p:spPr>
        <p:txBody>
          <a:bodyPr wrap="square">
            <a:spAutoFit/>
          </a:bodyPr>
          <a:lstStyle/>
          <a:p>
            <a:pPr algn="l">
              <a:spcAft>
                <a:spcPts val="1125"/>
              </a:spcAft>
              <a:buNone/>
            </a:pPr>
            <a:r>
              <a:rPr lang="en-IN" sz="2400" b="0" i="1" dirty="0">
                <a:solidFill>
                  <a:srgbClr val="999988"/>
                </a:solidFill>
                <a:effectLst/>
                <a:latin typeface="Arial" panose="020B0604020202020204" pitchFamily="34" charset="0"/>
                <a:cs typeface="Arial" panose="020B0604020202020204" pitchFamily="34" charset="0"/>
              </a:rPr>
              <a:t># Iteration 4</a:t>
            </a:r>
          </a:p>
          <a:p>
            <a:pPr algn="l">
              <a:spcAft>
                <a:spcPts val="1125"/>
              </a:spcAft>
              <a:buNone/>
            </a:pPr>
            <a:r>
              <a:rPr lang="en-IN" sz="2400" b="0" i="0" dirty="0">
                <a:solidFill>
                  <a:srgbClr val="111111"/>
                </a:solidFill>
                <a:effectLst/>
                <a:latin typeface="Arial" panose="020B0604020202020204" pitchFamily="34" charset="0"/>
                <a:cs typeface="Arial" panose="020B0604020202020204" pitchFamily="34" charset="0"/>
              </a:rPr>
              <a:t>tokens </a:t>
            </a:r>
            <a:r>
              <a:rPr lang="en-IN" sz="2400" b="1" i="0" dirty="0">
                <a:solidFill>
                  <a:srgbClr val="111111"/>
                </a:solidFill>
                <a:effectLst/>
                <a:latin typeface="Arial" panose="020B0604020202020204" pitchFamily="34" charset="0"/>
                <a:cs typeface="Arial" panose="020B0604020202020204" pitchFamily="34" charset="0"/>
              </a:rPr>
              <a:t>=</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 "</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"b"</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"c"</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"ab"</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t>
            </a:r>
            <a:r>
              <a:rPr lang="en-IN" sz="2400" b="0" i="0" dirty="0" err="1">
                <a:solidFill>
                  <a:srgbClr val="DD1144"/>
                </a:solidFill>
                <a:effectLst/>
                <a:latin typeface="Arial" panose="020B0604020202020204" pitchFamily="34" charset="0"/>
                <a:cs typeface="Arial" panose="020B0604020202020204" pitchFamily="34" charset="0"/>
              </a:rPr>
              <a:t>abc</a:t>
            </a:r>
            <a:r>
              <a:rPr lang="en-IN" sz="2400" b="0" i="0" dirty="0">
                <a:solidFill>
                  <a:srgbClr val="DD1144"/>
                </a:solidFill>
                <a:effectLst/>
                <a:latin typeface="Arial" panose="020B0604020202020204" pitchFamily="34" charset="0"/>
                <a:cs typeface="Arial" panose="020B0604020202020204" pitchFamily="34" charset="0"/>
              </a:rPr>
              <a:t>"</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"aa"</a:t>
            </a:r>
            <a:r>
              <a:rPr lang="en-IN" sz="2400" b="0" i="0" dirty="0">
                <a:solidFill>
                  <a:srgbClr val="111111"/>
                </a:solidFill>
                <a:effectLst/>
                <a:latin typeface="Arial" panose="020B0604020202020204" pitchFamily="34" charset="0"/>
                <a:cs typeface="Arial" panose="020B0604020202020204" pitchFamily="34" charset="0"/>
              </a:rPr>
              <a:t>]</a:t>
            </a:r>
          </a:p>
          <a:p>
            <a:pPr algn="l">
              <a:spcAft>
                <a:spcPts val="1125"/>
              </a:spcAft>
              <a:buNone/>
            </a:pPr>
            <a:r>
              <a:rPr lang="en-IN" sz="2400" b="0" i="0" dirty="0" err="1">
                <a:solidFill>
                  <a:srgbClr val="111111"/>
                </a:solidFill>
                <a:effectLst/>
                <a:latin typeface="Arial" panose="020B0604020202020204" pitchFamily="34" charset="0"/>
                <a:cs typeface="Arial" panose="020B0604020202020204" pitchFamily="34" charset="0"/>
              </a:rPr>
              <a:t>tokenized_text</a:t>
            </a:r>
            <a:r>
              <a:rPr lang="en-IN" sz="2400" b="0" i="0" dirty="0">
                <a:solidFill>
                  <a:srgbClr val="111111"/>
                </a:solidFill>
                <a:effectLst/>
                <a:latin typeface="Arial" panose="020B0604020202020204" pitchFamily="34" charset="0"/>
                <a:cs typeface="Arial" panose="020B0604020202020204" pitchFamily="34" charset="0"/>
              </a:rPr>
              <a:t> </a:t>
            </a:r>
            <a:r>
              <a:rPr lang="en-IN" sz="2400" b="1" i="0" dirty="0">
                <a:solidFill>
                  <a:srgbClr val="111111"/>
                </a:solidFill>
                <a:effectLst/>
                <a:latin typeface="Arial" panose="020B0604020202020204" pitchFamily="34" charset="0"/>
                <a:cs typeface="Arial" panose="020B0604020202020204" pitchFamily="34" charset="0"/>
              </a:rPr>
              <a:t>=</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"aa"</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 "</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t>
            </a:r>
            <a:r>
              <a:rPr lang="en-IN" sz="2400" b="0" i="0" dirty="0" err="1">
                <a:solidFill>
                  <a:srgbClr val="DD1144"/>
                </a:solidFill>
                <a:effectLst/>
                <a:latin typeface="Arial" panose="020B0604020202020204" pitchFamily="34" charset="0"/>
                <a:cs typeface="Arial" panose="020B0604020202020204" pitchFamily="34" charset="0"/>
              </a:rPr>
              <a:t>abc</a:t>
            </a:r>
            <a:r>
              <a:rPr lang="en-IN" sz="2400" b="0" i="0" dirty="0">
                <a:solidFill>
                  <a:srgbClr val="DD1144"/>
                </a:solidFill>
                <a:effectLst/>
                <a:latin typeface="Arial" panose="020B0604020202020204" pitchFamily="34" charset="0"/>
                <a:cs typeface="Arial" panose="020B0604020202020204" pitchFamily="34" charset="0"/>
              </a:rPr>
              <a:t>"</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 "</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t>
            </a:r>
            <a:r>
              <a:rPr lang="en-IN" sz="2400" b="0" i="0" dirty="0" err="1">
                <a:solidFill>
                  <a:srgbClr val="DD1144"/>
                </a:solidFill>
                <a:effectLst/>
                <a:latin typeface="Arial" panose="020B0604020202020204" pitchFamily="34" charset="0"/>
                <a:cs typeface="Arial" panose="020B0604020202020204" pitchFamily="34" charset="0"/>
              </a:rPr>
              <a:t>abc</a:t>
            </a:r>
            <a:r>
              <a:rPr lang="en-IN" sz="2400" b="0" i="0" dirty="0">
                <a:solidFill>
                  <a:srgbClr val="DD1144"/>
                </a:solidFill>
                <a:effectLst/>
                <a:latin typeface="Arial" panose="020B0604020202020204" pitchFamily="34" charset="0"/>
                <a:cs typeface="Arial" panose="020B0604020202020204" pitchFamily="34" charset="0"/>
              </a:rPr>
              <a:t>"</a:t>
            </a:r>
            <a:r>
              <a:rPr lang="en-IN" sz="2400" b="0" i="0" dirty="0">
                <a:solidFill>
                  <a:srgbClr val="111111"/>
                </a:solidFill>
                <a:effectLst/>
                <a:latin typeface="Arial" panose="020B0604020202020204" pitchFamily="34" charset="0"/>
                <a:cs typeface="Arial" panose="020B0604020202020204" pitchFamily="34" charset="0"/>
              </a:rPr>
              <a:t>]</a:t>
            </a:r>
          </a:p>
          <a:p>
            <a:pPr algn="l">
              <a:spcAft>
                <a:spcPts val="1125"/>
              </a:spcAft>
              <a:buNone/>
            </a:pPr>
            <a:r>
              <a:rPr lang="en-IN" sz="2400" b="0" i="0" dirty="0">
                <a:solidFill>
                  <a:srgbClr val="111111"/>
                </a:solidFill>
                <a:effectLst/>
                <a:latin typeface="Arial" panose="020B0604020202020204" pitchFamily="34" charset="0"/>
                <a:cs typeface="Arial" panose="020B0604020202020204" pitchFamily="34" charset="0"/>
              </a:rPr>
              <a:t>counts </a:t>
            </a:r>
            <a:r>
              <a:rPr lang="en-IN" sz="2400" b="1" i="0" dirty="0">
                <a:solidFill>
                  <a:srgbClr val="111111"/>
                </a:solidFill>
                <a:effectLst/>
                <a:latin typeface="Arial" panose="020B0604020202020204" pitchFamily="34" charset="0"/>
                <a:cs typeface="Arial" panose="020B0604020202020204" pitchFamily="34" charset="0"/>
              </a:rPr>
              <a:t>=</a:t>
            </a:r>
            <a:r>
              <a:rPr lang="en-IN" sz="2400" b="0" i="0" dirty="0">
                <a:solidFill>
                  <a:srgbClr val="111111"/>
                </a:solidFill>
                <a:effectLst/>
                <a:latin typeface="Arial" panose="020B0604020202020204" pitchFamily="34" charset="0"/>
                <a:cs typeface="Arial" panose="020B0604020202020204" pitchFamily="34" charset="0"/>
              </a:rPr>
              <a:t> [</a:t>
            </a:r>
          </a:p>
          <a:p>
            <a:pPr algn="l">
              <a:spcAft>
                <a:spcPts val="1125"/>
              </a:spcAft>
              <a:buNone/>
            </a:pP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"aa"</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 "</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009999"/>
                </a:solidFill>
                <a:effectLst/>
                <a:latin typeface="Arial" panose="020B0604020202020204" pitchFamily="34" charset="0"/>
                <a:cs typeface="Arial" panose="020B0604020202020204" pitchFamily="34" charset="0"/>
              </a:rPr>
              <a:t>1</a:t>
            </a:r>
            <a:r>
              <a:rPr lang="en-IN" sz="2400" b="0" i="0" dirty="0">
                <a:solidFill>
                  <a:srgbClr val="111111"/>
                </a:solidFill>
                <a:effectLst/>
                <a:latin typeface="Arial" panose="020B0604020202020204" pitchFamily="34" charset="0"/>
                <a:cs typeface="Arial" panose="020B0604020202020204" pitchFamily="34" charset="0"/>
              </a:rPr>
              <a:t>,</a:t>
            </a:r>
          </a:p>
          <a:p>
            <a:pPr algn="l">
              <a:spcAft>
                <a:spcPts val="1125"/>
              </a:spcAft>
              <a:buNone/>
            </a:pP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t>
            </a:r>
            <a:r>
              <a:rPr lang="en-IN" sz="2400" b="0" i="0" dirty="0" err="1">
                <a:solidFill>
                  <a:srgbClr val="DD1144"/>
                </a:solidFill>
                <a:effectLst/>
                <a:latin typeface="Arial" panose="020B0604020202020204" pitchFamily="34" charset="0"/>
                <a:cs typeface="Arial" panose="020B0604020202020204" pitchFamily="34" charset="0"/>
              </a:rPr>
              <a:t>abc</a:t>
            </a:r>
            <a:r>
              <a:rPr lang="en-IN" sz="2400" b="0" i="0" dirty="0">
                <a:solidFill>
                  <a:srgbClr val="DD1144"/>
                </a:solidFill>
                <a:effectLst/>
                <a:latin typeface="Arial" panose="020B0604020202020204" pitchFamily="34" charset="0"/>
                <a:cs typeface="Arial" panose="020B0604020202020204" pitchFamily="34" charset="0"/>
              </a:rPr>
              <a:t>"</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 "</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009999"/>
                </a:solidFill>
                <a:effectLst/>
                <a:latin typeface="Arial" panose="020B0604020202020204" pitchFamily="34" charset="0"/>
                <a:cs typeface="Arial" panose="020B0604020202020204" pitchFamily="34" charset="0"/>
              </a:rPr>
              <a:t>1</a:t>
            </a:r>
            <a:endParaRPr lang="en-IN" sz="2400" b="0" i="0" dirty="0">
              <a:solidFill>
                <a:srgbClr val="111111"/>
              </a:solidFill>
              <a:effectLst/>
              <a:latin typeface="Arial" panose="020B0604020202020204" pitchFamily="34" charset="0"/>
              <a:cs typeface="Arial" panose="020B0604020202020204" pitchFamily="34" charset="0"/>
            </a:endParaRPr>
          </a:p>
          <a:p>
            <a:pPr algn="l">
              <a:spcAft>
                <a:spcPts val="1125"/>
              </a:spcAft>
              <a:buNone/>
            </a:pPr>
            <a:r>
              <a:rPr lang="en-IN" sz="2400" b="0" i="0" dirty="0">
                <a:solidFill>
                  <a:srgbClr val="111111"/>
                </a:solidFill>
                <a:effectLst/>
                <a:latin typeface="Arial" panose="020B0604020202020204" pitchFamily="34" charset="0"/>
                <a:cs typeface="Arial" panose="020B0604020202020204" pitchFamily="34" charset="0"/>
              </a:rPr>
              <a:t>]</a:t>
            </a:r>
          </a:p>
          <a:p>
            <a:pPr algn="l">
              <a:spcAft>
                <a:spcPts val="1125"/>
              </a:spcAft>
              <a:buNone/>
            </a:pPr>
            <a:r>
              <a:rPr lang="en-IN" sz="2400" b="0" i="0" dirty="0" err="1">
                <a:solidFill>
                  <a:srgbClr val="111111"/>
                </a:solidFill>
                <a:effectLst/>
                <a:latin typeface="Arial" panose="020B0604020202020204" pitchFamily="34" charset="0"/>
                <a:cs typeface="Arial" panose="020B0604020202020204" pitchFamily="34" charset="0"/>
              </a:rPr>
              <a:t>new_token</a:t>
            </a:r>
            <a:r>
              <a:rPr lang="en-IN" sz="2400" b="0" i="0" dirty="0">
                <a:solidFill>
                  <a:srgbClr val="111111"/>
                </a:solidFill>
                <a:effectLst/>
                <a:latin typeface="Arial" panose="020B0604020202020204" pitchFamily="34" charset="0"/>
                <a:cs typeface="Arial" panose="020B0604020202020204" pitchFamily="34" charset="0"/>
              </a:rPr>
              <a:t> </a:t>
            </a:r>
            <a:r>
              <a:rPr lang="en-IN" sz="2400" b="1" i="0" dirty="0">
                <a:solidFill>
                  <a:srgbClr val="111111"/>
                </a:solidFill>
                <a:effectLst/>
                <a:latin typeface="Arial" panose="020B0604020202020204" pitchFamily="34" charset="0"/>
                <a:cs typeface="Arial" panose="020B0604020202020204" pitchFamily="34" charset="0"/>
              </a:rPr>
              <a:t>=</a:t>
            </a:r>
            <a:r>
              <a:rPr lang="en-IN" sz="2400" b="0" i="0" dirty="0">
                <a:solidFill>
                  <a:srgbClr val="111111"/>
                </a:solidFill>
                <a:effectLst/>
                <a:latin typeface="Arial" panose="020B0604020202020204" pitchFamily="34" charset="0"/>
                <a:cs typeface="Arial" panose="020B0604020202020204" pitchFamily="34" charset="0"/>
              </a:rPr>
              <a:t> </a:t>
            </a:r>
            <a:r>
              <a:rPr lang="en-IN" sz="2400" b="0" i="0" dirty="0">
                <a:solidFill>
                  <a:srgbClr val="DD1144"/>
                </a:solidFill>
                <a:effectLst/>
                <a:latin typeface="Arial" panose="020B0604020202020204" pitchFamily="34" charset="0"/>
                <a:cs typeface="Arial" panose="020B0604020202020204" pitchFamily="34" charset="0"/>
              </a:rPr>
              <a:t>"aa"</a:t>
            </a:r>
            <a:endParaRPr lang="en-IN" sz="2400" b="0" i="0" dirty="0">
              <a:solidFill>
                <a:srgbClr val="111111"/>
              </a:solidFill>
              <a:effectLst/>
              <a:latin typeface="Arial" panose="020B0604020202020204" pitchFamily="34" charset="0"/>
              <a:cs typeface="Arial" panose="020B0604020202020204" pitchFamily="34" charset="0"/>
            </a:endParaRPr>
          </a:p>
          <a:p>
            <a:pPr algn="l">
              <a:spcAft>
                <a:spcPts val="1125"/>
              </a:spcAft>
              <a:buNone/>
            </a:pPr>
            <a:r>
              <a:rPr lang="en-IN" sz="2400" b="0" i="1" dirty="0">
                <a:solidFill>
                  <a:srgbClr val="999988"/>
                </a:solidFill>
                <a:effectLst/>
                <a:latin typeface="Arial" panose="020B0604020202020204" pitchFamily="34" charset="0"/>
                <a:cs typeface="Arial" panose="020B0604020202020204" pitchFamily="34" charset="0"/>
              </a:rPr>
              <a:t># We'll stop here</a:t>
            </a:r>
            <a:endParaRPr lang="en-IN" sz="24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12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7DA65-13B1-DB7E-1B61-721F3D6DC871}"/>
              </a:ext>
            </a:extLst>
          </p:cNvPr>
          <p:cNvPicPr>
            <a:picLocks noChangeAspect="1"/>
          </p:cNvPicPr>
          <p:nvPr/>
        </p:nvPicPr>
        <p:blipFill>
          <a:blip r:embed="rId2"/>
          <a:stretch>
            <a:fillRect/>
          </a:stretch>
        </p:blipFill>
        <p:spPr>
          <a:xfrm>
            <a:off x="430627" y="234276"/>
            <a:ext cx="6401693" cy="2505425"/>
          </a:xfrm>
          <a:prstGeom prst="rect">
            <a:avLst/>
          </a:prstGeom>
        </p:spPr>
      </p:pic>
      <p:pic>
        <p:nvPicPr>
          <p:cNvPr id="5" name="Picture 4">
            <a:extLst>
              <a:ext uri="{FF2B5EF4-FFF2-40B4-BE49-F238E27FC236}">
                <a16:creationId xmlns:a16="http://schemas.microsoft.com/office/drawing/2014/main" id="{B6CA18D5-F505-FE66-0E95-650EFB55B510}"/>
              </a:ext>
            </a:extLst>
          </p:cNvPr>
          <p:cNvPicPr>
            <a:picLocks noChangeAspect="1"/>
          </p:cNvPicPr>
          <p:nvPr/>
        </p:nvPicPr>
        <p:blipFill>
          <a:blip r:embed="rId3"/>
          <a:stretch>
            <a:fillRect/>
          </a:stretch>
        </p:blipFill>
        <p:spPr>
          <a:xfrm>
            <a:off x="0" y="3728643"/>
            <a:ext cx="12192000" cy="2396462"/>
          </a:xfrm>
          <a:prstGeom prst="rect">
            <a:avLst/>
          </a:prstGeom>
        </p:spPr>
      </p:pic>
    </p:spTree>
    <p:extLst>
      <p:ext uri="{BB962C8B-B14F-4D97-AF65-F5344CB8AC3E}">
        <p14:creationId xmlns:p14="http://schemas.microsoft.com/office/powerpoint/2010/main" val="4045000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9BB507-0E56-212C-CC69-8514A1C8505B}"/>
              </a:ext>
            </a:extLst>
          </p:cNvPr>
          <p:cNvPicPr>
            <a:picLocks noChangeAspect="1"/>
          </p:cNvPicPr>
          <p:nvPr/>
        </p:nvPicPr>
        <p:blipFill>
          <a:blip r:embed="rId2"/>
          <a:stretch>
            <a:fillRect/>
          </a:stretch>
        </p:blipFill>
        <p:spPr>
          <a:xfrm>
            <a:off x="78376" y="0"/>
            <a:ext cx="10955383" cy="3849360"/>
          </a:xfrm>
          <a:prstGeom prst="rect">
            <a:avLst/>
          </a:prstGeom>
        </p:spPr>
      </p:pic>
      <p:sp>
        <p:nvSpPr>
          <p:cNvPr id="4" name="TextBox 3">
            <a:extLst>
              <a:ext uri="{FF2B5EF4-FFF2-40B4-BE49-F238E27FC236}">
                <a16:creationId xmlns:a16="http://schemas.microsoft.com/office/drawing/2014/main" id="{06EA77EE-B6CA-D93A-354C-90775A8AE0AB}"/>
              </a:ext>
            </a:extLst>
          </p:cNvPr>
          <p:cNvSpPr txBox="1"/>
          <p:nvPr/>
        </p:nvSpPr>
        <p:spPr>
          <a:xfrm>
            <a:off x="975359" y="-184666"/>
            <a:ext cx="3518263" cy="369332"/>
          </a:xfrm>
          <a:prstGeom prst="rect">
            <a:avLst/>
          </a:prstGeom>
          <a:solidFill>
            <a:schemeClr val="bg1"/>
          </a:solidFill>
          <a:ln>
            <a:noFill/>
          </a:ln>
        </p:spPr>
        <p:txBody>
          <a:bodyPr wrap="square" rtlCol="0">
            <a:spAutoFit/>
          </a:bodyPr>
          <a:lstStyle/>
          <a:p>
            <a:endParaRPr lang="hi-IN" dirty="0"/>
          </a:p>
        </p:txBody>
      </p:sp>
      <p:pic>
        <p:nvPicPr>
          <p:cNvPr id="6" name="Picture 5">
            <a:extLst>
              <a:ext uri="{FF2B5EF4-FFF2-40B4-BE49-F238E27FC236}">
                <a16:creationId xmlns:a16="http://schemas.microsoft.com/office/drawing/2014/main" id="{4CF6E58E-ECA1-D973-3FD8-27AE472222CF}"/>
              </a:ext>
            </a:extLst>
          </p:cNvPr>
          <p:cNvPicPr>
            <a:picLocks noChangeAspect="1"/>
          </p:cNvPicPr>
          <p:nvPr/>
        </p:nvPicPr>
        <p:blipFill>
          <a:blip r:embed="rId3"/>
          <a:stretch>
            <a:fillRect/>
          </a:stretch>
        </p:blipFill>
        <p:spPr>
          <a:xfrm>
            <a:off x="269965" y="4107974"/>
            <a:ext cx="11129555" cy="1674253"/>
          </a:xfrm>
          <a:prstGeom prst="rect">
            <a:avLst/>
          </a:prstGeom>
        </p:spPr>
      </p:pic>
      <p:pic>
        <p:nvPicPr>
          <p:cNvPr id="8" name="Picture 7">
            <a:extLst>
              <a:ext uri="{FF2B5EF4-FFF2-40B4-BE49-F238E27FC236}">
                <a16:creationId xmlns:a16="http://schemas.microsoft.com/office/drawing/2014/main" id="{A8D6DFEF-2028-4D91-FA08-0FF94518C22C}"/>
              </a:ext>
            </a:extLst>
          </p:cNvPr>
          <p:cNvPicPr>
            <a:picLocks noChangeAspect="1"/>
          </p:cNvPicPr>
          <p:nvPr/>
        </p:nvPicPr>
        <p:blipFill>
          <a:blip r:embed="rId4"/>
          <a:stretch>
            <a:fillRect/>
          </a:stretch>
        </p:blipFill>
        <p:spPr>
          <a:xfrm>
            <a:off x="78376" y="5677724"/>
            <a:ext cx="12192000" cy="1455469"/>
          </a:xfrm>
          <a:prstGeom prst="rect">
            <a:avLst/>
          </a:prstGeom>
        </p:spPr>
      </p:pic>
    </p:spTree>
    <p:extLst>
      <p:ext uri="{BB962C8B-B14F-4D97-AF65-F5344CB8AC3E}">
        <p14:creationId xmlns:p14="http://schemas.microsoft.com/office/powerpoint/2010/main" val="3333448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C28F71-0F61-ACBA-6119-8F67AF66CA11}"/>
              </a:ext>
            </a:extLst>
          </p:cNvPr>
          <p:cNvPicPr>
            <a:picLocks noChangeAspect="1"/>
          </p:cNvPicPr>
          <p:nvPr/>
        </p:nvPicPr>
        <p:blipFill>
          <a:blip r:embed="rId3"/>
          <a:stretch>
            <a:fillRect/>
          </a:stretch>
        </p:blipFill>
        <p:spPr>
          <a:xfrm>
            <a:off x="0" y="191590"/>
            <a:ext cx="12192000" cy="6683828"/>
          </a:xfrm>
          <a:prstGeom prst="rect">
            <a:avLst/>
          </a:prstGeom>
        </p:spPr>
      </p:pic>
      <p:sp>
        <p:nvSpPr>
          <p:cNvPr id="4" name="TextBox 3">
            <a:extLst>
              <a:ext uri="{FF2B5EF4-FFF2-40B4-BE49-F238E27FC236}">
                <a16:creationId xmlns:a16="http://schemas.microsoft.com/office/drawing/2014/main" id="{AA5DE10B-45EF-408B-4D13-DFA0B0060426}"/>
              </a:ext>
            </a:extLst>
          </p:cNvPr>
          <p:cNvSpPr txBox="1"/>
          <p:nvPr/>
        </p:nvSpPr>
        <p:spPr>
          <a:xfrm>
            <a:off x="3048000" y="2436614"/>
            <a:ext cx="6096000" cy="369332"/>
          </a:xfrm>
          <a:prstGeom prst="rect">
            <a:avLst/>
          </a:prstGeom>
          <a:noFill/>
        </p:spPr>
        <p:txBody>
          <a:bodyPr wrap="square">
            <a:spAutoFit/>
          </a:bodyPr>
          <a:lstStyle/>
          <a:p>
            <a:r>
              <a:rPr lang="da-DK" dirty="0"/>
              <a:t>("hug", 10), ("pug", 5), ("pun", 12), ("bun", 4), ("hugs", 5</a:t>
            </a:r>
            <a:endParaRPr lang="hi-IN" dirty="0"/>
          </a:p>
        </p:txBody>
      </p:sp>
    </p:spTree>
    <p:extLst>
      <p:ext uri="{BB962C8B-B14F-4D97-AF65-F5344CB8AC3E}">
        <p14:creationId xmlns:p14="http://schemas.microsoft.com/office/powerpoint/2010/main" val="2411084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43DE1-46C1-A676-9CCC-173C9B294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9696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8C6780-C67D-4F7F-2FB7-2B376F8BE4EB}"/>
              </a:ext>
            </a:extLst>
          </p:cNvPr>
          <p:cNvSpPr txBox="1"/>
          <p:nvPr/>
        </p:nvSpPr>
        <p:spPr>
          <a:xfrm>
            <a:off x="809897" y="948282"/>
            <a:ext cx="10572206" cy="369332"/>
          </a:xfrm>
          <a:prstGeom prst="rect">
            <a:avLst/>
          </a:prstGeom>
          <a:noFill/>
        </p:spPr>
        <p:txBody>
          <a:bodyPr wrap="square">
            <a:spAutoFit/>
          </a:bodyPr>
          <a:lstStyle/>
          <a:p>
            <a:pPr>
              <a:buNone/>
            </a:pPr>
            <a:r>
              <a:rPr lang="en-US" dirty="0"/>
              <a:t>Vocabulary size = total number of unique tokens (characters + merged </a:t>
            </a:r>
            <a:r>
              <a:rPr lang="en-US" dirty="0" err="1"/>
              <a:t>subwords</a:t>
            </a:r>
            <a:r>
              <a:rPr lang="en-US" dirty="0"/>
              <a:t> + special tokens)</a:t>
            </a:r>
          </a:p>
        </p:txBody>
      </p:sp>
      <p:sp>
        <p:nvSpPr>
          <p:cNvPr id="3" name="TextBox 2">
            <a:extLst>
              <a:ext uri="{FF2B5EF4-FFF2-40B4-BE49-F238E27FC236}">
                <a16:creationId xmlns:a16="http://schemas.microsoft.com/office/drawing/2014/main" id="{7EDB9AD9-C652-4D88-6550-7781463B7347}"/>
              </a:ext>
            </a:extLst>
          </p:cNvPr>
          <p:cNvSpPr txBox="1"/>
          <p:nvPr/>
        </p:nvSpPr>
        <p:spPr>
          <a:xfrm>
            <a:off x="2107476" y="276884"/>
            <a:ext cx="7350034" cy="461665"/>
          </a:xfrm>
          <a:prstGeom prst="rect">
            <a:avLst/>
          </a:prstGeom>
          <a:noFill/>
        </p:spPr>
        <p:txBody>
          <a:bodyPr wrap="square">
            <a:spAutoFit/>
          </a:bodyPr>
          <a:lstStyle/>
          <a:p>
            <a:pPr algn="ctr"/>
            <a:r>
              <a:rPr lang="en-US" sz="2400" dirty="0">
                <a:solidFill>
                  <a:srgbClr val="FF0000"/>
                </a:solidFill>
              </a:rPr>
              <a:t>How to Set Vocabulary Size in </a:t>
            </a:r>
            <a:r>
              <a:rPr lang="en-US" sz="2400" dirty="0" err="1">
                <a:solidFill>
                  <a:srgbClr val="FF0000"/>
                </a:solidFill>
              </a:rPr>
              <a:t>Subword</a:t>
            </a:r>
            <a:r>
              <a:rPr lang="en-US" sz="2400" dirty="0">
                <a:solidFill>
                  <a:srgbClr val="FF0000"/>
                </a:solidFill>
              </a:rPr>
              <a:t> Tokenization</a:t>
            </a:r>
            <a:endParaRPr lang="hi-IN" sz="2400" dirty="0">
              <a:solidFill>
                <a:srgbClr val="FF0000"/>
              </a:solidFill>
            </a:endParaRPr>
          </a:p>
        </p:txBody>
      </p:sp>
      <p:sp>
        <p:nvSpPr>
          <p:cNvPr id="6" name="TextBox 5">
            <a:extLst>
              <a:ext uri="{FF2B5EF4-FFF2-40B4-BE49-F238E27FC236}">
                <a16:creationId xmlns:a16="http://schemas.microsoft.com/office/drawing/2014/main" id="{48E5F3D5-A723-CF94-4880-39C5BFFD67BC}"/>
              </a:ext>
            </a:extLst>
          </p:cNvPr>
          <p:cNvSpPr txBox="1"/>
          <p:nvPr/>
        </p:nvSpPr>
        <p:spPr>
          <a:xfrm>
            <a:off x="348343" y="1861517"/>
            <a:ext cx="8795657" cy="2862322"/>
          </a:xfrm>
          <a:prstGeom prst="rect">
            <a:avLst/>
          </a:prstGeom>
          <a:noFill/>
        </p:spPr>
        <p:txBody>
          <a:bodyPr wrap="square">
            <a:spAutoFit/>
          </a:bodyPr>
          <a:lstStyle/>
          <a:p>
            <a:pPr>
              <a:buNone/>
            </a:pPr>
            <a:r>
              <a:rPr lang="en-US" b="1" dirty="0"/>
              <a:t>Run BPE Merges Until Vocabulary Reaches the Target Size</a:t>
            </a:r>
          </a:p>
          <a:p>
            <a:pPr>
              <a:buNone/>
            </a:pPr>
            <a:r>
              <a:rPr lang="en-US" dirty="0"/>
              <a:t>If:</a:t>
            </a:r>
          </a:p>
          <a:p>
            <a:pPr>
              <a:buFont typeface="Arial" panose="020B0604020202020204" pitchFamily="34" charset="0"/>
              <a:buChar char="•"/>
            </a:pPr>
            <a:r>
              <a:rPr lang="en-US" dirty="0"/>
              <a:t>Initial vocab = 100</a:t>
            </a:r>
          </a:p>
          <a:p>
            <a:pPr>
              <a:buFont typeface="Arial" panose="020B0604020202020204" pitchFamily="34" charset="0"/>
              <a:buChar char="•"/>
            </a:pPr>
            <a:r>
              <a:rPr lang="en-US" dirty="0"/>
              <a:t>Target vocab = 10,000</a:t>
            </a:r>
            <a:br>
              <a:rPr lang="en-US" dirty="0"/>
            </a:br>
            <a:r>
              <a:rPr lang="en-US" dirty="0"/>
              <a:t>→ Required merges = 10,000 – 100 = </a:t>
            </a:r>
            <a:r>
              <a:rPr lang="en-US" b="1" dirty="0"/>
              <a:t>9,900 merge operations</a:t>
            </a:r>
            <a:endParaRPr lang="en-US" dirty="0"/>
          </a:p>
          <a:p>
            <a:pPr>
              <a:buNone/>
            </a:pPr>
            <a:r>
              <a:rPr lang="en-US" dirty="0"/>
              <a:t>Each merge adds a new </a:t>
            </a:r>
            <a:r>
              <a:rPr lang="en-US" dirty="0" err="1"/>
              <a:t>subword</a:t>
            </a:r>
            <a:r>
              <a:rPr lang="en-US" dirty="0"/>
              <a:t> token.</a:t>
            </a:r>
          </a:p>
          <a:p>
            <a:pPr>
              <a:buNone/>
            </a:pPr>
            <a:br>
              <a:rPr lang="en-US" dirty="0"/>
            </a:br>
            <a:endParaRPr lang="en-US" dirty="0"/>
          </a:p>
          <a:p>
            <a:pPr>
              <a:buNone/>
            </a:pPr>
            <a:r>
              <a:rPr lang="en-US" b="1" dirty="0"/>
              <a:t>4. Stop merging when </a:t>
            </a:r>
            <a:r>
              <a:rPr lang="en-US" b="1" dirty="0" err="1"/>
              <a:t>vocabulary_size</a:t>
            </a:r>
            <a:r>
              <a:rPr lang="en-US" b="1" dirty="0"/>
              <a:t> = </a:t>
            </a:r>
            <a:r>
              <a:rPr lang="en-US" b="1" dirty="0" err="1"/>
              <a:t>target_size</a:t>
            </a:r>
            <a:endParaRPr lang="en-US" b="1" dirty="0"/>
          </a:p>
          <a:p>
            <a:pPr>
              <a:buNone/>
            </a:pPr>
            <a:r>
              <a:rPr lang="en-US" dirty="0"/>
              <a:t>Once the number of </a:t>
            </a:r>
            <a:r>
              <a:rPr lang="en-US" dirty="0" err="1"/>
              <a:t>subwords</a:t>
            </a:r>
            <a:r>
              <a:rPr lang="en-US" dirty="0"/>
              <a:t> reaches your chosen limit, BPE/</a:t>
            </a:r>
            <a:r>
              <a:rPr lang="en-US" dirty="0" err="1"/>
              <a:t>WordPiece</a:t>
            </a:r>
            <a:r>
              <a:rPr lang="en-US" dirty="0"/>
              <a:t> stops</a:t>
            </a:r>
          </a:p>
        </p:txBody>
      </p:sp>
    </p:spTree>
    <p:extLst>
      <p:ext uri="{BB962C8B-B14F-4D97-AF65-F5344CB8AC3E}">
        <p14:creationId xmlns:p14="http://schemas.microsoft.com/office/powerpoint/2010/main" val="339403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D275E6-1765-7F15-E466-6478FFD97C5A}"/>
              </a:ext>
            </a:extLst>
          </p:cNvPr>
          <p:cNvSpPr txBox="1"/>
          <p:nvPr/>
        </p:nvSpPr>
        <p:spPr>
          <a:xfrm>
            <a:off x="348343" y="451564"/>
            <a:ext cx="5747657" cy="3416320"/>
          </a:xfrm>
          <a:prstGeom prst="rect">
            <a:avLst/>
          </a:prstGeom>
          <a:noFill/>
        </p:spPr>
        <p:txBody>
          <a:bodyPr wrap="square">
            <a:spAutoFit/>
          </a:bodyPr>
          <a:lstStyle/>
          <a:p>
            <a:pPr>
              <a:buNone/>
            </a:pPr>
            <a:r>
              <a:rPr lang="en-US" b="1" dirty="0"/>
              <a:t>1. INITIAL VOCABULARY SIZE</a:t>
            </a:r>
          </a:p>
          <a:p>
            <a:pPr>
              <a:buNone/>
            </a:pPr>
            <a:r>
              <a:rPr lang="en-US" dirty="0"/>
              <a:t>BPE always starts with </a:t>
            </a:r>
            <a:r>
              <a:rPr lang="en-US" b="1" dirty="0"/>
              <a:t>character-level vocabulary</a:t>
            </a:r>
            <a:r>
              <a:rPr lang="en-US" dirty="0"/>
              <a:t> + </a:t>
            </a:r>
            <a:r>
              <a:rPr lang="en-US" b="1" dirty="0"/>
              <a:t>end-of-word token</a:t>
            </a:r>
            <a:r>
              <a:rPr lang="en-US" dirty="0"/>
              <a:t>.</a:t>
            </a:r>
          </a:p>
          <a:p>
            <a:pPr>
              <a:buNone/>
            </a:pPr>
            <a:r>
              <a:rPr lang="en-US" b="1" dirty="0"/>
              <a:t>Unique characters in the dataset:</a:t>
            </a:r>
          </a:p>
          <a:p>
            <a:pPr>
              <a:buFont typeface="Arial" panose="020B0604020202020204" pitchFamily="34" charset="0"/>
              <a:buChar char="•"/>
            </a:pPr>
            <a:r>
              <a:rPr lang="en-US" dirty="0"/>
              <a:t>h</a:t>
            </a:r>
          </a:p>
          <a:p>
            <a:pPr>
              <a:buFont typeface="Arial" panose="020B0604020202020204" pitchFamily="34" charset="0"/>
              <a:buChar char="•"/>
            </a:pPr>
            <a:r>
              <a:rPr lang="en-US" dirty="0"/>
              <a:t>u</a:t>
            </a:r>
          </a:p>
          <a:p>
            <a:pPr>
              <a:buFont typeface="Arial" panose="020B0604020202020204" pitchFamily="34" charset="0"/>
              <a:buChar char="•"/>
            </a:pPr>
            <a:r>
              <a:rPr lang="en-US" dirty="0"/>
              <a:t>g</a:t>
            </a:r>
          </a:p>
          <a:p>
            <a:pPr>
              <a:buFont typeface="Arial" panose="020B0604020202020204" pitchFamily="34" charset="0"/>
              <a:buChar char="•"/>
            </a:pPr>
            <a:r>
              <a:rPr lang="en-US" dirty="0"/>
              <a:t>p</a:t>
            </a:r>
          </a:p>
          <a:p>
            <a:pPr>
              <a:buFont typeface="Arial" panose="020B0604020202020204" pitchFamily="34" charset="0"/>
              <a:buChar char="•"/>
            </a:pPr>
            <a:r>
              <a:rPr lang="en-US" dirty="0"/>
              <a:t>n</a:t>
            </a:r>
          </a:p>
          <a:p>
            <a:pPr>
              <a:buFont typeface="Arial" panose="020B0604020202020204" pitchFamily="34" charset="0"/>
              <a:buChar char="•"/>
            </a:pPr>
            <a:r>
              <a:rPr lang="en-US" dirty="0"/>
              <a:t>b</a:t>
            </a:r>
          </a:p>
          <a:p>
            <a:pPr>
              <a:buFont typeface="Arial" panose="020B0604020202020204" pitchFamily="34" charset="0"/>
              <a:buChar char="•"/>
            </a:pPr>
            <a:r>
              <a:rPr lang="en-US" dirty="0"/>
              <a:t>s</a:t>
            </a:r>
          </a:p>
          <a:p>
            <a:pPr>
              <a:buFont typeface="Arial" panose="020B0604020202020204" pitchFamily="34" charset="0"/>
              <a:buChar char="•"/>
            </a:pPr>
            <a:r>
              <a:rPr lang="en-US" dirty="0"/>
              <a:t>&lt;/w&gt; (end-of-word marker)</a:t>
            </a:r>
          </a:p>
        </p:txBody>
      </p:sp>
      <p:sp>
        <p:nvSpPr>
          <p:cNvPr id="7" name="TextBox 6">
            <a:extLst>
              <a:ext uri="{FF2B5EF4-FFF2-40B4-BE49-F238E27FC236}">
                <a16:creationId xmlns:a16="http://schemas.microsoft.com/office/drawing/2014/main" id="{B1678129-1371-7D13-A50D-7844A5EBC69C}"/>
              </a:ext>
            </a:extLst>
          </p:cNvPr>
          <p:cNvSpPr txBox="1"/>
          <p:nvPr/>
        </p:nvSpPr>
        <p:spPr>
          <a:xfrm>
            <a:off x="121913" y="3821276"/>
            <a:ext cx="7611298" cy="646331"/>
          </a:xfrm>
          <a:prstGeom prst="rect">
            <a:avLst/>
          </a:prstGeom>
          <a:noFill/>
        </p:spPr>
        <p:txBody>
          <a:bodyPr wrap="square">
            <a:spAutoFit/>
          </a:bodyPr>
          <a:lstStyle/>
          <a:p>
            <a:r>
              <a:rPr lang="en-IN" dirty="0"/>
              <a:t>Total initial vocabulary:  </a:t>
            </a:r>
            <a:r>
              <a:rPr lang="hi-IN" dirty="0"/>
              <a:t>7 </a:t>
            </a:r>
            <a:r>
              <a:rPr lang="hi-IN" dirty="0" err="1"/>
              <a:t>alphabet</a:t>
            </a:r>
            <a:r>
              <a:rPr lang="hi-IN" dirty="0"/>
              <a:t> </a:t>
            </a:r>
            <a:r>
              <a:rPr lang="hi-IN" dirty="0" err="1"/>
              <a:t>characters</a:t>
            </a:r>
            <a:r>
              <a:rPr lang="hi-IN" dirty="0"/>
              <a:t> + 1 &lt;/w&gt; = 8 </a:t>
            </a:r>
            <a:r>
              <a:rPr lang="hi-IN" dirty="0" err="1"/>
              <a:t>tokens</a:t>
            </a:r>
            <a:endParaRPr lang="hi-IN" dirty="0"/>
          </a:p>
          <a:p>
            <a:endParaRPr lang="hi-IN" dirty="0"/>
          </a:p>
        </p:txBody>
      </p:sp>
      <p:sp>
        <p:nvSpPr>
          <p:cNvPr id="9" name="TextBox 8">
            <a:extLst>
              <a:ext uri="{FF2B5EF4-FFF2-40B4-BE49-F238E27FC236}">
                <a16:creationId xmlns:a16="http://schemas.microsoft.com/office/drawing/2014/main" id="{F08519A5-AF43-3515-E1D9-77C74609FDA3}"/>
              </a:ext>
            </a:extLst>
          </p:cNvPr>
          <p:cNvSpPr txBox="1"/>
          <p:nvPr/>
        </p:nvSpPr>
        <p:spPr>
          <a:xfrm>
            <a:off x="8046730" y="320424"/>
            <a:ext cx="3685022" cy="369332"/>
          </a:xfrm>
          <a:prstGeom prst="rect">
            <a:avLst/>
          </a:prstGeom>
          <a:noFill/>
        </p:spPr>
        <p:txBody>
          <a:bodyPr wrap="square">
            <a:spAutoFit/>
          </a:bodyPr>
          <a:lstStyle/>
          <a:p>
            <a:r>
              <a:rPr lang="en-IN" b="1" dirty="0"/>
              <a:t>2. FINAL VOCABULARY SIZE</a:t>
            </a:r>
            <a:endParaRPr lang="hi-IN" b="1" dirty="0"/>
          </a:p>
        </p:txBody>
      </p:sp>
      <p:sp>
        <p:nvSpPr>
          <p:cNvPr id="11" name="TextBox 10">
            <a:extLst>
              <a:ext uri="{FF2B5EF4-FFF2-40B4-BE49-F238E27FC236}">
                <a16:creationId xmlns:a16="http://schemas.microsoft.com/office/drawing/2014/main" id="{8F6EDC07-117F-661A-901A-8AE7F9B79AAA}"/>
              </a:ext>
            </a:extLst>
          </p:cNvPr>
          <p:cNvSpPr txBox="1"/>
          <p:nvPr/>
        </p:nvSpPr>
        <p:spPr>
          <a:xfrm>
            <a:off x="6448806" y="764971"/>
            <a:ext cx="5743194" cy="646331"/>
          </a:xfrm>
          <a:prstGeom prst="rect">
            <a:avLst/>
          </a:prstGeom>
          <a:noFill/>
        </p:spPr>
        <p:txBody>
          <a:bodyPr wrap="square">
            <a:spAutoFit/>
          </a:bodyPr>
          <a:lstStyle/>
          <a:p>
            <a:r>
              <a:rPr lang="en-US" dirty="0"/>
              <a:t>From the full BPE merging process we performed earlier, the final </a:t>
            </a:r>
            <a:r>
              <a:rPr lang="en-US" dirty="0" err="1"/>
              <a:t>subword</a:t>
            </a:r>
            <a:r>
              <a:rPr lang="en-US" dirty="0"/>
              <a:t> vocabulary learned was:</a:t>
            </a:r>
            <a:endParaRPr lang="hi-IN" dirty="0"/>
          </a:p>
        </p:txBody>
      </p:sp>
      <p:sp>
        <p:nvSpPr>
          <p:cNvPr id="13" name="TextBox 12">
            <a:extLst>
              <a:ext uri="{FF2B5EF4-FFF2-40B4-BE49-F238E27FC236}">
                <a16:creationId xmlns:a16="http://schemas.microsoft.com/office/drawing/2014/main" id="{DAA1759D-682F-6285-0631-5830BDECADBC}"/>
              </a:ext>
            </a:extLst>
          </p:cNvPr>
          <p:cNvSpPr txBox="1"/>
          <p:nvPr/>
        </p:nvSpPr>
        <p:spPr>
          <a:xfrm>
            <a:off x="8250174" y="1492240"/>
            <a:ext cx="2686050" cy="3416320"/>
          </a:xfrm>
          <a:prstGeom prst="rect">
            <a:avLst/>
          </a:prstGeom>
          <a:noFill/>
        </p:spPr>
        <p:txBody>
          <a:bodyPr wrap="square">
            <a:spAutoFit/>
          </a:bodyPr>
          <a:lstStyle/>
          <a:p>
            <a:r>
              <a:rPr lang="hi-IN" dirty="0" err="1"/>
              <a:t>hug</a:t>
            </a:r>
            <a:endParaRPr lang="hi-IN" dirty="0"/>
          </a:p>
          <a:p>
            <a:r>
              <a:rPr lang="hi-IN" dirty="0" err="1"/>
              <a:t>pug</a:t>
            </a:r>
            <a:endParaRPr lang="hi-IN" dirty="0"/>
          </a:p>
          <a:p>
            <a:r>
              <a:rPr lang="hi-IN" dirty="0" err="1"/>
              <a:t>hugs</a:t>
            </a:r>
            <a:endParaRPr lang="hi-IN" dirty="0"/>
          </a:p>
          <a:p>
            <a:r>
              <a:rPr lang="hi-IN" dirty="0" err="1"/>
              <a:t>pun</a:t>
            </a:r>
            <a:endParaRPr lang="hi-IN" dirty="0"/>
          </a:p>
          <a:p>
            <a:r>
              <a:rPr lang="hi-IN" dirty="0" err="1"/>
              <a:t>bun</a:t>
            </a:r>
            <a:endParaRPr lang="hi-IN" dirty="0"/>
          </a:p>
          <a:p>
            <a:r>
              <a:rPr lang="hi-IN" dirty="0" err="1"/>
              <a:t>ug</a:t>
            </a:r>
            <a:endParaRPr lang="hi-IN" dirty="0"/>
          </a:p>
          <a:p>
            <a:r>
              <a:rPr lang="hi-IN" dirty="0" err="1"/>
              <a:t>un</a:t>
            </a:r>
            <a:endParaRPr lang="hi-IN" dirty="0"/>
          </a:p>
          <a:p>
            <a:r>
              <a:rPr lang="hi-IN" dirty="0"/>
              <a:t>h</a:t>
            </a:r>
          </a:p>
          <a:p>
            <a:r>
              <a:rPr lang="hi-IN" dirty="0"/>
              <a:t>p</a:t>
            </a:r>
          </a:p>
          <a:p>
            <a:r>
              <a:rPr lang="hi-IN" dirty="0"/>
              <a:t>b</a:t>
            </a:r>
          </a:p>
          <a:p>
            <a:r>
              <a:rPr lang="hi-IN" dirty="0"/>
              <a:t>s</a:t>
            </a:r>
          </a:p>
          <a:p>
            <a:r>
              <a:rPr lang="hi-IN" dirty="0"/>
              <a:t>&lt;/w&gt;</a:t>
            </a:r>
            <a:r>
              <a:rPr lang="en-IN" dirty="0"/>
              <a:t>  =12</a:t>
            </a:r>
            <a:endParaRPr lang="hi-IN" dirty="0"/>
          </a:p>
        </p:txBody>
      </p:sp>
    </p:spTree>
    <p:extLst>
      <p:ext uri="{BB962C8B-B14F-4D97-AF65-F5344CB8AC3E}">
        <p14:creationId xmlns:p14="http://schemas.microsoft.com/office/powerpoint/2010/main" val="443266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6F438-617D-0F25-767A-A77DD125C297}"/>
              </a:ext>
            </a:extLst>
          </p:cNvPr>
          <p:cNvSpPr txBox="1"/>
          <p:nvPr/>
        </p:nvSpPr>
        <p:spPr>
          <a:xfrm>
            <a:off x="157734" y="354830"/>
            <a:ext cx="6094476" cy="369332"/>
          </a:xfrm>
          <a:prstGeom prst="rect">
            <a:avLst/>
          </a:prstGeom>
          <a:noFill/>
        </p:spPr>
        <p:txBody>
          <a:bodyPr wrap="square">
            <a:spAutoFit/>
          </a:bodyPr>
          <a:lstStyle/>
          <a:p>
            <a:r>
              <a:rPr lang="en-IN" dirty="0"/>
              <a:t>Counting them:</a:t>
            </a:r>
            <a:endParaRPr lang="hi-IN" dirty="0"/>
          </a:p>
        </p:txBody>
      </p:sp>
      <p:graphicFrame>
        <p:nvGraphicFramePr>
          <p:cNvPr id="4" name="Table 3">
            <a:extLst>
              <a:ext uri="{FF2B5EF4-FFF2-40B4-BE49-F238E27FC236}">
                <a16:creationId xmlns:a16="http://schemas.microsoft.com/office/drawing/2014/main" id="{E1C7F41A-13F3-CBB6-B4D7-EA16AFDFD653}"/>
              </a:ext>
            </a:extLst>
          </p:cNvPr>
          <p:cNvGraphicFramePr>
            <a:graphicFrameLocks noGrp="1"/>
          </p:cNvGraphicFramePr>
          <p:nvPr>
            <p:extLst>
              <p:ext uri="{D42A27DB-BD31-4B8C-83A1-F6EECF244321}">
                <p14:modId xmlns:p14="http://schemas.microsoft.com/office/powerpoint/2010/main" val="3312874824"/>
              </p:ext>
            </p:extLst>
          </p:nvPr>
        </p:nvGraphicFramePr>
        <p:xfrm>
          <a:off x="178000" y="810643"/>
          <a:ext cx="3982520" cy="4654000"/>
        </p:xfrm>
        <a:graphic>
          <a:graphicData uri="http://schemas.openxmlformats.org/drawingml/2006/table">
            <a:tbl>
              <a:tblPr/>
              <a:tblGrid>
                <a:gridCol w="1991260">
                  <a:extLst>
                    <a:ext uri="{9D8B030D-6E8A-4147-A177-3AD203B41FA5}">
                      <a16:colId xmlns:a16="http://schemas.microsoft.com/office/drawing/2014/main" val="2342248061"/>
                    </a:ext>
                  </a:extLst>
                </a:gridCol>
                <a:gridCol w="1991260">
                  <a:extLst>
                    <a:ext uri="{9D8B030D-6E8A-4147-A177-3AD203B41FA5}">
                      <a16:colId xmlns:a16="http://schemas.microsoft.com/office/drawing/2014/main" val="3480089649"/>
                    </a:ext>
                  </a:extLst>
                </a:gridCol>
              </a:tblGrid>
              <a:tr h="349123">
                <a:tc>
                  <a:txBody>
                    <a:bodyPr/>
                    <a:lstStyle/>
                    <a:p>
                      <a:pPr>
                        <a:buNone/>
                      </a:pPr>
                      <a:r>
                        <a:rPr lang="en-IN" sz="1800">
                          <a:latin typeface="Arial" panose="020B0604020202020204" pitchFamily="34" charset="0"/>
                          <a:cs typeface="Arial" panose="020B0604020202020204" pitchFamily="34" charset="0"/>
                        </a:rPr>
                        <a:t>Token</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Count</a:t>
                      </a:r>
                    </a:p>
                  </a:txBody>
                  <a:tcPr marL="83680" marR="83680" marT="41840" marB="41840" anchor="ctr">
                    <a:lnL>
                      <a:noFill/>
                    </a:lnL>
                    <a:lnR>
                      <a:noFill/>
                    </a:lnR>
                    <a:lnT>
                      <a:noFill/>
                    </a:lnT>
                    <a:lnB>
                      <a:noFill/>
                    </a:lnB>
                    <a:noFill/>
                  </a:tcPr>
                </a:tc>
                <a:extLst>
                  <a:ext uri="{0D108BD9-81ED-4DB2-BD59-A6C34878D82A}">
                    <a16:rowId xmlns:a16="http://schemas.microsoft.com/office/drawing/2014/main" val="4286396772"/>
                  </a:ext>
                </a:extLst>
              </a:tr>
              <a:tr h="349123">
                <a:tc>
                  <a:txBody>
                    <a:bodyPr/>
                    <a:lstStyle/>
                    <a:p>
                      <a:pPr>
                        <a:buNone/>
                      </a:pPr>
                      <a:r>
                        <a:rPr lang="en-IN" sz="1800">
                          <a:latin typeface="Arial" panose="020B0604020202020204" pitchFamily="34" charset="0"/>
                          <a:cs typeface="Arial" panose="020B0604020202020204" pitchFamily="34" charset="0"/>
                        </a:rPr>
                        <a:t>hug</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1882856990"/>
                  </a:ext>
                </a:extLst>
              </a:tr>
              <a:tr h="349123">
                <a:tc>
                  <a:txBody>
                    <a:bodyPr/>
                    <a:lstStyle/>
                    <a:p>
                      <a:pPr>
                        <a:buNone/>
                      </a:pPr>
                      <a:r>
                        <a:rPr lang="en-IN" sz="1800">
                          <a:latin typeface="Arial" panose="020B0604020202020204" pitchFamily="34" charset="0"/>
                          <a:cs typeface="Arial" panose="020B0604020202020204" pitchFamily="34" charset="0"/>
                        </a:rPr>
                        <a:t>pug</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79289713"/>
                  </a:ext>
                </a:extLst>
              </a:tr>
              <a:tr h="349123">
                <a:tc>
                  <a:txBody>
                    <a:bodyPr/>
                    <a:lstStyle/>
                    <a:p>
                      <a:pPr>
                        <a:buNone/>
                      </a:pPr>
                      <a:r>
                        <a:rPr lang="en-IN" sz="1800">
                          <a:latin typeface="Arial" panose="020B0604020202020204" pitchFamily="34" charset="0"/>
                          <a:cs typeface="Arial" panose="020B0604020202020204" pitchFamily="34" charset="0"/>
                        </a:rPr>
                        <a:t>hugs</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3824960897"/>
                  </a:ext>
                </a:extLst>
              </a:tr>
              <a:tr h="349123">
                <a:tc>
                  <a:txBody>
                    <a:bodyPr/>
                    <a:lstStyle/>
                    <a:p>
                      <a:pPr>
                        <a:buNone/>
                      </a:pPr>
                      <a:r>
                        <a:rPr lang="en-IN" sz="1800">
                          <a:latin typeface="Arial" panose="020B0604020202020204" pitchFamily="34" charset="0"/>
                          <a:cs typeface="Arial" panose="020B0604020202020204" pitchFamily="34" charset="0"/>
                        </a:rPr>
                        <a:t>pun</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3664725063"/>
                  </a:ext>
                </a:extLst>
              </a:tr>
              <a:tr h="349123">
                <a:tc>
                  <a:txBody>
                    <a:bodyPr/>
                    <a:lstStyle/>
                    <a:p>
                      <a:pPr>
                        <a:buNone/>
                      </a:pPr>
                      <a:r>
                        <a:rPr lang="en-IN" sz="1800">
                          <a:latin typeface="Arial" panose="020B0604020202020204" pitchFamily="34" charset="0"/>
                          <a:cs typeface="Arial" panose="020B0604020202020204" pitchFamily="34" charset="0"/>
                        </a:rPr>
                        <a:t>bun</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2669635366"/>
                  </a:ext>
                </a:extLst>
              </a:tr>
              <a:tr h="349123">
                <a:tc>
                  <a:txBody>
                    <a:bodyPr/>
                    <a:lstStyle/>
                    <a:p>
                      <a:pPr>
                        <a:buNone/>
                      </a:pPr>
                      <a:r>
                        <a:rPr lang="en-IN" sz="1800">
                          <a:latin typeface="Arial" panose="020B0604020202020204" pitchFamily="34" charset="0"/>
                          <a:cs typeface="Arial" panose="020B0604020202020204" pitchFamily="34" charset="0"/>
                        </a:rPr>
                        <a:t>ug</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1226664208"/>
                  </a:ext>
                </a:extLst>
              </a:tr>
              <a:tr h="349123">
                <a:tc>
                  <a:txBody>
                    <a:bodyPr/>
                    <a:lstStyle/>
                    <a:p>
                      <a:pPr>
                        <a:buNone/>
                      </a:pPr>
                      <a:r>
                        <a:rPr lang="en-IN" sz="1800">
                          <a:latin typeface="Arial" panose="020B0604020202020204" pitchFamily="34" charset="0"/>
                          <a:cs typeface="Arial" panose="020B0604020202020204" pitchFamily="34" charset="0"/>
                        </a:rPr>
                        <a:t>un</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3033147636"/>
                  </a:ext>
                </a:extLst>
              </a:tr>
              <a:tr h="349123">
                <a:tc>
                  <a:txBody>
                    <a:bodyPr/>
                    <a:lstStyle/>
                    <a:p>
                      <a:pPr>
                        <a:buNone/>
                      </a:pPr>
                      <a:r>
                        <a:rPr lang="en-IN" sz="1800">
                          <a:latin typeface="Arial" panose="020B0604020202020204" pitchFamily="34" charset="0"/>
                          <a:cs typeface="Arial" panose="020B0604020202020204" pitchFamily="34" charset="0"/>
                        </a:rPr>
                        <a:t>h</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2349608689"/>
                  </a:ext>
                </a:extLst>
              </a:tr>
              <a:tr h="349123">
                <a:tc>
                  <a:txBody>
                    <a:bodyPr/>
                    <a:lstStyle/>
                    <a:p>
                      <a:pPr>
                        <a:buNone/>
                      </a:pPr>
                      <a:r>
                        <a:rPr lang="en-IN" sz="1800">
                          <a:latin typeface="Arial" panose="020B0604020202020204" pitchFamily="34" charset="0"/>
                          <a:cs typeface="Arial" panose="020B0604020202020204" pitchFamily="34" charset="0"/>
                        </a:rPr>
                        <a:t>p</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779717309"/>
                  </a:ext>
                </a:extLst>
              </a:tr>
              <a:tr h="349123">
                <a:tc>
                  <a:txBody>
                    <a:bodyPr/>
                    <a:lstStyle/>
                    <a:p>
                      <a:pPr>
                        <a:buNone/>
                      </a:pPr>
                      <a:r>
                        <a:rPr lang="en-IN" sz="1800">
                          <a:latin typeface="Arial" panose="020B0604020202020204" pitchFamily="34" charset="0"/>
                          <a:cs typeface="Arial" panose="020B0604020202020204" pitchFamily="34" charset="0"/>
                        </a:rPr>
                        <a:t>b</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2867900563"/>
                  </a:ext>
                </a:extLst>
              </a:tr>
              <a:tr h="349123">
                <a:tc>
                  <a:txBody>
                    <a:bodyPr/>
                    <a:lstStyle/>
                    <a:p>
                      <a:pPr>
                        <a:buNone/>
                      </a:pPr>
                      <a:r>
                        <a:rPr lang="en-IN" sz="1800">
                          <a:latin typeface="Arial" panose="020B0604020202020204" pitchFamily="34" charset="0"/>
                          <a:cs typeface="Arial" panose="020B0604020202020204" pitchFamily="34" charset="0"/>
                        </a:rPr>
                        <a:t>s</a:t>
                      </a:r>
                    </a:p>
                  </a:txBody>
                  <a:tcPr marL="83680" marR="83680" marT="41840" marB="41840" anchor="ctr">
                    <a:lnL>
                      <a:noFill/>
                    </a:lnL>
                    <a:lnR>
                      <a:noFill/>
                    </a:lnR>
                    <a:lnT>
                      <a:noFill/>
                    </a:lnT>
                    <a:lnB>
                      <a:noFill/>
                    </a:lnB>
                    <a:noFill/>
                  </a:tcPr>
                </a:tc>
                <a:tc>
                  <a:txBody>
                    <a:bodyPr/>
                    <a:lstStyle/>
                    <a:p>
                      <a:pPr>
                        <a:buNone/>
                      </a:pPr>
                      <a:r>
                        <a:rPr lang="en-IN" sz="180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236336639"/>
                  </a:ext>
                </a:extLst>
              </a:tr>
              <a:tr h="349123">
                <a:tc>
                  <a:txBody>
                    <a:bodyPr/>
                    <a:lstStyle/>
                    <a:p>
                      <a:pPr>
                        <a:buNone/>
                      </a:pPr>
                      <a:r>
                        <a:rPr lang="en-IN" sz="1800" dirty="0">
                          <a:latin typeface="Arial" panose="020B0604020202020204" pitchFamily="34" charset="0"/>
                          <a:cs typeface="Arial" panose="020B0604020202020204" pitchFamily="34" charset="0"/>
                        </a:rPr>
                        <a:t>&lt;/w&gt;</a:t>
                      </a:r>
                    </a:p>
                  </a:txBody>
                  <a:tcPr marL="83680" marR="83680" marT="41840" marB="41840" anchor="ctr">
                    <a:lnL>
                      <a:noFill/>
                    </a:lnL>
                    <a:lnR>
                      <a:noFill/>
                    </a:lnR>
                    <a:lnT>
                      <a:noFill/>
                    </a:lnT>
                    <a:lnB>
                      <a:noFill/>
                    </a:lnB>
                    <a:noFill/>
                  </a:tcPr>
                </a:tc>
                <a:tc>
                  <a:txBody>
                    <a:bodyPr/>
                    <a:lstStyle/>
                    <a:p>
                      <a:pPr>
                        <a:buNone/>
                      </a:pPr>
                      <a:r>
                        <a:rPr lang="en-IN" sz="1800" dirty="0">
                          <a:latin typeface="Arial" panose="020B0604020202020204" pitchFamily="34" charset="0"/>
                          <a:cs typeface="Arial" panose="020B0604020202020204" pitchFamily="34" charset="0"/>
                        </a:rPr>
                        <a:t>1</a:t>
                      </a:r>
                    </a:p>
                  </a:txBody>
                  <a:tcPr marL="83680" marR="83680" marT="41840" marB="41840" anchor="ctr">
                    <a:lnL>
                      <a:noFill/>
                    </a:lnL>
                    <a:lnR>
                      <a:noFill/>
                    </a:lnR>
                    <a:lnT>
                      <a:noFill/>
                    </a:lnT>
                    <a:lnB>
                      <a:noFill/>
                    </a:lnB>
                    <a:noFill/>
                  </a:tcPr>
                </a:tc>
                <a:extLst>
                  <a:ext uri="{0D108BD9-81ED-4DB2-BD59-A6C34878D82A}">
                    <a16:rowId xmlns:a16="http://schemas.microsoft.com/office/drawing/2014/main" val="3886304563"/>
                  </a:ext>
                </a:extLst>
              </a:tr>
            </a:tbl>
          </a:graphicData>
        </a:graphic>
      </p:graphicFrame>
      <p:sp>
        <p:nvSpPr>
          <p:cNvPr id="6" name="TextBox 5">
            <a:extLst>
              <a:ext uri="{FF2B5EF4-FFF2-40B4-BE49-F238E27FC236}">
                <a16:creationId xmlns:a16="http://schemas.microsoft.com/office/drawing/2014/main" id="{1CA2737C-D029-D820-8B9F-5BAC5E498BC3}"/>
              </a:ext>
            </a:extLst>
          </p:cNvPr>
          <p:cNvSpPr txBox="1"/>
          <p:nvPr/>
        </p:nvSpPr>
        <p:spPr>
          <a:xfrm>
            <a:off x="34064" y="5961415"/>
            <a:ext cx="6401569" cy="646331"/>
          </a:xfrm>
          <a:prstGeom prst="rect">
            <a:avLst/>
          </a:prstGeom>
          <a:noFill/>
        </p:spPr>
        <p:txBody>
          <a:bodyPr wrap="square">
            <a:spAutoFit/>
          </a:bodyPr>
          <a:lstStyle/>
          <a:p>
            <a:r>
              <a:rPr lang="en-IN" dirty="0"/>
              <a:t>Total final vocabulary: 12 tokens</a:t>
            </a:r>
          </a:p>
          <a:p>
            <a:endParaRPr lang="hi-IN" dirty="0"/>
          </a:p>
        </p:txBody>
      </p:sp>
      <p:sp>
        <p:nvSpPr>
          <p:cNvPr id="8" name="TextBox 7">
            <a:extLst>
              <a:ext uri="{FF2B5EF4-FFF2-40B4-BE49-F238E27FC236}">
                <a16:creationId xmlns:a16="http://schemas.microsoft.com/office/drawing/2014/main" id="{22F900A7-14A6-4E01-AD84-4914CBFB7691}"/>
              </a:ext>
            </a:extLst>
          </p:cNvPr>
          <p:cNvSpPr txBox="1"/>
          <p:nvPr/>
        </p:nvSpPr>
        <p:spPr>
          <a:xfrm>
            <a:off x="100139" y="6381607"/>
            <a:ext cx="6104708" cy="369332"/>
          </a:xfrm>
          <a:prstGeom prst="rect">
            <a:avLst/>
          </a:prstGeom>
          <a:noFill/>
        </p:spPr>
        <p:txBody>
          <a:bodyPr wrap="square">
            <a:spAutoFit/>
          </a:bodyPr>
          <a:lstStyle/>
          <a:p>
            <a:pPr>
              <a:buNone/>
            </a:pPr>
            <a:r>
              <a:rPr lang="en-IN" b="1" dirty="0"/>
              <a:t>Final Vocabulary Size = 12</a:t>
            </a:r>
          </a:p>
        </p:txBody>
      </p:sp>
      <p:sp>
        <p:nvSpPr>
          <p:cNvPr id="10" name="TextBox 9">
            <a:extLst>
              <a:ext uri="{FF2B5EF4-FFF2-40B4-BE49-F238E27FC236}">
                <a16:creationId xmlns:a16="http://schemas.microsoft.com/office/drawing/2014/main" id="{3E940AD6-636E-17DA-DDB7-F1510ACD3410}"/>
              </a:ext>
            </a:extLst>
          </p:cNvPr>
          <p:cNvSpPr txBox="1"/>
          <p:nvPr/>
        </p:nvSpPr>
        <p:spPr>
          <a:xfrm>
            <a:off x="3113318" y="201856"/>
            <a:ext cx="6104708" cy="1477328"/>
          </a:xfrm>
          <a:prstGeom prst="rect">
            <a:avLst/>
          </a:prstGeom>
          <a:noFill/>
        </p:spPr>
        <p:txBody>
          <a:bodyPr wrap="square">
            <a:spAutoFit/>
          </a:bodyPr>
          <a:lstStyle/>
          <a:p>
            <a:pPr>
              <a:buNone/>
            </a:pPr>
            <a:r>
              <a:rPr lang="en-IN" b="1" dirty="0"/>
              <a:t>STEP 1 — Words in Character Tokens</a:t>
            </a:r>
          </a:p>
          <a:p>
            <a:pPr>
              <a:buNone/>
            </a:pPr>
            <a:r>
              <a:rPr lang="en-IN" dirty="0"/>
              <a:t>Example:</a:t>
            </a:r>
          </a:p>
          <a:p>
            <a:pPr>
              <a:buFont typeface="Arial" panose="020B0604020202020204" pitchFamily="34" charset="0"/>
              <a:buChar char="•"/>
            </a:pPr>
            <a:r>
              <a:rPr lang="en-IN" dirty="0"/>
              <a:t>hug → h u g &lt;/w&gt;</a:t>
            </a:r>
          </a:p>
          <a:p>
            <a:pPr>
              <a:buFont typeface="Arial" panose="020B0604020202020204" pitchFamily="34" charset="0"/>
              <a:buChar char="•"/>
            </a:pPr>
            <a:r>
              <a:rPr lang="en-IN" dirty="0"/>
              <a:t>pug → p u g &lt;/w&gt;</a:t>
            </a:r>
          </a:p>
          <a:p>
            <a:pPr>
              <a:buFont typeface="Arial" panose="020B0604020202020204" pitchFamily="34" charset="0"/>
              <a:buChar char="•"/>
            </a:pPr>
            <a:r>
              <a:rPr lang="en-IN" dirty="0"/>
              <a:t>hugs → h u g s &lt;/w&gt;</a:t>
            </a:r>
          </a:p>
        </p:txBody>
      </p:sp>
      <p:sp>
        <p:nvSpPr>
          <p:cNvPr id="12" name="TextBox 11">
            <a:extLst>
              <a:ext uri="{FF2B5EF4-FFF2-40B4-BE49-F238E27FC236}">
                <a16:creationId xmlns:a16="http://schemas.microsoft.com/office/drawing/2014/main" id="{5B81E5EB-91EE-87C8-DF1E-6F6FFD0A5761}"/>
              </a:ext>
            </a:extLst>
          </p:cNvPr>
          <p:cNvSpPr txBox="1"/>
          <p:nvPr/>
        </p:nvSpPr>
        <p:spPr>
          <a:xfrm>
            <a:off x="3104607" y="1723017"/>
            <a:ext cx="4611187" cy="3416320"/>
          </a:xfrm>
          <a:prstGeom prst="rect">
            <a:avLst/>
          </a:prstGeom>
          <a:noFill/>
        </p:spPr>
        <p:txBody>
          <a:bodyPr wrap="square">
            <a:spAutoFit/>
          </a:bodyPr>
          <a:lstStyle/>
          <a:p>
            <a:pPr>
              <a:buNone/>
            </a:pPr>
            <a:r>
              <a:rPr lang="en-IN" b="1" dirty="0"/>
              <a:t>STEP 2 — Find the Most Frequent Pair</a:t>
            </a:r>
          </a:p>
          <a:p>
            <a:pPr>
              <a:buNone/>
            </a:pPr>
            <a:r>
              <a:rPr lang="en-IN" dirty="0"/>
              <a:t>Across the dataset:</a:t>
            </a:r>
          </a:p>
          <a:p>
            <a:pPr>
              <a:buNone/>
            </a:pPr>
            <a:r>
              <a:rPr lang="en-IN" dirty="0"/>
              <a:t>The pair </a:t>
            </a:r>
            <a:r>
              <a:rPr lang="en-IN" b="1" dirty="0"/>
              <a:t>(u, g)</a:t>
            </a:r>
            <a:r>
              <a:rPr lang="en-IN" dirty="0"/>
              <a:t> occurs many times:</a:t>
            </a:r>
          </a:p>
          <a:p>
            <a:pPr>
              <a:buFont typeface="Arial" panose="020B0604020202020204" pitchFamily="34" charset="0"/>
              <a:buChar char="•"/>
            </a:pPr>
            <a:r>
              <a:rPr lang="en-IN" dirty="0"/>
              <a:t>hug → u g (10 times)</a:t>
            </a:r>
          </a:p>
          <a:p>
            <a:pPr>
              <a:buFont typeface="Arial" panose="020B0604020202020204" pitchFamily="34" charset="0"/>
              <a:buChar char="•"/>
            </a:pPr>
            <a:r>
              <a:rPr lang="en-IN" dirty="0"/>
              <a:t>pug → u g (5 times)</a:t>
            </a:r>
          </a:p>
          <a:p>
            <a:pPr>
              <a:buFont typeface="Arial" panose="020B0604020202020204" pitchFamily="34" charset="0"/>
              <a:buChar char="•"/>
            </a:pPr>
            <a:r>
              <a:rPr lang="en-IN" dirty="0"/>
              <a:t>hugs → u g (5 times)</a:t>
            </a:r>
          </a:p>
          <a:p>
            <a:pPr>
              <a:buNone/>
            </a:pPr>
            <a:r>
              <a:rPr lang="en-IN" dirty="0"/>
              <a:t>Total: </a:t>
            </a:r>
            <a:r>
              <a:rPr lang="en-IN" b="1" dirty="0"/>
              <a:t>20 occurrences</a:t>
            </a:r>
            <a:r>
              <a:rPr lang="en-IN" dirty="0"/>
              <a:t> → the highest.</a:t>
            </a:r>
          </a:p>
          <a:p>
            <a:pPr>
              <a:buNone/>
            </a:pPr>
            <a:r>
              <a:rPr lang="en-IN" dirty="0"/>
              <a:t>So </a:t>
            </a:r>
            <a:r>
              <a:rPr lang="en-IN" b="1" dirty="0"/>
              <a:t>BPE merges (u + g → “ug”)</a:t>
            </a:r>
            <a:r>
              <a:rPr lang="en-IN" dirty="0"/>
              <a:t>.</a:t>
            </a:r>
          </a:p>
          <a:p>
            <a:pPr>
              <a:buNone/>
            </a:pPr>
            <a:r>
              <a:rPr lang="en-IN" dirty="0"/>
              <a:t>Now words look like:</a:t>
            </a:r>
          </a:p>
          <a:p>
            <a:pPr>
              <a:buFont typeface="Arial" panose="020B0604020202020204" pitchFamily="34" charset="0"/>
              <a:buChar char="•"/>
            </a:pPr>
            <a:r>
              <a:rPr lang="en-IN" dirty="0"/>
              <a:t>hug → h </a:t>
            </a:r>
            <a:r>
              <a:rPr lang="en-IN" b="1" dirty="0"/>
              <a:t>ug</a:t>
            </a:r>
            <a:r>
              <a:rPr lang="en-IN" dirty="0"/>
              <a:t> &lt;/w&gt;</a:t>
            </a:r>
          </a:p>
          <a:p>
            <a:pPr>
              <a:buFont typeface="Arial" panose="020B0604020202020204" pitchFamily="34" charset="0"/>
              <a:buChar char="•"/>
            </a:pPr>
            <a:r>
              <a:rPr lang="en-IN" dirty="0"/>
              <a:t>pug → p </a:t>
            </a:r>
            <a:r>
              <a:rPr lang="en-IN" b="1" dirty="0"/>
              <a:t>ug</a:t>
            </a:r>
            <a:r>
              <a:rPr lang="en-IN" dirty="0"/>
              <a:t> &lt;/w&gt;</a:t>
            </a:r>
          </a:p>
          <a:p>
            <a:pPr>
              <a:buFont typeface="Arial" panose="020B0604020202020204" pitchFamily="34" charset="0"/>
              <a:buChar char="•"/>
            </a:pPr>
            <a:r>
              <a:rPr lang="en-IN" dirty="0"/>
              <a:t>hugs → h </a:t>
            </a:r>
            <a:r>
              <a:rPr lang="en-IN" b="1" dirty="0"/>
              <a:t>ug</a:t>
            </a:r>
            <a:r>
              <a:rPr lang="en-IN" dirty="0"/>
              <a:t> s &lt;/w&gt;</a:t>
            </a:r>
          </a:p>
        </p:txBody>
      </p:sp>
      <p:sp>
        <p:nvSpPr>
          <p:cNvPr id="14" name="TextBox 13">
            <a:extLst>
              <a:ext uri="{FF2B5EF4-FFF2-40B4-BE49-F238E27FC236}">
                <a16:creationId xmlns:a16="http://schemas.microsoft.com/office/drawing/2014/main" id="{7FA2565A-1513-9603-69D6-04BDC9832856}"/>
              </a:ext>
            </a:extLst>
          </p:cNvPr>
          <p:cNvSpPr txBox="1"/>
          <p:nvPr/>
        </p:nvSpPr>
        <p:spPr>
          <a:xfrm>
            <a:off x="3714206" y="5217170"/>
            <a:ext cx="6104708" cy="1200329"/>
          </a:xfrm>
          <a:prstGeom prst="rect">
            <a:avLst/>
          </a:prstGeom>
          <a:noFill/>
        </p:spPr>
        <p:txBody>
          <a:bodyPr wrap="square">
            <a:spAutoFit/>
          </a:bodyPr>
          <a:lstStyle/>
          <a:p>
            <a:r>
              <a:rPr lang="en-US" dirty="0"/>
              <a:t>“hug” and “pug” appear in the final BPE vocabulary because the pair “u g” is very frequent, so BPE merges it to create “ug”. Later, the pairs “h ug” and “p ug” also become frequent, so BPE merges them to form the final tokens “hug” and “pug”.</a:t>
            </a:r>
            <a:endParaRPr lang="hi-IN" dirty="0"/>
          </a:p>
        </p:txBody>
      </p:sp>
      <p:sp>
        <p:nvSpPr>
          <p:cNvPr id="16" name="TextBox 15">
            <a:extLst>
              <a:ext uri="{FF2B5EF4-FFF2-40B4-BE49-F238E27FC236}">
                <a16:creationId xmlns:a16="http://schemas.microsoft.com/office/drawing/2014/main" id="{80555098-AEF8-C999-D87F-9FAAE4412D65}"/>
              </a:ext>
            </a:extLst>
          </p:cNvPr>
          <p:cNvSpPr txBox="1"/>
          <p:nvPr/>
        </p:nvSpPr>
        <p:spPr>
          <a:xfrm>
            <a:off x="6918970" y="138893"/>
            <a:ext cx="4933396" cy="4247317"/>
          </a:xfrm>
          <a:prstGeom prst="rect">
            <a:avLst/>
          </a:prstGeom>
          <a:noFill/>
        </p:spPr>
        <p:txBody>
          <a:bodyPr wrap="square">
            <a:spAutoFit/>
          </a:bodyPr>
          <a:lstStyle/>
          <a:p>
            <a:pPr>
              <a:buNone/>
            </a:pPr>
            <a:r>
              <a:rPr lang="en-IN" b="1" dirty="0"/>
              <a:t>STEP 3 — Next merges eventually produce “hug” and “pug”</a:t>
            </a:r>
          </a:p>
          <a:p>
            <a:pPr>
              <a:buNone/>
            </a:pPr>
            <a:r>
              <a:rPr lang="en-IN" dirty="0"/>
              <a:t>After some other merges:</a:t>
            </a:r>
          </a:p>
          <a:p>
            <a:pPr>
              <a:buNone/>
            </a:pPr>
            <a:r>
              <a:rPr lang="en-IN" b="1" dirty="0"/>
              <a:t> Merge: h + ug → “hug”</a:t>
            </a:r>
          </a:p>
          <a:p>
            <a:pPr>
              <a:buNone/>
            </a:pPr>
            <a:r>
              <a:rPr lang="en-IN" dirty="0"/>
              <a:t>This happens because the pair (h, ug) becomes frequent:</a:t>
            </a:r>
          </a:p>
          <a:p>
            <a:pPr>
              <a:buNone/>
            </a:pPr>
            <a:r>
              <a:rPr lang="en-IN" dirty="0"/>
              <a:t>Occurs in:</a:t>
            </a:r>
          </a:p>
          <a:p>
            <a:pPr>
              <a:buFont typeface="Arial" panose="020B0604020202020204" pitchFamily="34" charset="0"/>
              <a:buChar char="•"/>
            </a:pPr>
            <a:r>
              <a:rPr lang="en-IN" dirty="0"/>
              <a:t>h ug &lt;/w&gt; (from “hug”)</a:t>
            </a:r>
          </a:p>
          <a:p>
            <a:pPr>
              <a:buFont typeface="Arial" panose="020B0604020202020204" pitchFamily="34" charset="0"/>
              <a:buChar char="•"/>
            </a:pPr>
            <a:r>
              <a:rPr lang="en-IN" dirty="0"/>
              <a:t>h ug s &lt;/w&gt; (from “hugs”)</a:t>
            </a:r>
          </a:p>
          <a:p>
            <a:pPr>
              <a:buNone/>
            </a:pPr>
            <a:r>
              <a:rPr lang="en-IN" dirty="0"/>
              <a:t>→ total frequency = 10 + 5 = 15</a:t>
            </a:r>
            <a:br>
              <a:rPr lang="en-IN" dirty="0"/>
            </a:br>
            <a:r>
              <a:rPr lang="en-IN" dirty="0"/>
              <a:t>→ merged!</a:t>
            </a:r>
          </a:p>
          <a:p>
            <a:pPr>
              <a:buNone/>
            </a:pPr>
            <a:r>
              <a:rPr lang="en-IN" dirty="0"/>
              <a:t>So:</a:t>
            </a:r>
          </a:p>
          <a:p>
            <a:pPr>
              <a:buFont typeface="Arial" panose="020B0604020202020204" pitchFamily="34" charset="0"/>
              <a:buChar char="•"/>
            </a:pPr>
            <a:r>
              <a:rPr lang="en-IN" dirty="0"/>
              <a:t>hug → </a:t>
            </a:r>
            <a:r>
              <a:rPr lang="en-IN" b="1" dirty="0"/>
              <a:t>hug&lt;/w&gt;</a:t>
            </a:r>
            <a:endParaRPr lang="en-IN" dirty="0"/>
          </a:p>
          <a:p>
            <a:pPr>
              <a:buFont typeface="Arial" panose="020B0604020202020204" pitchFamily="34" charset="0"/>
              <a:buChar char="•"/>
            </a:pPr>
            <a:r>
              <a:rPr lang="en-IN" dirty="0"/>
              <a:t>hugs → </a:t>
            </a:r>
            <a:r>
              <a:rPr lang="en-IN" b="1" dirty="0"/>
              <a:t>hug</a:t>
            </a:r>
            <a:r>
              <a:rPr lang="en-IN" dirty="0"/>
              <a:t> s &lt;/w&gt;</a:t>
            </a:r>
          </a:p>
          <a:p>
            <a:pPr>
              <a:buNone/>
            </a:pPr>
            <a:r>
              <a:rPr lang="en-IN" dirty="0"/>
              <a:t>This is how </a:t>
            </a:r>
            <a:r>
              <a:rPr lang="en-IN" b="1" dirty="0"/>
              <a:t>hug</a:t>
            </a:r>
            <a:r>
              <a:rPr lang="en-IN" dirty="0"/>
              <a:t> becomes a single </a:t>
            </a:r>
            <a:r>
              <a:rPr lang="en-IN" dirty="0" err="1"/>
              <a:t>subword</a:t>
            </a:r>
            <a:r>
              <a:rPr lang="en-IN" dirty="0"/>
              <a:t> token.</a:t>
            </a:r>
          </a:p>
        </p:txBody>
      </p:sp>
    </p:spTree>
    <p:extLst>
      <p:ext uri="{BB962C8B-B14F-4D97-AF65-F5344CB8AC3E}">
        <p14:creationId xmlns:p14="http://schemas.microsoft.com/office/powerpoint/2010/main" val="242396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C5323-5576-F2F7-95E3-C128B59E6268}"/>
              </a:ext>
            </a:extLst>
          </p:cNvPr>
          <p:cNvSpPr txBox="1"/>
          <p:nvPr/>
        </p:nvSpPr>
        <p:spPr>
          <a:xfrm>
            <a:off x="296085" y="398793"/>
            <a:ext cx="6096000" cy="523220"/>
          </a:xfrm>
          <a:prstGeom prst="rect">
            <a:avLst/>
          </a:prstGeom>
          <a:noFill/>
        </p:spPr>
        <p:txBody>
          <a:bodyPr wrap="square">
            <a:spAutoFit/>
          </a:bodyPr>
          <a:lstStyle/>
          <a:p>
            <a:r>
              <a:rPr lang="en-IN" sz="2800" dirty="0">
                <a:solidFill>
                  <a:srgbClr val="FF0000"/>
                </a:solidFill>
              </a:rPr>
              <a:t>What is Generative AI (GenAI)?</a:t>
            </a:r>
            <a:endParaRPr lang="hi-IN" sz="2800" dirty="0">
              <a:solidFill>
                <a:srgbClr val="FF0000"/>
              </a:solidFill>
            </a:endParaRPr>
          </a:p>
        </p:txBody>
      </p:sp>
      <p:sp>
        <p:nvSpPr>
          <p:cNvPr id="5" name="TextBox 4">
            <a:extLst>
              <a:ext uri="{FF2B5EF4-FFF2-40B4-BE49-F238E27FC236}">
                <a16:creationId xmlns:a16="http://schemas.microsoft.com/office/drawing/2014/main" id="{AF9ACF13-31A5-828F-A978-4862E2C52743}"/>
              </a:ext>
            </a:extLst>
          </p:cNvPr>
          <p:cNvSpPr txBox="1"/>
          <p:nvPr/>
        </p:nvSpPr>
        <p:spPr>
          <a:xfrm>
            <a:off x="165461" y="1298302"/>
            <a:ext cx="11852368" cy="830997"/>
          </a:xfrm>
          <a:prstGeom prst="rect">
            <a:avLst/>
          </a:prstGeom>
          <a:noFill/>
        </p:spPr>
        <p:txBody>
          <a:bodyPr wrap="square">
            <a:spAutoFit/>
          </a:bodyPr>
          <a:lstStyle/>
          <a:p>
            <a:pPr>
              <a:buNone/>
            </a:pPr>
            <a:r>
              <a:rPr lang="en-US" sz="2400" b="1" dirty="0"/>
              <a:t>GenAI</a:t>
            </a:r>
            <a:r>
              <a:rPr lang="en-US" sz="2400" dirty="0"/>
              <a:t> is a type of </a:t>
            </a:r>
            <a:r>
              <a:rPr lang="en-US" sz="2400" b="1" dirty="0"/>
              <a:t>Artificial Intelligence</a:t>
            </a:r>
            <a:r>
              <a:rPr lang="en-US" sz="2400" dirty="0"/>
              <a:t> that can </a:t>
            </a:r>
            <a:r>
              <a:rPr lang="en-US" sz="2400" b="1" dirty="0"/>
              <a:t>create new content</a:t>
            </a:r>
            <a:r>
              <a:rPr lang="en-US" sz="2400" dirty="0"/>
              <a:t> such as </a:t>
            </a:r>
            <a:r>
              <a:rPr lang="en-US" sz="2400" b="1" dirty="0"/>
              <a:t>text, images, audio, video, and code</a:t>
            </a:r>
            <a:r>
              <a:rPr lang="en-US" sz="2400" dirty="0"/>
              <a:t> by learning patterns from large amounts of data.</a:t>
            </a:r>
          </a:p>
        </p:txBody>
      </p:sp>
      <p:sp>
        <p:nvSpPr>
          <p:cNvPr id="7" name="TextBox 6">
            <a:extLst>
              <a:ext uri="{FF2B5EF4-FFF2-40B4-BE49-F238E27FC236}">
                <a16:creationId xmlns:a16="http://schemas.microsoft.com/office/drawing/2014/main" id="{1DBDE82A-F1BB-620B-86FB-6CB29A9CA785}"/>
              </a:ext>
            </a:extLst>
          </p:cNvPr>
          <p:cNvSpPr txBox="1"/>
          <p:nvPr/>
        </p:nvSpPr>
        <p:spPr>
          <a:xfrm>
            <a:off x="165461" y="2193610"/>
            <a:ext cx="11634653" cy="830997"/>
          </a:xfrm>
          <a:prstGeom prst="rect">
            <a:avLst/>
          </a:prstGeom>
          <a:noFill/>
        </p:spPr>
        <p:txBody>
          <a:bodyPr wrap="square">
            <a:spAutoFit/>
          </a:bodyPr>
          <a:lstStyle/>
          <a:p>
            <a:r>
              <a:rPr lang="en-US" sz="2400" dirty="0">
                <a:solidFill>
                  <a:srgbClr val="FF0000"/>
                </a:solidFill>
              </a:rPr>
              <a:t>In Simply Generative AI is an AI system that generates new and original content based on the input (prompt) given by the user.</a:t>
            </a:r>
            <a:endParaRPr lang="hi-IN" sz="2400" dirty="0">
              <a:solidFill>
                <a:srgbClr val="FF0000"/>
              </a:solidFill>
            </a:endParaRPr>
          </a:p>
        </p:txBody>
      </p:sp>
      <p:sp>
        <p:nvSpPr>
          <p:cNvPr id="9" name="TextBox 8">
            <a:extLst>
              <a:ext uri="{FF2B5EF4-FFF2-40B4-BE49-F238E27FC236}">
                <a16:creationId xmlns:a16="http://schemas.microsoft.com/office/drawing/2014/main" id="{949D17AA-6657-2621-1A2D-DF9C2BE0D257}"/>
              </a:ext>
            </a:extLst>
          </p:cNvPr>
          <p:cNvSpPr txBox="1"/>
          <p:nvPr/>
        </p:nvSpPr>
        <p:spPr>
          <a:xfrm>
            <a:off x="165462" y="3273477"/>
            <a:ext cx="11268892" cy="461665"/>
          </a:xfrm>
          <a:prstGeom prst="rect">
            <a:avLst/>
          </a:prstGeom>
          <a:noFill/>
        </p:spPr>
        <p:txBody>
          <a:bodyPr wrap="square">
            <a:spAutoFit/>
          </a:bodyPr>
          <a:lstStyle/>
          <a:p>
            <a:r>
              <a:rPr lang="en-US" sz="2400" b="1" dirty="0"/>
              <a:t>GenAI can generate content, but it does not think like a human</a:t>
            </a:r>
            <a:r>
              <a:rPr lang="en-US" sz="2400" dirty="0"/>
              <a:t>—that’s why it is ANI.”</a:t>
            </a:r>
            <a:endParaRPr lang="hi-IN" sz="2400" dirty="0"/>
          </a:p>
        </p:txBody>
      </p:sp>
      <p:sp>
        <p:nvSpPr>
          <p:cNvPr id="11" name="TextBox 10">
            <a:extLst>
              <a:ext uri="{FF2B5EF4-FFF2-40B4-BE49-F238E27FC236}">
                <a16:creationId xmlns:a16="http://schemas.microsoft.com/office/drawing/2014/main" id="{FAA73600-202D-1587-760D-F1A3A81F4450}"/>
              </a:ext>
            </a:extLst>
          </p:cNvPr>
          <p:cNvSpPr txBox="1"/>
          <p:nvPr/>
        </p:nvSpPr>
        <p:spPr>
          <a:xfrm>
            <a:off x="224238" y="4056409"/>
            <a:ext cx="6196148" cy="523220"/>
          </a:xfrm>
          <a:prstGeom prst="rect">
            <a:avLst/>
          </a:prstGeom>
          <a:noFill/>
        </p:spPr>
        <p:txBody>
          <a:bodyPr wrap="square">
            <a:spAutoFit/>
          </a:bodyPr>
          <a:lstStyle/>
          <a:p>
            <a:r>
              <a:rPr lang="en-IN" sz="2800" dirty="0">
                <a:solidFill>
                  <a:srgbClr val="00B050"/>
                </a:solidFill>
              </a:rPr>
              <a:t>How GenAI Works (High-Level)</a:t>
            </a:r>
            <a:endParaRPr lang="hi-IN" sz="2800" dirty="0">
              <a:solidFill>
                <a:srgbClr val="00B050"/>
              </a:solidFill>
            </a:endParaRPr>
          </a:p>
        </p:txBody>
      </p:sp>
      <p:sp>
        <p:nvSpPr>
          <p:cNvPr id="12" name="Rectangle 1">
            <a:extLst>
              <a:ext uri="{FF2B5EF4-FFF2-40B4-BE49-F238E27FC236}">
                <a16:creationId xmlns:a16="http://schemas.microsoft.com/office/drawing/2014/main" id="{9ACB2A60-0CAC-D313-DAD3-80505CC4CBB7}"/>
              </a:ext>
            </a:extLst>
          </p:cNvPr>
          <p:cNvSpPr>
            <a:spLocks noChangeArrowheads="1"/>
          </p:cNvSpPr>
          <p:nvPr/>
        </p:nvSpPr>
        <p:spPr bwMode="auto">
          <a:xfrm>
            <a:off x="1672046" y="4598868"/>
            <a:ext cx="109134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Trained on </a:t>
            </a:r>
            <a:r>
              <a:rPr kumimoji="0" lang="en-US" altLang="en-US" sz="2400" b="1" i="0" u="none" strike="noStrike" cap="none" normalizeH="0" baseline="0" dirty="0">
                <a:ln>
                  <a:noFill/>
                </a:ln>
                <a:solidFill>
                  <a:schemeClr val="tx1"/>
                </a:solidFill>
                <a:effectLst/>
                <a:latin typeface="Arial" panose="020B0604020202020204" pitchFamily="34" charset="0"/>
              </a:rPr>
              <a:t>large datasets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Learns </a:t>
            </a:r>
            <a:r>
              <a:rPr kumimoji="0" lang="en-US" altLang="en-US" sz="2400" b="1" i="0" u="none" strike="noStrike" cap="none" normalizeH="0" baseline="0" dirty="0">
                <a:ln>
                  <a:noFill/>
                </a:ln>
                <a:solidFill>
                  <a:schemeClr val="tx1"/>
                </a:solidFill>
                <a:effectLst/>
                <a:latin typeface="Arial" panose="020B0604020202020204" pitchFamily="34" charset="0"/>
              </a:rPr>
              <a:t>patterns, structures, and relationships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Predicts the </a:t>
            </a:r>
            <a:r>
              <a:rPr kumimoji="0" lang="en-US" altLang="en-US" sz="2400" b="1" i="0" u="none" strike="noStrike" cap="none" normalizeH="0" baseline="0" dirty="0">
                <a:ln>
                  <a:noFill/>
                </a:ln>
                <a:solidFill>
                  <a:schemeClr val="tx1"/>
                </a:solidFill>
                <a:effectLst/>
                <a:latin typeface="Arial" panose="020B0604020202020204" pitchFamily="34" charset="0"/>
              </a:rPr>
              <a:t>next most likely output</a:t>
            </a:r>
            <a:r>
              <a:rPr kumimoji="0" lang="en-US" altLang="en-US" sz="2400" b="0" i="0" u="none" strike="noStrike" cap="none" normalizeH="0" baseline="0" dirty="0">
                <a:ln>
                  <a:noFill/>
                </a:ln>
                <a:solidFill>
                  <a:schemeClr val="tx1"/>
                </a:solidFill>
                <a:effectLst/>
                <a:latin typeface="Arial" panose="020B0604020202020204" pitchFamily="34" charset="0"/>
              </a:rPr>
              <a:t> (word, pixel, sound, code)</a:t>
            </a:r>
          </a:p>
        </p:txBody>
      </p:sp>
    </p:spTree>
    <p:extLst>
      <p:ext uri="{BB962C8B-B14F-4D97-AF65-F5344CB8AC3E}">
        <p14:creationId xmlns:p14="http://schemas.microsoft.com/office/powerpoint/2010/main" val="261692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E56A1B-CA71-A20D-E92B-10CC848F0C6E}"/>
              </a:ext>
            </a:extLst>
          </p:cNvPr>
          <p:cNvSpPr txBox="1"/>
          <p:nvPr/>
        </p:nvSpPr>
        <p:spPr>
          <a:xfrm>
            <a:off x="322217" y="513689"/>
            <a:ext cx="8821783" cy="923330"/>
          </a:xfrm>
          <a:prstGeom prst="rect">
            <a:avLst/>
          </a:prstGeom>
          <a:noFill/>
        </p:spPr>
        <p:txBody>
          <a:bodyPr wrap="square">
            <a:spAutoFit/>
          </a:bodyPr>
          <a:lstStyle/>
          <a:p>
            <a:pPr>
              <a:buNone/>
            </a:pPr>
            <a:r>
              <a:rPr lang="en-US" b="1" dirty="0"/>
              <a:t>Decide Vocabulary Size Based on Model &amp; Application</a:t>
            </a:r>
          </a:p>
          <a:p>
            <a:pPr>
              <a:buNone/>
            </a:pPr>
            <a:r>
              <a:rPr lang="en-US" dirty="0"/>
              <a:t>You manually choose the target vocabulary size.</a:t>
            </a:r>
            <a:br>
              <a:rPr lang="en-US" dirty="0"/>
            </a:br>
            <a:r>
              <a:rPr lang="en-US" dirty="0"/>
              <a:t>Common sizes in LLMs:</a:t>
            </a:r>
          </a:p>
        </p:txBody>
      </p:sp>
      <p:graphicFrame>
        <p:nvGraphicFramePr>
          <p:cNvPr id="6" name="Table 5">
            <a:extLst>
              <a:ext uri="{FF2B5EF4-FFF2-40B4-BE49-F238E27FC236}">
                <a16:creationId xmlns:a16="http://schemas.microsoft.com/office/drawing/2014/main" id="{1A763E40-64DE-98D4-5EF8-5A33A162ADC3}"/>
              </a:ext>
            </a:extLst>
          </p:cNvPr>
          <p:cNvGraphicFramePr>
            <a:graphicFrameLocks noGrp="1"/>
          </p:cNvGraphicFramePr>
          <p:nvPr>
            <p:extLst>
              <p:ext uri="{D42A27DB-BD31-4B8C-83A1-F6EECF244321}">
                <p14:modId xmlns:p14="http://schemas.microsoft.com/office/powerpoint/2010/main" val="1241344427"/>
              </p:ext>
            </p:extLst>
          </p:nvPr>
        </p:nvGraphicFramePr>
        <p:xfrm>
          <a:off x="838200" y="2320539"/>
          <a:ext cx="8305800" cy="1828800"/>
        </p:xfrm>
        <a:graphic>
          <a:graphicData uri="http://schemas.openxmlformats.org/drawingml/2006/table">
            <a:tbl>
              <a:tblPr/>
              <a:tblGrid>
                <a:gridCol w="4152900">
                  <a:extLst>
                    <a:ext uri="{9D8B030D-6E8A-4147-A177-3AD203B41FA5}">
                      <a16:colId xmlns:a16="http://schemas.microsoft.com/office/drawing/2014/main" val="2577838220"/>
                    </a:ext>
                  </a:extLst>
                </a:gridCol>
                <a:gridCol w="4152900">
                  <a:extLst>
                    <a:ext uri="{9D8B030D-6E8A-4147-A177-3AD203B41FA5}">
                      <a16:colId xmlns:a16="http://schemas.microsoft.com/office/drawing/2014/main" val="2797531742"/>
                    </a:ext>
                  </a:extLst>
                </a:gridCol>
              </a:tblGrid>
              <a:tr h="0">
                <a:tc>
                  <a:txBody>
                    <a:bodyPr/>
                    <a:lstStyle/>
                    <a:p>
                      <a:pPr>
                        <a:buNone/>
                      </a:pPr>
                      <a:r>
                        <a:rPr lang="en-IN"/>
                        <a:t>Model</a:t>
                      </a:r>
                    </a:p>
                  </a:txBody>
                  <a:tcPr anchor="ctr">
                    <a:lnL>
                      <a:noFill/>
                    </a:lnL>
                    <a:lnR>
                      <a:noFill/>
                    </a:lnR>
                    <a:lnT>
                      <a:noFill/>
                    </a:lnT>
                    <a:lnB>
                      <a:noFill/>
                    </a:lnB>
                    <a:noFill/>
                  </a:tcPr>
                </a:tc>
                <a:tc>
                  <a:txBody>
                    <a:bodyPr/>
                    <a:lstStyle/>
                    <a:p>
                      <a:pPr>
                        <a:buNone/>
                      </a:pPr>
                      <a:r>
                        <a:rPr lang="en-IN"/>
                        <a:t>Vocabulary Size</a:t>
                      </a:r>
                    </a:p>
                  </a:txBody>
                  <a:tcPr anchor="ctr">
                    <a:lnL>
                      <a:noFill/>
                    </a:lnL>
                    <a:lnR>
                      <a:noFill/>
                    </a:lnR>
                    <a:lnT>
                      <a:noFill/>
                    </a:lnT>
                    <a:lnB>
                      <a:noFill/>
                    </a:lnB>
                    <a:noFill/>
                  </a:tcPr>
                </a:tc>
                <a:extLst>
                  <a:ext uri="{0D108BD9-81ED-4DB2-BD59-A6C34878D82A}">
                    <a16:rowId xmlns:a16="http://schemas.microsoft.com/office/drawing/2014/main" val="2123457048"/>
                  </a:ext>
                </a:extLst>
              </a:tr>
              <a:tr h="0">
                <a:tc>
                  <a:txBody>
                    <a:bodyPr/>
                    <a:lstStyle/>
                    <a:p>
                      <a:pPr>
                        <a:buNone/>
                      </a:pPr>
                      <a:r>
                        <a:rPr lang="en-IN"/>
                        <a:t>GPT-2</a:t>
                      </a:r>
                    </a:p>
                  </a:txBody>
                  <a:tcPr anchor="ctr">
                    <a:lnL>
                      <a:noFill/>
                    </a:lnL>
                    <a:lnR>
                      <a:noFill/>
                    </a:lnR>
                    <a:lnT>
                      <a:noFill/>
                    </a:lnT>
                    <a:lnB>
                      <a:noFill/>
                    </a:lnB>
                    <a:noFill/>
                  </a:tcPr>
                </a:tc>
                <a:tc>
                  <a:txBody>
                    <a:bodyPr/>
                    <a:lstStyle/>
                    <a:p>
                      <a:pPr>
                        <a:buNone/>
                      </a:pPr>
                      <a:r>
                        <a:rPr lang="en-IN"/>
                        <a:t>50,257</a:t>
                      </a:r>
                    </a:p>
                  </a:txBody>
                  <a:tcPr anchor="ctr">
                    <a:lnL>
                      <a:noFill/>
                    </a:lnL>
                    <a:lnR>
                      <a:noFill/>
                    </a:lnR>
                    <a:lnT>
                      <a:noFill/>
                    </a:lnT>
                    <a:lnB>
                      <a:noFill/>
                    </a:lnB>
                    <a:noFill/>
                  </a:tcPr>
                </a:tc>
                <a:extLst>
                  <a:ext uri="{0D108BD9-81ED-4DB2-BD59-A6C34878D82A}">
                    <a16:rowId xmlns:a16="http://schemas.microsoft.com/office/drawing/2014/main" val="192748313"/>
                  </a:ext>
                </a:extLst>
              </a:tr>
              <a:tr h="0">
                <a:tc>
                  <a:txBody>
                    <a:bodyPr/>
                    <a:lstStyle/>
                    <a:p>
                      <a:pPr>
                        <a:buNone/>
                      </a:pPr>
                      <a:r>
                        <a:rPr lang="en-IN"/>
                        <a:t>BERT Base</a:t>
                      </a:r>
                    </a:p>
                  </a:txBody>
                  <a:tcPr anchor="ctr">
                    <a:lnL>
                      <a:noFill/>
                    </a:lnL>
                    <a:lnR>
                      <a:noFill/>
                    </a:lnR>
                    <a:lnT>
                      <a:noFill/>
                    </a:lnT>
                    <a:lnB>
                      <a:noFill/>
                    </a:lnB>
                    <a:noFill/>
                  </a:tcPr>
                </a:tc>
                <a:tc>
                  <a:txBody>
                    <a:bodyPr/>
                    <a:lstStyle/>
                    <a:p>
                      <a:pPr>
                        <a:buNone/>
                      </a:pPr>
                      <a:r>
                        <a:rPr lang="en-IN"/>
                        <a:t>30,000</a:t>
                      </a:r>
                    </a:p>
                  </a:txBody>
                  <a:tcPr anchor="ctr">
                    <a:lnL>
                      <a:noFill/>
                    </a:lnL>
                    <a:lnR>
                      <a:noFill/>
                    </a:lnR>
                    <a:lnT>
                      <a:noFill/>
                    </a:lnT>
                    <a:lnB>
                      <a:noFill/>
                    </a:lnB>
                    <a:noFill/>
                  </a:tcPr>
                </a:tc>
                <a:extLst>
                  <a:ext uri="{0D108BD9-81ED-4DB2-BD59-A6C34878D82A}">
                    <a16:rowId xmlns:a16="http://schemas.microsoft.com/office/drawing/2014/main" val="744438873"/>
                  </a:ext>
                </a:extLst>
              </a:tr>
              <a:tr h="0">
                <a:tc>
                  <a:txBody>
                    <a:bodyPr/>
                    <a:lstStyle/>
                    <a:p>
                      <a:pPr>
                        <a:buNone/>
                      </a:pPr>
                      <a:r>
                        <a:rPr lang="en-IN"/>
                        <a:t>LLaMA</a:t>
                      </a:r>
                    </a:p>
                  </a:txBody>
                  <a:tcPr anchor="ctr">
                    <a:lnL>
                      <a:noFill/>
                    </a:lnL>
                    <a:lnR>
                      <a:noFill/>
                    </a:lnR>
                    <a:lnT>
                      <a:noFill/>
                    </a:lnT>
                    <a:lnB>
                      <a:noFill/>
                    </a:lnB>
                    <a:noFill/>
                  </a:tcPr>
                </a:tc>
                <a:tc>
                  <a:txBody>
                    <a:bodyPr/>
                    <a:lstStyle/>
                    <a:p>
                      <a:pPr>
                        <a:buNone/>
                      </a:pPr>
                      <a:r>
                        <a:rPr lang="en-IN"/>
                        <a:t>32,000</a:t>
                      </a:r>
                    </a:p>
                  </a:txBody>
                  <a:tcPr anchor="ctr">
                    <a:lnL>
                      <a:noFill/>
                    </a:lnL>
                    <a:lnR>
                      <a:noFill/>
                    </a:lnR>
                    <a:lnT>
                      <a:noFill/>
                    </a:lnT>
                    <a:lnB>
                      <a:noFill/>
                    </a:lnB>
                    <a:noFill/>
                  </a:tcPr>
                </a:tc>
                <a:extLst>
                  <a:ext uri="{0D108BD9-81ED-4DB2-BD59-A6C34878D82A}">
                    <a16:rowId xmlns:a16="http://schemas.microsoft.com/office/drawing/2014/main" val="87685538"/>
                  </a:ext>
                </a:extLst>
              </a:tr>
              <a:tr h="0">
                <a:tc>
                  <a:txBody>
                    <a:bodyPr/>
                    <a:lstStyle/>
                    <a:p>
                      <a:pPr>
                        <a:buNone/>
                      </a:pPr>
                      <a:r>
                        <a:rPr lang="en-IN"/>
                        <a:t>T5</a:t>
                      </a:r>
                    </a:p>
                  </a:txBody>
                  <a:tcPr anchor="ctr">
                    <a:lnL>
                      <a:noFill/>
                    </a:lnL>
                    <a:lnR>
                      <a:noFill/>
                    </a:lnR>
                    <a:lnT>
                      <a:noFill/>
                    </a:lnT>
                    <a:lnB>
                      <a:noFill/>
                    </a:lnB>
                    <a:noFill/>
                  </a:tcPr>
                </a:tc>
                <a:tc>
                  <a:txBody>
                    <a:bodyPr/>
                    <a:lstStyle/>
                    <a:p>
                      <a:pPr>
                        <a:buNone/>
                      </a:pPr>
                      <a:r>
                        <a:rPr lang="en-IN" dirty="0"/>
                        <a:t>32,128</a:t>
                      </a:r>
                    </a:p>
                  </a:txBody>
                  <a:tcPr anchor="ctr">
                    <a:lnL>
                      <a:noFill/>
                    </a:lnL>
                    <a:lnR>
                      <a:noFill/>
                    </a:lnR>
                    <a:lnT>
                      <a:noFill/>
                    </a:lnT>
                    <a:lnB>
                      <a:noFill/>
                    </a:lnB>
                    <a:noFill/>
                  </a:tcPr>
                </a:tc>
                <a:extLst>
                  <a:ext uri="{0D108BD9-81ED-4DB2-BD59-A6C34878D82A}">
                    <a16:rowId xmlns:a16="http://schemas.microsoft.com/office/drawing/2014/main" val="1863686152"/>
                  </a:ext>
                </a:extLst>
              </a:tr>
            </a:tbl>
          </a:graphicData>
        </a:graphic>
      </p:graphicFrame>
    </p:spTree>
    <p:extLst>
      <p:ext uri="{BB962C8B-B14F-4D97-AF65-F5344CB8AC3E}">
        <p14:creationId xmlns:p14="http://schemas.microsoft.com/office/powerpoint/2010/main" val="1016804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499EFF-E61D-20C1-0F6E-5145FFA20E8D}"/>
              </a:ext>
            </a:extLst>
          </p:cNvPr>
          <p:cNvSpPr txBox="1"/>
          <p:nvPr/>
        </p:nvSpPr>
        <p:spPr>
          <a:xfrm>
            <a:off x="34827" y="198505"/>
            <a:ext cx="6096000" cy="369332"/>
          </a:xfrm>
          <a:prstGeom prst="rect">
            <a:avLst/>
          </a:prstGeom>
          <a:noFill/>
        </p:spPr>
        <p:txBody>
          <a:bodyPr wrap="square">
            <a:spAutoFit/>
          </a:bodyPr>
          <a:lstStyle/>
          <a:p>
            <a:r>
              <a:rPr lang="en-US" dirty="0"/>
              <a:t>Step 1: Start with text</a:t>
            </a:r>
            <a:endParaRPr lang="hi-IN" dirty="0"/>
          </a:p>
        </p:txBody>
      </p:sp>
      <p:sp>
        <p:nvSpPr>
          <p:cNvPr id="5" name="TextBox 4">
            <a:extLst>
              <a:ext uri="{FF2B5EF4-FFF2-40B4-BE49-F238E27FC236}">
                <a16:creationId xmlns:a16="http://schemas.microsoft.com/office/drawing/2014/main" id="{0B80E949-D090-2837-10D2-900A2D1BD853}"/>
              </a:ext>
            </a:extLst>
          </p:cNvPr>
          <p:cNvSpPr txBox="1"/>
          <p:nvPr/>
        </p:nvSpPr>
        <p:spPr>
          <a:xfrm>
            <a:off x="1928947" y="755854"/>
            <a:ext cx="6104708" cy="369332"/>
          </a:xfrm>
          <a:prstGeom prst="rect">
            <a:avLst/>
          </a:prstGeom>
          <a:noFill/>
        </p:spPr>
        <p:txBody>
          <a:bodyPr wrap="square">
            <a:spAutoFit/>
          </a:bodyPr>
          <a:lstStyle/>
          <a:p>
            <a:r>
              <a:rPr lang="hi-IN" dirty="0" err="1"/>
              <a:t>low</a:t>
            </a:r>
            <a:r>
              <a:rPr lang="hi-IN" dirty="0"/>
              <a:t> </a:t>
            </a:r>
            <a:r>
              <a:rPr lang="hi-IN" dirty="0" err="1"/>
              <a:t>lower</a:t>
            </a:r>
            <a:r>
              <a:rPr lang="hi-IN" dirty="0"/>
              <a:t> </a:t>
            </a:r>
            <a:r>
              <a:rPr lang="hi-IN" dirty="0" err="1"/>
              <a:t>newest</a:t>
            </a:r>
            <a:r>
              <a:rPr lang="hi-IN" dirty="0"/>
              <a:t> </a:t>
            </a:r>
            <a:r>
              <a:rPr lang="hi-IN" dirty="0" err="1"/>
              <a:t>widest</a:t>
            </a:r>
            <a:endParaRPr lang="hi-IN" dirty="0"/>
          </a:p>
        </p:txBody>
      </p:sp>
      <p:sp>
        <p:nvSpPr>
          <p:cNvPr id="7" name="TextBox 6">
            <a:extLst>
              <a:ext uri="{FF2B5EF4-FFF2-40B4-BE49-F238E27FC236}">
                <a16:creationId xmlns:a16="http://schemas.microsoft.com/office/drawing/2014/main" id="{AE2956C8-0CBA-2441-0330-CE153665A7E7}"/>
              </a:ext>
            </a:extLst>
          </p:cNvPr>
          <p:cNvSpPr txBox="1"/>
          <p:nvPr/>
        </p:nvSpPr>
        <p:spPr>
          <a:xfrm>
            <a:off x="108850" y="1487376"/>
            <a:ext cx="6104708" cy="369332"/>
          </a:xfrm>
          <a:prstGeom prst="rect">
            <a:avLst/>
          </a:prstGeom>
          <a:noFill/>
        </p:spPr>
        <p:txBody>
          <a:bodyPr wrap="square">
            <a:spAutoFit/>
          </a:bodyPr>
          <a:lstStyle/>
          <a:p>
            <a:r>
              <a:rPr lang="en-US" dirty="0"/>
              <a:t>Step 2: Split into characters (initial tokens)</a:t>
            </a:r>
            <a:endParaRPr lang="hi-IN" dirty="0"/>
          </a:p>
        </p:txBody>
      </p:sp>
      <p:sp>
        <p:nvSpPr>
          <p:cNvPr id="9" name="TextBox 8">
            <a:extLst>
              <a:ext uri="{FF2B5EF4-FFF2-40B4-BE49-F238E27FC236}">
                <a16:creationId xmlns:a16="http://schemas.microsoft.com/office/drawing/2014/main" id="{4F56E9BD-8DFA-483E-E322-8E343DDF71A1}"/>
              </a:ext>
            </a:extLst>
          </p:cNvPr>
          <p:cNvSpPr txBox="1"/>
          <p:nvPr/>
        </p:nvSpPr>
        <p:spPr>
          <a:xfrm>
            <a:off x="3034937" y="2299782"/>
            <a:ext cx="6104708" cy="1200329"/>
          </a:xfrm>
          <a:prstGeom prst="rect">
            <a:avLst/>
          </a:prstGeom>
          <a:noFill/>
        </p:spPr>
        <p:txBody>
          <a:bodyPr wrap="square">
            <a:spAutoFit/>
          </a:bodyPr>
          <a:lstStyle/>
          <a:p>
            <a:r>
              <a:rPr lang="hi-IN" dirty="0"/>
              <a:t>l o w</a:t>
            </a:r>
          </a:p>
          <a:p>
            <a:r>
              <a:rPr lang="hi-IN" dirty="0"/>
              <a:t>l o w e r</a:t>
            </a:r>
          </a:p>
          <a:p>
            <a:r>
              <a:rPr lang="hi-IN" dirty="0"/>
              <a:t>n e w e s t</a:t>
            </a:r>
          </a:p>
          <a:p>
            <a:r>
              <a:rPr lang="hi-IN" dirty="0"/>
              <a:t>w i d e s t</a:t>
            </a:r>
          </a:p>
        </p:txBody>
      </p:sp>
      <p:sp>
        <p:nvSpPr>
          <p:cNvPr id="11" name="TextBox 10">
            <a:extLst>
              <a:ext uri="{FF2B5EF4-FFF2-40B4-BE49-F238E27FC236}">
                <a16:creationId xmlns:a16="http://schemas.microsoft.com/office/drawing/2014/main" id="{AA3EA828-4FA6-EA87-CA3D-9C7C651F5964}"/>
              </a:ext>
            </a:extLst>
          </p:cNvPr>
          <p:cNvSpPr txBox="1"/>
          <p:nvPr/>
        </p:nvSpPr>
        <p:spPr>
          <a:xfrm>
            <a:off x="134977" y="3474610"/>
            <a:ext cx="6104708" cy="923330"/>
          </a:xfrm>
          <a:prstGeom prst="rect">
            <a:avLst/>
          </a:prstGeom>
          <a:noFill/>
        </p:spPr>
        <p:txBody>
          <a:bodyPr wrap="square">
            <a:spAutoFit/>
          </a:bodyPr>
          <a:lstStyle/>
          <a:p>
            <a:pPr>
              <a:buNone/>
            </a:pPr>
            <a:r>
              <a:rPr lang="en-US" b="1" dirty="0"/>
              <a:t>Step 3: Count most frequent adjacent pairs</a:t>
            </a:r>
          </a:p>
          <a:p>
            <a:pPr>
              <a:buFont typeface="Arial" panose="020B0604020202020204" pitchFamily="34" charset="0"/>
              <a:buChar char="•"/>
            </a:pPr>
            <a:r>
              <a:rPr lang="en-US" dirty="0"/>
              <a:t>Find the pair of symbols that occur most often.</a:t>
            </a:r>
          </a:p>
          <a:p>
            <a:pPr>
              <a:buFont typeface="Arial" panose="020B0604020202020204" pitchFamily="34" charset="0"/>
              <a:buChar char="•"/>
            </a:pPr>
            <a:r>
              <a:rPr lang="en-US" dirty="0"/>
              <a:t>Example counts:</a:t>
            </a:r>
          </a:p>
        </p:txBody>
      </p:sp>
      <p:sp>
        <p:nvSpPr>
          <p:cNvPr id="13" name="TextBox 12">
            <a:extLst>
              <a:ext uri="{FF2B5EF4-FFF2-40B4-BE49-F238E27FC236}">
                <a16:creationId xmlns:a16="http://schemas.microsoft.com/office/drawing/2014/main" id="{447A0707-5831-5B2A-7D63-8EC7A8165B35}"/>
              </a:ext>
            </a:extLst>
          </p:cNvPr>
          <p:cNvSpPr txBox="1"/>
          <p:nvPr/>
        </p:nvSpPr>
        <p:spPr>
          <a:xfrm>
            <a:off x="3034937" y="5137952"/>
            <a:ext cx="6104708" cy="923330"/>
          </a:xfrm>
          <a:prstGeom prst="rect">
            <a:avLst/>
          </a:prstGeom>
          <a:noFill/>
        </p:spPr>
        <p:txBody>
          <a:bodyPr wrap="square">
            <a:spAutoFit/>
          </a:bodyPr>
          <a:lstStyle/>
          <a:p>
            <a:r>
              <a:rPr lang="hi-IN" dirty="0"/>
              <a:t>l o → 2 </a:t>
            </a:r>
            <a:r>
              <a:rPr lang="hi-IN" dirty="0" err="1"/>
              <a:t>times</a:t>
            </a:r>
            <a:endParaRPr lang="hi-IN" dirty="0"/>
          </a:p>
          <a:p>
            <a:r>
              <a:rPr lang="hi-IN" dirty="0"/>
              <a:t>e s → 2 </a:t>
            </a:r>
            <a:r>
              <a:rPr lang="hi-IN" dirty="0" err="1"/>
              <a:t>times</a:t>
            </a:r>
            <a:endParaRPr lang="hi-IN" dirty="0"/>
          </a:p>
          <a:p>
            <a:r>
              <a:rPr lang="hi-IN" dirty="0"/>
              <a:t>w e → 2 </a:t>
            </a:r>
            <a:r>
              <a:rPr lang="hi-IN" dirty="0" err="1"/>
              <a:t>times</a:t>
            </a:r>
            <a:endParaRPr lang="hi-IN" dirty="0"/>
          </a:p>
        </p:txBody>
      </p:sp>
      <p:sp>
        <p:nvSpPr>
          <p:cNvPr id="15" name="TextBox 14">
            <a:extLst>
              <a:ext uri="{FF2B5EF4-FFF2-40B4-BE49-F238E27FC236}">
                <a16:creationId xmlns:a16="http://schemas.microsoft.com/office/drawing/2014/main" id="{316F51E0-98AA-5BDD-8532-D9D186A8A597}"/>
              </a:ext>
            </a:extLst>
          </p:cNvPr>
          <p:cNvSpPr txBox="1"/>
          <p:nvPr/>
        </p:nvSpPr>
        <p:spPr>
          <a:xfrm>
            <a:off x="631366" y="6346770"/>
            <a:ext cx="6104708" cy="369332"/>
          </a:xfrm>
          <a:prstGeom prst="rect">
            <a:avLst/>
          </a:prstGeom>
          <a:noFill/>
        </p:spPr>
        <p:txBody>
          <a:bodyPr wrap="square">
            <a:spAutoFit/>
          </a:bodyPr>
          <a:lstStyle/>
          <a:p>
            <a:r>
              <a:rPr lang="en-US" dirty="0"/>
              <a:t>The </a:t>
            </a:r>
            <a:r>
              <a:rPr lang="en-US" b="1" dirty="0"/>
              <a:t>most frequent pair</a:t>
            </a:r>
            <a:r>
              <a:rPr lang="en-US" dirty="0"/>
              <a:t> is merged first.</a:t>
            </a:r>
            <a:endParaRPr lang="hi-IN" dirty="0"/>
          </a:p>
        </p:txBody>
      </p:sp>
    </p:spTree>
    <p:extLst>
      <p:ext uri="{BB962C8B-B14F-4D97-AF65-F5344CB8AC3E}">
        <p14:creationId xmlns:p14="http://schemas.microsoft.com/office/powerpoint/2010/main" val="3434108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E783AF-D99C-E954-E6BB-ACF6DEDFE061}"/>
              </a:ext>
            </a:extLst>
          </p:cNvPr>
          <p:cNvSpPr txBox="1"/>
          <p:nvPr/>
        </p:nvSpPr>
        <p:spPr>
          <a:xfrm>
            <a:off x="557343" y="373513"/>
            <a:ext cx="6096000" cy="646331"/>
          </a:xfrm>
          <a:prstGeom prst="rect">
            <a:avLst/>
          </a:prstGeom>
          <a:noFill/>
        </p:spPr>
        <p:txBody>
          <a:bodyPr wrap="square">
            <a:spAutoFit/>
          </a:bodyPr>
          <a:lstStyle/>
          <a:p>
            <a:pPr>
              <a:buNone/>
            </a:pPr>
            <a:r>
              <a:rPr lang="en-US" b="1" dirty="0"/>
              <a:t>Step 4: Merge most frequent pair</a:t>
            </a:r>
          </a:p>
          <a:p>
            <a:pPr>
              <a:buFont typeface="Arial" panose="020B0604020202020204" pitchFamily="34" charset="0"/>
              <a:buChar char="•"/>
            </a:pPr>
            <a:r>
              <a:rPr lang="en-US" dirty="0"/>
              <a:t>Merge </a:t>
            </a:r>
            <a:r>
              <a:rPr lang="en-US" dirty="0">
                <a:latin typeface="Courier New" panose="02070309020205020404" pitchFamily="49" charset="0"/>
              </a:rPr>
              <a:t>l o</a:t>
            </a:r>
            <a:r>
              <a:rPr lang="en-US" dirty="0"/>
              <a:t> → </a:t>
            </a:r>
            <a:r>
              <a:rPr lang="en-US" dirty="0">
                <a:latin typeface="Courier New" panose="02070309020205020404" pitchFamily="49" charset="0"/>
              </a:rPr>
              <a:t>lo</a:t>
            </a:r>
            <a:endParaRPr lang="en-US" dirty="0"/>
          </a:p>
        </p:txBody>
      </p:sp>
      <p:sp>
        <p:nvSpPr>
          <p:cNvPr id="5" name="TextBox 4">
            <a:extLst>
              <a:ext uri="{FF2B5EF4-FFF2-40B4-BE49-F238E27FC236}">
                <a16:creationId xmlns:a16="http://schemas.microsoft.com/office/drawing/2014/main" id="{A2E1A14A-DBDA-8ADB-6CA8-B97EF80E1C74}"/>
              </a:ext>
            </a:extLst>
          </p:cNvPr>
          <p:cNvSpPr txBox="1"/>
          <p:nvPr/>
        </p:nvSpPr>
        <p:spPr>
          <a:xfrm>
            <a:off x="3048000" y="1385388"/>
            <a:ext cx="6096000" cy="1200329"/>
          </a:xfrm>
          <a:prstGeom prst="rect">
            <a:avLst/>
          </a:prstGeom>
          <a:noFill/>
        </p:spPr>
        <p:txBody>
          <a:bodyPr wrap="square">
            <a:spAutoFit/>
          </a:bodyPr>
          <a:lstStyle/>
          <a:p>
            <a:r>
              <a:rPr lang="hi-IN" dirty="0" err="1"/>
              <a:t>lo</a:t>
            </a:r>
            <a:r>
              <a:rPr lang="hi-IN" dirty="0"/>
              <a:t> w</a:t>
            </a:r>
          </a:p>
          <a:p>
            <a:r>
              <a:rPr lang="hi-IN" dirty="0" err="1"/>
              <a:t>lo</a:t>
            </a:r>
            <a:r>
              <a:rPr lang="hi-IN" dirty="0"/>
              <a:t> w e r</a:t>
            </a:r>
          </a:p>
          <a:p>
            <a:r>
              <a:rPr lang="hi-IN" dirty="0"/>
              <a:t>n e w e s t</a:t>
            </a:r>
          </a:p>
          <a:p>
            <a:r>
              <a:rPr lang="hi-IN" dirty="0"/>
              <a:t>w i d e s t</a:t>
            </a:r>
          </a:p>
        </p:txBody>
      </p:sp>
      <p:sp>
        <p:nvSpPr>
          <p:cNvPr id="7" name="TextBox 6">
            <a:extLst>
              <a:ext uri="{FF2B5EF4-FFF2-40B4-BE49-F238E27FC236}">
                <a16:creationId xmlns:a16="http://schemas.microsoft.com/office/drawing/2014/main" id="{517B7A32-BBE5-311C-87D8-BAAF013FF8B9}"/>
              </a:ext>
            </a:extLst>
          </p:cNvPr>
          <p:cNvSpPr txBox="1"/>
          <p:nvPr/>
        </p:nvSpPr>
        <p:spPr>
          <a:xfrm>
            <a:off x="383171" y="2838045"/>
            <a:ext cx="6096000" cy="646331"/>
          </a:xfrm>
          <a:prstGeom prst="rect">
            <a:avLst/>
          </a:prstGeom>
          <a:noFill/>
        </p:spPr>
        <p:txBody>
          <a:bodyPr wrap="square">
            <a:spAutoFit/>
          </a:bodyPr>
          <a:lstStyle/>
          <a:p>
            <a:pPr>
              <a:buNone/>
            </a:pPr>
            <a:r>
              <a:rPr lang="en-US" b="1" dirty="0"/>
              <a:t>Step 5: Repeat merging</a:t>
            </a:r>
          </a:p>
          <a:p>
            <a:pPr>
              <a:buNone/>
            </a:pPr>
            <a:r>
              <a:rPr lang="en-US" dirty="0"/>
              <a:t>Next, merge </a:t>
            </a:r>
            <a:r>
              <a:rPr lang="en-US" dirty="0">
                <a:latin typeface="Courier New" panose="02070309020205020404" pitchFamily="49" charset="0"/>
              </a:rPr>
              <a:t>lo w</a:t>
            </a:r>
            <a:r>
              <a:rPr lang="en-US" dirty="0"/>
              <a:t> → </a:t>
            </a:r>
            <a:r>
              <a:rPr lang="en-US" dirty="0">
                <a:latin typeface="Courier New" panose="02070309020205020404" pitchFamily="49" charset="0"/>
              </a:rPr>
              <a:t>low</a:t>
            </a:r>
            <a:endParaRPr lang="en-US" dirty="0"/>
          </a:p>
        </p:txBody>
      </p:sp>
      <p:sp>
        <p:nvSpPr>
          <p:cNvPr id="9" name="TextBox 8">
            <a:extLst>
              <a:ext uri="{FF2B5EF4-FFF2-40B4-BE49-F238E27FC236}">
                <a16:creationId xmlns:a16="http://schemas.microsoft.com/office/drawing/2014/main" id="{21255CD0-5833-074C-BCD3-9894526C6C5A}"/>
              </a:ext>
            </a:extLst>
          </p:cNvPr>
          <p:cNvSpPr txBox="1"/>
          <p:nvPr/>
        </p:nvSpPr>
        <p:spPr>
          <a:xfrm>
            <a:off x="3048000" y="3388362"/>
            <a:ext cx="6096000" cy="1200329"/>
          </a:xfrm>
          <a:prstGeom prst="rect">
            <a:avLst/>
          </a:prstGeom>
          <a:noFill/>
        </p:spPr>
        <p:txBody>
          <a:bodyPr wrap="square">
            <a:spAutoFit/>
          </a:bodyPr>
          <a:lstStyle/>
          <a:p>
            <a:r>
              <a:rPr lang="hi-IN" dirty="0" err="1"/>
              <a:t>low</a:t>
            </a:r>
            <a:endParaRPr lang="hi-IN" dirty="0"/>
          </a:p>
          <a:p>
            <a:r>
              <a:rPr lang="hi-IN" dirty="0" err="1"/>
              <a:t>lower</a:t>
            </a:r>
            <a:endParaRPr lang="hi-IN" dirty="0"/>
          </a:p>
          <a:p>
            <a:r>
              <a:rPr lang="hi-IN" dirty="0"/>
              <a:t>n e w e s t</a:t>
            </a:r>
          </a:p>
          <a:p>
            <a:r>
              <a:rPr lang="hi-IN" dirty="0"/>
              <a:t>w i d e s t</a:t>
            </a:r>
          </a:p>
        </p:txBody>
      </p:sp>
      <p:sp>
        <p:nvSpPr>
          <p:cNvPr id="11" name="TextBox 10">
            <a:extLst>
              <a:ext uri="{FF2B5EF4-FFF2-40B4-BE49-F238E27FC236}">
                <a16:creationId xmlns:a16="http://schemas.microsoft.com/office/drawing/2014/main" id="{0375B3E7-949B-4AA2-AEE3-7F413307ECA7}"/>
              </a:ext>
            </a:extLst>
          </p:cNvPr>
          <p:cNvSpPr txBox="1"/>
          <p:nvPr/>
        </p:nvSpPr>
        <p:spPr>
          <a:xfrm>
            <a:off x="365753" y="4624982"/>
            <a:ext cx="9222384" cy="923330"/>
          </a:xfrm>
          <a:prstGeom prst="rect">
            <a:avLst/>
          </a:prstGeom>
          <a:noFill/>
        </p:spPr>
        <p:txBody>
          <a:bodyPr wrap="square">
            <a:spAutoFit/>
          </a:bodyPr>
          <a:lstStyle/>
          <a:p>
            <a:pPr>
              <a:buNone/>
            </a:pPr>
            <a:r>
              <a:rPr lang="en-US" b="1" dirty="0"/>
              <a:t>Step 6: Stop when desired vocabulary size is reached</a:t>
            </a:r>
          </a:p>
          <a:p>
            <a:pPr>
              <a:buFont typeface="Arial" panose="020B0604020202020204" pitchFamily="34" charset="0"/>
              <a:buChar char="•"/>
            </a:pPr>
            <a:r>
              <a:rPr lang="en-US" dirty="0"/>
              <a:t>Continue merging frequent pairs until reaching a fixed vocabulary size.</a:t>
            </a:r>
          </a:p>
          <a:p>
            <a:pPr>
              <a:buFont typeface="Arial" panose="020B0604020202020204" pitchFamily="34" charset="0"/>
              <a:buChar char="•"/>
            </a:pPr>
            <a:r>
              <a:rPr lang="en-US" dirty="0"/>
              <a:t>The final vocabulary contains </a:t>
            </a:r>
            <a:r>
              <a:rPr lang="en-US" b="1" dirty="0" err="1"/>
              <a:t>subword</a:t>
            </a:r>
            <a:r>
              <a:rPr lang="en-US" b="1" dirty="0"/>
              <a:t> units</a:t>
            </a:r>
            <a:r>
              <a:rPr lang="en-US" dirty="0"/>
              <a:t>, e.g.:</a:t>
            </a:r>
          </a:p>
        </p:txBody>
      </p:sp>
      <p:sp>
        <p:nvSpPr>
          <p:cNvPr id="13" name="TextBox 12">
            <a:extLst>
              <a:ext uri="{FF2B5EF4-FFF2-40B4-BE49-F238E27FC236}">
                <a16:creationId xmlns:a16="http://schemas.microsoft.com/office/drawing/2014/main" id="{4EC175CF-8D78-49AC-F267-E9854E6C7BF5}"/>
              </a:ext>
            </a:extLst>
          </p:cNvPr>
          <p:cNvSpPr txBox="1"/>
          <p:nvPr/>
        </p:nvSpPr>
        <p:spPr>
          <a:xfrm>
            <a:off x="3048000" y="6085512"/>
            <a:ext cx="6096000" cy="369332"/>
          </a:xfrm>
          <a:prstGeom prst="rect">
            <a:avLst/>
          </a:prstGeom>
          <a:noFill/>
        </p:spPr>
        <p:txBody>
          <a:bodyPr wrap="square">
            <a:spAutoFit/>
          </a:bodyPr>
          <a:lstStyle/>
          <a:p>
            <a:r>
              <a:rPr lang="hi-IN" dirty="0" err="1"/>
              <a:t>low</a:t>
            </a:r>
            <a:r>
              <a:rPr lang="hi-IN" dirty="0"/>
              <a:t>, </a:t>
            </a:r>
            <a:r>
              <a:rPr lang="hi-IN" dirty="0" err="1"/>
              <a:t>lower</a:t>
            </a:r>
            <a:r>
              <a:rPr lang="hi-IN" dirty="0"/>
              <a:t>, </a:t>
            </a:r>
            <a:r>
              <a:rPr lang="hi-IN" dirty="0" err="1"/>
              <a:t>new</a:t>
            </a:r>
            <a:r>
              <a:rPr lang="hi-IN" dirty="0"/>
              <a:t>, </a:t>
            </a:r>
            <a:r>
              <a:rPr lang="hi-IN" dirty="0" err="1"/>
              <a:t>est</a:t>
            </a:r>
            <a:r>
              <a:rPr lang="hi-IN" dirty="0"/>
              <a:t>, </a:t>
            </a:r>
            <a:r>
              <a:rPr lang="hi-IN" dirty="0" err="1"/>
              <a:t>wid</a:t>
            </a:r>
            <a:r>
              <a:rPr lang="hi-IN" dirty="0"/>
              <a:t>, </a:t>
            </a:r>
            <a:r>
              <a:rPr lang="hi-IN" dirty="0" err="1"/>
              <a:t>est</a:t>
            </a:r>
            <a:endParaRPr lang="hi-IN" dirty="0"/>
          </a:p>
        </p:txBody>
      </p:sp>
      <p:sp>
        <p:nvSpPr>
          <p:cNvPr id="14" name="Rectangle 1">
            <a:extLst>
              <a:ext uri="{FF2B5EF4-FFF2-40B4-BE49-F238E27FC236}">
                <a16:creationId xmlns:a16="http://schemas.microsoft.com/office/drawing/2014/main" id="{49A81193-CA45-DB99-79F1-636851943BBA}"/>
              </a:ext>
            </a:extLst>
          </p:cNvPr>
          <p:cNvSpPr>
            <a:spLocks noChangeArrowheads="1"/>
          </p:cNvSpPr>
          <p:nvPr/>
        </p:nvSpPr>
        <p:spPr bwMode="auto">
          <a:xfrm>
            <a:off x="4180114" y="2169163"/>
            <a:ext cx="80293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FF0000"/>
                </a:solidFill>
                <a:effectLst/>
                <a:latin typeface="Arial" panose="020B0604020202020204" pitchFamily="34" charset="0"/>
              </a:rPr>
              <a:t>Rare words can be broken into smaller </a:t>
            </a:r>
            <a:r>
              <a:rPr kumimoji="0" lang="en-US" altLang="en-US" sz="1800" b="0" i="0" u="none" strike="noStrike" cap="none" normalizeH="0" baseline="0" dirty="0" err="1">
                <a:ln>
                  <a:noFill/>
                </a:ln>
                <a:solidFill>
                  <a:srgbClr val="FF0000"/>
                </a:solidFill>
                <a:effectLst/>
                <a:latin typeface="Arial" panose="020B0604020202020204" pitchFamily="34" charset="0"/>
              </a:rPr>
              <a:t>subwords</a:t>
            </a:r>
            <a:r>
              <a:rPr kumimoji="0" lang="en-US" altLang="en-US" sz="1800" b="0" i="0" u="none" strike="noStrike" cap="none" normalizeH="0" baseline="0" dirty="0">
                <a:ln>
                  <a:noFill/>
                </a:ln>
                <a:solidFill>
                  <a:srgbClr val="FF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FF0000"/>
                </a:solidFill>
                <a:effectLst/>
                <a:latin typeface="Arial" panose="020B0604020202020204" pitchFamily="34" charset="0"/>
              </a:rPr>
              <a:t>Frequent sequences remain as single tokens, reducing token count.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FF0000"/>
                </a:solidFill>
                <a:effectLst/>
                <a:latin typeface="Arial" panose="020B0604020202020204" pitchFamily="34" charset="0"/>
              </a:rPr>
              <a:t>Efficient for language models because it balances </a:t>
            </a:r>
            <a:r>
              <a:rPr kumimoji="0" lang="en-US" altLang="en-US" sz="1800" b="1" i="0" u="none" strike="noStrike" cap="none" normalizeH="0" baseline="0" dirty="0">
                <a:ln>
                  <a:noFill/>
                </a:ln>
                <a:solidFill>
                  <a:srgbClr val="FF0000"/>
                </a:solidFill>
                <a:effectLst/>
                <a:latin typeface="Arial" panose="020B0604020202020204" pitchFamily="34" charset="0"/>
              </a:rPr>
              <a:t>vocabulary size</a:t>
            </a:r>
            <a:r>
              <a:rPr kumimoji="0" lang="en-US" altLang="en-US" sz="1800" b="0" i="0" u="none" strike="noStrike" cap="none" normalizeH="0" baseline="0" dirty="0">
                <a:ln>
                  <a:noFill/>
                </a:ln>
                <a:solidFill>
                  <a:srgbClr val="FF0000"/>
                </a:solidFill>
                <a:effectLst/>
                <a:latin typeface="Arial" panose="020B0604020202020204" pitchFamily="34" charset="0"/>
              </a:rPr>
              <a:t> and </a:t>
            </a:r>
            <a:r>
              <a:rPr kumimoji="0" lang="en-US" altLang="en-US" sz="1800" b="1" i="0" u="none" strike="noStrike" cap="none" normalizeH="0" baseline="0" dirty="0">
                <a:ln>
                  <a:noFill/>
                </a:ln>
                <a:solidFill>
                  <a:srgbClr val="FF0000"/>
                </a:solidFill>
                <a:effectLst/>
                <a:latin typeface="Arial" panose="020B0604020202020204" pitchFamily="34" charset="0"/>
              </a:rPr>
              <a:t>coverage</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75872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697CEC-9FC9-A79C-94E5-658DE24159B6}"/>
              </a:ext>
            </a:extLst>
          </p:cNvPr>
          <p:cNvSpPr txBox="1"/>
          <p:nvPr/>
        </p:nvSpPr>
        <p:spPr>
          <a:xfrm>
            <a:off x="426720" y="835472"/>
            <a:ext cx="8717280" cy="2169825"/>
          </a:xfrm>
          <a:prstGeom prst="rect">
            <a:avLst/>
          </a:prstGeom>
          <a:noFill/>
        </p:spPr>
        <p:txBody>
          <a:bodyPr wrap="square">
            <a:spAutoFit/>
          </a:bodyPr>
          <a:lstStyle/>
          <a:p>
            <a:pPr algn="l">
              <a:lnSpc>
                <a:spcPts val="1650"/>
              </a:lnSpc>
              <a:spcBef>
                <a:spcPts val="900"/>
              </a:spcBef>
              <a:spcAft>
                <a:spcPts val="900"/>
              </a:spcAft>
              <a:buNone/>
            </a:pPr>
            <a:r>
              <a:rPr lang="en-US" b="1" i="0" dirty="0">
                <a:effectLst/>
                <a:latin typeface="Arial" panose="020B0604020202020204" pitchFamily="34" charset="0"/>
                <a:cs typeface="Arial" panose="020B0604020202020204" pitchFamily="34" charset="0"/>
              </a:rPr>
              <a:t>Advantages of BPE</a:t>
            </a:r>
          </a:p>
          <a:p>
            <a:pPr algn="l">
              <a:lnSpc>
                <a:spcPts val="1650"/>
              </a:lnSpc>
              <a:buFont typeface="Arial" panose="020B0604020202020204" pitchFamily="34" charset="0"/>
              <a:buChar char="•"/>
            </a:pPr>
            <a:r>
              <a:rPr lang="en-US" b="1" i="0" dirty="0">
                <a:effectLst/>
                <a:latin typeface="Arial" panose="020B0604020202020204" pitchFamily="34" charset="0"/>
                <a:cs typeface="Arial" panose="020B0604020202020204" pitchFamily="34" charset="0"/>
              </a:rPr>
              <a:t>Handles Rare Words</a:t>
            </a:r>
            <a:r>
              <a:rPr lang="en-US" b="0" i="0" dirty="0">
                <a:effectLst/>
                <a:latin typeface="Arial" panose="020B0604020202020204" pitchFamily="34" charset="0"/>
                <a:cs typeface="Arial" panose="020B0604020202020204" pitchFamily="34" charset="0"/>
              </a:rPr>
              <a:t>: Breaks rare or unknown words into </a:t>
            </a:r>
            <a:r>
              <a:rPr lang="en-US" b="0" i="0" dirty="0" err="1">
                <a:effectLst/>
                <a:latin typeface="Arial" panose="020B0604020202020204" pitchFamily="34" charset="0"/>
                <a:cs typeface="Arial" panose="020B0604020202020204" pitchFamily="34" charset="0"/>
              </a:rPr>
              <a:t>subwords</a:t>
            </a:r>
            <a:r>
              <a:rPr lang="en-US" b="0" i="0" dirty="0">
                <a:effectLst/>
                <a:latin typeface="Arial" panose="020B0604020202020204" pitchFamily="34" charset="0"/>
                <a:cs typeface="Arial" panose="020B0604020202020204" pitchFamily="34" charset="0"/>
              </a:rPr>
              <a:t>, allowing models to process them effectively.</a:t>
            </a:r>
          </a:p>
          <a:p>
            <a:pPr algn="l">
              <a:lnSpc>
                <a:spcPts val="1650"/>
              </a:lnSpc>
            </a:pPr>
            <a:endParaRPr lang="en-US" b="0" i="0" dirty="0">
              <a:effectLst/>
              <a:latin typeface="Arial" panose="020B0604020202020204" pitchFamily="34" charset="0"/>
              <a:cs typeface="Arial" panose="020B0604020202020204" pitchFamily="34" charset="0"/>
            </a:endParaRPr>
          </a:p>
          <a:p>
            <a:pPr algn="l">
              <a:lnSpc>
                <a:spcPts val="1650"/>
              </a:lnSpc>
              <a:buFont typeface="Arial" panose="020B0604020202020204" pitchFamily="34" charset="0"/>
              <a:buChar char="•"/>
            </a:pPr>
            <a:r>
              <a:rPr lang="en-US" b="1" i="0" dirty="0">
                <a:effectLst/>
                <a:latin typeface="Arial" panose="020B0604020202020204" pitchFamily="34" charset="0"/>
                <a:cs typeface="Arial" panose="020B0604020202020204" pitchFamily="34" charset="0"/>
              </a:rPr>
              <a:t>Compact Vocabulary</a:t>
            </a:r>
            <a:r>
              <a:rPr lang="en-US" b="0" i="0" dirty="0">
                <a:effectLst/>
                <a:latin typeface="Arial" panose="020B0604020202020204" pitchFamily="34" charset="0"/>
                <a:cs typeface="Arial" panose="020B0604020202020204" pitchFamily="34" charset="0"/>
              </a:rPr>
              <a:t>: Reduces the size of the vocabulary, making it computationally efficient.</a:t>
            </a:r>
            <a:endParaRPr lang="en-US" dirty="0">
              <a:latin typeface="Arial" panose="020B0604020202020204" pitchFamily="34" charset="0"/>
              <a:cs typeface="Arial" panose="020B0604020202020204" pitchFamily="34" charset="0"/>
            </a:endParaRPr>
          </a:p>
          <a:p>
            <a:pPr algn="l">
              <a:lnSpc>
                <a:spcPts val="1650"/>
              </a:lnSpc>
              <a:buFont typeface="Arial" panose="020B0604020202020204" pitchFamily="34" charset="0"/>
              <a:buChar char="•"/>
            </a:pPr>
            <a:endParaRPr lang="en-US" b="0" i="0" dirty="0">
              <a:effectLst/>
              <a:latin typeface="Arial" panose="020B0604020202020204" pitchFamily="34" charset="0"/>
              <a:cs typeface="Arial" panose="020B0604020202020204" pitchFamily="34" charset="0"/>
            </a:endParaRPr>
          </a:p>
          <a:p>
            <a:pPr algn="l">
              <a:lnSpc>
                <a:spcPts val="1650"/>
              </a:lnSpc>
              <a:buFont typeface="Arial" panose="020B0604020202020204" pitchFamily="34" charset="0"/>
              <a:buChar char="•"/>
            </a:pPr>
            <a:r>
              <a:rPr lang="en-US" b="1" i="0" dirty="0">
                <a:effectLst/>
                <a:latin typeface="Arial" panose="020B0604020202020204" pitchFamily="34" charset="0"/>
                <a:cs typeface="Arial" panose="020B0604020202020204" pitchFamily="34" charset="0"/>
              </a:rPr>
              <a:t>Language Flexibility</a:t>
            </a:r>
            <a:r>
              <a:rPr lang="en-US" b="0" i="0" dirty="0">
                <a:effectLst/>
                <a:latin typeface="Arial" panose="020B0604020202020204" pitchFamily="34" charset="0"/>
                <a:cs typeface="Arial" panose="020B0604020202020204" pitchFamily="34" charset="0"/>
              </a:rPr>
              <a:t>: Works well across different languages, including those with complex morphology.</a:t>
            </a:r>
          </a:p>
        </p:txBody>
      </p:sp>
    </p:spTree>
    <p:extLst>
      <p:ext uri="{BB962C8B-B14F-4D97-AF65-F5344CB8AC3E}">
        <p14:creationId xmlns:p14="http://schemas.microsoft.com/office/powerpoint/2010/main" val="18244114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28B12C-D149-CD09-5FE3-ED3570FD0B2E}"/>
              </a:ext>
            </a:extLst>
          </p:cNvPr>
          <p:cNvPicPr>
            <a:picLocks noChangeAspect="1"/>
          </p:cNvPicPr>
          <p:nvPr/>
        </p:nvPicPr>
        <p:blipFill>
          <a:blip r:embed="rId2"/>
          <a:stretch>
            <a:fillRect/>
          </a:stretch>
        </p:blipFill>
        <p:spPr>
          <a:xfrm>
            <a:off x="0" y="267940"/>
            <a:ext cx="12192000" cy="6322120"/>
          </a:xfrm>
          <a:prstGeom prst="rect">
            <a:avLst/>
          </a:prstGeom>
        </p:spPr>
      </p:pic>
    </p:spTree>
    <p:extLst>
      <p:ext uri="{BB962C8B-B14F-4D97-AF65-F5344CB8AC3E}">
        <p14:creationId xmlns:p14="http://schemas.microsoft.com/office/powerpoint/2010/main" val="22450688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8EE4D0-4D4C-C428-7C4C-F6D72A2BDF5B}"/>
              </a:ext>
            </a:extLst>
          </p:cNvPr>
          <p:cNvPicPr>
            <a:picLocks noChangeAspect="1"/>
          </p:cNvPicPr>
          <p:nvPr/>
        </p:nvPicPr>
        <p:blipFill>
          <a:blip r:embed="rId2"/>
          <a:stretch>
            <a:fillRect/>
          </a:stretch>
        </p:blipFill>
        <p:spPr>
          <a:xfrm>
            <a:off x="322217" y="0"/>
            <a:ext cx="10611499" cy="6858000"/>
          </a:xfrm>
          <a:prstGeom prst="rect">
            <a:avLst/>
          </a:prstGeom>
        </p:spPr>
      </p:pic>
    </p:spTree>
    <p:extLst>
      <p:ext uri="{BB962C8B-B14F-4D97-AF65-F5344CB8AC3E}">
        <p14:creationId xmlns:p14="http://schemas.microsoft.com/office/powerpoint/2010/main" val="3335995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17113B-08E2-78F0-B340-1826C3E54E05}"/>
              </a:ext>
            </a:extLst>
          </p:cNvPr>
          <p:cNvPicPr>
            <a:picLocks noChangeAspect="1"/>
          </p:cNvPicPr>
          <p:nvPr/>
        </p:nvPicPr>
        <p:blipFill>
          <a:blip r:embed="rId2"/>
          <a:stretch>
            <a:fillRect/>
          </a:stretch>
        </p:blipFill>
        <p:spPr>
          <a:xfrm>
            <a:off x="0" y="296092"/>
            <a:ext cx="12192000" cy="5804142"/>
          </a:xfrm>
          <a:prstGeom prst="rect">
            <a:avLst/>
          </a:prstGeom>
        </p:spPr>
      </p:pic>
    </p:spTree>
    <p:extLst>
      <p:ext uri="{BB962C8B-B14F-4D97-AF65-F5344CB8AC3E}">
        <p14:creationId xmlns:p14="http://schemas.microsoft.com/office/powerpoint/2010/main" val="3788641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ABC862-0FA7-ADA1-9027-F2AAC55E5C18}"/>
              </a:ext>
            </a:extLst>
          </p:cNvPr>
          <p:cNvPicPr>
            <a:picLocks noChangeAspect="1"/>
          </p:cNvPicPr>
          <p:nvPr/>
        </p:nvPicPr>
        <p:blipFill>
          <a:blip r:embed="rId2"/>
          <a:stretch>
            <a:fillRect/>
          </a:stretch>
        </p:blipFill>
        <p:spPr>
          <a:xfrm>
            <a:off x="0" y="37563"/>
            <a:ext cx="12192000" cy="6782873"/>
          </a:xfrm>
          <a:prstGeom prst="rect">
            <a:avLst/>
          </a:prstGeom>
        </p:spPr>
      </p:pic>
    </p:spTree>
    <p:extLst>
      <p:ext uri="{BB962C8B-B14F-4D97-AF65-F5344CB8AC3E}">
        <p14:creationId xmlns:p14="http://schemas.microsoft.com/office/powerpoint/2010/main" val="2628977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1C2C2D-B80D-2EE9-68D4-76D5AEBB14D2}"/>
              </a:ext>
            </a:extLst>
          </p:cNvPr>
          <p:cNvSpPr txBox="1"/>
          <p:nvPr/>
        </p:nvSpPr>
        <p:spPr>
          <a:xfrm>
            <a:off x="3048000" y="233338"/>
            <a:ext cx="6096000" cy="584775"/>
          </a:xfrm>
          <a:prstGeom prst="rect">
            <a:avLst/>
          </a:prstGeom>
          <a:noFill/>
        </p:spPr>
        <p:txBody>
          <a:bodyPr wrap="square">
            <a:spAutoFit/>
          </a:bodyPr>
          <a:lstStyle/>
          <a:p>
            <a:pPr algn="ctr"/>
            <a:r>
              <a:rPr lang="en-US" sz="3200" b="1" dirty="0" err="1">
                <a:solidFill>
                  <a:srgbClr val="FF0000"/>
                </a:solidFill>
                <a:latin typeface="Arial" panose="020B0604020202020204" pitchFamily="34" charset="0"/>
                <a:cs typeface="Arial" panose="020B0604020202020204" pitchFamily="34" charset="0"/>
              </a:rPr>
              <a:t>WordPiece</a:t>
            </a:r>
            <a:endParaRPr lang="hi-IN" sz="3200" dirty="0">
              <a:solidFill>
                <a:srgbClr val="FF0000"/>
              </a:solidFill>
            </a:endParaRPr>
          </a:p>
        </p:txBody>
      </p:sp>
      <p:sp>
        <p:nvSpPr>
          <p:cNvPr id="8" name="TextBox 7">
            <a:extLst>
              <a:ext uri="{FF2B5EF4-FFF2-40B4-BE49-F238E27FC236}">
                <a16:creationId xmlns:a16="http://schemas.microsoft.com/office/drawing/2014/main" id="{79783022-0567-472F-89E7-A45245989E0D}"/>
              </a:ext>
            </a:extLst>
          </p:cNvPr>
          <p:cNvSpPr txBox="1"/>
          <p:nvPr/>
        </p:nvSpPr>
        <p:spPr>
          <a:xfrm>
            <a:off x="182879" y="768755"/>
            <a:ext cx="11573691" cy="3785652"/>
          </a:xfrm>
          <a:prstGeom prst="rect">
            <a:avLst/>
          </a:prstGeom>
          <a:noFill/>
        </p:spPr>
        <p:txBody>
          <a:bodyPr wrap="square">
            <a:spAutoFit/>
          </a:bodyPr>
          <a:lstStyle/>
          <a:p>
            <a:pPr marL="457200" indent="-457200">
              <a:buFont typeface="+mj-lt"/>
              <a:buAutoNum type="arabicPeriod"/>
            </a:pPr>
            <a:r>
              <a:rPr lang="en-US" sz="2400" b="0" i="0" dirty="0" err="1">
                <a:effectLst/>
                <a:latin typeface="Arial" panose="020B0604020202020204" pitchFamily="34" charset="0"/>
                <a:cs typeface="Arial" panose="020B0604020202020204" pitchFamily="34" charset="0"/>
              </a:rPr>
              <a:t>WordPiece</a:t>
            </a:r>
            <a:r>
              <a:rPr lang="en-US" sz="2400" b="0" i="0" dirty="0">
                <a:effectLst/>
                <a:latin typeface="Arial" panose="020B0604020202020204" pitchFamily="34" charset="0"/>
                <a:cs typeface="Arial" panose="020B0604020202020204" pitchFamily="34" charset="0"/>
              </a:rPr>
              <a:t> is the tokenization algorithm Google developed to pretrain BERT. </a:t>
            </a:r>
          </a:p>
          <a:p>
            <a:pPr marL="457200" indent="-457200">
              <a:buFont typeface="+mj-lt"/>
              <a:buAutoNum type="arabicPeriod"/>
            </a:pPr>
            <a:r>
              <a:rPr lang="en-US" sz="2400" b="0" i="0" dirty="0">
                <a:effectLst/>
                <a:latin typeface="Arial" panose="020B0604020202020204" pitchFamily="34" charset="0"/>
                <a:cs typeface="Arial" panose="020B0604020202020204" pitchFamily="34" charset="0"/>
              </a:rPr>
              <a:t>It has since been reused in quite a few Transformer models based on BERT, such as </a:t>
            </a:r>
            <a:r>
              <a:rPr lang="en-US" sz="2400" b="0" i="0" dirty="0" err="1">
                <a:effectLst/>
                <a:latin typeface="Arial" panose="020B0604020202020204" pitchFamily="34" charset="0"/>
                <a:cs typeface="Arial" panose="020B0604020202020204" pitchFamily="34" charset="0"/>
              </a:rPr>
              <a:t>DistilBERT</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MobileBERT</a:t>
            </a:r>
            <a:r>
              <a:rPr lang="en-US" sz="2400" b="0" i="0" dirty="0">
                <a:effectLst/>
                <a:latin typeface="Arial" panose="020B0604020202020204" pitchFamily="34" charset="0"/>
                <a:cs typeface="Arial" panose="020B0604020202020204" pitchFamily="34" charset="0"/>
              </a:rPr>
              <a:t>, Funnel Transformers, and MPNET. </a:t>
            </a:r>
          </a:p>
          <a:p>
            <a:pPr marL="457200" indent="-457200">
              <a:buFont typeface="+mj-lt"/>
              <a:buAutoNum type="arabicPeriod"/>
            </a:pPr>
            <a:r>
              <a:rPr lang="en-US" sz="2400" b="0" i="0" dirty="0">
                <a:effectLst/>
                <a:latin typeface="Arial" panose="020B0604020202020204" pitchFamily="34" charset="0"/>
                <a:cs typeface="Arial" panose="020B0604020202020204" pitchFamily="34" charset="0"/>
              </a:rPr>
              <a:t>It’s very similar to BPE in terms of the training, but the actual tokenization is done differently.</a:t>
            </a:r>
          </a:p>
          <a:p>
            <a:pPr marL="457200" indent="-457200">
              <a:buFont typeface="+mj-lt"/>
              <a:buAutoNum type="arabicPeriod"/>
            </a:pPr>
            <a:r>
              <a:rPr lang="en-US" sz="2400" dirty="0">
                <a:latin typeface="Arial" panose="020B0604020202020204" pitchFamily="34" charset="0"/>
                <a:cs typeface="Arial" panose="020B0604020202020204" pitchFamily="34" charset="0"/>
              </a:rPr>
              <a:t>Like BPE, </a:t>
            </a:r>
            <a:r>
              <a:rPr lang="en-US" sz="2400" dirty="0" err="1">
                <a:latin typeface="Arial" panose="020B0604020202020204" pitchFamily="34" charset="0"/>
                <a:cs typeface="Arial" panose="020B0604020202020204" pitchFamily="34" charset="0"/>
              </a:rPr>
              <a:t>WordPiece</a:t>
            </a:r>
            <a:r>
              <a:rPr lang="en-US" sz="2400" dirty="0">
                <a:latin typeface="Arial" panose="020B0604020202020204" pitchFamily="34" charset="0"/>
                <a:cs typeface="Arial" panose="020B0604020202020204" pitchFamily="34" charset="0"/>
              </a:rPr>
              <a:t> starts from a small vocabulary including the special tokens used by the model and the initial alphabet.</a:t>
            </a:r>
          </a:p>
          <a:p>
            <a:pPr marL="457200" indent="-457200">
              <a:buFont typeface="+mj-lt"/>
              <a:buAutoNum type="arabicPeriod"/>
            </a:pPr>
            <a:r>
              <a:rPr lang="en-US" sz="2400" dirty="0">
                <a:latin typeface="Arial" panose="020B0604020202020204" pitchFamily="34" charset="0"/>
                <a:cs typeface="Arial" panose="020B0604020202020204" pitchFamily="34" charset="0"/>
              </a:rPr>
              <a:t> Since it identifies </a:t>
            </a:r>
            <a:r>
              <a:rPr lang="en-US" sz="2400" dirty="0" err="1">
                <a:latin typeface="Arial" panose="020B0604020202020204" pitchFamily="34" charset="0"/>
                <a:cs typeface="Arial" panose="020B0604020202020204" pitchFamily="34" charset="0"/>
              </a:rPr>
              <a:t>subwords</a:t>
            </a:r>
            <a:r>
              <a:rPr lang="en-US" sz="2400" dirty="0">
                <a:latin typeface="Arial" panose="020B0604020202020204" pitchFamily="34" charset="0"/>
                <a:cs typeface="Arial" panose="020B0604020202020204" pitchFamily="34" charset="0"/>
              </a:rPr>
              <a:t> by adding a prefix (like ## for BERT), each word is initially split by adding that prefix to all the characters inside the word. So, for instance, "word" gets split like this:</a:t>
            </a:r>
            <a:endParaRPr lang="hi-IN" sz="2400" dirty="0">
              <a:latin typeface="Arial" panose="020B0604020202020204" pitchFamily="34" charset="0"/>
            </a:endParaRPr>
          </a:p>
        </p:txBody>
      </p:sp>
      <p:sp>
        <p:nvSpPr>
          <p:cNvPr id="10" name="TextBox 9">
            <a:extLst>
              <a:ext uri="{FF2B5EF4-FFF2-40B4-BE49-F238E27FC236}">
                <a16:creationId xmlns:a16="http://schemas.microsoft.com/office/drawing/2014/main" id="{9EE3DA3B-9431-5819-5094-CA1758505A28}"/>
              </a:ext>
            </a:extLst>
          </p:cNvPr>
          <p:cNvSpPr txBox="1"/>
          <p:nvPr/>
        </p:nvSpPr>
        <p:spPr>
          <a:xfrm>
            <a:off x="3048000" y="4700846"/>
            <a:ext cx="6096000" cy="523220"/>
          </a:xfrm>
          <a:prstGeom prst="rect">
            <a:avLst/>
          </a:prstGeom>
          <a:noFill/>
        </p:spPr>
        <p:txBody>
          <a:bodyPr wrap="square">
            <a:spAutoFit/>
          </a:bodyPr>
          <a:lstStyle/>
          <a:p>
            <a:pPr algn="ctr"/>
            <a:r>
              <a:rPr lang="hi-IN" sz="2800" dirty="0">
                <a:solidFill>
                  <a:srgbClr val="C00000"/>
                </a:solidFill>
              </a:rPr>
              <a:t>w ##o ##r ##d</a:t>
            </a:r>
          </a:p>
        </p:txBody>
      </p:sp>
      <p:sp>
        <p:nvSpPr>
          <p:cNvPr id="12" name="TextBox 11">
            <a:extLst>
              <a:ext uri="{FF2B5EF4-FFF2-40B4-BE49-F238E27FC236}">
                <a16:creationId xmlns:a16="http://schemas.microsoft.com/office/drawing/2014/main" id="{2F93F567-0D33-6A5E-2EF1-5009BC412F13}"/>
              </a:ext>
            </a:extLst>
          </p:cNvPr>
          <p:cNvSpPr txBox="1"/>
          <p:nvPr/>
        </p:nvSpPr>
        <p:spPr>
          <a:xfrm>
            <a:off x="374469" y="5721427"/>
            <a:ext cx="11573691" cy="707886"/>
          </a:xfrm>
          <a:prstGeom prst="rect">
            <a:avLst/>
          </a:prstGeom>
          <a:noFill/>
        </p:spPr>
        <p:txBody>
          <a:bodyPr wrap="square">
            <a:spAutoFit/>
          </a:bodyPr>
          <a:lstStyle/>
          <a:p>
            <a:r>
              <a:rPr lang="en-US" sz="2000" b="0" i="0" dirty="0">
                <a:effectLst/>
                <a:latin typeface="Arial" panose="020B0604020202020204" pitchFamily="34" charset="0"/>
                <a:cs typeface="Arial" panose="020B0604020202020204" pitchFamily="34" charset="0"/>
              </a:rPr>
              <a:t>Thus, the initial alphabet contains all the characters present at the beginning of a word and the characters present inside a word preceded by the </a:t>
            </a:r>
            <a:r>
              <a:rPr lang="en-US" sz="2000" b="0" i="0" dirty="0" err="1">
                <a:effectLst/>
                <a:latin typeface="Arial" panose="020B0604020202020204" pitchFamily="34" charset="0"/>
                <a:cs typeface="Arial" panose="020B0604020202020204" pitchFamily="34" charset="0"/>
              </a:rPr>
              <a:t>WordPiece</a:t>
            </a:r>
            <a:r>
              <a:rPr lang="en-US" sz="2000" b="0" i="0" dirty="0">
                <a:effectLst/>
                <a:latin typeface="Arial" panose="020B0604020202020204" pitchFamily="34" charset="0"/>
                <a:cs typeface="Arial" panose="020B0604020202020204" pitchFamily="34" charset="0"/>
              </a:rPr>
              <a:t> prefix.</a:t>
            </a:r>
            <a:endParaRPr lang="hi-IN" sz="2000" dirty="0">
              <a:latin typeface="Arial" panose="020B0604020202020204" pitchFamily="34" charset="0"/>
            </a:endParaRPr>
          </a:p>
        </p:txBody>
      </p:sp>
    </p:spTree>
    <p:extLst>
      <p:ext uri="{BB962C8B-B14F-4D97-AF65-F5344CB8AC3E}">
        <p14:creationId xmlns:p14="http://schemas.microsoft.com/office/powerpoint/2010/main" val="7037451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83F64C-8478-3707-23C8-6CE0C5F09202}"/>
              </a:ext>
            </a:extLst>
          </p:cNvPr>
          <p:cNvSpPr txBox="1"/>
          <p:nvPr/>
        </p:nvSpPr>
        <p:spPr>
          <a:xfrm>
            <a:off x="226423" y="679991"/>
            <a:ext cx="11652068" cy="1200329"/>
          </a:xfrm>
          <a:prstGeom prst="rect">
            <a:avLst/>
          </a:prstGeom>
          <a:noFill/>
        </p:spPr>
        <p:txBody>
          <a:bodyPr wrap="square">
            <a:spAutoFit/>
          </a:bodyPr>
          <a:lstStyle/>
          <a:p>
            <a:r>
              <a:rPr lang="en-US" sz="2400" b="0" i="0" dirty="0">
                <a:effectLst/>
                <a:latin typeface="Arial" panose="020B0604020202020204" pitchFamily="34" charset="0"/>
                <a:cs typeface="Arial" panose="020B0604020202020204" pitchFamily="34" charset="0"/>
              </a:rPr>
              <a:t>Then, again like BPE, </a:t>
            </a:r>
            <a:r>
              <a:rPr lang="en-US" sz="2400" b="0" i="0" dirty="0" err="1">
                <a:effectLst/>
                <a:latin typeface="Arial" panose="020B0604020202020204" pitchFamily="34" charset="0"/>
                <a:cs typeface="Arial" panose="020B0604020202020204" pitchFamily="34" charset="0"/>
              </a:rPr>
              <a:t>WordPiece</a:t>
            </a:r>
            <a:r>
              <a:rPr lang="en-US" sz="2400" b="0" i="0" dirty="0">
                <a:effectLst/>
                <a:latin typeface="Arial" panose="020B0604020202020204" pitchFamily="34" charset="0"/>
                <a:cs typeface="Arial" panose="020B0604020202020204" pitchFamily="34" charset="0"/>
              </a:rPr>
              <a:t> learns merge rules. The main difference is the way the pair to be merged is selected. Instead of selecting the most frequent pair, </a:t>
            </a:r>
            <a:r>
              <a:rPr lang="en-US" sz="2400" b="0" i="0" dirty="0" err="1">
                <a:effectLst/>
                <a:latin typeface="Arial" panose="020B0604020202020204" pitchFamily="34" charset="0"/>
                <a:cs typeface="Arial" panose="020B0604020202020204" pitchFamily="34" charset="0"/>
              </a:rPr>
              <a:t>WordPiece</a:t>
            </a:r>
            <a:r>
              <a:rPr lang="en-US" sz="2400" b="0" i="0" dirty="0">
                <a:effectLst/>
                <a:latin typeface="Arial" panose="020B0604020202020204" pitchFamily="34" charset="0"/>
                <a:cs typeface="Arial" panose="020B0604020202020204" pitchFamily="34" charset="0"/>
              </a:rPr>
              <a:t> computes a score for each pair, using the following formula:</a:t>
            </a:r>
            <a:endParaRPr lang="hi-IN" sz="2400" dirty="0">
              <a:latin typeface="Arial" panose="020B0604020202020204" pitchFamily="34" charset="0"/>
            </a:endParaRPr>
          </a:p>
        </p:txBody>
      </p:sp>
      <p:sp>
        <p:nvSpPr>
          <p:cNvPr id="5" name="TextBox 4">
            <a:extLst>
              <a:ext uri="{FF2B5EF4-FFF2-40B4-BE49-F238E27FC236}">
                <a16:creationId xmlns:a16="http://schemas.microsoft.com/office/drawing/2014/main" id="{AED8B5CB-8254-2BC3-1835-54B2C0C8ABDC}"/>
              </a:ext>
            </a:extLst>
          </p:cNvPr>
          <p:cNvSpPr txBox="1"/>
          <p:nvPr/>
        </p:nvSpPr>
        <p:spPr>
          <a:xfrm>
            <a:off x="1750423" y="2158776"/>
            <a:ext cx="9762308" cy="461665"/>
          </a:xfrm>
          <a:prstGeom prst="rect">
            <a:avLst/>
          </a:prstGeom>
          <a:noFill/>
        </p:spPr>
        <p:txBody>
          <a:bodyPr wrap="square">
            <a:spAutoFit/>
          </a:bodyPr>
          <a:lstStyle/>
          <a:p>
            <a:r>
              <a:rPr lang="en-US" sz="2400" b="0" i="0" dirty="0">
                <a:effectLst/>
                <a:latin typeface="Arial" panose="020B0604020202020204" pitchFamily="34" charset="0"/>
                <a:cs typeface="Arial" panose="020B0604020202020204" pitchFamily="34" charset="0"/>
              </a:rPr>
              <a:t>score=(</a:t>
            </a:r>
            <a:r>
              <a:rPr lang="en-US" sz="2400" b="0" i="0" dirty="0" err="1">
                <a:effectLst/>
                <a:latin typeface="Arial" panose="020B0604020202020204" pitchFamily="34" charset="0"/>
                <a:cs typeface="Arial" panose="020B0604020202020204" pitchFamily="34" charset="0"/>
              </a:rPr>
              <a:t>freq_of_pair</a:t>
            </a:r>
            <a:r>
              <a:rPr lang="en-US" sz="2400" b="0" i="0" dirty="0">
                <a:effectLst/>
                <a:latin typeface="Arial" panose="020B0604020202020204" pitchFamily="34" charset="0"/>
                <a:cs typeface="Arial" panose="020B0604020202020204" pitchFamily="34" charset="0"/>
              </a:rPr>
              <a:t>)/(</a:t>
            </a:r>
            <a:r>
              <a:rPr lang="en-US" sz="2400" b="0" i="0" dirty="0" err="1">
                <a:effectLst/>
                <a:latin typeface="Arial" panose="020B0604020202020204" pitchFamily="34" charset="0"/>
                <a:cs typeface="Arial" panose="020B0604020202020204" pitchFamily="34" charset="0"/>
              </a:rPr>
              <a:t>freq_of_first_element×freq_of_second_element</a:t>
            </a:r>
            <a:r>
              <a:rPr lang="en-US" sz="2400" b="0" i="0" dirty="0">
                <a:effectLst/>
                <a:latin typeface="Arial" panose="020B0604020202020204" pitchFamily="34" charset="0"/>
                <a:cs typeface="Arial" panose="020B0604020202020204" pitchFamily="34" charset="0"/>
              </a:rPr>
              <a:t>)</a:t>
            </a:r>
            <a:endParaRPr lang="hi-IN" sz="2400" dirty="0">
              <a:latin typeface="Arial" panose="020B0604020202020204" pitchFamily="34" charset="0"/>
            </a:endParaRPr>
          </a:p>
        </p:txBody>
      </p:sp>
      <p:sp>
        <p:nvSpPr>
          <p:cNvPr id="7" name="TextBox 6">
            <a:extLst>
              <a:ext uri="{FF2B5EF4-FFF2-40B4-BE49-F238E27FC236}">
                <a16:creationId xmlns:a16="http://schemas.microsoft.com/office/drawing/2014/main" id="{F8DD5E12-68DC-6AB8-A6B7-F904D7D14686}"/>
              </a:ext>
            </a:extLst>
          </p:cNvPr>
          <p:cNvSpPr txBox="1"/>
          <p:nvPr/>
        </p:nvSpPr>
        <p:spPr>
          <a:xfrm>
            <a:off x="-1" y="2916093"/>
            <a:ext cx="11817531" cy="3416320"/>
          </a:xfrm>
          <a:prstGeom prst="rect">
            <a:avLst/>
          </a:prstGeom>
          <a:noFill/>
        </p:spPr>
        <p:txBody>
          <a:bodyPr wrap="square">
            <a:spAutoFit/>
          </a:bodyPr>
          <a:lstStyle/>
          <a:p>
            <a:pPr marL="342900" indent="-342900">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By dividing the frequency of the pair by the product of the frequencies of each of its parts, the algorithm prioritizes the merging of pairs where the individual parts are less frequent in the vocabulary. </a:t>
            </a:r>
          </a:p>
          <a:p>
            <a:pPr marL="342900" indent="-342900">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For instance, it won’t necessarily merge ("un", "##able") even if that pair occurs very frequently in the vocabulary, because the two pairs "un" and "##able" will likely each appear in a lot of other words and have a high frequency. </a:t>
            </a:r>
          </a:p>
          <a:p>
            <a:pPr marL="342900" indent="-342900">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In contrast, a pair like ("hu", "##</a:t>
            </a:r>
            <a:r>
              <a:rPr lang="en-US" sz="2400" b="0" i="0" dirty="0" err="1">
                <a:effectLst/>
                <a:latin typeface="Arial" panose="020B0604020202020204" pitchFamily="34" charset="0"/>
                <a:cs typeface="Arial" panose="020B0604020202020204" pitchFamily="34" charset="0"/>
              </a:rPr>
              <a:t>gging</a:t>
            </a:r>
            <a:r>
              <a:rPr lang="en-US" sz="2400" b="0" i="0" dirty="0">
                <a:effectLst/>
                <a:latin typeface="Arial" panose="020B0604020202020204" pitchFamily="34" charset="0"/>
                <a:cs typeface="Arial" panose="020B0604020202020204" pitchFamily="34" charset="0"/>
              </a:rPr>
              <a:t>") will probably be merged faster (assuming the word “hugging” appears often in the vocabulary) since "hu" and "##</a:t>
            </a:r>
            <a:r>
              <a:rPr lang="en-US" sz="2400" b="0" i="0" dirty="0" err="1">
                <a:effectLst/>
                <a:latin typeface="Arial" panose="020B0604020202020204" pitchFamily="34" charset="0"/>
                <a:cs typeface="Arial" panose="020B0604020202020204" pitchFamily="34" charset="0"/>
              </a:rPr>
              <a:t>gging</a:t>
            </a:r>
            <a:r>
              <a:rPr lang="en-US" sz="2400" b="0" i="0" dirty="0">
                <a:effectLst/>
                <a:latin typeface="Arial" panose="020B0604020202020204" pitchFamily="34" charset="0"/>
                <a:cs typeface="Arial" panose="020B0604020202020204" pitchFamily="34" charset="0"/>
              </a:rPr>
              <a:t>" are likely to be less frequent individually.</a:t>
            </a:r>
            <a:endParaRPr lang="hi-IN" sz="2400" dirty="0">
              <a:latin typeface="Arial" panose="020B0604020202020204" pitchFamily="34" charset="0"/>
            </a:endParaRPr>
          </a:p>
        </p:txBody>
      </p:sp>
    </p:spTree>
    <p:extLst>
      <p:ext uri="{BB962C8B-B14F-4D97-AF65-F5344CB8AC3E}">
        <p14:creationId xmlns:p14="http://schemas.microsoft.com/office/powerpoint/2010/main" val="419782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17E4A3-FF22-5A81-AAB5-9B594343133C}"/>
              </a:ext>
            </a:extLst>
          </p:cNvPr>
          <p:cNvSpPr txBox="1"/>
          <p:nvPr/>
        </p:nvSpPr>
        <p:spPr>
          <a:xfrm>
            <a:off x="0" y="131351"/>
            <a:ext cx="11895909" cy="1200329"/>
          </a:xfrm>
          <a:prstGeom prst="rect">
            <a:avLst/>
          </a:prstGeom>
          <a:noFill/>
        </p:spPr>
        <p:txBody>
          <a:bodyPr wrap="square">
            <a:spAutoFit/>
          </a:bodyPr>
          <a:lstStyle/>
          <a:p>
            <a:pPr marL="342900" indent="-342900">
              <a:buFont typeface="Arial" panose="020B0604020202020204" pitchFamily="34" charset="0"/>
              <a:buChar char="•"/>
            </a:pPr>
            <a:r>
              <a:rPr lang="en-US" sz="2400" dirty="0"/>
              <a:t>Generative AI models are trained on large datasets by using deep learning algorithms to learn patterns and probabilities from massive amounts of text, images, or data through repeated optimization.</a:t>
            </a:r>
            <a:endParaRPr lang="hi-IN" sz="2400" dirty="0"/>
          </a:p>
        </p:txBody>
      </p:sp>
      <p:sp>
        <p:nvSpPr>
          <p:cNvPr id="5" name="TextBox 4">
            <a:extLst>
              <a:ext uri="{FF2B5EF4-FFF2-40B4-BE49-F238E27FC236}">
                <a16:creationId xmlns:a16="http://schemas.microsoft.com/office/drawing/2014/main" id="{27EB57DF-A2AA-F723-9EC7-9BC2347BE155}"/>
              </a:ext>
            </a:extLst>
          </p:cNvPr>
          <p:cNvSpPr txBox="1"/>
          <p:nvPr/>
        </p:nvSpPr>
        <p:spPr>
          <a:xfrm>
            <a:off x="339633" y="5695297"/>
            <a:ext cx="11295017" cy="707886"/>
          </a:xfrm>
          <a:prstGeom prst="rect">
            <a:avLst/>
          </a:prstGeom>
          <a:noFill/>
        </p:spPr>
        <p:txBody>
          <a:bodyPr wrap="square">
            <a:spAutoFit/>
          </a:bodyPr>
          <a:lstStyle/>
          <a:p>
            <a:r>
              <a:rPr lang="en-US" sz="2000" dirty="0"/>
              <a:t>Large Language models (LLMs) are the backbone of Generative AI, responsible for interpreting prompts and producing meaningful, context-aware language outputs.</a:t>
            </a:r>
            <a:endParaRPr lang="hi-IN" sz="2000" dirty="0"/>
          </a:p>
        </p:txBody>
      </p:sp>
      <p:sp>
        <p:nvSpPr>
          <p:cNvPr id="7" name="TextBox 6">
            <a:extLst>
              <a:ext uri="{FF2B5EF4-FFF2-40B4-BE49-F238E27FC236}">
                <a16:creationId xmlns:a16="http://schemas.microsoft.com/office/drawing/2014/main" id="{15727E2E-B6FE-8C0B-0592-09734F0FEDC5}"/>
              </a:ext>
            </a:extLst>
          </p:cNvPr>
          <p:cNvSpPr txBox="1"/>
          <p:nvPr/>
        </p:nvSpPr>
        <p:spPr>
          <a:xfrm>
            <a:off x="150216" y="1417709"/>
            <a:ext cx="6135188" cy="523220"/>
          </a:xfrm>
          <a:prstGeom prst="rect">
            <a:avLst/>
          </a:prstGeom>
          <a:noFill/>
        </p:spPr>
        <p:txBody>
          <a:bodyPr wrap="square">
            <a:spAutoFit/>
          </a:bodyPr>
          <a:lstStyle/>
          <a:p>
            <a:r>
              <a:rPr lang="en-US" sz="2800" dirty="0">
                <a:solidFill>
                  <a:srgbClr val="FF0000"/>
                </a:solidFill>
              </a:rPr>
              <a:t>How to Communicate with Generative AI</a:t>
            </a:r>
            <a:endParaRPr lang="hi-IN" sz="2800" dirty="0">
              <a:solidFill>
                <a:srgbClr val="FF0000"/>
              </a:solidFill>
            </a:endParaRPr>
          </a:p>
        </p:txBody>
      </p:sp>
      <p:sp>
        <p:nvSpPr>
          <p:cNvPr id="9" name="TextBox 8">
            <a:extLst>
              <a:ext uri="{FF2B5EF4-FFF2-40B4-BE49-F238E27FC236}">
                <a16:creationId xmlns:a16="http://schemas.microsoft.com/office/drawing/2014/main" id="{BE26E0B6-F888-63A3-AA19-49C5940585B8}"/>
              </a:ext>
            </a:extLst>
          </p:cNvPr>
          <p:cNvSpPr txBox="1"/>
          <p:nvPr/>
        </p:nvSpPr>
        <p:spPr>
          <a:xfrm>
            <a:off x="339634" y="2158776"/>
            <a:ext cx="10537372" cy="707886"/>
          </a:xfrm>
          <a:prstGeom prst="rect">
            <a:avLst/>
          </a:prstGeom>
          <a:noFill/>
        </p:spPr>
        <p:txBody>
          <a:bodyPr wrap="square">
            <a:spAutoFit/>
          </a:bodyPr>
          <a:lstStyle/>
          <a:p>
            <a:pPr>
              <a:buNone/>
            </a:pPr>
            <a:r>
              <a:rPr lang="en-US" sz="2000" b="1" dirty="0"/>
              <a:t>We communicate with Generative AI by giving clear, structured instructions called prompts using natural language or code.</a:t>
            </a:r>
            <a:endParaRPr lang="en-US" sz="2000" dirty="0"/>
          </a:p>
        </p:txBody>
      </p:sp>
      <p:sp>
        <p:nvSpPr>
          <p:cNvPr id="11" name="TextBox 10">
            <a:extLst>
              <a:ext uri="{FF2B5EF4-FFF2-40B4-BE49-F238E27FC236}">
                <a16:creationId xmlns:a16="http://schemas.microsoft.com/office/drawing/2014/main" id="{2B51AF16-F59A-40E3-76F4-FC4AB94A3BC0}"/>
              </a:ext>
            </a:extLst>
          </p:cNvPr>
          <p:cNvSpPr txBox="1"/>
          <p:nvPr/>
        </p:nvSpPr>
        <p:spPr>
          <a:xfrm>
            <a:off x="1489166" y="3285538"/>
            <a:ext cx="8577943" cy="1631216"/>
          </a:xfrm>
          <a:prstGeom prst="rect">
            <a:avLst/>
          </a:prstGeom>
          <a:noFill/>
        </p:spPr>
        <p:txBody>
          <a:bodyPr wrap="square">
            <a:spAutoFit/>
          </a:bodyPr>
          <a:lstStyle/>
          <a:p>
            <a:pPr>
              <a:buNone/>
            </a:pPr>
            <a:r>
              <a:rPr lang="en-US" sz="2000" dirty="0"/>
              <a:t>Generative AI understands </a:t>
            </a:r>
            <a:r>
              <a:rPr lang="en-US" sz="2000" b="1" dirty="0"/>
              <a:t>human language</a:t>
            </a:r>
            <a:r>
              <a:rPr lang="en-US" sz="2000" dirty="0"/>
              <a:t>, so we interact with it by:</a:t>
            </a:r>
          </a:p>
          <a:p>
            <a:pPr lvl="1">
              <a:buFont typeface="Arial" panose="020B0604020202020204" pitchFamily="34" charset="0"/>
              <a:buChar char="•"/>
            </a:pPr>
            <a:r>
              <a:rPr lang="en-US" sz="2000" dirty="0"/>
              <a:t>Asking questions</a:t>
            </a:r>
          </a:p>
          <a:p>
            <a:pPr lvl="1">
              <a:buFont typeface="Arial" panose="020B0604020202020204" pitchFamily="34" charset="0"/>
              <a:buChar char="•"/>
            </a:pPr>
            <a:r>
              <a:rPr lang="en-US" sz="2000" dirty="0"/>
              <a:t>Giving instructions</a:t>
            </a:r>
          </a:p>
          <a:p>
            <a:pPr lvl="1">
              <a:buFont typeface="Arial" panose="020B0604020202020204" pitchFamily="34" charset="0"/>
              <a:buChar char="•"/>
            </a:pPr>
            <a:r>
              <a:rPr lang="en-US" sz="2000" dirty="0"/>
              <a:t>Providing context and examples</a:t>
            </a:r>
          </a:p>
          <a:p>
            <a:pPr>
              <a:buNone/>
            </a:pPr>
            <a:r>
              <a:rPr lang="en-US" sz="2000" dirty="0"/>
              <a:t>This interaction is called </a:t>
            </a:r>
            <a:r>
              <a:rPr lang="en-US" sz="2000" b="1" dirty="0"/>
              <a:t>prompting</a:t>
            </a:r>
            <a:r>
              <a:rPr lang="en-US" sz="2000" dirty="0"/>
              <a:t>.</a:t>
            </a:r>
          </a:p>
        </p:txBody>
      </p:sp>
      <p:sp>
        <p:nvSpPr>
          <p:cNvPr id="12" name="TextBox 11">
            <a:extLst>
              <a:ext uri="{FF2B5EF4-FFF2-40B4-BE49-F238E27FC236}">
                <a16:creationId xmlns:a16="http://schemas.microsoft.com/office/drawing/2014/main" id="{C346D1F5-0E78-818D-AC16-20C943C1071D}"/>
              </a:ext>
            </a:extLst>
          </p:cNvPr>
          <p:cNvSpPr txBox="1"/>
          <p:nvPr/>
        </p:nvSpPr>
        <p:spPr>
          <a:xfrm>
            <a:off x="339634" y="5050970"/>
            <a:ext cx="8795657" cy="461665"/>
          </a:xfrm>
          <a:prstGeom prst="rect">
            <a:avLst/>
          </a:prstGeom>
          <a:noFill/>
        </p:spPr>
        <p:txBody>
          <a:bodyPr wrap="square" rtlCol="0">
            <a:spAutoFit/>
          </a:bodyPr>
          <a:lstStyle/>
          <a:p>
            <a:r>
              <a:rPr lang="en-IN" sz="2400" dirty="0">
                <a:solidFill>
                  <a:srgbClr val="FF0000"/>
                </a:solidFill>
              </a:rPr>
              <a:t>Who interprets prompt?</a:t>
            </a:r>
            <a:endParaRPr lang="hi-IN" sz="2400" dirty="0">
              <a:solidFill>
                <a:srgbClr val="FF0000"/>
              </a:solidFill>
            </a:endParaRPr>
          </a:p>
        </p:txBody>
      </p:sp>
    </p:spTree>
    <p:extLst>
      <p:ext uri="{BB962C8B-B14F-4D97-AF65-F5344CB8AC3E}">
        <p14:creationId xmlns:p14="http://schemas.microsoft.com/office/powerpoint/2010/main" val="79376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B6FEC1-4645-F82B-6E55-23976111609E}"/>
              </a:ext>
            </a:extLst>
          </p:cNvPr>
          <p:cNvSpPr txBox="1"/>
          <p:nvPr/>
        </p:nvSpPr>
        <p:spPr>
          <a:xfrm>
            <a:off x="731519" y="390931"/>
            <a:ext cx="10293531" cy="461665"/>
          </a:xfrm>
          <a:prstGeom prst="rect">
            <a:avLst/>
          </a:prstGeom>
          <a:noFill/>
        </p:spPr>
        <p:txBody>
          <a:bodyPr wrap="square">
            <a:spAutoFit/>
          </a:bodyPr>
          <a:lstStyle/>
          <a:p>
            <a:r>
              <a:rPr lang="en-US" sz="2400" b="0" i="0" dirty="0">
                <a:effectLst/>
                <a:latin typeface="Arial" panose="020B0604020202020204" pitchFamily="34" charset="0"/>
                <a:cs typeface="Arial" panose="020B0604020202020204" pitchFamily="34" charset="0"/>
              </a:rPr>
              <a:t>Let’s look at the same vocabulary we used in the BPE training example:</a:t>
            </a:r>
            <a:endParaRPr lang="hi-IN" sz="2400" dirty="0">
              <a:latin typeface="Arial" panose="020B0604020202020204" pitchFamily="34" charset="0"/>
            </a:endParaRPr>
          </a:p>
        </p:txBody>
      </p:sp>
      <p:sp>
        <p:nvSpPr>
          <p:cNvPr id="5" name="TextBox 4">
            <a:extLst>
              <a:ext uri="{FF2B5EF4-FFF2-40B4-BE49-F238E27FC236}">
                <a16:creationId xmlns:a16="http://schemas.microsoft.com/office/drawing/2014/main" id="{4E0C9B16-199D-EF22-87D6-FBD0D7DAA50F}"/>
              </a:ext>
            </a:extLst>
          </p:cNvPr>
          <p:cNvSpPr txBox="1"/>
          <p:nvPr/>
        </p:nvSpPr>
        <p:spPr>
          <a:xfrm>
            <a:off x="3048000" y="930026"/>
            <a:ext cx="6827520" cy="369332"/>
          </a:xfrm>
          <a:prstGeom prst="rect">
            <a:avLst/>
          </a:prstGeom>
          <a:noFill/>
        </p:spPr>
        <p:txBody>
          <a:bodyPr wrap="square">
            <a:spAutoFit/>
          </a:bodyPr>
          <a:lstStyle/>
          <a:p>
            <a:r>
              <a:rPr lang="hi-IN" dirty="0">
                <a:solidFill>
                  <a:srgbClr val="FF0000"/>
                </a:solidFill>
              </a:rPr>
              <a:t>("</a:t>
            </a:r>
            <a:r>
              <a:rPr lang="hi-IN" dirty="0" err="1">
                <a:solidFill>
                  <a:srgbClr val="FF0000"/>
                </a:solidFill>
              </a:rPr>
              <a:t>hug</a:t>
            </a:r>
            <a:r>
              <a:rPr lang="hi-IN" dirty="0">
                <a:solidFill>
                  <a:srgbClr val="FF0000"/>
                </a:solidFill>
              </a:rPr>
              <a:t>", 10), ("</a:t>
            </a:r>
            <a:r>
              <a:rPr lang="hi-IN" dirty="0" err="1">
                <a:solidFill>
                  <a:srgbClr val="FF0000"/>
                </a:solidFill>
              </a:rPr>
              <a:t>pug</a:t>
            </a:r>
            <a:r>
              <a:rPr lang="hi-IN" dirty="0">
                <a:solidFill>
                  <a:srgbClr val="FF0000"/>
                </a:solidFill>
              </a:rPr>
              <a:t>", 5), ("</a:t>
            </a:r>
            <a:r>
              <a:rPr lang="hi-IN" dirty="0" err="1">
                <a:solidFill>
                  <a:srgbClr val="FF0000"/>
                </a:solidFill>
              </a:rPr>
              <a:t>pun</a:t>
            </a:r>
            <a:r>
              <a:rPr lang="hi-IN" dirty="0">
                <a:solidFill>
                  <a:srgbClr val="FF0000"/>
                </a:solidFill>
              </a:rPr>
              <a:t>", 12), ("</a:t>
            </a:r>
            <a:r>
              <a:rPr lang="hi-IN" dirty="0" err="1">
                <a:solidFill>
                  <a:srgbClr val="FF0000"/>
                </a:solidFill>
              </a:rPr>
              <a:t>bun</a:t>
            </a:r>
            <a:r>
              <a:rPr lang="hi-IN" dirty="0">
                <a:solidFill>
                  <a:srgbClr val="FF0000"/>
                </a:solidFill>
              </a:rPr>
              <a:t>", 4), ("</a:t>
            </a:r>
            <a:r>
              <a:rPr lang="hi-IN" dirty="0" err="1">
                <a:solidFill>
                  <a:srgbClr val="FF0000"/>
                </a:solidFill>
              </a:rPr>
              <a:t>hugs</a:t>
            </a:r>
            <a:r>
              <a:rPr lang="hi-IN" dirty="0">
                <a:solidFill>
                  <a:srgbClr val="FF0000"/>
                </a:solidFill>
              </a:rPr>
              <a:t>", 5)</a:t>
            </a:r>
          </a:p>
        </p:txBody>
      </p:sp>
      <p:sp>
        <p:nvSpPr>
          <p:cNvPr id="7" name="TextBox 6">
            <a:extLst>
              <a:ext uri="{FF2B5EF4-FFF2-40B4-BE49-F238E27FC236}">
                <a16:creationId xmlns:a16="http://schemas.microsoft.com/office/drawing/2014/main" id="{DB0F5126-1586-4439-9857-E8B2B2609FC7}"/>
              </a:ext>
            </a:extLst>
          </p:cNvPr>
          <p:cNvSpPr txBox="1"/>
          <p:nvPr/>
        </p:nvSpPr>
        <p:spPr>
          <a:xfrm>
            <a:off x="400587" y="1644130"/>
            <a:ext cx="6096000" cy="461665"/>
          </a:xfrm>
          <a:prstGeom prst="rect">
            <a:avLst/>
          </a:prstGeom>
          <a:noFill/>
        </p:spPr>
        <p:txBody>
          <a:bodyPr wrap="square">
            <a:spAutoFit/>
          </a:bodyPr>
          <a:lstStyle/>
          <a:p>
            <a:r>
              <a:rPr lang="en-US" sz="2400" b="0" i="0" dirty="0">
                <a:effectLst/>
                <a:latin typeface="Arial" panose="020B0604020202020204" pitchFamily="34" charset="0"/>
                <a:cs typeface="Arial" panose="020B0604020202020204" pitchFamily="34" charset="0"/>
              </a:rPr>
              <a:t>The splits here will be:</a:t>
            </a:r>
            <a:endParaRPr lang="hi-IN" sz="2400" dirty="0">
              <a:latin typeface="Arial" panose="020B0604020202020204" pitchFamily="34" charset="0"/>
            </a:endParaRPr>
          </a:p>
        </p:txBody>
      </p:sp>
      <p:sp>
        <p:nvSpPr>
          <p:cNvPr id="9" name="TextBox 8">
            <a:extLst>
              <a:ext uri="{FF2B5EF4-FFF2-40B4-BE49-F238E27FC236}">
                <a16:creationId xmlns:a16="http://schemas.microsoft.com/office/drawing/2014/main" id="{ABAEE72C-A629-ABEA-98AA-283E06EAAB4F}"/>
              </a:ext>
            </a:extLst>
          </p:cNvPr>
          <p:cNvSpPr txBox="1"/>
          <p:nvPr/>
        </p:nvSpPr>
        <p:spPr>
          <a:xfrm>
            <a:off x="174171" y="2367783"/>
            <a:ext cx="12200709" cy="830997"/>
          </a:xfrm>
          <a:prstGeom prst="rect">
            <a:avLst/>
          </a:prstGeom>
          <a:noFill/>
        </p:spPr>
        <p:txBody>
          <a:bodyPr wrap="square">
            <a:spAutoFit/>
          </a:bodyPr>
          <a:lstStyle/>
          <a:p>
            <a:r>
              <a:rPr lang="hi-IN" sz="2400" dirty="0">
                <a:solidFill>
                  <a:srgbClr val="FF0000"/>
                </a:solidFill>
              </a:rPr>
              <a:t>("h" "##u" "##g", 10), ("p" "##u" "##g", 5), ("p" "##u" "##n", 12), ("b" "##u" "##n", 4), ("h" "##u" "##g" "##s", 5)</a:t>
            </a:r>
          </a:p>
        </p:txBody>
      </p:sp>
      <p:sp>
        <p:nvSpPr>
          <p:cNvPr id="11" name="TextBox 10">
            <a:extLst>
              <a:ext uri="{FF2B5EF4-FFF2-40B4-BE49-F238E27FC236}">
                <a16:creationId xmlns:a16="http://schemas.microsoft.com/office/drawing/2014/main" id="{FDC5A7BD-DDD5-5250-B244-7271F4C2FD8A}"/>
              </a:ext>
            </a:extLst>
          </p:cNvPr>
          <p:cNvSpPr txBox="1"/>
          <p:nvPr/>
        </p:nvSpPr>
        <p:spPr>
          <a:xfrm>
            <a:off x="95794" y="3420081"/>
            <a:ext cx="11878492" cy="2677656"/>
          </a:xfrm>
          <a:prstGeom prst="rect">
            <a:avLst/>
          </a:prstGeom>
          <a:noFill/>
        </p:spPr>
        <p:txBody>
          <a:bodyPr wrap="square">
            <a:spAutoFit/>
          </a:bodyPr>
          <a:lstStyle/>
          <a:p>
            <a:r>
              <a:rPr lang="en-US" sz="2400" b="0" i="0" dirty="0">
                <a:effectLst/>
                <a:latin typeface="Arial" panose="020B0604020202020204" pitchFamily="34" charset="0"/>
                <a:cs typeface="Arial" panose="020B0604020202020204" pitchFamily="34" charset="0"/>
              </a:rPr>
              <a:t>So the initial vocabulary will be ["b", "h", "p", "##g", "##n", "##s", "##u"] (if we forget about special tokens for now). </a:t>
            </a:r>
          </a:p>
          <a:p>
            <a:r>
              <a:rPr lang="en-US" sz="2400" b="0" i="0" dirty="0">
                <a:effectLst/>
                <a:latin typeface="Arial" panose="020B0604020202020204" pitchFamily="34" charset="0"/>
                <a:cs typeface="Arial" panose="020B0604020202020204" pitchFamily="34" charset="0"/>
              </a:rPr>
              <a:t>The most frequent pair is ("##u", "##g") (present 20 times), but the individual frequency of "##u" is very high, so its score is not the highest (it’s 1 / 36). </a:t>
            </a:r>
          </a:p>
          <a:p>
            <a:r>
              <a:rPr lang="en-US" sz="2400" b="0" i="0" dirty="0">
                <a:effectLst/>
                <a:latin typeface="Arial" panose="020B0604020202020204" pitchFamily="34" charset="0"/>
                <a:cs typeface="Arial" panose="020B0604020202020204" pitchFamily="34" charset="0"/>
              </a:rPr>
              <a:t>All pairs with a "##u" actually have that same score (1 / 36), so the best score goes to the pair ("##g", "##s") — the only one without a "##u" — at 1 / 20, and the first merge learned is ("##g", "##s") -&gt; ("##</a:t>
            </a:r>
            <a:r>
              <a:rPr lang="en-US" sz="2400" b="0" i="0" dirty="0" err="1">
                <a:effectLst/>
                <a:latin typeface="Arial" panose="020B0604020202020204" pitchFamily="34" charset="0"/>
                <a:cs typeface="Arial" panose="020B0604020202020204" pitchFamily="34" charset="0"/>
              </a:rPr>
              <a:t>gs</a:t>
            </a:r>
            <a:r>
              <a:rPr lang="en-US" sz="2400" b="0" i="0" dirty="0">
                <a:effectLst/>
                <a:latin typeface="Arial" panose="020B0604020202020204" pitchFamily="34" charset="0"/>
                <a:cs typeface="Arial" panose="020B0604020202020204" pitchFamily="34" charset="0"/>
              </a:rPr>
              <a:t>").</a:t>
            </a:r>
            <a:endParaRPr lang="hi-IN" sz="2400" dirty="0">
              <a:latin typeface="Arial" panose="020B0604020202020204" pitchFamily="34" charset="0"/>
            </a:endParaRPr>
          </a:p>
        </p:txBody>
      </p:sp>
    </p:spTree>
    <p:extLst>
      <p:ext uri="{BB962C8B-B14F-4D97-AF65-F5344CB8AC3E}">
        <p14:creationId xmlns:p14="http://schemas.microsoft.com/office/powerpoint/2010/main" val="3193163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E693FE-719F-B5B4-7CEA-18C0B7E0DBE9}"/>
              </a:ext>
            </a:extLst>
          </p:cNvPr>
          <p:cNvSpPr txBox="1"/>
          <p:nvPr/>
        </p:nvSpPr>
        <p:spPr>
          <a:xfrm>
            <a:off x="148046" y="426602"/>
            <a:ext cx="11652068" cy="830997"/>
          </a:xfrm>
          <a:prstGeom prst="rect">
            <a:avLst/>
          </a:prstGeom>
          <a:noFill/>
        </p:spPr>
        <p:txBody>
          <a:bodyPr wrap="square">
            <a:spAutoFit/>
          </a:bodyPr>
          <a:lstStyle/>
          <a:p>
            <a:r>
              <a:rPr lang="en-US" sz="2400" b="0" i="0" dirty="0">
                <a:effectLst/>
                <a:latin typeface="Arial" panose="020B0604020202020204" pitchFamily="34" charset="0"/>
                <a:cs typeface="Arial" panose="020B0604020202020204" pitchFamily="34" charset="0"/>
              </a:rPr>
              <a:t>Note that when we merge, we remove the ## between the two tokens, so we add "##</a:t>
            </a:r>
            <a:r>
              <a:rPr lang="en-US" sz="2400" b="0" i="0" dirty="0" err="1">
                <a:effectLst/>
                <a:latin typeface="Arial" panose="020B0604020202020204" pitchFamily="34" charset="0"/>
                <a:cs typeface="Arial" panose="020B0604020202020204" pitchFamily="34" charset="0"/>
              </a:rPr>
              <a:t>gs</a:t>
            </a:r>
            <a:r>
              <a:rPr lang="en-US" sz="2400" b="0" i="0" dirty="0">
                <a:effectLst/>
                <a:latin typeface="Arial" panose="020B0604020202020204" pitchFamily="34" charset="0"/>
                <a:cs typeface="Arial" panose="020B0604020202020204" pitchFamily="34" charset="0"/>
              </a:rPr>
              <a:t>" to the vocabulary and apply the merge in the words of the corpus:</a:t>
            </a:r>
            <a:endParaRPr lang="hi-IN" sz="2400" dirty="0">
              <a:latin typeface="Arial" panose="020B0604020202020204" pitchFamily="34" charset="0"/>
            </a:endParaRPr>
          </a:p>
        </p:txBody>
      </p:sp>
      <p:sp>
        <p:nvSpPr>
          <p:cNvPr id="5" name="TextBox 4">
            <a:extLst>
              <a:ext uri="{FF2B5EF4-FFF2-40B4-BE49-F238E27FC236}">
                <a16:creationId xmlns:a16="http://schemas.microsoft.com/office/drawing/2014/main" id="{E41250C3-10E5-A476-3B6D-F879A0EB8F1C}"/>
              </a:ext>
            </a:extLst>
          </p:cNvPr>
          <p:cNvSpPr txBox="1"/>
          <p:nvPr/>
        </p:nvSpPr>
        <p:spPr>
          <a:xfrm>
            <a:off x="148045" y="1558723"/>
            <a:ext cx="11652067" cy="646331"/>
          </a:xfrm>
          <a:prstGeom prst="rect">
            <a:avLst/>
          </a:prstGeom>
          <a:noFill/>
        </p:spPr>
        <p:txBody>
          <a:bodyPr wrap="square">
            <a:spAutoFit/>
          </a:bodyPr>
          <a:lstStyle/>
          <a:p>
            <a:r>
              <a:rPr lang="hi-IN" dirty="0" err="1"/>
              <a:t>Vocabulary</a:t>
            </a:r>
            <a:r>
              <a:rPr lang="hi-IN" dirty="0"/>
              <a:t>: ["b", "h", "p", "##g", "##n", "##s", "##u", "##</a:t>
            </a:r>
            <a:r>
              <a:rPr lang="hi-IN" dirty="0" err="1"/>
              <a:t>gs</a:t>
            </a:r>
            <a:r>
              <a:rPr lang="hi-IN" dirty="0"/>
              <a:t>"]</a:t>
            </a:r>
          </a:p>
          <a:p>
            <a:r>
              <a:rPr lang="hi-IN" dirty="0" err="1"/>
              <a:t>Corpus</a:t>
            </a:r>
            <a:r>
              <a:rPr lang="hi-IN" dirty="0"/>
              <a:t>: ("h" "##u" "##g", 10), ("p" "##u" "##g", 5), ("p" "##u" "##n", 12), ("b" "##u" "##n", 4), ("h" "##u" "##</a:t>
            </a:r>
            <a:r>
              <a:rPr lang="hi-IN" dirty="0" err="1"/>
              <a:t>gs</a:t>
            </a:r>
            <a:r>
              <a:rPr lang="hi-IN" dirty="0"/>
              <a:t>", 5)</a:t>
            </a:r>
          </a:p>
        </p:txBody>
      </p:sp>
      <p:sp>
        <p:nvSpPr>
          <p:cNvPr id="7" name="TextBox 6">
            <a:extLst>
              <a:ext uri="{FF2B5EF4-FFF2-40B4-BE49-F238E27FC236}">
                <a16:creationId xmlns:a16="http://schemas.microsoft.com/office/drawing/2014/main" id="{95CF8D65-2C85-42A5-8C41-D1944009A5EC}"/>
              </a:ext>
            </a:extLst>
          </p:cNvPr>
          <p:cNvSpPr txBox="1"/>
          <p:nvPr/>
        </p:nvSpPr>
        <p:spPr>
          <a:xfrm>
            <a:off x="827314" y="2602914"/>
            <a:ext cx="10389326" cy="461665"/>
          </a:xfrm>
          <a:prstGeom prst="rect">
            <a:avLst/>
          </a:prstGeom>
          <a:noFill/>
        </p:spPr>
        <p:txBody>
          <a:bodyPr wrap="square">
            <a:spAutoFit/>
          </a:bodyPr>
          <a:lstStyle/>
          <a:p>
            <a:r>
              <a:rPr lang="en-US" sz="2400" b="0" i="0" dirty="0">
                <a:effectLst/>
                <a:latin typeface="Arial" panose="020B0604020202020204" pitchFamily="34" charset="0"/>
                <a:cs typeface="Arial" panose="020B0604020202020204" pitchFamily="34" charset="0"/>
              </a:rPr>
              <a:t>and we continue like this until we reach the desired vocabulary size.</a:t>
            </a:r>
            <a:endParaRPr lang="hi-IN" sz="2400" dirty="0">
              <a:latin typeface="Arial" panose="020B0604020202020204" pitchFamily="34" charset="0"/>
            </a:endParaRPr>
          </a:p>
        </p:txBody>
      </p:sp>
    </p:spTree>
    <p:extLst>
      <p:ext uri="{BB962C8B-B14F-4D97-AF65-F5344CB8AC3E}">
        <p14:creationId xmlns:p14="http://schemas.microsoft.com/office/powerpoint/2010/main" val="33319802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1DB30B-8CA0-D2A3-C15B-27BF765532AF}"/>
              </a:ext>
            </a:extLst>
          </p:cNvPr>
          <p:cNvPicPr>
            <a:picLocks noChangeAspect="1"/>
          </p:cNvPicPr>
          <p:nvPr/>
        </p:nvPicPr>
        <p:blipFill>
          <a:blip r:embed="rId2"/>
          <a:stretch>
            <a:fillRect/>
          </a:stretch>
        </p:blipFill>
        <p:spPr>
          <a:xfrm>
            <a:off x="189676" y="185068"/>
            <a:ext cx="5906324" cy="3753374"/>
          </a:xfrm>
          <a:prstGeom prst="rect">
            <a:avLst/>
          </a:prstGeom>
        </p:spPr>
      </p:pic>
      <p:sp>
        <p:nvSpPr>
          <p:cNvPr id="5" name="TextBox 4">
            <a:extLst>
              <a:ext uri="{FF2B5EF4-FFF2-40B4-BE49-F238E27FC236}">
                <a16:creationId xmlns:a16="http://schemas.microsoft.com/office/drawing/2014/main" id="{60DE10C0-1370-DD08-7C48-7CE74BD98B79}"/>
              </a:ext>
            </a:extLst>
          </p:cNvPr>
          <p:cNvSpPr txBox="1"/>
          <p:nvPr/>
        </p:nvSpPr>
        <p:spPr>
          <a:xfrm>
            <a:off x="4998726" y="4162707"/>
            <a:ext cx="7193274" cy="1602362"/>
          </a:xfrm>
          <a:prstGeom prst="rect">
            <a:avLst/>
          </a:prstGeom>
          <a:noFill/>
        </p:spPr>
        <p:txBody>
          <a:bodyPr wrap="square">
            <a:spAutoFit/>
          </a:bodyPr>
          <a:lstStyle/>
          <a:p>
            <a:pPr algn="l">
              <a:lnSpc>
                <a:spcPts val="2250"/>
              </a:lnSpc>
              <a:buNone/>
            </a:pPr>
            <a:r>
              <a:rPr lang="en-US" b="1" i="0" dirty="0">
                <a:solidFill>
                  <a:srgbClr val="242424"/>
                </a:solidFill>
                <a:effectLst/>
                <a:latin typeface="sohne"/>
              </a:rPr>
              <a:t> 3. Calculating Token Frequencies</a:t>
            </a:r>
          </a:p>
          <a:p>
            <a:pPr algn="l">
              <a:lnSpc>
                <a:spcPts val="2400"/>
              </a:lnSpc>
              <a:buNone/>
            </a:pPr>
            <a:r>
              <a:rPr lang="en-US" b="1" i="0" dirty="0">
                <a:solidFill>
                  <a:srgbClr val="242424"/>
                </a:solidFill>
                <a:effectLst/>
                <a:latin typeface="source-serif-pro"/>
              </a:rPr>
              <a:t>Process</a:t>
            </a:r>
            <a:endParaRPr lang="en-US" b="0" i="0" dirty="0">
              <a:solidFill>
                <a:srgbClr val="242424"/>
              </a:solidFill>
              <a:effectLst/>
              <a:latin typeface="source-serif-pro"/>
            </a:endParaRPr>
          </a:p>
          <a:p>
            <a:pPr algn="l">
              <a:lnSpc>
                <a:spcPts val="2400"/>
              </a:lnSpc>
              <a:buFont typeface="+mj-lt"/>
              <a:buAutoNum type="arabicPeriod"/>
            </a:pPr>
            <a:r>
              <a:rPr lang="en-US" b="0" i="0" dirty="0">
                <a:solidFill>
                  <a:srgbClr val="242424"/>
                </a:solidFill>
                <a:effectLst/>
                <a:latin typeface="source-serif-pro"/>
              </a:rPr>
              <a:t>Count the frequency of each </a:t>
            </a:r>
            <a:r>
              <a:rPr lang="en-US" b="0" i="0" dirty="0" err="1">
                <a:solidFill>
                  <a:srgbClr val="242424"/>
                </a:solidFill>
                <a:effectLst/>
                <a:latin typeface="source-serif-pro"/>
              </a:rPr>
              <a:t>subword</a:t>
            </a:r>
            <a:r>
              <a:rPr lang="en-US" b="0" i="0" dirty="0">
                <a:solidFill>
                  <a:srgbClr val="242424"/>
                </a:solidFill>
                <a:effectLst/>
                <a:latin typeface="source-serif-pro"/>
              </a:rPr>
              <a:t> in the training data.</a:t>
            </a:r>
          </a:p>
          <a:p>
            <a:pPr algn="l">
              <a:lnSpc>
                <a:spcPts val="2400"/>
              </a:lnSpc>
              <a:buFont typeface="+mj-lt"/>
              <a:buAutoNum type="arabicPeriod"/>
            </a:pPr>
            <a:r>
              <a:rPr lang="en-US" b="0" i="0" dirty="0">
                <a:solidFill>
                  <a:srgbClr val="242424"/>
                </a:solidFill>
                <a:effectLst/>
                <a:latin typeface="source-serif-pro"/>
              </a:rPr>
              <a:t>Keep track of which </a:t>
            </a:r>
            <a:r>
              <a:rPr lang="en-US" b="0" i="0" dirty="0" err="1">
                <a:solidFill>
                  <a:srgbClr val="242424"/>
                </a:solidFill>
                <a:effectLst/>
                <a:latin typeface="source-serif-pro"/>
              </a:rPr>
              <a:t>subwords</a:t>
            </a:r>
            <a:r>
              <a:rPr lang="en-US" b="0" i="0" dirty="0">
                <a:solidFill>
                  <a:srgbClr val="242424"/>
                </a:solidFill>
                <a:effectLst/>
                <a:latin typeface="source-serif-pro"/>
              </a:rPr>
              <a:t> appear at the start of words vs. in the middle/end.</a:t>
            </a:r>
          </a:p>
        </p:txBody>
      </p:sp>
      <p:sp>
        <p:nvSpPr>
          <p:cNvPr id="7" name="TextBox 6">
            <a:extLst>
              <a:ext uri="{FF2B5EF4-FFF2-40B4-BE49-F238E27FC236}">
                <a16:creationId xmlns:a16="http://schemas.microsoft.com/office/drawing/2014/main" id="{749CAA1B-B51B-42B6-EC33-84522715F3ED}"/>
              </a:ext>
            </a:extLst>
          </p:cNvPr>
          <p:cNvSpPr txBox="1"/>
          <p:nvPr/>
        </p:nvSpPr>
        <p:spPr>
          <a:xfrm>
            <a:off x="5416739" y="258287"/>
            <a:ext cx="6096000" cy="2217915"/>
          </a:xfrm>
          <a:prstGeom prst="rect">
            <a:avLst/>
          </a:prstGeom>
          <a:noFill/>
        </p:spPr>
        <p:txBody>
          <a:bodyPr wrap="square">
            <a:spAutoFit/>
          </a:bodyPr>
          <a:lstStyle/>
          <a:p>
            <a:pPr algn="l">
              <a:lnSpc>
                <a:spcPts val="2250"/>
              </a:lnSpc>
              <a:buNone/>
            </a:pPr>
            <a:r>
              <a:rPr lang="en-US" b="1" i="0" dirty="0">
                <a:solidFill>
                  <a:srgbClr val="242424"/>
                </a:solidFill>
                <a:effectLst/>
                <a:latin typeface="sohne"/>
              </a:rPr>
              <a:t>1. Initialization</a:t>
            </a:r>
          </a:p>
          <a:p>
            <a:pPr algn="l">
              <a:lnSpc>
                <a:spcPts val="2400"/>
              </a:lnSpc>
              <a:buNone/>
            </a:pPr>
            <a:r>
              <a:rPr lang="en-US" b="1" i="0" dirty="0">
                <a:solidFill>
                  <a:srgbClr val="242424"/>
                </a:solidFill>
                <a:effectLst/>
                <a:latin typeface="source-serif-pro"/>
              </a:rPr>
              <a:t>Process</a:t>
            </a:r>
            <a:endParaRPr lang="en-US" b="0" i="0" dirty="0">
              <a:solidFill>
                <a:srgbClr val="242424"/>
              </a:solidFill>
              <a:effectLst/>
              <a:latin typeface="source-serif-pro"/>
            </a:endParaRPr>
          </a:p>
          <a:p>
            <a:pPr algn="l">
              <a:lnSpc>
                <a:spcPts val="2400"/>
              </a:lnSpc>
              <a:buFont typeface="+mj-lt"/>
              <a:buAutoNum type="arabicPeriod"/>
            </a:pPr>
            <a:r>
              <a:rPr lang="en-US" b="0" i="0" dirty="0">
                <a:solidFill>
                  <a:srgbClr val="242424"/>
                </a:solidFill>
                <a:effectLst/>
                <a:latin typeface="source-serif-pro"/>
              </a:rPr>
              <a:t>Start with a vocabulary of individual characters from the training corpus.</a:t>
            </a:r>
          </a:p>
          <a:p>
            <a:pPr algn="l">
              <a:lnSpc>
                <a:spcPts val="2400"/>
              </a:lnSpc>
              <a:buFont typeface="+mj-lt"/>
              <a:buAutoNum type="arabicPeriod"/>
            </a:pPr>
            <a:r>
              <a:rPr lang="en-US" b="0" i="0" dirty="0">
                <a:solidFill>
                  <a:srgbClr val="242424"/>
                </a:solidFill>
                <a:effectLst/>
                <a:latin typeface="source-serif-pro"/>
              </a:rPr>
              <a:t>Add special tokens:</a:t>
            </a:r>
          </a:p>
          <a:p>
            <a:pPr algn="l">
              <a:lnSpc>
                <a:spcPts val="2400"/>
              </a:lnSpc>
              <a:buFont typeface="+mj-lt"/>
              <a:buAutoNum type="arabicPeriod"/>
            </a:pPr>
            <a:r>
              <a:rPr lang="en-US" b="1" i="1" dirty="0">
                <a:solidFill>
                  <a:srgbClr val="242424"/>
                </a:solidFill>
                <a:effectLst/>
                <a:latin typeface="source-serif-pro"/>
              </a:rPr>
              <a:t>[UNK]</a:t>
            </a:r>
            <a:r>
              <a:rPr lang="en-US" b="0" i="0" dirty="0">
                <a:solidFill>
                  <a:srgbClr val="242424"/>
                </a:solidFill>
                <a:effectLst/>
                <a:latin typeface="source-serif-pro"/>
              </a:rPr>
              <a:t> for unknown tokens</a:t>
            </a:r>
          </a:p>
          <a:p>
            <a:pPr algn="l">
              <a:lnSpc>
                <a:spcPts val="2400"/>
              </a:lnSpc>
              <a:buFont typeface="+mj-lt"/>
              <a:buAutoNum type="arabicPeriod"/>
            </a:pPr>
            <a:r>
              <a:rPr lang="en-US" b="1" i="1" dirty="0">
                <a:solidFill>
                  <a:srgbClr val="242424"/>
                </a:solidFill>
                <a:effectLst/>
                <a:latin typeface="source-serif-pro"/>
              </a:rPr>
              <a:t>##</a:t>
            </a:r>
            <a:r>
              <a:rPr lang="en-US" b="0" i="0" dirty="0">
                <a:solidFill>
                  <a:srgbClr val="242424"/>
                </a:solidFill>
                <a:effectLst/>
                <a:latin typeface="source-serif-pro"/>
              </a:rPr>
              <a:t> </a:t>
            </a:r>
            <a:r>
              <a:rPr lang="en-US" b="1" i="1" dirty="0">
                <a:solidFill>
                  <a:srgbClr val="242424"/>
                </a:solidFill>
                <a:effectLst/>
                <a:latin typeface="source-serif-pro"/>
              </a:rPr>
              <a:t>prefix</a:t>
            </a:r>
            <a:r>
              <a:rPr lang="en-US" b="0" i="0" dirty="0">
                <a:solidFill>
                  <a:srgbClr val="242424"/>
                </a:solidFill>
                <a:effectLst/>
                <a:latin typeface="source-serif-pro"/>
              </a:rPr>
              <a:t> for </a:t>
            </a:r>
            <a:r>
              <a:rPr lang="en-US" b="0" i="0" dirty="0" err="1">
                <a:solidFill>
                  <a:srgbClr val="242424"/>
                </a:solidFill>
                <a:effectLst/>
                <a:latin typeface="source-serif-pro"/>
              </a:rPr>
              <a:t>subwords</a:t>
            </a:r>
            <a:r>
              <a:rPr lang="en-US" b="0" i="0" dirty="0">
                <a:solidFill>
                  <a:srgbClr val="242424"/>
                </a:solidFill>
                <a:effectLst/>
                <a:latin typeface="source-serif-pro"/>
              </a:rPr>
              <a:t> that don’t start a word</a:t>
            </a:r>
          </a:p>
        </p:txBody>
      </p:sp>
      <p:sp>
        <p:nvSpPr>
          <p:cNvPr id="9" name="TextBox 8">
            <a:extLst>
              <a:ext uri="{FF2B5EF4-FFF2-40B4-BE49-F238E27FC236}">
                <a16:creationId xmlns:a16="http://schemas.microsoft.com/office/drawing/2014/main" id="{50E56A6F-3121-8A8B-E67D-0EEF083E5614}"/>
              </a:ext>
            </a:extLst>
          </p:cNvPr>
          <p:cNvSpPr txBox="1"/>
          <p:nvPr/>
        </p:nvSpPr>
        <p:spPr>
          <a:xfrm>
            <a:off x="5277399" y="2783885"/>
            <a:ext cx="6096000" cy="1294585"/>
          </a:xfrm>
          <a:prstGeom prst="rect">
            <a:avLst/>
          </a:prstGeom>
          <a:noFill/>
        </p:spPr>
        <p:txBody>
          <a:bodyPr wrap="square">
            <a:spAutoFit/>
          </a:bodyPr>
          <a:lstStyle/>
          <a:p>
            <a:pPr algn="l">
              <a:lnSpc>
                <a:spcPts val="2250"/>
              </a:lnSpc>
              <a:buNone/>
            </a:pPr>
            <a:r>
              <a:rPr lang="en-US" b="1" i="0" dirty="0">
                <a:solidFill>
                  <a:srgbClr val="242424"/>
                </a:solidFill>
                <a:effectLst/>
                <a:latin typeface="sohne"/>
              </a:rPr>
              <a:t>2. Tokenization of Training Data</a:t>
            </a:r>
          </a:p>
          <a:p>
            <a:pPr algn="l">
              <a:lnSpc>
                <a:spcPts val="2400"/>
              </a:lnSpc>
              <a:buNone/>
            </a:pPr>
            <a:r>
              <a:rPr lang="en-US" b="1" i="0" dirty="0">
                <a:solidFill>
                  <a:srgbClr val="242424"/>
                </a:solidFill>
                <a:effectLst/>
                <a:latin typeface="source-serif-pro"/>
              </a:rPr>
              <a:t>Process</a:t>
            </a:r>
            <a:endParaRPr lang="en-US" b="0" i="0" dirty="0">
              <a:solidFill>
                <a:srgbClr val="242424"/>
              </a:solidFill>
              <a:effectLst/>
              <a:latin typeface="source-serif-pro"/>
            </a:endParaRPr>
          </a:p>
          <a:p>
            <a:pPr algn="l">
              <a:lnSpc>
                <a:spcPts val="2400"/>
              </a:lnSpc>
              <a:buFont typeface="+mj-lt"/>
              <a:buAutoNum type="arabicPeriod"/>
            </a:pPr>
            <a:r>
              <a:rPr lang="en-US" b="0" i="0" dirty="0">
                <a:solidFill>
                  <a:srgbClr val="242424"/>
                </a:solidFill>
                <a:effectLst/>
                <a:latin typeface="source-serif-pro"/>
              </a:rPr>
              <a:t>Split the training corpus into words.</a:t>
            </a:r>
          </a:p>
          <a:p>
            <a:pPr algn="l">
              <a:lnSpc>
                <a:spcPts val="2400"/>
              </a:lnSpc>
              <a:buFont typeface="+mj-lt"/>
              <a:buAutoNum type="arabicPeriod"/>
            </a:pPr>
            <a:r>
              <a:rPr lang="en-US" b="0" i="0" dirty="0">
                <a:solidFill>
                  <a:srgbClr val="242424"/>
                </a:solidFill>
                <a:effectLst/>
                <a:latin typeface="source-serif-pro"/>
              </a:rPr>
              <a:t>For each word, create all possible </a:t>
            </a:r>
            <a:r>
              <a:rPr lang="en-US" b="0" i="0" dirty="0" err="1">
                <a:solidFill>
                  <a:srgbClr val="242424"/>
                </a:solidFill>
                <a:effectLst/>
                <a:latin typeface="source-serif-pro"/>
              </a:rPr>
              <a:t>subword</a:t>
            </a:r>
            <a:r>
              <a:rPr lang="en-US" b="0" i="0" dirty="0">
                <a:solidFill>
                  <a:srgbClr val="242424"/>
                </a:solidFill>
                <a:effectLst/>
                <a:latin typeface="source-serif-pro"/>
              </a:rPr>
              <a:t> combinations.</a:t>
            </a:r>
          </a:p>
        </p:txBody>
      </p:sp>
    </p:spTree>
    <p:extLst>
      <p:ext uri="{BB962C8B-B14F-4D97-AF65-F5344CB8AC3E}">
        <p14:creationId xmlns:p14="http://schemas.microsoft.com/office/powerpoint/2010/main" val="3508530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3401B2-5670-B045-55B1-CBE881075E65}"/>
              </a:ext>
            </a:extLst>
          </p:cNvPr>
          <p:cNvSpPr txBox="1"/>
          <p:nvPr/>
        </p:nvSpPr>
        <p:spPr>
          <a:xfrm>
            <a:off x="322217" y="426706"/>
            <a:ext cx="10911840" cy="3523400"/>
          </a:xfrm>
          <a:prstGeom prst="rect">
            <a:avLst/>
          </a:prstGeom>
          <a:noFill/>
        </p:spPr>
        <p:txBody>
          <a:bodyPr wrap="square">
            <a:spAutoFit/>
          </a:bodyPr>
          <a:lstStyle/>
          <a:p>
            <a:r>
              <a:rPr lang="en-US" b="1" dirty="0"/>
              <a:t>4. Iterative Merging</a:t>
            </a:r>
          </a:p>
          <a:p>
            <a:r>
              <a:rPr lang="en-US" dirty="0"/>
              <a:t>This is the core of the algorithm, repeated until the desired vocabulary size is reached or the highest score falls below a threshold.</a:t>
            </a:r>
          </a:p>
          <a:p>
            <a:pPr algn="l">
              <a:lnSpc>
                <a:spcPts val="1800"/>
              </a:lnSpc>
              <a:buNone/>
            </a:pPr>
            <a:endParaRPr lang="en-US" b="1" i="0" dirty="0">
              <a:solidFill>
                <a:srgbClr val="242424"/>
              </a:solidFill>
              <a:effectLst/>
              <a:latin typeface="sohne"/>
            </a:endParaRPr>
          </a:p>
          <a:p>
            <a:pPr algn="l">
              <a:lnSpc>
                <a:spcPts val="1800"/>
              </a:lnSpc>
              <a:buNone/>
            </a:pPr>
            <a:r>
              <a:rPr lang="en-US" b="1" i="0" dirty="0">
                <a:solidFill>
                  <a:srgbClr val="242424"/>
                </a:solidFill>
                <a:effectLst/>
                <a:latin typeface="sohne"/>
              </a:rPr>
              <a:t>4.1 Score Calculation</a:t>
            </a:r>
          </a:p>
          <a:p>
            <a:pPr algn="l">
              <a:lnSpc>
                <a:spcPts val="2400"/>
              </a:lnSpc>
              <a:buNone/>
            </a:pPr>
            <a:r>
              <a:rPr lang="en-US" b="1" i="0" dirty="0">
                <a:solidFill>
                  <a:srgbClr val="242424"/>
                </a:solidFill>
                <a:effectLst/>
                <a:latin typeface="source-serif-pro"/>
              </a:rPr>
              <a:t>Formula</a:t>
            </a:r>
            <a:br>
              <a:rPr lang="en-US" b="0" i="0" dirty="0">
                <a:solidFill>
                  <a:srgbClr val="242424"/>
                </a:solidFill>
                <a:effectLst/>
                <a:latin typeface="source-serif-pro"/>
              </a:rPr>
            </a:br>
            <a:r>
              <a:rPr lang="en-US" b="0" i="1" dirty="0">
                <a:solidFill>
                  <a:srgbClr val="242424"/>
                </a:solidFill>
                <a:effectLst/>
                <a:latin typeface="source-serif-pro"/>
              </a:rPr>
              <a:t>Score(A, B) = (</a:t>
            </a:r>
            <a:r>
              <a:rPr lang="en-US" b="0" i="1" dirty="0" err="1">
                <a:solidFill>
                  <a:srgbClr val="242424"/>
                </a:solidFill>
                <a:effectLst/>
                <a:latin typeface="source-serif-pro"/>
              </a:rPr>
              <a:t>freq</a:t>
            </a:r>
            <a:r>
              <a:rPr lang="en-US" b="0" i="1" dirty="0">
                <a:solidFill>
                  <a:srgbClr val="242424"/>
                </a:solidFill>
                <a:effectLst/>
                <a:latin typeface="source-serif-pro"/>
              </a:rPr>
              <a:t>(AB) * </a:t>
            </a:r>
            <a:r>
              <a:rPr lang="en-US" b="0" i="1" dirty="0" err="1">
                <a:solidFill>
                  <a:srgbClr val="242424"/>
                </a:solidFill>
                <a:effectLst/>
                <a:latin typeface="source-serif-pro"/>
              </a:rPr>
              <a:t>len</a:t>
            </a:r>
            <a:r>
              <a:rPr lang="en-US" b="0" i="1" dirty="0">
                <a:solidFill>
                  <a:srgbClr val="242424"/>
                </a:solidFill>
                <a:effectLst/>
                <a:latin typeface="source-serif-pro"/>
              </a:rPr>
              <a:t>(vocab)) / (</a:t>
            </a:r>
            <a:r>
              <a:rPr lang="en-US" b="0" i="1" dirty="0" err="1">
                <a:solidFill>
                  <a:srgbClr val="242424"/>
                </a:solidFill>
                <a:effectLst/>
                <a:latin typeface="source-serif-pro"/>
              </a:rPr>
              <a:t>freq</a:t>
            </a:r>
            <a:r>
              <a:rPr lang="en-US" b="0" i="1" dirty="0">
                <a:solidFill>
                  <a:srgbClr val="242424"/>
                </a:solidFill>
                <a:effectLst/>
                <a:latin typeface="source-serif-pro"/>
              </a:rPr>
              <a:t>(A) * </a:t>
            </a:r>
            <a:r>
              <a:rPr lang="en-US" b="0" i="1" dirty="0" err="1">
                <a:solidFill>
                  <a:srgbClr val="242424"/>
                </a:solidFill>
                <a:effectLst/>
                <a:latin typeface="source-serif-pro"/>
              </a:rPr>
              <a:t>freq</a:t>
            </a:r>
            <a:r>
              <a:rPr lang="en-US" b="0" i="1" dirty="0">
                <a:solidFill>
                  <a:srgbClr val="242424"/>
                </a:solidFill>
                <a:effectLst/>
                <a:latin typeface="source-serif-pro"/>
              </a:rPr>
              <a:t>(B))</a:t>
            </a:r>
            <a:endParaRPr lang="en-US" b="0" i="0" dirty="0">
              <a:solidFill>
                <a:srgbClr val="242424"/>
              </a:solidFill>
              <a:effectLst/>
              <a:latin typeface="source-serif-pro"/>
            </a:endParaRPr>
          </a:p>
          <a:p>
            <a:pPr algn="l">
              <a:lnSpc>
                <a:spcPts val="2400"/>
              </a:lnSpc>
              <a:buNone/>
            </a:pPr>
            <a:r>
              <a:rPr lang="en-US" b="0" i="0" dirty="0">
                <a:solidFill>
                  <a:srgbClr val="242424"/>
                </a:solidFill>
                <a:effectLst/>
                <a:latin typeface="source-serif-pro"/>
              </a:rPr>
              <a:t>Where:</a:t>
            </a:r>
            <a:br>
              <a:rPr lang="en-US" b="0" i="0" dirty="0">
                <a:solidFill>
                  <a:srgbClr val="242424"/>
                </a:solidFill>
                <a:effectLst/>
                <a:latin typeface="source-serif-pro"/>
              </a:rPr>
            </a:br>
            <a:r>
              <a:rPr lang="en-US" b="0" i="0" dirty="0" err="1">
                <a:solidFill>
                  <a:srgbClr val="242424"/>
                </a:solidFill>
                <a:effectLst/>
                <a:latin typeface="source-serif-pro"/>
              </a:rPr>
              <a:t>freq</a:t>
            </a:r>
            <a:r>
              <a:rPr lang="en-US" b="0" i="0" dirty="0">
                <a:solidFill>
                  <a:srgbClr val="242424"/>
                </a:solidFill>
                <a:effectLst/>
                <a:latin typeface="source-serif-pro"/>
              </a:rPr>
              <a:t>(AB) is the frequency of the combined token</a:t>
            </a:r>
            <a:br>
              <a:rPr lang="en-US" b="0" i="0" dirty="0">
                <a:solidFill>
                  <a:srgbClr val="242424"/>
                </a:solidFill>
                <a:effectLst/>
                <a:latin typeface="source-serif-pro"/>
              </a:rPr>
            </a:br>
            <a:r>
              <a:rPr lang="en-US" b="0" i="0" dirty="0" err="1">
                <a:solidFill>
                  <a:srgbClr val="242424"/>
                </a:solidFill>
                <a:effectLst/>
                <a:latin typeface="source-serif-pro"/>
              </a:rPr>
              <a:t>len</a:t>
            </a:r>
            <a:r>
              <a:rPr lang="en-US" b="0" i="0" dirty="0">
                <a:solidFill>
                  <a:srgbClr val="242424"/>
                </a:solidFill>
                <a:effectLst/>
                <a:latin typeface="source-serif-pro"/>
              </a:rPr>
              <a:t>(vocab) is the current vocabulary size</a:t>
            </a:r>
            <a:br>
              <a:rPr lang="en-US" b="0" i="0" dirty="0">
                <a:solidFill>
                  <a:srgbClr val="242424"/>
                </a:solidFill>
                <a:effectLst/>
                <a:latin typeface="source-serif-pro"/>
              </a:rPr>
            </a:br>
            <a:r>
              <a:rPr lang="en-US" b="0" i="0" dirty="0" err="1">
                <a:solidFill>
                  <a:srgbClr val="242424"/>
                </a:solidFill>
                <a:effectLst/>
                <a:latin typeface="source-serif-pro"/>
              </a:rPr>
              <a:t>freq</a:t>
            </a:r>
            <a:r>
              <a:rPr lang="en-US" b="0" i="0" dirty="0">
                <a:solidFill>
                  <a:srgbClr val="242424"/>
                </a:solidFill>
                <a:effectLst/>
                <a:latin typeface="source-serif-pro"/>
              </a:rPr>
              <a:t>(A) and </a:t>
            </a:r>
            <a:r>
              <a:rPr lang="en-US" b="0" i="0" dirty="0" err="1">
                <a:solidFill>
                  <a:srgbClr val="242424"/>
                </a:solidFill>
                <a:effectLst/>
                <a:latin typeface="source-serif-pro"/>
              </a:rPr>
              <a:t>freq</a:t>
            </a:r>
            <a:r>
              <a:rPr lang="en-US" b="0" i="0" dirty="0">
                <a:solidFill>
                  <a:srgbClr val="242424"/>
                </a:solidFill>
                <a:effectLst/>
                <a:latin typeface="source-serif-pro"/>
              </a:rPr>
              <a:t>(B) are the individual frequencies of A and B</a:t>
            </a:r>
          </a:p>
          <a:p>
            <a:pPr algn="l">
              <a:lnSpc>
                <a:spcPts val="2400"/>
              </a:lnSpc>
              <a:buNone/>
            </a:pPr>
            <a:r>
              <a:rPr lang="en-US" b="1" i="0" dirty="0">
                <a:solidFill>
                  <a:srgbClr val="242424"/>
                </a:solidFill>
                <a:effectLst/>
                <a:latin typeface="source-serif-pro"/>
              </a:rPr>
              <a:t>Process</a:t>
            </a:r>
            <a:r>
              <a:rPr lang="en-US" b="0" i="0" dirty="0">
                <a:solidFill>
                  <a:srgbClr val="242424"/>
                </a:solidFill>
                <a:effectLst/>
                <a:latin typeface="source-serif-pro"/>
              </a:rPr>
              <a:t> Calculate this score for every possible pair of tokens in the current vocabulary.</a:t>
            </a:r>
          </a:p>
        </p:txBody>
      </p:sp>
      <p:sp>
        <p:nvSpPr>
          <p:cNvPr id="5" name="TextBox 4">
            <a:extLst>
              <a:ext uri="{FF2B5EF4-FFF2-40B4-BE49-F238E27FC236}">
                <a16:creationId xmlns:a16="http://schemas.microsoft.com/office/drawing/2014/main" id="{E2789230-6913-7E76-1066-DCE9EBCF08D0}"/>
              </a:ext>
            </a:extLst>
          </p:cNvPr>
          <p:cNvSpPr txBox="1"/>
          <p:nvPr/>
        </p:nvSpPr>
        <p:spPr>
          <a:xfrm>
            <a:off x="322217" y="3997446"/>
            <a:ext cx="8821783" cy="922688"/>
          </a:xfrm>
          <a:prstGeom prst="rect">
            <a:avLst/>
          </a:prstGeom>
          <a:noFill/>
        </p:spPr>
        <p:txBody>
          <a:bodyPr wrap="square">
            <a:spAutoFit/>
          </a:bodyPr>
          <a:lstStyle/>
          <a:p>
            <a:pPr algn="l">
              <a:lnSpc>
                <a:spcPts val="1800"/>
              </a:lnSpc>
              <a:buNone/>
            </a:pPr>
            <a:r>
              <a:rPr lang="en-US" b="1" i="0" dirty="0">
                <a:solidFill>
                  <a:srgbClr val="242424"/>
                </a:solidFill>
                <a:effectLst/>
                <a:latin typeface="sohne"/>
              </a:rPr>
              <a:t>4.2 Pair Selection</a:t>
            </a:r>
          </a:p>
          <a:p>
            <a:pPr algn="l">
              <a:lnSpc>
                <a:spcPts val="2400"/>
              </a:lnSpc>
              <a:buNone/>
            </a:pPr>
            <a:r>
              <a:rPr lang="en-US" b="1" i="0" dirty="0">
                <a:solidFill>
                  <a:srgbClr val="242424"/>
                </a:solidFill>
                <a:effectLst/>
                <a:latin typeface="source-serif-pro"/>
              </a:rPr>
              <a:t>Process</a:t>
            </a:r>
            <a:br>
              <a:rPr lang="en-US" b="1" i="0" dirty="0">
                <a:solidFill>
                  <a:srgbClr val="242424"/>
                </a:solidFill>
                <a:effectLst/>
                <a:latin typeface="source-serif-pro"/>
              </a:rPr>
            </a:br>
            <a:r>
              <a:rPr lang="en-US" b="0" i="0" dirty="0">
                <a:solidFill>
                  <a:srgbClr val="242424"/>
                </a:solidFill>
                <a:effectLst/>
                <a:latin typeface="source-serif-pro"/>
              </a:rPr>
              <a:t>Select the pair with the highest </a:t>
            </a:r>
            <a:r>
              <a:rPr lang="en-US" b="0" i="0" dirty="0" err="1">
                <a:solidFill>
                  <a:srgbClr val="242424"/>
                </a:solidFill>
                <a:effectLst/>
                <a:latin typeface="source-serif-pro"/>
              </a:rPr>
              <a:t>scor</a:t>
            </a:r>
            <a:endParaRPr lang="en-US" b="0" i="0" dirty="0">
              <a:solidFill>
                <a:srgbClr val="242424"/>
              </a:solidFill>
              <a:effectLst/>
              <a:latin typeface="source-serif-pro"/>
            </a:endParaRPr>
          </a:p>
        </p:txBody>
      </p:sp>
      <p:sp>
        <p:nvSpPr>
          <p:cNvPr id="7" name="TextBox 6">
            <a:extLst>
              <a:ext uri="{FF2B5EF4-FFF2-40B4-BE49-F238E27FC236}">
                <a16:creationId xmlns:a16="http://schemas.microsoft.com/office/drawing/2014/main" id="{570B1A41-5D52-BB35-4CA4-E3F45195B360}"/>
              </a:ext>
            </a:extLst>
          </p:cNvPr>
          <p:cNvSpPr txBox="1"/>
          <p:nvPr/>
        </p:nvSpPr>
        <p:spPr>
          <a:xfrm>
            <a:off x="243842" y="5007534"/>
            <a:ext cx="9013371" cy="1538242"/>
          </a:xfrm>
          <a:prstGeom prst="rect">
            <a:avLst/>
          </a:prstGeom>
          <a:noFill/>
        </p:spPr>
        <p:txBody>
          <a:bodyPr wrap="square">
            <a:spAutoFit/>
          </a:bodyPr>
          <a:lstStyle/>
          <a:p>
            <a:pPr algn="l">
              <a:lnSpc>
                <a:spcPts val="1800"/>
              </a:lnSpc>
              <a:buNone/>
            </a:pPr>
            <a:r>
              <a:rPr lang="en-US" b="1" i="0" dirty="0">
                <a:solidFill>
                  <a:srgbClr val="242424"/>
                </a:solidFill>
                <a:effectLst/>
                <a:latin typeface="sohne"/>
              </a:rPr>
              <a:t>4.3 Merging</a:t>
            </a:r>
          </a:p>
          <a:p>
            <a:pPr algn="l">
              <a:lnSpc>
                <a:spcPts val="2400"/>
              </a:lnSpc>
              <a:buNone/>
            </a:pPr>
            <a:r>
              <a:rPr lang="en-US" b="1" i="0" dirty="0">
                <a:solidFill>
                  <a:srgbClr val="242424"/>
                </a:solidFill>
                <a:effectLst/>
                <a:latin typeface="source-serif-pro"/>
              </a:rPr>
              <a:t>Process</a:t>
            </a:r>
            <a:endParaRPr lang="en-US" b="0" i="0" dirty="0">
              <a:solidFill>
                <a:srgbClr val="242424"/>
              </a:solidFill>
              <a:effectLst/>
              <a:latin typeface="source-serif-pro"/>
            </a:endParaRPr>
          </a:p>
          <a:p>
            <a:pPr algn="l">
              <a:lnSpc>
                <a:spcPts val="2400"/>
              </a:lnSpc>
              <a:buFont typeface="+mj-lt"/>
              <a:buAutoNum type="arabicPeriod"/>
            </a:pPr>
            <a:r>
              <a:rPr lang="en-US" b="0" i="0" dirty="0">
                <a:solidFill>
                  <a:srgbClr val="242424"/>
                </a:solidFill>
                <a:effectLst/>
                <a:latin typeface="source-serif-pro"/>
              </a:rPr>
              <a:t>Add the merged token to the vocabulary.</a:t>
            </a:r>
          </a:p>
          <a:p>
            <a:pPr algn="l">
              <a:lnSpc>
                <a:spcPts val="2400"/>
              </a:lnSpc>
              <a:buFont typeface="+mj-lt"/>
              <a:buAutoNum type="arabicPeriod"/>
            </a:pPr>
            <a:r>
              <a:rPr lang="en-US" b="0" i="0" dirty="0">
                <a:solidFill>
                  <a:srgbClr val="242424"/>
                </a:solidFill>
                <a:effectLst/>
                <a:latin typeface="source-serif-pro"/>
              </a:rPr>
              <a:t>If it’s not a word-initial </a:t>
            </a:r>
            <a:r>
              <a:rPr lang="en-US" b="0" i="0" dirty="0" err="1">
                <a:solidFill>
                  <a:srgbClr val="242424"/>
                </a:solidFill>
                <a:effectLst/>
                <a:latin typeface="source-serif-pro"/>
              </a:rPr>
              <a:t>subword</a:t>
            </a:r>
            <a:r>
              <a:rPr lang="en-US" b="0" i="0" dirty="0">
                <a:solidFill>
                  <a:srgbClr val="242424"/>
                </a:solidFill>
                <a:effectLst/>
                <a:latin typeface="source-serif-pro"/>
              </a:rPr>
              <a:t>, add it with the ## prefix.</a:t>
            </a:r>
          </a:p>
          <a:p>
            <a:pPr algn="l">
              <a:lnSpc>
                <a:spcPts val="2400"/>
              </a:lnSpc>
              <a:buFont typeface="+mj-lt"/>
              <a:buAutoNum type="arabicPeriod"/>
            </a:pPr>
            <a:r>
              <a:rPr lang="en-US" b="0" i="0" dirty="0">
                <a:solidFill>
                  <a:srgbClr val="242424"/>
                </a:solidFill>
                <a:effectLst/>
                <a:latin typeface="source-serif-pro"/>
              </a:rPr>
              <a:t>Update the tokenization of the training data to use this new token where applicable.</a:t>
            </a:r>
          </a:p>
        </p:txBody>
      </p:sp>
    </p:spTree>
    <p:extLst>
      <p:ext uri="{BB962C8B-B14F-4D97-AF65-F5344CB8AC3E}">
        <p14:creationId xmlns:p14="http://schemas.microsoft.com/office/powerpoint/2010/main" val="353593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F3775E-93F1-B402-42D4-FB40F1F3C0AF}"/>
              </a:ext>
            </a:extLst>
          </p:cNvPr>
          <p:cNvSpPr txBox="1"/>
          <p:nvPr/>
        </p:nvSpPr>
        <p:spPr>
          <a:xfrm>
            <a:off x="374469" y="171399"/>
            <a:ext cx="8769531" cy="1230465"/>
          </a:xfrm>
          <a:prstGeom prst="rect">
            <a:avLst/>
          </a:prstGeom>
          <a:noFill/>
        </p:spPr>
        <p:txBody>
          <a:bodyPr wrap="square">
            <a:spAutoFit/>
          </a:bodyPr>
          <a:lstStyle/>
          <a:p>
            <a:pPr algn="l">
              <a:lnSpc>
                <a:spcPts val="1800"/>
              </a:lnSpc>
              <a:buNone/>
            </a:pPr>
            <a:r>
              <a:rPr lang="en-US" b="1" i="0" dirty="0">
                <a:solidFill>
                  <a:srgbClr val="242424"/>
                </a:solidFill>
                <a:effectLst/>
                <a:latin typeface="sohne"/>
              </a:rPr>
              <a:t>4.5Frequency Update</a:t>
            </a:r>
          </a:p>
          <a:p>
            <a:pPr algn="l">
              <a:lnSpc>
                <a:spcPts val="2400"/>
              </a:lnSpc>
              <a:buNone/>
            </a:pPr>
            <a:r>
              <a:rPr lang="en-US" b="1" i="0" dirty="0">
                <a:solidFill>
                  <a:srgbClr val="242424"/>
                </a:solidFill>
                <a:effectLst/>
                <a:latin typeface="source-serif-pro"/>
              </a:rPr>
              <a:t>Process</a:t>
            </a:r>
            <a:endParaRPr lang="en-US" b="0" i="0" dirty="0">
              <a:solidFill>
                <a:srgbClr val="242424"/>
              </a:solidFill>
              <a:effectLst/>
              <a:latin typeface="source-serif-pro"/>
            </a:endParaRPr>
          </a:p>
          <a:p>
            <a:pPr algn="l">
              <a:lnSpc>
                <a:spcPts val="2400"/>
              </a:lnSpc>
              <a:buFont typeface="+mj-lt"/>
              <a:buAutoNum type="arabicPeriod"/>
            </a:pPr>
            <a:r>
              <a:rPr lang="en-US" b="0" i="0" dirty="0">
                <a:solidFill>
                  <a:srgbClr val="242424"/>
                </a:solidFill>
                <a:effectLst/>
                <a:latin typeface="source-serif-pro"/>
              </a:rPr>
              <a:t>Update the frequencies of all affected tokens.</a:t>
            </a:r>
          </a:p>
          <a:p>
            <a:pPr algn="l">
              <a:lnSpc>
                <a:spcPts val="2400"/>
              </a:lnSpc>
              <a:buFont typeface="+mj-lt"/>
              <a:buAutoNum type="arabicPeriod"/>
            </a:pPr>
            <a:r>
              <a:rPr lang="en-US" b="0" i="0" dirty="0">
                <a:solidFill>
                  <a:srgbClr val="242424"/>
                </a:solidFill>
                <a:effectLst/>
                <a:latin typeface="source-serif-pro"/>
              </a:rPr>
              <a:t>This includes the new merged token and any tokens that contained the merged pair.</a:t>
            </a:r>
          </a:p>
        </p:txBody>
      </p:sp>
      <p:sp>
        <p:nvSpPr>
          <p:cNvPr id="5" name="TextBox 4">
            <a:extLst>
              <a:ext uri="{FF2B5EF4-FFF2-40B4-BE49-F238E27FC236}">
                <a16:creationId xmlns:a16="http://schemas.microsoft.com/office/drawing/2014/main" id="{0B6419B7-6368-AE25-83DC-48682059BBF6}"/>
              </a:ext>
            </a:extLst>
          </p:cNvPr>
          <p:cNvSpPr txBox="1"/>
          <p:nvPr/>
        </p:nvSpPr>
        <p:spPr>
          <a:xfrm>
            <a:off x="165463" y="1602383"/>
            <a:ext cx="8978537" cy="1294585"/>
          </a:xfrm>
          <a:prstGeom prst="rect">
            <a:avLst/>
          </a:prstGeom>
          <a:noFill/>
        </p:spPr>
        <p:txBody>
          <a:bodyPr wrap="square">
            <a:spAutoFit/>
          </a:bodyPr>
          <a:lstStyle/>
          <a:p>
            <a:pPr algn="l">
              <a:lnSpc>
                <a:spcPts val="2250"/>
              </a:lnSpc>
              <a:buNone/>
            </a:pPr>
            <a:r>
              <a:rPr lang="en-US" b="1" i="0" dirty="0">
                <a:solidFill>
                  <a:srgbClr val="242424"/>
                </a:solidFill>
                <a:effectLst/>
                <a:latin typeface="sohne"/>
              </a:rPr>
              <a:t>5.  Stopping Criterion</a:t>
            </a:r>
          </a:p>
          <a:p>
            <a:pPr algn="l">
              <a:lnSpc>
                <a:spcPts val="2400"/>
              </a:lnSpc>
              <a:buNone/>
            </a:pPr>
            <a:r>
              <a:rPr lang="en-US" b="1" i="0" dirty="0">
                <a:solidFill>
                  <a:srgbClr val="242424"/>
                </a:solidFill>
                <a:effectLst/>
                <a:latin typeface="source-serif-pro"/>
              </a:rPr>
              <a:t>Options</a:t>
            </a:r>
            <a:endParaRPr lang="en-US" b="0" i="0" dirty="0">
              <a:solidFill>
                <a:srgbClr val="242424"/>
              </a:solidFill>
              <a:effectLst/>
              <a:latin typeface="source-serif-pro"/>
            </a:endParaRPr>
          </a:p>
          <a:p>
            <a:pPr algn="l">
              <a:lnSpc>
                <a:spcPts val="2400"/>
              </a:lnSpc>
              <a:buFont typeface="+mj-lt"/>
              <a:buAutoNum type="arabicPeriod"/>
            </a:pPr>
            <a:r>
              <a:rPr lang="en-US" b="0" i="0" dirty="0">
                <a:solidFill>
                  <a:srgbClr val="242424"/>
                </a:solidFill>
                <a:effectLst/>
                <a:latin typeface="source-serif-pro"/>
              </a:rPr>
              <a:t>Reach a predefined vocabulary size.</a:t>
            </a:r>
          </a:p>
          <a:p>
            <a:pPr algn="l">
              <a:lnSpc>
                <a:spcPts val="2400"/>
              </a:lnSpc>
              <a:buFont typeface="+mj-lt"/>
              <a:buAutoNum type="arabicPeriod"/>
            </a:pPr>
            <a:r>
              <a:rPr lang="en-US" b="0" i="0" dirty="0">
                <a:solidFill>
                  <a:srgbClr val="242424"/>
                </a:solidFill>
                <a:effectLst/>
                <a:latin typeface="source-serif-pro"/>
              </a:rPr>
              <a:t>Continue until the highest merge score falls below a certain threshold.</a:t>
            </a:r>
          </a:p>
        </p:txBody>
      </p:sp>
      <p:sp>
        <p:nvSpPr>
          <p:cNvPr id="7" name="TextBox 6">
            <a:extLst>
              <a:ext uri="{FF2B5EF4-FFF2-40B4-BE49-F238E27FC236}">
                <a16:creationId xmlns:a16="http://schemas.microsoft.com/office/drawing/2014/main" id="{1DB00FE7-121D-A495-680B-DA8C38AE27B7}"/>
              </a:ext>
            </a:extLst>
          </p:cNvPr>
          <p:cNvSpPr txBox="1"/>
          <p:nvPr/>
        </p:nvSpPr>
        <p:spPr>
          <a:xfrm>
            <a:off x="209004" y="3216337"/>
            <a:ext cx="8769531" cy="1602362"/>
          </a:xfrm>
          <a:prstGeom prst="rect">
            <a:avLst/>
          </a:prstGeom>
          <a:noFill/>
        </p:spPr>
        <p:txBody>
          <a:bodyPr wrap="square">
            <a:spAutoFit/>
          </a:bodyPr>
          <a:lstStyle/>
          <a:p>
            <a:pPr algn="l">
              <a:lnSpc>
                <a:spcPts val="2250"/>
              </a:lnSpc>
              <a:buNone/>
            </a:pPr>
            <a:r>
              <a:rPr lang="en-US" b="1" i="0" dirty="0">
                <a:solidFill>
                  <a:srgbClr val="242424"/>
                </a:solidFill>
                <a:effectLst/>
                <a:latin typeface="sohne"/>
              </a:rPr>
              <a:t>6. Final Vocabulary Construction</a:t>
            </a:r>
          </a:p>
          <a:p>
            <a:pPr algn="l">
              <a:lnSpc>
                <a:spcPts val="2400"/>
              </a:lnSpc>
              <a:buNone/>
            </a:pPr>
            <a:r>
              <a:rPr lang="en-US" b="1" i="0" dirty="0">
                <a:solidFill>
                  <a:srgbClr val="242424"/>
                </a:solidFill>
                <a:effectLst/>
                <a:latin typeface="source-serif-pro"/>
              </a:rPr>
              <a:t>Process</a:t>
            </a:r>
            <a:endParaRPr lang="en-US" b="0" i="0" dirty="0">
              <a:solidFill>
                <a:srgbClr val="242424"/>
              </a:solidFill>
              <a:effectLst/>
              <a:latin typeface="source-serif-pro"/>
            </a:endParaRPr>
          </a:p>
          <a:p>
            <a:pPr algn="l">
              <a:lnSpc>
                <a:spcPts val="2400"/>
              </a:lnSpc>
              <a:buFont typeface="+mj-lt"/>
              <a:buAutoNum type="arabicPeriod"/>
            </a:pPr>
            <a:r>
              <a:rPr lang="en-US" b="0" i="0" dirty="0">
                <a:solidFill>
                  <a:srgbClr val="242424"/>
                </a:solidFill>
                <a:effectLst/>
                <a:latin typeface="source-serif-pro"/>
              </a:rPr>
              <a:t>Once stopping criterion is met, finalize the vocabulary.</a:t>
            </a:r>
          </a:p>
          <a:p>
            <a:pPr algn="l">
              <a:lnSpc>
                <a:spcPts val="2400"/>
              </a:lnSpc>
              <a:buFont typeface="+mj-lt"/>
              <a:buAutoNum type="arabicPeriod"/>
            </a:pPr>
            <a:r>
              <a:rPr lang="en-US" b="0" i="0" dirty="0">
                <a:solidFill>
                  <a:srgbClr val="242424"/>
                </a:solidFill>
                <a:effectLst/>
                <a:latin typeface="source-serif-pro"/>
              </a:rPr>
              <a:t>Ensure all tokens are unique and properly formatted (with ## for non-initial </a:t>
            </a:r>
            <a:r>
              <a:rPr lang="en-US" b="0" i="0" dirty="0" err="1">
                <a:solidFill>
                  <a:srgbClr val="242424"/>
                </a:solidFill>
                <a:effectLst/>
                <a:latin typeface="source-serif-pro"/>
              </a:rPr>
              <a:t>subwords</a:t>
            </a:r>
            <a:r>
              <a:rPr lang="en-US" b="0" i="0" dirty="0">
                <a:solidFill>
                  <a:srgbClr val="242424"/>
                </a:solidFill>
                <a:effectLst/>
                <a:latin typeface="source-serif-pro"/>
              </a:rPr>
              <a:t>).</a:t>
            </a:r>
          </a:p>
          <a:p>
            <a:pPr algn="l">
              <a:lnSpc>
                <a:spcPts val="2400"/>
              </a:lnSpc>
              <a:buNone/>
            </a:pPr>
            <a:r>
              <a:rPr lang="en-US" b="1" i="0" dirty="0">
                <a:solidFill>
                  <a:srgbClr val="242424"/>
                </a:solidFill>
                <a:effectLst/>
                <a:latin typeface="source-serif-pro"/>
              </a:rPr>
              <a:t>Rationale</a:t>
            </a:r>
            <a:endParaRPr lang="en-US" b="0" i="0" dirty="0">
              <a:solidFill>
                <a:srgbClr val="242424"/>
              </a:solidFill>
              <a:effectLst/>
              <a:latin typeface="source-serif-pro"/>
            </a:endParaRPr>
          </a:p>
        </p:txBody>
      </p:sp>
    </p:spTree>
    <p:extLst>
      <p:ext uri="{BB962C8B-B14F-4D97-AF65-F5344CB8AC3E}">
        <p14:creationId xmlns:p14="http://schemas.microsoft.com/office/powerpoint/2010/main" val="3486454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6C5E3D-BEA5-98D4-BADE-8F162D576E74}"/>
              </a:ext>
            </a:extLst>
          </p:cNvPr>
          <p:cNvSpPr txBox="1"/>
          <p:nvPr/>
        </p:nvSpPr>
        <p:spPr>
          <a:xfrm>
            <a:off x="3048000" y="233338"/>
            <a:ext cx="6096000" cy="369332"/>
          </a:xfrm>
          <a:prstGeom prst="rect">
            <a:avLst/>
          </a:prstGeom>
          <a:noFill/>
        </p:spPr>
        <p:txBody>
          <a:bodyPr wrap="square">
            <a:spAutoFit/>
          </a:bodyPr>
          <a:lstStyle/>
          <a:p>
            <a:r>
              <a:rPr lang="en-US" b="0" i="0" dirty="0">
                <a:solidFill>
                  <a:srgbClr val="FF0000"/>
                </a:solidFill>
                <a:effectLst/>
                <a:latin typeface="source-serif-pro"/>
              </a:rPr>
              <a:t>Corpus: </a:t>
            </a:r>
            <a:r>
              <a:rPr lang="en-US" b="1" i="1" dirty="0">
                <a:solidFill>
                  <a:srgbClr val="FF0000"/>
                </a:solidFill>
                <a:effectLst/>
                <a:latin typeface="source-serif-pro"/>
              </a:rPr>
              <a:t>“the quick brown fox jumps over the lazy dog”</a:t>
            </a:r>
            <a:endParaRPr lang="hi-IN" dirty="0">
              <a:solidFill>
                <a:srgbClr val="FF0000"/>
              </a:solidFill>
            </a:endParaRPr>
          </a:p>
        </p:txBody>
      </p:sp>
      <p:sp>
        <p:nvSpPr>
          <p:cNvPr id="5" name="TextBox 4">
            <a:extLst>
              <a:ext uri="{FF2B5EF4-FFF2-40B4-BE49-F238E27FC236}">
                <a16:creationId xmlns:a16="http://schemas.microsoft.com/office/drawing/2014/main" id="{B3B4BEC2-198F-0C23-9FCD-E85FDDE173F2}"/>
              </a:ext>
            </a:extLst>
          </p:cNvPr>
          <p:cNvSpPr txBox="1"/>
          <p:nvPr/>
        </p:nvSpPr>
        <p:spPr>
          <a:xfrm>
            <a:off x="121921" y="1552778"/>
            <a:ext cx="12165874" cy="3790653"/>
          </a:xfrm>
          <a:prstGeom prst="rect">
            <a:avLst/>
          </a:prstGeom>
          <a:noFill/>
        </p:spPr>
        <p:txBody>
          <a:bodyPr wrap="square">
            <a:spAutoFit/>
          </a:bodyPr>
          <a:lstStyle/>
          <a:p>
            <a:pPr algn="l">
              <a:lnSpc>
                <a:spcPts val="2250"/>
              </a:lnSpc>
              <a:buNone/>
            </a:pPr>
            <a:r>
              <a:rPr lang="en-IN" sz="2800" b="1" i="0" dirty="0">
                <a:solidFill>
                  <a:srgbClr val="242424"/>
                </a:solidFill>
                <a:effectLst/>
                <a:latin typeface="sohne"/>
              </a:rPr>
              <a:t>Initial Setup</a:t>
            </a:r>
          </a:p>
          <a:p>
            <a:pPr algn="l">
              <a:lnSpc>
                <a:spcPts val="2400"/>
              </a:lnSpc>
              <a:buFont typeface="+mj-lt"/>
              <a:buAutoNum type="arabicPeriod"/>
            </a:pPr>
            <a:r>
              <a:rPr lang="en-IN" sz="2800" b="0" i="0" dirty="0">
                <a:solidFill>
                  <a:srgbClr val="242424"/>
                </a:solidFill>
                <a:effectLst/>
                <a:latin typeface="source-serif-pro"/>
              </a:rPr>
              <a:t>Basic Vocabulary: [‘t’, ‘h’, ‘e’, ‘ ‘, ‘q’, ‘u’, ‘</a:t>
            </a:r>
            <a:r>
              <a:rPr lang="en-IN" sz="2800" b="0" i="0" dirty="0" err="1">
                <a:solidFill>
                  <a:srgbClr val="242424"/>
                </a:solidFill>
                <a:effectLst/>
                <a:latin typeface="source-serif-pro"/>
              </a:rPr>
              <a:t>i</a:t>
            </a:r>
            <a:r>
              <a:rPr lang="en-IN" sz="2800" b="0" i="0" dirty="0">
                <a:solidFill>
                  <a:srgbClr val="242424"/>
                </a:solidFill>
                <a:effectLst/>
                <a:latin typeface="source-serif-pro"/>
              </a:rPr>
              <a:t>’, ‘c’, ‘k’, ‘b’, ‘r’, ‘o’, ‘w’, ’n’, ‘f’, ‘x’, ‘j’, ‘m’, ‘p’, ‘s’, ‘v’, ‘l’, ‘a’, ‘z’, ‘y’, ‘d’, ‘g’]</a:t>
            </a:r>
          </a:p>
          <a:p>
            <a:pPr algn="l">
              <a:lnSpc>
                <a:spcPts val="2400"/>
              </a:lnSpc>
              <a:buFont typeface="+mj-lt"/>
              <a:buAutoNum type="arabicPeriod"/>
            </a:pPr>
            <a:endParaRPr lang="en-IN" sz="2800" b="0" i="0" dirty="0">
              <a:solidFill>
                <a:srgbClr val="242424"/>
              </a:solidFill>
              <a:effectLst/>
              <a:latin typeface="source-serif-pro"/>
            </a:endParaRPr>
          </a:p>
          <a:p>
            <a:pPr algn="l">
              <a:lnSpc>
                <a:spcPts val="2400"/>
              </a:lnSpc>
              <a:buFont typeface="+mj-lt"/>
              <a:buAutoNum type="arabicPeriod"/>
            </a:pPr>
            <a:r>
              <a:rPr lang="en-IN" sz="2800" b="0" i="0" dirty="0">
                <a:solidFill>
                  <a:srgbClr val="242424"/>
                </a:solidFill>
                <a:effectLst/>
                <a:latin typeface="source-serif-pro"/>
              </a:rPr>
              <a:t>Add Special Tokens: [‘[UNK]’, ‘&lt;h&gt;t’, ‘&lt;h&gt;h’, ‘&lt;h&gt;e’, ‘ ‘, ‘&lt;h&gt;q’, ‘&lt;h&gt;u’, ‘&lt;h&gt;</a:t>
            </a:r>
            <a:r>
              <a:rPr lang="en-IN" sz="2800" b="0" i="0" dirty="0" err="1">
                <a:solidFill>
                  <a:srgbClr val="242424"/>
                </a:solidFill>
                <a:effectLst/>
                <a:latin typeface="source-serif-pro"/>
              </a:rPr>
              <a:t>i</a:t>
            </a:r>
            <a:r>
              <a:rPr lang="en-IN" sz="2800" b="0" i="0" dirty="0">
                <a:solidFill>
                  <a:srgbClr val="242424"/>
                </a:solidFill>
                <a:effectLst/>
                <a:latin typeface="source-serif-pro"/>
              </a:rPr>
              <a:t>’, ‘&lt;h&gt;c’, ‘&lt;h&gt;k’, ‘&lt;h&gt;b’, ‘&lt;h&gt;r’, ‘&lt;h&gt;o’, ‘&lt;h&gt;w’, ‘&lt;h&gt;n’, ‘&lt;h&gt;f’, ‘&lt;h&gt;x’, ‘&lt;h&gt;j’, ‘&lt;h&gt;m’, ‘&lt;h&gt;p’, ‘&lt;h&gt;s’, ‘&lt;h&gt;v’, ‘&lt;h&gt;l’, ‘&lt;h&gt;a’, ‘&lt;h&gt;z’, ‘&lt;h&gt;y’, ‘&lt;h&gt;d’, ‘&lt;h&gt;g’]</a:t>
            </a:r>
          </a:p>
          <a:p>
            <a:pPr algn="l">
              <a:lnSpc>
                <a:spcPts val="2400"/>
              </a:lnSpc>
              <a:buFont typeface="+mj-lt"/>
              <a:buAutoNum type="arabicPeriod"/>
            </a:pPr>
            <a:endParaRPr lang="en-IN" sz="2800" b="0" i="0" dirty="0">
              <a:solidFill>
                <a:srgbClr val="242424"/>
              </a:solidFill>
              <a:effectLst/>
              <a:latin typeface="source-serif-pro"/>
            </a:endParaRPr>
          </a:p>
          <a:p>
            <a:pPr algn="l">
              <a:lnSpc>
                <a:spcPts val="2400"/>
              </a:lnSpc>
              <a:buFont typeface="+mj-lt"/>
              <a:buAutoNum type="arabicPeriod"/>
            </a:pPr>
            <a:r>
              <a:rPr lang="en-IN" sz="2800" b="0" i="0" dirty="0">
                <a:solidFill>
                  <a:srgbClr val="242424"/>
                </a:solidFill>
                <a:effectLst/>
                <a:latin typeface="source-serif-pro"/>
              </a:rPr>
              <a:t>Initial Tokenization: [‘t’, ‘&lt;h&gt;h’, ‘&lt;h&gt;e’, ‘ ‘, ‘q’, ‘&lt;h&gt;u’, ‘&lt;h&gt;</a:t>
            </a:r>
            <a:r>
              <a:rPr lang="en-IN" sz="2800" b="0" i="0" dirty="0" err="1">
                <a:solidFill>
                  <a:srgbClr val="242424"/>
                </a:solidFill>
                <a:effectLst/>
                <a:latin typeface="source-serif-pro"/>
              </a:rPr>
              <a:t>i</a:t>
            </a:r>
            <a:r>
              <a:rPr lang="en-IN" sz="2800" b="0" i="0" dirty="0">
                <a:solidFill>
                  <a:srgbClr val="242424"/>
                </a:solidFill>
                <a:effectLst/>
                <a:latin typeface="source-serif-pro"/>
              </a:rPr>
              <a:t>’, ‘&lt;h&gt;c’, ‘&lt;h&gt;k’, ‘ ‘, ‘b’, ‘&lt;h&gt;r’, ‘&lt;h&gt;o’, ‘&lt;h&gt;w’, ‘&lt;h&gt;n’, ‘ ‘, ‘f’, ‘&lt;h&gt;o’, ‘&lt;h&gt;x’, ‘ ‘, ‘j’, ‘&lt;h&gt;u’, ‘&lt;h&gt;m’, ‘&lt;h&gt;p’, ‘&lt;h&gt;s’, ‘ ‘, ‘o’, ‘&lt;h&gt;v’, ‘&lt;h&gt;e’, ‘&lt;h&gt;r’, ‘ ‘, ‘t’, ‘&lt;h&gt;h’, ‘&lt;h&gt;e’, ‘ ‘, ‘l’, ‘&lt;h&gt;a’, ‘&lt;h&gt;z’, ‘&lt;h&gt;y’, ‘ ‘, ‘d’, ‘&lt;h&gt;o’, ‘&lt;h&gt;g’]</a:t>
            </a:r>
          </a:p>
        </p:txBody>
      </p:sp>
    </p:spTree>
    <p:extLst>
      <p:ext uri="{BB962C8B-B14F-4D97-AF65-F5344CB8AC3E}">
        <p14:creationId xmlns:p14="http://schemas.microsoft.com/office/powerpoint/2010/main" val="3757309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216B6A-6203-6D68-CDA5-FDA60B49B96B}"/>
              </a:ext>
            </a:extLst>
          </p:cNvPr>
          <p:cNvSpPr txBox="1"/>
          <p:nvPr/>
        </p:nvSpPr>
        <p:spPr>
          <a:xfrm>
            <a:off x="435429" y="1584838"/>
            <a:ext cx="11242765" cy="3400931"/>
          </a:xfrm>
          <a:prstGeom prst="rect">
            <a:avLst/>
          </a:prstGeom>
          <a:noFill/>
        </p:spPr>
        <p:txBody>
          <a:bodyPr wrap="square">
            <a:spAutoFit/>
          </a:bodyPr>
          <a:lstStyle/>
          <a:p>
            <a:pPr algn="l">
              <a:lnSpc>
                <a:spcPts val="1800"/>
              </a:lnSpc>
              <a:buNone/>
            </a:pPr>
            <a:r>
              <a:rPr lang="en-IN" sz="2000" b="1" i="0" dirty="0">
                <a:solidFill>
                  <a:srgbClr val="242424"/>
                </a:solidFill>
                <a:effectLst/>
                <a:latin typeface="Arial" panose="020B0604020202020204" pitchFamily="34" charset="0"/>
                <a:cs typeface="Arial" panose="020B0604020202020204" pitchFamily="34" charset="0"/>
              </a:rPr>
              <a:t>Iteration 1</a:t>
            </a:r>
          </a:p>
          <a:p>
            <a:pPr algn="l">
              <a:lnSpc>
                <a:spcPts val="2400"/>
              </a:lnSpc>
              <a:buFont typeface="+mj-lt"/>
              <a:buAutoNum type="arabicPeriod"/>
            </a:pPr>
            <a:r>
              <a:rPr lang="en-IN" sz="2000" b="0" i="0" dirty="0">
                <a:solidFill>
                  <a:srgbClr val="242424"/>
                </a:solidFill>
                <a:effectLst/>
                <a:latin typeface="Arial" panose="020B0604020202020204" pitchFamily="34" charset="0"/>
                <a:cs typeface="Arial" panose="020B0604020202020204" pitchFamily="34" charset="0"/>
              </a:rPr>
              <a:t>Calculate Scores: For each adjacent pair, calculate the score. Top scores: (‘t’, ‘&lt;h&gt;h’): Score = (2 </a:t>
            </a:r>
            <a:r>
              <a:rPr lang="en-IN" sz="2000" b="0" i="1" dirty="0">
                <a:solidFill>
                  <a:srgbClr val="242424"/>
                </a:solidFill>
                <a:effectLst/>
                <a:latin typeface="Arial" panose="020B0604020202020204" pitchFamily="34" charset="0"/>
                <a:cs typeface="Arial" panose="020B0604020202020204" pitchFamily="34" charset="0"/>
              </a:rPr>
              <a:t>* 29) / (2 * 2) = 14.5</a:t>
            </a:r>
            <a:r>
              <a:rPr lang="en-IN" sz="2000" b="0" i="0" dirty="0">
                <a:solidFill>
                  <a:srgbClr val="242424"/>
                </a:solidFill>
                <a:effectLst/>
                <a:latin typeface="Arial" panose="020B0604020202020204" pitchFamily="34" charset="0"/>
                <a:cs typeface="Arial" panose="020B0604020202020204" pitchFamily="34" charset="0"/>
              </a:rPr>
              <a:t> </a:t>
            </a:r>
            <a:r>
              <a:rPr lang="en-IN" sz="2000" b="0" i="1" dirty="0">
                <a:solidFill>
                  <a:srgbClr val="242424"/>
                </a:solidFill>
                <a:effectLst/>
                <a:latin typeface="Arial" panose="020B0604020202020204" pitchFamily="34" charset="0"/>
                <a:cs typeface="Arial" panose="020B0604020202020204" pitchFamily="34" charset="0"/>
              </a:rPr>
              <a:t>(‘&lt;h&gt;h’, ‘&lt;h&gt;e’): Score = (2 * 29) / (2 * 2) = 14.5 (‘q’, ‘&lt;h&gt;u’): Score = (1 * 29) / (1 </a:t>
            </a:r>
            <a:r>
              <a:rPr lang="en-IN" sz="2000" b="0" i="0" dirty="0">
                <a:solidFill>
                  <a:srgbClr val="242424"/>
                </a:solidFill>
                <a:effectLst/>
                <a:latin typeface="Arial" panose="020B0604020202020204" pitchFamily="34" charset="0"/>
                <a:cs typeface="Arial" panose="020B0604020202020204" pitchFamily="34" charset="0"/>
              </a:rPr>
              <a:t>*</a:t>
            </a:r>
            <a:r>
              <a:rPr lang="en-IN" sz="2000" b="0" i="1" dirty="0">
                <a:solidFill>
                  <a:srgbClr val="242424"/>
                </a:solidFill>
                <a:effectLst/>
                <a:latin typeface="Arial" panose="020B0604020202020204" pitchFamily="34" charset="0"/>
                <a:cs typeface="Arial" panose="020B0604020202020204" pitchFamily="34" charset="0"/>
              </a:rPr>
              <a:t> </a:t>
            </a:r>
            <a:r>
              <a:rPr lang="en-IN" sz="2000" b="0" i="0" dirty="0">
                <a:solidFill>
                  <a:srgbClr val="242424"/>
                </a:solidFill>
                <a:effectLst/>
                <a:latin typeface="Arial" panose="020B0604020202020204" pitchFamily="34" charset="0"/>
                <a:cs typeface="Arial" panose="020B0604020202020204" pitchFamily="34" charset="0"/>
              </a:rPr>
              <a:t>1) = 29 …</a:t>
            </a:r>
          </a:p>
          <a:p>
            <a:pPr algn="l">
              <a:lnSpc>
                <a:spcPts val="2400"/>
              </a:lnSpc>
              <a:buFont typeface="+mj-lt"/>
              <a:buAutoNum type="arabicPeriod"/>
            </a:pPr>
            <a:endParaRPr lang="en-IN" sz="2000" b="0" i="0" dirty="0">
              <a:solidFill>
                <a:srgbClr val="242424"/>
              </a:solidFill>
              <a:effectLst/>
              <a:latin typeface="Arial" panose="020B0604020202020204" pitchFamily="34" charset="0"/>
              <a:cs typeface="Arial" panose="020B0604020202020204" pitchFamily="34" charset="0"/>
            </a:endParaRPr>
          </a:p>
          <a:p>
            <a:pPr algn="l">
              <a:lnSpc>
                <a:spcPts val="2400"/>
              </a:lnSpc>
              <a:buFont typeface="+mj-lt"/>
              <a:buAutoNum type="arabicPeriod"/>
            </a:pPr>
            <a:r>
              <a:rPr lang="en-IN" sz="2000" b="0" i="0" dirty="0">
                <a:solidFill>
                  <a:srgbClr val="242424"/>
                </a:solidFill>
                <a:effectLst/>
                <a:latin typeface="Arial" panose="020B0604020202020204" pitchFamily="34" charset="0"/>
                <a:cs typeface="Arial" panose="020B0604020202020204" pitchFamily="34" charset="0"/>
              </a:rPr>
              <a:t>Select Highest Score: (‘q’, ‘&lt;h&gt;u’) with score 29</a:t>
            </a:r>
          </a:p>
          <a:p>
            <a:pPr algn="l">
              <a:lnSpc>
                <a:spcPts val="2400"/>
              </a:lnSpc>
              <a:buFont typeface="+mj-lt"/>
              <a:buAutoNum type="arabicPeriod"/>
            </a:pPr>
            <a:endParaRPr lang="en-IN" sz="2000" b="0" i="0" dirty="0">
              <a:solidFill>
                <a:srgbClr val="242424"/>
              </a:solidFill>
              <a:effectLst/>
              <a:latin typeface="Arial" panose="020B0604020202020204" pitchFamily="34" charset="0"/>
              <a:cs typeface="Arial" panose="020B0604020202020204" pitchFamily="34" charset="0"/>
            </a:endParaRPr>
          </a:p>
          <a:p>
            <a:pPr algn="l">
              <a:lnSpc>
                <a:spcPts val="2400"/>
              </a:lnSpc>
              <a:buFont typeface="+mj-lt"/>
              <a:buAutoNum type="arabicPeriod"/>
            </a:pPr>
            <a:r>
              <a:rPr lang="en-IN" sz="2000" b="0" i="0" dirty="0">
                <a:solidFill>
                  <a:srgbClr val="242424"/>
                </a:solidFill>
                <a:effectLst/>
                <a:latin typeface="Arial" panose="020B0604020202020204" pitchFamily="34" charset="0"/>
                <a:cs typeface="Arial" panose="020B0604020202020204" pitchFamily="34" charset="0"/>
              </a:rPr>
              <a:t>Merge and Update: o New token: ‘</a:t>
            </a:r>
            <a:r>
              <a:rPr lang="en-IN" sz="2000" b="0" i="0" dirty="0" err="1">
                <a:solidFill>
                  <a:srgbClr val="242424"/>
                </a:solidFill>
                <a:effectLst/>
                <a:latin typeface="Arial" panose="020B0604020202020204" pitchFamily="34" charset="0"/>
                <a:cs typeface="Arial" panose="020B0604020202020204" pitchFamily="34" charset="0"/>
              </a:rPr>
              <a:t>qu</a:t>
            </a:r>
            <a:r>
              <a:rPr lang="en-IN" sz="2000" b="0" i="0" dirty="0">
                <a:solidFill>
                  <a:srgbClr val="242424"/>
                </a:solidFill>
                <a:effectLst/>
                <a:latin typeface="Arial" panose="020B0604020202020204" pitchFamily="34" charset="0"/>
                <a:cs typeface="Arial" panose="020B0604020202020204" pitchFamily="34" charset="0"/>
              </a:rPr>
              <a:t>’ o Updated vocabulary: […, ‘</a:t>
            </a:r>
            <a:r>
              <a:rPr lang="en-IN" sz="2000" b="0" i="0" dirty="0" err="1">
                <a:solidFill>
                  <a:srgbClr val="242424"/>
                </a:solidFill>
                <a:effectLst/>
                <a:latin typeface="Arial" panose="020B0604020202020204" pitchFamily="34" charset="0"/>
                <a:cs typeface="Arial" panose="020B0604020202020204" pitchFamily="34" charset="0"/>
              </a:rPr>
              <a:t>qu</a:t>
            </a:r>
            <a:r>
              <a:rPr lang="en-IN" sz="2000" b="0" i="0" dirty="0">
                <a:solidFill>
                  <a:srgbClr val="242424"/>
                </a:solidFill>
                <a:effectLst/>
                <a:latin typeface="Arial" panose="020B0604020202020204" pitchFamily="34" charset="0"/>
                <a:cs typeface="Arial" panose="020B0604020202020204" pitchFamily="34" charset="0"/>
              </a:rPr>
              <a:t>’] o Updated tokenization: [‘t’, ‘&lt;h&gt;h’, ‘&lt;h&gt;e’, ‘ ‘, ‘</a:t>
            </a:r>
            <a:r>
              <a:rPr lang="en-IN" sz="2000" b="0" i="0" dirty="0" err="1">
                <a:solidFill>
                  <a:srgbClr val="242424"/>
                </a:solidFill>
                <a:effectLst/>
                <a:latin typeface="Arial" panose="020B0604020202020204" pitchFamily="34" charset="0"/>
                <a:cs typeface="Arial" panose="020B0604020202020204" pitchFamily="34" charset="0"/>
              </a:rPr>
              <a:t>qu</a:t>
            </a:r>
            <a:r>
              <a:rPr lang="en-IN" sz="2000" b="0" i="0" dirty="0">
                <a:solidFill>
                  <a:srgbClr val="242424"/>
                </a:solidFill>
                <a:effectLst/>
                <a:latin typeface="Arial" panose="020B0604020202020204" pitchFamily="34" charset="0"/>
                <a:cs typeface="Arial" panose="020B0604020202020204" pitchFamily="34" charset="0"/>
              </a:rPr>
              <a:t>’, ‘&lt;h&gt;</a:t>
            </a:r>
            <a:r>
              <a:rPr lang="en-IN" sz="2000" b="0" i="0" dirty="0" err="1">
                <a:solidFill>
                  <a:srgbClr val="242424"/>
                </a:solidFill>
                <a:effectLst/>
                <a:latin typeface="Arial" panose="020B0604020202020204" pitchFamily="34" charset="0"/>
                <a:cs typeface="Arial" panose="020B0604020202020204" pitchFamily="34" charset="0"/>
              </a:rPr>
              <a:t>i</a:t>
            </a:r>
            <a:r>
              <a:rPr lang="en-IN" sz="2000" b="0" i="0" dirty="0">
                <a:solidFill>
                  <a:srgbClr val="242424"/>
                </a:solidFill>
                <a:effectLst/>
                <a:latin typeface="Arial" panose="020B0604020202020204" pitchFamily="34" charset="0"/>
                <a:cs typeface="Arial" panose="020B0604020202020204" pitchFamily="34" charset="0"/>
              </a:rPr>
              <a:t>’, ‘&lt;h&gt;c’, ‘&lt;h&gt;k’, ‘ ‘, ‘b’, ‘&lt;h&gt;r’, ‘&lt;h&gt;o’, ‘&lt;h&gt;w’, ‘&lt;h&gt;n’, ‘ ‘, ‘f’, ‘&lt;h&gt;o’, ‘&lt;h&gt;x’, ‘ ‘, ‘j’, ‘&lt;h&gt;u’, ‘&lt;h&gt;m’, ‘&lt;h&gt;p’, ‘&lt;h&gt;s’, ‘ ‘, ‘o’, ‘&lt;h&gt;v’, ‘&lt;h&gt;e’, ‘&lt;h&gt;r’, ‘ ‘, ‘t’, ‘&lt;h&gt;h’, ‘&lt;h&gt;e’, ‘ ‘, ‘l’, ‘&lt;h&gt;a’, ‘&lt;h&gt;z’, ‘&lt;h&gt;y’, ‘ ‘, ‘d’, ‘&lt;h&gt;o’, ‘&lt;h&gt;g’]</a:t>
            </a:r>
          </a:p>
        </p:txBody>
      </p:sp>
    </p:spTree>
    <p:extLst>
      <p:ext uri="{BB962C8B-B14F-4D97-AF65-F5344CB8AC3E}">
        <p14:creationId xmlns:p14="http://schemas.microsoft.com/office/powerpoint/2010/main" val="10010031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F6127-866C-DB8C-4803-91CCBFC9BCBB}"/>
              </a:ext>
            </a:extLst>
          </p:cNvPr>
          <p:cNvSpPr txBox="1"/>
          <p:nvPr/>
        </p:nvSpPr>
        <p:spPr>
          <a:xfrm>
            <a:off x="339634" y="1738727"/>
            <a:ext cx="11582400" cy="3400931"/>
          </a:xfrm>
          <a:prstGeom prst="rect">
            <a:avLst/>
          </a:prstGeom>
          <a:noFill/>
        </p:spPr>
        <p:txBody>
          <a:bodyPr wrap="square">
            <a:spAutoFit/>
          </a:bodyPr>
          <a:lstStyle/>
          <a:p>
            <a:pPr algn="l">
              <a:lnSpc>
                <a:spcPts val="1800"/>
              </a:lnSpc>
              <a:buNone/>
            </a:pPr>
            <a:r>
              <a:rPr lang="en-IN" sz="2400" b="1" i="0" dirty="0">
                <a:solidFill>
                  <a:srgbClr val="242424"/>
                </a:solidFill>
                <a:effectLst/>
                <a:latin typeface="Arial" panose="020B0604020202020204" pitchFamily="34" charset="0"/>
                <a:cs typeface="Arial" panose="020B0604020202020204" pitchFamily="34" charset="0"/>
              </a:rPr>
              <a:t>Iteration 2</a:t>
            </a:r>
          </a:p>
          <a:p>
            <a:pPr algn="l">
              <a:lnSpc>
                <a:spcPts val="2400"/>
              </a:lnSpc>
              <a:buFont typeface="+mj-lt"/>
              <a:buAutoNum type="arabicPeriod"/>
            </a:pPr>
            <a:r>
              <a:rPr lang="en-IN" sz="2400" b="0" i="0" dirty="0">
                <a:solidFill>
                  <a:srgbClr val="242424"/>
                </a:solidFill>
                <a:effectLst/>
                <a:latin typeface="Arial" panose="020B0604020202020204" pitchFamily="34" charset="0"/>
                <a:cs typeface="Arial" panose="020B0604020202020204" pitchFamily="34" charset="0"/>
              </a:rPr>
              <a:t>Calculate Scores: (‘t’, ‘&lt;h&gt;h’): Score = (2 </a:t>
            </a:r>
            <a:r>
              <a:rPr lang="en-IN" sz="2400" b="0" i="1" dirty="0">
                <a:solidFill>
                  <a:srgbClr val="242424"/>
                </a:solidFill>
                <a:effectLst/>
                <a:latin typeface="Arial" panose="020B0604020202020204" pitchFamily="34" charset="0"/>
                <a:cs typeface="Arial" panose="020B0604020202020204" pitchFamily="34" charset="0"/>
              </a:rPr>
              <a:t>* 30) / (2 * </a:t>
            </a:r>
            <a:r>
              <a:rPr lang="en-IN" sz="2400" b="0" i="0" dirty="0">
                <a:solidFill>
                  <a:srgbClr val="242424"/>
                </a:solidFill>
                <a:effectLst/>
                <a:latin typeface="Arial" panose="020B0604020202020204" pitchFamily="34" charset="0"/>
                <a:cs typeface="Arial" panose="020B0604020202020204" pitchFamily="34" charset="0"/>
              </a:rPr>
              <a:t>2) = 15 (‘&lt;h&gt;h’, ‘&lt;h&gt;e’): Score = (2 </a:t>
            </a:r>
            <a:r>
              <a:rPr lang="en-IN" sz="2400" b="0" i="1" dirty="0">
                <a:solidFill>
                  <a:srgbClr val="242424"/>
                </a:solidFill>
                <a:effectLst/>
                <a:latin typeface="Arial" panose="020B0604020202020204" pitchFamily="34" charset="0"/>
                <a:cs typeface="Arial" panose="020B0604020202020204" pitchFamily="34" charset="0"/>
              </a:rPr>
              <a:t>* 30) / (2 * </a:t>
            </a:r>
            <a:r>
              <a:rPr lang="en-IN" sz="2400" b="0" i="0" dirty="0">
                <a:solidFill>
                  <a:srgbClr val="242424"/>
                </a:solidFill>
                <a:effectLst/>
                <a:latin typeface="Arial" panose="020B0604020202020204" pitchFamily="34" charset="0"/>
                <a:cs typeface="Arial" panose="020B0604020202020204" pitchFamily="34" charset="0"/>
              </a:rPr>
              <a:t>2) = 15 (‘</a:t>
            </a:r>
            <a:r>
              <a:rPr lang="en-IN" sz="2400" b="0" i="0" dirty="0" err="1">
                <a:solidFill>
                  <a:srgbClr val="242424"/>
                </a:solidFill>
                <a:effectLst/>
                <a:latin typeface="Arial" panose="020B0604020202020204" pitchFamily="34" charset="0"/>
                <a:cs typeface="Arial" panose="020B0604020202020204" pitchFamily="34" charset="0"/>
              </a:rPr>
              <a:t>qu</a:t>
            </a:r>
            <a:r>
              <a:rPr lang="en-IN" sz="2400" b="0" i="0" dirty="0">
                <a:solidFill>
                  <a:srgbClr val="242424"/>
                </a:solidFill>
                <a:effectLst/>
                <a:latin typeface="Arial" panose="020B0604020202020204" pitchFamily="34" charset="0"/>
                <a:cs typeface="Arial" panose="020B0604020202020204" pitchFamily="34" charset="0"/>
              </a:rPr>
              <a:t>’, ‘&lt;h&gt;</a:t>
            </a:r>
            <a:r>
              <a:rPr lang="en-IN" sz="2400" b="0" i="0" dirty="0" err="1">
                <a:solidFill>
                  <a:srgbClr val="242424"/>
                </a:solidFill>
                <a:effectLst/>
                <a:latin typeface="Arial" panose="020B0604020202020204" pitchFamily="34" charset="0"/>
                <a:cs typeface="Arial" panose="020B0604020202020204" pitchFamily="34" charset="0"/>
              </a:rPr>
              <a:t>i</a:t>
            </a:r>
            <a:r>
              <a:rPr lang="en-IN" sz="2400" b="0" i="0" dirty="0">
                <a:solidFill>
                  <a:srgbClr val="242424"/>
                </a:solidFill>
                <a:effectLst/>
                <a:latin typeface="Arial" panose="020B0604020202020204" pitchFamily="34" charset="0"/>
                <a:cs typeface="Arial" panose="020B0604020202020204" pitchFamily="34" charset="0"/>
              </a:rPr>
              <a:t>’): Score = (1 </a:t>
            </a:r>
            <a:r>
              <a:rPr lang="en-IN" sz="2400" b="0" i="1" dirty="0">
                <a:solidFill>
                  <a:srgbClr val="242424"/>
                </a:solidFill>
                <a:effectLst/>
                <a:latin typeface="Arial" panose="020B0604020202020204" pitchFamily="34" charset="0"/>
                <a:cs typeface="Arial" panose="020B0604020202020204" pitchFamily="34" charset="0"/>
              </a:rPr>
              <a:t>* 30) / (1 *</a:t>
            </a:r>
            <a:r>
              <a:rPr lang="en-IN" sz="2400" b="0" i="0" dirty="0">
                <a:solidFill>
                  <a:srgbClr val="242424"/>
                </a:solidFill>
                <a:effectLst/>
                <a:latin typeface="Arial" panose="020B0604020202020204" pitchFamily="34" charset="0"/>
                <a:cs typeface="Arial" panose="020B0604020202020204" pitchFamily="34" charset="0"/>
              </a:rPr>
              <a:t> 1) = 30 …</a:t>
            </a:r>
          </a:p>
          <a:p>
            <a:pPr algn="l">
              <a:lnSpc>
                <a:spcPts val="2400"/>
              </a:lnSpc>
              <a:buFont typeface="+mj-lt"/>
              <a:buAutoNum type="arabicPeriod"/>
            </a:pPr>
            <a:endParaRPr lang="en-IN" sz="2400" b="0" i="0" dirty="0">
              <a:solidFill>
                <a:srgbClr val="242424"/>
              </a:solidFill>
              <a:effectLst/>
              <a:latin typeface="Arial" panose="020B0604020202020204" pitchFamily="34" charset="0"/>
              <a:cs typeface="Arial" panose="020B0604020202020204" pitchFamily="34" charset="0"/>
            </a:endParaRPr>
          </a:p>
          <a:p>
            <a:pPr algn="l">
              <a:lnSpc>
                <a:spcPts val="2400"/>
              </a:lnSpc>
              <a:buFont typeface="+mj-lt"/>
              <a:buAutoNum type="arabicPeriod"/>
            </a:pPr>
            <a:r>
              <a:rPr lang="en-IN" sz="2400" b="0" i="0" dirty="0">
                <a:solidFill>
                  <a:srgbClr val="242424"/>
                </a:solidFill>
                <a:effectLst/>
                <a:latin typeface="Arial" panose="020B0604020202020204" pitchFamily="34" charset="0"/>
                <a:cs typeface="Arial" panose="020B0604020202020204" pitchFamily="34" charset="0"/>
              </a:rPr>
              <a:t>Select Highest Score: (‘</a:t>
            </a:r>
            <a:r>
              <a:rPr lang="en-IN" sz="2400" b="0" i="0" dirty="0" err="1">
                <a:solidFill>
                  <a:srgbClr val="242424"/>
                </a:solidFill>
                <a:effectLst/>
                <a:latin typeface="Arial" panose="020B0604020202020204" pitchFamily="34" charset="0"/>
                <a:cs typeface="Arial" panose="020B0604020202020204" pitchFamily="34" charset="0"/>
              </a:rPr>
              <a:t>qu</a:t>
            </a:r>
            <a:r>
              <a:rPr lang="en-IN" sz="2400" b="0" i="0" dirty="0">
                <a:solidFill>
                  <a:srgbClr val="242424"/>
                </a:solidFill>
                <a:effectLst/>
                <a:latin typeface="Arial" panose="020B0604020202020204" pitchFamily="34" charset="0"/>
                <a:cs typeface="Arial" panose="020B0604020202020204" pitchFamily="34" charset="0"/>
              </a:rPr>
              <a:t>’, ‘&lt;h&gt;</a:t>
            </a:r>
            <a:r>
              <a:rPr lang="en-IN" sz="2400" b="0" i="0" dirty="0" err="1">
                <a:solidFill>
                  <a:srgbClr val="242424"/>
                </a:solidFill>
                <a:effectLst/>
                <a:latin typeface="Arial" panose="020B0604020202020204" pitchFamily="34" charset="0"/>
                <a:cs typeface="Arial" panose="020B0604020202020204" pitchFamily="34" charset="0"/>
              </a:rPr>
              <a:t>i</a:t>
            </a:r>
            <a:r>
              <a:rPr lang="en-IN" sz="2400" b="0" i="0" dirty="0">
                <a:solidFill>
                  <a:srgbClr val="242424"/>
                </a:solidFill>
                <a:effectLst/>
                <a:latin typeface="Arial" panose="020B0604020202020204" pitchFamily="34" charset="0"/>
                <a:cs typeface="Arial" panose="020B0604020202020204" pitchFamily="34" charset="0"/>
              </a:rPr>
              <a:t>’) with score 30</a:t>
            </a:r>
          </a:p>
          <a:p>
            <a:pPr algn="l">
              <a:lnSpc>
                <a:spcPts val="2400"/>
              </a:lnSpc>
              <a:buFont typeface="+mj-lt"/>
              <a:buAutoNum type="arabicPeriod"/>
            </a:pPr>
            <a:endParaRPr lang="en-IN" sz="2400" b="0" i="0" dirty="0">
              <a:solidFill>
                <a:srgbClr val="242424"/>
              </a:solidFill>
              <a:effectLst/>
              <a:latin typeface="Arial" panose="020B0604020202020204" pitchFamily="34" charset="0"/>
              <a:cs typeface="Arial" panose="020B0604020202020204" pitchFamily="34" charset="0"/>
            </a:endParaRPr>
          </a:p>
          <a:p>
            <a:pPr algn="l">
              <a:lnSpc>
                <a:spcPts val="2400"/>
              </a:lnSpc>
              <a:buFont typeface="+mj-lt"/>
              <a:buAutoNum type="arabicPeriod"/>
            </a:pPr>
            <a:r>
              <a:rPr lang="en-IN" sz="2400" b="0" i="0" dirty="0">
                <a:solidFill>
                  <a:srgbClr val="242424"/>
                </a:solidFill>
                <a:effectLst/>
                <a:latin typeface="Arial" panose="020B0604020202020204" pitchFamily="34" charset="0"/>
                <a:cs typeface="Arial" panose="020B0604020202020204" pitchFamily="34" charset="0"/>
              </a:rPr>
              <a:t>Merge and Update: o New token: ‘qui’ o Updated vocabulary: […, ‘</a:t>
            </a:r>
            <a:r>
              <a:rPr lang="en-IN" sz="2400" b="0" i="0" dirty="0" err="1">
                <a:solidFill>
                  <a:srgbClr val="242424"/>
                </a:solidFill>
                <a:effectLst/>
                <a:latin typeface="Arial" panose="020B0604020202020204" pitchFamily="34" charset="0"/>
                <a:cs typeface="Arial" panose="020B0604020202020204" pitchFamily="34" charset="0"/>
              </a:rPr>
              <a:t>qu</a:t>
            </a:r>
            <a:r>
              <a:rPr lang="en-IN" sz="2400" b="0" i="0" dirty="0">
                <a:solidFill>
                  <a:srgbClr val="242424"/>
                </a:solidFill>
                <a:effectLst/>
                <a:latin typeface="Arial" panose="020B0604020202020204" pitchFamily="34" charset="0"/>
                <a:cs typeface="Arial" panose="020B0604020202020204" pitchFamily="34" charset="0"/>
              </a:rPr>
              <a:t>’, ‘qui’] o Updated tokenization: [‘t’, ‘&lt;h&gt;h’, ‘&lt;h&gt;e’, ‘ ‘, ‘qui’, ‘&lt;h&gt;c’, ‘&lt;h&gt;k’, ‘ ‘, ‘b’, ‘&lt;h&gt;r’, ‘&lt;h&gt;o’, ‘&lt;h&gt;w’, ‘&lt;h&gt;n’, ‘ ‘, ‘f’, ‘&lt;h&gt;o’, ‘&lt;h&gt;x’, ‘ ‘, ‘j’, ‘&lt;h&gt;u’, ‘&lt;h&gt;m’, ‘&lt;h&gt;p’, ‘&lt;h&gt;s’, ‘ ‘, ‘o’, ‘&lt;h&gt;v’, ‘&lt;h&gt;e’, ‘&lt;h&gt;r’, ‘ ‘, ‘t’, ‘&lt;h&gt;h’, ‘&lt;h&gt;e’, ‘ ‘, ‘l’, ‘&lt;h&gt;a’, ‘&lt;h&gt;z’, ‘&lt;h&gt;y’, ‘ ‘, ‘d’, ‘&lt;h&gt;o’, ‘&lt;h&gt;g’]</a:t>
            </a:r>
          </a:p>
        </p:txBody>
      </p:sp>
    </p:spTree>
    <p:extLst>
      <p:ext uri="{BB962C8B-B14F-4D97-AF65-F5344CB8AC3E}">
        <p14:creationId xmlns:p14="http://schemas.microsoft.com/office/powerpoint/2010/main" val="3847289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6F44DF-52EA-568B-B75F-782A95F51ABC}"/>
              </a:ext>
            </a:extLst>
          </p:cNvPr>
          <p:cNvSpPr txBox="1"/>
          <p:nvPr/>
        </p:nvSpPr>
        <p:spPr>
          <a:xfrm>
            <a:off x="452845" y="1738727"/>
            <a:ext cx="11451771" cy="3400931"/>
          </a:xfrm>
          <a:prstGeom prst="rect">
            <a:avLst/>
          </a:prstGeom>
          <a:noFill/>
        </p:spPr>
        <p:txBody>
          <a:bodyPr wrap="square">
            <a:spAutoFit/>
          </a:bodyPr>
          <a:lstStyle/>
          <a:p>
            <a:pPr algn="l">
              <a:lnSpc>
                <a:spcPts val="1800"/>
              </a:lnSpc>
              <a:buNone/>
            </a:pPr>
            <a:r>
              <a:rPr lang="en-IN" sz="2400" b="1" i="0" dirty="0">
                <a:solidFill>
                  <a:srgbClr val="242424"/>
                </a:solidFill>
                <a:effectLst/>
                <a:latin typeface="Arial" panose="020B0604020202020204" pitchFamily="34" charset="0"/>
                <a:cs typeface="Arial" panose="020B0604020202020204" pitchFamily="34" charset="0"/>
              </a:rPr>
              <a:t>Iteration 3</a:t>
            </a:r>
          </a:p>
          <a:p>
            <a:pPr algn="l">
              <a:lnSpc>
                <a:spcPts val="2400"/>
              </a:lnSpc>
              <a:buFont typeface="+mj-lt"/>
              <a:buAutoNum type="arabicPeriod"/>
            </a:pPr>
            <a:r>
              <a:rPr lang="en-IN" sz="2400" b="0" i="0" dirty="0">
                <a:solidFill>
                  <a:srgbClr val="242424"/>
                </a:solidFill>
                <a:effectLst/>
                <a:latin typeface="Arial" panose="020B0604020202020204" pitchFamily="34" charset="0"/>
                <a:cs typeface="Arial" panose="020B0604020202020204" pitchFamily="34" charset="0"/>
              </a:rPr>
              <a:t>Calculate Scores: o (‘t’, ‘&lt;h&gt;h’): Score = (2 </a:t>
            </a:r>
            <a:r>
              <a:rPr lang="en-IN" sz="2400" b="0" i="1" dirty="0">
                <a:solidFill>
                  <a:srgbClr val="242424"/>
                </a:solidFill>
                <a:effectLst/>
                <a:latin typeface="Arial" panose="020B0604020202020204" pitchFamily="34" charset="0"/>
                <a:cs typeface="Arial" panose="020B0604020202020204" pitchFamily="34" charset="0"/>
              </a:rPr>
              <a:t>* 31) / (2 *</a:t>
            </a:r>
            <a:r>
              <a:rPr lang="en-IN" sz="2400" b="0" i="0" dirty="0">
                <a:solidFill>
                  <a:srgbClr val="242424"/>
                </a:solidFill>
                <a:effectLst/>
                <a:latin typeface="Arial" panose="020B0604020202020204" pitchFamily="34" charset="0"/>
                <a:cs typeface="Arial" panose="020B0604020202020204" pitchFamily="34" charset="0"/>
              </a:rPr>
              <a:t> 2) = 15.5 (‘&lt;h&gt;h’, ‘&lt;h&gt;e’): Score = (2 </a:t>
            </a:r>
            <a:r>
              <a:rPr lang="en-IN" sz="2400" b="0" i="1" dirty="0">
                <a:solidFill>
                  <a:srgbClr val="242424"/>
                </a:solidFill>
                <a:effectLst/>
                <a:latin typeface="Arial" panose="020B0604020202020204" pitchFamily="34" charset="0"/>
                <a:cs typeface="Arial" panose="020B0604020202020204" pitchFamily="34" charset="0"/>
              </a:rPr>
              <a:t>* 31) / (2 *</a:t>
            </a:r>
            <a:r>
              <a:rPr lang="en-IN" sz="2400" b="0" i="0" dirty="0">
                <a:solidFill>
                  <a:srgbClr val="242424"/>
                </a:solidFill>
                <a:effectLst/>
                <a:latin typeface="Arial" panose="020B0604020202020204" pitchFamily="34" charset="0"/>
                <a:cs typeface="Arial" panose="020B0604020202020204" pitchFamily="34" charset="0"/>
              </a:rPr>
              <a:t> 2) = 15.5 (‘qui’, ‘&lt;h&gt;c’): Score = (1 </a:t>
            </a:r>
            <a:r>
              <a:rPr lang="en-IN" sz="2400" b="0" i="1" dirty="0">
                <a:solidFill>
                  <a:srgbClr val="242424"/>
                </a:solidFill>
                <a:effectLst/>
                <a:latin typeface="Arial" panose="020B0604020202020204" pitchFamily="34" charset="0"/>
                <a:cs typeface="Arial" panose="020B0604020202020204" pitchFamily="34" charset="0"/>
              </a:rPr>
              <a:t>* 31) / (1* </a:t>
            </a:r>
            <a:r>
              <a:rPr lang="en-IN" sz="2400" b="0" i="0" dirty="0">
                <a:solidFill>
                  <a:srgbClr val="242424"/>
                </a:solidFill>
                <a:effectLst/>
                <a:latin typeface="Arial" panose="020B0604020202020204" pitchFamily="34" charset="0"/>
                <a:cs typeface="Arial" panose="020B0604020202020204" pitchFamily="34" charset="0"/>
              </a:rPr>
              <a:t>1) = 31 …</a:t>
            </a:r>
          </a:p>
          <a:p>
            <a:pPr algn="l">
              <a:lnSpc>
                <a:spcPts val="2400"/>
              </a:lnSpc>
              <a:buFont typeface="+mj-lt"/>
              <a:buAutoNum type="arabicPeriod"/>
            </a:pPr>
            <a:endParaRPr lang="en-IN" sz="2400" b="0" i="0" dirty="0">
              <a:solidFill>
                <a:srgbClr val="242424"/>
              </a:solidFill>
              <a:effectLst/>
              <a:latin typeface="Arial" panose="020B0604020202020204" pitchFamily="34" charset="0"/>
              <a:cs typeface="Arial" panose="020B0604020202020204" pitchFamily="34" charset="0"/>
            </a:endParaRPr>
          </a:p>
          <a:p>
            <a:pPr algn="l">
              <a:lnSpc>
                <a:spcPts val="2400"/>
              </a:lnSpc>
              <a:buFont typeface="+mj-lt"/>
              <a:buAutoNum type="arabicPeriod"/>
            </a:pPr>
            <a:r>
              <a:rPr lang="en-IN" sz="2400" b="0" i="0" dirty="0">
                <a:solidFill>
                  <a:srgbClr val="242424"/>
                </a:solidFill>
                <a:effectLst/>
                <a:latin typeface="Arial" panose="020B0604020202020204" pitchFamily="34" charset="0"/>
                <a:cs typeface="Arial" panose="020B0604020202020204" pitchFamily="34" charset="0"/>
              </a:rPr>
              <a:t>Select Highest Score: (‘qui’, ‘&lt;h&gt;c’) with score 31</a:t>
            </a:r>
          </a:p>
          <a:p>
            <a:pPr algn="l">
              <a:lnSpc>
                <a:spcPts val="2400"/>
              </a:lnSpc>
              <a:buFont typeface="+mj-lt"/>
              <a:buAutoNum type="arabicPeriod"/>
            </a:pPr>
            <a:endParaRPr lang="en-IN" sz="2400" b="0" i="0" dirty="0">
              <a:solidFill>
                <a:srgbClr val="242424"/>
              </a:solidFill>
              <a:effectLst/>
              <a:latin typeface="Arial" panose="020B0604020202020204" pitchFamily="34" charset="0"/>
              <a:cs typeface="Arial" panose="020B0604020202020204" pitchFamily="34" charset="0"/>
            </a:endParaRPr>
          </a:p>
          <a:p>
            <a:pPr algn="l">
              <a:lnSpc>
                <a:spcPts val="2400"/>
              </a:lnSpc>
              <a:buFont typeface="+mj-lt"/>
              <a:buAutoNum type="arabicPeriod"/>
            </a:pPr>
            <a:r>
              <a:rPr lang="en-IN" sz="2400" b="0" i="0" dirty="0">
                <a:solidFill>
                  <a:srgbClr val="242424"/>
                </a:solidFill>
                <a:effectLst/>
                <a:latin typeface="Arial" panose="020B0604020202020204" pitchFamily="34" charset="0"/>
                <a:cs typeface="Arial" panose="020B0604020202020204" pitchFamily="34" charset="0"/>
              </a:rPr>
              <a:t>Merge and Update: o New token: ‘</a:t>
            </a:r>
            <a:r>
              <a:rPr lang="en-IN" sz="2400" b="0" i="0" dirty="0" err="1">
                <a:solidFill>
                  <a:srgbClr val="242424"/>
                </a:solidFill>
                <a:effectLst/>
                <a:latin typeface="Arial" panose="020B0604020202020204" pitchFamily="34" charset="0"/>
                <a:cs typeface="Arial" panose="020B0604020202020204" pitchFamily="34" charset="0"/>
              </a:rPr>
              <a:t>quic</a:t>
            </a:r>
            <a:r>
              <a:rPr lang="en-IN" sz="2400" b="0" i="0" dirty="0">
                <a:solidFill>
                  <a:srgbClr val="242424"/>
                </a:solidFill>
                <a:effectLst/>
                <a:latin typeface="Arial" panose="020B0604020202020204" pitchFamily="34" charset="0"/>
                <a:cs typeface="Arial" panose="020B0604020202020204" pitchFamily="34" charset="0"/>
              </a:rPr>
              <a:t>’ o Updated vocabulary: </a:t>
            </a:r>
          </a:p>
          <a:p>
            <a:pPr lvl="1">
              <a:lnSpc>
                <a:spcPts val="2400"/>
              </a:lnSpc>
            </a:pPr>
            <a:r>
              <a:rPr lang="en-IN" sz="2400" b="0" i="0" dirty="0">
                <a:solidFill>
                  <a:srgbClr val="242424"/>
                </a:solidFill>
                <a:effectLst/>
                <a:latin typeface="Arial" panose="020B0604020202020204" pitchFamily="34" charset="0"/>
                <a:cs typeface="Arial" panose="020B0604020202020204" pitchFamily="34" charset="0"/>
              </a:rPr>
              <a:t>[…, ‘</a:t>
            </a:r>
            <a:r>
              <a:rPr lang="en-IN" sz="2400" b="0" i="0" dirty="0" err="1">
                <a:solidFill>
                  <a:srgbClr val="242424"/>
                </a:solidFill>
                <a:effectLst/>
                <a:latin typeface="Arial" panose="020B0604020202020204" pitchFamily="34" charset="0"/>
                <a:cs typeface="Arial" panose="020B0604020202020204" pitchFamily="34" charset="0"/>
              </a:rPr>
              <a:t>qu</a:t>
            </a:r>
            <a:r>
              <a:rPr lang="en-IN" sz="2400" b="0" i="0" dirty="0">
                <a:solidFill>
                  <a:srgbClr val="242424"/>
                </a:solidFill>
                <a:effectLst/>
                <a:latin typeface="Arial" panose="020B0604020202020204" pitchFamily="34" charset="0"/>
                <a:cs typeface="Arial" panose="020B0604020202020204" pitchFamily="34" charset="0"/>
              </a:rPr>
              <a:t>’, ‘qui’, ‘</a:t>
            </a:r>
            <a:r>
              <a:rPr lang="en-IN" sz="2400" b="0" i="0" dirty="0" err="1">
                <a:solidFill>
                  <a:srgbClr val="242424"/>
                </a:solidFill>
                <a:effectLst/>
                <a:latin typeface="Arial" panose="020B0604020202020204" pitchFamily="34" charset="0"/>
                <a:cs typeface="Arial" panose="020B0604020202020204" pitchFamily="34" charset="0"/>
              </a:rPr>
              <a:t>quic</a:t>
            </a:r>
            <a:r>
              <a:rPr lang="en-IN" sz="2400" b="0" i="0" dirty="0">
                <a:solidFill>
                  <a:srgbClr val="242424"/>
                </a:solidFill>
                <a:effectLst/>
                <a:latin typeface="Arial" panose="020B0604020202020204" pitchFamily="34" charset="0"/>
                <a:cs typeface="Arial" panose="020B0604020202020204" pitchFamily="34" charset="0"/>
              </a:rPr>
              <a:t>’] o Updated tokenization: [‘t’, ‘&lt;h&gt;h’, ‘&lt;h&gt;e’, ‘ ‘, ‘</a:t>
            </a:r>
            <a:r>
              <a:rPr lang="en-IN" sz="2400" b="0" i="0" dirty="0" err="1">
                <a:solidFill>
                  <a:srgbClr val="242424"/>
                </a:solidFill>
                <a:effectLst/>
                <a:latin typeface="Arial" panose="020B0604020202020204" pitchFamily="34" charset="0"/>
                <a:cs typeface="Arial" panose="020B0604020202020204" pitchFamily="34" charset="0"/>
              </a:rPr>
              <a:t>quic</a:t>
            </a:r>
            <a:r>
              <a:rPr lang="en-IN" sz="2400" b="0" i="0" dirty="0">
                <a:solidFill>
                  <a:srgbClr val="242424"/>
                </a:solidFill>
                <a:effectLst/>
                <a:latin typeface="Arial" panose="020B0604020202020204" pitchFamily="34" charset="0"/>
                <a:cs typeface="Arial" panose="020B0604020202020204" pitchFamily="34" charset="0"/>
              </a:rPr>
              <a:t>’, ‘&lt;h&gt;k’, ‘ ‘, ‘b’, ‘&lt;h&gt;r’, ‘&lt;h&gt;o’, ‘&lt;h&gt;w’, ‘&lt;h&gt;n’, ‘ ‘, ‘f’, ‘&lt;h&gt;o’, ‘&lt;h&gt;x’, ‘ ‘, ‘j’, ‘&lt;h&gt;u’, ‘&lt;h&gt;m’, ‘&lt;h&gt;p’, ‘&lt;h&gt;s’, ‘ ‘, ‘o’, ‘&lt;h&gt;v’, ‘&lt;h&gt;e’, ‘&lt;h&gt;r’, ‘ ‘, ‘t’, ‘&lt;h&gt;h’, ‘&lt;h&gt;e’, ‘ ‘, ‘l’, ‘&lt;h&gt;a’, ‘&lt;h&gt;z’, ‘&lt;h&gt;y’, ‘ ‘, ‘d’, ‘&lt;h&gt;o’, ‘&lt;h&gt;g’]</a:t>
            </a:r>
          </a:p>
        </p:txBody>
      </p:sp>
    </p:spTree>
    <p:extLst>
      <p:ext uri="{BB962C8B-B14F-4D97-AF65-F5344CB8AC3E}">
        <p14:creationId xmlns:p14="http://schemas.microsoft.com/office/powerpoint/2010/main" val="2075324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58A4DD-84F9-F895-A531-900CA2CA1E3E}"/>
              </a:ext>
            </a:extLst>
          </p:cNvPr>
          <p:cNvSpPr txBox="1"/>
          <p:nvPr/>
        </p:nvSpPr>
        <p:spPr>
          <a:xfrm>
            <a:off x="-43541" y="2320108"/>
            <a:ext cx="12340046" cy="2708434"/>
          </a:xfrm>
          <a:prstGeom prst="rect">
            <a:avLst/>
          </a:prstGeom>
          <a:noFill/>
        </p:spPr>
        <p:txBody>
          <a:bodyPr wrap="square">
            <a:spAutoFit/>
          </a:bodyPr>
          <a:lstStyle/>
          <a:p>
            <a:pPr algn="l">
              <a:lnSpc>
                <a:spcPts val="1800"/>
              </a:lnSpc>
              <a:buNone/>
            </a:pPr>
            <a:r>
              <a:rPr lang="en-IN" sz="2400" b="1" i="0" dirty="0">
                <a:solidFill>
                  <a:srgbClr val="242424"/>
                </a:solidFill>
                <a:effectLst/>
                <a:latin typeface="Arial" panose="020B0604020202020204" pitchFamily="34" charset="0"/>
                <a:cs typeface="Arial" panose="020B0604020202020204" pitchFamily="34" charset="0"/>
              </a:rPr>
              <a:t>Subsequent Iterations</a:t>
            </a:r>
          </a:p>
          <a:p>
            <a:pPr algn="l">
              <a:lnSpc>
                <a:spcPts val="2400"/>
              </a:lnSpc>
              <a:buNone/>
            </a:pPr>
            <a:r>
              <a:rPr lang="en-IN" sz="2400" b="0" i="0" dirty="0">
                <a:solidFill>
                  <a:srgbClr val="242424"/>
                </a:solidFill>
                <a:effectLst/>
                <a:latin typeface="Arial" panose="020B0604020202020204" pitchFamily="34" charset="0"/>
                <a:cs typeface="Arial" panose="020B0604020202020204" pitchFamily="34" charset="0"/>
              </a:rPr>
              <a:t>The process continues, with likely merges including: ‘</a:t>
            </a:r>
            <a:r>
              <a:rPr lang="en-IN" sz="2400" b="0" i="0" dirty="0" err="1">
                <a:solidFill>
                  <a:srgbClr val="242424"/>
                </a:solidFill>
                <a:effectLst/>
                <a:latin typeface="Arial" panose="020B0604020202020204" pitchFamily="34" charset="0"/>
                <a:cs typeface="Arial" panose="020B0604020202020204" pitchFamily="34" charset="0"/>
              </a:rPr>
              <a:t>quic</a:t>
            </a:r>
            <a:r>
              <a:rPr lang="en-IN" sz="2400" b="0" i="0" dirty="0">
                <a:solidFill>
                  <a:srgbClr val="242424"/>
                </a:solidFill>
                <a:effectLst/>
                <a:latin typeface="Arial" panose="020B0604020202020204" pitchFamily="34" charset="0"/>
                <a:cs typeface="Arial" panose="020B0604020202020204" pitchFamily="34" charset="0"/>
              </a:rPr>
              <a:t>’ + ‘&lt;h&gt;k’ → ‘quick’ ‘t’ + ‘&lt;h&gt;h’ → ‘</a:t>
            </a:r>
            <a:r>
              <a:rPr lang="en-IN" sz="2400" b="0" i="0" dirty="0" err="1">
                <a:solidFill>
                  <a:srgbClr val="242424"/>
                </a:solidFill>
                <a:effectLst/>
                <a:latin typeface="Arial" panose="020B0604020202020204" pitchFamily="34" charset="0"/>
                <a:cs typeface="Arial" panose="020B0604020202020204" pitchFamily="34" charset="0"/>
              </a:rPr>
              <a:t>th</a:t>
            </a:r>
            <a:r>
              <a:rPr lang="en-IN" sz="2400" b="0" i="0" dirty="0">
                <a:solidFill>
                  <a:srgbClr val="242424"/>
                </a:solidFill>
                <a:effectLst/>
                <a:latin typeface="Arial" panose="020B0604020202020204" pitchFamily="34" charset="0"/>
                <a:cs typeface="Arial" panose="020B0604020202020204" pitchFamily="34" charset="0"/>
              </a:rPr>
              <a:t>’ ‘</a:t>
            </a:r>
            <a:r>
              <a:rPr lang="en-IN" sz="2400" b="0" i="0" dirty="0" err="1">
                <a:solidFill>
                  <a:srgbClr val="242424"/>
                </a:solidFill>
                <a:effectLst/>
                <a:latin typeface="Arial" panose="020B0604020202020204" pitchFamily="34" charset="0"/>
                <a:cs typeface="Arial" panose="020B0604020202020204" pitchFamily="34" charset="0"/>
              </a:rPr>
              <a:t>th</a:t>
            </a:r>
            <a:r>
              <a:rPr lang="en-IN" sz="2400" b="0" i="0" dirty="0">
                <a:solidFill>
                  <a:srgbClr val="242424"/>
                </a:solidFill>
                <a:effectLst/>
                <a:latin typeface="Arial" panose="020B0604020202020204" pitchFamily="34" charset="0"/>
                <a:cs typeface="Arial" panose="020B0604020202020204" pitchFamily="34" charset="0"/>
              </a:rPr>
              <a:t>’ + ‘&lt;h&gt;e’ → ‘the’ ‘b’ + ‘&lt;h&gt;r’ → ‘</a:t>
            </a:r>
            <a:r>
              <a:rPr lang="en-IN" sz="2400" b="0" i="0" dirty="0" err="1">
                <a:solidFill>
                  <a:srgbClr val="242424"/>
                </a:solidFill>
                <a:effectLst/>
                <a:latin typeface="Arial" panose="020B0604020202020204" pitchFamily="34" charset="0"/>
                <a:cs typeface="Arial" panose="020B0604020202020204" pitchFamily="34" charset="0"/>
              </a:rPr>
              <a:t>br</a:t>
            </a:r>
            <a:r>
              <a:rPr lang="en-IN" sz="2400" b="0" i="0" dirty="0">
                <a:solidFill>
                  <a:srgbClr val="242424"/>
                </a:solidFill>
                <a:effectLst/>
                <a:latin typeface="Arial" panose="020B0604020202020204" pitchFamily="34" charset="0"/>
                <a:cs typeface="Arial" panose="020B0604020202020204" pitchFamily="34" charset="0"/>
              </a:rPr>
              <a:t>’ ‘</a:t>
            </a:r>
            <a:r>
              <a:rPr lang="en-IN" sz="2400" b="0" i="0" dirty="0" err="1">
                <a:solidFill>
                  <a:srgbClr val="242424"/>
                </a:solidFill>
                <a:effectLst/>
                <a:latin typeface="Arial" panose="020B0604020202020204" pitchFamily="34" charset="0"/>
                <a:cs typeface="Arial" panose="020B0604020202020204" pitchFamily="34" charset="0"/>
              </a:rPr>
              <a:t>br</a:t>
            </a:r>
            <a:r>
              <a:rPr lang="en-IN" sz="2400" b="0" i="0" dirty="0">
                <a:solidFill>
                  <a:srgbClr val="242424"/>
                </a:solidFill>
                <a:effectLst/>
                <a:latin typeface="Arial" panose="020B0604020202020204" pitchFamily="34" charset="0"/>
                <a:cs typeface="Arial" panose="020B0604020202020204" pitchFamily="34" charset="0"/>
              </a:rPr>
              <a:t>’ + ‘&lt;h&gt;o’ → ‘bro’ ‘bro’ + ‘&lt;h&gt;w’ → ‘brow’ • ‘brow’ + ‘&lt;h&gt;n’ → ‘brown’ …</a:t>
            </a:r>
          </a:p>
          <a:p>
            <a:pPr algn="l">
              <a:lnSpc>
                <a:spcPts val="2400"/>
              </a:lnSpc>
              <a:buNone/>
            </a:pPr>
            <a:endParaRPr lang="en-IN" sz="2400" b="0" i="0" dirty="0">
              <a:solidFill>
                <a:srgbClr val="242424"/>
              </a:solidFill>
              <a:effectLst/>
              <a:latin typeface="Arial" panose="020B0604020202020204" pitchFamily="34" charset="0"/>
              <a:cs typeface="Arial" panose="020B0604020202020204" pitchFamily="34" charset="0"/>
            </a:endParaRPr>
          </a:p>
          <a:p>
            <a:pPr algn="l">
              <a:lnSpc>
                <a:spcPts val="1800"/>
              </a:lnSpc>
              <a:buNone/>
            </a:pPr>
            <a:r>
              <a:rPr lang="en-IN" sz="2400" b="1" i="0" dirty="0">
                <a:solidFill>
                  <a:srgbClr val="242424"/>
                </a:solidFill>
                <a:effectLst/>
                <a:latin typeface="Arial" panose="020B0604020202020204" pitchFamily="34" charset="0"/>
                <a:cs typeface="Arial" panose="020B0604020202020204" pitchFamily="34" charset="0"/>
              </a:rPr>
              <a:t>Final Iterations</a:t>
            </a:r>
          </a:p>
          <a:p>
            <a:pPr algn="l">
              <a:lnSpc>
                <a:spcPts val="2400"/>
              </a:lnSpc>
              <a:buNone/>
            </a:pPr>
            <a:r>
              <a:rPr lang="en-IN" sz="2400" b="0" i="0" dirty="0">
                <a:solidFill>
                  <a:srgbClr val="242424"/>
                </a:solidFill>
                <a:effectLst/>
                <a:latin typeface="Arial" panose="020B0604020202020204" pitchFamily="34" charset="0"/>
                <a:cs typeface="Arial" panose="020B0604020202020204" pitchFamily="34" charset="0"/>
              </a:rPr>
              <a:t>As the algorithm progresses, it will start to form complete words and common </a:t>
            </a:r>
            <a:r>
              <a:rPr lang="en-IN" sz="2400" b="0" i="0" dirty="0" err="1">
                <a:solidFill>
                  <a:srgbClr val="242424"/>
                </a:solidFill>
                <a:effectLst/>
                <a:latin typeface="Arial" panose="020B0604020202020204" pitchFamily="34" charset="0"/>
                <a:cs typeface="Arial" panose="020B0604020202020204" pitchFamily="34" charset="0"/>
              </a:rPr>
              <a:t>subwords</a:t>
            </a:r>
            <a:r>
              <a:rPr lang="en-IN" sz="2400" b="0" i="0" dirty="0">
                <a:solidFill>
                  <a:srgbClr val="242424"/>
                </a:solidFill>
                <a:effectLst/>
                <a:latin typeface="Arial" panose="020B0604020202020204" pitchFamily="34" charset="0"/>
                <a:cs typeface="Arial" panose="020B0604020202020204" pitchFamily="34" charset="0"/>
              </a:rPr>
              <a:t>: ‘quick’, ‘brown’, ‘jumps’, ‘over’, ‘lazy’ Common prefixes and suffixes like ‘&lt;h&gt;</a:t>
            </a:r>
            <a:r>
              <a:rPr lang="en-IN" sz="2400" b="0" i="0" dirty="0" err="1">
                <a:solidFill>
                  <a:srgbClr val="242424"/>
                </a:solidFill>
                <a:effectLst/>
                <a:latin typeface="Arial" panose="020B0604020202020204" pitchFamily="34" charset="0"/>
                <a:cs typeface="Arial" panose="020B0604020202020204" pitchFamily="34" charset="0"/>
              </a:rPr>
              <a:t>ing</a:t>
            </a:r>
            <a:r>
              <a:rPr lang="en-IN" sz="2400" b="0" i="0" dirty="0">
                <a:solidFill>
                  <a:srgbClr val="242424"/>
                </a:solidFill>
                <a:effectLst/>
                <a:latin typeface="Arial" panose="020B0604020202020204" pitchFamily="34" charset="0"/>
                <a:cs typeface="Arial" panose="020B0604020202020204" pitchFamily="34" charset="0"/>
              </a:rPr>
              <a:t>’, ‘&lt;h&gt;ed’, ‘&lt;h&gt;s’</a:t>
            </a:r>
          </a:p>
        </p:txBody>
      </p:sp>
    </p:spTree>
    <p:extLst>
      <p:ext uri="{BB962C8B-B14F-4D97-AF65-F5344CB8AC3E}">
        <p14:creationId xmlns:p14="http://schemas.microsoft.com/office/powerpoint/2010/main" val="174424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73B525-E646-BEDC-D213-32B3B7E53BC5}"/>
              </a:ext>
            </a:extLst>
          </p:cNvPr>
          <p:cNvPicPr>
            <a:picLocks noChangeAspect="1"/>
          </p:cNvPicPr>
          <p:nvPr/>
        </p:nvPicPr>
        <p:blipFill>
          <a:blip r:embed="rId2"/>
          <a:stretch>
            <a:fillRect/>
          </a:stretch>
        </p:blipFill>
        <p:spPr>
          <a:xfrm>
            <a:off x="2360022" y="0"/>
            <a:ext cx="7741920" cy="6818811"/>
          </a:xfrm>
          <a:prstGeom prst="rect">
            <a:avLst/>
          </a:prstGeom>
        </p:spPr>
      </p:pic>
    </p:spTree>
    <p:extLst>
      <p:ext uri="{BB962C8B-B14F-4D97-AF65-F5344CB8AC3E}">
        <p14:creationId xmlns:p14="http://schemas.microsoft.com/office/powerpoint/2010/main" val="34574160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7A9DF5-0589-1DEC-DA46-2A26E964A049}"/>
              </a:ext>
            </a:extLst>
          </p:cNvPr>
          <p:cNvSpPr txBox="1"/>
          <p:nvPr/>
        </p:nvSpPr>
        <p:spPr>
          <a:xfrm>
            <a:off x="330925" y="1661783"/>
            <a:ext cx="11512731" cy="3572645"/>
          </a:xfrm>
          <a:prstGeom prst="rect">
            <a:avLst/>
          </a:prstGeom>
          <a:noFill/>
        </p:spPr>
        <p:txBody>
          <a:bodyPr wrap="square">
            <a:spAutoFit/>
          </a:bodyPr>
          <a:lstStyle/>
          <a:p>
            <a:pPr algn="l">
              <a:lnSpc>
                <a:spcPts val="1800"/>
              </a:lnSpc>
              <a:buNone/>
            </a:pPr>
            <a:r>
              <a:rPr lang="en-IN" sz="2800" b="1" i="0" dirty="0">
                <a:solidFill>
                  <a:srgbClr val="242424"/>
                </a:solidFill>
                <a:effectLst/>
                <a:latin typeface="sohne"/>
              </a:rPr>
              <a:t>Stopping Criterion</a:t>
            </a:r>
          </a:p>
          <a:p>
            <a:pPr algn="l">
              <a:lnSpc>
                <a:spcPts val="2400"/>
              </a:lnSpc>
              <a:buNone/>
            </a:pPr>
            <a:r>
              <a:rPr lang="en-IN" sz="2800" b="0" i="0" dirty="0">
                <a:solidFill>
                  <a:srgbClr val="242424"/>
                </a:solidFill>
                <a:effectLst/>
                <a:latin typeface="source-serif-pro"/>
              </a:rPr>
              <a:t>The process stops when either:</a:t>
            </a:r>
          </a:p>
          <a:p>
            <a:pPr algn="l">
              <a:lnSpc>
                <a:spcPts val="2400"/>
              </a:lnSpc>
              <a:buFont typeface="+mj-lt"/>
              <a:buAutoNum type="arabicPeriod"/>
            </a:pPr>
            <a:r>
              <a:rPr lang="en-IN" sz="2800" b="0" i="0" dirty="0">
                <a:solidFill>
                  <a:srgbClr val="242424"/>
                </a:solidFill>
                <a:effectLst/>
                <a:latin typeface="source-serif-pro"/>
              </a:rPr>
              <a:t>The desired vocabulary size is reached (e.g., 1000 tokens)</a:t>
            </a:r>
          </a:p>
          <a:p>
            <a:pPr algn="l">
              <a:lnSpc>
                <a:spcPts val="2400"/>
              </a:lnSpc>
              <a:buFont typeface="+mj-lt"/>
              <a:buAutoNum type="arabicPeriod"/>
            </a:pPr>
            <a:r>
              <a:rPr lang="en-IN" sz="2800" b="0" i="0" dirty="0">
                <a:solidFill>
                  <a:srgbClr val="242424"/>
                </a:solidFill>
                <a:effectLst/>
                <a:latin typeface="source-serif-pro"/>
              </a:rPr>
              <a:t>The highest merge score falls below a predetermined threshold</a:t>
            </a:r>
          </a:p>
          <a:p>
            <a:pPr algn="l">
              <a:lnSpc>
                <a:spcPts val="2400"/>
              </a:lnSpc>
            </a:pPr>
            <a:endParaRPr lang="en-IN" sz="2800" b="0" i="0" dirty="0">
              <a:solidFill>
                <a:srgbClr val="242424"/>
              </a:solidFill>
              <a:effectLst/>
              <a:latin typeface="source-serif-pro"/>
            </a:endParaRPr>
          </a:p>
          <a:p>
            <a:pPr algn="l">
              <a:lnSpc>
                <a:spcPts val="1800"/>
              </a:lnSpc>
              <a:buNone/>
            </a:pPr>
            <a:r>
              <a:rPr lang="en-IN" sz="2800" b="1" i="0" dirty="0">
                <a:solidFill>
                  <a:srgbClr val="242424"/>
                </a:solidFill>
                <a:effectLst/>
                <a:latin typeface="sohne"/>
              </a:rPr>
              <a:t>Final Vocabulary</a:t>
            </a:r>
          </a:p>
          <a:p>
            <a:pPr algn="l">
              <a:lnSpc>
                <a:spcPts val="2400"/>
              </a:lnSpc>
              <a:buNone/>
            </a:pPr>
            <a:r>
              <a:rPr lang="en-IN" sz="2800" b="0" i="0" dirty="0">
                <a:solidFill>
                  <a:srgbClr val="242424"/>
                </a:solidFill>
                <a:effectLst/>
                <a:latin typeface="source-serif-pro"/>
              </a:rPr>
              <a:t>A subset of the final vocabulary might look like: [‘[UNK]’, ‘the’, ‘quick’, ‘brown’, ‘fox’, ‘jumps’, ‘over’, ‘lazy’, ‘dog’, ‘&lt;h&gt;s’, ‘&lt;h&gt;</a:t>
            </a:r>
            <a:r>
              <a:rPr lang="en-IN" sz="2800" b="0" i="0" dirty="0" err="1">
                <a:solidFill>
                  <a:srgbClr val="242424"/>
                </a:solidFill>
                <a:effectLst/>
                <a:latin typeface="source-serif-pro"/>
              </a:rPr>
              <a:t>ing</a:t>
            </a:r>
            <a:r>
              <a:rPr lang="en-IN" sz="2800" b="0" i="0" dirty="0">
                <a:solidFill>
                  <a:srgbClr val="242424"/>
                </a:solidFill>
                <a:effectLst/>
                <a:latin typeface="source-serif-pro"/>
              </a:rPr>
              <a:t>’, ‘&lt;h&gt;ed’, …]</a:t>
            </a:r>
          </a:p>
          <a:p>
            <a:pPr algn="l">
              <a:lnSpc>
                <a:spcPts val="2400"/>
              </a:lnSpc>
              <a:buNone/>
            </a:pPr>
            <a:endParaRPr lang="en-IN" sz="2800" b="0" i="0" dirty="0">
              <a:solidFill>
                <a:srgbClr val="242424"/>
              </a:solidFill>
              <a:effectLst/>
              <a:latin typeface="source-serif-pro"/>
            </a:endParaRPr>
          </a:p>
          <a:p>
            <a:pPr algn="l">
              <a:lnSpc>
                <a:spcPts val="1800"/>
              </a:lnSpc>
              <a:buNone/>
            </a:pPr>
            <a:r>
              <a:rPr lang="en-IN" sz="2800" b="1" i="0" dirty="0">
                <a:solidFill>
                  <a:srgbClr val="242424"/>
                </a:solidFill>
                <a:effectLst/>
                <a:latin typeface="sohne"/>
              </a:rPr>
              <a:t>Tokenization with Final Vocabulary</a:t>
            </a:r>
          </a:p>
          <a:p>
            <a:pPr algn="l">
              <a:lnSpc>
                <a:spcPts val="2400"/>
              </a:lnSpc>
              <a:buNone/>
            </a:pPr>
            <a:r>
              <a:rPr lang="en-IN" sz="2800" b="0" i="0" dirty="0">
                <a:solidFill>
                  <a:srgbClr val="242424"/>
                </a:solidFill>
                <a:effectLst/>
                <a:latin typeface="source-serif-pro"/>
              </a:rPr>
              <a:t>Using this vocabulary, our original sentence would be tokenized as: [‘the’, ‘quick’, ‘brown’, ‘fox’, ‘jumps’, ‘over’, ‘the’, ‘lazy’, ‘dog</a:t>
            </a:r>
            <a:r>
              <a:rPr lang="en-IN" b="0" i="0" dirty="0">
                <a:solidFill>
                  <a:srgbClr val="242424"/>
                </a:solidFill>
                <a:effectLst/>
                <a:latin typeface="source-serif-pro"/>
              </a:rPr>
              <a:t>’]</a:t>
            </a:r>
          </a:p>
        </p:txBody>
      </p:sp>
    </p:spTree>
    <p:extLst>
      <p:ext uri="{BB962C8B-B14F-4D97-AF65-F5344CB8AC3E}">
        <p14:creationId xmlns:p14="http://schemas.microsoft.com/office/powerpoint/2010/main" val="11581344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50412-F227-70DE-FE16-3F9D356F645C}"/>
              </a:ext>
            </a:extLst>
          </p:cNvPr>
          <p:cNvSpPr txBox="1"/>
          <p:nvPr/>
        </p:nvSpPr>
        <p:spPr>
          <a:xfrm>
            <a:off x="104503" y="2476108"/>
            <a:ext cx="11991703" cy="2238754"/>
          </a:xfrm>
          <a:prstGeom prst="rect">
            <a:avLst/>
          </a:prstGeom>
          <a:noFill/>
        </p:spPr>
        <p:txBody>
          <a:bodyPr wrap="square">
            <a:spAutoFit/>
          </a:bodyPr>
          <a:lstStyle/>
          <a:p>
            <a:pPr algn="l">
              <a:lnSpc>
                <a:spcPts val="2250"/>
              </a:lnSpc>
              <a:buNone/>
            </a:pPr>
            <a:r>
              <a:rPr lang="en-IN" sz="2800" b="1" i="0" dirty="0" err="1">
                <a:solidFill>
                  <a:srgbClr val="242424"/>
                </a:solidFill>
                <a:effectLst/>
                <a:latin typeface="Arial" panose="020B0604020202020204" pitchFamily="34" charset="0"/>
                <a:cs typeface="Arial" panose="020B0604020202020204" pitchFamily="34" charset="0"/>
              </a:rPr>
              <a:t>WordPiece</a:t>
            </a:r>
            <a:r>
              <a:rPr lang="en-IN" sz="2800" b="1" i="0" dirty="0">
                <a:solidFill>
                  <a:srgbClr val="242424"/>
                </a:solidFill>
                <a:effectLst/>
                <a:latin typeface="Arial" panose="020B0604020202020204" pitchFamily="34" charset="0"/>
                <a:cs typeface="Arial" panose="020B0604020202020204" pitchFamily="34" charset="0"/>
              </a:rPr>
              <a:t> Tokenization of New Sentences</a:t>
            </a:r>
          </a:p>
          <a:p>
            <a:pPr algn="l">
              <a:lnSpc>
                <a:spcPts val="2400"/>
              </a:lnSpc>
              <a:buNone/>
            </a:pPr>
            <a:r>
              <a:rPr lang="en-IN" sz="2800" b="0" i="0" dirty="0">
                <a:solidFill>
                  <a:srgbClr val="242424"/>
                </a:solidFill>
                <a:effectLst/>
                <a:latin typeface="Arial" panose="020B0604020202020204" pitchFamily="34" charset="0"/>
                <a:cs typeface="Arial" panose="020B0604020202020204" pitchFamily="34" charset="0"/>
              </a:rPr>
              <a:t>Let’s recall the vocabulary we developed from our previous example: </a:t>
            </a:r>
          </a:p>
          <a:p>
            <a:pPr algn="l">
              <a:lnSpc>
                <a:spcPts val="2400"/>
              </a:lnSpc>
              <a:buNone/>
            </a:pPr>
            <a:endParaRPr lang="en-IN" sz="2800" dirty="0">
              <a:solidFill>
                <a:srgbClr val="242424"/>
              </a:solidFill>
              <a:latin typeface="Arial" panose="020B0604020202020204" pitchFamily="34" charset="0"/>
              <a:cs typeface="Arial" panose="020B0604020202020204" pitchFamily="34" charset="0"/>
            </a:endParaRPr>
          </a:p>
          <a:p>
            <a:pPr algn="l">
              <a:lnSpc>
                <a:spcPts val="2400"/>
              </a:lnSpc>
              <a:buNone/>
            </a:pPr>
            <a:endParaRPr lang="en-IN" sz="2800" b="1" i="0" dirty="0">
              <a:solidFill>
                <a:srgbClr val="242424"/>
              </a:solidFill>
              <a:effectLst/>
              <a:latin typeface="Arial" panose="020B0604020202020204" pitchFamily="34" charset="0"/>
              <a:cs typeface="Arial" panose="020B0604020202020204" pitchFamily="34" charset="0"/>
            </a:endParaRPr>
          </a:p>
          <a:p>
            <a:pPr algn="l">
              <a:lnSpc>
                <a:spcPts val="2400"/>
              </a:lnSpc>
              <a:buNone/>
            </a:pPr>
            <a:r>
              <a:rPr lang="en-IN" sz="2800" b="1" i="0" dirty="0">
                <a:solidFill>
                  <a:srgbClr val="242424"/>
                </a:solidFill>
                <a:effectLst/>
                <a:latin typeface="Arial" panose="020B0604020202020204" pitchFamily="34" charset="0"/>
                <a:cs typeface="Arial" panose="020B0604020202020204" pitchFamily="34" charset="0"/>
              </a:rPr>
              <a:t>Partial Final Vocabulary</a:t>
            </a:r>
            <a:r>
              <a:rPr lang="en-IN" sz="2800" b="0" i="0" dirty="0">
                <a:solidFill>
                  <a:srgbClr val="242424"/>
                </a:solidFill>
                <a:effectLst/>
                <a:latin typeface="Arial" panose="020B0604020202020204" pitchFamily="34" charset="0"/>
                <a:cs typeface="Arial" panose="020B0604020202020204" pitchFamily="34" charset="0"/>
              </a:rPr>
              <a:t>: [‘[UNK]’, ‘the’, ‘quick’, ‘brown’, ‘fox’, ‘jumps’, ‘over’, ‘lazy’, ‘dog’, ‘&lt;h&gt;s’, ‘&lt;h&gt;</a:t>
            </a:r>
            <a:r>
              <a:rPr lang="en-IN" sz="2800" b="0" i="0" dirty="0" err="1">
                <a:solidFill>
                  <a:srgbClr val="242424"/>
                </a:solidFill>
                <a:effectLst/>
                <a:latin typeface="Arial" panose="020B0604020202020204" pitchFamily="34" charset="0"/>
                <a:cs typeface="Arial" panose="020B0604020202020204" pitchFamily="34" charset="0"/>
              </a:rPr>
              <a:t>ing</a:t>
            </a:r>
            <a:r>
              <a:rPr lang="en-IN" sz="2800" b="0" i="0" dirty="0">
                <a:solidFill>
                  <a:srgbClr val="242424"/>
                </a:solidFill>
                <a:effectLst/>
                <a:latin typeface="Arial" panose="020B0604020202020204" pitchFamily="34" charset="0"/>
                <a:cs typeface="Arial" panose="020B0604020202020204" pitchFamily="34" charset="0"/>
              </a:rPr>
              <a:t>’, ‘&lt;h&gt;ed’, ‘</a:t>
            </a:r>
            <a:r>
              <a:rPr lang="en-IN" sz="2800" b="0" i="0" dirty="0" err="1">
                <a:solidFill>
                  <a:srgbClr val="242424"/>
                </a:solidFill>
                <a:effectLst/>
                <a:latin typeface="Arial" panose="020B0604020202020204" pitchFamily="34" charset="0"/>
                <a:cs typeface="Arial" panose="020B0604020202020204" pitchFamily="34" charset="0"/>
              </a:rPr>
              <a:t>qu</a:t>
            </a:r>
            <a:r>
              <a:rPr lang="en-IN" sz="2800" b="0" i="0" dirty="0">
                <a:solidFill>
                  <a:srgbClr val="242424"/>
                </a:solidFill>
                <a:effectLst/>
                <a:latin typeface="Arial" panose="020B0604020202020204" pitchFamily="34" charset="0"/>
                <a:cs typeface="Arial" panose="020B0604020202020204" pitchFamily="34" charset="0"/>
              </a:rPr>
              <a:t>’, ‘&lt;h&gt;</a:t>
            </a:r>
            <a:r>
              <a:rPr lang="en-IN" sz="2800" b="0" i="0" dirty="0" err="1">
                <a:solidFill>
                  <a:srgbClr val="242424"/>
                </a:solidFill>
                <a:effectLst/>
                <a:latin typeface="Arial" panose="020B0604020202020204" pitchFamily="34" charset="0"/>
                <a:cs typeface="Arial" panose="020B0604020202020204" pitchFamily="34" charset="0"/>
              </a:rPr>
              <a:t>i</a:t>
            </a:r>
            <a:r>
              <a:rPr lang="en-IN" sz="2800" b="0" i="0" dirty="0">
                <a:solidFill>
                  <a:srgbClr val="242424"/>
                </a:solidFill>
                <a:effectLst/>
                <a:latin typeface="Arial" panose="020B0604020202020204" pitchFamily="34" charset="0"/>
                <a:cs typeface="Arial" panose="020B0604020202020204" pitchFamily="34" charset="0"/>
              </a:rPr>
              <a:t>’, ‘&lt;h&gt;ck’, ‘</a:t>
            </a:r>
            <a:r>
              <a:rPr lang="en-IN" sz="2800" b="0" i="0" dirty="0" err="1">
                <a:solidFill>
                  <a:srgbClr val="242424"/>
                </a:solidFill>
                <a:effectLst/>
                <a:latin typeface="Arial" panose="020B0604020202020204" pitchFamily="34" charset="0"/>
                <a:cs typeface="Arial" panose="020B0604020202020204" pitchFamily="34" charset="0"/>
              </a:rPr>
              <a:t>br</a:t>
            </a:r>
            <a:r>
              <a:rPr lang="en-IN" sz="2800" b="0" i="0" dirty="0">
                <a:solidFill>
                  <a:srgbClr val="242424"/>
                </a:solidFill>
                <a:effectLst/>
                <a:latin typeface="Arial" panose="020B0604020202020204" pitchFamily="34" charset="0"/>
                <a:cs typeface="Arial" panose="020B0604020202020204" pitchFamily="34" charset="0"/>
              </a:rPr>
              <a:t>’, ‘&lt;h&gt;own’, ‘</a:t>
            </a:r>
            <a:r>
              <a:rPr lang="en-IN" sz="2800" b="0" i="0" dirty="0" err="1">
                <a:solidFill>
                  <a:srgbClr val="242424"/>
                </a:solidFill>
                <a:effectLst/>
                <a:latin typeface="Arial" panose="020B0604020202020204" pitchFamily="34" charset="0"/>
                <a:cs typeface="Arial" panose="020B0604020202020204" pitchFamily="34" charset="0"/>
              </a:rPr>
              <a:t>ju</a:t>
            </a:r>
            <a:r>
              <a:rPr lang="en-IN" sz="2800" b="0" i="0" dirty="0">
                <a:solidFill>
                  <a:srgbClr val="242424"/>
                </a:solidFill>
                <a:effectLst/>
                <a:latin typeface="Arial" panose="020B0604020202020204" pitchFamily="34" charset="0"/>
                <a:cs typeface="Arial" panose="020B0604020202020204" pitchFamily="34" charset="0"/>
              </a:rPr>
              <a:t>’, ‘&lt;h&gt;</a:t>
            </a:r>
            <a:r>
              <a:rPr lang="en-IN" sz="2800" b="0" i="0" dirty="0" err="1">
                <a:solidFill>
                  <a:srgbClr val="242424"/>
                </a:solidFill>
                <a:effectLst/>
                <a:latin typeface="Arial" panose="020B0604020202020204" pitchFamily="34" charset="0"/>
                <a:cs typeface="Arial" panose="020B0604020202020204" pitchFamily="34" charset="0"/>
              </a:rPr>
              <a:t>mp</a:t>
            </a:r>
            <a:r>
              <a:rPr lang="en-IN" sz="2800" b="0" i="0" dirty="0">
                <a:solidFill>
                  <a:srgbClr val="242424"/>
                </a:solidFill>
                <a:effectLst/>
                <a:latin typeface="Arial" panose="020B0604020202020204" pitchFamily="34" charset="0"/>
                <a:cs typeface="Arial" panose="020B0604020202020204" pitchFamily="34" charset="0"/>
              </a:rPr>
              <a:t>’, ‘la’, ‘&lt;h&gt;</a:t>
            </a:r>
            <a:r>
              <a:rPr lang="en-IN" sz="2800" b="0" i="0" dirty="0" err="1">
                <a:solidFill>
                  <a:srgbClr val="242424"/>
                </a:solidFill>
                <a:effectLst/>
                <a:latin typeface="Arial" panose="020B0604020202020204" pitchFamily="34" charset="0"/>
                <a:cs typeface="Arial" panose="020B0604020202020204" pitchFamily="34" charset="0"/>
              </a:rPr>
              <a:t>zy</a:t>
            </a:r>
            <a:r>
              <a:rPr lang="en-IN" sz="2800" b="0" i="0" dirty="0">
                <a:solidFill>
                  <a:srgbClr val="242424"/>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118372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2EB9EB-2079-A452-C9D7-259FB63683E6}"/>
              </a:ext>
            </a:extLst>
          </p:cNvPr>
          <p:cNvSpPr txBox="1"/>
          <p:nvPr/>
        </p:nvSpPr>
        <p:spPr>
          <a:xfrm>
            <a:off x="174171" y="473225"/>
            <a:ext cx="8969829" cy="1538242"/>
          </a:xfrm>
          <a:prstGeom prst="rect">
            <a:avLst/>
          </a:prstGeom>
          <a:noFill/>
        </p:spPr>
        <p:txBody>
          <a:bodyPr wrap="square">
            <a:spAutoFit/>
          </a:bodyPr>
          <a:lstStyle/>
          <a:p>
            <a:pPr algn="l">
              <a:lnSpc>
                <a:spcPts val="1800"/>
              </a:lnSpc>
              <a:buNone/>
            </a:pPr>
            <a:r>
              <a:rPr lang="en-IN" b="1" i="0" dirty="0">
                <a:solidFill>
                  <a:srgbClr val="242424"/>
                </a:solidFill>
                <a:effectLst/>
                <a:latin typeface="sohne"/>
              </a:rPr>
              <a:t>Example 1: Sentence with familiar words</a:t>
            </a:r>
          </a:p>
          <a:p>
            <a:pPr algn="l">
              <a:lnSpc>
                <a:spcPts val="2400"/>
              </a:lnSpc>
              <a:buNone/>
            </a:pPr>
            <a:r>
              <a:rPr lang="en-IN" b="0" i="0" dirty="0">
                <a:solidFill>
                  <a:srgbClr val="242424"/>
                </a:solidFill>
                <a:effectLst/>
                <a:latin typeface="source-serif-pro"/>
              </a:rPr>
              <a:t>Sentence: </a:t>
            </a:r>
            <a:r>
              <a:rPr lang="en-IN" b="1" i="1" dirty="0">
                <a:solidFill>
                  <a:srgbClr val="242424"/>
                </a:solidFill>
                <a:effectLst/>
                <a:latin typeface="source-serif-pro"/>
              </a:rPr>
              <a:t>“The quick brown dog jumps over the lazy fox”</a:t>
            </a:r>
            <a:br>
              <a:rPr lang="en-IN" b="0" i="0" dirty="0">
                <a:solidFill>
                  <a:srgbClr val="242424"/>
                </a:solidFill>
                <a:effectLst/>
                <a:latin typeface="source-serif-pro"/>
              </a:rPr>
            </a:br>
            <a:r>
              <a:rPr lang="en-IN" b="0" i="0" dirty="0">
                <a:solidFill>
                  <a:srgbClr val="242424"/>
                </a:solidFill>
                <a:effectLst/>
                <a:latin typeface="source-serif-pro"/>
              </a:rPr>
              <a:t>Tokenization: [‘the’, ‘quick’, ‘brown’, ‘dog’, ‘jumps’, ‘over’, ‘the’, ‘lazy’, ‘fox’]</a:t>
            </a:r>
          </a:p>
          <a:p>
            <a:pPr algn="l">
              <a:lnSpc>
                <a:spcPts val="2400"/>
              </a:lnSpc>
              <a:buFont typeface="+mj-lt"/>
              <a:buAutoNum type="arabicPeriod"/>
            </a:pPr>
            <a:r>
              <a:rPr lang="en-IN" b="0" i="0" dirty="0">
                <a:solidFill>
                  <a:srgbClr val="242424"/>
                </a:solidFill>
                <a:effectLst/>
                <a:latin typeface="source-serif-pro"/>
              </a:rPr>
              <a:t>All words in this sentence were present in our original training data.</a:t>
            </a:r>
          </a:p>
          <a:p>
            <a:pPr algn="l">
              <a:lnSpc>
                <a:spcPts val="2400"/>
              </a:lnSpc>
              <a:buFont typeface="+mj-lt"/>
              <a:buAutoNum type="arabicPeriod"/>
            </a:pPr>
            <a:r>
              <a:rPr lang="en-IN" b="0" i="0" dirty="0">
                <a:solidFill>
                  <a:srgbClr val="242424"/>
                </a:solidFill>
                <a:effectLst/>
                <a:latin typeface="source-serif-pro"/>
              </a:rPr>
              <a:t>Each word is tokenized as a single token.</a:t>
            </a:r>
          </a:p>
        </p:txBody>
      </p:sp>
      <p:sp>
        <p:nvSpPr>
          <p:cNvPr id="5" name="TextBox 4">
            <a:extLst>
              <a:ext uri="{FF2B5EF4-FFF2-40B4-BE49-F238E27FC236}">
                <a16:creationId xmlns:a16="http://schemas.microsoft.com/office/drawing/2014/main" id="{0CCD045E-9EB7-0165-6692-7D225778F5DC}"/>
              </a:ext>
            </a:extLst>
          </p:cNvPr>
          <p:cNvSpPr txBox="1"/>
          <p:nvPr/>
        </p:nvSpPr>
        <p:spPr>
          <a:xfrm>
            <a:off x="174171" y="2354280"/>
            <a:ext cx="8969829" cy="1846018"/>
          </a:xfrm>
          <a:prstGeom prst="rect">
            <a:avLst/>
          </a:prstGeom>
          <a:noFill/>
        </p:spPr>
        <p:txBody>
          <a:bodyPr wrap="square">
            <a:spAutoFit/>
          </a:bodyPr>
          <a:lstStyle/>
          <a:p>
            <a:pPr algn="l">
              <a:lnSpc>
                <a:spcPts val="1800"/>
              </a:lnSpc>
              <a:buNone/>
            </a:pPr>
            <a:r>
              <a:rPr lang="en-US" b="1" i="0" dirty="0">
                <a:solidFill>
                  <a:srgbClr val="242424"/>
                </a:solidFill>
                <a:effectLst/>
                <a:latin typeface="sohne"/>
              </a:rPr>
              <a:t>Example 2: Sentence with an unseen word</a:t>
            </a:r>
          </a:p>
          <a:p>
            <a:pPr algn="l">
              <a:lnSpc>
                <a:spcPts val="2400"/>
              </a:lnSpc>
              <a:buNone/>
            </a:pPr>
            <a:r>
              <a:rPr lang="en-US" b="0" i="0" dirty="0">
                <a:solidFill>
                  <a:srgbClr val="242424"/>
                </a:solidFill>
                <a:effectLst/>
                <a:latin typeface="source-serif-pro"/>
              </a:rPr>
              <a:t>Sentence: </a:t>
            </a:r>
            <a:r>
              <a:rPr lang="en-US" b="1" i="1" dirty="0">
                <a:solidFill>
                  <a:srgbClr val="242424"/>
                </a:solidFill>
                <a:effectLst/>
                <a:latin typeface="source-serif-pro"/>
              </a:rPr>
              <a:t>“The quick red fox jumps over the lazy dog”</a:t>
            </a:r>
            <a:br>
              <a:rPr lang="en-US" b="1" i="1" dirty="0">
                <a:solidFill>
                  <a:srgbClr val="242424"/>
                </a:solidFill>
                <a:effectLst/>
                <a:latin typeface="source-serif-pro"/>
              </a:rPr>
            </a:br>
            <a:r>
              <a:rPr lang="en-US" b="0" i="0" dirty="0">
                <a:solidFill>
                  <a:srgbClr val="242424"/>
                </a:solidFill>
                <a:effectLst/>
                <a:latin typeface="source-serif-pro"/>
              </a:rPr>
              <a:t>Tokenization: [‘the’, ‘quick’, ‘[UNK]’, ‘fox’, ‘jumps’, ‘over’, ‘the’, ‘lazy’, ‘dog’]</a:t>
            </a:r>
          </a:p>
          <a:p>
            <a:pPr algn="l">
              <a:lnSpc>
                <a:spcPts val="2400"/>
              </a:lnSpc>
              <a:buFont typeface="+mj-lt"/>
              <a:buAutoNum type="arabicPeriod"/>
            </a:pPr>
            <a:r>
              <a:rPr lang="en-US" b="0" i="0" dirty="0">
                <a:solidFill>
                  <a:srgbClr val="242424"/>
                </a:solidFill>
                <a:effectLst/>
                <a:latin typeface="source-serif-pro"/>
              </a:rPr>
              <a:t>“red” is an unseen word, not in our vocabulary.</a:t>
            </a:r>
          </a:p>
          <a:p>
            <a:pPr algn="l">
              <a:lnSpc>
                <a:spcPts val="2400"/>
              </a:lnSpc>
              <a:buFont typeface="+mj-lt"/>
              <a:buAutoNum type="arabicPeriod"/>
            </a:pPr>
            <a:r>
              <a:rPr lang="en-US" b="0" i="0" dirty="0" err="1">
                <a:solidFill>
                  <a:srgbClr val="242424"/>
                </a:solidFill>
                <a:effectLst/>
                <a:latin typeface="source-serif-pro"/>
              </a:rPr>
              <a:t>WordPiece</a:t>
            </a:r>
            <a:r>
              <a:rPr lang="en-US" b="0" i="0" dirty="0">
                <a:solidFill>
                  <a:srgbClr val="242424"/>
                </a:solidFill>
                <a:effectLst/>
                <a:latin typeface="source-serif-pro"/>
              </a:rPr>
              <a:t> replaces it with the [UNK] </a:t>
            </a:r>
            <a:r>
              <a:rPr lang="en-US" b="0" i="0" dirty="0" err="1">
                <a:solidFill>
                  <a:srgbClr val="242424"/>
                </a:solidFill>
                <a:effectLst/>
                <a:latin typeface="source-serif-pro"/>
              </a:rPr>
              <a:t>token.All</a:t>
            </a:r>
            <a:r>
              <a:rPr lang="en-US" b="0" i="0" dirty="0">
                <a:solidFill>
                  <a:srgbClr val="242424"/>
                </a:solidFill>
                <a:effectLst/>
                <a:latin typeface="source-serif-pro"/>
              </a:rPr>
              <a:t> other words are tokenized as in the original sentence.</a:t>
            </a:r>
          </a:p>
        </p:txBody>
      </p:sp>
      <p:sp>
        <p:nvSpPr>
          <p:cNvPr id="7" name="TextBox 6">
            <a:extLst>
              <a:ext uri="{FF2B5EF4-FFF2-40B4-BE49-F238E27FC236}">
                <a16:creationId xmlns:a16="http://schemas.microsoft.com/office/drawing/2014/main" id="{3B3C776D-B615-8C20-F1CB-71C2345A92DE}"/>
              </a:ext>
            </a:extLst>
          </p:cNvPr>
          <p:cNvSpPr txBox="1"/>
          <p:nvPr/>
        </p:nvSpPr>
        <p:spPr>
          <a:xfrm>
            <a:off x="-1" y="4479067"/>
            <a:ext cx="12017829" cy="1846018"/>
          </a:xfrm>
          <a:prstGeom prst="rect">
            <a:avLst/>
          </a:prstGeom>
          <a:noFill/>
        </p:spPr>
        <p:txBody>
          <a:bodyPr wrap="square">
            <a:spAutoFit/>
          </a:bodyPr>
          <a:lstStyle/>
          <a:p>
            <a:pPr algn="l">
              <a:lnSpc>
                <a:spcPts val="1800"/>
              </a:lnSpc>
              <a:buNone/>
            </a:pPr>
            <a:r>
              <a:rPr lang="en-US" b="1" i="0" dirty="0">
                <a:solidFill>
                  <a:srgbClr val="242424"/>
                </a:solidFill>
                <a:effectLst/>
                <a:latin typeface="sohne"/>
              </a:rPr>
              <a:t>Example 3: Sentence with a variation of a known word</a:t>
            </a:r>
          </a:p>
          <a:p>
            <a:pPr algn="l">
              <a:lnSpc>
                <a:spcPts val="2400"/>
              </a:lnSpc>
              <a:buNone/>
            </a:pPr>
            <a:r>
              <a:rPr lang="en-US" b="0" i="0" dirty="0">
                <a:solidFill>
                  <a:srgbClr val="242424"/>
                </a:solidFill>
                <a:effectLst/>
                <a:latin typeface="source-serif-pro"/>
              </a:rPr>
              <a:t>Sentence:</a:t>
            </a:r>
            <a:r>
              <a:rPr lang="en-US" b="1" i="1" dirty="0">
                <a:solidFill>
                  <a:srgbClr val="242424"/>
                </a:solidFill>
                <a:effectLst/>
                <a:latin typeface="source-serif-pro"/>
              </a:rPr>
              <a:t> “The quickness of the brown fox surprised the lazy dog” </a:t>
            </a:r>
            <a:r>
              <a:rPr lang="en-US" b="0" i="0" dirty="0">
                <a:solidFill>
                  <a:srgbClr val="242424"/>
                </a:solidFill>
                <a:effectLst/>
                <a:latin typeface="source-serif-pro"/>
              </a:rPr>
              <a:t>Tokenization: [‘the’, ‘</a:t>
            </a:r>
            <a:r>
              <a:rPr lang="en-US" b="0" i="0" dirty="0" err="1">
                <a:solidFill>
                  <a:srgbClr val="242424"/>
                </a:solidFill>
                <a:effectLst/>
                <a:latin typeface="source-serif-pro"/>
              </a:rPr>
              <a:t>qu</a:t>
            </a:r>
            <a:r>
              <a:rPr lang="en-US" b="0" i="0" dirty="0">
                <a:solidFill>
                  <a:srgbClr val="242424"/>
                </a:solidFill>
                <a:effectLst/>
                <a:latin typeface="source-serif-pro"/>
              </a:rPr>
              <a:t>’, ‘&lt;h&gt;ick’, ‘&lt;h&gt;ness’, ‘of’, ‘the’, ‘brown’, ‘fox’, ‘[UNK]’, ‘the’, ‘lazy’, ‘dog’]</a:t>
            </a:r>
          </a:p>
          <a:p>
            <a:pPr algn="l">
              <a:lnSpc>
                <a:spcPts val="2400"/>
              </a:lnSpc>
              <a:buFont typeface="+mj-lt"/>
              <a:buAutoNum type="arabicPeriod"/>
            </a:pPr>
            <a:r>
              <a:rPr lang="en-US" b="0" i="0" dirty="0">
                <a:solidFill>
                  <a:srgbClr val="242424"/>
                </a:solidFill>
                <a:effectLst/>
                <a:latin typeface="source-serif-pro"/>
              </a:rPr>
              <a:t>“quickness” is broken down into known </a:t>
            </a:r>
            <a:r>
              <a:rPr lang="en-US" b="0" i="0" dirty="0" err="1">
                <a:solidFill>
                  <a:srgbClr val="242424"/>
                </a:solidFill>
                <a:effectLst/>
                <a:latin typeface="source-serif-pro"/>
              </a:rPr>
              <a:t>subwords</a:t>
            </a:r>
            <a:r>
              <a:rPr lang="en-US" b="0" i="0" dirty="0">
                <a:solidFill>
                  <a:srgbClr val="242424"/>
                </a:solidFill>
                <a:effectLst/>
                <a:latin typeface="source-serif-pro"/>
              </a:rPr>
              <a:t>: ‘</a:t>
            </a:r>
            <a:r>
              <a:rPr lang="en-US" b="0" i="0" dirty="0" err="1">
                <a:solidFill>
                  <a:srgbClr val="242424"/>
                </a:solidFill>
                <a:effectLst/>
                <a:latin typeface="source-serif-pro"/>
              </a:rPr>
              <a:t>qu</a:t>
            </a:r>
            <a:r>
              <a:rPr lang="en-US" b="0" i="0" dirty="0">
                <a:solidFill>
                  <a:srgbClr val="242424"/>
                </a:solidFill>
                <a:effectLst/>
                <a:latin typeface="source-serif-pro"/>
              </a:rPr>
              <a:t>’ + ‘&lt;h&gt;ick’ + ‘&lt;h&gt;ness’.</a:t>
            </a:r>
          </a:p>
          <a:p>
            <a:pPr algn="l">
              <a:lnSpc>
                <a:spcPts val="2400"/>
              </a:lnSpc>
              <a:buFont typeface="+mj-lt"/>
              <a:buAutoNum type="arabicPeriod"/>
            </a:pPr>
            <a:r>
              <a:rPr lang="en-US" b="0" i="0" dirty="0">
                <a:solidFill>
                  <a:srgbClr val="242424"/>
                </a:solidFill>
                <a:effectLst/>
                <a:latin typeface="source-serif-pro"/>
              </a:rPr>
              <a:t>“surprised” is not in our vocabulary and is replaced with [UNK].</a:t>
            </a:r>
          </a:p>
          <a:p>
            <a:pPr algn="l">
              <a:lnSpc>
                <a:spcPts val="2400"/>
              </a:lnSpc>
              <a:buFont typeface="+mj-lt"/>
              <a:buAutoNum type="arabicPeriod"/>
            </a:pPr>
            <a:r>
              <a:rPr lang="en-US" b="0" i="0" dirty="0">
                <a:solidFill>
                  <a:srgbClr val="242424"/>
                </a:solidFill>
                <a:effectLst/>
                <a:latin typeface="source-serif-pro"/>
              </a:rPr>
              <a:t>Note that ‘of’ might be tokenized as ‘[UNK]’ if it wasn’t in our original vocabulary.</a:t>
            </a:r>
          </a:p>
        </p:txBody>
      </p:sp>
    </p:spTree>
    <p:extLst>
      <p:ext uri="{BB962C8B-B14F-4D97-AF65-F5344CB8AC3E}">
        <p14:creationId xmlns:p14="http://schemas.microsoft.com/office/powerpoint/2010/main" val="6301227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7C395A-7B04-07FB-F000-2EABC104E638}"/>
              </a:ext>
            </a:extLst>
          </p:cNvPr>
          <p:cNvSpPr txBox="1"/>
          <p:nvPr/>
        </p:nvSpPr>
        <p:spPr>
          <a:xfrm>
            <a:off x="348343" y="165448"/>
            <a:ext cx="8795657" cy="2461571"/>
          </a:xfrm>
          <a:prstGeom prst="rect">
            <a:avLst/>
          </a:prstGeom>
          <a:noFill/>
        </p:spPr>
        <p:txBody>
          <a:bodyPr wrap="square">
            <a:spAutoFit/>
          </a:bodyPr>
          <a:lstStyle/>
          <a:p>
            <a:pPr algn="l">
              <a:lnSpc>
                <a:spcPts val="1800"/>
              </a:lnSpc>
              <a:buNone/>
            </a:pPr>
            <a:r>
              <a:rPr lang="en-US" b="1" i="0" dirty="0">
                <a:solidFill>
                  <a:srgbClr val="242424"/>
                </a:solidFill>
                <a:effectLst/>
                <a:latin typeface="sohne"/>
              </a:rPr>
              <a:t>Example 4: Sentence with multiple unseen words</a:t>
            </a:r>
          </a:p>
          <a:p>
            <a:pPr algn="l">
              <a:lnSpc>
                <a:spcPts val="2400"/>
              </a:lnSpc>
              <a:buNone/>
            </a:pPr>
            <a:r>
              <a:rPr lang="en-US" b="0" i="0" dirty="0">
                <a:solidFill>
                  <a:srgbClr val="242424"/>
                </a:solidFill>
                <a:effectLst/>
                <a:latin typeface="source-serif-pro"/>
              </a:rPr>
              <a:t>Sentence: </a:t>
            </a:r>
            <a:r>
              <a:rPr lang="en-US" b="1" i="1" dirty="0">
                <a:solidFill>
                  <a:srgbClr val="242424"/>
                </a:solidFill>
                <a:effectLst/>
                <a:latin typeface="source-serif-pro"/>
              </a:rPr>
              <a:t>“The fastest brown hare leaps over the sleepy cat” </a:t>
            </a:r>
            <a:r>
              <a:rPr lang="en-US" b="0" i="0" dirty="0">
                <a:solidFill>
                  <a:srgbClr val="242424"/>
                </a:solidFill>
                <a:effectLst/>
                <a:latin typeface="source-serif-pro"/>
              </a:rPr>
              <a:t>Tokenization: [‘the’, ‘[UNK]’, ‘brown’, ‘[UNK]’, ‘</a:t>
            </a:r>
            <a:r>
              <a:rPr lang="en-US" b="0" i="0" dirty="0" err="1">
                <a:solidFill>
                  <a:srgbClr val="242424"/>
                </a:solidFill>
                <a:effectLst/>
                <a:latin typeface="source-serif-pro"/>
              </a:rPr>
              <a:t>ju</a:t>
            </a:r>
            <a:r>
              <a:rPr lang="en-US" b="0" i="0" dirty="0">
                <a:solidFill>
                  <a:srgbClr val="242424"/>
                </a:solidFill>
                <a:effectLst/>
                <a:latin typeface="source-serif-pro"/>
              </a:rPr>
              <a:t>’, ‘&lt;h&gt;</a:t>
            </a:r>
            <a:r>
              <a:rPr lang="en-US" b="0" i="0" dirty="0" err="1">
                <a:solidFill>
                  <a:srgbClr val="242424"/>
                </a:solidFill>
                <a:effectLst/>
                <a:latin typeface="source-serif-pro"/>
              </a:rPr>
              <a:t>mp</a:t>
            </a:r>
            <a:r>
              <a:rPr lang="en-US" b="0" i="0" dirty="0">
                <a:solidFill>
                  <a:srgbClr val="242424"/>
                </a:solidFill>
                <a:effectLst/>
                <a:latin typeface="source-serif-pro"/>
              </a:rPr>
              <a:t>’, ‘&lt;h&gt;s’, ‘over’, ‘the’, ‘[UNK]’, ‘[UNK]’] Explanation:</a:t>
            </a:r>
          </a:p>
          <a:p>
            <a:pPr algn="l">
              <a:lnSpc>
                <a:spcPts val="2400"/>
              </a:lnSpc>
              <a:buFont typeface="+mj-lt"/>
              <a:buAutoNum type="arabicPeriod"/>
            </a:pPr>
            <a:r>
              <a:rPr lang="en-US" b="0" i="0" dirty="0">
                <a:solidFill>
                  <a:srgbClr val="242424"/>
                </a:solidFill>
                <a:effectLst/>
                <a:latin typeface="source-serif-pro"/>
              </a:rPr>
              <a:t>“fastest” is replaced with [UNK] as it’s not in our vocabulary.</a:t>
            </a:r>
          </a:p>
          <a:p>
            <a:pPr algn="l">
              <a:lnSpc>
                <a:spcPts val="2400"/>
              </a:lnSpc>
              <a:buFont typeface="+mj-lt"/>
              <a:buAutoNum type="arabicPeriod"/>
            </a:pPr>
            <a:r>
              <a:rPr lang="en-US" b="0" i="0" dirty="0">
                <a:solidFill>
                  <a:srgbClr val="242424"/>
                </a:solidFill>
                <a:effectLst/>
                <a:latin typeface="source-serif-pro"/>
              </a:rPr>
              <a:t>“hare” is also replaced with [UNK].</a:t>
            </a:r>
          </a:p>
          <a:p>
            <a:pPr algn="l">
              <a:lnSpc>
                <a:spcPts val="2400"/>
              </a:lnSpc>
              <a:buFont typeface="+mj-lt"/>
              <a:buAutoNum type="arabicPeriod"/>
            </a:pPr>
            <a:r>
              <a:rPr lang="en-US" b="0" i="0" dirty="0">
                <a:solidFill>
                  <a:srgbClr val="242424"/>
                </a:solidFill>
                <a:effectLst/>
                <a:latin typeface="source-serif-pro"/>
              </a:rPr>
              <a:t>“leaps” is broken down into ‘</a:t>
            </a:r>
            <a:r>
              <a:rPr lang="en-US" b="0" i="0" dirty="0" err="1">
                <a:solidFill>
                  <a:srgbClr val="242424"/>
                </a:solidFill>
                <a:effectLst/>
                <a:latin typeface="source-serif-pro"/>
              </a:rPr>
              <a:t>ju</a:t>
            </a:r>
            <a:r>
              <a:rPr lang="en-US" b="0" i="0" dirty="0">
                <a:solidFill>
                  <a:srgbClr val="242424"/>
                </a:solidFill>
                <a:effectLst/>
                <a:latin typeface="source-serif-pro"/>
              </a:rPr>
              <a:t>’ + ‘&lt;h&gt;</a:t>
            </a:r>
            <a:r>
              <a:rPr lang="en-US" b="0" i="0" dirty="0" err="1">
                <a:solidFill>
                  <a:srgbClr val="242424"/>
                </a:solidFill>
                <a:effectLst/>
                <a:latin typeface="source-serif-pro"/>
              </a:rPr>
              <a:t>mp</a:t>
            </a:r>
            <a:r>
              <a:rPr lang="en-US" b="0" i="0" dirty="0">
                <a:solidFill>
                  <a:srgbClr val="242424"/>
                </a:solidFill>
                <a:effectLst/>
                <a:latin typeface="source-serif-pro"/>
              </a:rPr>
              <a:t>’ + ‘&lt;h&gt;s’, as these </a:t>
            </a:r>
            <a:r>
              <a:rPr lang="en-US" b="0" i="0" dirty="0" err="1">
                <a:solidFill>
                  <a:srgbClr val="242424"/>
                </a:solidFill>
                <a:effectLst/>
                <a:latin typeface="source-serif-pro"/>
              </a:rPr>
              <a:t>subwords</a:t>
            </a:r>
            <a:r>
              <a:rPr lang="en-US" b="0" i="0" dirty="0">
                <a:solidFill>
                  <a:srgbClr val="242424"/>
                </a:solidFill>
                <a:effectLst/>
                <a:latin typeface="source-serif-pro"/>
              </a:rPr>
              <a:t> were likely in our vocabulary from “jumps”.</a:t>
            </a:r>
          </a:p>
          <a:p>
            <a:pPr algn="l">
              <a:lnSpc>
                <a:spcPts val="2400"/>
              </a:lnSpc>
              <a:buFont typeface="+mj-lt"/>
              <a:buAutoNum type="arabicPeriod"/>
            </a:pPr>
            <a:r>
              <a:rPr lang="en-US" b="0" i="0" dirty="0">
                <a:solidFill>
                  <a:srgbClr val="242424"/>
                </a:solidFill>
                <a:effectLst/>
                <a:latin typeface="source-serif-pro"/>
              </a:rPr>
              <a:t>“sleepy” and “cat” are both replaced with [UNK].</a:t>
            </a:r>
          </a:p>
        </p:txBody>
      </p:sp>
      <p:sp>
        <p:nvSpPr>
          <p:cNvPr id="5" name="TextBox 4">
            <a:extLst>
              <a:ext uri="{FF2B5EF4-FFF2-40B4-BE49-F238E27FC236}">
                <a16:creationId xmlns:a16="http://schemas.microsoft.com/office/drawing/2014/main" id="{74B068C6-A75F-F97B-10F4-A712BE8A3AFD}"/>
              </a:ext>
            </a:extLst>
          </p:cNvPr>
          <p:cNvSpPr txBox="1"/>
          <p:nvPr/>
        </p:nvSpPr>
        <p:spPr>
          <a:xfrm>
            <a:off x="304798" y="2998278"/>
            <a:ext cx="11887202" cy="3692678"/>
          </a:xfrm>
          <a:prstGeom prst="rect">
            <a:avLst/>
          </a:prstGeom>
          <a:noFill/>
        </p:spPr>
        <p:txBody>
          <a:bodyPr wrap="square">
            <a:spAutoFit/>
          </a:bodyPr>
          <a:lstStyle/>
          <a:p>
            <a:pPr algn="l">
              <a:lnSpc>
                <a:spcPts val="1800"/>
              </a:lnSpc>
              <a:buNone/>
            </a:pPr>
            <a:r>
              <a:rPr lang="en-US" b="1" i="0" dirty="0">
                <a:solidFill>
                  <a:srgbClr val="242424"/>
                </a:solidFill>
                <a:effectLst/>
                <a:latin typeface="sohne"/>
              </a:rPr>
              <a:t>Key Observations</a:t>
            </a:r>
          </a:p>
          <a:p>
            <a:pPr algn="l">
              <a:lnSpc>
                <a:spcPts val="2400"/>
              </a:lnSpc>
              <a:buFont typeface="+mj-lt"/>
              <a:buAutoNum type="arabicPeriod"/>
            </a:pPr>
            <a:r>
              <a:rPr lang="en-US" b="1" i="0" dirty="0">
                <a:solidFill>
                  <a:srgbClr val="242424"/>
                </a:solidFill>
                <a:effectLst/>
                <a:latin typeface="source-serif-pro"/>
              </a:rPr>
              <a:t>Known Words</a:t>
            </a:r>
            <a:r>
              <a:rPr lang="en-US" b="0" i="0" dirty="0">
                <a:solidFill>
                  <a:srgbClr val="242424"/>
                </a:solidFill>
                <a:effectLst/>
                <a:latin typeface="source-serif-pro"/>
              </a:rPr>
              <a:t>: Words that appeared in the training data are tokenized as single tokens.</a:t>
            </a:r>
          </a:p>
          <a:p>
            <a:pPr algn="l">
              <a:lnSpc>
                <a:spcPts val="2400"/>
              </a:lnSpc>
              <a:buFont typeface="+mj-lt"/>
              <a:buAutoNum type="arabicPeriod"/>
            </a:pPr>
            <a:r>
              <a:rPr lang="en-US" b="1" i="0" dirty="0">
                <a:solidFill>
                  <a:srgbClr val="242424"/>
                </a:solidFill>
                <a:effectLst/>
                <a:latin typeface="source-serif-pro"/>
              </a:rPr>
              <a:t>Unseen Words:</a:t>
            </a:r>
            <a:r>
              <a:rPr lang="en-US" b="0" i="0" dirty="0">
                <a:solidFill>
                  <a:srgbClr val="242424"/>
                </a:solidFill>
                <a:effectLst/>
                <a:latin typeface="source-serif-pro"/>
              </a:rPr>
              <a:t> Completely new words are replaced with the [UNK] token.</a:t>
            </a:r>
          </a:p>
          <a:p>
            <a:pPr algn="l">
              <a:lnSpc>
                <a:spcPts val="2400"/>
              </a:lnSpc>
              <a:buFont typeface="+mj-lt"/>
              <a:buAutoNum type="arabicPeriod"/>
            </a:pPr>
            <a:r>
              <a:rPr lang="en-US" b="1" i="0" dirty="0" err="1">
                <a:solidFill>
                  <a:srgbClr val="242424"/>
                </a:solidFill>
                <a:effectLst/>
                <a:latin typeface="source-serif-pro"/>
              </a:rPr>
              <a:t>Subword</a:t>
            </a:r>
            <a:r>
              <a:rPr lang="en-US" b="1" i="0" dirty="0">
                <a:solidFill>
                  <a:srgbClr val="242424"/>
                </a:solidFill>
                <a:effectLst/>
                <a:latin typeface="source-serif-pro"/>
              </a:rPr>
              <a:t> Utilization:</a:t>
            </a:r>
            <a:r>
              <a:rPr lang="en-US" b="0" i="0" dirty="0">
                <a:solidFill>
                  <a:srgbClr val="242424"/>
                </a:solidFill>
                <a:effectLst/>
                <a:latin typeface="source-serif-pro"/>
              </a:rPr>
              <a:t> The algorithm tries to break down unknown words into known </a:t>
            </a:r>
            <a:r>
              <a:rPr lang="en-US" b="0" i="0" dirty="0" err="1">
                <a:solidFill>
                  <a:srgbClr val="242424"/>
                </a:solidFill>
                <a:effectLst/>
                <a:latin typeface="source-serif-pro"/>
              </a:rPr>
              <a:t>subwords</a:t>
            </a:r>
            <a:r>
              <a:rPr lang="en-US" b="0" i="0" dirty="0">
                <a:solidFill>
                  <a:srgbClr val="242424"/>
                </a:solidFill>
                <a:effectLst/>
                <a:latin typeface="source-serif-pro"/>
              </a:rPr>
              <a:t> where possible (e.g., “quickness” into “</a:t>
            </a:r>
            <a:r>
              <a:rPr lang="en-US" b="0" i="0" dirty="0" err="1">
                <a:solidFill>
                  <a:srgbClr val="242424"/>
                </a:solidFill>
                <a:effectLst/>
                <a:latin typeface="source-serif-pro"/>
              </a:rPr>
              <a:t>qu</a:t>
            </a:r>
            <a:r>
              <a:rPr lang="en-US" b="0" i="0" dirty="0">
                <a:solidFill>
                  <a:srgbClr val="242424"/>
                </a:solidFill>
                <a:effectLst/>
                <a:latin typeface="source-serif-pro"/>
              </a:rPr>
              <a:t>” + “##ick” + “##ness”).</a:t>
            </a:r>
          </a:p>
          <a:p>
            <a:pPr algn="l">
              <a:lnSpc>
                <a:spcPts val="2400"/>
              </a:lnSpc>
              <a:buFont typeface="+mj-lt"/>
              <a:buAutoNum type="arabicPeriod"/>
            </a:pPr>
            <a:r>
              <a:rPr lang="en-US" b="1" i="0" dirty="0">
                <a:solidFill>
                  <a:srgbClr val="242424"/>
                </a:solidFill>
                <a:effectLst/>
                <a:latin typeface="source-serif-pro"/>
              </a:rPr>
              <a:t>Morphological Awareness:</a:t>
            </a:r>
            <a:r>
              <a:rPr lang="en-US" b="0" i="0" dirty="0">
                <a:solidFill>
                  <a:srgbClr val="242424"/>
                </a:solidFill>
                <a:effectLst/>
                <a:latin typeface="source-serif-pro"/>
              </a:rPr>
              <a:t> The algorithm can handle some variations of known words by using </a:t>
            </a:r>
            <a:r>
              <a:rPr lang="en-US" b="0" i="0" dirty="0" err="1">
                <a:solidFill>
                  <a:srgbClr val="242424"/>
                </a:solidFill>
                <a:effectLst/>
                <a:latin typeface="source-serif-pro"/>
              </a:rPr>
              <a:t>subwords</a:t>
            </a:r>
            <a:r>
              <a:rPr lang="en-US" b="0" i="0" dirty="0">
                <a:solidFill>
                  <a:srgbClr val="242424"/>
                </a:solidFill>
                <a:effectLst/>
                <a:latin typeface="source-serif-pro"/>
              </a:rPr>
              <a:t> (e.g., “jumps” to tokenize “leaps”).</a:t>
            </a:r>
          </a:p>
          <a:p>
            <a:pPr algn="l">
              <a:lnSpc>
                <a:spcPts val="2400"/>
              </a:lnSpc>
              <a:buFont typeface="+mj-lt"/>
              <a:buAutoNum type="arabicPeriod"/>
            </a:pPr>
            <a:r>
              <a:rPr lang="en-US" b="1" i="0" dirty="0">
                <a:solidFill>
                  <a:srgbClr val="242424"/>
                </a:solidFill>
                <a:effectLst/>
                <a:latin typeface="source-serif-pro"/>
              </a:rPr>
              <a:t>Fallback to [UNK]:</a:t>
            </a:r>
            <a:r>
              <a:rPr lang="en-US" b="0" i="0" dirty="0">
                <a:solidFill>
                  <a:srgbClr val="242424"/>
                </a:solidFill>
                <a:effectLst/>
                <a:latin typeface="source-serif-pro"/>
              </a:rPr>
              <a:t> When no known </a:t>
            </a:r>
            <a:r>
              <a:rPr lang="en-US" b="0" i="0" dirty="0" err="1">
                <a:solidFill>
                  <a:srgbClr val="242424"/>
                </a:solidFill>
                <a:effectLst/>
                <a:latin typeface="source-serif-pro"/>
              </a:rPr>
              <a:t>subwords</a:t>
            </a:r>
            <a:r>
              <a:rPr lang="en-US" b="0" i="0" dirty="0">
                <a:solidFill>
                  <a:srgbClr val="242424"/>
                </a:solidFill>
                <a:effectLst/>
                <a:latin typeface="source-serif-pro"/>
              </a:rPr>
              <a:t> can be used, the algorithm falls back to the [UNK] token.</a:t>
            </a:r>
          </a:p>
          <a:p>
            <a:pPr algn="l">
              <a:lnSpc>
                <a:spcPts val="2400"/>
              </a:lnSpc>
              <a:buFont typeface="+mj-lt"/>
              <a:buAutoNum type="arabicPeriod"/>
            </a:pPr>
            <a:r>
              <a:rPr lang="en-US" b="1" i="0" dirty="0">
                <a:solidFill>
                  <a:srgbClr val="242424"/>
                </a:solidFill>
                <a:effectLst/>
                <a:latin typeface="source-serif-pro"/>
              </a:rPr>
              <a:t>Greedy Longest Match:</a:t>
            </a:r>
            <a:r>
              <a:rPr lang="en-US" b="0" i="0" dirty="0">
                <a:solidFill>
                  <a:srgbClr val="242424"/>
                </a:solidFill>
                <a:effectLst/>
                <a:latin typeface="source-serif-pro"/>
              </a:rPr>
              <a:t> The tokenization process uses a greedy approach, matching the longest possible </a:t>
            </a:r>
            <a:r>
              <a:rPr lang="en-US" b="0" i="0" dirty="0" err="1">
                <a:solidFill>
                  <a:srgbClr val="242424"/>
                </a:solidFill>
                <a:effectLst/>
                <a:latin typeface="source-serif-pro"/>
              </a:rPr>
              <a:t>subword</a:t>
            </a:r>
            <a:r>
              <a:rPr lang="en-US" b="0" i="0" dirty="0">
                <a:solidFill>
                  <a:srgbClr val="242424"/>
                </a:solidFill>
                <a:effectLst/>
                <a:latin typeface="source-serif-pro"/>
              </a:rPr>
              <a:t> from left to right.</a:t>
            </a:r>
          </a:p>
          <a:p>
            <a:pPr algn="l">
              <a:lnSpc>
                <a:spcPts val="2400"/>
              </a:lnSpc>
              <a:buFont typeface="+mj-lt"/>
              <a:buAutoNum type="arabicPeriod"/>
            </a:pPr>
            <a:r>
              <a:rPr lang="en-US" b="1" i="0" dirty="0">
                <a:solidFill>
                  <a:srgbClr val="242424"/>
                </a:solidFill>
                <a:effectLst/>
                <a:latin typeface="source-serif-pro"/>
              </a:rPr>
              <a:t>Preservation of Word Boundaries:</a:t>
            </a:r>
            <a:r>
              <a:rPr lang="en-US" b="0" i="0" dirty="0">
                <a:solidFill>
                  <a:srgbClr val="242424"/>
                </a:solidFill>
                <a:effectLst/>
                <a:latin typeface="source-serif-pro"/>
              </a:rPr>
              <a:t> The use of ‘##’ for non-initial </a:t>
            </a:r>
            <a:r>
              <a:rPr lang="en-US" b="0" i="0" dirty="0" err="1">
                <a:solidFill>
                  <a:srgbClr val="242424"/>
                </a:solidFill>
                <a:effectLst/>
                <a:latin typeface="source-serif-pro"/>
              </a:rPr>
              <a:t>subwords</a:t>
            </a:r>
            <a:r>
              <a:rPr lang="en-US" b="0" i="0" dirty="0">
                <a:solidFill>
                  <a:srgbClr val="242424"/>
                </a:solidFill>
                <a:effectLst/>
                <a:latin typeface="source-serif-pro"/>
              </a:rPr>
              <a:t> helps maintain information about word structure.</a:t>
            </a:r>
          </a:p>
        </p:txBody>
      </p:sp>
    </p:spTree>
    <p:extLst>
      <p:ext uri="{BB962C8B-B14F-4D97-AF65-F5344CB8AC3E}">
        <p14:creationId xmlns:p14="http://schemas.microsoft.com/office/powerpoint/2010/main" val="7779260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B8B0F0-9A69-2AFE-B7EE-686DE4ADBB53}"/>
              </a:ext>
            </a:extLst>
          </p:cNvPr>
          <p:cNvSpPr txBox="1"/>
          <p:nvPr/>
        </p:nvSpPr>
        <p:spPr>
          <a:xfrm>
            <a:off x="287383" y="585869"/>
            <a:ext cx="11390811" cy="1569660"/>
          </a:xfrm>
          <a:prstGeom prst="rect">
            <a:avLst/>
          </a:prstGeom>
          <a:noFill/>
        </p:spPr>
        <p:txBody>
          <a:bodyPr wrap="square">
            <a:spAutoFit/>
          </a:bodyPr>
          <a:lstStyle/>
          <a:p>
            <a:r>
              <a:rPr lang="en-US" sz="2400" b="0" i="0" dirty="0">
                <a:solidFill>
                  <a:srgbClr val="242424"/>
                </a:solidFill>
                <a:effectLst/>
                <a:latin typeface="source-serif-pro"/>
              </a:rPr>
              <a:t>This demonstrates how </a:t>
            </a:r>
            <a:r>
              <a:rPr lang="en-US" sz="2400" b="0" i="0" dirty="0" err="1">
                <a:solidFill>
                  <a:srgbClr val="242424"/>
                </a:solidFill>
                <a:effectLst/>
                <a:latin typeface="source-serif-pro"/>
              </a:rPr>
              <a:t>WordPiece</a:t>
            </a:r>
            <a:r>
              <a:rPr lang="en-US" sz="2400" b="0" i="0" dirty="0">
                <a:solidFill>
                  <a:srgbClr val="242424"/>
                </a:solidFill>
                <a:effectLst/>
                <a:latin typeface="source-serif-pro"/>
              </a:rPr>
              <a:t> balances the use of whole words, </a:t>
            </a:r>
            <a:r>
              <a:rPr lang="en-US" sz="2400" b="0" i="0" dirty="0" err="1">
                <a:solidFill>
                  <a:srgbClr val="242424"/>
                </a:solidFill>
                <a:effectLst/>
                <a:latin typeface="source-serif-pro"/>
              </a:rPr>
              <a:t>subwords</a:t>
            </a:r>
            <a:r>
              <a:rPr lang="en-US" sz="2400" b="0" i="0" dirty="0">
                <a:solidFill>
                  <a:srgbClr val="242424"/>
                </a:solidFill>
                <a:effectLst/>
                <a:latin typeface="source-serif-pro"/>
              </a:rPr>
              <a:t>, and the [UNK] token to handle both seen and unseen words. Its </a:t>
            </a:r>
            <a:r>
              <a:rPr lang="en-US" sz="2400" b="0" i="0" dirty="0" err="1">
                <a:solidFill>
                  <a:srgbClr val="242424"/>
                </a:solidFill>
                <a:effectLst/>
                <a:latin typeface="source-serif-pro"/>
              </a:rPr>
              <a:t>subword</a:t>
            </a:r>
            <a:r>
              <a:rPr lang="en-US" sz="2400" b="0" i="0" dirty="0">
                <a:solidFill>
                  <a:srgbClr val="242424"/>
                </a:solidFill>
                <a:effectLst/>
                <a:latin typeface="source-serif-pro"/>
              </a:rPr>
              <a:t> approach allows for some generalization to new words, especially those that share </a:t>
            </a:r>
            <a:r>
              <a:rPr lang="en-US" sz="2400" b="0" i="0" dirty="0" err="1">
                <a:solidFill>
                  <a:srgbClr val="242424"/>
                </a:solidFill>
                <a:effectLst/>
                <a:latin typeface="source-serif-pro"/>
              </a:rPr>
              <a:t>subwords</a:t>
            </a:r>
            <a:r>
              <a:rPr lang="en-US" sz="2400" b="0" i="0" dirty="0">
                <a:solidFill>
                  <a:srgbClr val="242424"/>
                </a:solidFill>
                <a:effectLst/>
                <a:latin typeface="source-serif-pro"/>
              </a:rPr>
              <a:t> with known words, while still gracefully handling completely novel words.</a:t>
            </a:r>
            <a:endParaRPr lang="hi-IN" sz="2400" dirty="0"/>
          </a:p>
        </p:txBody>
      </p:sp>
    </p:spTree>
    <p:extLst>
      <p:ext uri="{BB962C8B-B14F-4D97-AF65-F5344CB8AC3E}">
        <p14:creationId xmlns:p14="http://schemas.microsoft.com/office/powerpoint/2010/main" val="30698126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81CEA5-7A70-2D87-8AB3-F6D021B48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6" y="0"/>
            <a:ext cx="104067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480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9FD77-FE54-F0F2-A6EE-996AD5AAE2DF}"/>
              </a:ext>
            </a:extLst>
          </p:cNvPr>
          <p:cNvSpPr txBox="1"/>
          <p:nvPr/>
        </p:nvSpPr>
        <p:spPr>
          <a:xfrm>
            <a:off x="426720" y="313392"/>
            <a:ext cx="8717280" cy="646331"/>
          </a:xfrm>
          <a:prstGeom prst="rect">
            <a:avLst/>
          </a:prstGeom>
          <a:noFill/>
        </p:spPr>
        <p:txBody>
          <a:bodyPr wrap="square">
            <a:spAutoFit/>
          </a:bodyPr>
          <a:lstStyle/>
          <a:p>
            <a:r>
              <a:rPr lang="en-US" b="0" i="0" dirty="0">
                <a:solidFill>
                  <a:srgbClr val="242424"/>
                </a:solidFill>
                <a:effectLst/>
                <a:latin typeface="source-serif-pro"/>
              </a:rPr>
              <a:t>The flowchart illustrates the </a:t>
            </a:r>
            <a:r>
              <a:rPr lang="en-US" b="0" i="0" dirty="0" err="1">
                <a:solidFill>
                  <a:srgbClr val="242424"/>
                </a:solidFill>
                <a:effectLst/>
                <a:latin typeface="source-serif-pro"/>
              </a:rPr>
              <a:t>WordPiece</a:t>
            </a:r>
            <a:r>
              <a:rPr lang="en-US" b="0" i="0" dirty="0">
                <a:solidFill>
                  <a:srgbClr val="242424"/>
                </a:solidFill>
                <a:effectLst/>
                <a:latin typeface="source-serif-pro"/>
              </a:rPr>
              <a:t> tokenization process, which can be divided into two main phases: the vocabulary building phase and the tokenization phase.</a:t>
            </a:r>
            <a:endParaRPr lang="hi-IN" dirty="0"/>
          </a:p>
        </p:txBody>
      </p:sp>
      <p:sp>
        <p:nvSpPr>
          <p:cNvPr id="5" name="TextBox 4">
            <a:extLst>
              <a:ext uri="{FF2B5EF4-FFF2-40B4-BE49-F238E27FC236}">
                <a16:creationId xmlns:a16="http://schemas.microsoft.com/office/drawing/2014/main" id="{30C6B97B-7746-C838-347A-2A891D0691A5}"/>
              </a:ext>
            </a:extLst>
          </p:cNvPr>
          <p:cNvSpPr txBox="1"/>
          <p:nvPr/>
        </p:nvSpPr>
        <p:spPr>
          <a:xfrm>
            <a:off x="330926" y="1201457"/>
            <a:ext cx="5625729" cy="5619487"/>
          </a:xfrm>
          <a:prstGeom prst="rect">
            <a:avLst/>
          </a:prstGeom>
          <a:noFill/>
        </p:spPr>
        <p:txBody>
          <a:bodyPr wrap="square">
            <a:spAutoFit/>
          </a:bodyPr>
          <a:lstStyle/>
          <a:p>
            <a:pPr algn="l">
              <a:lnSpc>
                <a:spcPts val="2250"/>
              </a:lnSpc>
              <a:buNone/>
            </a:pPr>
            <a:r>
              <a:rPr lang="en-US" sz="2000" b="1" i="0" dirty="0">
                <a:solidFill>
                  <a:srgbClr val="242424"/>
                </a:solidFill>
                <a:effectLst/>
                <a:latin typeface="sohne"/>
              </a:rPr>
              <a:t>Vocabulary Building Phase</a:t>
            </a:r>
          </a:p>
          <a:p>
            <a:pPr algn="l">
              <a:lnSpc>
                <a:spcPts val="2400"/>
              </a:lnSpc>
              <a:buNone/>
            </a:pPr>
            <a:r>
              <a:rPr lang="en-US" sz="2000" b="0" i="0" dirty="0">
                <a:solidFill>
                  <a:srgbClr val="242424"/>
                </a:solidFill>
                <a:effectLst/>
                <a:latin typeface="source-serif-pro"/>
              </a:rPr>
              <a:t>This phase starts with the input corpus and ends with a finalized vocabulary. It involves several key steps:</a:t>
            </a:r>
          </a:p>
          <a:p>
            <a:pPr algn="l">
              <a:lnSpc>
                <a:spcPts val="2400"/>
              </a:lnSpc>
              <a:buFont typeface="+mj-lt"/>
              <a:buAutoNum type="arabicPeriod"/>
            </a:pPr>
            <a:r>
              <a:rPr lang="en-US" sz="2000" b="1" i="0" dirty="0">
                <a:solidFill>
                  <a:srgbClr val="242424"/>
                </a:solidFill>
                <a:effectLst/>
                <a:latin typeface="source-serif-pro"/>
              </a:rPr>
              <a:t>Initialization</a:t>
            </a:r>
            <a:r>
              <a:rPr lang="en-US" sz="2000" b="0" i="0" dirty="0">
                <a:solidFill>
                  <a:srgbClr val="242424"/>
                </a:solidFill>
                <a:effectLst/>
                <a:latin typeface="source-serif-pro"/>
              </a:rPr>
              <a:t>: The process begins by creating a base vocabulary and adding special tokens.</a:t>
            </a:r>
          </a:p>
          <a:p>
            <a:pPr algn="l">
              <a:lnSpc>
                <a:spcPts val="2400"/>
              </a:lnSpc>
              <a:buFont typeface="+mj-lt"/>
              <a:buAutoNum type="arabicPeriod"/>
            </a:pPr>
            <a:r>
              <a:rPr lang="en-US" sz="2000" b="1" i="0" dirty="0" err="1">
                <a:solidFill>
                  <a:srgbClr val="242424"/>
                </a:solidFill>
                <a:effectLst/>
                <a:latin typeface="source-serif-pro"/>
              </a:rPr>
              <a:t>Subword</a:t>
            </a:r>
            <a:r>
              <a:rPr lang="en-US" sz="2000" b="1" i="0" dirty="0">
                <a:solidFill>
                  <a:srgbClr val="242424"/>
                </a:solidFill>
                <a:effectLst/>
                <a:latin typeface="source-serif-pro"/>
              </a:rPr>
              <a:t> Generation</a:t>
            </a:r>
            <a:r>
              <a:rPr lang="en-US" sz="2000" b="0" i="0" dirty="0">
                <a:solidFill>
                  <a:srgbClr val="242424"/>
                </a:solidFill>
                <a:effectLst/>
                <a:latin typeface="source-serif-pro"/>
              </a:rPr>
              <a:t>: The corpus is split into words, and all possible </a:t>
            </a:r>
            <a:r>
              <a:rPr lang="en-US" sz="2000" b="0" i="0" dirty="0" err="1">
                <a:solidFill>
                  <a:srgbClr val="242424"/>
                </a:solidFill>
                <a:effectLst/>
                <a:latin typeface="source-serif-pro"/>
              </a:rPr>
              <a:t>subword</a:t>
            </a:r>
            <a:r>
              <a:rPr lang="en-US" sz="2000" b="0" i="0" dirty="0">
                <a:solidFill>
                  <a:srgbClr val="242424"/>
                </a:solidFill>
                <a:effectLst/>
                <a:latin typeface="source-serif-pro"/>
              </a:rPr>
              <a:t> combinations are generated.</a:t>
            </a:r>
          </a:p>
          <a:p>
            <a:pPr algn="l">
              <a:lnSpc>
                <a:spcPts val="2400"/>
              </a:lnSpc>
              <a:buFont typeface="+mj-lt"/>
              <a:buAutoNum type="arabicPeriod"/>
            </a:pPr>
            <a:r>
              <a:rPr lang="en-US" sz="2000" b="1" i="0" dirty="0">
                <a:solidFill>
                  <a:srgbClr val="242424"/>
                </a:solidFill>
                <a:effectLst/>
                <a:latin typeface="source-serif-pro"/>
              </a:rPr>
              <a:t>Iterative Merging</a:t>
            </a:r>
            <a:r>
              <a:rPr lang="en-US" sz="2000" b="0" i="0" dirty="0">
                <a:solidFill>
                  <a:srgbClr val="242424"/>
                </a:solidFill>
                <a:effectLst/>
                <a:latin typeface="source-serif-pro"/>
              </a:rPr>
              <a:t>: This is the core of the algorithm, represented by a loop in the flowchart. It involves:</a:t>
            </a:r>
          </a:p>
          <a:p>
            <a:pPr algn="l">
              <a:lnSpc>
                <a:spcPts val="2400"/>
              </a:lnSpc>
              <a:buFont typeface="+mj-lt"/>
              <a:buAutoNum type="arabicPeriod"/>
            </a:pPr>
            <a:r>
              <a:rPr lang="en-US" sz="2000" b="0" i="0" dirty="0">
                <a:solidFill>
                  <a:srgbClr val="242424"/>
                </a:solidFill>
                <a:effectLst/>
                <a:latin typeface="source-serif-pro"/>
              </a:rPr>
              <a:t>Calculating scores for token pairs</a:t>
            </a:r>
          </a:p>
          <a:p>
            <a:pPr algn="l">
              <a:lnSpc>
                <a:spcPts val="2400"/>
              </a:lnSpc>
              <a:buFont typeface="+mj-lt"/>
              <a:buAutoNum type="arabicPeriod"/>
            </a:pPr>
            <a:r>
              <a:rPr lang="en-US" sz="2000" b="0" i="0" dirty="0">
                <a:solidFill>
                  <a:srgbClr val="242424"/>
                </a:solidFill>
                <a:effectLst/>
                <a:latin typeface="source-serif-pro"/>
              </a:rPr>
              <a:t>Selecting and merging the highest-scoring pair</a:t>
            </a:r>
          </a:p>
          <a:p>
            <a:pPr algn="l">
              <a:lnSpc>
                <a:spcPts val="2400"/>
              </a:lnSpc>
              <a:buFont typeface="+mj-lt"/>
              <a:buAutoNum type="arabicPeriod"/>
            </a:pPr>
            <a:r>
              <a:rPr lang="en-US" sz="2000" b="0" i="0" dirty="0">
                <a:solidFill>
                  <a:srgbClr val="242424"/>
                </a:solidFill>
                <a:effectLst/>
                <a:latin typeface="source-serif-pro"/>
              </a:rPr>
              <a:t>Updating the vocabulary and tokenization</a:t>
            </a:r>
          </a:p>
          <a:p>
            <a:pPr algn="l">
              <a:lnSpc>
                <a:spcPts val="2400"/>
              </a:lnSpc>
              <a:buFont typeface="+mj-lt"/>
              <a:buAutoNum type="arabicPeriod"/>
            </a:pPr>
            <a:r>
              <a:rPr lang="en-US" sz="2000" b="1" i="0" dirty="0">
                <a:solidFill>
                  <a:srgbClr val="242424"/>
                </a:solidFill>
                <a:effectLst/>
                <a:latin typeface="source-serif-pro"/>
              </a:rPr>
              <a:t>Stopping Condition</a:t>
            </a:r>
            <a:r>
              <a:rPr lang="en-US" sz="2000" b="0" i="0" dirty="0">
                <a:solidFill>
                  <a:srgbClr val="242424"/>
                </a:solidFill>
                <a:effectLst/>
                <a:latin typeface="source-serif-pro"/>
              </a:rPr>
              <a:t>: The loop continues until a predefined criterion is met, such as reaching a target vocabulary size.</a:t>
            </a:r>
          </a:p>
        </p:txBody>
      </p:sp>
      <p:sp>
        <p:nvSpPr>
          <p:cNvPr id="7" name="TextBox 6">
            <a:extLst>
              <a:ext uri="{FF2B5EF4-FFF2-40B4-BE49-F238E27FC236}">
                <a16:creationId xmlns:a16="http://schemas.microsoft.com/office/drawing/2014/main" id="{948148B5-1369-C7FA-D412-D8F1E5CE581D}"/>
              </a:ext>
            </a:extLst>
          </p:cNvPr>
          <p:cNvSpPr txBox="1"/>
          <p:nvPr/>
        </p:nvSpPr>
        <p:spPr>
          <a:xfrm>
            <a:off x="6235345" y="1552778"/>
            <a:ext cx="5434141" cy="4388381"/>
          </a:xfrm>
          <a:prstGeom prst="rect">
            <a:avLst/>
          </a:prstGeom>
          <a:noFill/>
        </p:spPr>
        <p:txBody>
          <a:bodyPr wrap="square">
            <a:spAutoFit/>
          </a:bodyPr>
          <a:lstStyle/>
          <a:p>
            <a:pPr algn="l">
              <a:lnSpc>
                <a:spcPts val="2250"/>
              </a:lnSpc>
              <a:buNone/>
            </a:pPr>
            <a:r>
              <a:rPr lang="en-US" sz="2000" b="1" i="0" dirty="0">
                <a:solidFill>
                  <a:srgbClr val="242424"/>
                </a:solidFill>
                <a:effectLst/>
                <a:latin typeface="sohne"/>
              </a:rPr>
              <a:t>Tokenization Phase</a:t>
            </a:r>
          </a:p>
          <a:p>
            <a:pPr algn="l">
              <a:lnSpc>
                <a:spcPts val="2400"/>
              </a:lnSpc>
              <a:buNone/>
            </a:pPr>
            <a:r>
              <a:rPr lang="en-US" sz="2000" b="0" i="0" dirty="0">
                <a:solidFill>
                  <a:srgbClr val="242424"/>
                </a:solidFill>
                <a:effectLst/>
                <a:latin typeface="source-serif-pro"/>
              </a:rPr>
              <a:t>Once the vocabulary is built, the flowchart shows how new text is tokenized:</a:t>
            </a:r>
          </a:p>
          <a:p>
            <a:pPr algn="l">
              <a:lnSpc>
                <a:spcPts val="2400"/>
              </a:lnSpc>
              <a:buFont typeface="+mj-lt"/>
              <a:buAutoNum type="arabicPeriod"/>
            </a:pPr>
            <a:r>
              <a:rPr lang="en-US" sz="2000" b="1" i="0" dirty="0">
                <a:solidFill>
                  <a:srgbClr val="242424"/>
                </a:solidFill>
                <a:effectLst/>
                <a:latin typeface="source-serif-pro"/>
              </a:rPr>
              <a:t>Word-level Processing</a:t>
            </a:r>
            <a:r>
              <a:rPr lang="en-US" sz="2000" b="0" i="0" dirty="0">
                <a:solidFill>
                  <a:srgbClr val="242424"/>
                </a:solidFill>
                <a:effectLst/>
                <a:latin typeface="source-serif-pro"/>
              </a:rPr>
              <a:t>: The input text is split into words, and each word is processed individually.</a:t>
            </a:r>
          </a:p>
          <a:p>
            <a:pPr algn="l">
              <a:lnSpc>
                <a:spcPts val="2400"/>
              </a:lnSpc>
              <a:buFont typeface="+mj-lt"/>
              <a:buAutoNum type="arabicPeriod"/>
            </a:pPr>
            <a:r>
              <a:rPr lang="en-US" sz="2000" b="1" i="0" dirty="0" err="1">
                <a:solidFill>
                  <a:srgbClr val="242424"/>
                </a:solidFill>
                <a:effectLst/>
                <a:latin typeface="source-serif-pro"/>
              </a:rPr>
              <a:t>Subword</a:t>
            </a:r>
            <a:r>
              <a:rPr lang="en-US" sz="2000" b="1" i="0" dirty="0">
                <a:solidFill>
                  <a:srgbClr val="242424"/>
                </a:solidFill>
                <a:effectLst/>
                <a:latin typeface="source-serif-pro"/>
              </a:rPr>
              <a:t> Matching</a:t>
            </a:r>
            <a:r>
              <a:rPr lang="en-US" sz="2000" b="0" i="0" dirty="0">
                <a:solidFill>
                  <a:srgbClr val="242424"/>
                </a:solidFill>
                <a:effectLst/>
                <a:latin typeface="source-serif-pro"/>
              </a:rPr>
              <a:t>: For each word, the algorithm attempts to match the longest </a:t>
            </a:r>
            <a:r>
              <a:rPr lang="en-US" sz="2000" b="0" i="0" dirty="0" err="1">
                <a:solidFill>
                  <a:srgbClr val="242424"/>
                </a:solidFill>
                <a:effectLst/>
                <a:latin typeface="source-serif-pro"/>
              </a:rPr>
              <a:t>subword</a:t>
            </a:r>
            <a:r>
              <a:rPr lang="en-US" sz="2000" b="0" i="0" dirty="0">
                <a:solidFill>
                  <a:srgbClr val="242424"/>
                </a:solidFill>
                <a:effectLst/>
                <a:latin typeface="source-serif-pro"/>
              </a:rPr>
              <a:t> from the vocabulary.</a:t>
            </a:r>
          </a:p>
          <a:p>
            <a:pPr algn="l">
              <a:lnSpc>
                <a:spcPts val="2400"/>
              </a:lnSpc>
              <a:buFont typeface="+mj-lt"/>
              <a:buAutoNum type="arabicPeriod"/>
            </a:pPr>
            <a:r>
              <a:rPr lang="en-US" sz="2000" b="1" i="0" dirty="0">
                <a:solidFill>
                  <a:srgbClr val="242424"/>
                </a:solidFill>
                <a:effectLst/>
                <a:latin typeface="source-serif-pro"/>
              </a:rPr>
              <a:t>Token Assignment</a:t>
            </a:r>
            <a:r>
              <a:rPr lang="en-US" sz="2000" b="0" i="0" dirty="0">
                <a:solidFill>
                  <a:srgbClr val="242424"/>
                </a:solidFill>
                <a:effectLst/>
                <a:latin typeface="source-serif-pro"/>
              </a:rPr>
              <a:t>: Matched </a:t>
            </a:r>
            <a:r>
              <a:rPr lang="en-US" sz="2000" b="0" i="0" dirty="0" err="1">
                <a:solidFill>
                  <a:srgbClr val="242424"/>
                </a:solidFill>
                <a:effectLst/>
                <a:latin typeface="source-serif-pro"/>
              </a:rPr>
              <a:t>subwords</a:t>
            </a:r>
            <a:r>
              <a:rPr lang="en-US" sz="2000" b="0" i="0" dirty="0">
                <a:solidFill>
                  <a:srgbClr val="242424"/>
                </a:solidFill>
                <a:effectLst/>
                <a:latin typeface="source-serif-pro"/>
              </a:rPr>
              <a:t> are added to the output, while unmatched parts are replaced with an unknown token.</a:t>
            </a:r>
          </a:p>
          <a:p>
            <a:pPr algn="l">
              <a:lnSpc>
                <a:spcPts val="2400"/>
              </a:lnSpc>
              <a:buFont typeface="+mj-lt"/>
              <a:buAutoNum type="arabicPeriod"/>
            </a:pPr>
            <a:r>
              <a:rPr lang="en-US" sz="2000" b="1" i="0" dirty="0">
                <a:solidFill>
                  <a:srgbClr val="242424"/>
                </a:solidFill>
                <a:effectLst/>
                <a:latin typeface="source-serif-pro"/>
              </a:rPr>
              <a:t>Iteration</a:t>
            </a:r>
            <a:r>
              <a:rPr lang="en-US" sz="2000" b="0" i="0" dirty="0">
                <a:solidFill>
                  <a:srgbClr val="242424"/>
                </a:solidFill>
                <a:effectLst/>
                <a:latin typeface="source-serif-pro"/>
              </a:rPr>
              <a:t>: This process repeats for each character in a word and for each word in the input.</a:t>
            </a:r>
          </a:p>
        </p:txBody>
      </p:sp>
    </p:spTree>
    <p:extLst>
      <p:ext uri="{BB962C8B-B14F-4D97-AF65-F5344CB8AC3E}">
        <p14:creationId xmlns:p14="http://schemas.microsoft.com/office/powerpoint/2010/main" val="1818878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56C696-09B7-3E4E-5842-8B1233FC3BB3}"/>
              </a:ext>
            </a:extLst>
          </p:cNvPr>
          <p:cNvSpPr txBox="1"/>
          <p:nvPr/>
        </p:nvSpPr>
        <p:spPr>
          <a:xfrm>
            <a:off x="-1" y="1584518"/>
            <a:ext cx="11660777" cy="4154984"/>
          </a:xfrm>
          <a:prstGeom prst="rect">
            <a:avLst/>
          </a:prstGeom>
          <a:noFill/>
        </p:spPr>
        <p:txBody>
          <a:bodyPr wrap="square">
            <a:spAutoFit/>
          </a:bodyPr>
          <a:lstStyle/>
          <a:p>
            <a:pPr algn="just">
              <a:buNone/>
            </a:pPr>
            <a:r>
              <a:rPr lang="en-US" sz="2400" b="1" i="0" dirty="0">
                <a:effectLst/>
                <a:latin typeface="Arial" panose="020B0604020202020204" pitchFamily="34" charset="0"/>
                <a:cs typeface="Arial" panose="020B0604020202020204" pitchFamily="34" charset="0"/>
              </a:rPr>
              <a:t>Key Differences Between BPE and </a:t>
            </a:r>
            <a:r>
              <a:rPr lang="en-US" sz="2400" b="1" i="0" dirty="0" err="1">
                <a:effectLst/>
                <a:latin typeface="Arial" panose="020B0604020202020204" pitchFamily="34" charset="0"/>
                <a:cs typeface="Arial" panose="020B0604020202020204" pitchFamily="34" charset="0"/>
              </a:rPr>
              <a:t>WordPiece</a:t>
            </a:r>
            <a:r>
              <a:rPr lang="en-US" sz="2400" b="0" i="0" dirty="0">
                <a:effectLst/>
                <a:latin typeface="Arial" panose="020B0604020202020204" pitchFamily="34" charset="0"/>
                <a:cs typeface="Arial" panose="020B0604020202020204" pitchFamily="34" charset="0"/>
              </a:rPr>
              <a:t> </a:t>
            </a:r>
          </a:p>
          <a:p>
            <a:pPr algn="just">
              <a:buNone/>
            </a:pPr>
            <a:endParaRPr lang="en-US" sz="2400" b="0" i="0" dirty="0">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Both BPE and </a:t>
            </a:r>
            <a:r>
              <a:rPr lang="en-US" sz="2400" b="0" i="0" dirty="0" err="1">
                <a:effectLst/>
                <a:latin typeface="Arial" panose="020B0604020202020204" pitchFamily="34" charset="0"/>
                <a:cs typeface="Arial" panose="020B0604020202020204" pitchFamily="34" charset="0"/>
              </a:rPr>
              <a:t>WordPiece</a:t>
            </a:r>
            <a:r>
              <a:rPr lang="en-US" sz="2400" b="0" i="0" dirty="0">
                <a:effectLst/>
                <a:latin typeface="Arial" panose="020B0604020202020204" pitchFamily="34" charset="0"/>
                <a:cs typeface="Arial" panose="020B0604020202020204" pitchFamily="34" charset="0"/>
              </a:rPr>
              <a:t> are </a:t>
            </a:r>
            <a:r>
              <a:rPr lang="en-US" sz="2400" b="0" i="0" dirty="0" err="1">
                <a:effectLst/>
                <a:latin typeface="Arial" panose="020B0604020202020204" pitchFamily="34" charset="0"/>
                <a:cs typeface="Arial" panose="020B0604020202020204" pitchFamily="34" charset="0"/>
              </a:rPr>
              <a:t>subword</a:t>
            </a:r>
            <a:r>
              <a:rPr lang="en-US" sz="2400" b="0" i="0" dirty="0">
                <a:effectLst/>
                <a:latin typeface="Arial" panose="020B0604020202020204" pitchFamily="34" charset="0"/>
                <a:cs typeface="Arial" panose="020B0604020202020204" pitchFamily="34" charset="0"/>
              </a:rPr>
              <a:t> tokenization methods, but they differ in how they decide which </a:t>
            </a:r>
            <a:r>
              <a:rPr lang="en-US" sz="2400" b="0" i="0" dirty="0" err="1">
                <a:effectLst/>
                <a:latin typeface="Arial" panose="020B0604020202020204" pitchFamily="34" charset="0"/>
                <a:cs typeface="Arial" panose="020B0604020202020204" pitchFamily="34" charset="0"/>
              </a:rPr>
              <a:t>subword</a:t>
            </a:r>
            <a:r>
              <a:rPr lang="en-US" sz="2400" b="0" i="0" dirty="0">
                <a:effectLst/>
                <a:latin typeface="Arial" panose="020B0604020202020204" pitchFamily="34" charset="0"/>
                <a:cs typeface="Arial" panose="020B0604020202020204" pitchFamily="34" charset="0"/>
              </a:rPr>
              <a:t> units to merge:</a:t>
            </a:r>
          </a:p>
          <a:p>
            <a:pPr marL="342900" indent="-34290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BPE merges the most frequent pairs of characters or </a:t>
            </a:r>
            <a:r>
              <a:rPr lang="en-US" sz="2400" b="0" i="0" dirty="0" err="1">
                <a:effectLst/>
                <a:latin typeface="Arial" panose="020B0604020202020204" pitchFamily="34" charset="0"/>
                <a:cs typeface="Arial" panose="020B0604020202020204" pitchFamily="34" charset="0"/>
              </a:rPr>
              <a:t>subwords</a:t>
            </a:r>
            <a:r>
              <a:rPr lang="en-US" sz="2400" b="0" i="0" dirty="0">
                <a:effectLst/>
                <a:latin typeface="Arial" panose="020B0604020202020204" pitchFamily="34" charset="0"/>
                <a:cs typeface="Arial" panose="020B0604020202020204" pitchFamily="34" charset="0"/>
              </a:rPr>
              <a:t> in the training data. It’s purely frequency-based.</a:t>
            </a:r>
          </a:p>
          <a:p>
            <a:pPr marL="342900" indent="-342900" algn="l">
              <a:buFont typeface="Arial" panose="020B0604020202020204" pitchFamily="34" charset="0"/>
              <a:buChar char="•"/>
            </a:pPr>
            <a:r>
              <a:rPr lang="en-US" sz="2400" b="0" i="0" dirty="0" err="1">
                <a:effectLst/>
                <a:latin typeface="Arial" panose="020B0604020202020204" pitchFamily="34" charset="0"/>
                <a:cs typeface="Arial" panose="020B0604020202020204" pitchFamily="34" charset="0"/>
              </a:rPr>
              <a:t>WordPiece</a:t>
            </a:r>
            <a:r>
              <a:rPr lang="en-US" sz="2400" b="0" i="0" dirty="0">
                <a:effectLst/>
                <a:latin typeface="Arial" panose="020B0604020202020204" pitchFamily="34" charset="0"/>
                <a:cs typeface="Arial" panose="020B0604020202020204" pitchFamily="34" charset="0"/>
              </a:rPr>
              <a:t> uses a probabilistic approach—it selects merges based on which combinations maximize the likelihood of the training data. </a:t>
            </a:r>
          </a:p>
          <a:p>
            <a:pPr marL="342900" indent="-342900"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This often results in more effective handling of rare or unseen words.</a:t>
            </a:r>
          </a:p>
          <a:p>
            <a:pPr marL="342900" indent="-342900" algn="just">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In practice, </a:t>
            </a:r>
            <a:r>
              <a:rPr lang="en-US" sz="2400" b="0" i="0" dirty="0" err="1">
                <a:effectLst/>
                <a:latin typeface="Arial" panose="020B0604020202020204" pitchFamily="34" charset="0"/>
                <a:cs typeface="Arial" panose="020B0604020202020204" pitchFamily="34" charset="0"/>
              </a:rPr>
              <a:t>WordPiece</a:t>
            </a:r>
            <a:r>
              <a:rPr lang="en-US" sz="2400" b="0" i="0" dirty="0">
                <a:effectLst/>
                <a:latin typeface="Arial" panose="020B0604020202020204" pitchFamily="34" charset="0"/>
                <a:cs typeface="Arial" panose="020B0604020202020204" pitchFamily="34" charset="0"/>
              </a:rPr>
              <a:t> tends to split rare words more conservatively than BPE, which helps language models generalize better.</a:t>
            </a:r>
          </a:p>
        </p:txBody>
      </p:sp>
    </p:spTree>
    <p:extLst>
      <p:ext uri="{BB962C8B-B14F-4D97-AF65-F5344CB8AC3E}">
        <p14:creationId xmlns:p14="http://schemas.microsoft.com/office/powerpoint/2010/main" val="39987377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FA6E37-ADA7-7DB3-C080-8DB320C71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967" y="0"/>
            <a:ext cx="77593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324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020B35-FABD-A321-FE84-A8229BA4676C}"/>
              </a:ext>
            </a:extLst>
          </p:cNvPr>
          <p:cNvGraphicFramePr>
            <a:graphicFrameLocks noGrp="1"/>
          </p:cNvGraphicFramePr>
          <p:nvPr>
            <p:extLst>
              <p:ext uri="{D42A27DB-BD31-4B8C-83A1-F6EECF244321}">
                <p14:modId xmlns:p14="http://schemas.microsoft.com/office/powerpoint/2010/main" val="344965091"/>
              </p:ext>
            </p:extLst>
          </p:nvPr>
        </p:nvGraphicFramePr>
        <p:xfrm>
          <a:off x="0" y="746812"/>
          <a:ext cx="12192001" cy="5533244"/>
        </p:xfrm>
        <a:graphic>
          <a:graphicData uri="http://schemas.openxmlformats.org/drawingml/2006/table">
            <a:tbl>
              <a:tblPr/>
              <a:tblGrid>
                <a:gridCol w="2481943">
                  <a:extLst>
                    <a:ext uri="{9D8B030D-6E8A-4147-A177-3AD203B41FA5}">
                      <a16:colId xmlns:a16="http://schemas.microsoft.com/office/drawing/2014/main" val="1758410890"/>
                    </a:ext>
                  </a:extLst>
                </a:gridCol>
                <a:gridCol w="4659086">
                  <a:extLst>
                    <a:ext uri="{9D8B030D-6E8A-4147-A177-3AD203B41FA5}">
                      <a16:colId xmlns:a16="http://schemas.microsoft.com/office/drawing/2014/main" val="226573565"/>
                    </a:ext>
                  </a:extLst>
                </a:gridCol>
                <a:gridCol w="5050972">
                  <a:extLst>
                    <a:ext uri="{9D8B030D-6E8A-4147-A177-3AD203B41FA5}">
                      <a16:colId xmlns:a16="http://schemas.microsoft.com/office/drawing/2014/main" val="880717044"/>
                    </a:ext>
                  </a:extLst>
                </a:gridCol>
              </a:tblGrid>
              <a:tr h="200062">
                <a:tc>
                  <a:txBody>
                    <a:bodyPr/>
                    <a:lstStyle/>
                    <a:p>
                      <a:pPr algn="ctr">
                        <a:buNone/>
                      </a:pPr>
                      <a:r>
                        <a:rPr lang="en-IN" sz="1600" b="1" dirty="0"/>
                        <a:t>Aspect</a:t>
                      </a:r>
                    </a:p>
                  </a:txBody>
                  <a:tcPr marL="50015" marR="50015" marT="25008" marB="25008" anchor="ctr">
                    <a:lnL>
                      <a:noFill/>
                    </a:lnL>
                    <a:lnR>
                      <a:noFill/>
                    </a:lnR>
                    <a:lnT>
                      <a:noFill/>
                    </a:lnT>
                    <a:lnB>
                      <a:noFill/>
                    </a:lnB>
                    <a:noFill/>
                  </a:tcPr>
                </a:tc>
                <a:tc>
                  <a:txBody>
                    <a:bodyPr/>
                    <a:lstStyle/>
                    <a:p>
                      <a:pPr algn="ctr">
                        <a:buNone/>
                      </a:pPr>
                      <a:r>
                        <a:rPr lang="en-IN" sz="1600" b="1" dirty="0"/>
                        <a:t>BPE (Byte Pair Encoding)</a:t>
                      </a:r>
                    </a:p>
                  </a:txBody>
                  <a:tcPr marL="50015" marR="50015" marT="25008" marB="25008" anchor="ctr">
                    <a:lnL>
                      <a:noFill/>
                    </a:lnL>
                    <a:lnR>
                      <a:noFill/>
                    </a:lnR>
                    <a:lnT>
                      <a:noFill/>
                    </a:lnT>
                    <a:lnB>
                      <a:noFill/>
                    </a:lnB>
                    <a:noFill/>
                  </a:tcPr>
                </a:tc>
                <a:tc>
                  <a:txBody>
                    <a:bodyPr/>
                    <a:lstStyle/>
                    <a:p>
                      <a:pPr algn="ctr">
                        <a:buNone/>
                      </a:pPr>
                      <a:r>
                        <a:rPr lang="en-IN" sz="1600" b="1" dirty="0" err="1"/>
                        <a:t>WordPiece</a:t>
                      </a:r>
                      <a:endParaRPr lang="en-IN" sz="1600" b="1" dirty="0"/>
                    </a:p>
                  </a:txBody>
                  <a:tcPr marL="50015" marR="50015" marT="25008" marB="25008" anchor="ctr">
                    <a:lnL>
                      <a:noFill/>
                    </a:lnL>
                    <a:lnR>
                      <a:noFill/>
                    </a:lnR>
                    <a:lnT>
                      <a:noFill/>
                    </a:lnT>
                    <a:lnB>
                      <a:noFill/>
                    </a:lnB>
                    <a:noFill/>
                  </a:tcPr>
                </a:tc>
                <a:extLst>
                  <a:ext uri="{0D108BD9-81ED-4DB2-BD59-A6C34878D82A}">
                    <a16:rowId xmlns:a16="http://schemas.microsoft.com/office/drawing/2014/main" val="893638938"/>
                  </a:ext>
                </a:extLst>
              </a:tr>
              <a:tr h="500154">
                <a:tc>
                  <a:txBody>
                    <a:bodyPr/>
                    <a:lstStyle/>
                    <a:p>
                      <a:pPr>
                        <a:buNone/>
                      </a:pPr>
                      <a:r>
                        <a:rPr lang="en-IN" sz="1600" b="1" dirty="0"/>
                        <a:t>Initialization</a:t>
                      </a:r>
                      <a:endParaRPr lang="en-IN" sz="1600" dirty="0"/>
                    </a:p>
                  </a:txBody>
                  <a:tcPr marL="50015" marR="50015" marT="25008" marB="25008" anchor="ctr">
                    <a:lnL>
                      <a:noFill/>
                    </a:lnL>
                    <a:lnR>
                      <a:noFill/>
                    </a:lnR>
                    <a:lnT>
                      <a:noFill/>
                    </a:lnT>
                    <a:lnB>
                      <a:noFill/>
                    </a:lnB>
                    <a:noFill/>
                  </a:tcPr>
                </a:tc>
                <a:tc>
                  <a:txBody>
                    <a:bodyPr/>
                    <a:lstStyle/>
                    <a:p>
                      <a:pPr>
                        <a:buNone/>
                      </a:pPr>
                      <a:r>
                        <a:rPr lang="en-US" sz="1600" dirty="0"/>
                        <a:t>Initializes vocabulary with individual characters or bytes</a:t>
                      </a:r>
                    </a:p>
                  </a:txBody>
                  <a:tcPr marL="50015" marR="50015" marT="25008" marB="25008" anchor="ctr">
                    <a:lnL>
                      <a:noFill/>
                    </a:lnL>
                    <a:lnR>
                      <a:noFill/>
                    </a:lnR>
                    <a:lnT>
                      <a:noFill/>
                    </a:lnT>
                    <a:lnB>
                      <a:noFill/>
                    </a:lnB>
                    <a:noFill/>
                  </a:tcPr>
                </a:tc>
                <a:tc>
                  <a:txBody>
                    <a:bodyPr/>
                    <a:lstStyle/>
                    <a:p>
                      <a:pPr>
                        <a:buNone/>
                      </a:pPr>
                      <a:r>
                        <a:rPr lang="en-US" sz="1600" dirty="0"/>
                        <a:t>Starts with characters plus special tokens such as </a:t>
                      </a:r>
                      <a:r>
                        <a:rPr lang="en-US" sz="1600" b="1" dirty="0"/>
                        <a:t>[UNK]</a:t>
                      </a:r>
                      <a:r>
                        <a:rPr lang="en-US" sz="1600" dirty="0"/>
                        <a:t> and uses </a:t>
                      </a:r>
                      <a:r>
                        <a:rPr lang="en-US" sz="1600" b="1" dirty="0"/>
                        <a:t>##</a:t>
                      </a:r>
                      <a:r>
                        <a:rPr lang="en-US" sz="1600" dirty="0"/>
                        <a:t> (HASH) for non-initial </a:t>
                      </a:r>
                      <a:r>
                        <a:rPr lang="en-US" sz="1600" dirty="0" err="1"/>
                        <a:t>subwords</a:t>
                      </a:r>
                      <a:endParaRPr lang="en-US" sz="1600" dirty="0"/>
                    </a:p>
                  </a:txBody>
                  <a:tcPr marL="50015" marR="50015" marT="25008" marB="25008" anchor="ctr">
                    <a:lnL>
                      <a:noFill/>
                    </a:lnL>
                    <a:lnR>
                      <a:noFill/>
                    </a:lnR>
                    <a:lnT>
                      <a:noFill/>
                    </a:lnT>
                    <a:lnB>
                      <a:noFill/>
                    </a:lnB>
                    <a:noFill/>
                  </a:tcPr>
                </a:tc>
                <a:extLst>
                  <a:ext uri="{0D108BD9-81ED-4DB2-BD59-A6C34878D82A}">
                    <a16:rowId xmlns:a16="http://schemas.microsoft.com/office/drawing/2014/main" val="679077208"/>
                  </a:ext>
                </a:extLst>
              </a:tr>
              <a:tr h="350108">
                <a:tc>
                  <a:txBody>
                    <a:bodyPr/>
                    <a:lstStyle/>
                    <a:p>
                      <a:pPr>
                        <a:buNone/>
                      </a:pPr>
                      <a:r>
                        <a:rPr lang="en-IN" sz="1600" b="1" dirty="0" err="1"/>
                        <a:t>Subword</a:t>
                      </a:r>
                      <a:r>
                        <a:rPr lang="en-IN" sz="1600" b="1" dirty="0"/>
                        <a:t> Generation</a:t>
                      </a:r>
                      <a:endParaRPr lang="en-IN" sz="1600" dirty="0"/>
                    </a:p>
                  </a:txBody>
                  <a:tcPr marL="50015" marR="50015" marT="25008" marB="25008" anchor="ctr">
                    <a:lnL>
                      <a:noFill/>
                    </a:lnL>
                    <a:lnR>
                      <a:noFill/>
                    </a:lnR>
                    <a:lnT>
                      <a:noFill/>
                    </a:lnT>
                    <a:lnB>
                      <a:noFill/>
                    </a:lnB>
                    <a:noFill/>
                  </a:tcPr>
                </a:tc>
                <a:tc>
                  <a:txBody>
                    <a:bodyPr/>
                    <a:lstStyle/>
                    <a:p>
                      <a:pPr>
                        <a:buNone/>
                      </a:pPr>
                      <a:r>
                        <a:rPr lang="en-US" sz="1600" dirty="0"/>
                        <a:t>Counts frequencies of adjacent character pairs in the corpus</a:t>
                      </a:r>
                    </a:p>
                  </a:txBody>
                  <a:tcPr marL="50015" marR="50015" marT="25008" marB="25008" anchor="ctr">
                    <a:lnL>
                      <a:noFill/>
                    </a:lnL>
                    <a:lnR>
                      <a:noFill/>
                    </a:lnR>
                    <a:lnT>
                      <a:noFill/>
                    </a:lnT>
                    <a:lnB>
                      <a:noFill/>
                    </a:lnB>
                    <a:noFill/>
                  </a:tcPr>
                </a:tc>
                <a:tc>
                  <a:txBody>
                    <a:bodyPr/>
                    <a:lstStyle/>
                    <a:p>
                      <a:pPr>
                        <a:buNone/>
                      </a:pPr>
                      <a:r>
                        <a:rPr lang="en-US" sz="1600"/>
                        <a:t>Generates all possible subword combinations and evaluates them</a:t>
                      </a:r>
                    </a:p>
                  </a:txBody>
                  <a:tcPr marL="50015" marR="50015" marT="25008" marB="25008" anchor="ctr">
                    <a:lnL>
                      <a:noFill/>
                    </a:lnL>
                    <a:lnR>
                      <a:noFill/>
                    </a:lnR>
                    <a:lnT>
                      <a:noFill/>
                    </a:lnT>
                    <a:lnB>
                      <a:noFill/>
                    </a:lnB>
                    <a:noFill/>
                  </a:tcPr>
                </a:tc>
                <a:extLst>
                  <a:ext uri="{0D108BD9-81ED-4DB2-BD59-A6C34878D82A}">
                    <a16:rowId xmlns:a16="http://schemas.microsoft.com/office/drawing/2014/main" val="3064991884"/>
                  </a:ext>
                </a:extLst>
              </a:tr>
              <a:tr h="350108">
                <a:tc>
                  <a:txBody>
                    <a:bodyPr/>
                    <a:lstStyle/>
                    <a:p>
                      <a:pPr>
                        <a:buNone/>
                      </a:pPr>
                      <a:r>
                        <a:rPr lang="en-IN" sz="1600" b="1" dirty="0"/>
                        <a:t>Merging Criterion</a:t>
                      </a:r>
                      <a:endParaRPr lang="en-IN" sz="1600" dirty="0"/>
                    </a:p>
                  </a:txBody>
                  <a:tcPr marL="50015" marR="50015" marT="25008" marB="25008" anchor="ctr">
                    <a:lnL>
                      <a:noFill/>
                    </a:lnL>
                    <a:lnR>
                      <a:noFill/>
                    </a:lnR>
                    <a:lnT>
                      <a:noFill/>
                    </a:lnT>
                    <a:lnB>
                      <a:noFill/>
                    </a:lnB>
                    <a:noFill/>
                  </a:tcPr>
                </a:tc>
                <a:tc>
                  <a:txBody>
                    <a:bodyPr/>
                    <a:lstStyle/>
                    <a:p>
                      <a:pPr>
                        <a:buNone/>
                      </a:pPr>
                      <a:r>
                        <a:rPr lang="en-US" sz="1600" dirty="0"/>
                        <a:t>Merges the </a:t>
                      </a:r>
                      <a:r>
                        <a:rPr lang="en-US" sz="1600" b="1" dirty="0"/>
                        <a:t>most frequent</a:t>
                      </a:r>
                      <a:r>
                        <a:rPr lang="en-US" sz="1600" dirty="0"/>
                        <a:t> character pair in each iteration</a:t>
                      </a:r>
                    </a:p>
                  </a:txBody>
                  <a:tcPr marL="50015" marR="50015" marT="25008" marB="25008" anchor="ctr">
                    <a:lnL>
                      <a:noFill/>
                    </a:lnL>
                    <a:lnR>
                      <a:noFill/>
                    </a:lnR>
                    <a:lnT>
                      <a:noFill/>
                    </a:lnT>
                    <a:lnB>
                      <a:noFill/>
                    </a:lnB>
                    <a:noFill/>
                  </a:tcPr>
                </a:tc>
                <a:tc>
                  <a:txBody>
                    <a:bodyPr/>
                    <a:lstStyle/>
                    <a:p>
                      <a:pPr>
                        <a:buNone/>
                      </a:pPr>
                      <a:r>
                        <a:rPr lang="en-US" sz="1600"/>
                        <a:t>Merges the </a:t>
                      </a:r>
                      <a:r>
                        <a:rPr lang="en-US" sz="1600" b="1"/>
                        <a:t>highest-scoring</a:t>
                      </a:r>
                      <a:r>
                        <a:rPr lang="en-US" sz="1600"/>
                        <a:t> pair based on likelihood/probability</a:t>
                      </a:r>
                    </a:p>
                  </a:txBody>
                  <a:tcPr marL="50015" marR="50015" marT="25008" marB="25008" anchor="ctr">
                    <a:lnL>
                      <a:noFill/>
                    </a:lnL>
                    <a:lnR>
                      <a:noFill/>
                    </a:lnR>
                    <a:lnT>
                      <a:noFill/>
                    </a:lnT>
                    <a:lnB>
                      <a:noFill/>
                    </a:lnB>
                    <a:noFill/>
                  </a:tcPr>
                </a:tc>
                <a:extLst>
                  <a:ext uri="{0D108BD9-81ED-4DB2-BD59-A6C34878D82A}">
                    <a16:rowId xmlns:a16="http://schemas.microsoft.com/office/drawing/2014/main" val="1661074353"/>
                  </a:ext>
                </a:extLst>
              </a:tr>
              <a:tr h="500154">
                <a:tc>
                  <a:txBody>
                    <a:bodyPr/>
                    <a:lstStyle/>
                    <a:p>
                      <a:pPr>
                        <a:buNone/>
                      </a:pPr>
                      <a:r>
                        <a:rPr lang="en-IN" sz="1600" b="1"/>
                        <a:t>Special Token Usage</a:t>
                      </a:r>
                      <a:endParaRPr lang="en-IN" sz="1600"/>
                    </a:p>
                  </a:txBody>
                  <a:tcPr marL="50015" marR="50015" marT="25008" marB="25008" anchor="ctr">
                    <a:lnL>
                      <a:noFill/>
                    </a:lnL>
                    <a:lnR>
                      <a:noFill/>
                    </a:lnR>
                    <a:lnT>
                      <a:noFill/>
                    </a:lnT>
                    <a:lnB>
                      <a:noFill/>
                    </a:lnB>
                    <a:noFill/>
                  </a:tcPr>
                </a:tc>
                <a:tc>
                  <a:txBody>
                    <a:bodyPr/>
                    <a:lstStyle/>
                    <a:p>
                      <a:pPr>
                        <a:buNone/>
                      </a:pPr>
                      <a:r>
                        <a:rPr lang="en-US" sz="1600" dirty="0"/>
                        <a:t>Does not use special tokens in the base algorithm</a:t>
                      </a:r>
                    </a:p>
                  </a:txBody>
                  <a:tcPr marL="50015" marR="50015" marT="25008" marB="25008" anchor="ctr">
                    <a:lnL>
                      <a:noFill/>
                    </a:lnL>
                    <a:lnR>
                      <a:noFill/>
                    </a:lnR>
                    <a:lnT>
                      <a:noFill/>
                    </a:lnT>
                    <a:lnB>
                      <a:noFill/>
                    </a:lnB>
                    <a:noFill/>
                  </a:tcPr>
                </a:tc>
                <a:tc>
                  <a:txBody>
                    <a:bodyPr/>
                    <a:lstStyle/>
                    <a:p>
                      <a:pPr>
                        <a:buNone/>
                      </a:pPr>
                      <a:r>
                        <a:rPr lang="en-US" sz="1600"/>
                        <a:t>Uses </a:t>
                      </a:r>
                      <a:r>
                        <a:rPr lang="en-US" sz="1600" b="1"/>
                        <a:t>##</a:t>
                      </a:r>
                      <a:r>
                        <a:rPr lang="en-US" sz="1600"/>
                        <a:t> to mark non-word-initial subwords and </a:t>
                      </a:r>
                      <a:r>
                        <a:rPr lang="en-US" sz="1600" b="1"/>
                        <a:t>[UNK]</a:t>
                      </a:r>
                      <a:r>
                        <a:rPr lang="en-US" sz="1600"/>
                        <a:t> for unknown words</a:t>
                      </a:r>
                    </a:p>
                  </a:txBody>
                  <a:tcPr marL="50015" marR="50015" marT="25008" marB="25008" anchor="ctr">
                    <a:lnL>
                      <a:noFill/>
                    </a:lnL>
                    <a:lnR>
                      <a:noFill/>
                    </a:lnR>
                    <a:lnT>
                      <a:noFill/>
                    </a:lnT>
                    <a:lnB>
                      <a:noFill/>
                    </a:lnB>
                    <a:noFill/>
                  </a:tcPr>
                </a:tc>
                <a:extLst>
                  <a:ext uri="{0D108BD9-81ED-4DB2-BD59-A6C34878D82A}">
                    <a16:rowId xmlns:a16="http://schemas.microsoft.com/office/drawing/2014/main" val="696739912"/>
                  </a:ext>
                </a:extLst>
              </a:tr>
              <a:tr h="500154">
                <a:tc>
                  <a:txBody>
                    <a:bodyPr/>
                    <a:lstStyle/>
                    <a:p>
                      <a:pPr>
                        <a:buNone/>
                      </a:pPr>
                      <a:r>
                        <a:rPr lang="en-IN" sz="1600" b="1"/>
                        <a:t>Stopping Criterion</a:t>
                      </a:r>
                      <a:endParaRPr lang="en-IN" sz="1600"/>
                    </a:p>
                  </a:txBody>
                  <a:tcPr marL="50015" marR="50015" marT="25008" marB="25008" anchor="ctr">
                    <a:lnL>
                      <a:noFill/>
                    </a:lnL>
                    <a:lnR>
                      <a:noFill/>
                    </a:lnR>
                    <a:lnT>
                      <a:noFill/>
                    </a:lnT>
                    <a:lnB>
                      <a:noFill/>
                    </a:lnB>
                    <a:noFill/>
                  </a:tcPr>
                </a:tc>
                <a:tc>
                  <a:txBody>
                    <a:bodyPr/>
                    <a:lstStyle/>
                    <a:p>
                      <a:pPr>
                        <a:buNone/>
                      </a:pPr>
                      <a:r>
                        <a:rPr lang="en-US" sz="1600" dirty="0"/>
                        <a:t>Stops when a predefined vocabulary size is reached</a:t>
                      </a:r>
                    </a:p>
                  </a:txBody>
                  <a:tcPr marL="50015" marR="50015" marT="25008" marB="25008" anchor="ctr">
                    <a:lnL>
                      <a:noFill/>
                    </a:lnL>
                    <a:lnR>
                      <a:noFill/>
                    </a:lnR>
                    <a:lnT>
                      <a:noFill/>
                    </a:lnT>
                    <a:lnB>
                      <a:noFill/>
                    </a:lnB>
                    <a:noFill/>
                  </a:tcPr>
                </a:tc>
                <a:tc>
                  <a:txBody>
                    <a:bodyPr/>
                    <a:lstStyle/>
                    <a:p>
                      <a:pPr>
                        <a:buNone/>
                      </a:pPr>
                      <a:r>
                        <a:rPr lang="en-US" sz="1600" dirty="0"/>
                        <a:t>Stops when vocabulary size is reached </a:t>
                      </a:r>
                      <a:r>
                        <a:rPr lang="en-US" sz="1600" b="1" dirty="0"/>
                        <a:t>or</a:t>
                      </a:r>
                      <a:r>
                        <a:rPr lang="en-US" sz="1600" dirty="0"/>
                        <a:t> when scores fall below a threshold</a:t>
                      </a:r>
                    </a:p>
                  </a:txBody>
                  <a:tcPr marL="50015" marR="50015" marT="25008" marB="25008" anchor="ctr">
                    <a:lnL>
                      <a:noFill/>
                    </a:lnL>
                    <a:lnR>
                      <a:noFill/>
                    </a:lnR>
                    <a:lnT>
                      <a:noFill/>
                    </a:lnT>
                    <a:lnB>
                      <a:noFill/>
                    </a:lnB>
                    <a:noFill/>
                  </a:tcPr>
                </a:tc>
                <a:extLst>
                  <a:ext uri="{0D108BD9-81ED-4DB2-BD59-A6C34878D82A}">
                    <a16:rowId xmlns:a16="http://schemas.microsoft.com/office/drawing/2014/main" val="1449642092"/>
                  </a:ext>
                </a:extLst>
              </a:tr>
              <a:tr h="350108">
                <a:tc>
                  <a:txBody>
                    <a:bodyPr/>
                    <a:lstStyle/>
                    <a:p>
                      <a:pPr>
                        <a:buNone/>
                      </a:pPr>
                      <a:r>
                        <a:rPr lang="en-IN" sz="1600" b="1" dirty="0"/>
                        <a:t>Tokenization of New Text</a:t>
                      </a:r>
                      <a:endParaRPr lang="en-IN" sz="1600" dirty="0"/>
                    </a:p>
                  </a:txBody>
                  <a:tcPr marL="50015" marR="50015" marT="25008" marB="25008" anchor="ctr">
                    <a:lnL>
                      <a:noFill/>
                    </a:lnL>
                    <a:lnR>
                      <a:noFill/>
                    </a:lnR>
                    <a:lnT>
                      <a:noFill/>
                    </a:lnT>
                    <a:lnB>
                      <a:noFill/>
                    </a:lnB>
                    <a:noFill/>
                  </a:tcPr>
                </a:tc>
                <a:tc>
                  <a:txBody>
                    <a:bodyPr/>
                    <a:lstStyle/>
                    <a:p>
                      <a:pPr>
                        <a:buNone/>
                      </a:pPr>
                      <a:r>
                        <a:rPr lang="en-US" sz="1600" dirty="0"/>
                        <a:t>Applies learned merge rules sequentially</a:t>
                      </a:r>
                    </a:p>
                  </a:txBody>
                  <a:tcPr marL="50015" marR="50015" marT="25008" marB="25008" anchor="ctr">
                    <a:lnL>
                      <a:noFill/>
                    </a:lnL>
                    <a:lnR>
                      <a:noFill/>
                    </a:lnR>
                    <a:lnT>
                      <a:noFill/>
                    </a:lnT>
                    <a:lnB>
                      <a:noFill/>
                    </a:lnB>
                    <a:noFill/>
                  </a:tcPr>
                </a:tc>
                <a:tc>
                  <a:txBody>
                    <a:bodyPr/>
                    <a:lstStyle/>
                    <a:p>
                      <a:pPr>
                        <a:buNone/>
                      </a:pPr>
                      <a:r>
                        <a:rPr lang="en-US" sz="1600" dirty="0"/>
                        <a:t>Uses </a:t>
                      </a:r>
                      <a:r>
                        <a:rPr lang="en-US" sz="1600" b="1" dirty="0"/>
                        <a:t>longest-match-first</a:t>
                      </a:r>
                      <a:r>
                        <a:rPr lang="en-US" sz="1600" dirty="0"/>
                        <a:t> strategy with </a:t>
                      </a:r>
                      <a:r>
                        <a:rPr lang="en-US" sz="1600" b="1" dirty="0"/>
                        <a:t>##</a:t>
                      </a:r>
                      <a:r>
                        <a:rPr lang="en-US" sz="1600" dirty="0"/>
                        <a:t> and </a:t>
                      </a:r>
                      <a:r>
                        <a:rPr lang="en-US" sz="1600" b="1" dirty="0"/>
                        <a:t>[UNK]</a:t>
                      </a:r>
                      <a:endParaRPr lang="en-US" sz="1600" dirty="0"/>
                    </a:p>
                  </a:txBody>
                  <a:tcPr marL="50015" marR="50015" marT="25008" marB="25008" anchor="ctr">
                    <a:lnL>
                      <a:noFill/>
                    </a:lnL>
                    <a:lnR>
                      <a:noFill/>
                    </a:lnR>
                    <a:lnT>
                      <a:noFill/>
                    </a:lnT>
                    <a:lnB>
                      <a:noFill/>
                    </a:lnB>
                    <a:noFill/>
                  </a:tcPr>
                </a:tc>
                <a:extLst>
                  <a:ext uri="{0D108BD9-81ED-4DB2-BD59-A6C34878D82A}">
                    <a16:rowId xmlns:a16="http://schemas.microsoft.com/office/drawing/2014/main" val="3461071600"/>
                  </a:ext>
                </a:extLst>
              </a:tr>
              <a:tr h="350108">
                <a:tc>
                  <a:txBody>
                    <a:bodyPr/>
                    <a:lstStyle/>
                    <a:p>
                      <a:pPr>
                        <a:buNone/>
                      </a:pPr>
                      <a:r>
                        <a:rPr lang="en-IN" sz="1600" b="1"/>
                        <a:t>Vocabulary Composition</a:t>
                      </a:r>
                      <a:endParaRPr lang="en-IN" sz="1600"/>
                    </a:p>
                  </a:txBody>
                  <a:tcPr marL="50015" marR="50015" marT="25008" marB="25008" anchor="ctr">
                    <a:lnL>
                      <a:noFill/>
                    </a:lnL>
                    <a:lnR>
                      <a:noFill/>
                    </a:lnR>
                    <a:lnT>
                      <a:noFill/>
                    </a:lnT>
                    <a:lnB>
                      <a:noFill/>
                    </a:lnB>
                    <a:noFill/>
                  </a:tcPr>
                </a:tc>
                <a:tc>
                  <a:txBody>
                    <a:bodyPr/>
                    <a:lstStyle/>
                    <a:p>
                      <a:pPr>
                        <a:buNone/>
                      </a:pPr>
                      <a:r>
                        <a:rPr lang="en-US" sz="1600" dirty="0"/>
                        <a:t>Simpler vocabulary; may lose word boundary information</a:t>
                      </a:r>
                    </a:p>
                  </a:txBody>
                  <a:tcPr marL="50015" marR="50015" marT="25008" marB="25008" anchor="ctr">
                    <a:lnL>
                      <a:noFill/>
                    </a:lnL>
                    <a:lnR>
                      <a:noFill/>
                    </a:lnR>
                    <a:lnT>
                      <a:noFill/>
                    </a:lnT>
                    <a:lnB>
                      <a:noFill/>
                    </a:lnB>
                    <a:noFill/>
                  </a:tcPr>
                </a:tc>
                <a:tc>
                  <a:txBody>
                    <a:bodyPr/>
                    <a:lstStyle/>
                    <a:p>
                      <a:pPr>
                        <a:buNone/>
                      </a:pPr>
                      <a:r>
                        <a:rPr lang="en-US" sz="1600" dirty="0"/>
                        <a:t>More expressive vocabulary with explicit word-structure information</a:t>
                      </a:r>
                    </a:p>
                  </a:txBody>
                  <a:tcPr marL="50015" marR="50015" marT="25008" marB="25008" anchor="ctr">
                    <a:lnL>
                      <a:noFill/>
                    </a:lnL>
                    <a:lnR>
                      <a:noFill/>
                    </a:lnR>
                    <a:lnT>
                      <a:noFill/>
                    </a:lnT>
                    <a:lnB>
                      <a:noFill/>
                    </a:lnB>
                    <a:noFill/>
                  </a:tcPr>
                </a:tc>
                <a:extLst>
                  <a:ext uri="{0D108BD9-81ED-4DB2-BD59-A6C34878D82A}">
                    <a16:rowId xmlns:a16="http://schemas.microsoft.com/office/drawing/2014/main" val="280804751"/>
                  </a:ext>
                </a:extLst>
              </a:tr>
              <a:tr h="200062">
                <a:tc>
                  <a:txBody>
                    <a:bodyPr/>
                    <a:lstStyle/>
                    <a:p>
                      <a:pPr>
                        <a:buNone/>
                      </a:pPr>
                      <a:r>
                        <a:rPr lang="en-IN" sz="1600" b="1"/>
                        <a:t>Handling Unknown Words</a:t>
                      </a:r>
                      <a:endParaRPr lang="en-IN" sz="1600"/>
                    </a:p>
                  </a:txBody>
                  <a:tcPr marL="50015" marR="50015" marT="25008" marB="25008" anchor="ctr">
                    <a:lnL>
                      <a:noFill/>
                    </a:lnL>
                    <a:lnR>
                      <a:noFill/>
                    </a:lnR>
                    <a:lnT>
                      <a:noFill/>
                    </a:lnT>
                    <a:lnB>
                      <a:noFill/>
                    </a:lnB>
                    <a:noFill/>
                  </a:tcPr>
                </a:tc>
                <a:tc>
                  <a:txBody>
                    <a:bodyPr/>
                    <a:lstStyle/>
                    <a:p>
                      <a:pPr>
                        <a:buNone/>
                      </a:pPr>
                      <a:r>
                        <a:rPr lang="en-US" sz="1600" dirty="0"/>
                        <a:t>Falls back to character-level tokens</a:t>
                      </a:r>
                    </a:p>
                  </a:txBody>
                  <a:tcPr marL="50015" marR="50015" marT="25008" marB="25008" anchor="ctr">
                    <a:lnL>
                      <a:noFill/>
                    </a:lnL>
                    <a:lnR>
                      <a:noFill/>
                    </a:lnR>
                    <a:lnT>
                      <a:noFill/>
                    </a:lnT>
                    <a:lnB>
                      <a:noFill/>
                    </a:lnB>
                    <a:noFill/>
                  </a:tcPr>
                </a:tc>
                <a:tc>
                  <a:txBody>
                    <a:bodyPr/>
                    <a:lstStyle/>
                    <a:p>
                      <a:pPr>
                        <a:buNone/>
                      </a:pPr>
                      <a:r>
                        <a:rPr lang="en-IN" sz="1600" dirty="0"/>
                        <a:t>Explicitly uses </a:t>
                      </a:r>
                      <a:r>
                        <a:rPr lang="en-IN" sz="1600" b="1" dirty="0"/>
                        <a:t>[UNK]</a:t>
                      </a:r>
                      <a:r>
                        <a:rPr lang="en-IN" sz="1600" dirty="0"/>
                        <a:t> token</a:t>
                      </a:r>
                    </a:p>
                  </a:txBody>
                  <a:tcPr marL="50015" marR="50015" marT="25008" marB="25008" anchor="ctr">
                    <a:lnL>
                      <a:noFill/>
                    </a:lnL>
                    <a:lnR>
                      <a:noFill/>
                    </a:lnR>
                    <a:lnT>
                      <a:noFill/>
                    </a:lnT>
                    <a:lnB>
                      <a:noFill/>
                    </a:lnB>
                    <a:noFill/>
                  </a:tcPr>
                </a:tc>
                <a:extLst>
                  <a:ext uri="{0D108BD9-81ED-4DB2-BD59-A6C34878D82A}">
                    <a16:rowId xmlns:a16="http://schemas.microsoft.com/office/drawing/2014/main" val="3080087996"/>
                  </a:ext>
                </a:extLst>
              </a:tr>
              <a:tr h="500154">
                <a:tc>
                  <a:txBody>
                    <a:bodyPr/>
                    <a:lstStyle/>
                    <a:p>
                      <a:pPr>
                        <a:buNone/>
                      </a:pPr>
                      <a:r>
                        <a:rPr lang="en-IN" sz="1600" b="1"/>
                        <a:t>Subword Segmentation</a:t>
                      </a:r>
                      <a:endParaRPr lang="en-IN" sz="1600"/>
                    </a:p>
                  </a:txBody>
                  <a:tcPr marL="50015" marR="50015" marT="25008" marB="25008" anchor="ctr">
                    <a:lnL>
                      <a:noFill/>
                    </a:lnL>
                    <a:lnR>
                      <a:noFill/>
                    </a:lnR>
                    <a:lnT>
                      <a:noFill/>
                    </a:lnT>
                    <a:lnB>
                      <a:noFill/>
                    </a:lnB>
                    <a:noFill/>
                  </a:tcPr>
                </a:tc>
                <a:tc>
                  <a:txBody>
                    <a:bodyPr/>
                    <a:lstStyle/>
                    <a:p>
                      <a:pPr>
                        <a:buNone/>
                      </a:pPr>
                      <a:r>
                        <a:rPr lang="en-US" sz="1600" dirty="0"/>
                        <a:t>Frequency-based; may produce less intuitive </a:t>
                      </a:r>
                      <a:r>
                        <a:rPr lang="en-US" sz="1600" dirty="0" err="1"/>
                        <a:t>subwords</a:t>
                      </a:r>
                      <a:endParaRPr lang="en-US" sz="1600" dirty="0"/>
                    </a:p>
                  </a:txBody>
                  <a:tcPr marL="50015" marR="50015" marT="25008" marB="25008" anchor="ctr">
                    <a:lnL>
                      <a:noFill/>
                    </a:lnL>
                    <a:lnR>
                      <a:noFill/>
                    </a:lnR>
                    <a:lnT>
                      <a:noFill/>
                    </a:lnT>
                    <a:lnB>
                      <a:noFill/>
                    </a:lnB>
                    <a:noFill/>
                  </a:tcPr>
                </a:tc>
                <a:tc>
                  <a:txBody>
                    <a:bodyPr/>
                    <a:lstStyle/>
                    <a:p>
                      <a:pPr>
                        <a:buNone/>
                      </a:pPr>
                      <a:r>
                        <a:rPr lang="en-US" sz="1600" dirty="0"/>
                        <a:t>Likelihood-based; often produces more linguistically meaningful </a:t>
                      </a:r>
                      <a:r>
                        <a:rPr lang="en-US" sz="1600" dirty="0" err="1"/>
                        <a:t>subwords</a:t>
                      </a:r>
                      <a:endParaRPr lang="en-US" sz="1600" dirty="0"/>
                    </a:p>
                  </a:txBody>
                  <a:tcPr marL="50015" marR="50015" marT="25008" marB="25008" anchor="ctr">
                    <a:lnL>
                      <a:noFill/>
                    </a:lnL>
                    <a:lnR>
                      <a:noFill/>
                    </a:lnR>
                    <a:lnT>
                      <a:noFill/>
                    </a:lnT>
                    <a:lnB>
                      <a:noFill/>
                    </a:lnB>
                    <a:noFill/>
                  </a:tcPr>
                </a:tc>
                <a:extLst>
                  <a:ext uri="{0D108BD9-81ED-4DB2-BD59-A6C34878D82A}">
                    <a16:rowId xmlns:a16="http://schemas.microsoft.com/office/drawing/2014/main" val="4167159184"/>
                  </a:ext>
                </a:extLst>
              </a:tr>
              <a:tr h="350108">
                <a:tc>
                  <a:txBody>
                    <a:bodyPr/>
                    <a:lstStyle/>
                    <a:p>
                      <a:pPr>
                        <a:buNone/>
                      </a:pPr>
                      <a:r>
                        <a:rPr lang="en-IN" sz="1600" b="1"/>
                        <a:t>Computational Considerations</a:t>
                      </a:r>
                      <a:endParaRPr lang="en-IN" sz="1600"/>
                    </a:p>
                  </a:txBody>
                  <a:tcPr marL="50015" marR="50015" marT="25008" marB="25008" anchor="ctr">
                    <a:lnL>
                      <a:noFill/>
                    </a:lnL>
                    <a:lnR>
                      <a:noFill/>
                    </a:lnR>
                    <a:lnT>
                      <a:noFill/>
                    </a:lnT>
                    <a:lnB>
                      <a:noFill/>
                    </a:lnB>
                    <a:noFill/>
                  </a:tcPr>
                </a:tc>
                <a:tc>
                  <a:txBody>
                    <a:bodyPr/>
                    <a:lstStyle/>
                    <a:p>
                      <a:pPr>
                        <a:buNone/>
                      </a:pPr>
                      <a:r>
                        <a:rPr lang="en-US" sz="1600"/>
                        <a:t>Computationally simpler and faster to train</a:t>
                      </a:r>
                    </a:p>
                  </a:txBody>
                  <a:tcPr marL="50015" marR="50015" marT="25008" marB="25008" anchor="ctr">
                    <a:lnL>
                      <a:noFill/>
                    </a:lnL>
                    <a:lnR>
                      <a:noFill/>
                    </a:lnR>
                    <a:lnT>
                      <a:noFill/>
                    </a:lnT>
                    <a:lnB>
                      <a:noFill/>
                    </a:lnB>
                    <a:noFill/>
                  </a:tcPr>
                </a:tc>
                <a:tc>
                  <a:txBody>
                    <a:bodyPr/>
                    <a:lstStyle/>
                    <a:p>
                      <a:pPr>
                        <a:buNone/>
                      </a:pPr>
                      <a:r>
                        <a:rPr lang="en-US" sz="1600" dirty="0"/>
                        <a:t>More complex and computationally expensive due to scoring</a:t>
                      </a:r>
                    </a:p>
                  </a:txBody>
                  <a:tcPr marL="50015" marR="50015" marT="25008" marB="25008" anchor="ctr">
                    <a:lnL>
                      <a:noFill/>
                    </a:lnL>
                    <a:lnR>
                      <a:noFill/>
                    </a:lnR>
                    <a:lnT>
                      <a:noFill/>
                    </a:lnT>
                    <a:lnB>
                      <a:noFill/>
                    </a:lnB>
                    <a:noFill/>
                  </a:tcPr>
                </a:tc>
                <a:extLst>
                  <a:ext uri="{0D108BD9-81ED-4DB2-BD59-A6C34878D82A}">
                    <a16:rowId xmlns:a16="http://schemas.microsoft.com/office/drawing/2014/main" val="338836796"/>
                  </a:ext>
                </a:extLst>
              </a:tr>
              <a:tr h="200062">
                <a:tc>
                  <a:txBody>
                    <a:bodyPr/>
                    <a:lstStyle/>
                    <a:p>
                      <a:pPr>
                        <a:buNone/>
                      </a:pPr>
                      <a:r>
                        <a:rPr lang="en-IN" sz="1600" b="1"/>
                        <a:t>Typical Usage</a:t>
                      </a:r>
                      <a:endParaRPr lang="en-IN" sz="1600"/>
                    </a:p>
                  </a:txBody>
                  <a:tcPr marL="50015" marR="50015" marT="25008" marB="25008" anchor="ctr">
                    <a:lnL>
                      <a:noFill/>
                    </a:lnL>
                    <a:lnR>
                      <a:noFill/>
                    </a:lnR>
                    <a:lnT>
                      <a:noFill/>
                    </a:lnT>
                    <a:lnB>
                      <a:noFill/>
                    </a:lnB>
                    <a:noFill/>
                  </a:tcPr>
                </a:tc>
                <a:tc>
                  <a:txBody>
                    <a:bodyPr/>
                    <a:lstStyle/>
                    <a:p>
                      <a:pPr>
                        <a:buNone/>
                      </a:pPr>
                      <a:r>
                        <a:rPr lang="en-US" sz="1600" dirty="0"/>
                        <a:t>GPT, many statistical NLP pipelines</a:t>
                      </a:r>
                    </a:p>
                  </a:txBody>
                  <a:tcPr marL="50015" marR="50015" marT="25008" marB="25008" anchor="ctr">
                    <a:lnL>
                      <a:noFill/>
                    </a:lnL>
                    <a:lnR>
                      <a:noFill/>
                    </a:lnR>
                    <a:lnT>
                      <a:noFill/>
                    </a:lnT>
                    <a:lnB>
                      <a:noFill/>
                    </a:lnB>
                    <a:noFill/>
                  </a:tcPr>
                </a:tc>
                <a:tc>
                  <a:txBody>
                    <a:bodyPr/>
                    <a:lstStyle/>
                    <a:p>
                      <a:pPr>
                        <a:buNone/>
                      </a:pPr>
                      <a:r>
                        <a:rPr lang="en-IN" sz="1600" dirty="0"/>
                        <a:t>BERT and masked language models</a:t>
                      </a:r>
                    </a:p>
                  </a:txBody>
                  <a:tcPr marL="50015" marR="50015" marT="25008" marB="25008" anchor="ctr">
                    <a:lnL>
                      <a:noFill/>
                    </a:lnL>
                    <a:lnR>
                      <a:noFill/>
                    </a:lnR>
                    <a:lnT>
                      <a:noFill/>
                    </a:lnT>
                    <a:lnB>
                      <a:noFill/>
                    </a:lnB>
                    <a:noFill/>
                  </a:tcPr>
                </a:tc>
                <a:extLst>
                  <a:ext uri="{0D108BD9-81ED-4DB2-BD59-A6C34878D82A}">
                    <a16:rowId xmlns:a16="http://schemas.microsoft.com/office/drawing/2014/main" val="1273790472"/>
                  </a:ext>
                </a:extLst>
              </a:tr>
            </a:tbl>
          </a:graphicData>
        </a:graphic>
      </p:graphicFrame>
      <p:sp>
        <p:nvSpPr>
          <p:cNvPr id="4" name="TextBox 3">
            <a:extLst>
              <a:ext uri="{FF2B5EF4-FFF2-40B4-BE49-F238E27FC236}">
                <a16:creationId xmlns:a16="http://schemas.microsoft.com/office/drawing/2014/main" id="{6B5C6A06-269F-BDAC-A367-87915B652465}"/>
              </a:ext>
            </a:extLst>
          </p:cNvPr>
          <p:cNvSpPr txBox="1"/>
          <p:nvPr/>
        </p:nvSpPr>
        <p:spPr>
          <a:xfrm>
            <a:off x="3048000" y="-1792"/>
            <a:ext cx="6096000" cy="461665"/>
          </a:xfrm>
          <a:prstGeom prst="rect">
            <a:avLst/>
          </a:prstGeom>
          <a:noFill/>
        </p:spPr>
        <p:txBody>
          <a:bodyPr wrap="square">
            <a:spAutoFit/>
          </a:bodyPr>
          <a:lstStyle/>
          <a:p>
            <a:pPr algn="ctr"/>
            <a:r>
              <a:rPr lang="en-US" sz="2400" dirty="0"/>
              <a:t>Key Differences Between BPE and </a:t>
            </a:r>
            <a:r>
              <a:rPr lang="en-US" sz="2400" dirty="0" err="1"/>
              <a:t>WordPiece</a:t>
            </a:r>
            <a:endParaRPr lang="hi-IN" sz="2400" dirty="0"/>
          </a:p>
        </p:txBody>
      </p:sp>
    </p:spTree>
    <p:extLst>
      <p:ext uri="{BB962C8B-B14F-4D97-AF65-F5344CB8AC3E}">
        <p14:creationId xmlns:p14="http://schemas.microsoft.com/office/powerpoint/2010/main" val="413509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D1DA2C-697F-4B7E-B74F-EFC3F85D3E3A}"/>
              </a:ext>
            </a:extLst>
          </p:cNvPr>
          <p:cNvSpPr>
            <a:spLocks noChangeArrowheads="1"/>
          </p:cNvSpPr>
          <p:nvPr/>
        </p:nvSpPr>
        <p:spPr bwMode="auto">
          <a:xfrm>
            <a:off x="87087" y="1240477"/>
            <a:ext cx="1122534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What is Generative AI?</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AI that can </a:t>
            </a:r>
            <a:r>
              <a:rPr kumimoji="0" lang="en-US" altLang="en-US" sz="2400" b="1" i="0" u="none" strike="noStrike" cap="none" normalizeH="0" baseline="0" dirty="0">
                <a:ln>
                  <a:noFill/>
                </a:ln>
                <a:solidFill>
                  <a:schemeClr val="tx1"/>
                </a:solidFill>
                <a:effectLst/>
                <a:latin typeface="Arial" panose="020B0604020202020204" pitchFamily="34" charset="0"/>
              </a:rPr>
              <a:t>generate text, code, images, audio, and video</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Examples: ChatGPT, Gemini, Claude, DALL·E, Midjourney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What is a Prompt?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A </a:t>
            </a:r>
            <a:r>
              <a:rPr kumimoji="0" lang="en-US" altLang="en-US" sz="2400" b="1" i="0" u="none" strike="noStrike" cap="none" normalizeH="0" baseline="0" dirty="0">
                <a:ln>
                  <a:noFill/>
                </a:ln>
                <a:solidFill>
                  <a:schemeClr val="tx1"/>
                </a:solidFill>
                <a:effectLst/>
                <a:latin typeface="Arial" panose="020B0604020202020204" pitchFamily="34" charset="0"/>
              </a:rPr>
              <a:t>set of instructions or input</a:t>
            </a:r>
            <a:r>
              <a:rPr kumimoji="0" lang="en-US" altLang="en-US" sz="2400" b="0" i="0" u="none" strike="noStrike" cap="none" normalizeH="0" baseline="0" dirty="0">
                <a:ln>
                  <a:noFill/>
                </a:ln>
                <a:solidFill>
                  <a:schemeClr val="tx1"/>
                </a:solidFill>
                <a:effectLst/>
                <a:latin typeface="Arial" panose="020B0604020202020204" pitchFamily="34" charset="0"/>
              </a:rPr>
              <a:t> given to an AI model to get a desired output</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What is Prompt Engineering?</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The </a:t>
            </a:r>
            <a:r>
              <a:rPr kumimoji="0" lang="en-US" altLang="en-US" sz="2400" b="1" i="0" u="none" strike="noStrike" cap="none" normalizeH="0" baseline="0" dirty="0">
                <a:ln>
                  <a:noFill/>
                </a:ln>
                <a:solidFill>
                  <a:schemeClr val="tx1"/>
                </a:solidFill>
                <a:effectLst/>
                <a:latin typeface="Arial" panose="020B0604020202020204" pitchFamily="34" charset="0"/>
              </a:rPr>
              <a:t>art and science of designing effective prompts</a:t>
            </a:r>
            <a:r>
              <a:rPr kumimoji="0" lang="en-US" altLang="en-US" sz="2400" b="0" i="0" u="none" strike="noStrike" cap="none" normalizeH="0" baseline="0" dirty="0">
                <a:ln>
                  <a:noFill/>
                </a:ln>
                <a:solidFill>
                  <a:schemeClr val="tx1"/>
                </a:solidFill>
                <a:effectLst/>
                <a:latin typeface="Arial" panose="020B0604020202020204" pitchFamily="34" charset="0"/>
              </a:rPr>
              <a:t> to guide generative AI models toward accurate, useful, and safe outputs.</a:t>
            </a:r>
          </a:p>
        </p:txBody>
      </p:sp>
    </p:spTree>
    <p:extLst>
      <p:ext uri="{BB962C8B-B14F-4D97-AF65-F5344CB8AC3E}">
        <p14:creationId xmlns:p14="http://schemas.microsoft.com/office/powerpoint/2010/main" val="41815892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217A61-86F8-EDFB-3749-4B170BA302BA}"/>
              </a:ext>
            </a:extLst>
          </p:cNvPr>
          <p:cNvSpPr txBox="1"/>
          <p:nvPr/>
        </p:nvSpPr>
        <p:spPr>
          <a:xfrm>
            <a:off x="383177" y="629449"/>
            <a:ext cx="8760823" cy="4680127"/>
          </a:xfrm>
          <a:prstGeom prst="rect">
            <a:avLst/>
          </a:prstGeom>
          <a:noFill/>
        </p:spPr>
        <p:txBody>
          <a:bodyPr wrap="square">
            <a:spAutoFit/>
          </a:bodyPr>
          <a:lstStyle/>
          <a:p>
            <a:pPr algn="l">
              <a:lnSpc>
                <a:spcPts val="2250"/>
              </a:lnSpc>
              <a:buNone/>
            </a:pPr>
            <a:r>
              <a:rPr lang="en-US" b="1" i="0" dirty="0">
                <a:solidFill>
                  <a:srgbClr val="242424"/>
                </a:solidFill>
                <a:effectLst/>
                <a:latin typeface="sohne"/>
              </a:rPr>
              <a:t>Pros</a:t>
            </a:r>
          </a:p>
          <a:p>
            <a:pPr algn="l">
              <a:lnSpc>
                <a:spcPts val="2400"/>
              </a:lnSpc>
              <a:buFont typeface="+mj-lt"/>
              <a:buAutoNum type="arabicPeriod"/>
            </a:pPr>
            <a:r>
              <a:rPr lang="en-US" b="1" i="0" dirty="0">
                <a:solidFill>
                  <a:srgbClr val="242424"/>
                </a:solidFill>
                <a:effectLst/>
                <a:latin typeface="source-serif-pro"/>
              </a:rPr>
              <a:t>Handling of Out-of-Vocabulary Words</a:t>
            </a:r>
            <a:r>
              <a:rPr lang="en-US" b="0" i="0" dirty="0">
                <a:solidFill>
                  <a:srgbClr val="242424"/>
                </a:solidFill>
                <a:effectLst/>
                <a:latin typeface="source-serif-pro"/>
              </a:rPr>
              <a:t>: Effectively breaks down unknown words into known </a:t>
            </a:r>
            <a:r>
              <a:rPr lang="en-US" b="0" i="0" dirty="0" err="1">
                <a:solidFill>
                  <a:srgbClr val="242424"/>
                </a:solidFill>
                <a:effectLst/>
                <a:latin typeface="source-serif-pro"/>
              </a:rPr>
              <a:t>subwords</a:t>
            </a:r>
            <a:r>
              <a:rPr lang="en-US" b="0" i="0" dirty="0">
                <a:solidFill>
                  <a:srgbClr val="242424"/>
                </a:solidFill>
                <a:effectLst/>
                <a:latin typeface="source-serif-pro"/>
              </a:rPr>
              <a:t>.</a:t>
            </a:r>
          </a:p>
          <a:p>
            <a:pPr algn="l">
              <a:lnSpc>
                <a:spcPts val="2400"/>
              </a:lnSpc>
              <a:buFont typeface="+mj-lt"/>
              <a:buAutoNum type="arabicPeriod"/>
            </a:pPr>
            <a:r>
              <a:rPr lang="en-US" b="1" i="0" dirty="0">
                <a:solidFill>
                  <a:srgbClr val="242424"/>
                </a:solidFill>
                <a:effectLst/>
                <a:latin typeface="source-serif-pro"/>
              </a:rPr>
              <a:t>Vocabulary Size Control</a:t>
            </a:r>
            <a:r>
              <a:rPr lang="en-US" b="0" i="0" dirty="0">
                <a:solidFill>
                  <a:srgbClr val="242424"/>
                </a:solidFill>
                <a:effectLst/>
                <a:latin typeface="source-serif-pro"/>
              </a:rPr>
              <a:t>: Allows for a manageable vocabulary size while maintaining good coverage.</a:t>
            </a:r>
          </a:p>
          <a:p>
            <a:pPr algn="l">
              <a:lnSpc>
                <a:spcPts val="2400"/>
              </a:lnSpc>
              <a:buFont typeface="+mj-lt"/>
              <a:buAutoNum type="arabicPeriod"/>
            </a:pPr>
            <a:r>
              <a:rPr lang="en-US" b="1" i="0" dirty="0">
                <a:solidFill>
                  <a:srgbClr val="242424"/>
                </a:solidFill>
                <a:effectLst/>
                <a:latin typeface="source-serif-pro"/>
              </a:rPr>
              <a:t>Morphological Awareness</a:t>
            </a:r>
            <a:r>
              <a:rPr lang="en-US" b="0" i="0" dirty="0">
                <a:solidFill>
                  <a:srgbClr val="242424"/>
                </a:solidFill>
                <a:effectLst/>
                <a:latin typeface="source-serif-pro"/>
              </a:rPr>
              <a:t>: Captures common prefixes, suffixes, and stems, beneficial for morphologically rich languages.</a:t>
            </a:r>
          </a:p>
          <a:p>
            <a:pPr algn="l">
              <a:lnSpc>
                <a:spcPts val="2400"/>
              </a:lnSpc>
              <a:buFont typeface="+mj-lt"/>
              <a:buAutoNum type="arabicPeriod"/>
            </a:pPr>
            <a:r>
              <a:rPr lang="en-US" b="1" i="0" dirty="0">
                <a:solidFill>
                  <a:srgbClr val="242424"/>
                </a:solidFill>
                <a:effectLst/>
                <a:latin typeface="source-serif-pro"/>
              </a:rPr>
              <a:t>Word Boundary Information</a:t>
            </a:r>
            <a:r>
              <a:rPr lang="en-US" b="0" i="0" dirty="0">
                <a:solidFill>
                  <a:srgbClr val="242424"/>
                </a:solidFill>
                <a:effectLst/>
                <a:latin typeface="source-serif-pro"/>
              </a:rPr>
              <a:t>: The use of '##' prefix maintains information about word structure.</a:t>
            </a:r>
          </a:p>
          <a:p>
            <a:pPr algn="l">
              <a:lnSpc>
                <a:spcPts val="2400"/>
              </a:lnSpc>
              <a:buFont typeface="+mj-lt"/>
              <a:buAutoNum type="arabicPeriod"/>
            </a:pPr>
            <a:r>
              <a:rPr lang="en-US" b="1" i="0" dirty="0">
                <a:solidFill>
                  <a:srgbClr val="242424"/>
                </a:solidFill>
                <a:effectLst/>
                <a:latin typeface="source-serif-pro"/>
              </a:rPr>
              <a:t>Balanced </a:t>
            </a:r>
            <a:r>
              <a:rPr lang="en-US" b="1" i="0" dirty="0" err="1">
                <a:solidFill>
                  <a:srgbClr val="242424"/>
                </a:solidFill>
                <a:effectLst/>
                <a:latin typeface="source-serif-pro"/>
              </a:rPr>
              <a:t>Subword</a:t>
            </a:r>
            <a:r>
              <a:rPr lang="en-US" b="1" i="0" dirty="0">
                <a:solidFill>
                  <a:srgbClr val="242424"/>
                </a:solidFill>
                <a:effectLst/>
                <a:latin typeface="source-serif-pro"/>
              </a:rPr>
              <a:t> Units</a:t>
            </a:r>
            <a:r>
              <a:rPr lang="en-US" b="0" i="0" dirty="0">
                <a:solidFill>
                  <a:srgbClr val="242424"/>
                </a:solidFill>
                <a:effectLst/>
                <a:latin typeface="source-serif-pro"/>
              </a:rPr>
              <a:t>: Often creates more linguistically sensible </a:t>
            </a:r>
            <a:r>
              <a:rPr lang="en-US" b="0" i="0" dirty="0" err="1">
                <a:solidFill>
                  <a:srgbClr val="242424"/>
                </a:solidFill>
                <a:effectLst/>
                <a:latin typeface="source-serif-pro"/>
              </a:rPr>
              <a:t>subwords</a:t>
            </a:r>
            <a:r>
              <a:rPr lang="en-US" b="0" i="0" dirty="0">
                <a:solidFill>
                  <a:srgbClr val="242424"/>
                </a:solidFill>
                <a:effectLst/>
                <a:latin typeface="source-serif-pro"/>
              </a:rPr>
              <a:t> compared to pure frequency-based methods.</a:t>
            </a:r>
          </a:p>
          <a:p>
            <a:pPr algn="l">
              <a:lnSpc>
                <a:spcPts val="2400"/>
              </a:lnSpc>
              <a:buFont typeface="+mj-lt"/>
              <a:buAutoNum type="arabicPeriod"/>
            </a:pPr>
            <a:r>
              <a:rPr lang="en-US" b="1" i="0" dirty="0">
                <a:solidFill>
                  <a:srgbClr val="242424"/>
                </a:solidFill>
                <a:effectLst/>
                <a:latin typeface="source-serif-pro"/>
              </a:rPr>
              <a:t>Improved Performance</a:t>
            </a:r>
            <a:r>
              <a:rPr lang="en-US" b="0" i="0" dirty="0">
                <a:solidFill>
                  <a:srgbClr val="242424"/>
                </a:solidFill>
                <a:effectLst/>
                <a:latin typeface="source-serif-pro"/>
              </a:rPr>
              <a:t>: Generally leads to better performance in various NLP tasks, especially in multilingual settings.</a:t>
            </a:r>
          </a:p>
          <a:p>
            <a:pPr algn="l">
              <a:lnSpc>
                <a:spcPts val="2400"/>
              </a:lnSpc>
              <a:buFont typeface="+mj-lt"/>
              <a:buAutoNum type="arabicPeriod"/>
            </a:pPr>
            <a:r>
              <a:rPr lang="en-US" b="1" i="0" dirty="0">
                <a:solidFill>
                  <a:srgbClr val="242424"/>
                </a:solidFill>
                <a:effectLst/>
                <a:latin typeface="source-serif-pro"/>
              </a:rPr>
              <a:t>Efficient Representation</a:t>
            </a:r>
            <a:r>
              <a:rPr lang="en-US" b="0" i="0" dirty="0">
                <a:solidFill>
                  <a:srgbClr val="242424"/>
                </a:solidFill>
                <a:effectLst/>
                <a:latin typeface="source-serif-pro"/>
              </a:rPr>
              <a:t>: Balances between character-level and word-level representations.</a:t>
            </a:r>
          </a:p>
        </p:txBody>
      </p:sp>
    </p:spTree>
    <p:extLst>
      <p:ext uri="{BB962C8B-B14F-4D97-AF65-F5344CB8AC3E}">
        <p14:creationId xmlns:p14="http://schemas.microsoft.com/office/powerpoint/2010/main" val="34313263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96B73-9702-931F-43B5-CDF132F7EDE8}"/>
              </a:ext>
            </a:extLst>
          </p:cNvPr>
          <p:cNvSpPr txBox="1"/>
          <p:nvPr/>
        </p:nvSpPr>
        <p:spPr>
          <a:xfrm>
            <a:off x="609600" y="475560"/>
            <a:ext cx="10328366" cy="4064574"/>
          </a:xfrm>
          <a:prstGeom prst="rect">
            <a:avLst/>
          </a:prstGeom>
          <a:noFill/>
        </p:spPr>
        <p:txBody>
          <a:bodyPr wrap="square">
            <a:spAutoFit/>
          </a:bodyPr>
          <a:lstStyle/>
          <a:p>
            <a:pPr algn="l">
              <a:lnSpc>
                <a:spcPts val="2250"/>
              </a:lnSpc>
              <a:buNone/>
            </a:pPr>
            <a:r>
              <a:rPr lang="en-US" b="1" i="0" dirty="0">
                <a:solidFill>
                  <a:srgbClr val="242424"/>
                </a:solidFill>
                <a:effectLst/>
                <a:latin typeface="sohne"/>
              </a:rPr>
              <a:t>Cons</a:t>
            </a:r>
          </a:p>
          <a:p>
            <a:pPr algn="l">
              <a:lnSpc>
                <a:spcPts val="2400"/>
              </a:lnSpc>
              <a:buFont typeface="+mj-lt"/>
              <a:buAutoNum type="arabicPeriod"/>
            </a:pPr>
            <a:r>
              <a:rPr lang="en-US" b="1" i="0" dirty="0">
                <a:solidFill>
                  <a:srgbClr val="242424"/>
                </a:solidFill>
                <a:effectLst/>
                <a:latin typeface="source-serif-pro"/>
              </a:rPr>
              <a:t>Deterministic Segmentation</a:t>
            </a:r>
            <a:r>
              <a:rPr lang="en-US" b="0" i="0" dirty="0">
                <a:solidFill>
                  <a:srgbClr val="242424"/>
                </a:solidFill>
                <a:effectLst/>
                <a:latin typeface="source-serif-pro"/>
              </a:rPr>
              <a:t>: Lacks the ability to handle multiple valid segmentations of the same word.</a:t>
            </a:r>
          </a:p>
          <a:p>
            <a:pPr algn="l">
              <a:lnSpc>
                <a:spcPts val="2400"/>
              </a:lnSpc>
              <a:buFont typeface="+mj-lt"/>
              <a:buAutoNum type="arabicPeriod"/>
            </a:pPr>
            <a:r>
              <a:rPr lang="en-US" b="1" i="0" dirty="0">
                <a:solidFill>
                  <a:srgbClr val="242424"/>
                </a:solidFill>
                <a:effectLst/>
                <a:latin typeface="source-serif-pro"/>
              </a:rPr>
              <a:t>Static Vocabulary</a:t>
            </a:r>
            <a:r>
              <a:rPr lang="en-US" b="0" i="0" dirty="0">
                <a:solidFill>
                  <a:srgbClr val="242424"/>
                </a:solidFill>
                <a:effectLst/>
                <a:latin typeface="source-serif-pro"/>
              </a:rPr>
              <a:t>: Once trained, the vocabulary remains fixed, limiting adaptability to new domains or evolving language.</a:t>
            </a:r>
          </a:p>
          <a:p>
            <a:pPr algn="l">
              <a:lnSpc>
                <a:spcPts val="2400"/>
              </a:lnSpc>
              <a:buFont typeface="+mj-lt"/>
              <a:buAutoNum type="arabicPeriod"/>
            </a:pPr>
            <a:r>
              <a:rPr lang="en-US" b="1" i="0" dirty="0">
                <a:solidFill>
                  <a:srgbClr val="242424"/>
                </a:solidFill>
                <a:effectLst/>
                <a:latin typeface="source-serif-pro"/>
              </a:rPr>
              <a:t>Potential Overfitting</a:t>
            </a:r>
            <a:r>
              <a:rPr lang="en-US" b="0" i="0" dirty="0">
                <a:solidFill>
                  <a:srgbClr val="242424"/>
                </a:solidFill>
                <a:effectLst/>
                <a:latin typeface="source-serif-pro"/>
              </a:rPr>
              <a:t>: May create </a:t>
            </a:r>
            <a:r>
              <a:rPr lang="en-US" b="0" i="0" dirty="0" err="1">
                <a:solidFill>
                  <a:srgbClr val="242424"/>
                </a:solidFill>
                <a:effectLst/>
                <a:latin typeface="source-serif-pro"/>
              </a:rPr>
              <a:t>subwords</a:t>
            </a:r>
            <a:r>
              <a:rPr lang="en-US" b="0" i="0" dirty="0">
                <a:solidFill>
                  <a:srgbClr val="242424"/>
                </a:solidFill>
                <a:effectLst/>
                <a:latin typeface="source-serif-pro"/>
              </a:rPr>
              <a:t> that are too specific to the training corpus, affecting generalization.</a:t>
            </a:r>
          </a:p>
          <a:p>
            <a:pPr algn="l">
              <a:lnSpc>
                <a:spcPts val="2400"/>
              </a:lnSpc>
              <a:buFont typeface="+mj-lt"/>
              <a:buAutoNum type="arabicPeriod"/>
            </a:pPr>
            <a:r>
              <a:rPr lang="en-US" b="1" i="0" dirty="0">
                <a:solidFill>
                  <a:srgbClr val="242424"/>
                </a:solidFill>
                <a:effectLst/>
                <a:latin typeface="source-serif-pro"/>
              </a:rPr>
              <a:t>Inconsistent Tokenization</a:t>
            </a:r>
            <a:r>
              <a:rPr lang="en-US" b="0" i="0" dirty="0">
                <a:solidFill>
                  <a:srgbClr val="242424"/>
                </a:solidFill>
                <a:effectLst/>
                <a:latin typeface="source-serif-pro"/>
              </a:rPr>
              <a:t>: The same word might be tokenized differently based on context, potentially losing consistency.</a:t>
            </a:r>
          </a:p>
          <a:p>
            <a:pPr algn="l">
              <a:lnSpc>
                <a:spcPts val="2400"/>
              </a:lnSpc>
              <a:buFont typeface="+mj-lt"/>
              <a:buAutoNum type="arabicPeriod"/>
            </a:pPr>
            <a:r>
              <a:rPr lang="en-US" b="1" i="0" dirty="0">
                <a:solidFill>
                  <a:srgbClr val="242424"/>
                </a:solidFill>
                <a:effectLst/>
                <a:latin typeface="source-serif-pro"/>
              </a:rPr>
              <a:t>Limited Robustness</a:t>
            </a:r>
            <a:r>
              <a:rPr lang="en-US" b="0" i="0" dirty="0">
                <a:solidFill>
                  <a:srgbClr val="242424"/>
                </a:solidFill>
                <a:effectLst/>
                <a:latin typeface="source-serif-pro"/>
              </a:rPr>
              <a:t>: Struggles with handling variations in spelling or morphology not seen during training.</a:t>
            </a:r>
          </a:p>
          <a:p>
            <a:pPr algn="l">
              <a:lnSpc>
                <a:spcPts val="2400"/>
              </a:lnSpc>
              <a:buFont typeface="+mj-lt"/>
              <a:buAutoNum type="arabicPeriod"/>
            </a:pPr>
            <a:r>
              <a:rPr lang="en-US" b="1" i="0" dirty="0">
                <a:solidFill>
                  <a:srgbClr val="242424"/>
                </a:solidFill>
                <a:effectLst/>
                <a:latin typeface="source-serif-pro"/>
              </a:rPr>
              <a:t>Language Dependency</a:t>
            </a:r>
            <a:r>
              <a:rPr lang="en-US" b="0" i="0" dirty="0">
                <a:solidFill>
                  <a:srgbClr val="242424"/>
                </a:solidFill>
                <a:effectLst/>
                <a:latin typeface="source-serif-pro"/>
              </a:rPr>
              <a:t>: Performance can vary significantly across different languages, especially for morphologically rich ones.</a:t>
            </a:r>
          </a:p>
          <a:p>
            <a:pPr algn="l">
              <a:lnSpc>
                <a:spcPts val="2400"/>
              </a:lnSpc>
              <a:buFont typeface="+mj-lt"/>
              <a:buAutoNum type="arabicPeriod"/>
            </a:pPr>
            <a:r>
              <a:rPr lang="en-US" b="1" i="0" dirty="0">
                <a:solidFill>
                  <a:srgbClr val="242424"/>
                </a:solidFill>
                <a:effectLst/>
                <a:latin typeface="source-serif-pro"/>
              </a:rPr>
              <a:t>Lack of Contextual Awareness</a:t>
            </a:r>
            <a:r>
              <a:rPr lang="en-US" b="0" i="0" dirty="0">
                <a:solidFill>
                  <a:srgbClr val="242424"/>
                </a:solidFill>
                <a:effectLst/>
                <a:latin typeface="source-serif-pro"/>
              </a:rPr>
              <a:t>: Tokenization is based on frequency and likelihood, not considering the broader context of word usage.</a:t>
            </a:r>
          </a:p>
        </p:txBody>
      </p:sp>
    </p:spTree>
    <p:extLst>
      <p:ext uri="{BB962C8B-B14F-4D97-AF65-F5344CB8AC3E}">
        <p14:creationId xmlns:p14="http://schemas.microsoft.com/office/powerpoint/2010/main" val="18804288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DF237B-6E4B-6084-5805-EFDE6C64CED3}"/>
              </a:ext>
            </a:extLst>
          </p:cNvPr>
          <p:cNvSpPr txBox="1"/>
          <p:nvPr/>
        </p:nvSpPr>
        <p:spPr>
          <a:xfrm>
            <a:off x="3048000" y="329131"/>
            <a:ext cx="6096000" cy="523220"/>
          </a:xfrm>
          <a:prstGeom prst="rect">
            <a:avLst/>
          </a:prstGeom>
          <a:noFill/>
        </p:spPr>
        <p:txBody>
          <a:bodyPr wrap="square">
            <a:spAutoFit/>
          </a:bodyPr>
          <a:lstStyle/>
          <a:p>
            <a:pPr algn="ctr"/>
            <a:r>
              <a:rPr lang="en-IN" sz="2800" kern="0" dirty="0">
                <a:effectLst/>
                <a:latin typeface="Times New Roman" panose="02020603050405020304" pitchFamily="18" charset="0"/>
                <a:ea typeface="Times New Roman" panose="02020603050405020304" pitchFamily="18" charset="0"/>
              </a:rPr>
              <a:t>Token limits</a:t>
            </a:r>
            <a:r>
              <a:rPr lang="en-IN" sz="2800" kern="0" dirty="0">
                <a:latin typeface="Times New Roman" panose="02020603050405020304" pitchFamily="18" charset="0"/>
                <a:ea typeface="Times New Roman" panose="02020603050405020304" pitchFamily="18" charset="0"/>
              </a:rPr>
              <a:t> and </a:t>
            </a:r>
            <a:r>
              <a:rPr lang="en-IN" sz="2800" kern="0" dirty="0">
                <a:effectLst/>
                <a:latin typeface="Times New Roman" panose="02020603050405020304" pitchFamily="18" charset="0"/>
                <a:ea typeface="Times New Roman" panose="02020603050405020304" pitchFamily="18" charset="0"/>
              </a:rPr>
              <a:t>cost impact </a:t>
            </a:r>
            <a:endParaRPr lang="hi-IN" sz="2800" dirty="0"/>
          </a:p>
        </p:txBody>
      </p:sp>
      <p:sp>
        <p:nvSpPr>
          <p:cNvPr id="5" name="TextBox 4">
            <a:extLst>
              <a:ext uri="{FF2B5EF4-FFF2-40B4-BE49-F238E27FC236}">
                <a16:creationId xmlns:a16="http://schemas.microsoft.com/office/drawing/2014/main" id="{CB46967A-AB04-9CA5-8B0D-49D5FD18F536}"/>
              </a:ext>
            </a:extLst>
          </p:cNvPr>
          <p:cNvSpPr txBox="1"/>
          <p:nvPr/>
        </p:nvSpPr>
        <p:spPr>
          <a:xfrm>
            <a:off x="418011" y="1252136"/>
            <a:ext cx="8725989" cy="1015663"/>
          </a:xfrm>
          <a:prstGeom prst="rect">
            <a:avLst/>
          </a:prstGeom>
          <a:noFill/>
        </p:spPr>
        <p:txBody>
          <a:bodyPr wrap="square">
            <a:spAutoFit/>
          </a:bodyPr>
          <a:lstStyle/>
          <a:p>
            <a:pPr>
              <a:buNone/>
            </a:pPr>
            <a:r>
              <a:rPr lang="en-US" b="1" dirty="0"/>
              <a:t>token limit</a:t>
            </a:r>
            <a:r>
              <a:rPr lang="en-US" dirty="0"/>
              <a:t> is the </a:t>
            </a:r>
            <a:r>
              <a:rPr lang="en-US" b="1" dirty="0"/>
              <a:t>maximum number of tokens</a:t>
            </a:r>
            <a:r>
              <a:rPr lang="en-US" dirty="0"/>
              <a:t> an LLM can process </a:t>
            </a:r>
            <a:r>
              <a:rPr lang="en-US" b="1" dirty="0"/>
              <a:t>in a single request</a:t>
            </a:r>
            <a:r>
              <a:rPr lang="en-US" dirty="0"/>
              <a:t>.</a:t>
            </a:r>
          </a:p>
          <a:p>
            <a:pPr>
              <a:buNone/>
            </a:pPr>
            <a:r>
              <a:rPr lang="en-US" b="1" dirty="0"/>
              <a:t>Important rule:</a:t>
            </a:r>
          </a:p>
          <a:p>
            <a:pPr>
              <a:buNone/>
            </a:pPr>
            <a:r>
              <a:rPr lang="en-US" b="1" dirty="0"/>
              <a:t>Token limit = input tokens + output tokens</a:t>
            </a:r>
            <a:endParaRPr lang="en-US" dirty="0"/>
          </a:p>
        </p:txBody>
      </p:sp>
      <p:sp>
        <p:nvSpPr>
          <p:cNvPr id="7" name="TextBox 6">
            <a:extLst>
              <a:ext uri="{FF2B5EF4-FFF2-40B4-BE49-F238E27FC236}">
                <a16:creationId xmlns:a16="http://schemas.microsoft.com/office/drawing/2014/main" id="{437606F9-2951-F8BF-A16C-0BE6FD5FE481}"/>
              </a:ext>
            </a:extLst>
          </p:cNvPr>
          <p:cNvSpPr txBox="1"/>
          <p:nvPr/>
        </p:nvSpPr>
        <p:spPr>
          <a:xfrm>
            <a:off x="418011" y="2158776"/>
            <a:ext cx="8725989" cy="646331"/>
          </a:xfrm>
          <a:prstGeom prst="rect">
            <a:avLst/>
          </a:prstGeom>
          <a:noFill/>
        </p:spPr>
        <p:txBody>
          <a:bodyPr wrap="square">
            <a:spAutoFit/>
          </a:bodyPr>
          <a:lstStyle/>
          <a:p>
            <a:pPr>
              <a:buNone/>
            </a:pPr>
            <a:r>
              <a:rPr lang="en-US" b="1" dirty="0"/>
              <a:t>Example</a:t>
            </a:r>
          </a:p>
          <a:p>
            <a:pPr>
              <a:buNone/>
            </a:pPr>
            <a:r>
              <a:rPr lang="en-US" dirty="0"/>
              <a:t>If an LLM has a </a:t>
            </a:r>
            <a:r>
              <a:rPr lang="en-US" b="1" dirty="0"/>
              <a:t>4096 token limit</a:t>
            </a:r>
            <a:r>
              <a:rPr lang="en-US" dirty="0"/>
              <a:t>:</a:t>
            </a:r>
          </a:p>
        </p:txBody>
      </p:sp>
      <p:graphicFrame>
        <p:nvGraphicFramePr>
          <p:cNvPr id="8" name="Table 7">
            <a:extLst>
              <a:ext uri="{FF2B5EF4-FFF2-40B4-BE49-F238E27FC236}">
                <a16:creationId xmlns:a16="http://schemas.microsoft.com/office/drawing/2014/main" id="{58E7DF1F-3BCD-9D7D-AA91-1F5999F1E37C}"/>
              </a:ext>
            </a:extLst>
          </p:cNvPr>
          <p:cNvGraphicFramePr>
            <a:graphicFrameLocks noGrp="1"/>
          </p:cNvGraphicFramePr>
          <p:nvPr/>
        </p:nvGraphicFramePr>
        <p:xfrm>
          <a:off x="838200" y="3086894"/>
          <a:ext cx="10515600" cy="1828800"/>
        </p:xfrm>
        <a:graphic>
          <a:graphicData uri="http://schemas.openxmlformats.org/drawingml/2006/table">
            <a:tbl>
              <a:tblPr/>
              <a:tblGrid>
                <a:gridCol w="5257800">
                  <a:extLst>
                    <a:ext uri="{9D8B030D-6E8A-4147-A177-3AD203B41FA5}">
                      <a16:colId xmlns:a16="http://schemas.microsoft.com/office/drawing/2014/main" val="989440960"/>
                    </a:ext>
                  </a:extLst>
                </a:gridCol>
                <a:gridCol w="5257800">
                  <a:extLst>
                    <a:ext uri="{9D8B030D-6E8A-4147-A177-3AD203B41FA5}">
                      <a16:colId xmlns:a16="http://schemas.microsoft.com/office/drawing/2014/main" val="3849215418"/>
                    </a:ext>
                  </a:extLst>
                </a:gridCol>
              </a:tblGrid>
              <a:tr h="0">
                <a:tc>
                  <a:txBody>
                    <a:bodyPr/>
                    <a:lstStyle/>
                    <a:p>
                      <a:pPr>
                        <a:buNone/>
                      </a:pPr>
                      <a:r>
                        <a:rPr lang="en-IN"/>
                        <a:t>Component</a:t>
                      </a:r>
                    </a:p>
                  </a:txBody>
                  <a:tcPr anchor="ctr">
                    <a:lnL>
                      <a:noFill/>
                    </a:lnL>
                    <a:lnR>
                      <a:noFill/>
                    </a:lnR>
                    <a:lnT>
                      <a:noFill/>
                    </a:lnT>
                    <a:lnB>
                      <a:noFill/>
                    </a:lnB>
                    <a:noFill/>
                  </a:tcPr>
                </a:tc>
                <a:tc>
                  <a:txBody>
                    <a:bodyPr/>
                    <a:lstStyle/>
                    <a:p>
                      <a:pPr>
                        <a:buNone/>
                      </a:pPr>
                      <a:r>
                        <a:rPr lang="en-IN"/>
                        <a:t>Tokens</a:t>
                      </a:r>
                    </a:p>
                  </a:txBody>
                  <a:tcPr anchor="ctr">
                    <a:lnL>
                      <a:noFill/>
                    </a:lnL>
                    <a:lnR>
                      <a:noFill/>
                    </a:lnR>
                    <a:lnT>
                      <a:noFill/>
                    </a:lnT>
                    <a:lnB>
                      <a:noFill/>
                    </a:lnB>
                    <a:noFill/>
                  </a:tcPr>
                </a:tc>
                <a:extLst>
                  <a:ext uri="{0D108BD9-81ED-4DB2-BD59-A6C34878D82A}">
                    <a16:rowId xmlns:a16="http://schemas.microsoft.com/office/drawing/2014/main" val="912056106"/>
                  </a:ext>
                </a:extLst>
              </a:tr>
              <a:tr h="0">
                <a:tc>
                  <a:txBody>
                    <a:bodyPr/>
                    <a:lstStyle/>
                    <a:p>
                      <a:pPr>
                        <a:buNone/>
                      </a:pPr>
                      <a:r>
                        <a:rPr lang="en-IN"/>
                        <a:t>System instructions</a:t>
                      </a:r>
                    </a:p>
                  </a:txBody>
                  <a:tcPr anchor="ctr">
                    <a:lnL>
                      <a:noFill/>
                    </a:lnL>
                    <a:lnR>
                      <a:noFill/>
                    </a:lnR>
                    <a:lnT>
                      <a:noFill/>
                    </a:lnT>
                    <a:lnB>
                      <a:noFill/>
                    </a:lnB>
                    <a:noFill/>
                  </a:tcPr>
                </a:tc>
                <a:tc>
                  <a:txBody>
                    <a:bodyPr/>
                    <a:lstStyle/>
                    <a:p>
                      <a:pPr>
                        <a:buNone/>
                      </a:pPr>
                      <a:r>
                        <a:rPr lang="en-IN"/>
                        <a:t>400</a:t>
                      </a:r>
                    </a:p>
                  </a:txBody>
                  <a:tcPr anchor="ctr">
                    <a:lnL>
                      <a:noFill/>
                    </a:lnL>
                    <a:lnR>
                      <a:noFill/>
                    </a:lnR>
                    <a:lnT>
                      <a:noFill/>
                    </a:lnT>
                    <a:lnB>
                      <a:noFill/>
                    </a:lnB>
                    <a:noFill/>
                  </a:tcPr>
                </a:tc>
                <a:extLst>
                  <a:ext uri="{0D108BD9-81ED-4DB2-BD59-A6C34878D82A}">
                    <a16:rowId xmlns:a16="http://schemas.microsoft.com/office/drawing/2014/main" val="2805029253"/>
                  </a:ext>
                </a:extLst>
              </a:tr>
              <a:tr h="0">
                <a:tc>
                  <a:txBody>
                    <a:bodyPr/>
                    <a:lstStyle/>
                    <a:p>
                      <a:pPr>
                        <a:buNone/>
                      </a:pPr>
                      <a:r>
                        <a:rPr lang="en-IN"/>
                        <a:t>User prompt</a:t>
                      </a:r>
                    </a:p>
                  </a:txBody>
                  <a:tcPr anchor="ctr">
                    <a:lnL>
                      <a:noFill/>
                    </a:lnL>
                    <a:lnR>
                      <a:noFill/>
                    </a:lnR>
                    <a:lnT>
                      <a:noFill/>
                    </a:lnT>
                    <a:lnB>
                      <a:noFill/>
                    </a:lnB>
                    <a:noFill/>
                  </a:tcPr>
                </a:tc>
                <a:tc>
                  <a:txBody>
                    <a:bodyPr/>
                    <a:lstStyle/>
                    <a:p>
                      <a:pPr>
                        <a:buNone/>
                      </a:pPr>
                      <a:r>
                        <a:rPr lang="en-IN"/>
                        <a:t>2,000</a:t>
                      </a:r>
                    </a:p>
                  </a:txBody>
                  <a:tcPr anchor="ctr">
                    <a:lnL>
                      <a:noFill/>
                    </a:lnL>
                    <a:lnR>
                      <a:noFill/>
                    </a:lnR>
                    <a:lnT>
                      <a:noFill/>
                    </a:lnT>
                    <a:lnB>
                      <a:noFill/>
                    </a:lnB>
                    <a:noFill/>
                  </a:tcPr>
                </a:tc>
                <a:extLst>
                  <a:ext uri="{0D108BD9-81ED-4DB2-BD59-A6C34878D82A}">
                    <a16:rowId xmlns:a16="http://schemas.microsoft.com/office/drawing/2014/main" val="3016405403"/>
                  </a:ext>
                </a:extLst>
              </a:tr>
              <a:tr h="0">
                <a:tc>
                  <a:txBody>
                    <a:bodyPr/>
                    <a:lstStyle/>
                    <a:p>
                      <a:pPr>
                        <a:buNone/>
                      </a:pPr>
                      <a:r>
                        <a:rPr lang="en-IN"/>
                        <a:t>Model response</a:t>
                      </a:r>
                    </a:p>
                  </a:txBody>
                  <a:tcPr anchor="ctr">
                    <a:lnL>
                      <a:noFill/>
                    </a:lnL>
                    <a:lnR>
                      <a:noFill/>
                    </a:lnR>
                    <a:lnT>
                      <a:noFill/>
                    </a:lnT>
                    <a:lnB>
                      <a:noFill/>
                    </a:lnB>
                    <a:noFill/>
                  </a:tcPr>
                </a:tc>
                <a:tc>
                  <a:txBody>
                    <a:bodyPr/>
                    <a:lstStyle/>
                    <a:p>
                      <a:pPr>
                        <a:buNone/>
                      </a:pPr>
                      <a:r>
                        <a:rPr lang="en-IN"/>
                        <a:t>1,200</a:t>
                      </a:r>
                    </a:p>
                  </a:txBody>
                  <a:tcPr anchor="ctr">
                    <a:lnL>
                      <a:noFill/>
                    </a:lnL>
                    <a:lnR>
                      <a:noFill/>
                    </a:lnR>
                    <a:lnT>
                      <a:noFill/>
                    </a:lnT>
                    <a:lnB>
                      <a:noFill/>
                    </a:lnB>
                    <a:noFill/>
                  </a:tcPr>
                </a:tc>
                <a:extLst>
                  <a:ext uri="{0D108BD9-81ED-4DB2-BD59-A6C34878D82A}">
                    <a16:rowId xmlns:a16="http://schemas.microsoft.com/office/drawing/2014/main" val="2090325037"/>
                  </a:ext>
                </a:extLst>
              </a:tr>
              <a:tr h="0">
                <a:tc>
                  <a:txBody>
                    <a:bodyPr/>
                    <a:lstStyle/>
                    <a:p>
                      <a:pPr>
                        <a:buNone/>
                      </a:pPr>
                      <a:r>
                        <a:rPr lang="en-IN" b="1"/>
                        <a:t>Total</a:t>
                      </a:r>
                      <a:endParaRPr lang="en-IN"/>
                    </a:p>
                  </a:txBody>
                  <a:tcPr anchor="ctr">
                    <a:lnL>
                      <a:noFill/>
                    </a:lnL>
                    <a:lnR>
                      <a:noFill/>
                    </a:lnR>
                    <a:lnT>
                      <a:noFill/>
                    </a:lnT>
                    <a:lnB>
                      <a:noFill/>
                    </a:lnB>
                    <a:noFill/>
                  </a:tcPr>
                </a:tc>
                <a:tc>
                  <a:txBody>
                    <a:bodyPr/>
                    <a:lstStyle/>
                    <a:p>
                      <a:pPr>
                        <a:buNone/>
                      </a:pPr>
                      <a:r>
                        <a:rPr lang="en-IN" b="1" dirty="0"/>
                        <a:t>3,600 (Allowed)</a:t>
                      </a:r>
                      <a:endParaRPr lang="en-IN" dirty="0"/>
                    </a:p>
                  </a:txBody>
                  <a:tcPr anchor="ctr">
                    <a:lnL>
                      <a:noFill/>
                    </a:lnL>
                    <a:lnR>
                      <a:noFill/>
                    </a:lnR>
                    <a:lnT>
                      <a:noFill/>
                    </a:lnT>
                    <a:lnB>
                      <a:noFill/>
                    </a:lnB>
                    <a:noFill/>
                  </a:tcPr>
                </a:tc>
                <a:extLst>
                  <a:ext uri="{0D108BD9-81ED-4DB2-BD59-A6C34878D82A}">
                    <a16:rowId xmlns:a16="http://schemas.microsoft.com/office/drawing/2014/main" val="2739034009"/>
                  </a:ext>
                </a:extLst>
              </a:tr>
            </a:tbl>
          </a:graphicData>
        </a:graphic>
      </p:graphicFrame>
      <p:sp>
        <p:nvSpPr>
          <p:cNvPr id="10" name="TextBox 9">
            <a:extLst>
              <a:ext uri="{FF2B5EF4-FFF2-40B4-BE49-F238E27FC236}">
                <a16:creationId xmlns:a16="http://schemas.microsoft.com/office/drawing/2014/main" id="{49852C1B-0286-92D2-5B92-55D22679F031}"/>
              </a:ext>
            </a:extLst>
          </p:cNvPr>
          <p:cNvSpPr txBox="1"/>
          <p:nvPr/>
        </p:nvSpPr>
        <p:spPr>
          <a:xfrm>
            <a:off x="1942010" y="5468878"/>
            <a:ext cx="6096000" cy="923330"/>
          </a:xfrm>
          <a:prstGeom prst="rect">
            <a:avLst/>
          </a:prstGeom>
          <a:noFill/>
        </p:spPr>
        <p:txBody>
          <a:bodyPr wrap="square">
            <a:spAutoFit/>
          </a:bodyPr>
          <a:lstStyle/>
          <a:p>
            <a:r>
              <a:rPr lang="en-US" dirty="0"/>
              <a:t>If total exceeds 4096 →</a:t>
            </a:r>
            <a:br>
              <a:rPr lang="en-US" dirty="0"/>
            </a:br>
            <a:r>
              <a:rPr lang="en-US" dirty="0"/>
              <a:t> 	Context truncation</a:t>
            </a:r>
            <a:br>
              <a:rPr lang="en-US" dirty="0"/>
            </a:br>
            <a:r>
              <a:rPr lang="en-US" dirty="0"/>
              <a:t>	 Incomplete or failed response</a:t>
            </a:r>
            <a:endParaRPr lang="hi-IN" dirty="0"/>
          </a:p>
        </p:txBody>
      </p:sp>
    </p:spTree>
    <p:extLst>
      <p:ext uri="{BB962C8B-B14F-4D97-AF65-F5344CB8AC3E}">
        <p14:creationId xmlns:p14="http://schemas.microsoft.com/office/powerpoint/2010/main" val="3956034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BE2173-1402-270C-0F2A-F5F3926E195C}"/>
              </a:ext>
            </a:extLst>
          </p:cNvPr>
          <p:cNvSpPr txBox="1"/>
          <p:nvPr/>
        </p:nvSpPr>
        <p:spPr>
          <a:xfrm>
            <a:off x="87084" y="137218"/>
            <a:ext cx="8856617" cy="2862322"/>
          </a:xfrm>
          <a:prstGeom prst="rect">
            <a:avLst/>
          </a:prstGeom>
          <a:noFill/>
        </p:spPr>
        <p:txBody>
          <a:bodyPr wrap="square">
            <a:spAutoFit/>
          </a:bodyPr>
          <a:lstStyle/>
          <a:p>
            <a:pPr>
              <a:buNone/>
            </a:pPr>
            <a:r>
              <a:rPr lang="en-US" b="1" dirty="0"/>
              <a:t>Why Do Token Limits Exist?</a:t>
            </a:r>
          </a:p>
          <a:p>
            <a:pPr>
              <a:buNone/>
            </a:pPr>
            <a:r>
              <a:rPr lang="en-US" dirty="0"/>
              <a:t>Token limits exist due to the </a:t>
            </a:r>
            <a:r>
              <a:rPr lang="en-US" b="1" dirty="0"/>
              <a:t>Transformer attention mechanism</a:t>
            </a:r>
            <a:r>
              <a:rPr lang="en-US" dirty="0"/>
              <a:t>.</a:t>
            </a:r>
          </a:p>
          <a:p>
            <a:pPr>
              <a:buNone/>
            </a:pPr>
            <a:r>
              <a:rPr lang="en-US" b="1" dirty="0"/>
              <a:t>Key reason:</a:t>
            </a:r>
          </a:p>
          <a:p>
            <a:pPr>
              <a:buFont typeface="Arial" panose="020B0604020202020204" pitchFamily="34" charset="0"/>
              <a:buChar char="•"/>
            </a:pPr>
            <a:r>
              <a:rPr lang="en-US" dirty="0"/>
              <a:t>Each token attends to every other token</a:t>
            </a:r>
          </a:p>
          <a:p>
            <a:pPr>
              <a:buFont typeface="Arial" panose="020B0604020202020204" pitchFamily="34" charset="0"/>
              <a:buChar char="•"/>
            </a:pPr>
            <a:r>
              <a:rPr lang="en-US" dirty="0"/>
              <a:t>Computational complexity is </a:t>
            </a:r>
            <a:r>
              <a:rPr lang="en-US" b="1" dirty="0"/>
              <a:t>O(n²)</a:t>
            </a:r>
            <a:endParaRPr lang="en-US" dirty="0"/>
          </a:p>
          <a:p>
            <a:pPr>
              <a:buNone/>
            </a:pPr>
            <a:r>
              <a:rPr lang="en-US" dirty="0"/>
              <a:t> As token count increases:</a:t>
            </a:r>
          </a:p>
          <a:p>
            <a:pPr>
              <a:buFont typeface="Arial" panose="020B0604020202020204" pitchFamily="34" charset="0"/>
              <a:buChar char="•"/>
            </a:pPr>
            <a:r>
              <a:rPr lang="en-US" dirty="0"/>
              <a:t>Memory usage increases</a:t>
            </a:r>
          </a:p>
          <a:p>
            <a:pPr>
              <a:buFont typeface="Arial" panose="020B0604020202020204" pitchFamily="34" charset="0"/>
              <a:buChar char="•"/>
            </a:pPr>
            <a:r>
              <a:rPr lang="en-US" dirty="0"/>
              <a:t>Computation time increases</a:t>
            </a:r>
          </a:p>
          <a:p>
            <a:pPr>
              <a:buFont typeface="Arial" panose="020B0604020202020204" pitchFamily="34" charset="0"/>
              <a:buChar char="•"/>
            </a:pPr>
            <a:r>
              <a:rPr lang="en-US" dirty="0"/>
              <a:t>Cost increases</a:t>
            </a:r>
          </a:p>
          <a:p>
            <a:pPr>
              <a:buNone/>
            </a:pPr>
            <a:r>
              <a:rPr lang="en-US" dirty="0"/>
              <a:t> Token limits protect </a:t>
            </a:r>
            <a:r>
              <a:rPr lang="en-US" b="1" dirty="0"/>
              <a:t>performance and scalability</a:t>
            </a:r>
            <a:r>
              <a:rPr lang="en-US" dirty="0"/>
              <a:t>.</a:t>
            </a:r>
          </a:p>
        </p:txBody>
      </p:sp>
      <p:sp>
        <p:nvSpPr>
          <p:cNvPr id="5" name="TextBox 4">
            <a:extLst>
              <a:ext uri="{FF2B5EF4-FFF2-40B4-BE49-F238E27FC236}">
                <a16:creationId xmlns:a16="http://schemas.microsoft.com/office/drawing/2014/main" id="{BA7260FC-3359-907D-4C03-81D9737EA959}"/>
              </a:ext>
            </a:extLst>
          </p:cNvPr>
          <p:cNvSpPr txBox="1"/>
          <p:nvPr/>
        </p:nvSpPr>
        <p:spPr>
          <a:xfrm>
            <a:off x="95791" y="3108851"/>
            <a:ext cx="8595360" cy="646331"/>
          </a:xfrm>
          <a:prstGeom prst="rect">
            <a:avLst/>
          </a:prstGeom>
          <a:noFill/>
        </p:spPr>
        <p:txBody>
          <a:bodyPr wrap="square">
            <a:spAutoFit/>
          </a:bodyPr>
          <a:lstStyle/>
          <a:p>
            <a:pPr>
              <a:buNone/>
            </a:pPr>
            <a:r>
              <a:rPr lang="en-US" b="1" dirty="0"/>
              <a:t>How Tokenization Affects Token Limits</a:t>
            </a:r>
          </a:p>
          <a:p>
            <a:pPr>
              <a:buNone/>
            </a:pPr>
            <a:r>
              <a:rPr lang="en-US" dirty="0"/>
              <a:t>Different tokenization strategies produce </a:t>
            </a:r>
            <a:r>
              <a:rPr lang="en-US" b="1" dirty="0"/>
              <a:t>different token counts</a:t>
            </a:r>
            <a:r>
              <a:rPr lang="en-US" dirty="0"/>
              <a:t>:</a:t>
            </a:r>
          </a:p>
        </p:txBody>
      </p:sp>
      <p:graphicFrame>
        <p:nvGraphicFramePr>
          <p:cNvPr id="6" name="Table 5">
            <a:extLst>
              <a:ext uri="{FF2B5EF4-FFF2-40B4-BE49-F238E27FC236}">
                <a16:creationId xmlns:a16="http://schemas.microsoft.com/office/drawing/2014/main" id="{9ACFED84-3899-1AB8-554B-5ACAF16469D3}"/>
              </a:ext>
            </a:extLst>
          </p:cNvPr>
          <p:cNvGraphicFramePr>
            <a:graphicFrameLocks noGrp="1"/>
          </p:cNvGraphicFramePr>
          <p:nvPr>
            <p:extLst>
              <p:ext uri="{D42A27DB-BD31-4B8C-83A1-F6EECF244321}">
                <p14:modId xmlns:p14="http://schemas.microsoft.com/office/powerpoint/2010/main" val="553524362"/>
              </p:ext>
            </p:extLst>
          </p:nvPr>
        </p:nvGraphicFramePr>
        <p:xfrm>
          <a:off x="838200" y="4811193"/>
          <a:ext cx="10515600" cy="1097280"/>
        </p:xfrm>
        <a:graphic>
          <a:graphicData uri="http://schemas.openxmlformats.org/drawingml/2006/table">
            <a:tbl>
              <a:tblPr/>
              <a:tblGrid>
                <a:gridCol w="3505200">
                  <a:extLst>
                    <a:ext uri="{9D8B030D-6E8A-4147-A177-3AD203B41FA5}">
                      <a16:colId xmlns:a16="http://schemas.microsoft.com/office/drawing/2014/main" val="3446190033"/>
                    </a:ext>
                  </a:extLst>
                </a:gridCol>
                <a:gridCol w="3505200">
                  <a:extLst>
                    <a:ext uri="{9D8B030D-6E8A-4147-A177-3AD203B41FA5}">
                      <a16:colId xmlns:a16="http://schemas.microsoft.com/office/drawing/2014/main" val="1632306079"/>
                    </a:ext>
                  </a:extLst>
                </a:gridCol>
                <a:gridCol w="3505200">
                  <a:extLst>
                    <a:ext uri="{9D8B030D-6E8A-4147-A177-3AD203B41FA5}">
                      <a16:colId xmlns:a16="http://schemas.microsoft.com/office/drawing/2014/main" val="2249818020"/>
                    </a:ext>
                  </a:extLst>
                </a:gridCol>
              </a:tblGrid>
              <a:tr h="0">
                <a:tc>
                  <a:txBody>
                    <a:bodyPr/>
                    <a:lstStyle/>
                    <a:p>
                      <a:pPr>
                        <a:buNone/>
                      </a:pPr>
                      <a:r>
                        <a:rPr lang="en-IN"/>
                        <a:t>Text</a:t>
                      </a:r>
                    </a:p>
                  </a:txBody>
                  <a:tcPr anchor="ctr">
                    <a:lnL>
                      <a:noFill/>
                    </a:lnL>
                    <a:lnR>
                      <a:noFill/>
                    </a:lnR>
                    <a:lnT>
                      <a:noFill/>
                    </a:lnT>
                    <a:lnB>
                      <a:noFill/>
                    </a:lnB>
                    <a:noFill/>
                  </a:tcPr>
                </a:tc>
                <a:tc>
                  <a:txBody>
                    <a:bodyPr/>
                    <a:lstStyle/>
                    <a:p>
                      <a:pPr>
                        <a:buNone/>
                      </a:pPr>
                      <a:r>
                        <a:rPr lang="en-IN"/>
                        <a:t>Tokenization</a:t>
                      </a:r>
                    </a:p>
                  </a:txBody>
                  <a:tcPr anchor="ctr">
                    <a:lnL>
                      <a:noFill/>
                    </a:lnL>
                    <a:lnR>
                      <a:noFill/>
                    </a:lnR>
                    <a:lnT>
                      <a:noFill/>
                    </a:lnT>
                    <a:lnB>
                      <a:noFill/>
                    </a:lnB>
                    <a:noFill/>
                  </a:tcPr>
                </a:tc>
                <a:tc>
                  <a:txBody>
                    <a:bodyPr/>
                    <a:lstStyle/>
                    <a:p>
                      <a:pPr>
                        <a:buNone/>
                      </a:pPr>
                      <a:r>
                        <a:rPr lang="en-IN"/>
                        <a:t>Tokens</a:t>
                      </a:r>
                    </a:p>
                  </a:txBody>
                  <a:tcPr anchor="ctr">
                    <a:lnL>
                      <a:noFill/>
                    </a:lnL>
                    <a:lnR>
                      <a:noFill/>
                    </a:lnR>
                    <a:lnT>
                      <a:noFill/>
                    </a:lnT>
                    <a:lnB>
                      <a:noFill/>
                    </a:lnB>
                    <a:noFill/>
                  </a:tcPr>
                </a:tc>
                <a:extLst>
                  <a:ext uri="{0D108BD9-81ED-4DB2-BD59-A6C34878D82A}">
                    <a16:rowId xmlns:a16="http://schemas.microsoft.com/office/drawing/2014/main" val="2498149721"/>
                  </a:ext>
                </a:extLst>
              </a:tr>
              <a:tr h="0">
                <a:tc>
                  <a:txBody>
                    <a:bodyPr/>
                    <a:lstStyle/>
                    <a:p>
                      <a:pPr>
                        <a:buNone/>
                      </a:pPr>
                      <a:r>
                        <a:rPr lang="en-IN"/>
                        <a:t>learning</a:t>
                      </a:r>
                    </a:p>
                  </a:txBody>
                  <a:tcPr anchor="ctr">
                    <a:lnL>
                      <a:noFill/>
                    </a:lnL>
                    <a:lnR>
                      <a:noFill/>
                    </a:lnR>
                    <a:lnT>
                      <a:noFill/>
                    </a:lnT>
                    <a:lnB>
                      <a:noFill/>
                    </a:lnB>
                    <a:noFill/>
                  </a:tcPr>
                </a:tc>
                <a:tc>
                  <a:txBody>
                    <a:bodyPr/>
                    <a:lstStyle/>
                    <a:p>
                      <a:pPr>
                        <a:buNone/>
                      </a:pPr>
                      <a:r>
                        <a:rPr lang="en-IN"/>
                        <a:t>learn + ##ing</a:t>
                      </a:r>
                    </a:p>
                  </a:txBody>
                  <a:tcPr anchor="ctr">
                    <a:lnL>
                      <a:noFill/>
                    </a:lnL>
                    <a:lnR>
                      <a:noFill/>
                    </a:lnR>
                    <a:lnT>
                      <a:noFill/>
                    </a:lnT>
                    <a:lnB>
                      <a:noFill/>
                    </a:lnB>
                    <a:noFill/>
                  </a:tcPr>
                </a:tc>
                <a:tc>
                  <a:txBody>
                    <a:bodyPr/>
                    <a:lstStyle/>
                    <a:p>
                      <a:pPr>
                        <a:buNone/>
                      </a:pPr>
                      <a:r>
                        <a:rPr lang="en-IN"/>
                        <a:t>2</a:t>
                      </a:r>
                    </a:p>
                  </a:txBody>
                  <a:tcPr anchor="ctr">
                    <a:lnL>
                      <a:noFill/>
                    </a:lnL>
                    <a:lnR>
                      <a:noFill/>
                    </a:lnR>
                    <a:lnT>
                      <a:noFill/>
                    </a:lnT>
                    <a:lnB>
                      <a:noFill/>
                    </a:lnB>
                    <a:noFill/>
                  </a:tcPr>
                </a:tc>
                <a:extLst>
                  <a:ext uri="{0D108BD9-81ED-4DB2-BD59-A6C34878D82A}">
                    <a16:rowId xmlns:a16="http://schemas.microsoft.com/office/drawing/2014/main" val="877917739"/>
                  </a:ext>
                </a:extLst>
              </a:tr>
              <a:tr h="0">
                <a:tc>
                  <a:txBody>
                    <a:bodyPr/>
                    <a:lstStyle/>
                    <a:p>
                      <a:pPr>
                        <a:buNone/>
                      </a:pPr>
                      <a:r>
                        <a:rPr lang="en-IN"/>
                        <a:t>internationalization</a:t>
                      </a:r>
                    </a:p>
                  </a:txBody>
                  <a:tcPr anchor="ctr">
                    <a:lnL>
                      <a:noFill/>
                    </a:lnL>
                    <a:lnR>
                      <a:noFill/>
                    </a:lnR>
                    <a:lnT>
                      <a:noFill/>
                    </a:lnT>
                    <a:lnB>
                      <a:noFill/>
                    </a:lnB>
                    <a:noFill/>
                  </a:tcPr>
                </a:tc>
                <a:tc>
                  <a:txBody>
                    <a:bodyPr/>
                    <a:lstStyle/>
                    <a:p>
                      <a:pPr>
                        <a:buNone/>
                      </a:pPr>
                      <a:r>
                        <a:rPr lang="en-IN"/>
                        <a:t>inter + ##nation + ##al + ##ization</a:t>
                      </a:r>
                    </a:p>
                  </a:txBody>
                  <a:tcPr anchor="ctr">
                    <a:lnL>
                      <a:noFill/>
                    </a:lnL>
                    <a:lnR>
                      <a:noFill/>
                    </a:lnR>
                    <a:lnT>
                      <a:noFill/>
                    </a:lnT>
                    <a:lnB>
                      <a:noFill/>
                    </a:lnB>
                    <a:noFill/>
                  </a:tcPr>
                </a:tc>
                <a:tc>
                  <a:txBody>
                    <a:bodyPr/>
                    <a:lstStyle/>
                    <a:p>
                      <a:pPr>
                        <a:buNone/>
                      </a:pPr>
                      <a:r>
                        <a:rPr lang="en-IN" dirty="0"/>
                        <a:t>4</a:t>
                      </a:r>
                    </a:p>
                  </a:txBody>
                  <a:tcPr anchor="ctr">
                    <a:lnL>
                      <a:noFill/>
                    </a:lnL>
                    <a:lnR>
                      <a:noFill/>
                    </a:lnR>
                    <a:lnT>
                      <a:noFill/>
                    </a:lnT>
                    <a:lnB>
                      <a:noFill/>
                    </a:lnB>
                    <a:noFill/>
                  </a:tcPr>
                </a:tc>
                <a:extLst>
                  <a:ext uri="{0D108BD9-81ED-4DB2-BD59-A6C34878D82A}">
                    <a16:rowId xmlns:a16="http://schemas.microsoft.com/office/drawing/2014/main" val="3435569304"/>
                  </a:ext>
                </a:extLst>
              </a:tr>
            </a:tbl>
          </a:graphicData>
        </a:graphic>
      </p:graphicFrame>
    </p:spTree>
    <p:extLst>
      <p:ext uri="{BB962C8B-B14F-4D97-AF65-F5344CB8AC3E}">
        <p14:creationId xmlns:p14="http://schemas.microsoft.com/office/powerpoint/2010/main" val="16577040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1CB95-DDA9-D4BE-AC80-BC32A3D5BF92}"/>
              </a:ext>
            </a:extLst>
          </p:cNvPr>
          <p:cNvSpPr txBox="1"/>
          <p:nvPr/>
        </p:nvSpPr>
        <p:spPr>
          <a:xfrm>
            <a:off x="461548" y="2436613"/>
            <a:ext cx="6096000" cy="369332"/>
          </a:xfrm>
          <a:prstGeom prst="rect">
            <a:avLst/>
          </a:prstGeom>
          <a:noFill/>
        </p:spPr>
        <p:txBody>
          <a:bodyPr wrap="square">
            <a:spAutoFit/>
          </a:bodyPr>
          <a:lstStyle/>
          <a:p>
            <a:r>
              <a:rPr lang="en-IN" dirty="0"/>
              <a:t>Example Cost Impact</a:t>
            </a:r>
            <a:endParaRPr lang="hi-IN" dirty="0"/>
          </a:p>
        </p:txBody>
      </p:sp>
      <p:graphicFrame>
        <p:nvGraphicFramePr>
          <p:cNvPr id="6" name="Table 5">
            <a:extLst>
              <a:ext uri="{FF2B5EF4-FFF2-40B4-BE49-F238E27FC236}">
                <a16:creationId xmlns:a16="http://schemas.microsoft.com/office/drawing/2014/main" id="{BD30A460-2341-A1AF-0BB6-1DC172FE9601}"/>
              </a:ext>
            </a:extLst>
          </p:cNvPr>
          <p:cNvGraphicFramePr>
            <a:graphicFrameLocks noGrp="1"/>
          </p:cNvGraphicFramePr>
          <p:nvPr/>
        </p:nvGraphicFramePr>
        <p:xfrm>
          <a:off x="838200" y="3452654"/>
          <a:ext cx="10515600" cy="1097280"/>
        </p:xfrm>
        <a:graphic>
          <a:graphicData uri="http://schemas.openxmlformats.org/drawingml/2006/table">
            <a:tbl>
              <a:tblPr/>
              <a:tblGrid>
                <a:gridCol w="3505200">
                  <a:extLst>
                    <a:ext uri="{9D8B030D-6E8A-4147-A177-3AD203B41FA5}">
                      <a16:colId xmlns:a16="http://schemas.microsoft.com/office/drawing/2014/main" val="2738993659"/>
                    </a:ext>
                  </a:extLst>
                </a:gridCol>
                <a:gridCol w="3505200">
                  <a:extLst>
                    <a:ext uri="{9D8B030D-6E8A-4147-A177-3AD203B41FA5}">
                      <a16:colId xmlns:a16="http://schemas.microsoft.com/office/drawing/2014/main" val="4280598949"/>
                    </a:ext>
                  </a:extLst>
                </a:gridCol>
                <a:gridCol w="3505200">
                  <a:extLst>
                    <a:ext uri="{9D8B030D-6E8A-4147-A177-3AD203B41FA5}">
                      <a16:colId xmlns:a16="http://schemas.microsoft.com/office/drawing/2014/main" val="757057667"/>
                    </a:ext>
                  </a:extLst>
                </a:gridCol>
              </a:tblGrid>
              <a:tr h="0">
                <a:tc>
                  <a:txBody>
                    <a:bodyPr/>
                    <a:lstStyle/>
                    <a:p>
                      <a:pPr>
                        <a:buNone/>
                      </a:pPr>
                      <a:r>
                        <a:rPr lang="en-IN"/>
                        <a:t>Prompt Type</a:t>
                      </a:r>
                    </a:p>
                  </a:txBody>
                  <a:tcPr anchor="ctr">
                    <a:lnL>
                      <a:noFill/>
                    </a:lnL>
                    <a:lnR>
                      <a:noFill/>
                    </a:lnR>
                    <a:lnT>
                      <a:noFill/>
                    </a:lnT>
                    <a:lnB>
                      <a:noFill/>
                    </a:lnB>
                    <a:noFill/>
                  </a:tcPr>
                </a:tc>
                <a:tc>
                  <a:txBody>
                    <a:bodyPr/>
                    <a:lstStyle/>
                    <a:p>
                      <a:pPr>
                        <a:buNone/>
                      </a:pPr>
                      <a:r>
                        <a:rPr lang="en-IN"/>
                        <a:t>Tokens Used</a:t>
                      </a:r>
                    </a:p>
                  </a:txBody>
                  <a:tcPr anchor="ctr">
                    <a:lnL>
                      <a:noFill/>
                    </a:lnL>
                    <a:lnR>
                      <a:noFill/>
                    </a:lnR>
                    <a:lnT>
                      <a:noFill/>
                    </a:lnT>
                    <a:lnB>
                      <a:noFill/>
                    </a:lnB>
                    <a:noFill/>
                  </a:tcPr>
                </a:tc>
                <a:tc>
                  <a:txBody>
                    <a:bodyPr/>
                    <a:lstStyle/>
                    <a:p>
                      <a:pPr>
                        <a:buNone/>
                      </a:pPr>
                      <a:r>
                        <a:rPr lang="en-IN"/>
                        <a:t>Cost</a:t>
                      </a:r>
                    </a:p>
                  </a:txBody>
                  <a:tcPr anchor="ctr">
                    <a:lnL>
                      <a:noFill/>
                    </a:lnL>
                    <a:lnR>
                      <a:noFill/>
                    </a:lnR>
                    <a:lnT>
                      <a:noFill/>
                    </a:lnT>
                    <a:lnB>
                      <a:noFill/>
                    </a:lnB>
                    <a:noFill/>
                  </a:tcPr>
                </a:tc>
                <a:extLst>
                  <a:ext uri="{0D108BD9-81ED-4DB2-BD59-A6C34878D82A}">
                    <a16:rowId xmlns:a16="http://schemas.microsoft.com/office/drawing/2014/main" val="2043479640"/>
                  </a:ext>
                </a:extLst>
              </a:tr>
              <a:tr h="0">
                <a:tc>
                  <a:txBody>
                    <a:bodyPr/>
                    <a:lstStyle/>
                    <a:p>
                      <a:pPr>
                        <a:buNone/>
                      </a:pPr>
                      <a:r>
                        <a:rPr lang="en-IN"/>
                        <a:t>Long, verbose prompt</a:t>
                      </a:r>
                    </a:p>
                  </a:txBody>
                  <a:tcPr anchor="ctr">
                    <a:lnL>
                      <a:noFill/>
                    </a:lnL>
                    <a:lnR>
                      <a:noFill/>
                    </a:lnR>
                    <a:lnT>
                      <a:noFill/>
                    </a:lnT>
                    <a:lnB>
                      <a:noFill/>
                    </a:lnB>
                    <a:noFill/>
                  </a:tcPr>
                </a:tc>
                <a:tc>
                  <a:txBody>
                    <a:bodyPr/>
                    <a:lstStyle/>
                    <a:p>
                      <a:pPr>
                        <a:buNone/>
                      </a:pPr>
                      <a:r>
                        <a:rPr lang="en-IN"/>
                        <a:t>High</a:t>
                      </a:r>
                    </a:p>
                  </a:txBody>
                  <a:tcPr anchor="ctr">
                    <a:lnL>
                      <a:noFill/>
                    </a:lnL>
                    <a:lnR>
                      <a:noFill/>
                    </a:lnR>
                    <a:lnT>
                      <a:noFill/>
                    </a:lnT>
                    <a:lnB>
                      <a:noFill/>
                    </a:lnB>
                    <a:noFill/>
                  </a:tcPr>
                </a:tc>
                <a:tc>
                  <a:txBody>
                    <a:bodyPr/>
                    <a:lstStyle/>
                    <a:p>
                      <a:pPr>
                        <a:buNone/>
                      </a:pPr>
                      <a:r>
                        <a:rPr lang="en-IN"/>
                        <a:t>High</a:t>
                      </a:r>
                    </a:p>
                  </a:txBody>
                  <a:tcPr anchor="ctr">
                    <a:lnL>
                      <a:noFill/>
                    </a:lnL>
                    <a:lnR>
                      <a:noFill/>
                    </a:lnR>
                    <a:lnT>
                      <a:noFill/>
                    </a:lnT>
                    <a:lnB>
                      <a:noFill/>
                    </a:lnB>
                    <a:noFill/>
                  </a:tcPr>
                </a:tc>
                <a:extLst>
                  <a:ext uri="{0D108BD9-81ED-4DB2-BD59-A6C34878D82A}">
                    <a16:rowId xmlns:a16="http://schemas.microsoft.com/office/drawing/2014/main" val="4194856602"/>
                  </a:ext>
                </a:extLst>
              </a:tr>
              <a:tr h="0">
                <a:tc>
                  <a:txBody>
                    <a:bodyPr/>
                    <a:lstStyle/>
                    <a:p>
                      <a:pPr>
                        <a:buNone/>
                      </a:pPr>
                      <a:r>
                        <a:rPr lang="en-IN"/>
                        <a:t>Concise, structured prompt</a:t>
                      </a:r>
                    </a:p>
                  </a:txBody>
                  <a:tcPr anchor="ctr">
                    <a:lnL>
                      <a:noFill/>
                    </a:lnL>
                    <a:lnR>
                      <a:noFill/>
                    </a:lnR>
                    <a:lnT>
                      <a:noFill/>
                    </a:lnT>
                    <a:lnB>
                      <a:noFill/>
                    </a:lnB>
                    <a:noFill/>
                  </a:tcPr>
                </a:tc>
                <a:tc>
                  <a:txBody>
                    <a:bodyPr/>
                    <a:lstStyle/>
                    <a:p>
                      <a:pPr>
                        <a:buNone/>
                      </a:pPr>
                      <a:r>
                        <a:rPr lang="en-IN"/>
                        <a:t>Low</a:t>
                      </a:r>
                    </a:p>
                  </a:txBody>
                  <a:tcPr anchor="ctr">
                    <a:lnL>
                      <a:noFill/>
                    </a:lnL>
                    <a:lnR>
                      <a:noFill/>
                    </a:lnR>
                    <a:lnT>
                      <a:noFill/>
                    </a:lnT>
                    <a:lnB>
                      <a:noFill/>
                    </a:lnB>
                    <a:noFill/>
                  </a:tcPr>
                </a:tc>
                <a:tc>
                  <a:txBody>
                    <a:bodyPr/>
                    <a:lstStyle/>
                    <a:p>
                      <a:pPr>
                        <a:buNone/>
                      </a:pPr>
                      <a:r>
                        <a:rPr lang="en-IN" dirty="0"/>
                        <a:t>Low</a:t>
                      </a:r>
                    </a:p>
                  </a:txBody>
                  <a:tcPr anchor="ctr">
                    <a:lnL>
                      <a:noFill/>
                    </a:lnL>
                    <a:lnR>
                      <a:noFill/>
                    </a:lnR>
                    <a:lnT>
                      <a:noFill/>
                    </a:lnT>
                    <a:lnB>
                      <a:noFill/>
                    </a:lnB>
                    <a:noFill/>
                  </a:tcPr>
                </a:tc>
                <a:extLst>
                  <a:ext uri="{0D108BD9-81ED-4DB2-BD59-A6C34878D82A}">
                    <a16:rowId xmlns:a16="http://schemas.microsoft.com/office/drawing/2014/main" val="2951194895"/>
                  </a:ext>
                </a:extLst>
              </a:tr>
            </a:tbl>
          </a:graphicData>
        </a:graphic>
      </p:graphicFrame>
      <p:sp>
        <p:nvSpPr>
          <p:cNvPr id="8" name="TextBox 7">
            <a:extLst>
              <a:ext uri="{FF2B5EF4-FFF2-40B4-BE49-F238E27FC236}">
                <a16:creationId xmlns:a16="http://schemas.microsoft.com/office/drawing/2014/main" id="{18608093-9CAA-E5E0-354D-649B8EA3E443}"/>
              </a:ext>
            </a:extLst>
          </p:cNvPr>
          <p:cNvSpPr txBox="1"/>
          <p:nvPr/>
        </p:nvSpPr>
        <p:spPr>
          <a:xfrm>
            <a:off x="339635" y="395122"/>
            <a:ext cx="11739156" cy="1754326"/>
          </a:xfrm>
          <a:prstGeom prst="rect">
            <a:avLst/>
          </a:prstGeom>
          <a:noFill/>
        </p:spPr>
        <p:txBody>
          <a:bodyPr wrap="square">
            <a:spAutoFit/>
          </a:bodyPr>
          <a:lstStyle/>
          <a:p>
            <a:r>
              <a:rPr lang="en-US" b="1" dirty="0"/>
              <a:t>Cost Impact of Tokens</a:t>
            </a:r>
          </a:p>
          <a:p>
            <a:pPr>
              <a:buNone/>
            </a:pPr>
            <a:r>
              <a:rPr lang="en-US" dirty="0"/>
              <a:t> refers to the </a:t>
            </a:r>
            <a:r>
              <a:rPr lang="en-US" b="1" dirty="0"/>
              <a:t>monetary cost incurred for processing tokens</a:t>
            </a:r>
            <a:r>
              <a:rPr lang="en-US" dirty="0"/>
              <a:t> when using a Large Language Model.</a:t>
            </a:r>
          </a:p>
          <a:p>
            <a:pPr>
              <a:buNone/>
            </a:pPr>
            <a:r>
              <a:rPr lang="en-US" dirty="0"/>
              <a:t>LLM providers charge based on:</a:t>
            </a:r>
          </a:p>
          <a:p>
            <a:pPr>
              <a:buFont typeface="Arial" panose="020B0604020202020204" pitchFamily="34" charset="0"/>
              <a:buChar char="•"/>
            </a:pPr>
            <a:r>
              <a:rPr lang="en-US" b="1" dirty="0"/>
              <a:t>Number of input tokens</a:t>
            </a:r>
            <a:endParaRPr lang="en-US" dirty="0"/>
          </a:p>
          <a:p>
            <a:pPr>
              <a:buFont typeface="Arial" panose="020B0604020202020204" pitchFamily="34" charset="0"/>
              <a:buChar char="•"/>
            </a:pPr>
            <a:r>
              <a:rPr lang="en-US" b="1" dirty="0"/>
              <a:t>Number of output tokens</a:t>
            </a:r>
            <a:endParaRPr lang="en-US" dirty="0"/>
          </a:p>
          <a:p>
            <a:pPr>
              <a:buNone/>
            </a:pPr>
            <a:r>
              <a:rPr lang="en-US" dirty="0"/>
              <a:t> </a:t>
            </a:r>
            <a:r>
              <a:rPr lang="en-US" b="1" dirty="0"/>
              <a:t>Each token processed consumes computation, memory, and energy</a:t>
            </a:r>
            <a:r>
              <a:rPr lang="en-US" dirty="0"/>
              <a:t>.</a:t>
            </a:r>
          </a:p>
        </p:txBody>
      </p:sp>
    </p:spTree>
    <p:extLst>
      <p:ext uri="{BB962C8B-B14F-4D97-AF65-F5344CB8AC3E}">
        <p14:creationId xmlns:p14="http://schemas.microsoft.com/office/powerpoint/2010/main" val="24272773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BD93E-BAA9-0BAA-7BA0-BB574464B06A}"/>
              </a:ext>
            </a:extLst>
          </p:cNvPr>
          <p:cNvSpPr txBox="1"/>
          <p:nvPr/>
        </p:nvSpPr>
        <p:spPr>
          <a:xfrm>
            <a:off x="191589" y="206047"/>
            <a:ext cx="8952411" cy="2862322"/>
          </a:xfrm>
          <a:prstGeom prst="rect">
            <a:avLst/>
          </a:prstGeom>
          <a:noFill/>
        </p:spPr>
        <p:txBody>
          <a:bodyPr wrap="square">
            <a:spAutoFit/>
          </a:bodyPr>
          <a:lstStyle/>
          <a:p>
            <a:pPr>
              <a:buNone/>
            </a:pPr>
            <a:r>
              <a:rPr lang="en-US" b="1" dirty="0"/>
              <a:t>Why Are Tokens Charged?</a:t>
            </a:r>
          </a:p>
          <a:p>
            <a:pPr>
              <a:buNone/>
            </a:pPr>
            <a:r>
              <a:rPr lang="en-US" dirty="0"/>
              <a:t>LLMs are built on </a:t>
            </a:r>
            <a:r>
              <a:rPr lang="en-US" b="1" dirty="0"/>
              <a:t>Transformer architectures</a:t>
            </a:r>
            <a:r>
              <a:rPr lang="en-US" dirty="0"/>
              <a:t>, which require:</a:t>
            </a:r>
          </a:p>
          <a:p>
            <a:pPr>
              <a:buFont typeface="Arial" panose="020B0604020202020204" pitchFamily="34" charset="0"/>
              <a:buChar char="•"/>
            </a:pPr>
            <a:r>
              <a:rPr lang="en-US" dirty="0"/>
              <a:t>GPU/TPU computation</a:t>
            </a:r>
          </a:p>
          <a:p>
            <a:pPr>
              <a:buFont typeface="Arial" panose="020B0604020202020204" pitchFamily="34" charset="0"/>
              <a:buChar char="•"/>
            </a:pPr>
            <a:r>
              <a:rPr lang="en-US" dirty="0"/>
              <a:t>High memory bandwidth</a:t>
            </a:r>
          </a:p>
          <a:p>
            <a:pPr>
              <a:buFont typeface="Arial" panose="020B0604020202020204" pitchFamily="34" charset="0"/>
              <a:buChar char="•"/>
            </a:pPr>
            <a:r>
              <a:rPr lang="en-US" dirty="0"/>
              <a:t>Parallel attention operations</a:t>
            </a:r>
          </a:p>
          <a:p>
            <a:pPr>
              <a:buNone/>
            </a:pPr>
            <a:r>
              <a:rPr lang="en-US" dirty="0"/>
              <a:t>Each additional token:</a:t>
            </a:r>
          </a:p>
          <a:p>
            <a:pPr>
              <a:buFont typeface="Arial" panose="020B0604020202020204" pitchFamily="34" charset="0"/>
              <a:buChar char="•"/>
            </a:pPr>
            <a:r>
              <a:rPr lang="en-US" dirty="0"/>
              <a:t>Increases attention computations</a:t>
            </a:r>
          </a:p>
          <a:p>
            <a:pPr>
              <a:buFont typeface="Arial" panose="020B0604020202020204" pitchFamily="34" charset="0"/>
              <a:buChar char="•"/>
            </a:pPr>
            <a:r>
              <a:rPr lang="en-US" dirty="0"/>
              <a:t>Consumes more GPU time</a:t>
            </a:r>
          </a:p>
          <a:p>
            <a:pPr>
              <a:buFont typeface="Arial" panose="020B0604020202020204" pitchFamily="34" charset="0"/>
              <a:buChar char="•"/>
            </a:pPr>
            <a:r>
              <a:rPr lang="en-US" dirty="0"/>
              <a:t>Increases operational cost</a:t>
            </a:r>
          </a:p>
          <a:p>
            <a:pPr>
              <a:buNone/>
            </a:pPr>
            <a:r>
              <a:rPr lang="en-US" dirty="0"/>
              <a:t> Token pricing directly reflects </a:t>
            </a:r>
            <a:r>
              <a:rPr lang="en-US" b="1" dirty="0"/>
              <a:t>computational effort</a:t>
            </a:r>
            <a:r>
              <a:rPr lang="en-US" dirty="0"/>
              <a:t>.</a:t>
            </a:r>
          </a:p>
        </p:txBody>
      </p:sp>
      <p:sp>
        <p:nvSpPr>
          <p:cNvPr id="5" name="TextBox 4">
            <a:extLst>
              <a:ext uri="{FF2B5EF4-FFF2-40B4-BE49-F238E27FC236}">
                <a16:creationId xmlns:a16="http://schemas.microsoft.com/office/drawing/2014/main" id="{24CC0490-D3BE-8096-6158-DE8E42629ECE}"/>
              </a:ext>
            </a:extLst>
          </p:cNvPr>
          <p:cNvSpPr txBox="1"/>
          <p:nvPr/>
        </p:nvSpPr>
        <p:spPr>
          <a:xfrm>
            <a:off x="339634" y="3433581"/>
            <a:ext cx="8804366" cy="3139321"/>
          </a:xfrm>
          <a:prstGeom prst="rect">
            <a:avLst/>
          </a:prstGeom>
          <a:noFill/>
        </p:spPr>
        <p:txBody>
          <a:bodyPr wrap="square">
            <a:spAutoFit/>
          </a:bodyPr>
          <a:lstStyle/>
          <a:p>
            <a:pPr>
              <a:buNone/>
            </a:pPr>
            <a:r>
              <a:rPr lang="en-US" b="1" dirty="0"/>
              <a:t>What Increases Token Cost?</a:t>
            </a:r>
          </a:p>
          <a:p>
            <a:pPr>
              <a:buNone/>
            </a:pPr>
            <a:r>
              <a:rPr lang="en-US" b="1" dirty="0"/>
              <a:t> 1. Long Prompts</a:t>
            </a:r>
          </a:p>
          <a:p>
            <a:pPr>
              <a:buFont typeface="Arial" panose="020B0604020202020204" pitchFamily="34" charset="0"/>
              <a:buChar char="•"/>
            </a:pPr>
            <a:r>
              <a:rPr lang="en-US" dirty="0"/>
              <a:t>Detailed instructions</a:t>
            </a:r>
          </a:p>
          <a:p>
            <a:pPr>
              <a:buFont typeface="Arial" panose="020B0604020202020204" pitchFamily="34" charset="0"/>
              <a:buChar char="•"/>
            </a:pPr>
            <a:r>
              <a:rPr lang="en-US" dirty="0"/>
              <a:t>Repeated explanations</a:t>
            </a:r>
          </a:p>
          <a:p>
            <a:pPr>
              <a:buFont typeface="Arial" panose="020B0604020202020204" pitchFamily="34" charset="0"/>
              <a:buChar char="•"/>
            </a:pPr>
            <a:r>
              <a:rPr lang="en-US" dirty="0"/>
              <a:t>Copy-pasted content</a:t>
            </a:r>
          </a:p>
          <a:p>
            <a:pPr>
              <a:buNone/>
            </a:pPr>
            <a:r>
              <a:rPr lang="en-US" dirty="0"/>
              <a:t> High input token cost</a:t>
            </a:r>
          </a:p>
          <a:p>
            <a:r>
              <a:rPr lang="en-US" b="1" dirty="0"/>
              <a:t>2. Long Responses</a:t>
            </a:r>
          </a:p>
          <a:p>
            <a:r>
              <a:rPr lang="en-US" dirty="0"/>
              <a:t>Open-ended prompts</a:t>
            </a:r>
          </a:p>
          <a:p>
            <a:r>
              <a:rPr lang="en-US" dirty="0"/>
              <a:t>No output constraints</a:t>
            </a:r>
          </a:p>
          <a:p>
            <a:r>
              <a:rPr lang="en-US" dirty="0"/>
              <a:t> High output token cost</a:t>
            </a:r>
          </a:p>
          <a:p>
            <a:pPr>
              <a:buNone/>
            </a:pPr>
            <a:endParaRPr lang="en-US" dirty="0"/>
          </a:p>
        </p:txBody>
      </p:sp>
      <p:sp>
        <p:nvSpPr>
          <p:cNvPr id="7" name="TextBox 6">
            <a:extLst>
              <a:ext uri="{FF2B5EF4-FFF2-40B4-BE49-F238E27FC236}">
                <a16:creationId xmlns:a16="http://schemas.microsoft.com/office/drawing/2014/main" id="{EBED354F-3F2D-9B7A-EBAC-D3DA04C83A4C}"/>
              </a:ext>
            </a:extLst>
          </p:cNvPr>
          <p:cNvSpPr txBox="1"/>
          <p:nvPr/>
        </p:nvSpPr>
        <p:spPr>
          <a:xfrm>
            <a:off x="5712829" y="3526861"/>
            <a:ext cx="6096000" cy="923330"/>
          </a:xfrm>
          <a:prstGeom prst="rect">
            <a:avLst/>
          </a:prstGeom>
          <a:noFill/>
        </p:spPr>
        <p:txBody>
          <a:bodyPr wrap="square">
            <a:spAutoFit/>
          </a:bodyPr>
          <a:lstStyle/>
          <a:p>
            <a:pPr>
              <a:buNone/>
            </a:pPr>
            <a:r>
              <a:rPr lang="en-US" b="1" dirty="0"/>
              <a:t>3. Conversation History</a:t>
            </a:r>
          </a:p>
          <a:p>
            <a:pPr>
              <a:buFont typeface="Arial" panose="020B0604020202020204" pitchFamily="34" charset="0"/>
              <a:buChar char="•"/>
            </a:pPr>
            <a:r>
              <a:rPr lang="en-US" dirty="0"/>
              <a:t>Each previous message is re-processed</a:t>
            </a:r>
          </a:p>
          <a:p>
            <a:pPr>
              <a:buFont typeface="Arial" panose="020B0604020202020204" pitchFamily="34" charset="0"/>
              <a:buChar char="•"/>
            </a:pPr>
            <a:r>
              <a:rPr lang="en-US" dirty="0"/>
              <a:t>Costs grow with conversation length</a:t>
            </a:r>
          </a:p>
        </p:txBody>
      </p:sp>
    </p:spTree>
    <p:extLst>
      <p:ext uri="{BB962C8B-B14F-4D97-AF65-F5344CB8AC3E}">
        <p14:creationId xmlns:p14="http://schemas.microsoft.com/office/powerpoint/2010/main" val="18447622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C5A010-F671-97F1-38B2-EA040DA5338C}"/>
              </a:ext>
            </a:extLst>
          </p:cNvPr>
          <p:cNvSpPr txBox="1"/>
          <p:nvPr/>
        </p:nvSpPr>
        <p:spPr>
          <a:xfrm>
            <a:off x="121913" y="407510"/>
            <a:ext cx="6096000" cy="369332"/>
          </a:xfrm>
          <a:prstGeom prst="rect">
            <a:avLst/>
          </a:prstGeom>
          <a:noFill/>
        </p:spPr>
        <p:txBody>
          <a:bodyPr wrap="square">
            <a:spAutoFit/>
          </a:bodyPr>
          <a:lstStyle/>
          <a:p>
            <a:r>
              <a:rPr lang="en-IN" dirty="0"/>
              <a:t>4. Inefficient Tokenization</a:t>
            </a:r>
            <a:endParaRPr lang="hi-IN" dirty="0"/>
          </a:p>
        </p:txBody>
      </p:sp>
      <p:sp>
        <p:nvSpPr>
          <p:cNvPr id="5" name="TextBox 4">
            <a:extLst>
              <a:ext uri="{FF2B5EF4-FFF2-40B4-BE49-F238E27FC236}">
                <a16:creationId xmlns:a16="http://schemas.microsoft.com/office/drawing/2014/main" id="{84F74CFA-5671-E3B5-168C-9A907BA6054E}"/>
              </a:ext>
            </a:extLst>
          </p:cNvPr>
          <p:cNvSpPr txBox="1"/>
          <p:nvPr/>
        </p:nvSpPr>
        <p:spPr>
          <a:xfrm>
            <a:off x="3048000" y="1104198"/>
            <a:ext cx="6096000" cy="369332"/>
          </a:xfrm>
          <a:prstGeom prst="rect">
            <a:avLst/>
          </a:prstGeom>
          <a:noFill/>
        </p:spPr>
        <p:txBody>
          <a:bodyPr wrap="square">
            <a:spAutoFit/>
          </a:bodyPr>
          <a:lstStyle/>
          <a:p>
            <a:r>
              <a:rPr lang="hi-IN" dirty="0" err="1"/>
              <a:t>internationalization</a:t>
            </a:r>
            <a:endParaRPr lang="hi-IN" dirty="0"/>
          </a:p>
        </p:txBody>
      </p:sp>
      <p:sp>
        <p:nvSpPr>
          <p:cNvPr id="7" name="TextBox 6">
            <a:extLst>
              <a:ext uri="{FF2B5EF4-FFF2-40B4-BE49-F238E27FC236}">
                <a16:creationId xmlns:a16="http://schemas.microsoft.com/office/drawing/2014/main" id="{6A69F104-CA34-6DDA-42ED-859F003C1996}"/>
              </a:ext>
            </a:extLst>
          </p:cNvPr>
          <p:cNvSpPr txBox="1"/>
          <p:nvPr/>
        </p:nvSpPr>
        <p:spPr>
          <a:xfrm>
            <a:off x="644429" y="1626714"/>
            <a:ext cx="6096000" cy="369332"/>
          </a:xfrm>
          <a:prstGeom prst="rect">
            <a:avLst/>
          </a:prstGeom>
          <a:noFill/>
        </p:spPr>
        <p:txBody>
          <a:bodyPr wrap="square">
            <a:spAutoFit/>
          </a:bodyPr>
          <a:lstStyle/>
          <a:p>
            <a:r>
              <a:rPr lang="en-IN" dirty="0"/>
              <a:t>Tokenized as:</a:t>
            </a:r>
            <a:endParaRPr lang="hi-IN" dirty="0"/>
          </a:p>
        </p:txBody>
      </p:sp>
      <p:sp>
        <p:nvSpPr>
          <p:cNvPr id="9" name="TextBox 8">
            <a:extLst>
              <a:ext uri="{FF2B5EF4-FFF2-40B4-BE49-F238E27FC236}">
                <a16:creationId xmlns:a16="http://schemas.microsoft.com/office/drawing/2014/main" id="{A0B8EF96-BC2F-98EA-C06A-8B5ECD74CD0B}"/>
              </a:ext>
            </a:extLst>
          </p:cNvPr>
          <p:cNvSpPr txBox="1"/>
          <p:nvPr/>
        </p:nvSpPr>
        <p:spPr>
          <a:xfrm>
            <a:off x="2908661" y="1652841"/>
            <a:ext cx="6096000" cy="369332"/>
          </a:xfrm>
          <a:prstGeom prst="rect">
            <a:avLst/>
          </a:prstGeom>
          <a:noFill/>
        </p:spPr>
        <p:txBody>
          <a:bodyPr wrap="square">
            <a:spAutoFit/>
          </a:bodyPr>
          <a:lstStyle/>
          <a:p>
            <a:r>
              <a:rPr lang="hi-IN" dirty="0" err="1"/>
              <a:t>inter</a:t>
            </a:r>
            <a:r>
              <a:rPr lang="hi-IN" dirty="0"/>
              <a:t> ##nation ##al ##ization</a:t>
            </a:r>
          </a:p>
        </p:txBody>
      </p:sp>
      <p:sp>
        <p:nvSpPr>
          <p:cNvPr id="11" name="TextBox 10">
            <a:extLst>
              <a:ext uri="{FF2B5EF4-FFF2-40B4-BE49-F238E27FC236}">
                <a16:creationId xmlns:a16="http://schemas.microsoft.com/office/drawing/2014/main" id="{31E73667-1883-A4AC-6026-66A1A300E6E0}"/>
              </a:ext>
            </a:extLst>
          </p:cNvPr>
          <p:cNvSpPr txBox="1"/>
          <p:nvPr/>
        </p:nvSpPr>
        <p:spPr>
          <a:xfrm>
            <a:off x="3048000" y="2366944"/>
            <a:ext cx="6096000" cy="369332"/>
          </a:xfrm>
          <a:prstGeom prst="rect">
            <a:avLst/>
          </a:prstGeom>
          <a:noFill/>
        </p:spPr>
        <p:txBody>
          <a:bodyPr wrap="square">
            <a:spAutoFit/>
          </a:bodyPr>
          <a:lstStyle/>
          <a:p>
            <a:r>
              <a:rPr lang="en-IN" dirty="0"/>
              <a:t>More tokens → more cost</a:t>
            </a:r>
            <a:endParaRPr lang="hi-IN" dirty="0"/>
          </a:p>
        </p:txBody>
      </p:sp>
      <p:sp>
        <p:nvSpPr>
          <p:cNvPr id="13" name="TextBox 12">
            <a:extLst>
              <a:ext uri="{FF2B5EF4-FFF2-40B4-BE49-F238E27FC236}">
                <a16:creationId xmlns:a16="http://schemas.microsoft.com/office/drawing/2014/main" id="{6DDB28A2-BB3F-474A-8874-D1C3A76201CA}"/>
              </a:ext>
            </a:extLst>
          </p:cNvPr>
          <p:cNvSpPr txBox="1"/>
          <p:nvPr/>
        </p:nvSpPr>
        <p:spPr>
          <a:xfrm>
            <a:off x="121913" y="3172323"/>
            <a:ext cx="9022087" cy="1754326"/>
          </a:xfrm>
          <a:prstGeom prst="rect">
            <a:avLst/>
          </a:prstGeom>
          <a:noFill/>
        </p:spPr>
        <p:txBody>
          <a:bodyPr wrap="square">
            <a:spAutoFit/>
          </a:bodyPr>
          <a:lstStyle/>
          <a:p>
            <a:pPr>
              <a:buNone/>
            </a:pPr>
            <a:r>
              <a:rPr lang="en-US" b="1" dirty="0"/>
              <a:t>Prompt Design and Cost Optimization </a:t>
            </a:r>
          </a:p>
          <a:p>
            <a:pPr>
              <a:buNone/>
            </a:pPr>
            <a:r>
              <a:rPr lang="en-US" b="1" dirty="0"/>
              <a:t> Poor Prompt Design</a:t>
            </a:r>
          </a:p>
          <a:p>
            <a:pPr>
              <a:buFont typeface="Arial" panose="020B0604020202020204" pitchFamily="34" charset="0"/>
              <a:buChar char="•"/>
            </a:pPr>
            <a:r>
              <a:rPr lang="en-US" dirty="0"/>
              <a:t>Repetition</a:t>
            </a:r>
          </a:p>
          <a:p>
            <a:pPr>
              <a:buFont typeface="Arial" panose="020B0604020202020204" pitchFamily="34" charset="0"/>
              <a:buChar char="•"/>
            </a:pPr>
            <a:r>
              <a:rPr lang="en-US" dirty="0"/>
              <a:t>Over-explanation</a:t>
            </a:r>
          </a:p>
          <a:p>
            <a:pPr>
              <a:buFont typeface="Arial" panose="020B0604020202020204" pitchFamily="34" charset="0"/>
              <a:buChar char="•"/>
            </a:pPr>
            <a:r>
              <a:rPr lang="en-US" dirty="0"/>
              <a:t>Unstructured requests</a:t>
            </a:r>
          </a:p>
          <a:p>
            <a:pPr>
              <a:buNone/>
            </a:pPr>
            <a:r>
              <a:rPr lang="en-US" dirty="0"/>
              <a:t> High cost, low efficiency</a:t>
            </a:r>
          </a:p>
        </p:txBody>
      </p:sp>
      <p:sp>
        <p:nvSpPr>
          <p:cNvPr id="15" name="TextBox 14">
            <a:extLst>
              <a:ext uri="{FF2B5EF4-FFF2-40B4-BE49-F238E27FC236}">
                <a16:creationId xmlns:a16="http://schemas.microsoft.com/office/drawing/2014/main" id="{82398258-AD1B-12F3-2B84-243BCFB89DB3}"/>
              </a:ext>
            </a:extLst>
          </p:cNvPr>
          <p:cNvSpPr txBox="1"/>
          <p:nvPr/>
        </p:nvSpPr>
        <p:spPr>
          <a:xfrm>
            <a:off x="3048000" y="5312961"/>
            <a:ext cx="6096000" cy="1200329"/>
          </a:xfrm>
          <a:prstGeom prst="rect">
            <a:avLst/>
          </a:prstGeom>
          <a:noFill/>
        </p:spPr>
        <p:txBody>
          <a:bodyPr wrap="square">
            <a:spAutoFit/>
          </a:bodyPr>
          <a:lstStyle/>
          <a:p>
            <a:pPr>
              <a:buNone/>
            </a:pPr>
            <a:r>
              <a:rPr lang="en-US" b="1" dirty="0"/>
              <a:t>Cost-Efficient Prompt Design</a:t>
            </a:r>
          </a:p>
          <a:p>
            <a:pPr>
              <a:buFont typeface="Arial" panose="020B0604020202020204" pitchFamily="34" charset="0"/>
              <a:buChar char="•"/>
            </a:pPr>
            <a:r>
              <a:rPr lang="en-US" dirty="0"/>
              <a:t>Clear task</a:t>
            </a:r>
          </a:p>
          <a:p>
            <a:pPr>
              <a:buFont typeface="Arial" panose="020B0604020202020204" pitchFamily="34" charset="0"/>
              <a:buChar char="•"/>
            </a:pPr>
            <a:r>
              <a:rPr lang="en-US" dirty="0"/>
              <a:t>Structured output</a:t>
            </a:r>
          </a:p>
          <a:p>
            <a:pPr>
              <a:buFont typeface="Arial" panose="020B0604020202020204" pitchFamily="34" charset="0"/>
              <a:buChar char="•"/>
            </a:pPr>
            <a:r>
              <a:rPr lang="en-US" dirty="0"/>
              <a:t>Word limits</a:t>
            </a:r>
          </a:p>
        </p:txBody>
      </p:sp>
    </p:spTree>
    <p:extLst>
      <p:ext uri="{BB962C8B-B14F-4D97-AF65-F5344CB8AC3E}">
        <p14:creationId xmlns:p14="http://schemas.microsoft.com/office/powerpoint/2010/main" val="16625193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0BC55C-D5BC-FC4A-C5D3-34FEC793D3FE}"/>
              </a:ext>
            </a:extLst>
          </p:cNvPr>
          <p:cNvSpPr txBox="1"/>
          <p:nvPr/>
        </p:nvSpPr>
        <p:spPr>
          <a:xfrm>
            <a:off x="923109" y="260302"/>
            <a:ext cx="9814560" cy="461665"/>
          </a:xfrm>
          <a:prstGeom prst="rect">
            <a:avLst/>
          </a:prstGeom>
          <a:noFill/>
        </p:spPr>
        <p:txBody>
          <a:bodyPr wrap="square">
            <a:spAutoFit/>
          </a:bodyPr>
          <a:lstStyle/>
          <a:p>
            <a:pPr algn="ctr"/>
            <a:r>
              <a:rPr lang="en-IN" sz="2400" kern="0" dirty="0">
                <a:solidFill>
                  <a:srgbClr val="FF0000"/>
                </a:solidFill>
                <a:effectLst/>
                <a:latin typeface="Times New Roman" panose="02020603050405020304" pitchFamily="18" charset="0"/>
                <a:ea typeface="Times New Roman" panose="02020603050405020304" pitchFamily="18" charset="0"/>
              </a:rPr>
              <a:t>Input-output mapping: context windows, prompt–response dependency </a:t>
            </a:r>
            <a:endParaRPr lang="hi-IN" sz="2400" dirty="0">
              <a:solidFill>
                <a:srgbClr val="FF0000"/>
              </a:solidFill>
            </a:endParaRPr>
          </a:p>
        </p:txBody>
      </p:sp>
      <p:sp>
        <p:nvSpPr>
          <p:cNvPr id="5" name="TextBox 4">
            <a:extLst>
              <a:ext uri="{FF2B5EF4-FFF2-40B4-BE49-F238E27FC236}">
                <a16:creationId xmlns:a16="http://schemas.microsoft.com/office/drawing/2014/main" id="{7D0D4566-D977-8C87-A4BF-2E0FDC895B1F}"/>
              </a:ext>
            </a:extLst>
          </p:cNvPr>
          <p:cNvSpPr txBox="1"/>
          <p:nvPr/>
        </p:nvSpPr>
        <p:spPr>
          <a:xfrm>
            <a:off x="409303" y="972403"/>
            <a:ext cx="8734697" cy="2031325"/>
          </a:xfrm>
          <a:prstGeom prst="rect">
            <a:avLst/>
          </a:prstGeom>
          <a:noFill/>
        </p:spPr>
        <p:txBody>
          <a:bodyPr wrap="square">
            <a:spAutoFit/>
          </a:bodyPr>
          <a:lstStyle/>
          <a:p>
            <a:pPr>
              <a:buNone/>
            </a:pPr>
            <a:r>
              <a:rPr lang="en-US" b="1" dirty="0"/>
              <a:t>Input–output mapping</a:t>
            </a:r>
            <a:r>
              <a:rPr lang="en-US" dirty="0"/>
              <a:t> refers to how a Large Language Model (LLM):</a:t>
            </a:r>
          </a:p>
          <a:p>
            <a:pPr>
              <a:buFont typeface="Arial" panose="020B0604020202020204" pitchFamily="34" charset="0"/>
              <a:buChar char="•"/>
            </a:pPr>
            <a:r>
              <a:rPr lang="en-US" dirty="0"/>
              <a:t>Takes an </a:t>
            </a:r>
            <a:r>
              <a:rPr lang="en-US" b="1" dirty="0"/>
              <a:t>input prompt</a:t>
            </a:r>
            <a:endParaRPr lang="en-US" dirty="0"/>
          </a:p>
          <a:p>
            <a:pPr>
              <a:buFont typeface="Arial" panose="020B0604020202020204" pitchFamily="34" charset="0"/>
              <a:buChar char="•"/>
            </a:pPr>
            <a:r>
              <a:rPr lang="en-US" dirty="0"/>
              <a:t>Processes it within a </a:t>
            </a:r>
            <a:r>
              <a:rPr lang="en-US" b="1" dirty="0"/>
              <a:t>context window</a:t>
            </a:r>
            <a:endParaRPr lang="en-US" dirty="0"/>
          </a:p>
          <a:p>
            <a:pPr>
              <a:buFont typeface="Arial" panose="020B0604020202020204" pitchFamily="34" charset="0"/>
              <a:buChar char="•"/>
            </a:pPr>
            <a:r>
              <a:rPr lang="en-US" dirty="0"/>
              <a:t>Produces an </a:t>
            </a:r>
            <a:r>
              <a:rPr lang="en-US" b="1" dirty="0"/>
              <a:t>output response</a:t>
            </a:r>
            <a:r>
              <a:rPr lang="en-US" dirty="0"/>
              <a:t> that depends entirely on that input</a:t>
            </a:r>
          </a:p>
          <a:p>
            <a:pPr>
              <a:buNone/>
            </a:pPr>
            <a:r>
              <a:rPr lang="en-US" dirty="0"/>
              <a:t> LLMs are </a:t>
            </a:r>
            <a:r>
              <a:rPr lang="en-US" b="1" dirty="0"/>
              <a:t>stateless</a:t>
            </a:r>
            <a:r>
              <a:rPr lang="en-US" dirty="0"/>
              <a:t> models:</a:t>
            </a:r>
          </a:p>
          <a:p>
            <a:pPr>
              <a:buFont typeface="Arial" panose="020B0604020202020204" pitchFamily="34" charset="0"/>
              <a:buChar char="•"/>
            </a:pPr>
            <a:r>
              <a:rPr lang="en-US" dirty="0"/>
              <a:t>They do not remember past interactions outside the current input</a:t>
            </a:r>
          </a:p>
          <a:p>
            <a:pPr>
              <a:buFont typeface="Arial" panose="020B0604020202020204" pitchFamily="34" charset="0"/>
              <a:buChar char="•"/>
            </a:pPr>
            <a:r>
              <a:rPr lang="en-US" dirty="0"/>
              <a:t>All understanding comes from the </a:t>
            </a:r>
            <a:r>
              <a:rPr lang="en-US" b="1" dirty="0"/>
              <a:t>current context</a:t>
            </a:r>
            <a:endParaRPr lang="en-US" dirty="0"/>
          </a:p>
        </p:txBody>
      </p:sp>
      <p:sp>
        <p:nvSpPr>
          <p:cNvPr id="7" name="TextBox 6">
            <a:extLst>
              <a:ext uri="{FF2B5EF4-FFF2-40B4-BE49-F238E27FC236}">
                <a16:creationId xmlns:a16="http://schemas.microsoft.com/office/drawing/2014/main" id="{85F0A388-EB8F-41E9-CF73-19A773D449F1}"/>
              </a:ext>
            </a:extLst>
          </p:cNvPr>
          <p:cNvSpPr txBox="1"/>
          <p:nvPr/>
        </p:nvSpPr>
        <p:spPr>
          <a:xfrm>
            <a:off x="574767" y="3258571"/>
            <a:ext cx="8926286" cy="1200329"/>
          </a:xfrm>
          <a:prstGeom prst="rect">
            <a:avLst/>
          </a:prstGeom>
          <a:noFill/>
        </p:spPr>
        <p:txBody>
          <a:bodyPr wrap="square">
            <a:spAutoFit/>
          </a:bodyPr>
          <a:lstStyle/>
          <a:p>
            <a:pPr>
              <a:buNone/>
            </a:pPr>
            <a:r>
              <a:rPr lang="en-US" b="1" dirty="0"/>
              <a:t>Context Window </a:t>
            </a:r>
          </a:p>
          <a:p>
            <a:pPr>
              <a:buNone/>
            </a:pPr>
            <a:r>
              <a:rPr lang="en-US" b="1" dirty="0"/>
              <a:t> Definition</a:t>
            </a:r>
          </a:p>
          <a:p>
            <a:pPr>
              <a:buNone/>
            </a:pPr>
            <a:r>
              <a:rPr lang="en-US" dirty="0"/>
              <a:t>A </a:t>
            </a:r>
            <a:r>
              <a:rPr lang="en-US" b="1" dirty="0"/>
              <a:t>context window</a:t>
            </a:r>
            <a:r>
              <a:rPr lang="en-US" dirty="0"/>
              <a:t> is the </a:t>
            </a:r>
            <a:r>
              <a:rPr lang="en-US" b="1" dirty="0"/>
              <a:t>maximum number of tokens</a:t>
            </a:r>
            <a:r>
              <a:rPr lang="en-US" dirty="0"/>
              <a:t> an LLM can consider </a:t>
            </a:r>
            <a:r>
              <a:rPr lang="en-US" b="1" dirty="0"/>
              <a:t>at one time</a:t>
            </a:r>
            <a:r>
              <a:rPr lang="en-US" dirty="0"/>
              <a:t>.</a:t>
            </a:r>
          </a:p>
          <a:p>
            <a:pPr>
              <a:buNone/>
            </a:pPr>
            <a:r>
              <a:rPr lang="en-US" dirty="0"/>
              <a:t>It includes:</a:t>
            </a:r>
          </a:p>
        </p:txBody>
      </p:sp>
      <p:sp>
        <p:nvSpPr>
          <p:cNvPr id="9" name="TextBox 8">
            <a:extLst>
              <a:ext uri="{FF2B5EF4-FFF2-40B4-BE49-F238E27FC236}">
                <a16:creationId xmlns:a16="http://schemas.microsoft.com/office/drawing/2014/main" id="{BC6DEDCC-200C-C054-A1CA-70A05F96182B}"/>
              </a:ext>
            </a:extLst>
          </p:cNvPr>
          <p:cNvSpPr txBox="1"/>
          <p:nvPr/>
        </p:nvSpPr>
        <p:spPr>
          <a:xfrm>
            <a:off x="3048000" y="4609241"/>
            <a:ext cx="6096000" cy="1754326"/>
          </a:xfrm>
          <a:prstGeom prst="rect">
            <a:avLst/>
          </a:prstGeom>
          <a:noFill/>
        </p:spPr>
        <p:txBody>
          <a:bodyPr wrap="square">
            <a:spAutoFit/>
          </a:bodyPr>
          <a:lstStyle/>
          <a:p>
            <a:r>
              <a:rPr lang="hi-IN" dirty="0" err="1"/>
              <a:t>System</a:t>
            </a:r>
            <a:r>
              <a:rPr lang="hi-IN" dirty="0"/>
              <a:t> </a:t>
            </a:r>
            <a:r>
              <a:rPr lang="hi-IN" dirty="0" err="1"/>
              <a:t>instructions</a:t>
            </a:r>
            <a:endParaRPr lang="hi-IN" dirty="0"/>
          </a:p>
          <a:p>
            <a:r>
              <a:rPr lang="hi-IN" dirty="0"/>
              <a:t>+ </a:t>
            </a:r>
            <a:r>
              <a:rPr lang="hi-IN" dirty="0" err="1"/>
              <a:t>User</a:t>
            </a:r>
            <a:r>
              <a:rPr lang="hi-IN" dirty="0"/>
              <a:t> </a:t>
            </a:r>
            <a:r>
              <a:rPr lang="hi-IN" dirty="0" err="1"/>
              <a:t>prompt</a:t>
            </a:r>
            <a:endParaRPr lang="hi-IN" dirty="0"/>
          </a:p>
          <a:p>
            <a:r>
              <a:rPr lang="hi-IN" dirty="0"/>
              <a:t>+ </a:t>
            </a:r>
            <a:r>
              <a:rPr lang="hi-IN" dirty="0" err="1"/>
              <a:t>Conversation</a:t>
            </a:r>
            <a:r>
              <a:rPr lang="hi-IN" dirty="0"/>
              <a:t> </a:t>
            </a:r>
            <a:r>
              <a:rPr lang="hi-IN" dirty="0" err="1"/>
              <a:t>history</a:t>
            </a:r>
            <a:endParaRPr lang="hi-IN" dirty="0"/>
          </a:p>
          <a:p>
            <a:r>
              <a:rPr lang="hi-IN" dirty="0"/>
              <a:t>+ </a:t>
            </a:r>
            <a:r>
              <a:rPr lang="hi-IN" dirty="0" err="1"/>
              <a:t>Model-generated</a:t>
            </a:r>
            <a:r>
              <a:rPr lang="hi-IN" dirty="0"/>
              <a:t> </a:t>
            </a:r>
            <a:r>
              <a:rPr lang="hi-IN" dirty="0" err="1"/>
              <a:t>output</a:t>
            </a:r>
            <a:endParaRPr lang="hi-IN" dirty="0"/>
          </a:p>
          <a:p>
            <a:r>
              <a:rPr lang="hi-IN" dirty="0"/>
              <a:t>--------------------------------</a:t>
            </a:r>
          </a:p>
          <a:p>
            <a:r>
              <a:rPr lang="hi-IN" dirty="0"/>
              <a:t>= </a:t>
            </a:r>
            <a:r>
              <a:rPr lang="hi-IN" dirty="0" err="1"/>
              <a:t>Context</a:t>
            </a:r>
            <a:r>
              <a:rPr lang="hi-IN" dirty="0"/>
              <a:t> </a:t>
            </a:r>
            <a:r>
              <a:rPr lang="hi-IN" dirty="0" err="1"/>
              <a:t>window</a:t>
            </a:r>
            <a:endParaRPr lang="hi-IN" dirty="0"/>
          </a:p>
        </p:txBody>
      </p:sp>
    </p:spTree>
    <p:extLst>
      <p:ext uri="{BB962C8B-B14F-4D97-AF65-F5344CB8AC3E}">
        <p14:creationId xmlns:p14="http://schemas.microsoft.com/office/powerpoint/2010/main" val="623459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C2F6A1-98CA-F492-C9F5-F82B3FEE96E6}"/>
              </a:ext>
            </a:extLst>
          </p:cNvPr>
          <p:cNvSpPr txBox="1"/>
          <p:nvPr/>
        </p:nvSpPr>
        <p:spPr>
          <a:xfrm>
            <a:off x="304800" y="356097"/>
            <a:ext cx="8839200" cy="646331"/>
          </a:xfrm>
          <a:prstGeom prst="rect">
            <a:avLst/>
          </a:prstGeom>
          <a:noFill/>
        </p:spPr>
        <p:txBody>
          <a:bodyPr wrap="square">
            <a:spAutoFit/>
          </a:bodyPr>
          <a:lstStyle/>
          <a:p>
            <a:pPr>
              <a:buNone/>
            </a:pPr>
            <a:r>
              <a:rPr lang="en-US" b="1" dirty="0"/>
              <a:t>Example</a:t>
            </a:r>
          </a:p>
          <a:p>
            <a:pPr>
              <a:buNone/>
            </a:pPr>
            <a:r>
              <a:rPr lang="en-US" dirty="0"/>
              <a:t>If an LLM has a </a:t>
            </a:r>
            <a:r>
              <a:rPr lang="en-US" b="1" dirty="0"/>
              <a:t>4,096-token context window</a:t>
            </a:r>
            <a:r>
              <a:rPr lang="en-US" dirty="0"/>
              <a:t>:</a:t>
            </a:r>
          </a:p>
        </p:txBody>
      </p:sp>
      <p:graphicFrame>
        <p:nvGraphicFramePr>
          <p:cNvPr id="4" name="Table 3">
            <a:extLst>
              <a:ext uri="{FF2B5EF4-FFF2-40B4-BE49-F238E27FC236}">
                <a16:creationId xmlns:a16="http://schemas.microsoft.com/office/drawing/2014/main" id="{C9A42038-5CAB-A791-D2C6-2B1CCC6CC145}"/>
              </a:ext>
            </a:extLst>
          </p:cNvPr>
          <p:cNvGraphicFramePr>
            <a:graphicFrameLocks noGrp="1"/>
          </p:cNvGraphicFramePr>
          <p:nvPr>
            <p:extLst>
              <p:ext uri="{D42A27DB-BD31-4B8C-83A1-F6EECF244321}">
                <p14:modId xmlns:p14="http://schemas.microsoft.com/office/powerpoint/2010/main" val="748942118"/>
              </p:ext>
            </p:extLst>
          </p:nvPr>
        </p:nvGraphicFramePr>
        <p:xfrm>
          <a:off x="838200" y="1284217"/>
          <a:ext cx="10515600" cy="2194560"/>
        </p:xfrm>
        <a:graphic>
          <a:graphicData uri="http://schemas.openxmlformats.org/drawingml/2006/table">
            <a:tbl>
              <a:tblPr/>
              <a:tblGrid>
                <a:gridCol w="5257800">
                  <a:extLst>
                    <a:ext uri="{9D8B030D-6E8A-4147-A177-3AD203B41FA5}">
                      <a16:colId xmlns:a16="http://schemas.microsoft.com/office/drawing/2014/main" val="1180949042"/>
                    </a:ext>
                  </a:extLst>
                </a:gridCol>
                <a:gridCol w="5257800">
                  <a:extLst>
                    <a:ext uri="{9D8B030D-6E8A-4147-A177-3AD203B41FA5}">
                      <a16:colId xmlns:a16="http://schemas.microsoft.com/office/drawing/2014/main" val="1372064318"/>
                    </a:ext>
                  </a:extLst>
                </a:gridCol>
              </a:tblGrid>
              <a:tr h="0">
                <a:tc>
                  <a:txBody>
                    <a:bodyPr/>
                    <a:lstStyle/>
                    <a:p>
                      <a:pPr>
                        <a:buNone/>
                      </a:pPr>
                      <a:r>
                        <a:rPr lang="en-IN"/>
                        <a:t>Component</a:t>
                      </a:r>
                    </a:p>
                  </a:txBody>
                  <a:tcPr anchor="ctr">
                    <a:lnL>
                      <a:noFill/>
                    </a:lnL>
                    <a:lnR>
                      <a:noFill/>
                    </a:lnR>
                    <a:lnT>
                      <a:noFill/>
                    </a:lnT>
                    <a:lnB>
                      <a:noFill/>
                    </a:lnB>
                    <a:noFill/>
                  </a:tcPr>
                </a:tc>
                <a:tc>
                  <a:txBody>
                    <a:bodyPr/>
                    <a:lstStyle/>
                    <a:p>
                      <a:pPr>
                        <a:buNone/>
                      </a:pPr>
                      <a:r>
                        <a:rPr lang="en-IN"/>
                        <a:t>Tokens</a:t>
                      </a:r>
                    </a:p>
                  </a:txBody>
                  <a:tcPr anchor="ctr">
                    <a:lnL>
                      <a:noFill/>
                    </a:lnL>
                    <a:lnR>
                      <a:noFill/>
                    </a:lnR>
                    <a:lnT>
                      <a:noFill/>
                    </a:lnT>
                    <a:lnB>
                      <a:noFill/>
                    </a:lnB>
                    <a:noFill/>
                  </a:tcPr>
                </a:tc>
                <a:extLst>
                  <a:ext uri="{0D108BD9-81ED-4DB2-BD59-A6C34878D82A}">
                    <a16:rowId xmlns:a16="http://schemas.microsoft.com/office/drawing/2014/main" val="983527191"/>
                  </a:ext>
                </a:extLst>
              </a:tr>
              <a:tr h="0">
                <a:tc>
                  <a:txBody>
                    <a:bodyPr/>
                    <a:lstStyle/>
                    <a:p>
                      <a:pPr>
                        <a:buNone/>
                      </a:pPr>
                      <a:r>
                        <a:rPr lang="en-IN"/>
                        <a:t>System message</a:t>
                      </a:r>
                    </a:p>
                  </a:txBody>
                  <a:tcPr anchor="ctr">
                    <a:lnL>
                      <a:noFill/>
                    </a:lnL>
                    <a:lnR>
                      <a:noFill/>
                    </a:lnR>
                    <a:lnT>
                      <a:noFill/>
                    </a:lnT>
                    <a:lnB>
                      <a:noFill/>
                    </a:lnB>
                    <a:noFill/>
                  </a:tcPr>
                </a:tc>
                <a:tc>
                  <a:txBody>
                    <a:bodyPr/>
                    <a:lstStyle/>
                    <a:p>
                      <a:pPr>
                        <a:buNone/>
                      </a:pPr>
                      <a:r>
                        <a:rPr lang="en-IN"/>
                        <a:t>300</a:t>
                      </a:r>
                    </a:p>
                  </a:txBody>
                  <a:tcPr anchor="ctr">
                    <a:lnL>
                      <a:noFill/>
                    </a:lnL>
                    <a:lnR>
                      <a:noFill/>
                    </a:lnR>
                    <a:lnT>
                      <a:noFill/>
                    </a:lnT>
                    <a:lnB>
                      <a:noFill/>
                    </a:lnB>
                    <a:noFill/>
                  </a:tcPr>
                </a:tc>
                <a:extLst>
                  <a:ext uri="{0D108BD9-81ED-4DB2-BD59-A6C34878D82A}">
                    <a16:rowId xmlns:a16="http://schemas.microsoft.com/office/drawing/2014/main" val="3642079149"/>
                  </a:ext>
                </a:extLst>
              </a:tr>
              <a:tr h="0">
                <a:tc>
                  <a:txBody>
                    <a:bodyPr/>
                    <a:lstStyle/>
                    <a:p>
                      <a:pPr>
                        <a:buNone/>
                      </a:pPr>
                      <a:r>
                        <a:rPr lang="en-IN"/>
                        <a:t>User prompt</a:t>
                      </a:r>
                    </a:p>
                  </a:txBody>
                  <a:tcPr anchor="ctr">
                    <a:lnL>
                      <a:noFill/>
                    </a:lnL>
                    <a:lnR>
                      <a:noFill/>
                    </a:lnR>
                    <a:lnT>
                      <a:noFill/>
                    </a:lnT>
                    <a:lnB>
                      <a:noFill/>
                    </a:lnB>
                    <a:noFill/>
                  </a:tcPr>
                </a:tc>
                <a:tc>
                  <a:txBody>
                    <a:bodyPr/>
                    <a:lstStyle/>
                    <a:p>
                      <a:pPr>
                        <a:buNone/>
                      </a:pPr>
                      <a:r>
                        <a:rPr lang="en-IN"/>
                        <a:t>2,000</a:t>
                      </a:r>
                    </a:p>
                  </a:txBody>
                  <a:tcPr anchor="ctr">
                    <a:lnL>
                      <a:noFill/>
                    </a:lnL>
                    <a:lnR>
                      <a:noFill/>
                    </a:lnR>
                    <a:lnT>
                      <a:noFill/>
                    </a:lnT>
                    <a:lnB>
                      <a:noFill/>
                    </a:lnB>
                    <a:noFill/>
                  </a:tcPr>
                </a:tc>
                <a:extLst>
                  <a:ext uri="{0D108BD9-81ED-4DB2-BD59-A6C34878D82A}">
                    <a16:rowId xmlns:a16="http://schemas.microsoft.com/office/drawing/2014/main" val="1603970054"/>
                  </a:ext>
                </a:extLst>
              </a:tr>
              <a:tr h="0">
                <a:tc>
                  <a:txBody>
                    <a:bodyPr/>
                    <a:lstStyle/>
                    <a:p>
                      <a:pPr>
                        <a:buNone/>
                      </a:pPr>
                      <a:r>
                        <a:rPr lang="en-IN"/>
                        <a:t>Chat history</a:t>
                      </a:r>
                    </a:p>
                  </a:txBody>
                  <a:tcPr anchor="ctr">
                    <a:lnL>
                      <a:noFill/>
                    </a:lnL>
                    <a:lnR>
                      <a:noFill/>
                    </a:lnR>
                    <a:lnT>
                      <a:noFill/>
                    </a:lnT>
                    <a:lnB>
                      <a:noFill/>
                    </a:lnB>
                    <a:noFill/>
                  </a:tcPr>
                </a:tc>
                <a:tc>
                  <a:txBody>
                    <a:bodyPr/>
                    <a:lstStyle/>
                    <a:p>
                      <a:pPr>
                        <a:buNone/>
                      </a:pPr>
                      <a:r>
                        <a:rPr lang="en-IN"/>
                        <a:t>800</a:t>
                      </a:r>
                    </a:p>
                  </a:txBody>
                  <a:tcPr anchor="ctr">
                    <a:lnL>
                      <a:noFill/>
                    </a:lnL>
                    <a:lnR>
                      <a:noFill/>
                    </a:lnR>
                    <a:lnT>
                      <a:noFill/>
                    </a:lnT>
                    <a:lnB>
                      <a:noFill/>
                    </a:lnB>
                    <a:noFill/>
                  </a:tcPr>
                </a:tc>
                <a:extLst>
                  <a:ext uri="{0D108BD9-81ED-4DB2-BD59-A6C34878D82A}">
                    <a16:rowId xmlns:a16="http://schemas.microsoft.com/office/drawing/2014/main" val="259425382"/>
                  </a:ext>
                </a:extLst>
              </a:tr>
              <a:tr h="0">
                <a:tc>
                  <a:txBody>
                    <a:bodyPr/>
                    <a:lstStyle/>
                    <a:p>
                      <a:pPr>
                        <a:buNone/>
                      </a:pPr>
                      <a:r>
                        <a:rPr lang="en-IN"/>
                        <a:t>Model output</a:t>
                      </a:r>
                    </a:p>
                  </a:txBody>
                  <a:tcPr anchor="ctr">
                    <a:lnL>
                      <a:noFill/>
                    </a:lnL>
                    <a:lnR>
                      <a:noFill/>
                    </a:lnR>
                    <a:lnT>
                      <a:noFill/>
                    </a:lnT>
                    <a:lnB>
                      <a:noFill/>
                    </a:lnB>
                    <a:noFill/>
                  </a:tcPr>
                </a:tc>
                <a:tc>
                  <a:txBody>
                    <a:bodyPr/>
                    <a:lstStyle/>
                    <a:p>
                      <a:pPr>
                        <a:buNone/>
                      </a:pPr>
                      <a:r>
                        <a:rPr lang="en-IN"/>
                        <a:t>≤ 996</a:t>
                      </a:r>
                    </a:p>
                  </a:txBody>
                  <a:tcPr anchor="ctr">
                    <a:lnL>
                      <a:noFill/>
                    </a:lnL>
                    <a:lnR>
                      <a:noFill/>
                    </a:lnR>
                    <a:lnT>
                      <a:noFill/>
                    </a:lnT>
                    <a:lnB>
                      <a:noFill/>
                    </a:lnB>
                    <a:noFill/>
                  </a:tcPr>
                </a:tc>
                <a:extLst>
                  <a:ext uri="{0D108BD9-81ED-4DB2-BD59-A6C34878D82A}">
                    <a16:rowId xmlns:a16="http://schemas.microsoft.com/office/drawing/2014/main" val="1768437327"/>
                  </a:ext>
                </a:extLst>
              </a:tr>
              <a:tr h="0">
                <a:tc>
                  <a:txBody>
                    <a:bodyPr/>
                    <a:lstStyle/>
                    <a:p>
                      <a:pPr>
                        <a:buNone/>
                      </a:pPr>
                      <a:r>
                        <a:rPr lang="en-IN" b="1"/>
                        <a:t>Total</a:t>
                      </a:r>
                      <a:endParaRPr lang="en-IN"/>
                    </a:p>
                  </a:txBody>
                  <a:tcPr anchor="ctr">
                    <a:lnL>
                      <a:noFill/>
                    </a:lnL>
                    <a:lnR>
                      <a:noFill/>
                    </a:lnR>
                    <a:lnT>
                      <a:noFill/>
                    </a:lnT>
                    <a:lnB>
                      <a:noFill/>
                    </a:lnB>
                    <a:noFill/>
                  </a:tcPr>
                </a:tc>
                <a:tc>
                  <a:txBody>
                    <a:bodyPr/>
                    <a:lstStyle/>
                    <a:p>
                      <a:pPr>
                        <a:buNone/>
                      </a:pPr>
                      <a:r>
                        <a:rPr lang="en-IN" b="1" dirty="0"/>
                        <a:t>4,096</a:t>
                      </a:r>
                      <a:endParaRPr lang="en-IN" dirty="0"/>
                    </a:p>
                  </a:txBody>
                  <a:tcPr anchor="ctr">
                    <a:lnL>
                      <a:noFill/>
                    </a:lnL>
                    <a:lnR>
                      <a:noFill/>
                    </a:lnR>
                    <a:lnT>
                      <a:noFill/>
                    </a:lnT>
                    <a:lnB>
                      <a:noFill/>
                    </a:lnB>
                    <a:noFill/>
                  </a:tcPr>
                </a:tc>
                <a:extLst>
                  <a:ext uri="{0D108BD9-81ED-4DB2-BD59-A6C34878D82A}">
                    <a16:rowId xmlns:a16="http://schemas.microsoft.com/office/drawing/2014/main" val="3784006921"/>
                  </a:ext>
                </a:extLst>
              </a:tr>
            </a:tbl>
          </a:graphicData>
        </a:graphic>
      </p:graphicFrame>
      <p:sp>
        <p:nvSpPr>
          <p:cNvPr id="6" name="TextBox 5">
            <a:extLst>
              <a:ext uri="{FF2B5EF4-FFF2-40B4-BE49-F238E27FC236}">
                <a16:creationId xmlns:a16="http://schemas.microsoft.com/office/drawing/2014/main" id="{22E5AC3F-CC8E-DB54-BBDC-76E903E29BE0}"/>
              </a:ext>
            </a:extLst>
          </p:cNvPr>
          <p:cNvSpPr txBox="1"/>
          <p:nvPr/>
        </p:nvSpPr>
        <p:spPr>
          <a:xfrm>
            <a:off x="635725" y="3944875"/>
            <a:ext cx="8003177" cy="923330"/>
          </a:xfrm>
          <a:prstGeom prst="rect">
            <a:avLst/>
          </a:prstGeom>
          <a:noFill/>
        </p:spPr>
        <p:txBody>
          <a:bodyPr wrap="square">
            <a:spAutoFit/>
          </a:bodyPr>
          <a:lstStyle/>
          <a:p>
            <a:pPr>
              <a:buNone/>
            </a:pPr>
            <a:r>
              <a:rPr lang="en-US" dirty="0"/>
              <a:t>If exceeded:</a:t>
            </a:r>
          </a:p>
          <a:p>
            <a:pPr>
              <a:buFont typeface="Arial" panose="020B0604020202020204" pitchFamily="34" charset="0"/>
              <a:buChar char="•"/>
            </a:pPr>
            <a:r>
              <a:rPr lang="en-US" dirty="0"/>
              <a:t>Older tokens are truncated</a:t>
            </a:r>
          </a:p>
          <a:p>
            <a:pPr>
              <a:buFont typeface="Arial" panose="020B0604020202020204" pitchFamily="34" charset="0"/>
              <a:buChar char="•"/>
            </a:pPr>
            <a:r>
              <a:rPr lang="en-US" dirty="0"/>
              <a:t>Or the request fails</a:t>
            </a:r>
          </a:p>
        </p:txBody>
      </p:sp>
    </p:spTree>
    <p:extLst>
      <p:ext uri="{BB962C8B-B14F-4D97-AF65-F5344CB8AC3E}">
        <p14:creationId xmlns:p14="http://schemas.microsoft.com/office/powerpoint/2010/main" val="36828004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5FCAF3-DC93-9701-04F8-C909D64D78AC}"/>
              </a:ext>
            </a:extLst>
          </p:cNvPr>
          <p:cNvSpPr txBox="1"/>
          <p:nvPr/>
        </p:nvSpPr>
        <p:spPr>
          <a:xfrm>
            <a:off x="470263" y="1307519"/>
            <a:ext cx="8673737" cy="4247317"/>
          </a:xfrm>
          <a:prstGeom prst="rect">
            <a:avLst/>
          </a:prstGeom>
          <a:noFill/>
        </p:spPr>
        <p:txBody>
          <a:bodyPr wrap="square">
            <a:spAutoFit/>
          </a:bodyPr>
          <a:lstStyle/>
          <a:p>
            <a:pPr>
              <a:buNone/>
            </a:pPr>
            <a:r>
              <a:rPr lang="en-US" b="1" dirty="0"/>
              <a:t>Why Context Windows Matter</a:t>
            </a:r>
          </a:p>
          <a:p>
            <a:pPr>
              <a:buNone/>
            </a:pPr>
            <a:r>
              <a:rPr lang="en-US" b="1" dirty="0"/>
              <a:t>1. Memory Limitation</a:t>
            </a:r>
          </a:p>
          <a:p>
            <a:pPr>
              <a:buNone/>
            </a:pPr>
            <a:r>
              <a:rPr lang="en-US" dirty="0"/>
              <a:t>LLMs </a:t>
            </a:r>
            <a:r>
              <a:rPr lang="en-US" b="1" dirty="0"/>
              <a:t>do not have long-term memory</a:t>
            </a:r>
            <a:r>
              <a:rPr lang="en-US" dirty="0"/>
              <a:t>.</a:t>
            </a:r>
          </a:p>
          <a:p>
            <a:pPr>
              <a:buFont typeface="Arial" panose="020B0604020202020204" pitchFamily="34" charset="0"/>
              <a:buChar char="•"/>
            </a:pPr>
            <a:r>
              <a:rPr lang="en-US" dirty="0"/>
              <a:t>Anything outside the context window is </a:t>
            </a:r>
            <a:r>
              <a:rPr lang="en-US" b="1" dirty="0"/>
              <a:t>forgotten</a:t>
            </a:r>
            <a:endParaRPr lang="en-US" dirty="0"/>
          </a:p>
          <a:p>
            <a:pPr>
              <a:buFont typeface="Arial" panose="020B0604020202020204" pitchFamily="34" charset="0"/>
              <a:buChar char="•"/>
            </a:pPr>
            <a:r>
              <a:rPr lang="en-US" dirty="0"/>
              <a:t>Explains why models may lose earlier information in long chats</a:t>
            </a:r>
          </a:p>
          <a:p>
            <a:pPr>
              <a:buNone/>
            </a:pPr>
            <a:br>
              <a:rPr lang="en-US" dirty="0"/>
            </a:br>
            <a:endParaRPr lang="en-US" dirty="0"/>
          </a:p>
          <a:p>
            <a:pPr>
              <a:buNone/>
            </a:pPr>
            <a:r>
              <a:rPr lang="en-US" b="1" dirty="0"/>
              <a:t>2. Output Quality</a:t>
            </a:r>
          </a:p>
          <a:p>
            <a:pPr>
              <a:buFont typeface="Arial" panose="020B0604020202020204" pitchFamily="34" charset="0"/>
              <a:buChar char="•"/>
            </a:pPr>
            <a:r>
              <a:rPr lang="en-US" dirty="0"/>
              <a:t>Rich, relevant context → better responses</a:t>
            </a:r>
          </a:p>
          <a:p>
            <a:pPr>
              <a:buFont typeface="Arial" panose="020B0604020202020204" pitchFamily="34" charset="0"/>
              <a:buChar char="•"/>
            </a:pPr>
            <a:r>
              <a:rPr lang="en-US" dirty="0"/>
              <a:t>Irrelevant or excessive context → confusion</a:t>
            </a:r>
          </a:p>
          <a:p>
            <a:pPr>
              <a:buNone/>
            </a:pPr>
            <a:br>
              <a:rPr lang="en-US" dirty="0"/>
            </a:br>
            <a:endParaRPr lang="en-US" dirty="0"/>
          </a:p>
          <a:p>
            <a:pPr>
              <a:buNone/>
            </a:pPr>
            <a:r>
              <a:rPr lang="en-US" b="1" dirty="0"/>
              <a:t> 3. Cost Impact</a:t>
            </a:r>
          </a:p>
          <a:p>
            <a:pPr>
              <a:buFont typeface="Arial" panose="020B0604020202020204" pitchFamily="34" charset="0"/>
              <a:buChar char="•"/>
            </a:pPr>
            <a:r>
              <a:rPr lang="en-US" dirty="0"/>
              <a:t>Larger context → more tokens</a:t>
            </a:r>
          </a:p>
          <a:p>
            <a:pPr>
              <a:buFont typeface="Arial" panose="020B0604020202020204" pitchFamily="34" charset="0"/>
              <a:buChar char="•"/>
            </a:pPr>
            <a:r>
              <a:rPr lang="en-US" dirty="0"/>
              <a:t>More tokens → higher computational cost</a:t>
            </a:r>
          </a:p>
        </p:txBody>
      </p:sp>
    </p:spTree>
    <p:extLst>
      <p:ext uri="{BB962C8B-B14F-4D97-AF65-F5344CB8AC3E}">
        <p14:creationId xmlns:p14="http://schemas.microsoft.com/office/powerpoint/2010/main" val="1057081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12790</TotalTime>
  <Words>12645</Words>
  <Application>Microsoft Office PowerPoint</Application>
  <PresentationFormat>Widescreen</PresentationFormat>
  <Paragraphs>1404</Paragraphs>
  <Slides>122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122</vt:i4>
      </vt:variant>
    </vt:vector>
  </HeadingPairs>
  <TitlesOfParts>
    <vt:vector size="134" baseType="lpstr">
      <vt:lpstr>Arial</vt:lpstr>
      <vt:lpstr>Calibri</vt:lpstr>
      <vt:lpstr>Calibri Light</vt:lpstr>
      <vt:lpstr>Cambria Math</vt:lpstr>
      <vt:lpstr>Courier New</vt:lpstr>
      <vt:lpstr>Nunito</vt:lpstr>
      <vt:lpstr>Roboto</vt:lpstr>
      <vt:lpstr>sohne</vt:lpstr>
      <vt:lpstr>source-code-pro</vt:lpstr>
      <vt:lpstr>source-serif-pro</vt:lpstr>
      <vt:lpstr>Times New Roman</vt:lpstr>
      <vt:lpstr>Office Theme</vt:lpstr>
      <vt:lpstr>PROMPT ENGINEERING  FOR  GENERATIVE 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100</cp:revision>
  <dcterms:created xsi:type="dcterms:W3CDTF">2025-12-11T04:30:13Z</dcterms:created>
  <dcterms:modified xsi:type="dcterms:W3CDTF">2026-01-05T07:50:30Z</dcterms:modified>
</cp:coreProperties>
</file>