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2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3" r:id="rId12"/>
    <p:sldId id="284" r:id="rId13"/>
    <p:sldId id="285" r:id="rId14"/>
    <p:sldId id="282" r:id="rId15"/>
    <p:sldId id="286" r:id="rId16"/>
    <p:sldId id="287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732" y="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640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r>
              <a:rPr lang="en-US" dirty="0" smtClean="0"/>
              <a:t>Universal Gates</a:t>
            </a:r>
          </a:p>
          <a:p>
            <a:pPr lvl="1"/>
            <a:r>
              <a:rPr lang="en-US" dirty="0" smtClean="0"/>
              <a:t>NAND</a:t>
            </a:r>
          </a:p>
          <a:p>
            <a:pPr lvl="1"/>
            <a:r>
              <a:rPr lang="en-US" dirty="0" smtClean="0"/>
              <a:t>NOR</a:t>
            </a:r>
          </a:p>
          <a:p>
            <a:r>
              <a:rPr lang="en-US" dirty="0" smtClean="0"/>
              <a:t>Realization of other gates using Universal gates.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NOT function using NOR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r>
              <a:rPr lang="en-US" dirty="0" smtClean="0"/>
              <a:t>NOT function can be implemented as follows:</a:t>
            </a:r>
          </a:p>
          <a:p>
            <a:pPr algn="ctr">
              <a:buNone/>
            </a:pPr>
            <a:r>
              <a:rPr lang="en-US" dirty="0" smtClean="0"/>
              <a:t>     </a:t>
            </a:r>
            <a:r>
              <a:rPr lang="en-US" b="1" dirty="0" smtClean="0"/>
              <a:t>(A+A)</a:t>
            </a:r>
            <a:r>
              <a:rPr lang="en-US" b="1" baseline="30000" dirty="0" smtClean="0"/>
              <a:t>1 </a:t>
            </a:r>
            <a:r>
              <a:rPr lang="en-US" b="1" dirty="0" smtClean="0"/>
              <a:t>= A</a:t>
            </a:r>
            <a:r>
              <a:rPr lang="en-US" b="1" baseline="30000" dirty="0" smtClean="0"/>
              <a:t>1</a:t>
            </a:r>
            <a:r>
              <a:rPr lang="en-US" b="1" dirty="0" smtClean="0"/>
              <a:t> (Idempotent)</a:t>
            </a:r>
          </a:p>
          <a:p>
            <a:r>
              <a:rPr lang="en-US" dirty="0" smtClean="0"/>
              <a:t>It requires </a:t>
            </a:r>
            <a:r>
              <a:rPr lang="en-US" b="1" dirty="0" smtClean="0"/>
              <a:t>ONE</a:t>
            </a:r>
            <a:r>
              <a:rPr lang="en-US" dirty="0" smtClean="0"/>
              <a:t> NOR gate.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214686"/>
            <a:ext cx="435771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OR function using NOR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r>
              <a:rPr lang="en-US" dirty="0" smtClean="0"/>
              <a:t>OR function can be implemented as follows:</a:t>
            </a:r>
          </a:p>
          <a:p>
            <a:pPr lvl="2">
              <a:buNone/>
            </a:pPr>
            <a:r>
              <a:rPr lang="en-US" sz="3200" b="1" dirty="0" smtClean="0"/>
              <a:t>= ((A+B)')' (Idempotent)</a:t>
            </a:r>
          </a:p>
          <a:p>
            <a:pPr lvl="2">
              <a:buNone/>
            </a:pPr>
            <a:r>
              <a:rPr lang="en-US" sz="3200" b="1" dirty="0" smtClean="0"/>
              <a:t>= (A+B) (Involution)</a:t>
            </a:r>
          </a:p>
          <a:p>
            <a:r>
              <a:rPr lang="en-US" dirty="0" smtClean="0"/>
              <a:t>It requires </a:t>
            </a:r>
            <a:r>
              <a:rPr lang="en-US" b="1" dirty="0" smtClean="0"/>
              <a:t>TWO</a:t>
            </a:r>
            <a:r>
              <a:rPr lang="en-US" dirty="0" smtClean="0"/>
              <a:t> NOR gates.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786190"/>
            <a:ext cx="507209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AND function using NOR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357850"/>
          </a:xfrm>
        </p:spPr>
        <p:txBody>
          <a:bodyPr/>
          <a:lstStyle/>
          <a:p>
            <a:r>
              <a:rPr lang="en-US" dirty="0" smtClean="0"/>
              <a:t>AND function can be implemented as follows:</a:t>
            </a:r>
          </a:p>
          <a:p>
            <a:pPr lvl="1">
              <a:buNone/>
            </a:pPr>
            <a:r>
              <a:rPr lang="en-US" b="1" dirty="0" smtClean="0"/>
              <a:t>=((A+A)'(B+B)')'</a:t>
            </a:r>
          </a:p>
          <a:p>
            <a:pPr lvl="1">
              <a:buNone/>
            </a:pPr>
            <a:r>
              <a:rPr lang="en-US" b="1" dirty="0" smtClean="0"/>
              <a:t>= (A'+B')' (Idempotent)</a:t>
            </a:r>
          </a:p>
          <a:p>
            <a:pPr lvl="1">
              <a:buNone/>
            </a:pPr>
            <a:r>
              <a:rPr lang="en-US" b="1" dirty="0" smtClean="0"/>
              <a:t>= A''.B'' (</a:t>
            </a:r>
            <a:r>
              <a:rPr lang="en-US" b="1" dirty="0" err="1" smtClean="0"/>
              <a:t>DeMorgan</a:t>
            </a:r>
            <a:r>
              <a:rPr lang="en-US" b="1" dirty="0" smtClean="0"/>
              <a:t>)</a:t>
            </a:r>
          </a:p>
          <a:p>
            <a:pPr lvl="1">
              <a:buNone/>
            </a:pPr>
            <a:r>
              <a:rPr lang="en-US" b="1" dirty="0" smtClean="0"/>
              <a:t>= A.B (Involution)</a:t>
            </a:r>
          </a:p>
          <a:p>
            <a:r>
              <a:rPr lang="en-US" dirty="0" smtClean="0"/>
              <a:t>It requires </a:t>
            </a:r>
            <a:r>
              <a:rPr lang="en-US" b="1" dirty="0" smtClean="0"/>
              <a:t>THREE</a:t>
            </a:r>
            <a:r>
              <a:rPr lang="en-US" dirty="0" smtClean="0"/>
              <a:t> NOR gates.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4286256"/>
            <a:ext cx="514353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NAND function using NOR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 algn="just"/>
            <a:r>
              <a:rPr lang="en-US" sz="2800" dirty="0" smtClean="0"/>
              <a:t>NAND function can be implemented as follows:</a:t>
            </a:r>
          </a:p>
          <a:p>
            <a:r>
              <a:rPr lang="en-US" dirty="0" smtClean="0"/>
              <a:t>It requires </a:t>
            </a:r>
            <a:r>
              <a:rPr lang="en-US" b="1" dirty="0" smtClean="0"/>
              <a:t>FOUR</a:t>
            </a:r>
            <a:r>
              <a:rPr lang="en-US" dirty="0" smtClean="0"/>
              <a:t> NAND gates.</a:t>
            </a:r>
          </a:p>
          <a:p>
            <a:pPr lvl="1">
              <a:buNone/>
            </a:pPr>
            <a:r>
              <a:rPr lang="en-US" sz="3000" b="1" dirty="0" smtClean="0"/>
              <a:t>=[((A+A)'(B+B)')']'</a:t>
            </a:r>
          </a:p>
          <a:p>
            <a:pPr lvl="1">
              <a:buNone/>
            </a:pPr>
            <a:r>
              <a:rPr lang="en-US" sz="3000" b="1" dirty="0" smtClean="0"/>
              <a:t>= [(A'+B')']' (Idempotent)</a:t>
            </a:r>
          </a:p>
          <a:p>
            <a:pPr lvl="1">
              <a:buNone/>
            </a:pPr>
            <a:r>
              <a:rPr lang="en-US" sz="3000" b="1" dirty="0" smtClean="0"/>
              <a:t>= [A''.B'']' (</a:t>
            </a:r>
            <a:r>
              <a:rPr lang="en-US" sz="3000" b="1" dirty="0" err="1" smtClean="0"/>
              <a:t>DeMorgan</a:t>
            </a:r>
            <a:r>
              <a:rPr lang="en-US" sz="3000" b="1" dirty="0" smtClean="0"/>
              <a:t>)</a:t>
            </a:r>
          </a:p>
          <a:p>
            <a:pPr lvl="1">
              <a:buNone/>
            </a:pPr>
            <a:r>
              <a:rPr lang="en-US" sz="3000" b="1" dirty="0" smtClean="0"/>
              <a:t>= [A.B]' (Involution)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4357694"/>
            <a:ext cx="614366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EX-OR function using NOR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717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714488"/>
            <a:ext cx="5786478" cy="3077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EX-NOR function using NOR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6786610" cy="3857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Any logic with only universal gates</a:t>
            </a:r>
            <a:endParaRPr lang="en-IN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en-US" dirty="0" smtClean="0"/>
              <a:t>Converting all gates into universal gates.</a:t>
            </a:r>
          </a:p>
          <a:p>
            <a:r>
              <a:rPr lang="en-US" dirty="0" smtClean="0"/>
              <a:t>Drawing a logic diagram and converting.</a:t>
            </a:r>
          </a:p>
          <a:p>
            <a:r>
              <a:rPr lang="en-US" dirty="0" smtClean="0"/>
              <a:t>Using SOP and POS forms.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122985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046500" y="2996952"/>
            <a:ext cx="531158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Universal Gates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lnSpcReduction="10000"/>
          </a:bodyPr>
          <a:lstStyle/>
          <a:p>
            <a:pPr lvl="0" algn="just"/>
            <a:r>
              <a:rPr lang="en-US" dirty="0" smtClean="0"/>
              <a:t>Universal gates are the ones which can be used for implementing any gate like AND, OR and NOT, or any combination of these basic gates; </a:t>
            </a:r>
          </a:p>
          <a:p>
            <a:pPr algn="just"/>
            <a:r>
              <a:rPr lang="en-US" b="1" dirty="0" smtClean="0"/>
              <a:t>NAND and NOR gates </a:t>
            </a:r>
            <a:r>
              <a:rPr lang="en-US" dirty="0" smtClean="0"/>
              <a:t>are universal gates. This means any gate operation can be implemented using these gates.</a:t>
            </a:r>
          </a:p>
          <a:p>
            <a:pPr algn="just"/>
            <a:r>
              <a:rPr lang="en-US" dirty="0" smtClean="0"/>
              <a:t>But there are some rules that need to be followed when implementing NAND or NOR based gates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071538" y="1142984"/>
            <a:ext cx="1428760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NAND</a:t>
            </a:r>
            <a:endParaRPr 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357686" y="214290"/>
            <a:ext cx="92869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NOT</a:t>
            </a:r>
            <a:endParaRPr 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357686" y="1000108"/>
            <a:ext cx="92869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AND</a:t>
            </a:r>
            <a:endParaRPr lang="en-US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357686" y="1785926"/>
            <a:ext cx="92869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OR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357686" y="2643182"/>
            <a:ext cx="92869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NOR</a:t>
            </a:r>
            <a:endParaRPr 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000100" y="4786322"/>
            <a:ext cx="1428760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NOR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429124" y="3429000"/>
            <a:ext cx="92869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NOT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429124" y="4214818"/>
            <a:ext cx="92869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OR</a:t>
            </a:r>
            <a:endParaRPr lang="en-US" sz="1400" b="1" dirty="0">
              <a:solidFill>
                <a:srgbClr val="0070C0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429124" y="5000636"/>
            <a:ext cx="92869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AND</a:t>
            </a:r>
            <a:endParaRPr lang="en-US" sz="1400" b="1" dirty="0">
              <a:solidFill>
                <a:srgbClr val="0070C0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429124" y="5786454"/>
            <a:ext cx="92869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70C0"/>
                </a:solidFill>
              </a:rPr>
              <a:t>NAND</a:t>
            </a:r>
            <a:endParaRPr lang="en-US" sz="2000" b="1" dirty="0">
              <a:solidFill>
                <a:srgbClr val="0070C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2428860" y="714356"/>
            <a:ext cx="1857388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5" idx="6"/>
            <a:endCxn id="7" idx="1"/>
          </p:cNvCxnSpPr>
          <p:nvPr/>
        </p:nvCxnSpPr>
        <p:spPr>
          <a:xfrm flipV="1">
            <a:off x="2500298" y="1357298"/>
            <a:ext cx="185738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8" idx="1"/>
          </p:cNvCxnSpPr>
          <p:nvPr/>
        </p:nvCxnSpPr>
        <p:spPr>
          <a:xfrm>
            <a:off x="2500298" y="1785926"/>
            <a:ext cx="1857388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5" idx="5"/>
            <a:endCxn id="9" idx="1"/>
          </p:cNvCxnSpPr>
          <p:nvPr/>
        </p:nvCxnSpPr>
        <p:spPr>
          <a:xfrm rot="16200000" flipH="1">
            <a:off x="2822512" y="1465198"/>
            <a:ext cx="1003722" cy="2066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endCxn id="11" idx="1"/>
          </p:cNvCxnSpPr>
          <p:nvPr/>
        </p:nvCxnSpPr>
        <p:spPr>
          <a:xfrm flipV="1">
            <a:off x="2285984" y="3786190"/>
            <a:ext cx="2143140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endCxn id="12" idx="1"/>
          </p:cNvCxnSpPr>
          <p:nvPr/>
        </p:nvCxnSpPr>
        <p:spPr>
          <a:xfrm flipV="1">
            <a:off x="2428860" y="4572008"/>
            <a:ext cx="200026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0" idx="6"/>
            <a:endCxn id="13" idx="1"/>
          </p:cNvCxnSpPr>
          <p:nvPr/>
        </p:nvCxnSpPr>
        <p:spPr>
          <a:xfrm>
            <a:off x="2428860" y="5286388"/>
            <a:ext cx="2000264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2285984" y="5572140"/>
            <a:ext cx="2071702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Isosceles Triangle 33"/>
          <p:cNvSpPr/>
          <p:nvPr/>
        </p:nvSpPr>
        <p:spPr>
          <a:xfrm>
            <a:off x="6429388" y="428604"/>
            <a:ext cx="571504" cy="50006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</a:t>
            </a:r>
            <a:endParaRPr lang="en-US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15008" y="0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Number of NAND gates</a:t>
            </a:r>
            <a:endParaRPr lang="en-US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5857884" y="3071810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Number of NOR gates</a:t>
            </a:r>
            <a:endParaRPr lang="en-US" b="1" dirty="0"/>
          </a:p>
        </p:txBody>
      </p:sp>
      <p:sp>
        <p:nvSpPr>
          <p:cNvPr id="37" name="Isosceles Triangle 36"/>
          <p:cNvSpPr/>
          <p:nvPr/>
        </p:nvSpPr>
        <p:spPr>
          <a:xfrm>
            <a:off x="6429388" y="1142984"/>
            <a:ext cx="571504" cy="40005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2</a:t>
            </a:r>
            <a:endParaRPr lang="en-US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Isosceles Triangle 37"/>
          <p:cNvSpPr/>
          <p:nvPr/>
        </p:nvSpPr>
        <p:spPr>
          <a:xfrm>
            <a:off x="6429388" y="1857364"/>
            <a:ext cx="571504" cy="40005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3</a:t>
            </a:r>
            <a:endParaRPr lang="en-US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9" name="Isosceles Triangle 38"/>
          <p:cNvSpPr/>
          <p:nvPr/>
        </p:nvSpPr>
        <p:spPr>
          <a:xfrm>
            <a:off x="6500826" y="2643182"/>
            <a:ext cx="571504" cy="40005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4</a:t>
            </a:r>
            <a:endParaRPr lang="en-US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0" name="Isosceles Triangle 39"/>
          <p:cNvSpPr/>
          <p:nvPr/>
        </p:nvSpPr>
        <p:spPr>
          <a:xfrm>
            <a:off x="6572264" y="3500437"/>
            <a:ext cx="571504" cy="40005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7030A0"/>
                </a:solidFill>
              </a:rPr>
              <a:t>1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41" name="Isosceles Triangle 40"/>
          <p:cNvSpPr/>
          <p:nvPr/>
        </p:nvSpPr>
        <p:spPr>
          <a:xfrm>
            <a:off x="6572264" y="4357693"/>
            <a:ext cx="571504" cy="40005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7030A0"/>
                </a:solidFill>
              </a:rPr>
              <a:t>2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42" name="Isosceles Triangle 41"/>
          <p:cNvSpPr/>
          <p:nvPr/>
        </p:nvSpPr>
        <p:spPr>
          <a:xfrm>
            <a:off x="6643702" y="5143511"/>
            <a:ext cx="571504" cy="40005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7030A0"/>
                </a:solidFill>
              </a:rPr>
              <a:t>3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43" name="Isosceles Triangle 42"/>
          <p:cNvSpPr/>
          <p:nvPr/>
        </p:nvSpPr>
        <p:spPr>
          <a:xfrm>
            <a:off x="6643702" y="6000768"/>
            <a:ext cx="571504" cy="40005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7030A0"/>
                </a:solidFill>
              </a:rPr>
              <a:t>4</a:t>
            </a:r>
            <a:endParaRPr lang="en-US" b="1" dirty="0">
              <a:solidFill>
                <a:srgbClr val="7030A0"/>
              </a:solidFill>
            </a:endParaRPr>
          </a:p>
        </p:txBody>
      </p:sp>
      <p:cxnSp>
        <p:nvCxnSpPr>
          <p:cNvPr id="47" name="Straight Arrow Connector 46"/>
          <p:cNvCxnSpPr>
            <a:stCxn id="7" idx="3"/>
            <a:endCxn id="37" idx="1"/>
          </p:cNvCxnSpPr>
          <p:nvPr/>
        </p:nvCxnSpPr>
        <p:spPr>
          <a:xfrm flipV="1">
            <a:off x="5286380" y="1343011"/>
            <a:ext cx="1285884" cy="142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5357818" y="1928802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endCxn id="34" idx="1"/>
          </p:cNvCxnSpPr>
          <p:nvPr/>
        </p:nvCxnSpPr>
        <p:spPr>
          <a:xfrm>
            <a:off x="5357818" y="642918"/>
            <a:ext cx="1214446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endCxn id="39" idx="1"/>
          </p:cNvCxnSpPr>
          <p:nvPr/>
        </p:nvCxnSpPr>
        <p:spPr>
          <a:xfrm flipV="1">
            <a:off x="5357818" y="2843209"/>
            <a:ext cx="1285884" cy="142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11" idx="3"/>
          </p:cNvCxnSpPr>
          <p:nvPr/>
        </p:nvCxnSpPr>
        <p:spPr>
          <a:xfrm>
            <a:off x="5357818" y="3786190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12" idx="3"/>
            <a:endCxn id="41" idx="1"/>
          </p:cNvCxnSpPr>
          <p:nvPr/>
        </p:nvCxnSpPr>
        <p:spPr>
          <a:xfrm flipV="1">
            <a:off x="5357818" y="4557720"/>
            <a:ext cx="1357322" cy="142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>
            <a:off x="5429256" y="5214950"/>
            <a:ext cx="1285884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endCxn id="43" idx="1"/>
          </p:cNvCxnSpPr>
          <p:nvPr/>
        </p:nvCxnSpPr>
        <p:spPr>
          <a:xfrm>
            <a:off x="5429256" y="6072206"/>
            <a:ext cx="1357322" cy="1285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NOT function using NAND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r>
              <a:rPr lang="en-US" dirty="0" smtClean="0"/>
              <a:t>NOT function can be implemented as follows:</a:t>
            </a:r>
          </a:p>
          <a:p>
            <a:pPr algn="ctr">
              <a:buNone/>
            </a:pPr>
            <a:r>
              <a:rPr lang="en-US" dirty="0" smtClean="0"/>
              <a:t>     </a:t>
            </a:r>
            <a:r>
              <a:rPr lang="en-US" b="1" dirty="0" smtClean="0"/>
              <a:t>(A.A)</a:t>
            </a:r>
            <a:r>
              <a:rPr lang="en-US" b="1" baseline="30000" dirty="0" smtClean="0"/>
              <a:t>1 </a:t>
            </a:r>
            <a:r>
              <a:rPr lang="en-US" b="1" dirty="0" smtClean="0"/>
              <a:t>= A</a:t>
            </a:r>
            <a:r>
              <a:rPr lang="en-US" b="1" baseline="30000" dirty="0" smtClean="0"/>
              <a:t>1</a:t>
            </a:r>
            <a:r>
              <a:rPr lang="en-US" b="1" dirty="0" smtClean="0"/>
              <a:t> (Idempotent)</a:t>
            </a:r>
          </a:p>
          <a:p>
            <a:r>
              <a:rPr lang="en-US" dirty="0" smtClean="0"/>
              <a:t>It requires </a:t>
            </a:r>
            <a:r>
              <a:rPr lang="en-US" b="1" dirty="0" smtClean="0"/>
              <a:t>ONE</a:t>
            </a:r>
            <a:r>
              <a:rPr lang="en-US" dirty="0" smtClean="0"/>
              <a:t> NAND gate.</a:t>
            </a:r>
          </a:p>
          <a:p>
            <a:pPr algn="ctr">
              <a:buNone/>
            </a:pPr>
            <a:endParaRPr lang="en-US" b="1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429000"/>
            <a:ext cx="442915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AND function using NAND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r>
              <a:rPr lang="en-US" dirty="0" smtClean="0"/>
              <a:t>AND function can be implemented as follows:</a:t>
            </a:r>
          </a:p>
          <a:p>
            <a:pPr lvl="2">
              <a:buNone/>
            </a:pPr>
            <a:r>
              <a:rPr lang="en-US" sz="3200" b="1" dirty="0"/>
              <a:t>= ((AB</a:t>
            </a:r>
            <a:r>
              <a:rPr lang="en-US" sz="3200" b="1" dirty="0" smtClean="0"/>
              <a:t>)'.</a:t>
            </a:r>
            <a:r>
              <a:rPr lang="en-US" sz="3200" b="1" dirty="0"/>
              <a:t> </a:t>
            </a:r>
            <a:r>
              <a:rPr lang="en-US" sz="3200" b="1" dirty="0" smtClean="0"/>
              <a:t>(</a:t>
            </a:r>
            <a:r>
              <a:rPr lang="en-US" sz="3200" b="1" dirty="0"/>
              <a:t>AB</a:t>
            </a:r>
            <a:r>
              <a:rPr lang="en-US" sz="3200" b="1" dirty="0" smtClean="0"/>
              <a:t>)' )' </a:t>
            </a:r>
          </a:p>
          <a:p>
            <a:pPr lvl="2">
              <a:buNone/>
            </a:pPr>
            <a:r>
              <a:rPr lang="en-US" sz="3200" b="1" dirty="0" smtClean="0"/>
              <a:t>= ((AB)')' (Idempotent)</a:t>
            </a:r>
          </a:p>
          <a:p>
            <a:pPr lvl="2">
              <a:buNone/>
            </a:pPr>
            <a:r>
              <a:rPr lang="en-US" sz="3200" b="1" dirty="0" smtClean="0"/>
              <a:t>= (AB) (Involution)</a:t>
            </a:r>
          </a:p>
          <a:p>
            <a:r>
              <a:rPr lang="en-US" dirty="0" smtClean="0"/>
              <a:t>It requires </a:t>
            </a:r>
            <a:r>
              <a:rPr lang="en-US" b="1" dirty="0" smtClean="0"/>
              <a:t>TWO</a:t>
            </a:r>
            <a:r>
              <a:rPr lang="en-US" dirty="0" smtClean="0"/>
              <a:t> NAND gates.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929066"/>
            <a:ext cx="46434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OR function using NAND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357850"/>
          </a:xfrm>
        </p:spPr>
        <p:txBody>
          <a:bodyPr>
            <a:normAutofit/>
          </a:bodyPr>
          <a:lstStyle/>
          <a:p>
            <a:r>
              <a:rPr lang="en-US" dirty="0" smtClean="0"/>
              <a:t>OR function can be implemented as follows:</a:t>
            </a:r>
          </a:p>
          <a:p>
            <a:pPr lvl="1">
              <a:buNone/>
            </a:pPr>
            <a:r>
              <a:rPr lang="en-US" sz="3000" b="1" dirty="0" smtClean="0"/>
              <a:t>=((AA)'(BB)')'</a:t>
            </a:r>
          </a:p>
          <a:p>
            <a:pPr lvl="1">
              <a:buNone/>
            </a:pPr>
            <a:r>
              <a:rPr lang="en-US" sz="3000" b="1" dirty="0" smtClean="0"/>
              <a:t>= (A'B')' (Idempotent)</a:t>
            </a:r>
          </a:p>
          <a:p>
            <a:pPr lvl="1">
              <a:buNone/>
            </a:pPr>
            <a:r>
              <a:rPr lang="en-US" sz="3000" b="1" dirty="0" smtClean="0"/>
              <a:t>= A''+B'' (</a:t>
            </a:r>
            <a:r>
              <a:rPr lang="en-US" sz="3000" b="1" dirty="0" err="1" smtClean="0"/>
              <a:t>DeMorgan</a:t>
            </a:r>
            <a:r>
              <a:rPr lang="en-US" sz="3000" b="1" dirty="0" smtClean="0"/>
              <a:t>)</a:t>
            </a:r>
          </a:p>
          <a:p>
            <a:pPr lvl="1">
              <a:buNone/>
            </a:pPr>
            <a:r>
              <a:rPr lang="en-US" sz="3000" b="1" dirty="0" smtClean="0"/>
              <a:t>= A+B (Involution)</a:t>
            </a:r>
          </a:p>
          <a:p>
            <a:r>
              <a:rPr lang="en-US" dirty="0" smtClean="0"/>
              <a:t>It requires </a:t>
            </a:r>
            <a:r>
              <a:rPr lang="en-US" b="1" dirty="0" smtClean="0"/>
              <a:t>THREE</a:t>
            </a:r>
            <a:r>
              <a:rPr lang="en-US" dirty="0" smtClean="0"/>
              <a:t> NAND gates.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4429132"/>
            <a:ext cx="528641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NOR function using NAND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57850"/>
          </a:xfrm>
        </p:spPr>
        <p:txBody>
          <a:bodyPr/>
          <a:lstStyle/>
          <a:p>
            <a:r>
              <a:rPr lang="en-US" dirty="0" smtClean="0"/>
              <a:t>NOR function can be implemented as follows:</a:t>
            </a:r>
          </a:p>
          <a:p>
            <a:r>
              <a:rPr lang="en-US" dirty="0" smtClean="0"/>
              <a:t>It requires </a:t>
            </a:r>
            <a:r>
              <a:rPr lang="en-US" b="1" dirty="0" smtClean="0"/>
              <a:t>FOUR</a:t>
            </a:r>
            <a:r>
              <a:rPr lang="en-US" dirty="0" smtClean="0"/>
              <a:t> NAND gates.</a:t>
            </a:r>
          </a:p>
          <a:p>
            <a:pPr lvl="1">
              <a:buNone/>
            </a:pPr>
            <a:r>
              <a:rPr lang="en-US" sz="3000" b="1" dirty="0" smtClean="0"/>
              <a:t>=[((AA)'(BB)')']'</a:t>
            </a:r>
          </a:p>
          <a:p>
            <a:pPr lvl="1">
              <a:buNone/>
            </a:pPr>
            <a:r>
              <a:rPr lang="en-US" sz="3000" b="1" dirty="0" smtClean="0"/>
              <a:t>= [(A'B')']' (Idempotent)</a:t>
            </a:r>
          </a:p>
          <a:p>
            <a:pPr lvl="1">
              <a:buNone/>
            </a:pPr>
            <a:r>
              <a:rPr lang="en-US" sz="3000" b="1" dirty="0" smtClean="0"/>
              <a:t>= [A''+B'']' (</a:t>
            </a:r>
            <a:r>
              <a:rPr lang="en-US" sz="3000" b="1" dirty="0" err="1" smtClean="0"/>
              <a:t>DeMorgan</a:t>
            </a:r>
            <a:r>
              <a:rPr lang="en-US" sz="3000" b="1" dirty="0" smtClean="0"/>
              <a:t>)</a:t>
            </a:r>
          </a:p>
          <a:p>
            <a:pPr lvl="1">
              <a:buNone/>
            </a:pPr>
            <a:r>
              <a:rPr lang="en-US" sz="3000" b="1" dirty="0" smtClean="0"/>
              <a:t>= [A+B]' (Involution)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4286256"/>
            <a:ext cx="621510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EX-OR function using NAND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85860"/>
            <a:ext cx="657229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763688" y="4149080"/>
            <a:ext cx="61206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1.(AB)’</a:t>
            </a:r>
          </a:p>
          <a:p>
            <a:r>
              <a:rPr lang="en-US" dirty="0" smtClean="0"/>
              <a:t>2.(A(AB)’)’=A’+((AB)’)’=A’+AB=(A’+A).(A’+B)=1.(A’+B)=(A’+B)</a:t>
            </a:r>
          </a:p>
          <a:p>
            <a:r>
              <a:rPr lang="en-US" dirty="0" smtClean="0"/>
              <a:t>3.(B(AB)’)’=B’+((AB)’)’=B’+AB=(B’+A).(B’+B)=(A+B’).1=(A+B’)</a:t>
            </a:r>
          </a:p>
          <a:p>
            <a:r>
              <a:rPr lang="en-US" dirty="0" smtClean="0"/>
              <a:t>4. [(A’+B)(A+B’)]’=(A’+B)’+(A+B’)’=(A</a:t>
            </a:r>
            <a:r>
              <a:rPr lang="en-US" smtClean="0"/>
              <a:t>’)’B’+</a:t>
            </a:r>
            <a:r>
              <a:rPr lang="en-US" dirty="0" smtClean="0"/>
              <a:t>A’(B’)’=</a:t>
            </a:r>
            <a:r>
              <a:rPr lang="en-US" b="1" dirty="0" smtClean="0"/>
              <a:t>AB’+A’B</a:t>
            </a:r>
          </a:p>
          <a:p>
            <a:endParaRPr lang="en-IN" dirty="0"/>
          </a:p>
        </p:txBody>
      </p:sp>
      <p:sp>
        <p:nvSpPr>
          <p:cNvPr id="5" name="TextBox 4"/>
          <p:cNvSpPr txBox="1"/>
          <p:nvPr/>
        </p:nvSpPr>
        <p:spPr>
          <a:xfrm>
            <a:off x="1907704" y="5805264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Distributive: A+(B*C)=(A+B)*(A+C)</a:t>
            </a:r>
          </a:p>
          <a:p>
            <a:r>
              <a:rPr lang="en-US" dirty="0" smtClean="0"/>
              <a:t>A*(B+C)=(A*B)+(A*C)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EX-NOR function using NAND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857364"/>
            <a:ext cx="6143668" cy="2891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</TotalTime>
  <Words>580</Words>
  <Application>Microsoft Office PowerPoint</Application>
  <PresentationFormat>On-screen Show (4:3)</PresentationFormat>
  <Paragraphs>108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Outline of today’s session</vt:lpstr>
      <vt:lpstr>Universal Gates</vt:lpstr>
      <vt:lpstr>Slide 3</vt:lpstr>
      <vt:lpstr>NOT function using NAND</vt:lpstr>
      <vt:lpstr>AND function using NAND</vt:lpstr>
      <vt:lpstr>OR function using NAND</vt:lpstr>
      <vt:lpstr>NOR function using NAND</vt:lpstr>
      <vt:lpstr>EX-OR function using NAND</vt:lpstr>
      <vt:lpstr>EX-NOR function using NAND</vt:lpstr>
      <vt:lpstr>NOT function using NOR</vt:lpstr>
      <vt:lpstr>OR function using NOR</vt:lpstr>
      <vt:lpstr>AND function using NOR</vt:lpstr>
      <vt:lpstr>NAND function using NOR</vt:lpstr>
      <vt:lpstr>EX-OR function using NOR</vt:lpstr>
      <vt:lpstr>EX-NOR function using NOR</vt:lpstr>
      <vt:lpstr>Any logic with only universal gates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71</cp:revision>
  <dcterms:created xsi:type="dcterms:W3CDTF">2020-08-17T05:02:06Z</dcterms:created>
  <dcterms:modified xsi:type="dcterms:W3CDTF">2021-01-25T06:44:22Z</dcterms:modified>
</cp:coreProperties>
</file>