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305"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9" r:id="rId41"/>
    <p:sldId id="427" r:id="rId42"/>
    <p:sldId id="424" r:id="rId43"/>
    <p:sldId id="421" r:id="rId44"/>
    <p:sldId id="428" r:id="rId45"/>
    <p:sldId id="429" r:id="rId46"/>
    <p:sldId id="423" r:id="rId47"/>
    <p:sldId id="425" r:id="rId48"/>
    <p:sldId id="426"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6" r:id="rId66"/>
    <p:sldId id="447" r:id="rId67"/>
    <p:sldId id="448"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69" r:id="rId89"/>
    <p:sldId id="470" r:id="rId90"/>
    <p:sldId id="471" r:id="rId91"/>
    <p:sldId id="472" r:id="rId92"/>
    <p:sldId id="473" r:id="rId93"/>
    <p:sldId id="474" r:id="rId94"/>
    <p:sldId id="475" r:id="rId95"/>
    <p:sldId id="476" r:id="rId96"/>
    <p:sldId id="477" r:id="rId97"/>
    <p:sldId id="478" r:id="rId98"/>
    <p:sldId id="479" r:id="rId99"/>
    <p:sldId id="480" r:id="rId100"/>
    <p:sldId id="481" r:id="rId101"/>
    <p:sldId id="482" r:id="rId102"/>
    <p:sldId id="483" r:id="rId103"/>
    <p:sldId id="484" r:id="rId104"/>
    <p:sldId id="485" r:id="rId105"/>
    <p:sldId id="486" r:id="rId106"/>
    <p:sldId id="487" r:id="rId107"/>
    <p:sldId id="488" r:id="rId108"/>
    <p:sldId id="489" r:id="rId109"/>
    <p:sldId id="490" r:id="rId110"/>
    <p:sldId id="491" r:id="rId111"/>
    <p:sldId id="492" r:id="rId112"/>
    <p:sldId id="493" r:id="rId113"/>
    <p:sldId id="494" r:id="rId114"/>
    <p:sldId id="495" r:id="rId115"/>
    <p:sldId id="496" r:id="rId116"/>
    <p:sldId id="497" r:id="rId117"/>
    <p:sldId id="498" r:id="rId118"/>
    <p:sldId id="499" r:id="rId119"/>
    <p:sldId id="500"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B7ED-6DDF-CBC9-7141-E7541BD38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CAD6D4F-FF56-03CB-6887-3D0376FA5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CD2BD6-BA3C-8B94-F65D-58F0A44F615F}"/>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B9502F58-1ADE-CA34-B592-50FE23F394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851F03-70DE-DA12-17B8-AA922A1E80D1}"/>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18045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6BE2-1048-48E7-9EED-13FFF0E99A1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5D1D03C-09EB-876D-8F7A-FECFACA94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561B6C-7324-51EB-B551-D7AC3610D690}"/>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AD4AF0B7-07A3-212E-2380-9E147AF29F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488473-B49E-FC2E-5E85-90DBA2D519B8}"/>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182033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EDBB3-4A63-858A-C1D7-48B5C55E04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288F41-063D-D27A-FD8F-925893C86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EE2251-A85E-4CB8-A995-0AEEB636D1EB}"/>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95FA3CFA-89EB-E8CA-71F1-F7B2F26A2C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22A70D-DC69-74A7-4EAE-78E9DBCF5E9F}"/>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140933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7F0A-8F59-D208-B26C-65A5E52A502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C8A2DF-0E22-87AE-C69D-6C0BFDB12C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999BED-DCF6-72E2-1B04-7147F725B169}"/>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345E5C42-2F1E-9D79-F1A0-415A9C893B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6284BE-3B90-F7BF-4551-26D2CC285D3A}"/>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76410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869A-F067-2917-D5F1-07B563A243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D04657E-AA4D-34AE-5DF4-00D7A58C9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18A36B-C570-DED0-E374-201398BD0689}"/>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4FCF09FF-0E83-EF9B-E37D-6FF553F739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6CC43E-FDD0-3D20-97C9-90C6CC3C1CCE}"/>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94668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9C5C-CA0E-39A0-069A-5E721461A4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711BC8C-CB3F-11AB-7541-C6CB18504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5D91731-9A9D-DEE3-550E-8487438BD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4801033-A5DB-E70D-BB02-7D3CC0D6F352}"/>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6" name="Footer Placeholder 5">
            <a:extLst>
              <a:ext uri="{FF2B5EF4-FFF2-40B4-BE49-F238E27FC236}">
                <a16:creationId xmlns:a16="http://schemas.microsoft.com/office/drawing/2014/main" id="{9023127B-1950-CD21-6161-69C0FE5FA3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405F6E-AE2C-A9B2-6204-1468C13E775C}"/>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105341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C399-F29D-897E-A63D-3DCB58B5C9A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0F015E-60F1-5565-1C8E-7F9C4F47D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A0B1-A3ED-FC25-B6B9-B4DD8F055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A5DCFDE-0CA6-4648-A750-58B63D97D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5E7C40-4EB4-A4BC-9EEA-7258932823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2CC6968-6061-FAF5-03CF-DD7460A489F3}"/>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8" name="Footer Placeholder 7">
            <a:extLst>
              <a:ext uri="{FF2B5EF4-FFF2-40B4-BE49-F238E27FC236}">
                <a16:creationId xmlns:a16="http://schemas.microsoft.com/office/drawing/2014/main" id="{89DFB84F-4577-3D22-6485-6A0FC8F0B25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43D6283-DC63-A6DA-AADD-486F39B346FA}"/>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95555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A5DB-EB8F-18C0-D402-E6CC80C6441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B1AE07-9106-2A88-E8B6-A053EF6F972E}"/>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4" name="Footer Placeholder 3">
            <a:extLst>
              <a:ext uri="{FF2B5EF4-FFF2-40B4-BE49-F238E27FC236}">
                <a16:creationId xmlns:a16="http://schemas.microsoft.com/office/drawing/2014/main" id="{9A2355C3-D413-9F13-E8EB-932AF7FCABC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0E6CF51-99F8-2079-500B-73CD86E284B4}"/>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94077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6D331-F67B-0EE6-B37B-9A987242085C}"/>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3" name="Footer Placeholder 2">
            <a:extLst>
              <a:ext uri="{FF2B5EF4-FFF2-40B4-BE49-F238E27FC236}">
                <a16:creationId xmlns:a16="http://schemas.microsoft.com/office/drawing/2014/main" id="{FD325D66-8399-891E-F283-1418166957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331B4A9-DD34-6A63-A99A-9096C347AF91}"/>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65468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4FB1-1269-025E-4F44-325C823F8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376DA1A-48B5-7CEC-0271-8339517BB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A316D5-6BA9-7D5C-1DBB-8ED6FBC9E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1B27C-83BC-EFCD-59AC-8D61B8D9FD6F}"/>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6" name="Footer Placeholder 5">
            <a:extLst>
              <a:ext uri="{FF2B5EF4-FFF2-40B4-BE49-F238E27FC236}">
                <a16:creationId xmlns:a16="http://schemas.microsoft.com/office/drawing/2014/main" id="{571F1999-6335-0742-F817-5915C7769B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FA80848-DB9E-0B6C-85BF-CFD4A523ACB4}"/>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200036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A6EC-8ACA-FAA4-7C78-F1BBAA81E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50A7521-B744-66B2-358A-2B7207234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5F542F-C97D-7AA2-9DC3-193C06972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81698-16A8-B7BE-AD48-BA56E7C7F90A}"/>
              </a:ext>
            </a:extLst>
          </p:cNvPr>
          <p:cNvSpPr>
            <a:spLocks noGrp="1"/>
          </p:cNvSpPr>
          <p:nvPr>
            <p:ph type="dt" sz="half" idx="10"/>
          </p:nvPr>
        </p:nvSpPr>
        <p:spPr/>
        <p:txBody>
          <a:bodyPr/>
          <a:lstStyle/>
          <a:p>
            <a:fld id="{816F116B-6771-4149-88C2-FB471D0F657C}" type="datetimeFigureOut">
              <a:rPr lang="en-IN" smtClean="0"/>
              <a:t>14-08-2025</a:t>
            </a:fld>
            <a:endParaRPr lang="en-IN"/>
          </a:p>
        </p:txBody>
      </p:sp>
      <p:sp>
        <p:nvSpPr>
          <p:cNvPr id="6" name="Footer Placeholder 5">
            <a:extLst>
              <a:ext uri="{FF2B5EF4-FFF2-40B4-BE49-F238E27FC236}">
                <a16:creationId xmlns:a16="http://schemas.microsoft.com/office/drawing/2014/main" id="{C284514F-1626-139C-3331-39ABD5BCA4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8A02E7-F591-E3F2-4D7B-FC660450F4D1}"/>
              </a:ext>
            </a:extLst>
          </p:cNvPr>
          <p:cNvSpPr>
            <a:spLocks noGrp="1"/>
          </p:cNvSpPr>
          <p:nvPr>
            <p:ph type="sldNum" sz="quarter" idx="12"/>
          </p:nvPr>
        </p:nvSpPr>
        <p:spPr/>
        <p:txBody>
          <a:bodyPr/>
          <a:lstStyle/>
          <a:p>
            <a:fld id="{05D84CA2-C79C-44B2-A708-CC5F7942E69D}" type="slidenum">
              <a:rPr lang="en-IN" smtClean="0"/>
              <a:t>‹#›</a:t>
            </a:fld>
            <a:endParaRPr lang="en-IN"/>
          </a:p>
        </p:txBody>
      </p:sp>
    </p:spTree>
    <p:extLst>
      <p:ext uri="{BB962C8B-B14F-4D97-AF65-F5344CB8AC3E}">
        <p14:creationId xmlns:p14="http://schemas.microsoft.com/office/powerpoint/2010/main" val="106758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4A06D-DE92-5F16-3A10-282C00AF4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988C99C-871C-2B3E-37F5-10152588D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452C3E-D497-E42F-8751-96D918BCF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116B-6771-4149-88C2-FB471D0F657C}" type="datetimeFigureOut">
              <a:rPr lang="en-IN" smtClean="0"/>
              <a:t>14-08-2025</a:t>
            </a:fld>
            <a:endParaRPr lang="en-IN"/>
          </a:p>
        </p:txBody>
      </p:sp>
      <p:sp>
        <p:nvSpPr>
          <p:cNvPr id="5" name="Footer Placeholder 4">
            <a:extLst>
              <a:ext uri="{FF2B5EF4-FFF2-40B4-BE49-F238E27FC236}">
                <a16:creationId xmlns:a16="http://schemas.microsoft.com/office/drawing/2014/main" id="{2CF036EA-DCB2-FCEB-C01E-C18E212EE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8C0FF0A-FC7E-7303-882B-520B163DD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84CA2-C79C-44B2-A708-CC5F7942E69D}" type="slidenum">
              <a:rPr lang="en-IN" smtClean="0"/>
              <a:t>‹#›</a:t>
            </a:fld>
            <a:endParaRPr lang="en-IN"/>
          </a:p>
        </p:txBody>
      </p:sp>
    </p:spTree>
    <p:extLst>
      <p:ext uri="{BB962C8B-B14F-4D97-AF65-F5344CB8AC3E}">
        <p14:creationId xmlns:p14="http://schemas.microsoft.com/office/powerpoint/2010/main" val="302672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www.geeksforgeeks.org/maximum-bipartite-matching/" TargetMode="External"/><Relationship Id="rId2" Type="http://schemas.openxmlformats.org/officeDocument/2006/relationships/hyperlink" Target="https://www.geeksforgeeks.org/program-to-find-gcd-or-hcf-of-two-numbers/" TargetMode="External"/><Relationship Id="rId1" Type="http://schemas.openxmlformats.org/officeDocument/2006/relationships/slideLayout" Target="../slideLayouts/slideLayout7.xml"/><Relationship Id="rId4" Type="http://schemas.openxmlformats.org/officeDocument/2006/relationships/hyperlink" Target="https://www.geeksforgeeks.org/merge-sor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geeksforgeeks.org/hamiltonian-cycle/" TargetMode="External"/><Relationship Id="rId2" Type="http://schemas.openxmlformats.org/officeDocument/2006/relationships/hyperlink" Target="https://www.geeksforgeeks.org/2-satisfiability-2-sat-problem/" TargetMode="External"/><Relationship Id="rId1" Type="http://schemas.openxmlformats.org/officeDocument/2006/relationships/slideLayout" Target="../slideLayouts/slideLayout7.xml"/><Relationship Id="rId4" Type="http://schemas.openxmlformats.org/officeDocument/2006/relationships/hyperlink" Target="https://www.geeksforgeeks.org/graph-coloring-applications/"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eksforgeeks.org/maximum-bipartite-matching/" TargetMode="External"/><Relationship Id="rId2" Type="http://schemas.openxmlformats.org/officeDocument/2006/relationships/hyperlink" Target="https://www.geeksforgeeks.org/program-to-find-gcd-or-hcf-of-two-numbers/" TargetMode="External"/><Relationship Id="rId1" Type="http://schemas.openxmlformats.org/officeDocument/2006/relationships/slideLayout" Target="../slideLayouts/slideLayout7.xml"/><Relationship Id="rId4" Type="http://schemas.openxmlformats.org/officeDocument/2006/relationships/hyperlink" Target="https://www.geeksforgeeks.org/merge-so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eeksforgeeks.org/hamiltonian-cycle/" TargetMode="External"/><Relationship Id="rId2" Type="http://schemas.openxmlformats.org/officeDocument/2006/relationships/hyperlink" Target="https://www.geeksforgeeks.org/2-satisfiability-2-sat-problem/" TargetMode="External"/><Relationship Id="rId1" Type="http://schemas.openxmlformats.org/officeDocument/2006/relationships/slideLayout" Target="../slideLayouts/slideLayout7.xml"/><Relationship Id="rId4" Type="http://schemas.openxmlformats.org/officeDocument/2006/relationships/hyperlink" Target="https://www.geeksforgeeks.org/graph-coloring-application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6A2B-611E-633A-1181-433AA4E36C8E}"/>
              </a:ext>
            </a:extLst>
          </p:cNvPr>
          <p:cNvSpPr>
            <a:spLocks noGrp="1"/>
          </p:cNvSpPr>
          <p:nvPr>
            <p:ph type="ctrTitle"/>
          </p:nvPr>
        </p:nvSpPr>
        <p:spPr/>
        <p:txBody>
          <a:bodyPr/>
          <a:lstStyle/>
          <a:p>
            <a:r>
              <a:rPr lang="en-IN" dirty="0"/>
              <a:t>Unit-V</a:t>
            </a:r>
          </a:p>
        </p:txBody>
      </p:sp>
      <p:sp>
        <p:nvSpPr>
          <p:cNvPr id="3" name="Subtitle 2">
            <a:extLst>
              <a:ext uri="{FF2B5EF4-FFF2-40B4-BE49-F238E27FC236}">
                <a16:creationId xmlns:a16="http://schemas.microsoft.com/office/drawing/2014/main" id="{E5F6A105-25D8-B9EE-256E-16C3A894E310}"/>
              </a:ext>
            </a:extLst>
          </p:cNvPr>
          <p:cNvSpPr>
            <a:spLocks noGrp="1"/>
          </p:cNvSpPr>
          <p:nvPr>
            <p:ph type="subTitle" idx="1"/>
          </p:nvPr>
        </p:nvSpPr>
        <p:spPr/>
        <p:txBody>
          <a:bodyPr/>
          <a:lstStyle/>
          <a:p>
            <a:r>
              <a:rPr lang="en-IN" dirty="0"/>
              <a:t>Branch and </a:t>
            </a:r>
            <a:r>
              <a:rPr lang="en-IN" dirty="0" err="1"/>
              <a:t>Bpound</a:t>
            </a:r>
            <a:r>
              <a:rPr lang="en-IN" dirty="0"/>
              <a:t> and NP </a:t>
            </a:r>
            <a:r>
              <a:rPr lang="en-IN"/>
              <a:t>Cpmplete</a:t>
            </a:r>
          </a:p>
        </p:txBody>
      </p:sp>
    </p:spTree>
    <p:extLst>
      <p:ext uri="{BB962C8B-B14F-4D97-AF65-F5344CB8AC3E}">
        <p14:creationId xmlns:p14="http://schemas.microsoft.com/office/powerpoint/2010/main" val="57572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292B6-D0FA-74A2-2586-F2FA78D56F61}"/>
              </a:ext>
            </a:extLst>
          </p:cNvPr>
          <p:cNvSpPr txBox="1"/>
          <p:nvPr/>
        </p:nvSpPr>
        <p:spPr>
          <a:xfrm>
            <a:off x="600891" y="965699"/>
            <a:ext cx="10850880" cy="369332"/>
          </a:xfrm>
          <a:prstGeom prst="rect">
            <a:avLst/>
          </a:prstGeom>
          <a:noFill/>
        </p:spPr>
        <p:txBody>
          <a:bodyPr wrap="square">
            <a:spAutoFit/>
          </a:bodyPr>
          <a:lstStyle/>
          <a:p>
            <a:r>
              <a:rPr lang="en-US" b="0" i="0" dirty="0">
                <a:solidFill>
                  <a:srgbClr val="273239"/>
                </a:solidFill>
                <a:effectLst/>
                <a:latin typeface="Nunito" pitchFamily="2" charset="0"/>
              </a:rPr>
              <a:t>once the first level is completed. We’ll consider the first element, then we can consider either B, C, or D.</a:t>
            </a:r>
            <a:endParaRPr lang="en-IN" dirty="0"/>
          </a:p>
        </p:txBody>
      </p:sp>
      <p:pic>
        <p:nvPicPr>
          <p:cNvPr id="5" name="Picture 4">
            <a:extLst>
              <a:ext uri="{FF2B5EF4-FFF2-40B4-BE49-F238E27FC236}">
                <a16:creationId xmlns:a16="http://schemas.microsoft.com/office/drawing/2014/main" id="{C440BD3E-D9FE-CDC4-E2A8-E5A68FE8C61F}"/>
              </a:ext>
            </a:extLst>
          </p:cNvPr>
          <p:cNvPicPr>
            <a:picLocks noChangeAspect="1"/>
          </p:cNvPicPr>
          <p:nvPr/>
        </p:nvPicPr>
        <p:blipFill>
          <a:blip r:embed="rId2"/>
          <a:stretch>
            <a:fillRect/>
          </a:stretch>
        </p:blipFill>
        <p:spPr>
          <a:xfrm>
            <a:off x="2556968" y="1596487"/>
            <a:ext cx="7078063" cy="4448796"/>
          </a:xfrm>
          <a:prstGeom prst="rect">
            <a:avLst/>
          </a:prstGeom>
        </p:spPr>
      </p:pic>
    </p:spTree>
    <p:extLst>
      <p:ext uri="{BB962C8B-B14F-4D97-AF65-F5344CB8AC3E}">
        <p14:creationId xmlns:p14="http://schemas.microsoft.com/office/powerpoint/2010/main" val="29013622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28EF9-2C51-1368-83F3-632DF007756F}"/>
              </a:ext>
            </a:extLst>
          </p:cNvPr>
          <p:cNvSpPr txBox="1"/>
          <p:nvPr/>
        </p:nvSpPr>
        <p:spPr>
          <a:xfrm>
            <a:off x="435429" y="2415515"/>
            <a:ext cx="11756571" cy="3046988"/>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rPr>
              <a:t>Introduction to Complexity classes:</a:t>
            </a:r>
            <a:r>
              <a:rPr lang="en-US" sz="2400" dirty="0">
                <a:effectLst/>
                <a:latin typeface="Times New Roman" panose="02020603050405020304" pitchFamily="18" charset="0"/>
                <a:ea typeface="Calibri" panose="020F0502020204030204" pitchFamily="34" charset="0"/>
              </a:rPr>
              <a:t> </a:t>
            </a:r>
          </a:p>
          <a:p>
            <a:endParaRPr lang="en-US" sz="2400" b="0" i="0" dirty="0">
              <a:solidFill>
                <a:srgbClr val="273239"/>
              </a:solidFill>
              <a:effectLst/>
              <a:latin typeface="Nunito" pitchFamily="2" charset="0"/>
            </a:endParaRPr>
          </a:p>
          <a:p>
            <a:r>
              <a:rPr lang="en-US" sz="2400" b="0" i="0" dirty="0">
                <a:solidFill>
                  <a:srgbClr val="273239"/>
                </a:solidFill>
                <a:effectLst/>
                <a:latin typeface="Nunito" pitchFamily="2" charset="0"/>
              </a:rPr>
              <a:t>In computer science, there exist some problems whose solutions are not yet found, the problems are divided into classes known as </a:t>
            </a:r>
            <a:r>
              <a:rPr lang="en-US" sz="2400" b="1" i="0" dirty="0">
                <a:solidFill>
                  <a:srgbClr val="273239"/>
                </a:solidFill>
                <a:effectLst/>
                <a:latin typeface="Nunito" pitchFamily="2" charset="0"/>
              </a:rPr>
              <a:t>Complexity Classes</a:t>
            </a:r>
            <a:r>
              <a:rPr lang="en-US" sz="2400" b="0" i="0" dirty="0">
                <a:solidFill>
                  <a:srgbClr val="273239"/>
                </a:solidFill>
                <a:effectLst/>
                <a:latin typeface="Nunito" pitchFamily="2" charset="0"/>
              </a:rPr>
              <a:t>. </a:t>
            </a:r>
          </a:p>
          <a:p>
            <a:r>
              <a:rPr lang="en-US" sz="2400" b="0" i="0" dirty="0">
                <a:solidFill>
                  <a:srgbClr val="273239"/>
                </a:solidFill>
                <a:effectLst/>
                <a:latin typeface="Nunito" pitchFamily="2" charset="0"/>
              </a:rPr>
              <a:t>In complexity theory, a Complexity Class is a set of problems with related complexity. </a:t>
            </a:r>
          </a:p>
          <a:p>
            <a:r>
              <a:rPr lang="en-US" sz="2400" b="0" i="0" dirty="0">
                <a:solidFill>
                  <a:srgbClr val="273239"/>
                </a:solidFill>
                <a:effectLst/>
                <a:latin typeface="Nunito" pitchFamily="2" charset="0"/>
              </a:rPr>
              <a:t>These classes help scientists to group problems based on how much time and space they require to solve problems and verify the solutions.</a:t>
            </a:r>
            <a:endParaRPr lang="en-IN" sz="2400" dirty="0"/>
          </a:p>
        </p:txBody>
      </p:sp>
    </p:spTree>
    <p:extLst>
      <p:ext uri="{BB962C8B-B14F-4D97-AF65-F5344CB8AC3E}">
        <p14:creationId xmlns:p14="http://schemas.microsoft.com/office/powerpoint/2010/main" val="3025024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D60BF-9DCD-3943-FD37-6F09BC850072}"/>
              </a:ext>
            </a:extLst>
          </p:cNvPr>
          <p:cNvSpPr txBox="1"/>
          <p:nvPr/>
        </p:nvSpPr>
        <p:spPr>
          <a:xfrm>
            <a:off x="1271452" y="1758180"/>
            <a:ext cx="8630194" cy="3416320"/>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 Complexity classes:</a:t>
            </a:r>
            <a:r>
              <a:rPr lang="en-US" sz="3600" dirty="0">
                <a:effectLst/>
                <a:latin typeface="Times New Roman" panose="02020603050405020304" pitchFamily="18" charset="0"/>
                <a:ea typeface="Calibri" panose="020F0502020204030204" pitchFamily="34" charset="0"/>
              </a:rPr>
              <a:t>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P class,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NP  class,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NP complete problems.</a:t>
            </a:r>
          </a:p>
          <a:p>
            <a:r>
              <a:rPr lang="en-US" sz="3600" dirty="0">
                <a:latin typeface="Times New Roman" panose="02020603050405020304" pitchFamily="18" charset="0"/>
                <a:ea typeface="Calibri" panose="020F0502020204030204" pitchFamily="34" charset="0"/>
              </a:rPr>
              <a:t>	NP hard</a:t>
            </a:r>
          </a:p>
          <a:p>
            <a:r>
              <a:rPr lang="en-US" sz="3600" dirty="0">
                <a:latin typeface="Times New Roman" panose="02020603050405020304" pitchFamily="18" charset="0"/>
                <a:ea typeface="Calibri" panose="020F0502020204030204" pitchFamily="34" charset="0"/>
              </a:rPr>
              <a:t>	NP- Complete</a:t>
            </a:r>
            <a:endParaRPr lang="en-IN" sz="3600" dirty="0"/>
          </a:p>
        </p:txBody>
      </p:sp>
      <p:pic>
        <p:nvPicPr>
          <p:cNvPr id="4" name="Picture 3">
            <a:extLst>
              <a:ext uri="{FF2B5EF4-FFF2-40B4-BE49-F238E27FC236}">
                <a16:creationId xmlns:a16="http://schemas.microsoft.com/office/drawing/2014/main" id="{6A3F2483-2015-F671-C49A-AD048D4FA4F8}"/>
              </a:ext>
            </a:extLst>
          </p:cNvPr>
          <p:cNvPicPr>
            <a:picLocks noChangeAspect="1"/>
          </p:cNvPicPr>
          <p:nvPr/>
        </p:nvPicPr>
        <p:blipFill>
          <a:blip r:embed="rId2"/>
          <a:stretch>
            <a:fillRect/>
          </a:stretch>
        </p:blipFill>
        <p:spPr>
          <a:xfrm>
            <a:off x="6733413" y="371048"/>
            <a:ext cx="5458587" cy="6115904"/>
          </a:xfrm>
          <a:prstGeom prst="rect">
            <a:avLst/>
          </a:prstGeom>
        </p:spPr>
      </p:pic>
    </p:spTree>
    <p:extLst>
      <p:ext uri="{BB962C8B-B14F-4D97-AF65-F5344CB8AC3E}">
        <p14:creationId xmlns:p14="http://schemas.microsoft.com/office/powerpoint/2010/main" val="41416025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77E19-5FFF-B487-7A71-0BC16E6DEB71}"/>
              </a:ext>
            </a:extLst>
          </p:cNvPr>
          <p:cNvPicPr>
            <a:picLocks noChangeAspect="1"/>
          </p:cNvPicPr>
          <p:nvPr/>
        </p:nvPicPr>
        <p:blipFill>
          <a:blip r:embed="rId2"/>
          <a:stretch>
            <a:fillRect/>
          </a:stretch>
        </p:blipFill>
        <p:spPr>
          <a:xfrm>
            <a:off x="0" y="575943"/>
            <a:ext cx="12192000" cy="5706113"/>
          </a:xfrm>
          <a:prstGeom prst="rect">
            <a:avLst/>
          </a:prstGeom>
        </p:spPr>
      </p:pic>
    </p:spTree>
    <p:extLst>
      <p:ext uri="{BB962C8B-B14F-4D97-AF65-F5344CB8AC3E}">
        <p14:creationId xmlns:p14="http://schemas.microsoft.com/office/powerpoint/2010/main" val="38448937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2C84E-58C8-4F83-B3E9-5D5BD2839ADF}"/>
              </a:ext>
            </a:extLst>
          </p:cNvPr>
          <p:cNvSpPr txBox="1"/>
          <p:nvPr/>
        </p:nvSpPr>
        <p:spPr>
          <a:xfrm>
            <a:off x="217714" y="553466"/>
            <a:ext cx="11242766" cy="6494085"/>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P Class</a:t>
            </a:r>
            <a:endParaRPr lang="en-US" sz="2400" b="1" i="0" dirty="0">
              <a:solidFill>
                <a:srgbClr val="273239"/>
              </a:solidFill>
              <a:effectLst/>
              <a:latin typeface="Nunito" pitchFamily="2" charset="0"/>
            </a:endParaRPr>
          </a:p>
          <a:p>
            <a:pPr algn="l" rtl="0" fontAlgn="base">
              <a:spcAft>
                <a:spcPts val="750"/>
              </a:spcAft>
            </a:pPr>
            <a:r>
              <a:rPr lang="en-US" sz="2400" b="0" i="0" dirty="0">
                <a:solidFill>
                  <a:srgbClr val="273239"/>
                </a:solidFill>
                <a:effectLst/>
                <a:latin typeface="Nunito" pitchFamily="2" charset="0"/>
              </a:rPr>
              <a:t>The P in the P class stands for </a:t>
            </a:r>
            <a:r>
              <a:rPr lang="en-US" sz="2400" b="1" i="0" dirty="0">
                <a:solidFill>
                  <a:srgbClr val="273239"/>
                </a:solidFill>
                <a:effectLst/>
                <a:latin typeface="Nunito" pitchFamily="2" charset="0"/>
              </a:rPr>
              <a:t>Polynomial Time.</a:t>
            </a:r>
            <a:r>
              <a:rPr lang="en-US" sz="2400" b="0" i="0" dirty="0">
                <a:solidFill>
                  <a:srgbClr val="273239"/>
                </a:solidFill>
                <a:effectLst/>
                <a:latin typeface="Nunito" pitchFamily="2" charset="0"/>
              </a:rPr>
              <a:t> It is the collection of decision problems(problems with a “yes” or “no” answer) that can be solved by a deterministic machine in polynomial time. </a:t>
            </a:r>
          </a:p>
          <a:p>
            <a:pPr algn="l" rtl="0" fontAlgn="base">
              <a:spcAft>
                <a:spcPts val="750"/>
              </a:spcAft>
            </a:pPr>
            <a:r>
              <a:rPr lang="en-US" sz="2400" b="1" i="0" dirty="0">
                <a:solidFill>
                  <a:srgbClr val="273239"/>
                </a:solidFill>
                <a:effectLst/>
                <a:latin typeface="Nunito" pitchFamily="2" charset="0"/>
              </a:rPr>
              <a:t>Features:</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solution to </a:t>
            </a:r>
            <a:r>
              <a:rPr lang="en-US" sz="2400" b="1" i="0" dirty="0">
                <a:solidFill>
                  <a:srgbClr val="273239"/>
                </a:solidFill>
                <a:effectLst/>
                <a:latin typeface="Nunito" pitchFamily="2" charset="0"/>
              </a:rPr>
              <a:t>P problem</a:t>
            </a:r>
            <a:r>
              <a:rPr lang="en-US" sz="2400" b="0" i="0" dirty="0">
                <a:solidFill>
                  <a:srgbClr val="273239"/>
                </a:solidFill>
                <a:effectLst/>
                <a:latin typeface="Nunito" pitchFamily="2" charset="0"/>
              </a:rPr>
              <a:t>s is easy to find. </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P</a:t>
            </a:r>
            <a:r>
              <a:rPr lang="en-US" sz="2400" b="0" i="0" dirty="0">
                <a:solidFill>
                  <a:srgbClr val="273239"/>
                </a:solidFill>
                <a:effectLst/>
                <a:latin typeface="Nunito" pitchFamily="2" charset="0"/>
              </a:rPr>
              <a:t> is often a class of computational problems that are solvable and tractable. Tractable means that the problems can be solved in theory as well as in practice. But the problems that can be solved in theory but not in practice are known as intractable.</a:t>
            </a:r>
          </a:p>
          <a:p>
            <a:pPr algn="l" rtl="0" fontAlgn="base">
              <a:spcAft>
                <a:spcPts val="750"/>
              </a:spcAft>
            </a:pPr>
            <a:r>
              <a:rPr lang="en-US" sz="2400" b="0" i="0" dirty="0">
                <a:solidFill>
                  <a:srgbClr val="273239"/>
                </a:solidFill>
                <a:effectLst/>
                <a:latin typeface="Nunito" pitchFamily="2" charset="0"/>
              </a:rPr>
              <a:t>This class contains many problems:</a:t>
            </a:r>
          </a:p>
          <a:p>
            <a:pPr algn="l" fontAlgn="base">
              <a:spcAft>
                <a:spcPts val="1800"/>
              </a:spcAft>
              <a:buFont typeface="+mj-lt"/>
              <a:buAutoNum type="arabicPeriod"/>
            </a:pPr>
            <a:r>
              <a:rPr lang="en-US" sz="2400" b="1" i="0" u="sng" dirty="0">
                <a:solidFill>
                  <a:srgbClr val="FF0000"/>
                </a:solidFill>
                <a:effectLst/>
                <a:latin typeface="Nunito" pitchFamily="2" charset="0"/>
                <a:hlinkClick r:id="rId2">
                  <a:extLst>
                    <a:ext uri="{A12FA001-AC4F-418D-AE19-62706E023703}">
                      <ahyp:hlinkClr xmlns:ahyp="http://schemas.microsoft.com/office/drawing/2018/hyperlinkcolor" val="tx"/>
                    </a:ext>
                  </a:extLst>
                </a:hlinkClick>
              </a:rPr>
              <a:t>Calculating the greatest common divisor.</a:t>
            </a:r>
            <a:endParaRPr lang="en-US" sz="2400" b="0" i="0" dirty="0">
              <a:solidFill>
                <a:srgbClr val="FF0000"/>
              </a:solidFill>
              <a:effectLst/>
              <a:latin typeface="Nunito" pitchFamily="2" charset="0"/>
            </a:endParaRPr>
          </a:p>
          <a:p>
            <a:pPr algn="l" fontAlgn="base">
              <a:spcAft>
                <a:spcPts val="1800"/>
              </a:spcAft>
              <a:buFont typeface="+mj-lt"/>
              <a:buAutoNum type="arabicPeriod" startAt="2"/>
            </a:pPr>
            <a:r>
              <a:rPr lang="en-US" sz="2400" b="1" i="0" u="sng" dirty="0">
                <a:solidFill>
                  <a:srgbClr val="FF0000"/>
                </a:solidFill>
                <a:effectLst/>
                <a:latin typeface="Nunito" pitchFamily="2" charset="0"/>
                <a:hlinkClick r:id="rId3">
                  <a:extLst>
                    <a:ext uri="{A12FA001-AC4F-418D-AE19-62706E023703}">
                      <ahyp:hlinkClr xmlns:ahyp="http://schemas.microsoft.com/office/drawing/2018/hyperlinkcolor" val="tx"/>
                    </a:ext>
                  </a:extLst>
                </a:hlinkClick>
              </a:rPr>
              <a:t>Finding a maximum matching.</a:t>
            </a:r>
            <a:endParaRPr lang="en-US" sz="2400" b="0" i="0" dirty="0">
              <a:solidFill>
                <a:srgbClr val="FF0000"/>
              </a:solidFill>
              <a:effectLst/>
              <a:latin typeface="Nunito" pitchFamily="2" charset="0"/>
            </a:endParaRPr>
          </a:p>
          <a:p>
            <a:pPr algn="l" fontAlgn="base">
              <a:spcAft>
                <a:spcPts val="1800"/>
              </a:spcAft>
              <a:buFont typeface="+mj-lt"/>
              <a:buAutoNum type="arabicPeriod" startAt="3"/>
            </a:pPr>
            <a:r>
              <a:rPr lang="en-US" sz="2400" b="1" i="0" u="sng" dirty="0">
                <a:solidFill>
                  <a:srgbClr val="FF0000"/>
                </a:solidFill>
                <a:effectLst/>
                <a:latin typeface="Nunito" pitchFamily="2" charset="0"/>
                <a:hlinkClick r:id="rId4">
                  <a:extLst>
                    <a:ext uri="{A12FA001-AC4F-418D-AE19-62706E023703}">
                      <ahyp:hlinkClr xmlns:ahyp="http://schemas.microsoft.com/office/drawing/2018/hyperlinkcolor" val="tx"/>
                    </a:ext>
                  </a:extLst>
                </a:hlinkClick>
              </a:rPr>
              <a:t>Merge Sort</a:t>
            </a:r>
            <a:endParaRPr lang="en-US" sz="2400" b="0" i="0" dirty="0">
              <a:solidFill>
                <a:srgbClr val="FF0000"/>
              </a:solidFill>
              <a:effectLst/>
              <a:latin typeface="Nunito" pitchFamily="2" charset="0"/>
            </a:endParaRPr>
          </a:p>
        </p:txBody>
      </p:sp>
    </p:spTree>
    <p:extLst>
      <p:ext uri="{BB962C8B-B14F-4D97-AF65-F5344CB8AC3E}">
        <p14:creationId xmlns:p14="http://schemas.microsoft.com/office/powerpoint/2010/main" val="3002711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F0FD9D-10B4-49CF-05F5-22208FD96AA3}"/>
              </a:ext>
            </a:extLst>
          </p:cNvPr>
          <p:cNvSpPr txBox="1"/>
          <p:nvPr/>
        </p:nvSpPr>
        <p:spPr>
          <a:xfrm>
            <a:off x="287383" y="615895"/>
            <a:ext cx="11329851" cy="6724918"/>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NP Class</a:t>
            </a:r>
            <a:endParaRPr lang="en-US" sz="2400" b="1" i="0" dirty="0">
              <a:solidFill>
                <a:srgbClr val="273239"/>
              </a:solidFill>
              <a:effectLst/>
              <a:latin typeface="Nunito" pitchFamily="2" charset="0"/>
            </a:endParaRPr>
          </a:p>
          <a:p>
            <a:pPr algn="l" rtl="0" fontAlgn="base">
              <a:spcAft>
                <a:spcPts val="750"/>
              </a:spcAft>
            </a:pPr>
            <a:r>
              <a:rPr lang="en-US" sz="2400" b="0" i="0" dirty="0">
                <a:solidFill>
                  <a:srgbClr val="273239"/>
                </a:solidFill>
                <a:effectLst/>
                <a:latin typeface="Nunito" pitchFamily="2" charset="0"/>
              </a:rPr>
              <a:t>The NP in NP class stands for </a:t>
            </a:r>
            <a:r>
              <a:rPr lang="en-US" sz="2400" b="1" i="0" dirty="0">
                <a:solidFill>
                  <a:srgbClr val="273239"/>
                </a:solidFill>
                <a:effectLst/>
                <a:latin typeface="Nunito" pitchFamily="2" charset="0"/>
              </a:rPr>
              <a:t>Non-deterministic Polynomial Time</a:t>
            </a:r>
            <a:r>
              <a:rPr lang="en-US" sz="2400" b="0" i="0" dirty="0">
                <a:solidFill>
                  <a:srgbClr val="273239"/>
                </a:solidFill>
                <a:effectLst/>
                <a:latin typeface="Nunito" pitchFamily="2" charset="0"/>
              </a:rPr>
              <a:t>. It is the collection of decision problems that can be solved by a non-deterministic machine in polynomial time. </a:t>
            </a:r>
          </a:p>
          <a:p>
            <a:pPr algn="l" rtl="0" fontAlgn="base">
              <a:spcAft>
                <a:spcPts val="750"/>
              </a:spcAft>
            </a:pPr>
            <a:r>
              <a:rPr lang="en-US" sz="2400" b="1" i="0" dirty="0">
                <a:solidFill>
                  <a:srgbClr val="273239"/>
                </a:solidFill>
                <a:effectLst/>
                <a:latin typeface="Nunito" pitchFamily="2" charset="0"/>
              </a:rPr>
              <a:t>Features:</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solutions of the NP class are hard to find since they are being solved by a non-deterministic machine but the solutions are easy to verify.</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Problems of NP can be verified by a Turing machine in polynomial time. </a:t>
            </a:r>
          </a:p>
          <a:p>
            <a:pPr algn="l" rtl="0" fontAlgn="base">
              <a:spcAft>
                <a:spcPts val="750"/>
              </a:spcAft>
            </a:pPr>
            <a:r>
              <a:rPr lang="en-US" sz="2400" b="0" i="0" dirty="0">
                <a:solidFill>
                  <a:srgbClr val="273239"/>
                </a:solidFill>
                <a:effectLst/>
                <a:latin typeface="Nunito" pitchFamily="2" charset="0"/>
              </a:rPr>
              <a:t>This class contains many problems that one would like to be able to solve effectively:</a:t>
            </a:r>
          </a:p>
          <a:p>
            <a:pPr algn="l" fontAlgn="base">
              <a:spcAft>
                <a:spcPts val="1800"/>
              </a:spcAft>
              <a:buFont typeface="+mj-lt"/>
              <a:buAutoNum type="arabicPeriod"/>
            </a:pPr>
            <a:r>
              <a:rPr lang="en-US" sz="2400" b="1" i="0" u="sng" dirty="0">
                <a:solidFill>
                  <a:srgbClr val="273239"/>
                </a:solidFill>
                <a:effectLst/>
                <a:latin typeface="Nunito" pitchFamily="2" charset="0"/>
                <a:hlinkClick r:id="rId2"/>
              </a:rPr>
              <a:t>Boolean Satisfiability Problem (SAT).</a:t>
            </a:r>
            <a:endParaRPr lang="en-US" sz="2400" b="0" i="0" dirty="0">
              <a:solidFill>
                <a:srgbClr val="273239"/>
              </a:solidFill>
              <a:effectLst/>
              <a:latin typeface="Nunito" pitchFamily="2" charset="0"/>
            </a:endParaRPr>
          </a:p>
          <a:p>
            <a:pPr algn="l" fontAlgn="base">
              <a:spcAft>
                <a:spcPts val="1800"/>
              </a:spcAft>
              <a:buFont typeface="+mj-lt"/>
              <a:buAutoNum type="arabicPeriod" startAt="2"/>
            </a:pPr>
            <a:r>
              <a:rPr lang="en-US" sz="2400" b="1" i="0" u="sng" dirty="0">
                <a:solidFill>
                  <a:srgbClr val="273239"/>
                </a:solidFill>
                <a:effectLst/>
                <a:latin typeface="Nunito" pitchFamily="2" charset="0"/>
                <a:hlinkClick r:id="rId3"/>
              </a:rPr>
              <a:t>Hamiltonian Path Problem.</a:t>
            </a:r>
            <a:endParaRPr lang="en-US" sz="2400" b="0" i="0" dirty="0">
              <a:solidFill>
                <a:srgbClr val="273239"/>
              </a:solidFill>
              <a:effectLst/>
              <a:latin typeface="Nunito" pitchFamily="2" charset="0"/>
            </a:endParaRPr>
          </a:p>
          <a:p>
            <a:pPr algn="l" fontAlgn="base">
              <a:spcAft>
                <a:spcPts val="1800"/>
              </a:spcAft>
              <a:buFont typeface="+mj-lt"/>
              <a:buAutoNum type="arabicPeriod" startAt="3"/>
            </a:pPr>
            <a:r>
              <a:rPr lang="en-US" sz="2400" b="1" i="0" u="sng" dirty="0">
                <a:solidFill>
                  <a:srgbClr val="273239"/>
                </a:solidFill>
                <a:effectLst/>
                <a:latin typeface="Nunito" pitchFamily="2" charset="0"/>
                <a:hlinkClick r:id="rId4"/>
              </a:rPr>
              <a:t>Graph coloring.</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endParaRPr lang="en-US" sz="2400" b="0" i="0" dirty="0">
              <a:solidFill>
                <a:srgbClr val="273239"/>
              </a:solidFill>
              <a:effectLst/>
              <a:latin typeface="Nunito" pitchFamily="2" charset="0"/>
            </a:endParaRPr>
          </a:p>
        </p:txBody>
      </p:sp>
    </p:spTree>
    <p:extLst>
      <p:ext uri="{BB962C8B-B14F-4D97-AF65-F5344CB8AC3E}">
        <p14:creationId xmlns:p14="http://schemas.microsoft.com/office/powerpoint/2010/main" val="41579341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CFFFE-BD91-B35B-2B38-38E42567F624}"/>
              </a:ext>
            </a:extLst>
          </p:cNvPr>
          <p:cNvPicPr>
            <a:picLocks noChangeAspect="1"/>
          </p:cNvPicPr>
          <p:nvPr/>
        </p:nvPicPr>
        <p:blipFill>
          <a:blip r:embed="rId2"/>
          <a:stretch>
            <a:fillRect/>
          </a:stretch>
        </p:blipFill>
        <p:spPr>
          <a:xfrm>
            <a:off x="487739" y="0"/>
            <a:ext cx="11216521" cy="6858000"/>
          </a:xfrm>
          <a:prstGeom prst="rect">
            <a:avLst/>
          </a:prstGeom>
        </p:spPr>
      </p:pic>
    </p:spTree>
    <p:extLst>
      <p:ext uri="{BB962C8B-B14F-4D97-AF65-F5344CB8AC3E}">
        <p14:creationId xmlns:p14="http://schemas.microsoft.com/office/powerpoint/2010/main" val="23919916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17758-E9B0-2D99-96C4-8B444BE38A67}"/>
              </a:ext>
            </a:extLst>
          </p:cNvPr>
          <p:cNvPicPr>
            <a:picLocks noChangeAspect="1"/>
          </p:cNvPicPr>
          <p:nvPr/>
        </p:nvPicPr>
        <p:blipFill>
          <a:blip r:embed="rId2"/>
          <a:stretch>
            <a:fillRect/>
          </a:stretch>
        </p:blipFill>
        <p:spPr>
          <a:xfrm>
            <a:off x="1087610" y="0"/>
            <a:ext cx="10016780" cy="6858000"/>
          </a:xfrm>
          <a:prstGeom prst="rect">
            <a:avLst/>
          </a:prstGeom>
        </p:spPr>
      </p:pic>
    </p:spTree>
    <p:extLst>
      <p:ext uri="{BB962C8B-B14F-4D97-AF65-F5344CB8AC3E}">
        <p14:creationId xmlns:p14="http://schemas.microsoft.com/office/powerpoint/2010/main" val="21161589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E94F1-4B94-CC7F-A55A-6A96DB972560}"/>
              </a:ext>
            </a:extLst>
          </p:cNvPr>
          <p:cNvPicPr>
            <a:picLocks noChangeAspect="1"/>
          </p:cNvPicPr>
          <p:nvPr/>
        </p:nvPicPr>
        <p:blipFill>
          <a:blip r:embed="rId2"/>
          <a:stretch>
            <a:fillRect/>
          </a:stretch>
        </p:blipFill>
        <p:spPr>
          <a:xfrm>
            <a:off x="2285468" y="947391"/>
            <a:ext cx="7621064" cy="4963218"/>
          </a:xfrm>
          <a:prstGeom prst="rect">
            <a:avLst/>
          </a:prstGeom>
        </p:spPr>
      </p:pic>
    </p:spTree>
    <p:extLst>
      <p:ext uri="{BB962C8B-B14F-4D97-AF65-F5344CB8AC3E}">
        <p14:creationId xmlns:p14="http://schemas.microsoft.com/office/powerpoint/2010/main" val="6216166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68D75-96B3-25F4-39EB-68C130132EED}"/>
              </a:ext>
            </a:extLst>
          </p:cNvPr>
          <p:cNvPicPr>
            <a:picLocks noChangeAspect="1"/>
          </p:cNvPicPr>
          <p:nvPr/>
        </p:nvPicPr>
        <p:blipFill>
          <a:blip r:embed="rId2"/>
          <a:stretch>
            <a:fillRect/>
          </a:stretch>
        </p:blipFill>
        <p:spPr>
          <a:xfrm>
            <a:off x="761255" y="113837"/>
            <a:ext cx="10669489" cy="6630325"/>
          </a:xfrm>
          <a:prstGeom prst="rect">
            <a:avLst/>
          </a:prstGeom>
        </p:spPr>
      </p:pic>
    </p:spTree>
    <p:extLst>
      <p:ext uri="{BB962C8B-B14F-4D97-AF65-F5344CB8AC3E}">
        <p14:creationId xmlns:p14="http://schemas.microsoft.com/office/powerpoint/2010/main" val="26664278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5FD48-E1AB-56C2-953E-1FCDD663FAD9}"/>
              </a:ext>
            </a:extLst>
          </p:cNvPr>
          <p:cNvPicPr>
            <a:picLocks noChangeAspect="1"/>
          </p:cNvPicPr>
          <p:nvPr/>
        </p:nvPicPr>
        <p:blipFill>
          <a:blip r:embed="rId2"/>
          <a:stretch>
            <a:fillRect/>
          </a:stretch>
        </p:blipFill>
        <p:spPr>
          <a:xfrm>
            <a:off x="1337598" y="733049"/>
            <a:ext cx="9516803" cy="5391902"/>
          </a:xfrm>
          <a:prstGeom prst="rect">
            <a:avLst/>
          </a:prstGeom>
        </p:spPr>
      </p:pic>
    </p:spTree>
    <p:extLst>
      <p:ext uri="{BB962C8B-B14F-4D97-AF65-F5344CB8AC3E}">
        <p14:creationId xmlns:p14="http://schemas.microsoft.com/office/powerpoint/2010/main" val="176929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D2C77-9C6C-B33B-9447-857473644AB4}"/>
              </a:ext>
            </a:extLst>
          </p:cNvPr>
          <p:cNvPicPr>
            <a:picLocks noChangeAspect="1"/>
          </p:cNvPicPr>
          <p:nvPr/>
        </p:nvPicPr>
        <p:blipFill>
          <a:blip r:embed="rId2"/>
          <a:stretch>
            <a:fillRect/>
          </a:stretch>
        </p:blipFill>
        <p:spPr>
          <a:xfrm>
            <a:off x="437270" y="305841"/>
            <a:ext cx="5536810" cy="2890206"/>
          </a:xfrm>
          <a:prstGeom prst="rect">
            <a:avLst/>
          </a:prstGeom>
        </p:spPr>
      </p:pic>
      <p:pic>
        <p:nvPicPr>
          <p:cNvPr id="5" name="Picture 4">
            <a:extLst>
              <a:ext uri="{FF2B5EF4-FFF2-40B4-BE49-F238E27FC236}">
                <a16:creationId xmlns:a16="http://schemas.microsoft.com/office/drawing/2014/main" id="{71FF6B38-0C2A-381F-A9F5-069AAFABE525}"/>
              </a:ext>
            </a:extLst>
          </p:cNvPr>
          <p:cNvPicPr>
            <a:picLocks noChangeAspect="1"/>
          </p:cNvPicPr>
          <p:nvPr/>
        </p:nvPicPr>
        <p:blipFill>
          <a:blip r:embed="rId3"/>
          <a:stretch>
            <a:fillRect/>
          </a:stretch>
        </p:blipFill>
        <p:spPr>
          <a:xfrm>
            <a:off x="6096000" y="106893"/>
            <a:ext cx="5992061" cy="3184948"/>
          </a:xfrm>
          <a:prstGeom prst="rect">
            <a:avLst/>
          </a:prstGeom>
        </p:spPr>
      </p:pic>
      <p:pic>
        <p:nvPicPr>
          <p:cNvPr id="7" name="Picture 6">
            <a:extLst>
              <a:ext uri="{FF2B5EF4-FFF2-40B4-BE49-F238E27FC236}">
                <a16:creationId xmlns:a16="http://schemas.microsoft.com/office/drawing/2014/main" id="{7E509ED5-CFE1-A411-AB6B-16620FE7EBAE}"/>
              </a:ext>
            </a:extLst>
          </p:cNvPr>
          <p:cNvPicPr>
            <a:picLocks noChangeAspect="1"/>
          </p:cNvPicPr>
          <p:nvPr/>
        </p:nvPicPr>
        <p:blipFill>
          <a:blip r:embed="rId4"/>
          <a:stretch>
            <a:fillRect/>
          </a:stretch>
        </p:blipFill>
        <p:spPr>
          <a:xfrm>
            <a:off x="3102996" y="3559086"/>
            <a:ext cx="5515745" cy="2993073"/>
          </a:xfrm>
          <a:prstGeom prst="rect">
            <a:avLst/>
          </a:prstGeom>
        </p:spPr>
      </p:pic>
    </p:spTree>
    <p:extLst>
      <p:ext uri="{BB962C8B-B14F-4D97-AF65-F5344CB8AC3E}">
        <p14:creationId xmlns:p14="http://schemas.microsoft.com/office/powerpoint/2010/main" val="709119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CE470-0D1E-5E71-82C9-9CD0D883E501}"/>
              </a:ext>
            </a:extLst>
          </p:cNvPr>
          <p:cNvPicPr>
            <a:picLocks noChangeAspect="1"/>
          </p:cNvPicPr>
          <p:nvPr/>
        </p:nvPicPr>
        <p:blipFill>
          <a:blip r:embed="rId2"/>
          <a:stretch>
            <a:fillRect/>
          </a:stretch>
        </p:blipFill>
        <p:spPr>
          <a:xfrm>
            <a:off x="1361414" y="2014340"/>
            <a:ext cx="9469171" cy="2829320"/>
          </a:xfrm>
          <a:prstGeom prst="rect">
            <a:avLst/>
          </a:prstGeom>
        </p:spPr>
      </p:pic>
    </p:spTree>
    <p:extLst>
      <p:ext uri="{BB962C8B-B14F-4D97-AF65-F5344CB8AC3E}">
        <p14:creationId xmlns:p14="http://schemas.microsoft.com/office/powerpoint/2010/main" val="3446436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24466D-962B-7D23-AB2C-18E3434C044D}"/>
              </a:ext>
            </a:extLst>
          </p:cNvPr>
          <p:cNvPicPr>
            <a:picLocks noChangeAspect="1"/>
          </p:cNvPicPr>
          <p:nvPr/>
        </p:nvPicPr>
        <p:blipFill>
          <a:blip r:embed="rId2"/>
          <a:stretch>
            <a:fillRect/>
          </a:stretch>
        </p:blipFill>
        <p:spPr>
          <a:xfrm>
            <a:off x="1285203" y="304364"/>
            <a:ext cx="9621593" cy="6249272"/>
          </a:xfrm>
          <a:prstGeom prst="rect">
            <a:avLst/>
          </a:prstGeom>
        </p:spPr>
      </p:pic>
    </p:spTree>
    <p:extLst>
      <p:ext uri="{BB962C8B-B14F-4D97-AF65-F5344CB8AC3E}">
        <p14:creationId xmlns:p14="http://schemas.microsoft.com/office/powerpoint/2010/main" val="1661616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14A70-3D64-BABF-7A57-2EA552A05F1A}"/>
              </a:ext>
            </a:extLst>
          </p:cNvPr>
          <p:cNvPicPr>
            <a:picLocks noChangeAspect="1"/>
          </p:cNvPicPr>
          <p:nvPr/>
        </p:nvPicPr>
        <p:blipFill>
          <a:blip r:embed="rId2"/>
          <a:stretch>
            <a:fillRect/>
          </a:stretch>
        </p:blipFill>
        <p:spPr>
          <a:xfrm>
            <a:off x="1466204" y="2233445"/>
            <a:ext cx="9259592" cy="2391109"/>
          </a:xfrm>
          <a:prstGeom prst="rect">
            <a:avLst/>
          </a:prstGeom>
        </p:spPr>
      </p:pic>
    </p:spTree>
    <p:extLst>
      <p:ext uri="{BB962C8B-B14F-4D97-AF65-F5344CB8AC3E}">
        <p14:creationId xmlns:p14="http://schemas.microsoft.com/office/powerpoint/2010/main" val="39639624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60C6-FEBB-812E-0442-B49091CC6E40}"/>
              </a:ext>
            </a:extLst>
          </p:cNvPr>
          <p:cNvPicPr>
            <a:picLocks noChangeAspect="1"/>
          </p:cNvPicPr>
          <p:nvPr/>
        </p:nvPicPr>
        <p:blipFill>
          <a:blip r:embed="rId2"/>
          <a:stretch>
            <a:fillRect/>
          </a:stretch>
        </p:blipFill>
        <p:spPr>
          <a:xfrm>
            <a:off x="1232809" y="347232"/>
            <a:ext cx="9726382" cy="6163535"/>
          </a:xfrm>
          <a:prstGeom prst="rect">
            <a:avLst/>
          </a:prstGeom>
        </p:spPr>
      </p:pic>
    </p:spTree>
    <p:extLst>
      <p:ext uri="{BB962C8B-B14F-4D97-AF65-F5344CB8AC3E}">
        <p14:creationId xmlns:p14="http://schemas.microsoft.com/office/powerpoint/2010/main" val="4611471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66D6E-2904-087A-612C-F6F74099F16F}"/>
              </a:ext>
            </a:extLst>
          </p:cNvPr>
          <p:cNvPicPr>
            <a:picLocks noChangeAspect="1"/>
          </p:cNvPicPr>
          <p:nvPr/>
        </p:nvPicPr>
        <p:blipFill>
          <a:blip r:embed="rId2"/>
          <a:stretch>
            <a:fillRect/>
          </a:stretch>
        </p:blipFill>
        <p:spPr>
          <a:xfrm>
            <a:off x="1266151" y="652075"/>
            <a:ext cx="9659698" cy="5553850"/>
          </a:xfrm>
          <a:prstGeom prst="rect">
            <a:avLst/>
          </a:prstGeom>
        </p:spPr>
      </p:pic>
    </p:spTree>
    <p:extLst>
      <p:ext uri="{BB962C8B-B14F-4D97-AF65-F5344CB8AC3E}">
        <p14:creationId xmlns:p14="http://schemas.microsoft.com/office/powerpoint/2010/main" val="2066542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A62A9-B082-20E9-BA10-B234A4BB710B}"/>
              </a:ext>
            </a:extLst>
          </p:cNvPr>
          <p:cNvPicPr>
            <a:picLocks noChangeAspect="1"/>
          </p:cNvPicPr>
          <p:nvPr/>
        </p:nvPicPr>
        <p:blipFill>
          <a:blip r:embed="rId2"/>
          <a:stretch>
            <a:fillRect/>
          </a:stretch>
        </p:blipFill>
        <p:spPr>
          <a:xfrm>
            <a:off x="1342361" y="1342734"/>
            <a:ext cx="9507277" cy="4172532"/>
          </a:xfrm>
          <a:prstGeom prst="rect">
            <a:avLst/>
          </a:prstGeom>
        </p:spPr>
      </p:pic>
    </p:spTree>
    <p:extLst>
      <p:ext uri="{BB962C8B-B14F-4D97-AF65-F5344CB8AC3E}">
        <p14:creationId xmlns:p14="http://schemas.microsoft.com/office/powerpoint/2010/main" val="31588505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E1D64-CC22-6EA9-736A-61828B6A9287}"/>
              </a:ext>
            </a:extLst>
          </p:cNvPr>
          <p:cNvPicPr>
            <a:picLocks noChangeAspect="1"/>
          </p:cNvPicPr>
          <p:nvPr/>
        </p:nvPicPr>
        <p:blipFill>
          <a:blip r:embed="rId2"/>
          <a:stretch>
            <a:fillRect/>
          </a:stretch>
        </p:blipFill>
        <p:spPr>
          <a:xfrm>
            <a:off x="1410788" y="0"/>
            <a:ext cx="8621485" cy="6858000"/>
          </a:xfrm>
          <a:prstGeom prst="rect">
            <a:avLst/>
          </a:prstGeom>
        </p:spPr>
      </p:pic>
    </p:spTree>
    <p:extLst>
      <p:ext uri="{BB962C8B-B14F-4D97-AF65-F5344CB8AC3E}">
        <p14:creationId xmlns:p14="http://schemas.microsoft.com/office/powerpoint/2010/main" val="26655187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EBAA2-336F-49BA-FB1D-CAB28968E63B}"/>
              </a:ext>
            </a:extLst>
          </p:cNvPr>
          <p:cNvPicPr>
            <a:picLocks noChangeAspect="1"/>
          </p:cNvPicPr>
          <p:nvPr/>
        </p:nvPicPr>
        <p:blipFill>
          <a:blip r:embed="rId2"/>
          <a:stretch>
            <a:fillRect/>
          </a:stretch>
        </p:blipFill>
        <p:spPr>
          <a:xfrm>
            <a:off x="304800" y="0"/>
            <a:ext cx="5416731" cy="6858000"/>
          </a:xfrm>
          <a:prstGeom prst="rect">
            <a:avLst/>
          </a:prstGeom>
        </p:spPr>
      </p:pic>
      <p:pic>
        <p:nvPicPr>
          <p:cNvPr id="5" name="Picture 4">
            <a:extLst>
              <a:ext uri="{FF2B5EF4-FFF2-40B4-BE49-F238E27FC236}">
                <a16:creationId xmlns:a16="http://schemas.microsoft.com/office/drawing/2014/main" id="{3A398886-B08C-ABC1-1114-4540FB04FFC8}"/>
              </a:ext>
            </a:extLst>
          </p:cNvPr>
          <p:cNvPicPr>
            <a:picLocks noChangeAspect="1"/>
          </p:cNvPicPr>
          <p:nvPr/>
        </p:nvPicPr>
        <p:blipFill>
          <a:blip r:embed="rId3"/>
          <a:stretch>
            <a:fillRect/>
          </a:stretch>
        </p:blipFill>
        <p:spPr>
          <a:xfrm>
            <a:off x="5721531" y="-113212"/>
            <a:ext cx="5158226" cy="6858000"/>
          </a:xfrm>
          <a:prstGeom prst="rect">
            <a:avLst/>
          </a:prstGeom>
        </p:spPr>
      </p:pic>
    </p:spTree>
    <p:extLst>
      <p:ext uri="{BB962C8B-B14F-4D97-AF65-F5344CB8AC3E}">
        <p14:creationId xmlns:p14="http://schemas.microsoft.com/office/powerpoint/2010/main" val="1845537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9795F-3A8B-10FC-ED07-3A55CE5CADC1}"/>
              </a:ext>
            </a:extLst>
          </p:cNvPr>
          <p:cNvPicPr>
            <a:picLocks noChangeAspect="1"/>
          </p:cNvPicPr>
          <p:nvPr/>
        </p:nvPicPr>
        <p:blipFill>
          <a:blip r:embed="rId2"/>
          <a:stretch>
            <a:fillRect/>
          </a:stretch>
        </p:blipFill>
        <p:spPr>
          <a:xfrm>
            <a:off x="132797" y="0"/>
            <a:ext cx="5098885" cy="6858000"/>
          </a:xfrm>
          <a:prstGeom prst="rect">
            <a:avLst/>
          </a:prstGeom>
        </p:spPr>
      </p:pic>
      <p:pic>
        <p:nvPicPr>
          <p:cNvPr id="5" name="Picture 4">
            <a:extLst>
              <a:ext uri="{FF2B5EF4-FFF2-40B4-BE49-F238E27FC236}">
                <a16:creationId xmlns:a16="http://schemas.microsoft.com/office/drawing/2014/main" id="{F5FCA622-26A0-0D7C-A660-2FE76A09AD19}"/>
              </a:ext>
            </a:extLst>
          </p:cNvPr>
          <p:cNvPicPr>
            <a:picLocks noChangeAspect="1"/>
          </p:cNvPicPr>
          <p:nvPr/>
        </p:nvPicPr>
        <p:blipFill>
          <a:blip r:embed="rId3"/>
          <a:stretch>
            <a:fillRect/>
          </a:stretch>
        </p:blipFill>
        <p:spPr>
          <a:xfrm>
            <a:off x="5231682" y="0"/>
            <a:ext cx="5184271" cy="6858000"/>
          </a:xfrm>
          <a:prstGeom prst="rect">
            <a:avLst/>
          </a:prstGeom>
        </p:spPr>
      </p:pic>
    </p:spTree>
    <p:extLst>
      <p:ext uri="{BB962C8B-B14F-4D97-AF65-F5344CB8AC3E}">
        <p14:creationId xmlns:p14="http://schemas.microsoft.com/office/powerpoint/2010/main" val="1872557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E7E5C-2485-2039-430A-2F99D328A5A5}"/>
              </a:ext>
            </a:extLst>
          </p:cNvPr>
          <p:cNvPicPr>
            <a:picLocks noChangeAspect="1"/>
          </p:cNvPicPr>
          <p:nvPr/>
        </p:nvPicPr>
        <p:blipFill>
          <a:blip r:embed="rId2"/>
          <a:stretch>
            <a:fillRect/>
          </a:stretch>
        </p:blipFill>
        <p:spPr>
          <a:xfrm>
            <a:off x="3057101" y="332943"/>
            <a:ext cx="6077798" cy="6192114"/>
          </a:xfrm>
          <a:prstGeom prst="rect">
            <a:avLst/>
          </a:prstGeom>
        </p:spPr>
      </p:pic>
    </p:spTree>
    <p:extLst>
      <p:ext uri="{BB962C8B-B14F-4D97-AF65-F5344CB8AC3E}">
        <p14:creationId xmlns:p14="http://schemas.microsoft.com/office/powerpoint/2010/main" val="388407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322B0-C102-37FA-DD18-5FAFE47AED4A}"/>
              </a:ext>
            </a:extLst>
          </p:cNvPr>
          <p:cNvSpPr txBox="1"/>
          <p:nvPr/>
        </p:nvSpPr>
        <p:spPr>
          <a:xfrm>
            <a:off x="566057" y="403420"/>
            <a:ext cx="8577943" cy="2087751"/>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LIFO Branch and Bound</a:t>
            </a:r>
          </a:p>
          <a:p>
            <a:pPr algn="l" fontAlgn="base">
              <a:spcAft>
                <a:spcPts val="750"/>
              </a:spcAft>
            </a:pPr>
            <a:r>
              <a:rPr lang="en-US" b="0" i="0" dirty="0">
                <a:solidFill>
                  <a:srgbClr val="273239"/>
                </a:solidFill>
                <a:effectLst/>
                <a:latin typeface="Nunito" pitchFamily="2" charset="0"/>
              </a:rPr>
              <a:t>The Last-In-First-Out approach for this problem uses stack in creating the state space tree. When nodes are added to a state space tree, they are added to a stack. After all nodes of a level have been added, we pop the topmost element from the stack and explore it.</a:t>
            </a:r>
          </a:p>
          <a:p>
            <a:pPr algn="l" fontAlgn="base">
              <a:spcAft>
                <a:spcPts val="750"/>
              </a:spcAft>
            </a:pPr>
            <a:r>
              <a:rPr lang="en-US" b="0" i="0" dirty="0">
                <a:solidFill>
                  <a:srgbClr val="273239"/>
                </a:solidFill>
                <a:effectLst/>
                <a:latin typeface="Nunito" pitchFamily="2" charset="0"/>
              </a:rPr>
              <a:t>For a given set {A, B, C, D}, the state space tree will be constructed as follows :</a:t>
            </a:r>
          </a:p>
        </p:txBody>
      </p:sp>
      <p:pic>
        <p:nvPicPr>
          <p:cNvPr id="5" name="Picture 4">
            <a:extLst>
              <a:ext uri="{FF2B5EF4-FFF2-40B4-BE49-F238E27FC236}">
                <a16:creationId xmlns:a16="http://schemas.microsoft.com/office/drawing/2014/main" id="{847F1AE6-6134-71C6-A3A9-1227E061B45B}"/>
              </a:ext>
            </a:extLst>
          </p:cNvPr>
          <p:cNvPicPr>
            <a:picLocks noChangeAspect="1"/>
          </p:cNvPicPr>
          <p:nvPr/>
        </p:nvPicPr>
        <p:blipFill>
          <a:blip r:embed="rId2"/>
          <a:stretch>
            <a:fillRect/>
          </a:stretch>
        </p:blipFill>
        <p:spPr>
          <a:xfrm>
            <a:off x="1387152" y="2491171"/>
            <a:ext cx="9173855" cy="4248743"/>
          </a:xfrm>
          <a:prstGeom prst="rect">
            <a:avLst/>
          </a:prstGeom>
        </p:spPr>
      </p:pic>
    </p:spTree>
    <p:extLst>
      <p:ext uri="{BB962C8B-B14F-4D97-AF65-F5344CB8AC3E}">
        <p14:creationId xmlns:p14="http://schemas.microsoft.com/office/powerpoint/2010/main" val="267112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F9452-13E0-BD2F-837C-F262F5CEE72E}"/>
              </a:ext>
            </a:extLst>
          </p:cNvPr>
          <p:cNvSpPr txBox="1"/>
          <p:nvPr/>
        </p:nvSpPr>
        <p:spPr>
          <a:xfrm>
            <a:off x="148046" y="443183"/>
            <a:ext cx="8995954" cy="369332"/>
          </a:xfrm>
          <a:prstGeom prst="rect">
            <a:avLst/>
          </a:prstGeom>
          <a:noFill/>
        </p:spPr>
        <p:txBody>
          <a:bodyPr wrap="square">
            <a:spAutoFit/>
          </a:bodyPr>
          <a:lstStyle/>
          <a:p>
            <a:r>
              <a:rPr lang="en-US" b="0" i="0" dirty="0">
                <a:solidFill>
                  <a:srgbClr val="273239"/>
                </a:solidFill>
                <a:effectLst/>
                <a:latin typeface="Nunito" pitchFamily="2" charset="0"/>
              </a:rPr>
              <a:t>Now the expansion would be based on the node that appears on the top of the stack.</a:t>
            </a:r>
            <a:endParaRPr lang="en-IN" dirty="0"/>
          </a:p>
        </p:txBody>
      </p:sp>
      <p:pic>
        <p:nvPicPr>
          <p:cNvPr id="5" name="Picture 4">
            <a:extLst>
              <a:ext uri="{FF2B5EF4-FFF2-40B4-BE49-F238E27FC236}">
                <a16:creationId xmlns:a16="http://schemas.microsoft.com/office/drawing/2014/main" id="{B8AF2694-CF60-27A7-0016-AB1E18F3D59E}"/>
              </a:ext>
            </a:extLst>
          </p:cNvPr>
          <p:cNvPicPr>
            <a:picLocks noChangeAspect="1"/>
          </p:cNvPicPr>
          <p:nvPr/>
        </p:nvPicPr>
        <p:blipFill>
          <a:blip r:embed="rId2"/>
          <a:stretch>
            <a:fillRect/>
          </a:stretch>
        </p:blipFill>
        <p:spPr>
          <a:xfrm>
            <a:off x="148047" y="1015584"/>
            <a:ext cx="4281428" cy="4667901"/>
          </a:xfrm>
          <a:prstGeom prst="rect">
            <a:avLst/>
          </a:prstGeom>
        </p:spPr>
      </p:pic>
      <p:pic>
        <p:nvPicPr>
          <p:cNvPr id="7" name="Picture 6">
            <a:extLst>
              <a:ext uri="{FF2B5EF4-FFF2-40B4-BE49-F238E27FC236}">
                <a16:creationId xmlns:a16="http://schemas.microsoft.com/office/drawing/2014/main" id="{9E5157A0-6F32-EC2E-87BA-2C1FD77B13D5}"/>
              </a:ext>
            </a:extLst>
          </p:cNvPr>
          <p:cNvPicPr>
            <a:picLocks noChangeAspect="1"/>
          </p:cNvPicPr>
          <p:nvPr/>
        </p:nvPicPr>
        <p:blipFill>
          <a:blip r:embed="rId3"/>
          <a:stretch>
            <a:fillRect/>
          </a:stretch>
        </p:blipFill>
        <p:spPr>
          <a:xfrm>
            <a:off x="4279099" y="1536515"/>
            <a:ext cx="4281427" cy="4305901"/>
          </a:xfrm>
          <a:prstGeom prst="rect">
            <a:avLst/>
          </a:prstGeom>
        </p:spPr>
      </p:pic>
      <p:pic>
        <p:nvPicPr>
          <p:cNvPr id="9" name="Picture 8">
            <a:extLst>
              <a:ext uri="{FF2B5EF4-FFF2-40B4-BE49-F238E27FC236}">
                <a16:creationId xmlns:a16="http://schemas.microsoft.com/office/drawing/2014/main" id="{BCC386E6-B099-735E-3E49-32ED75E16297}"/>
              </a:ext>
            </a:extLst>
          </p:cNvPr>
          <p:cNvPicPr>
            <a:picLocks noChangeAspect="1"/>
          </p:cNvPicPr>
          <p:nvPr/>
        </p:nvPicPr>
        <p:blipFill>
          <a:blip r:embed="rId4"/>
          <a:stretch>
            <a:fillRect/>
          </a:stretch>
        </p:blipFill>
        <p:spPr>
          <a:xfrm>
            <a:off x="8656320" y="1672046"/>
            <a:ext cx="3448594" cy="3652736"/>
          </a:xfrm>
          <a:prstGeom prst="rect">
            <a:avLst/>
          </a:prstGeom>
        </p:spPr>
      </p:pic>
    </p:spTree>
    <p:extLst>
      <p:ext uri="{BB962C8B-B14F-4D97-AF65-F5344CB8AC3E}">
        <p14:creationId xmlns:p14="http://schemas.microsoft.com/office/powerpoint/2010/main" val="35144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215C7-A43D-9948-24F1-37F2BF4B0D5A}"/>
              </a:ext>
            </a:extLst>
          </p:cNvPr>
          <p:cNvSpPr txBox="1"/>
          <p:nvPr/>
        </p:nvSpPr>
        <p:spPr>
          <a:xfrm>
            <a:off x="435429" y="1833304"/>
            <a:ext cx="11634651" cy="3872855"/>
          </a:xfrm>
          <a:prstGeom prst="rect">
            <a:avLst/>
          </a:prstGeom>
          <a:noFill/>
        </p:spPr>
        <p:txBody>
          <a:bodyPr wrap="square">
            <a:spAutoFit/>
          </a:bodyPr>
          <a:lstStyle/>
          <a:p>
            <a:pPr algn="l" fontAlgn="base">
              <a:spcBef>
                <a:spcPts val="1800"/>
              </a:spcBef>
              <a:spcAft>
                <a:spcPts val="1800"/>
              </a:spcAft>
            </a:pPr>
            <a:r>
              <a:rPr lang="en-US" sz="2800" b="1" i="0">
                <a:solidFill>
                  <a:srgbClr val="273239"/>
                </a:solidFill>
                <a:effectLst/>
                <a:latin typeface="Nunito" pitchFamily="2" charset="0"/>
              </a:rPr>
              <a:t>Least Cost-Branch and Bound</a:t>
            </a:r>
          </a:p>
          <a:p>
            <a:pPr algn="l" fontAlgn="base">
              <a:spcAft>
                <a:spcPts val="750"/>
              </a:spcAft>
            </a:pPr>
            <a:r>
              <a:rPr lang="en-US" sz="2800" b="0" i="0">
                <a:solidFill>
                  <a:srgbClr val="273239"/>
                </a:solidFill>
                <a:effectLst/>
                <a:latin typeface="Nunito" pitchFamily="2" charset="0"/>
              </a:rPr>
              <a:t>To explore the state space tree, this method uses the cost function. The previous two methods also calculate the cost function at each node but the cost is not been used for further exploration.</a:t>
            </a:r>
          </a:p>
          <a:p>
            <a:pPr algn="l" fontAlgn="base">
              <a:spcAft>
                <a:spcPts val="750"/>
              </a:spcAft>
            </a:pPr>
            <a:r>
              <a:rPr lang="en-US" sz="2800" b="0" i="0">
                <a:solidFill>
                  <a:srgbClr val="273239"/>
                </a:solidFill>
                <a:effectLst/>
                <a:latin typeface="Nunito" pitchFamily="2" charset="0"/>
              </a:rPr>
              <a:t>In this technique, nodes are explored based on their costs, the cost of the node can be defined using the problem and with the help of the given problem, we can define the cost function. Once the cost function is defined, we can define the cost of the node.</a:t>
            </a:r>
            <a:endParaRPr lang="en-US" sz="2800" b="0" i="0" dirty="0">
              <a:solidFill>
                <a:srgbClr val="273239"/>
              </a:solidFill>
              <a:effectLst/>
              <a:latin typeface="Nunito" pitchFamily="2" charset="0"/>
            </a:endParaRPr>
          </a:p>
        </p:txBody>
      </p:sp>
    </p:spTree>
    <p:extLst>
      <p:ext uri="{BB962C8B-B14F-4D97-AF65-F5344CB8AC3E}">
        <p14:creationId xmlns:p14="http://schemas.microsoft.com/office/powerpoint/2010/main" val="68723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6E624E-7FDF-D638-2FFF-6B9ECA373DC2}"/>
              </a:ext>
            </a:extLst>
          </p:cNvPr>
          <p:cNvSpPr txBox="1"/>
          <p:nvPr/>
        </p:nvSpPr>
        <p:spPr>
          <a:xfrm>
            <a:off x="827314" y="463232"/>
            <a:ext cx="10668000" cy="1302921"/>
          </a:xfrm>
          <a:prstGeom prst="rect">
            <a:avLst/>
          </a:prstGeom>
          <a:noFill/>
        </p:spPr>
        <p:txBody>
          <a:bodyPr wrap="square">
            <a:spAutoFit/>
          </a:bodyPr>
          <a:lstStyle/>
          <a:p>
            <a:pPr algn="l" fontAlgn="base">
              <a:spcAft>
                <a:spcPts val="750"/>
              </a:spcAft>
            </a:pPr>
            <a:r>
              <a:rPr lang="en-US" sz="2400" b="0" i="0" dirty="0">
                <a:solidFill>
                  <a:srgbClr val="273239"/>
                </a:solidFill>
                <a:effectLst/>
                <a:latin typeface="Nunito" pitchFamily="2" charset="0"/>
              </a:rPr>
              <a:t>Let’s first consider node 1 having cost infinity shown below:</a:t>
            </a:r>
          </a:p>
          <a:p>
            <a:pPr algn="l" fontAlgn="base">
              <a:spcAft>
                <a:spcPts val="750"/>
              </a:spcAft>
            </a:pPr>
            <a:r>
              <a:rPr lang="en-US" sz="2400" b="0" i="0" dirty="0">
                <a:solidFill>
                  <a:srgbClr val="273239"/>
                </a:solidFill>
                <a:effectLst/>
                <a:latin typeface="Nunito" pitchFamily="2" charset="0"/>
              </a:rPr>
              <a:t>In the following diagram, node 1 is expanded into four nodes named 2, 3, 4, and 5.</a:t>
            </a:r>
          </a:p>
        </p:txBody>
      </p:sp>
      <p:pic>
        <p:nvPicPr>
          <p:cNvPr id="5" name="Picture 4">
            <a:extLst>
              <a:ext uri="{FF2B5EF4-FFF2-40B4-BE49-F238E27FC236}">
                <a16:creationId xmlns:a16="http://schemas.microsoft.com/office/drawing/2014/main" id="{22574A44-E505-F57A-EAB9-066BD1EAB558}"/>
              </a:ext>
            </a:extLst>
          </p:cNvPr>
          <p:cNvPicPr>
            <a:picLocks noChangeAspect="1"/>
          </p:cNvPicPr>
          <p:nvPr/>
        </p:nvPicPr>
        <p:blipFill>
          <a:blip r:embed="rId2"/>
          <a:stretch>
            <a:fillRect/>
          </a:stretch>
        </p:blipFill>
        <p:spPr>
          <a:xfrm>
            <a:off x="2812809" y="1594709"/>
            <a:ext cx="6697010" cy="4591691"/>
          </a:xfrm>
          <a:prstGeom prst="rect">
            <a:avLst/>
          </a:prstGeom>
        </p:spPr>
      </p:pic>
    </p:spTree>
    <p:extLst>
      <p:ext uri="{BB962C8B-B14F-4D97-AF65-F5344CB8AC3E}">
        <p14:creationId xmlns:p14="http://schemas.microsoft.com/office/powerpoint/2010/main" val="332216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B4A34E-0096-3EC5-33D6-B50741D3DCBF}"/>
              </a:ext>
            </a:extLst>
          </p:cNvPr>
          <p:cNvSpPr txBox="1"/>
          <p:nvPr/>
        </p:nvSpPr>
        <p:spPr>
          <a:xfrm>
            <a:off x="478971" y="585873"/>
            <a:ext cx="11495315" cy="923330"/>
          </a:xfrm>
          <a:prstGeom prst="rect">
            <a:avLst/>
          </a:prstGeom>
          <a:noFill/>
        </p:spPr>
        <p:txBody>
          <a:bodyPr wrap="square">
            <a:spAutoFit/>
          </a:bodyPr>
          <a:lstStyle/>
          <a:p>
            <a:r>
              <a:rPr lang="en-US" b="0" i="0" dirty="0">
                <a:solidFill>
                  <a:srgbClr val="273239"/>
                </a:solidFill>
                <a:effectLst/>
                <a:latin typeface="Nunito" pitchFamily="2" charset="0"/>
              </a:rPr>
              <a:t>Assume that cost of the nodes 2, 3, 4, and 5 are 12, 16, 10, and 315 respectively.</a:t>
            </a:r>
            <a:br>
              <a:rPr lang="en-US" dirty="0"/>
            </a:br>
            <a:r>
              <a:rPr lang="en-US" b="0" i="0" dirty="0">
                <a:solidFill>
                  <a:srgbClr val="273239"/>
                </a:solidFill>
                <a:effectLst/>
                <a:latin typeface="Nunito" pitchFamily="2" charset="0"/>
              </a:rPr>
              <a:t>In this method, we will explore the node which is having the least cost. In the above figure, we can observe that the node with a minimum cost is node 4. So, we will explore node 4 having a cost of 10.</a:t>
            </a:r>
            <a:endParaRPr lang="en-IN" dirty="0"/>
          </a:p>
        </p:txBody>
      </p:sp>
      <p:pic>
        <p:nvPicPr>
          <p:cNvPr id="5" name="Picture 4">
            <a:extLst>
              <a:ext uri="{FF2B5EF4-FFF2-40B4-BE49-F238E27FC236}">
                <a16:creationId xmlns:a16="http://schemas.microsoft.com/office/drawing/2014/main" id="{CBA36333-DAB0-3201-FDBE-F6DBC2763C38}"/>
              </a:ext>
            </a:extLst>
          </p:cNvPr>
          <p:cNvPicPr>
            <a:picLocks noChangeAspect="1"/>
          </p:cNvPicPr>
          <p:nvPr/>
        </p:nvPicPr>
        <p:blipFill>
          <a:blip r:embed="rId2"/>
          <a:stretch>
            <a:fillRect/>
          </a:stretch>
        </p:blipFill>
        <p:spPr>
          <a:xfrm>
            <a:off x="3431224" y="1637965"/>
            <a:ext cx="5172797" cy="4801270"/>
          </a:xfrm>
          <a:prstGeom prst="rect">
            <a:avLst/>
          </a:prstGeom>
        </p:spPr>
      </p:pic>
    </p:spTree>
    <p:extLst>
      <p:ext uri="{BB962C8B-B14F-4D97-AF65-F5344CB8AC3E}">
        <p14:creationId xmlns:p14="http://schemas.microsoft.com/office/powerpoint/2010/main" val="248889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82269-BDE1-3435-55E9-B672223BEFF4}"/>
              </a:ext>
            </a:extLst>
          </p:cNvPr>
          <p:cNvSpPr txBox="1"/>
          <p:nvPr/>
        </p:nvSpPr>
        <p:spPr>
          <a:xfrm>
            <a:off x="391886" y="707355"/>
            <a:ext cx="10859588" cy="4062651"/>
          </a:xfrm>
          <a:prstGeom prst="rect">
            <a:avLst/>
          </a:prstGeom>
          <a:noFill/>
        </p:spPr>
        <p:txBody>
          <a:bodyPr wrap="square">
            <a:spAutoFit/>
          </a:bodyPr>
          <a:lstStyle/>
          <a:p>
            <a:pPr algn="l" fontAlgn="base"/>
            <a:r>
              <a:rPr lang="en-US" b="1" i="0" dirty="0">
                <a:solidFill>
                  <a:srgbClr val="273239"/>
                </a:solidFill>
                <a:effectLst/>
                <a:latin typeface="Nunito" pitchFamily="2" charset="0"/>
              </a:rPr>
              <a:t>Advantages of Branch and Bound Algorithm:</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We don’t explore all the nodes in a branch and bound algorithm. Due to this, the branch and the bound algorithm have a lower time complexity than other algorithms.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Whenever the problem is small and the branching can be completed in a reasonable amount of time, the algorithm finds an optimal solution.</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By using the branch and bound algorithm, the optimal solution is reached in a minimal amount of time. When exploring a tree, it does not repeat nodes.</a:t>
            </a:r>
          </a:p>
          <a:p>
            <a:pPr algn="l" fontAlgn="base"/>
            <a:r>
              <a:rPr lang="en-US" b="1" i="0" dirty="0">
                <a:solidFill>
                  <a:srgbClr val="273239"/>
                </a:solidFill>
                <a:effectLst/>
                <a:latin typeface="Nunito" pitchFamily="2" charset="0"/>
              </a:rPr>
              <a:t>Disadvantages of Branch and Bound Algorithm:</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It takes a long time to run the branch and bound algorithm. </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In the worst-case scenario, the number of nodes in the tree may be too large based on the size of the problem.</a:t>
            </a:r>
          </a:p>
        </p:txBody>
      </p:sp>
    </p:spTree>
    <p:extLst>
      <p:ext uri="{BB962C8B-B14F-4D97-AF65-F5344CB8AC3E}">
        <p14:creationId xmlns:p14="http://schemas.microsoft.com/office/powerpoint/2010/main" val="312709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6F91-32E4-10FD-6985-4A6382C3E0E5}"/>
              </a:ext>
            </a:extLst>
          </p:cNvPr>
          <p:cNvPicPr>
            <a:picLocks noChangeAspect="1"/>
          </p:cNvPicPr>
          <p:nvPr/>
        </p:nvPicPr>
        <p:blipFill>
          <a:blip r:embed="rId2"/>
          <a:stretch>
            <a:fillRect/>
          </a:stretch>
        </p:blipFill>
        <p:spPr>
          <a:xfrm>
            <a:off x="722811" y="1341120"/>
            <a:ext cx="11025052" cy="4232365"/>
          </a:xfrm>
          <a:prstGeom prst="rect">
            <a:avLst/>
          </a:prstGeom>
        </p:spPr>
      </p:pic>
    </p:spTree>
    <p:extLst>
      <p:ext uri="{BB962C8B-B14F-4D97-AF65-F5344CB8AC3E}">
        <p14:creationId xmlns:p14="http://schemas.microsoft.com/office/powerpoint/2010/main" val="34113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82846-B78F-FF61-9CA9-8916A51DA579}"/>
              </a:ext>
            </a:extLst>
          </p:cNvPr>
          <p:cNvPicPr>
            <a:picLocks noChangeAspect="1"/>
          </p:cNvPicPr>
          <p:nvPr/>
        </p:nvPicPr>
        <p:blipFill>
          <a:blip r:embed="rId2"/>
          <a:stretch>
            <a:fillRect/>
          </a:stretch>
        </p:blipFill>
        <p:spPr>
          <a:xfrm>
            <a:off x="1147072" y="894996"/>
            <a:ext cx="9897856" cy="5068007"/>
          </a:xfrm>
          <a:prstGeom prst="rect">
            <a:avLst/>
          </a:prstGeom>
        </p:spPr>
      </p:pic>
    </p:spTree>
    <p:extLst>
      <p:ext uri="{BB962C8B-B14F-4D97-AF65-F5344CB8AC3E}">
        <p14:creationId xmlns:p14="http://schemas.microsoft.com/office/powerpoint/2010/main" val="223834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6AB20-3BF0-6907-201B-76131E53EEF6}"/>
              </a:ext>
            </a:extLst>
          </p:cNvPr>
          <p:cNvSpPr txBox="1"/>
          <p:nvPr/>
        </p:nvSpPr>
        <p:spPr>
          <a:xfrm>
            <a:off x="914400" y="1575301"/>
            <a:ext cx="8229600" cy="2862322"/>
          </a:xfrm>
          <a:prstGeom prst="rect">
            <a:avLst/>
          </a:prstGeom>
          <a:noFill/>
        </p:spPr>
        <p:txBody>
          <a:bodyPr wrap="square">
            <a:spAutoFit/>
          </a:bodyPr>
          <a:lstStyle/>
          <a:p>
            <a:r>
              <a:rPr lang="en-IN" sz="3600" b="1" dirty="0">
                <a:effectLst/>
                <a:latin typeface="Times New Roman" panose="02020603050405020304" pitchFamily="18" charset="0"/>
                <a:ea typeface="Times New Roman" panose="02020603050405020304" pitchFamily="18" charset="0"/>
                <a:cs typeface="Times New Roman" panose="02020603050405020304" pitchFamily="18" charset="0"/>
              </a:rPr>
              <a:t>Branch and Bound</a:t>
            </a:r>
            <a:r>
              <a:rPr lang="en-IN" sz="36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360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IN"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The General Method, </a:t>
            </a: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0/1 Knapsack Problem, </a:t>
            </a: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Travelling Salesperson problem</a:t>
            </a:r>
            <a:endParaRPr lang="en-IN" sz="3600" dirty="0"/>
          </a:p>
        </p:txBody>
      </p:sp>
    </p:spTree>
    <p:extLst>
      <p:ext uri="{BB962C8B-B14F-4D97-AF65-F5344CB8AC3E}">
        <p14:creationId xmlns:p14="http://schemas.microsoft.com/office/powerpoint/2010/main" val="228852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C0131-25A7-E8A8-BB6F-E3D70557EC77}"/>
              </a:ext>
            </a:extLst>
          </p:cNvPr>
          <p:cNvPicPr>
            <a:picLocks noChangeAspect="1"/>
          </p:cNvPicPr>
          <p:nvPr/>
        </p:nvPicPr>
        <p:blipFill>
          <a:blip r:embed="rId2"/>
          <a:stretch>
            <a:fillRect/>
          </a:stretch>
        </p:blipFill>
        <p:spPr>
          <a:xfrm>
            <a:off x="1485256" y="471074"/>
            <a:ext cx="9221487" cy="5915851"/>
          </a:xfrm>
          <a:prstGeom prst="rect">
            <a:avLst/>
          </a:prstGeom>
        </p:spPr>
      </p:pic>
    </p:spTree>
    <p:extLst>
      <p:ext uri="{BB962C8B-B14F-4D97-AF65-F5344CB8AC3E}">
        <p14:creationId xmlns:p14="http://schemas.microsoft.com/office/powerpoint/2010/main" val="900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2207D-F058-B443-8EB3-9280827CAB77}"/>
              </a:ext>
            </a:extLst>
          </p:cNvPr>
          <p:cNvPicPr>
            <a:picLocks noChangeAspect="1"/>
          </p:cNvPicPr>
          <p:nvPr/>
        </p:nvPicPr>
        <p:blipFill>
          <a:blip r:embed="rId2"/>
          <a:stretch>
            <a:fillRect/>
          </a:stretch>
        </p:blipFill>
        <p:spPr>
          <a:xfrm>
            <a:off x="1199466" y="342469"/>
            <a:ext cx="9793067" cy="6173061"/>
          </a:xfrm>
          <a:prstGeom prst="rect">
            <a:avLst/>
          </a:prstGeom>
        </p:spPr>
      </p:pic>
    </p:spTree>
    <p:extLst>
      <p:ext uri="{BB962C8B-B14F-4D97-AF65-F5344CB8AC3E}">
        <p14:creationId xmlns:p14="http://schemas.microsoft.com/office/powerpoint/2010/main" val="328155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3AF865-297B-8FBA-3850-D9EFD2178781}"/>
              </a:ext>
            </a:extLst>
          </p:cNvPr>
          <p:cNvPicPr>
            <a:picLocks noChangeAspect="1"/>
          </p:cNvPicPr>
          <p:nvPr/>
        </p:nvPicPr>
        <p:blipFill>
          <a:blip r:embed="rId2"/>
          <a:stretch>
            <a:fillRect/>
          </a:stretch>
        </p:blipFill>
        <p:spPr>
          <a:xfrm>
            <a:off x="2380731" y="1142681"/>
            <a:ext cx="7430537" cy="4572638"/>
          </a:xfrm>
          <a:prstGeom prst="rect">
            <a:avLst/>
          </a:prstGeom>
        </p:spPr>
      </p:pic>
    </p:spTree>
    <p:extLst>
      <p:ext uri="{BB962C8B-B14F-4D97-AF65-F5344CB8AC3E}">
        <p14:creationId xmlns:p14="http://schemas.microsoft.com/office/powerpoint/2010/main" val="421429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FE434-7A64-B60D-D857-4A67B3914BF9}"/>
              </a:ext>
            </a:extLst>
          </p:cNvPr>
          <p:cNvPicPr>
            <a:picLocks noChangeAspect="1"/>
          </p:cNvPicPr>
          <p:nvPr/>
        </p:nvPicPr>
        <p:blipFill>
          <a:blip r:embed="rId2"/>
          <a:stretch>
            <a:fillRect/>
          </a:stretch>
        </p:blipFill>
        <p:spPr>
          <a:xfrm>
            <a:off x="1399519" y="75732"/>
            <a:ext cx="9392961" cy="6706536"/>
          </a:xfrm>
          <a:prstGeom prst="rect">
            <a:avLst/>
          </a:prstGeom>
        </p:spPr>
      </p:pic>
    </p:spTree>
    <p:extLst>
      <p:ext uri="{BB962C8B-B14F-4D97-AF65-F5344CB8AC3E}">
        <p14:creationId xmlns:p14="http://schemas.microsoft.com/office/powerpoint/2010/main" val="257096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A7C59-CA89-F0D9-E229-B199F81823FE}"/>
              </a:ext>
            </a:extLst>
          </p:cNvPr>
          <p:cNvPicPr>
            <a:picLocks noChangeAspect="1"/>
          </p:cNvPicPr>
          <p:nvPr/>
        </p:nvPicPr>
        <p:blipFill>
          <a:blip r:embed="rId2"/>
          <a:stretch>
            <a:fillRect/>
          </a:stretch>
        </p:blipFill>
        <p:spPr>
          <a:xfrm>
            <a:off x="2490284" y="842601"/>
            <a:ext cx="7211431" cy="5172797"/>
          </a:xfrm>
          <a:prstGeom prst="rect">
            <a:avLst/>
          </a:prstGeom>
        </p:spPr>
      </p:pic>
    </p:spTree>
    <p:extLst>
      <p:ext uri="{BB962C8B-B14F-4D97-AF65-F5344CB8AC3E}">
        <p14:creationId xmlns:p14="http://schemas.microsoft.com/office/powerpoint/2010/main" val="3104269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CBF2C-9B8F-334A-A9B2-0338619BB24C}"/>
              </a:ext>
            </a:extLst>
          </p:cNvPr>
          <p:cNvPicPr>
            <a:picLocks noChangeAspect="1"/>
          </p:cNvPicPr>
          <p:nvPr/>
        </p:nvPicPr>
        <p:blipFill>
          <a:blip r:embed="rId2"/>
          <a:stretch>
            <a:fillRect/>
          </a:stretch>
        </p:blipFill>
        <p:spPr>
          <a:xfrm>
            <a:off x="1451914" y="56679"/>
            <a:ext cx="9288171" cy="6744641"/>
          </a:xfrm>
          <a:prstGeom prst="rect">
            <a:avLst/>
          </a:prstGeom>
        </p:spPr>
      </p:pic>
    </p:spTree>
    <p:extLst>
      <p:ext uri="{BB962C8B-B14F-4D97-AF65-F5344CB8AC3E}">
        <p14:creationId xmlns:p14="http://schemas.microsoft.com/office/powerpoint/2010/main" val="287461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8822E-5C5F-EA8E-47BD-7B1AA5604AA4}"/>
              </a:ext>
            </a:extLst>
          </p:cNvPr>
          <p:cNvPicPr>
            <a:picLocks noChangeAspect="1"/>
          </p:cNvPicPr>
          <p:nvPr/>
        </p:nvPicPr>
        <p:blipFill>
          <a:blip r:embed="rId2"/>
          <a:stretch>
            <a:fillRect/>
          </a:stretch>
        </p:blipFill>
        <p:spPr>
          <a:xfrm>
            <a:off x="1466204" y="1214128"/>
            <a:ext cx="9259592" cy="4429743"/>
          </a:xfrm>
          <a:prstGeom prst="rect">
            <a:avLst/>
          </a:prstGeom>
        </p:spPr>
      </p:pic>
    </p:spTree>
    <p:extLst>
      <p:ext uri="{BB962C8B-B14F-4D97-AF65-F5344CB8AC3E}">
        <p14:creationId xmlns:p14="http://schemas.microsoft.com/office/powerpoint/2010/main" val="39065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1554F-9D4A-660C-1CA9-55FB9CDDF9BD}"/>
              </a:ext>
            </a:extLst>
          </p:cNvPr>
          <p:cNvPicPr>
            <a:picLocks noChangeAspect="1"/>
          </p:cNvPicPr>
          <p:nvPr/>
        </p:nvPicPr>
        <p:blipFill>
          <a:blip r:embed="rId2"/>
          <a:stretch>
            <a:fillRect/>
          </a:stretch>
        </p:blipFill>
        <p:spPr>
          <a:xfrm>
            <a:off x="1270914" y="971207"/>
            <a:ext cx="9650172" cy="4915586"/>
          </a:xfrm>
          <a:prstGeom prst="rect">
            <a:avLst/>
          </a:prstGeom>
        </p:spPr>
      </p:pic>
    </p:spTree>
    <p:extLst>
      <p:ext uri="{BB962C8B-B14F-4D97-AF65-F5344CB8AC3E}">
        <p14:creationId xmlns:p14="http://schemas.microsoft.com/office/powerpoint/2010/main" val="2783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88C3-0467-D3E6-D18E-B817C6FDC507}"/>
              </a:ext>
            </a:extLst>
          </p:cNvPr>
          <p:cNvPicPr>
            <a:picLocks noChangeAspect="1"/>
          </p:cNvPicPr>
          <p:nvPr/>
        </p:nvPicPr>
        <p:blipFill>
          <a:blip r:embed="rId2"/>
          <a:stretch>
            <a:fillRect/>
          </a:stretch>
        </p:blipFill>
        <p:spPr>
          <a:xfrm>
            <a:off x="2871337" y="690180"/>
            <a:ext cx="6449325" cy="5477639"/>
          </a:xfrm>
          <a:prstGeom prst="rect">
            <a:avLst/>
          </a:prstGeom>
        </p:spPr>
      </p:pic>
    </p:spTree>
    <p:extLst>
      <p:ext uri="{BB962C8B-B14F-4D97-AF65-F5344CB8AC3E}">
        <p14:creationId xmlns:p14="http://schemas.microsoft.com/office/powerpoint/2010/main" val="70666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1C038F-5841-0CFB-C976-B66FC23EB448}"/>
              </a:ext>
            </a:extLst>
          </p:cNvPr>
          <p:cNvPicPr>
            <a:picLocks noChangeAspect="1"/>
          </p:cNvPicPr>
          <p:nvPr/>
        </p:nvPicPr>
        <p:blipFill>
          <a:blip r:embed="rId2"/>
          <a:stretch>
            <a:fillRect/>
          </a:stretch>
        </p:blipFill>
        <p:spPr>
          <a:xfrm>
            <a:off x="1394756" y="337706"/>
            <a:ext cx="9402487" cy="6182588"/>
          </a:xfrm>
          <a:prstGeom prst="rect">
            <a:avLst/>
          </a:prstGeom>
        </p:spPr>
      </p:pic>
    </p:spTree>
    <p:extLst>
      <p:ext uri="{BB962C8B-B14F-4D97-AF65-F5344CB8AC3E}">
        <p14:creationId xmlns:p14="http://schemas.microsoft.com/office/powerpoint/2010/main" val="406753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8D6046-43D5-FDA5-0CEC-2990D22D9818}"/>
              </a:ext>
            </a:extLst>
          </p:cNvPr>
          <p:cNvSpPr txBox="1"/>
          <p:nvPr/>
        </p:nvSpPr>
        <p:spPr>
          <a:xfrm>
            <a:off x="1045026" y="187911"/>
            <a:ext cx="10807337" cy="5406608"/>
          </a:xfrm>
          <a:prstGeom prst="rect">
            <a:avLst/>
          </a:prstGeom>
          <a:noFill/>
        </p:spPr>
        <p:txBody>
          <a:bodyPr wrap="square">
            <a:spAutoFit/>
          </a:bodyPr>
          <a:lstStyle/>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Branch and bound algorithms are used to find the optimal solution for combinatory, discrete, and general mathematical optimization problems.</a:t>
            </a:r>
          </a:p>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A branch and bound algorithm provide an optimal solution to an NP-Hard problem by exploring the entire search space. </a:t>
            </a:r>
          </a:p>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Through the exploration of the entire search space, a branch and bound algorithm identify possible candidates for solutions step-by-step.</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There are many optimization problems in computer science, many of which have a finite number of the feasible shortest path in a graph or minimum spanning tree that can be solved in polynomial time. </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Typically, these problems require a worst-case scenario of all possible permutations. </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The branch and bound algorithm create branches and bounds for the best solution.</a:t>
            </a:r>
            <a:endParaRPr lang="en-US" sz="2400" b="0" dirty="0">
              <a:solidFill>
                <a:srgbClr val="273239"/>
              </a:solidFill>
              <a:effectLst/>
              <a:latin typeface="Nunito" pitchFamily="2" charset="0"/>
            </a:endParaRPr>
          </a:p>
        </p:txBody>
      </p:sp>
    </p:spTree>
    <p:extLst>
      <p:ext uri="{BB962C8B-B14F-4D97-AF65-F5344CB8AC3E}">
        <p14:creationId xmlns:p14="http://schemas.microsoft.com/office/powerpoint/2010/main" val="1142768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A732D-DC67-7C67-8760-8A15D3C5F340}"/>
              </a:ext>
            </a:extLst>
          </p:cNvPr>
          <p:cNvPicPr>
            <a:picLocks noChangeAspect="1"/>
          </p:cNvPicPr>
          <p:nvPr/>
        </p:nvPicPr>
        <p:blipFill>
          <a:blip r:embed="rId2"/>
          <a:stretch>
            <a:fillRect/>
          </a:stretch>
        </p:blipFill>
        <p:spPr>
          <a:xfrm>
            <a:off x="1513835" y="2519235"/>
            <a:ext cx="9164329" cy="1819529"/>
          </a:xfrm>
          <a:prstGeom prst="rect">
            <a:avLst/>
          </a:prstGeom>
        </p:spPr>
      </p:pic>
    </p:spTree>
    <p:extLst>
      <p:ext uri="{BB962C8B-B14F-4D97-AF65-F5344CB8AC3E}">
        <p14:creationId xmlns:p14="http://schemas.microsoft.com/office/powerpoint/2010/main" val="7534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9ABF6-842F-4C5B-FB07-B145BD31AEBA}"/>
              </a:ext>
            </a:extLst>
          </p:cNvPr>
          <p:cNvPicPr>
            <a:picLocks noChangeAspect="1"/>
          </p:cNvPicPr>
          <p:nvPr/>
        </p:nvPicPr>
        <p:blipFill>
          <a:blip r:embed="rId2"/>
          <a:stretch>
            <a:fillRect/>
          </a:stretch>
        </p:blipFill>
        <p:spPr>
          <a:xfrm>
            <a:off x="1499546" y="523469"/>
            <a:ext cx="9192908" cy="5811061"/>
          </a:xfrm>
          <a:prstGeom prst="rect">
            <a:avLst/>
          </a:prstGeom>
        </p:spPr>
      </p:pic>
    </p:spTree>
    <p:extLst>
      <p:ext uri="{BB962C8B-B14F-4D97-AF65-F5344CB8AC3E}">
        <p14:creationId xmlns:p14="http://schemas.microsoft.com/office/powerpoint/2010/main" val="113408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549B3C-0D83-2A99-14FA-70D64A88802F}"/>
              </a:ext>
            </a:extLst>
          </p:cNvPr>
          <p:cNvPicPr>
            <a:picLocks noChangeAspect="1"/>
          </p:cNvPicPr>
          <p:nvPr/>
        </p:nvPicPr>
        <p:blipFill>
          <a:blip r:embed="rId2"/>
          <a:stretch>
            <a:fillRect/>
          </a:stretch>
        </p:blipFill>
        <p:spPr>
          <a:xfrm>
            <a:off x="1566230" y="1137918"/>
            <a:ext cx="9059539" cy="4582164"/>
          </a:xfrm>
          <a:prstGeom prst="rect">
            <a:avLst/>
          </a:prstGeom>
        </p:spPr>
      </p:pic>
    </p:spTree>
    <p:extLst>
      <p:ext uri="{BB962C8B-B14F-4D97-AF65-F5344CB8AC3E}">
        <p14:creationId xmlns:p14="http://schemas.microsoft.com/office/powerpoint/2010/main" val="367252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FFDE7-2EB8-C248-4CA1-4807ABCA6A23}"/>
              </a:ext>
            </a:extLst>
          </p:cNvPr>
          <p:cNvPicPr>
            <a:picLocks noChangeAspect="1"/>
          </p:cNvPicPr>
          <p:nvPr/>
        </p:nvPicPr>
        <p:blipFill>
          <a:blip r:embed="rId2"/>
          <a:stretch>
            <a:fillRect/>
          </a:stretch>
        </p:blipFill>
        <p:spPr>
          <a:xfrm>
            <a:off x="1780500" y="0"/>
            <a:ext cx="8631000" cy="6548846"/>
          </a:xfrm>
          <a:prstGeom prst="rect">
            <a:avLst/>
          </a:prstGeom>
        </p:spPr>
      </p:pic>
    </p:spTree>
    <p:extLst>
      <p:ext uri="{BB962C8B-B14F-4D97-AF65-F5344CB8AC3E}">
        <p14:creationId xmlns:p14="http://schemas.microsoft.com/office/powerpoint/2010/main" val="292068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B7563-F190-55FA-713B-CE16ED48D725}"/>
              </a:ext>
            </a:extLst>
          </p:cNvPr>
          <p:cNvPicPr>
            <a:picLocks noChangeAspect="1"/>
          </p:cNvPicPr>
          <p:nvPr/>
        </p:nvPicPr>
        <p:blipFill>
          <a:blip r:embed="rId2"/>
          <a:stretch>
            <a:fillRect/>
          </a:stretch>
        </p:blipFill>
        <p:spPr>
          <a:xfrm>
            <a:off x="1494783" y="1638050"/>
            <a:ext cx="9202434" cy="3581900"/>
          </a:xfrm>
          <a:prstGeom prst="rect">
            <a:avLst/>
          </a:prstGeom>
        </p:spPr>
      </p:pic>
    </p:spTree>
    <p:extLst>
      <p:ext uri="{BB962C8B-B14F-4D97-AF65-F5344CB8AC3E}">
        <p14:creationId xmlns:p14="http://schemas.microsoft.com/office/powerpoint/2010/main" val="360056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92B1A-47E7-C0A8-F008-965993056225}"/>
              </a:ext>
            </a:extLst>
          </p:cNvPr>
          <p:cNvSpPr txBox="1"/>
          <p:nvPr/>
        </p:nvSpPr>
        <p:spPr>
          <a:xfrm>
            <a:off x="330922" y="442342"/>
            <a:ext cx="6096000" cy="369332"/>
          </a:xfrm>
          <a:prstGeom prst="rect">
            <a:avLst/>
          </a:prstGeom>
          <a:noFill/>
        </p:spPr>
        <p:txBody>
          <a:bodyPr wrap="square">
            <a:spAutoFit/>
          </a:bodyPr>
          <a:lstStyle/>
          <a:p>
            <a:r>
              <a:rPr lang="en-US" dirty="0"/>
              <a:t>Now consider the path (1, 4)</a:t>
            </a:r>
            <a:endParaRPr lang="en-IN" dirty="0"/>
          </a:p>
        </p:txBody>
      </p:sp>
      <p:pic>
        <p:nvPicPr>
          <p:cNvPr id="5" name="Picture 4">
            <a:extLst>
              <a:ext uri="{FF2B5EF4-FFF2-40B4-BE49-F238E27FC236}">
                <a16:creationId xmlns:a16="http://schemas.microsoft.com/office/drawing/2014/main" id="{C438733B-A587-0985-51C4-210FA5DF0331}"/>
              </a:ext>
            </a:extLst>
          </p:cNvPr>
          <p:cNvPicPr>
            <a:picLocks noChangeAspect="1"/>
          </p:cNvPicPr>
          <p:nvPr/>
        </p:nvPicPr>
        <p:blipFill>
          <a:blip r:embed="rId2"/>
          <a:stretch>
            <a:fillRect/>
          </a:stretch>
        </p:blipFill>
        <p:spPr>
          <a:xfrm>
            <a:off x="1513835" y="1061707"/>
            <a:ext cx="9164329" cy="4734586"/>
          </a:xfrm>
          <a:prstGeom prst="rect">
            <a:avLst/>
          </a:prstGeom>
        </p:spPr>
      </p:pic>
    </p:spTree>
    <p:extLst>
      <p:ext uri="{BB962C8B-B14F-4D97-AF65-F5344CB8AC3E}">
        <p14:creationId xmlns:p14="http://schemas.microsoft.com/office/powerpoint/2010/main" val="262776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89FF9-F7EE-FD89-41F5-CC73EE2563A2}"/>
              </a:ext>
            </a:extLst>
          </p:cNvPr>
          <p:cNvPicPr>
            <a:picLocks noChangeAspect="1"/>
          </p:cNvPicPr>
          <p:nvPr/>
        </p:nvPicPr>
        <p:blipFill>
          <a:blip r:embed="rId2"/>
          <a:stretch>
            <a:fillRect/>
          </a:stretch>
        </p:blipFill>
        <p:spPr>
          <a:xfrm>
            <a:off x="1428098" y="785443"/>
            <a:ext cx="9335803" cy="5287113"/>
          </a:xfrm>
          <a:prstGeom prst="rect">
            <a:avLst/>
          </a:prstGeom>
        </p:spPr>
      </p:pic>
    </p:spTree>
    <p:extLst>
      <p:ext uri="{BB962C8B-B14F-4D97-AF65-F5344CB8AC3E}">
        <p14:creationId xmlns:p14="http://schemas.microsoft.com/office/powerpoint/2010/main" val="58195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54CBE-D01A-7ECC-C000-34F5EE368512}"/>
              </a:ext>
            </a:extLst>
          </p:cNvPr>
          <p:cNvPicPr>
            <a:picLocks noChangeAspect="1"/>
          </p:cNvPicPr>
          <p:nvPr/>
        </p:nvPicPr>
        <p:blipFill>
          <a:blip r:embed="rId2"/>
          <a:stretch>
            <a:fillRect/>
          </a:stretch>
        </p:blipFill>
        <p:spPr>
          <a:xfrm>
            <a:off x="1847257" y="2366814"/>
            <a:ext cx="8497486" cy="2124371"/>
          </a:xfrm>
          <a:prstGeom prst="rect">
            <a:avLst/>
          </a:prstGeom>
        </p:spPr>
      </p:pic>
    </p:spTree>
    <p:extLst>
      <p:ext uri="{BB962C8B-B14F-4D97-AF65-F5344CB8AC3E}">
        <p14:creationId xmlns:p14="http://schemas.microsoft.com/office/powerpoint/2010/main" val="181508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99221-3801-F654-8F10-DC069DE903D4}"/>
              </a:ext>
            </a:extLst>
          </p:cNvPr>
          <p:cNvPicPr>
            <a:picLocks noChangeAspect="1"/>
          </p:cNvPicPr>
          <p:nvPr/>
        </p:nvPicPr>
        <p:blipFill>
          <a:blip r:embed="rId2"/>
          <a:stretch>
            <a:fillRect/>
          </a:stretch>
        </p:blipFill>
        <p:spPr>
          <a:xfrm>
            <a:off x="478972" y="0"/>
            <a:ext cx="11103428" cy="6858000"/>
          </a:xfrm>
          <a:prstGeom prst="rect">
            <a:avLst/>
          </a:prstGeom>
        </p:spPr>
      </p:pic>
    </p:spTree>
    <p:extLst>
      <p:ext uri="{BB962C8B-B14F-4D97-AF65-F5344CB8AC3E}">
        <p14:creationId xmlns:p14="http://schemas.microsoft.com/office/powerpoint/2010/main" val="2865280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CB4C2-F3B6-2D10-17D0-7A3D22F2CA72}"/>
              </a:ext>
            </a:extLst>
          </p:cNvPr>
          <p:cNvPicPr>
            <a:picLocks noChangeAspect="1"/>
          </p:cNvPicPr>
          <p:nvPr/>
        </p:nvPicPr>
        <p:blipFill>
          <a:blip r:embed="rId2"/>
          <a:stretch>
            <a:fillRect/>
          </a:stretch>
        </p:blipFill>
        <p:spPr>
          <a:xfrm>
            <a:off x="0" y="334752"/>
            <a:ext cx="12192000" cy="6205914"/>
          </a:xfrm>
          <a:prstGeom prst="rect">
            <a:avLst/>
          </a:prstGeom>
        </p:spPr>
      </p:pic>
    </p:spTree>
    <p:extLst>
      <p:ext uri="{BB962C8B-B14F-4D97-AF65-F5344CB8AC3E}">
        <p14:creationId xmlns:p14="http://schemas.microsoft.com/office/powerpoint/2010/main" val="281075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01162-426B-CEAD-4055-ACE1EC304595}"/>
              </a:ext>
            </a:extLst>
          </p:cNvPr>
          <p:cNvSpPr txBox="1"/>
          <p:nvPr/>
        </p:nvSpPr>
        <p:spPr>
          <a:xfrm>
            <a:off x="104499" y="152780"/>
            <a:ext cx="11887200" cy="6514604"/>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Different search techniques in branch and bound:</a:t>
            </a:r>
          </a:p>
          <a:p>
            <a:pPr algn="l" fontAlgn="base">
              <a:spcAft>
                <a:spcPts val="750"/>
              </a:spcAft>
            </a:pPr>
            <a:r>
              <a:rPr lang="en-US" b="0" i="0" dirty="0">
                <a:solidFill>
                  <a:srgbClr val="273239"/>
                </a:solidFill>
                <a:effectLst/>
                <a:latin typeface="Nunito" pitchFamily="2" charset="0"/>
              </a:rPr>
              <a:t>The Branch  algorithms incorporate different search techniques to traverse a state space tree. Different search techniques used in B&amp;B are listed below:</a:t>
            </a:r>
          </a:p>
          <a:p>
            <a:pPr algn="l" fontAlgn="base">
              <a:spcAft>
                <a:spcPts val="1800"/>
              </a:spcAft>
              <a:buFont typeface="+mj-lt"/>
              <a:buAutoNum type="arabicPeriod"/>
            </a:pPr>
            <a:r>
              <a:rPr lang="en-US" b="0" i="0" dirty="0">
                <a:solidFill>
                  <a:srgbClr val="273239"/>
                </a:solidFill>
                <a:effectLst/>
                <a:latin typeface="Nunito" pitchFamily="2" charset="0"/>
              </a:rPr>
              <a:t>LC search</a:t>
            </a:r>
          </a:p>
          <a:p>
            <a:pPr algn="l" fontAlgn="base">
              <a:spcAft>
                <a:spcPts val="1800"/>
              </a:spcAft>
              <a:buFont typeface="+mj-lt"/>
              <a:buAutoNum type="arabicPeriod"/>
            </a:pPr>
            <a:r>
              <a:rPr lang="en-US" b="0" i="0" dirty="0">
                <a:solidFill>
                  <a:srgbClr val="273239"/>
                </a:solidFill>
                <a:effectLst/>
                <a:latin typeface="Nunito" pitchFamily="2" charset="0"/>
              </a:rPr>
              <a:t>BFS</a:t>
            </a:r>
          </a:p>
          <a:p>
            <a:pPr algn="l" fontAlgn="base">
              <a:spcAft>
                <a:spcPts val="1800"/>
              </a:spcAft>
              <a:buFont typeface="+mj-lt"/>
              <a:buAutoNum type="arabicPeriod"/>
            </a:pPr>
            <a:r>
              <a:rPr lang="en-US" b="0" i="0" dirty="0">
                <a:solidFill>
                  <a:srgbClr val="273239"/>
                </a:solidFill>
                <a:effectLst/>
                <a:latin typeface="Nunito" pitchFamily="2" charset="0"/>
              </a:rPr>
              <a:t>DFS</a:t>
            </a:r>
          </a:p>
          <a:p>
            <a:pPr algn="l" fontAlgn="base">
              <a:spcAft>
                <a:spcPts val="750"/>
              </a:spcAft>
            </a:pPr>
            <a:r>
              <a:rPr lang="en-US" b="1" i="0" u="sng" dirty="0">
                <a:solidFill>
                  <a:srgbClr val="273239"/>
                </a:solidFill>
                <a:effectLst/>
                <a:latin typeface="Nunito" pitchFamily="2" charset="0"/>
              </a:rPr>
              <a:t>1. LC search (Least Cost Search):</a:t>
            </a:r>
            <a:endParaRPr lang="en-US" b="0" i="0" dirty="0">
              <a:solidFill>
                <a:srgbClr val="273239"/>
              </a:solidFill>
              <a:effectLst/>
              <a:latin typeface="Nunito" pitchFamily="2" charset="0"/>
            </a:endParaRPr>
          </a:p>
          <a:p>
            <a:pPr algn="l" fontAlgn="base">
              <a:spcAft>
                <a:spcPts val="750"/>
              </a:spcAft>
            </a:pPr>
            <a:r>
              <a:rPr lang="en-US" b="0" i="0" dirty="0">
                <a:solidFill>
                  <a:srgbClr val="273239"/>
                </a:solidFill>
                <a:effectLst/>
                <a:latin typeface="Nunito" pitchFamily="2" charset="0"/>
              </a:rPr>
              <a:t>It uses a heuristic cost function to compute the bound values at each node. Nodes are added to the list of live nodes as soon as they get generated.</a:t>
            </a:r>
            <a:br>
              <a:rPr lang="en-US" b="0" i="0" dirty="0">
                <a:solidFill>
                  <a:srgbClr val="273239"/>
                </a:solidFill>
                <a:effectLst/>
                <a:latin typeface="Nunito" pitchFamily="2" charset="0"/>
              </a:rPr>
            </a:br>
            <a:r>
              <a:rPr lang="en-US" b="0" i="0" dirty="0">
                <a:solidFill>
                  <a:srgbClr val="273239"/>
                </a:solidFill>
                <a:effectLst/>
                <a:latin typeface="Nunito" pitchFamily="2" charset="0"/>
              </a:rPr>
              <a:t>The node with the least value of a cost function selected as a next E-node.</a:t>
            </a:r>
          </a:p>
          <a:p>
            <a:pPr algn="l" fontAlgn="base">
              <a:spcAft>
                <a:spcPts val="750"/>
              </a:spcAft>
            </a:pPr>
            <a:r>
              <a:rPr lang="en-US" b="1" i="0" dirty="0">
                <a:solidFill>
                  <a:srgbClr val="273239"/>
                </a:solidFill>
                <a:effectLst/>
                <a:latin typeface="Nunito" pitchFamily="2" charset="0"/>
              </a:rPr>
              <a:t>2.BFS(Breadth First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is also known as a FIFO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maintains the list of live nodes in first-in-first-out order </a:t>
            </a:r>
            <a:r>
              <a:rPr lang="en-US" b="0" i="0" dirty="0" err="1">
                <a:solidFill>
                  <a:srgbClr val="273239"/>
                </a:solidFill>
                <a:effectLst/>
                <a:latin typeface="Nunito" pitchFamily="2" charset="0"/>
              </a:rPr>
              <a:t>i.e</a:t>
            </a:r>
            <a:r>
              <a:rPr lang="en-US" b="0" i="0" dirty="0">
                <a:solidFill>
                  <a:srgbClr val="273239"/>
                </a:solidFill>
                <a:effectLst/>
                <a:latin typeface="Nunito" pitchFamily="2" charset="0"/>
              </a:rPr>
              <a:t>, in a queue, The live nodes are searched in the FIFO order to make them next E-nodes.</a:t>
            </a:r>
          </a:p>
          <a:p>
            <a:pPr algn="l" fontAlgn="base">
              <a:spcAft>
                <a:spcPts val="750"/>
              </a:spcAft>
            </a:pPr>
            <a:r>
              <a:rPr lang="en-US" b="1" i="0" dirty="0">
                <a:solidFill>
                  <a:srgbClr val="273239"/>
                </a:solidFill>
                <a:effectLst/>
                <a:latin typeface="Nunito" pitchFamily="2" charset="0"/>
              </a:rPr>
              <a:t>3. DFS (Depth First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is also known as a LIFO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maintains the list of live nodes in last-in-first-out order i.e. in a stack.</a:t>
            </a:r>
          </a:p>
          <a:p>
            <a:pPr algn="l" fontAlgn="base">
              <a:spcAft>
                <a:spcPts val="750"/>
              </a:spcAft>
            </a:pPr>
            <a:r>
              <a:rPr lang="en-US" b="0" i="0" dirty="0">
                <a:solidFill>
                  <a:srgbClr val="273239"/>
                </a:solidFill>
                <a:effectLst/>
                <a:latin typeface="Nunito" pitchFamily="2" charset="0"/>
              </a:rPr>
              <a:t>The live nodes are searched in the LIFO order to make them next E-nodes.</a:t>
            </a:r>
          </a:p>
        </p:txBody>
      </p:sp>
    </p:spTree>
    <p:extLst>
      <p:ext uri="{BB962C8B-B14F-4D97-AF65-F5344CB8AC3E}">
        <p14:creationId xmlns:p14="http://schemas.microsoft.com/office/powerpoint/2010/main" val="1189141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A03CF-B3E8-01C0-9FEA-AE678A42E1F4}"/>
              </a:ext>
            </a:extLst>
          </p:cNvPr>
          <p:cNvPicPr>
            <a:picLocks noChangeAspect="1"/>
          </p:cNvPicPr>
          <p:nvPr/>
        </p:nvPicPr>
        <p:blipFill>
          <a:blip r:embed="rId2"/>
          <a:stretch>
            <a:fillRect/>
          </a:stretch>
        </p:blipFill>
        <p:spPr>
          <a:xfrm>
            <a:off x="275606" y="0"/>
            <a:ext cx="11640787" cy="6858000"/>
          </a:xfrm>
          <a:prstGeom prst="rect">
            <a:avLst/>
          </a:prstGeom>
        </p:spPr>
      </p:pic>
    </p:spTree>
    <p:extLst>
      <p:ext uri="{BB962C8B-B14F-4D97-AF65-F5344CB8AC3E}">
        <p14:creationId xmlns:p14="http://schemas.microsoft.com/office/powerpoint/2010/main" val="141618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28EF9-2C51-1368-83F3-632DF007756F}"/>
              </a:ext>
            </a:extLst>
          </p:cNvPr>
          <p:cNvSpPr txBox="1"/>
          <p:nvPr/>
        </p:nvSpPr>
        <p:spPr>
          <a:xfrm>
            <a:off x="435429" y="2415515"/>
            <a:ext cx="11756571" cy="3046988"/>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rPr>
              <a:t>Introduction to Complexity classes:</a:t>
            </a:r>
            <a:r>
              <a:rPr lang="en-US" sz="2400" dirty="0">
                <a:effectLst/>
                <a:latin typeface="Times New Roman" panose="02020603050405020304" pitchFamily="18" charset="0"/>
                <a:ea typeface="Calibri" panose="020F0502020204030204" pitchFamily="34" charset="0"/>
              </a:rPr>
              <a:t> </a:t>
            </a:r>
          </a:p>
          <a:p>
            <a:endParaRPr lang="en-US" sz="2400" b="0" i="0" dirty="0">
              <a:solidFill>
                <a:srgbClr val="273239"/>
              </a:solidFill>
              <a:effectLst/>
              <a:latin typeface="Nunito" pitchFamily="2" charset="0"/>
            </a:endParaRPr>
          </a:p>
          <a:p>
            <a:r>
              <a:rPr lang="en-US" sz="2400" b="0" i="0" dirty="0">
                <a:solidFill>
                  <a:srgbClr val="273239"/>
                </a:solidFill>
                <a:effectLst/>
                <a:latin typeface="Nunito" pitchFamily="2" charset="0"/>
              </a:rPr>
              <a:t>In computer science, there exist some problems whose solutions are not yet found, the problems are divided into classes known as </a:t>
            </a:r>
            <a:r>
              <a:rPr lang="en-US" sz="2400" b="1" i="0" dirty="0">
                <a:solidFill>
                  <a:srgbClr val="273239"/>
                </a:solidFill>
                <a:effectLst/>
                <a:latin typeface="Nunito" pitchFamily="2" charset="0"/>
              </a:rPr>
              <a:t>Complexity Classes</a:t>
            </a:r>
            <a:r>
              <a:rPr lang="en-US" sz="2400" b="0" i="0" dirty="0">
                <a:solidFill>
                  <a:srgbClr val="273239"/>
                </a:solidFill>
                <a:effectLst/>
                <a:latin typeface="Nunito" pitchFamily="2" charset="0"/>
              </a:rPr>
              <a:t>. </a:t>
            </a:r>
          </a:p>
          <a:p>
            <a:r>
              <a:rPr lang="en-US" sz="2400" b="0" i="0" dirty="0">
                <a:solidFill>
                  <a:srgbClr val="273239"/>
                </a:solidFill>
                <a:effectLst/>
                <a:latin typeface="Nunito" pitchFamily="2" charset="0"/>
              </a:rPr>
              <a:t>In complexity theory, a Complexity Class is a set of problems with related complexity. </a:t>
            </a:r>
          </a:p>
          <a:p>
            <a:r>
              <a:rPr lang="en-US" sz="2400" b="0" i="0" dirty="0">
                <a:solidFill>
                  <a:srgbClr val="273239"/>
                </a:solidFill>
                <a:effectLst/>
                <a:latin typeface="Nunito" pitchFamily="2" charset="0"/>
              </a:rPr>
              <a:t>These classes help scientists to group problems based on how much time and space they require to solve problems and verify the solutions.</a:t>
            </a:r>
            <a:endParaRPr lang="en-IN" sz="2400" dirty="0"/>
          </a:p>
        </p:txBody>
      </p:sp>
    </p:spTree>
    <p:extLst>
      <p:ext uri="{BB962C8B-B14F-4D97-AF65-F5344CB8AC3E}">
        <p14:creationId xmlns:p14="http://schemas.microsoft.com/office/powerpoint/2010/main" val="847100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D60BF-9DCD-3943-FD37-6F09BC850072}"/>
              </a:ext>
            </a:extLst>
          </p:cNvPr>
          <p:cNvSpPr txBox="1"/>
          <p:nvPr/>
        </p:nvSpPr>
        <p:spPr>
          <a:xfrm>
            <a:off x="1271452" y="1758180"/>
            <a:ext cx="8630194" cy="3416320"/>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 Complexity classes:</a:t>
            </a:r>
            <a:r>
              <a:rPr lang="en-US" sz="3600" dirty="0">
                <a:effectLst/>
                <a:latin typeface="Times New Roman" panose="02020603050405020304" pitchFamily="18" charset="0"/>
                <a:ea typeface="Calibri" panose="020F0502020204030204" pitchFamily="34" charset="0"/>
              </a:rPr>
              <a:t>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P class,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NP  class, </a:t>
            </a:r>
          </a:p>
          <a:p>
            <a:r>
              <a:rPr lang="en-US" sz="3600" dirty="0">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NP complete problems.</a:t>
            </a:r>
          </a:p>
          <a:p>
            <a:r>
              <a:rPr lang="en-US" sz="3600" dirty="0">
                <a:latin typeface="Times New Roman" panose="02020603050405020304" pitchFamily="18" charset="0"/>
                <a:ea typeface="Calibri" panose="020F0502020204030204" pitchFamily="34" charset="0"/>
              </a:rPr>
              <a:t>	NP hard</a:t>
            </a:r>
          </a:p>
          <a:p>
            <a:r>
              <a:rPr lang="en-US" sz="3600" dirty="0">
                <a:latin typeface="Times New Roman" panose="02020603050405020304" pitchFamily="18" charset="0"/>
                <a:ea typeface="Calibri" panose="020F0502020204030204" pitchFamily="34" charset="0"/>
              </a:rPr>
              <a:t>	NP- Complete</a:t>
            </a:r>
            <a:endParaRPr lang="en-IN" sz="3600" dirty="0"/>
          </a:p>
        </p:txBody>
      </p:sp>
      <p:pic>
        <p:nvPicPr>
          <p:cNvPr id="4" name="Picture 3">
            <a:extLst>
              <a:ext uri="{FF2B5EF4-FFF2-40B4-BE49-F238E27FC236}">
                <a16:creationId xmlns:a16="http://schemas.microsoft.com/office/drawing/2014/main" id="{6A3F2483-2015-F671-C49A-AD048D4FA4F8}"/>
              </a:ext>
            </a:extLst>
          </p:cNvPr>
          <p:cNvPicPr>
            <a:picLocks noChangeAspect="1"/>
          </p:cNvPicPr>
          <p:nvPr/>
        </p:nvPicPr>
        <p:blipFill>
          <a:blip r:embed="rId2"/>
          <a:stretch>
            <a:fillRect/>
          </a:stretch>
        </p:blipFill>
        <p:spPr>
          <a:xfrm>
            <a:off x="6733413" y="371048"/>
            <a:ext cx="5458587" cy="6115904"/>
          </a:xfrm>
          <a:prstGeom prst="rect">
            <a:avLst/>
          </a:prstGeom>
        </p:spPr>
      </p:pic>
    </p:spTree>
    <p:extLst>
      <p:ext uri="{BB962C8B-B14F-4D97-AF65-F5344CB8AC3E}">
        <p14:creationId xmlns:p14="http://schemas.microsoft.com/office/powerpoint/2010/main" val="402154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77E19-5FFF-B487-7A71-0BC16E6DEB71}"/>
              </a:ext>
            </a:extLst>
          </p:cNvPr>
          <p:cNvPicPr>
            <a:picLocks noChangeAspect="1"/>
          </p:cNvPicPr>
          <p:nvPr/>
        </p:nvPicPr>
        <p:blipFill>
          <a:blip r:embed="rId2"/>
          <a:stretch>
            <a:fillRect/>
          </a:stretch>
        </p:blipFill>
        <p:spPr>
          <a:xfrm>
            <a:off x="0" y="575943"/>
            <a:ext cx="12192000" cy="5706113"/>
          </a:xfrm>
          <a:prstGeom prst="rect">
            <a:avLst/>
          </a:prstGeom>
        </p:spPr>
      </p:pic>
    </p:spTree>
    <p:extLst>
      <p:ext uri="{BB962C8B-B14F-4D97-AF65-F5344CB8AC3E}">
        <p14:creationId xmlns:p14="http://schemas.microsoft.com/office/powerpoint/2010/main" val="392723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2C84E-58C8-4F83-B3E9-5D5BD2839ADF}"/>
              </a:ext>
            </a:extLst>
          </p:cNvPr>
          <p:cNvSpPr txBox="1"/>
          <p:nvPr/>
        </p:nvSpPr>
        <p:spPr>
          <a:xfrm>
            <a:off x="217714" y="553466"/>
            <a:ext cx="11242766" cy="6494085"/>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P Class</a:t>
            </a:r>
            <a:endParaRPr lang="en-US" sz="2400" b="1" i="0" dirty="0">
              <a:solidFill>
                <a:srgbClr val="273239"/>
              </a:solidFill>
              <a:effectLst/>
              <a:latin typeface="Nunito" pitchFamily="2" charset="0"/>
            </a:endParaRPr>
          </a:p>
          <a:p>
            <a:pPr algn="l" rtl="0" fontAlgn="base">
              <a:spcAft>
                <a:spcPts val="750"/>
              </a:spcAft>
            </a:pPr>
            <a:r>
              <a:rPr lang="en-US" sz="2400" b="0" i="0" dirty="0">
                <a:solidFill>
                  <a:srgbClr val="273239"/>
                </a:solidFill>
                <a:effectLst/>
                <a:latin typeface="Nunito" pitchFamily="2" charset="0"/>
              </a:rPr>
              <a:t>The P in the P class stands for </a:t>
            </a:r>
            <a:r>
              <a:rPr lang="en-US" sz="2400" b="1" i="0" dirty="0">
                <a:solidFill>
                  <a:srgbClr val="273239"/>
                </a:solidFill>
                <a:effectLst/>
                <a:latin typeface="Nunito" pitchFamily="2" charset="0"/>
              </a:rPr>
              <a:t>Polynomial Time.</a:t>
            </a:r>
            <a:r>
              <a:rPr lang="en-US" sz="2400" b="0" i="0" dirty="0">
                <a:solidFill>
                  <a:srgbClr val="273239"/>
                </a:solidFill>
                <a:effectLst/>
                <a:latin typeface="Nunito" pitchFamily="2" charset="0"/>
              </a:rPr>
              <a:t> It is the collection of decision problems(problems with a “yes” or “no” answer) that can be solved by a deterministic machine in polynomial time. </a:t>
            </a:r>
          </a:p>
          <a:p>
            <a:pPr algn="l" rtl="0" fontAlgn="base">
              <a:spcAft>
                <a:spcPts val="750"/>
              </a:spcAft>
            </a:pPr>
            <a:r>
              <a:rPr lang="en-US" sz="2400" b="1" i="0" dirty="0">
                <a:solidFill>
                  <a:srgbClr val="273239"/>
                </a:solidFill>
                <a:effectLst/>
                <a:latin typeface="Nunito" pitchFamily="2" charset="0"/>
              </a:rPr>
              <a:t>Features:</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solution to </a:t>
            </a:r>
            <a:r>
              <a:rPr lang="en-US" sz="2400" b="1" i="0" dirty="0">
                <a:solidFill>
                  <a:srgbClr val="273239"/>
                </a:solidFill>
                <a:effectLst/>
                <a:latin typeface="Nunito" pitchFamily="2" charset="0"/>
              </a:rPr>
              <a:t>P problem</a:t>
            </a:r>
            <a:r>
              <a:rPr lang="en-US" sz="2400" b="0" i="0" dirty="0">
                <a:solidFill>
                  <a:srgbClr val="273239"/>
                </a:solidFill>
                <a:effectLst/>
                <a:latin typeface="Nunito" pitchFamily="2" charset="0"/>
              </a:rPr>
              <a:t>s is easy to find. </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P</a:t>
            </a:r>
            <a:r>
              <a:rPr lang="en-US" sz="2400" b="0" i="0" dirty="0">
                <a:solidFill>
                  <a:srgbClr val="273239"/>
                </a:solidFill>
                <a:effectLst/>
                <a:latin typeface="Nunito" pitchFamily="2" charset="0"/>
              </a:rPr>
              <a:t> is often a class of computational problems that are solvable and tractable. Tractable means that the problems can be solved in theory as well as in practice. But the problems that can be solved in theory but not in practice are known as intractable.</a:t>
            </a:r>
          </a:p>
          <a:p>
            <a:pPr algn="l" rtl="0" fontAlgn="base">
              <a:spcAft>
                <a:spcPts val="750"/>
              </a:spcAft>
            </a:pPr>
            <a:r>
              <a:rPr lang="en-US" sz="2400" b="0" i="0" dirty="0">
                <a:solidFill>
                  <a:srgbClr val="273239"/>
                </a:solidFill>
                <a:effectLst/>
                <a:latin typeface="Nunito" pitchFamily="2" charset="0"/>
              </a:rPr>
              <a:t>This class contains many problems:</a:t>
            </a:r>
          </a:p>
          <a:p>
            <a:pPr algn="l" fontAlgn="base">
              <a:spcAft>
                <a:spcPts val="1800"/>
              </a:spcAft>
              <a:buFont typeface="+mj-lt"/>
              <a:buAutoNum type="arabicPeriod"/>
            </a:pPr>
            <a:r>
              <a:rPr lang="en-US" sz="2400" b="1" i="0" u="sng" dirty="0">
                <a:solidFill>
                  <a:srgbClr val="FF0000"/>
                </a:solidFill>
                <a:effectLst/>
                <a:latin typeface="Nunito" pitchFamily="2" charset="0"/>
                <a:hlinkClick r:id="rId2">
                  <a:extLst>
                    <a:ext uri="{A12FA001-AC4F-418D-AE19-62706E023703}">
                      <ahyp:hlinkClr xmlns:ahyp="http://schemas.microsoft.com/office/drawing/2018/hyperlinkcolor" val="tx"/>
                    </a:ext>
                  </a:extLst>
                </a:hlinkClick>
              </a:rPr>
              <a:t>Calculating the greatest common divisor.</a:t>
            </a:r>
            <a:endParaRPr lang="en-US" sz="2400" b="0" i="0" dirty="0">
              <a:solidFill>
                <a:srgbClr val="FF0000"/>
              </a:solidFill>
              <a:effectLst/>
              <a:latin typeface="Nunito" pitchFamily="2" charset="0"/>
            </a:endParaRPr>
          </a:p>
          <a:p>
            <a:pPr algn="l" fontAlgn="base">
              <a:spcAft>
                <a:spcPts val="1800"/>
              </a:spcAft>
              <a:buFont typeface="+mj-lt"/>
              <a:buAutoNum type="arabicPeriod" startAt="2"/>
            </a:pPr>
            <a:r>
              <a:rPr lang="en-US" sz="2400" b="1" i="0" u="sng" dirty="0">
                <a:solidFill>
                  <a:srgbClr val="FF0000"/>
                </a:solidFill>
                <a:effectLst/>
                <a:latin typeface="Nunito" pitchFamily="2" charset="0"/>
                <a:hlinkClick r:id="rId3">
                  <a:extLst>
                    <a:ext uri="{A12FA001-AC4F-418D-AE19-62706E023703}">
                      <ahyp:hlinkClr xmlns:ahyp="http://schemas.microsoft.com/office/drawing/2018/hyperlinkcolor" val="tx"/>
                    </a:ext>
                  </a:extLst>
                </a:hlinkClick>
              </a:rPr>
              <a:t>Finding a maximum matching.</a:t>
            </a:r>
            <a:endParaRPr lang="en-US" sz="2400" b="0" i="0" dirty="0">
              <a:solidFill>
                <a:srgbClr val="FF0000"/>
              </a:solidFill>
              <a:effectLst/>
              <a:latin typeface="Nunito" pitchFamily="2" charset="0"/>
            </a:endParaRPr>
          </a:p>
          <a:p>
            <a:pPr algn="l" fontAlgn="base">
              <a:spcAft>
                <a:spcPts val="1800"/>
              </a:spcAft>
              <a:buFont typeface="+mj-lt"/>
              <a:buAutoNum type="arabicPeriod" startAt="3"/>
            </a:pPr>
            <a:r>
              <a:rPr lang="en-US" sz="2400" b="1" i="0" u="sng" dirty="0">
                <a:solidFill>
                  <a:srgbClr val="FF0000"/>
                </a:solidFill>
                <a:effectLst/>
                <a:latin typeface="Nunito" pitchFamily="2" charset="0"/>
                <a:hlinkClick r:id="rId4">
                  <a:extLst>
                    <a:ext uri="{A12FA001-AC4F-418D-AE19-62706E023703}">
                      <ahyp:hlinkClr xmlns:ahyp="http://schemas.microsoft.com/office/drawing/2018/hyperlinkcolor" val="tx"/>
                    </a:ext>
                  </a:extLst>
                </a:hlinkClick>
              </a:rPr>
              <a:t>Merge Sort</a:t>
            </a:r>
            <a:endParaRPr lang="en-US" sz="2400" b="0" i="0" dirty="0">
              <a:solidFill>
                <a:srgbClr val="FF0000"/>
              </a:solidFill>
              <a:effectLst/>
              <a:latin typeface="Nunito" pitchFamily="2" charset="0"/>
            </a:endParaRPr>
          </a:p>
        </p:txBody>
      </p:sp>
    </p:spTree>
    <p:extLst>
      <p:ext uri="{BB962C8B-B14F-4D97-AF65-F5344CB8AC3E}">
        <p14:creationId xmlns:p14="http://schemas.microsoft.com/office/powerpoint/2010/main" val="2063889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F0FD9D-10B4-49CF-05F5-22208FD96AA3}"/>
              </a:ext>
            </a:extLst>
          </p:cNvPr>
          <p:cNvSpPr txBox="1"/>
          <p:nvPr/>
        </p:nvSpPr>
        <p:spPr>
          <a:xfrm>
            <a:off x="287383" y="615895"/>
            <a:ext cx="11329851" cy="6724918"/>
          </a:xfrm>
          <a:prstGeom prst="rect">
            <a:avLst/>
          </a:prstGeom>
          <a:noFill/>
        </p:spPr>
        <p:txBody>
          <a:bodyPr wrap="square">
            <a:spAutoFit/>
          </a:bodyPr>
          <a:lstStyle/>
          <a:p>
            <a:pPr algn="l" fontAlgn="base"/>
            <a:r>
              <a:rPr lang="en-US" sz="2400" b="1" i="0" u="sng" dirty="0">
                <a:solidFill>
                  <a:srgbClr val="273239"/>
                </a:solidFill>
                <a:effectLst/>
                <a:latin typeface="Nunito" pitchFamily="2" charset="0"/>
              </a:rPr>
              <a:t>NP Class</a:t>
            </a:r>
            <a:endParaRPr lang="en-US" sz="2400" b="1" i="0" dirty="0">
              <a:solidFill>
                <a:srgbClr val="273239"/>
              </a:solidFill>
              <a:effectLst/>
              <a:latin typeface="Nunito" pitchFamily="2" charset="0"/>
            </a:endParaRPr>
          </a:p>
          <a:p>
            <a:pPr algn="l" rtl="0" fontAlgn="base">
              <a:spcAft>
                <a:spcPts val="750"/>
              </a:spcAft>
            </a:pPr>
            <a:r>
              <a:rPr lang="en-US" sz="2400" b="0" i="0" dirty="0">
                <a:solidFill>
                  <a:srgbClr val="273239"/>
                </a:solidFill>
                <a:effectLst/>
                <a:latin typeface="Nunito" pitchFamily="2" charset="0"/>
              </a:rPr>
              <a:t>The NP in NP class stands for </a:t>
            </a:r>
            <a:r>
              <a:rPr lang="en-US" sz="2400" b="1" i="0" dirty="0">
                <a:solidFill>
                  <a:srgbClr val="273239"/>
                </a:solidFill>
                <a:effectLst/>
                <a:latin typeface="Nunito" pitchFamily="2" charset="0"/>
              </a:rPr>
              <a:t>Non-deterministic Polynomial Time</a:t>
            </a:r>
            <a:r>
              <a:rPr lang="en-US" sz="2400" b="0" i="0" dirty="0">
                <a:solidFill>
                  <a:srgbClr val="273239"/>
                </a:solidFill>
                <a:effectLst/>
                <a:latin typeface="Nunito" pitchFamily="2" charset="0"/>
              </a:rPr>
              <a:t>. It is the collection of decision problems that can be solved by a non-deterministic machine in polynomial time. </a:t>
            </a:r>
          </a:p>
          <a:p>
            <a:pPr algn="l" rtl="0" fontAlgn="base">
              <a:spcAft>
                <a:spcPts val="750"/>
              </a:spcAft>
            </a:pPr>
            <a:r>
              <a:rPr lang="en-US" sz="2400" b="1" i="0" dirty="0">
                <a:solidFill>
                  <a:srgbClr val="273239"/>
                </a:solidFill>
                <a:effectLst/>
                <a:latin typeface="Nunito" pitchFamily="2" charset="0"/>
              </a:rPr>
              <a:t>Features:</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solutions of the NP class are hard to find since they are being solved by a non-deterministic machine but the solutions are easy to verify.</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Problems of NP can be verified by a Turing machine in polynomial time. </a:t>
            </a:r>
          </a:p>
          <a:p>
            <a:pPr algn="l" rtl="0" fontAlgn="base">
              <a:spcAft>
                <a:spcPts val="750"/>
              </a:spcAft>
            </a:pPr>
            <a:r>
              <a:rPr lang="en-US" sz="2400" b="0" i="0" dirty="0">
                <a:solidFill>
                  <a:srgbClr val="273239"/>
                </a:solidFill>
                <a:effectLst/>
                <a:latin typeface="Nunito" pitchFamily="2" charset="0"/>
              </a:rPr>
              <a:t>This class contains many problems that one would like to be able to solve effectively:</a:t>
            </a:r>
          </a:p>
          <a:p>
            <a:pPr algn="l" fontAlgn="base">
              <a:spcAft>
                <a:spcPts val="1800"/>
              </a:spcAft>
              <a:buFont typeface="+mj-lt"/>
              <a:buAutoNum type="arabicPeriod"/>
            </a:pPr>
            <a:r>
              <a:rPr lang="en-US" sz="2400" b="1" i="0" u="sng" dirty="0">
                <a:solidFill>
                  <a:srgbClr val="273239"/>
                </a:solidFill>
                <a:effectLst/>
                <a:latin typeface="Nunito" pitchFamily="2" charset="0"/>
                <a:hlinkClick r:id="rId2"/>
              </a:rPr>
              <a:t>Boolean Satisfiability Problem (SAT).</a:t>
            </a:r>
            <a:endParaRPr lang="en-US" sz="2400" b="0" i="0" dirty="0">
              <a:solidFill>
                <a:srgbClr val="273239"/>
              </a:solidFill>
              <a:effectLst/>
              <a:latin typeface="Nunito" pitchFamily="2" charset="0"/>
            </a:endParaRPr>
          </a:p>
          <a:p>
            <a:pPr algn="l" fontAlgn="base">
              <a:spcAft>
                <a:spcPts val="1800"/>
              </a:spcAft>
              <a:buFont typeface="+mj-lt"/>
              <a:buAutoNum type="arabicPeriod" startAt="2"/>
            </a:pPr>
            <a:r>
              <a:rPr lang="en-US" sz="2400" b="1" i="0" u="sng" dirty="0">
                <a:solidFill>
                  <a:srgbClr val="273239"/>
                </a:solidFill>
                <a:effectLst/>
                <a:latin typeface="Nunito" pitchFamily="2" charset="0"/>
                <a:hlinkClick r:id="rId3"/>
              </a:rPr>
              <a:t>Hamiltonian Path Problem.</a:t>
            </a:r>
            <a:endParaRPr lang="en-US" sz="2400" b="0" i="0" dirty="0">
              <a:solidFill>
                <a:srgbClr val="273239"/>
              </a:solidFill>
              <a:effectLst/>
              <a:latin typeface="Nunito" pitchFamily="2" charset="0"/>
            </a:endParaRPr>
          </a:p>
          <a:p>
            <a:pPr algn="l" fontAlgn="base">
              <a:spcAft>
                <a:spcPts val="1800"/>
              </a:spcAft>
              <a:buFont typeface="+mj-lt"/>
              <a:buAutoNum type="arabicPeriod" startAt="3"/>
            </a:pPr>
            <a:r>
              <a:rPr lang="en-US" sz="2400" b="1" i="0" u="sng" dirty="0">
                <a:solidFill>
                  <a:srgbClr val="273239"/>
                </a:solidFill>
                <a:effectLst/>
                <a:latin typeface="Nunito" pitchFamily="2" charset="0"/>
                <a:hlinkClick r:id="rId4"/>
              </a:rPr>
              <a:t>Graph coloring.</a:t>
            </a: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endParaRPr lang="en-US" sz="2400" b="0" i="0" dirty="0">
              <a:solidFill>
                <a:srgbClr val="273239"/>
              </a:solidFill>
              <a:effectLst/>
              <a:latin typeface="Nunito" pitchFamily="2" charset="0"/>
            </a:endParaRPr>
          </a:p>
        </p:txBody>
      </p:sp>
    </p:spTree>
    <p:extLst>
      <p:ext uri="{BB962C8B-B14F-4D97-AF65-F5344CB8AC3E}">
        <p14:creationId xmlns:p14="http://schemas.microsoft.com/office/powerpoint/2010/main" val="2888646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CFFFE-BD91-B35B-2B38-38E42567F624}"/>
              </a:ext>
            </a:extLst>
          </p:cNvPr>
          <p:cNvPicPr>
            <a:picLocks noChangeAspect="1"/>
          </p:cNvPicPr>
          <p:nvPr/>
        </p:nvPicPr>
        <p:blipFill>
          <a:blip r:embed="rId2"/>
          <a:stretch>
            <a:fillRect/>
          </a:stretch>
        </p:blipFill>
        <p:spPr>
          <a:xfrm>
            <a:off x="487739" y="0"/>
            <a:ext cx="11216521" cy="6858000"/>
          </a:xfrm>
          <a:prstGeom prst="rect">
            <a:avLst/>
          </a:prstGeom>
        </p:spPr>
      </p:pic>
    </p:spTree>
    <p:extLst>
      <p:ext uri="{BB962C8B-B14F-4D97-AF65-F5344CB8AC3E}">
        <p14:creationId xmlns:p14="http://schemas.microsoft.com/office/powerpoint/2010/main" val="477261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17758-E9B0-2D99-96C4-8B444BE38A67}"/>
              </a:ext>
            </a:extLst>
          </p:cNvPr>
          <p:cNvPicPr>
            <a:picLocks noChangeAspect="1"/>
          </p:cNvPicPr>
          <p:nvPr/>
        </p:nvPicPr>
        <p:blipFill>
          <a:blip r:embed="rId2"/>
          <a:stretch>
            <a:fillRect/>
          </a:stretch>
        </p:blipFill>
        <p:spPr>
          <a:xfrm>
            <a:off x="1087610" y="0"/>
            <a:ext cx="10016780" cy="6858000"/>
          </a:xfrm>
          <a:prstGeom prst="rect">
            <a:avLst/>
          </a:prstGeom>
        </p:spPr>
      </p:pic>
    </p:spTree>
    <p:extLst>
      <p:ext uri="{BB962C8B-B14F-4D97-AF65-F5344CB8AC3E}">
        <p14:creationId xmlns:p14="http://schemas.microsoft.com/office/powerpoint/2010/main" val="3059824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E94F1-4B94-CC7F-A55A-6A96DB972560}"/>
              </a:ext>
            </a:extLst>
          </p:cNvPr>
          <p:cNvPicPr>
            <a:picLocks noChangeAspect="1"/>
          </p:cNvPicPr>
          <p:nvPr/>
        </p:nvPicPr>
        <p:blipFill>
          <a:blip r:embed="rId2"/>
          <a:stretch>
            <a:fillRect/>
          </a:stretch>
        </p:blipFill>
        <p:spPr>
          <a:xfrm>
            <a:off x="2285468" y="947391"/>
            <a:ext cx="7621064" cy="4963218"/>
          </a:xfrm>
          <a:prstGeom prst="rect">
            <a:avLst/>
          </a:prstGeom>
        </p:spPr>
      </p:pic>
    </p:spTree>
    <p:extLst>
      <p:ext uri="{BB962C8B-B14F-4D97-AF65-F5344CB8AC3E}">
        <p14:creationId xmlns:p14="http://schemas.microsoft.com/office/powerpoint/2010/main" val="50040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68D75-96B3-25F4-39EB-68C130132EED}"/>
              </a:ext>
            </a:extLst>
          </p:cNvPr>
          <p:cNvPicPr>
            <a:picLocks noChangeAspect="1"/>
          </p:cNvPicPr>
          <p:nvPr/>
        </p:nvPicPr>
        <p:blipFill>
          <a:blip r:embed="rId2"/>
          <a:stretch>
            <a:fillRect/>
          </a:stretch>
        </p:blipFill>
        <p:spPr>
          <a:xfrm>
            <a:off x="761255" y="113837"/>
            <a:ext cx="10669489" cy="6630325"/>
          </a:xfrm>
          <a:prstGeom prst="rect">
            <a:avLst/>
          </a:prstGeom>
        </p:spPr>
      </p:pic>
    </p:spTree>
    <p:extLst>
      <p:ext uri="{BB962C8B-B14F-4D97-AF65-F5344CB8AC3E}">
        <p14:creationId xmlns:p14="http://schemas.microsoft.com/office/powerpoint/2010/main" val="182288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52D5F-B3AB-F977-D1CB-4CCD0C2A2C46}"/>
              </a:ext>
            </a:extLst>
          </p:cNvPr>
          <p:cNvSpPr txBox="1"/>
          <p:nvPr/>
        </p:nvSpPr>
        <p:spPr>
          <a:xfrm>
            <a:off x="87087" y="873766"/>
            <a:ext cx="11730444" cy="5632311"/>
          </a:xfrm>
          <a:prstGeom prst="rect">
            <a:avLst/>
          </a:prstGeom>
          <a:noFill/>
        </p:spPr>
        <p:txBody>
          <a:bodyPr wrap="square">
            <a:spAutoFit/>
          </a:bodyPr>
          <a:lstStyle/>
          <a:p>
            <a:r>
              <a:rPr lang="en-US" sz="2400" dirty="0"/>
              <a:t>Branch and Bound refers to all state space search methods in which all children of the E Node are generated before any other live node becomes the E-Node. </a:t>
            </a:r>
          </a:p>
          <a:p>
            <a:pPr marL="800100" lvl="1" indent="-342900">
              <a:buFont typeface="Arial" panose="020B0604020202020204" pitchFamily="34" charset="0"/>
              <a:buChar char="•"/>
            </a:pPr>
            <a:r>
              <a:rPr lang="en-US" sz="2400" dirty="0"/>
              <a:t>Branch and Bound is the generalization of both graph search strategies, BFS and DFS-search. A BFS like state space search is called as FIFO (First in first out) search as the list of live nodes in a first in first out.</a:t>
            </a:r>
          </a:p>
          <a:p>
            <a:pPr marL="800100" lvl="1" indent="-342900">
              <a:buFont typeface="Arial" panose="020B0604020202020204" pitchFamily="34" charset="0"/>
              <a:buChar char="•"/>
            </a:pPr>
            <a:r>
              <a:rPr lang="en-US" sz="2400" dirty="0"/>
              <a:t>A DFS-search like state space search is called as LIFO (last in first out) search as the list of live nodes in a last in first out list. </a:t>
            </a:r>
          </a:p>
          <a:p>
            <a:pPr marL="342900" indent="-342900">
              <a:buFont typeface="Arial" panose="020B0604020202020204" pitchFamily="34" charset="0"/>
              <a:buChar char="•"/>
            </a:pPr>
            <a:r>
              <a:rPr lang="en-US" sz="2400" b="1" dirty="0"/>
              <a:t>Live node </a:t>
            </a:r>
            <a:r>
              <a:rPr lang="en-US" sz="2400" dirty="0"/>
              <a:t>is a node that has been generated but whose children have not yet been generated. </a:t>
            </a:r>
          </a:p>
          <a:p>
            <a:pPr marL="342900" indent="-342900">
              <a:buFont typeface="Arial" panose="020B0604020202020204" pitchFamily="34" charset="0"/>
              <a:buChar char="•"/>
            </a:pPr>
            <a:r>
              <a:rPr lang="en-US" sz="2400" b="1" dirty="0"/>
              <a:t>E-node </a:t>
            </a:r>
            <a:r>
              <a:rPr lang="en-US" sz="2400" dirty="0"/>
              <a:t>is a live node whose children are currently being explored. In other words, an E-node is a node currently being expanded. </a:t>
            </a:r>
          </a:p>
          <a:p>
            <a:pPr marL="342900" indent="-342900">
              <a:buFont typeface="Arial" panose="020B0604020202020204" pitchFamily="34" charset="0"/>
              <a:buChar char="•"/>
            </a:pPr>
            <a:r>
              <a:rPr lang="en-US" sz="2400" b="1" dirty="0"/>
              <a:t>Dead node </a:t>
            </a:r>
            <a:r>
              <a:rPr lang="en-US" sz="2400" dirty="0"/>
              <a:t>is a generated anode that is not be expanded or explored any further. </a:t>
            </a:r>
          </a:p>
          <a:p>
            <a:pPr marL="342900" indent="-342900">
              <a:buFont typeface="Arial" panose="020B0604020202020204" pitchFamily="34" charset="0"/>
              <a:buChar char="•"/>
            </a:pPr>
            <a:r>
              <a:rPr lang="en-US" sz="2400" dirty="0"/>
              <a:t>All children of a dead node have already been expanded. </a:t>
            </a:r>
          </a:p>
          <a:p>
            <a:pPr marL="342900" indent="-342900">
              <a:buFont typeface="Arial" panose="020B0604020202020204" pitchFamily="34" charset="0"/>
              <a:buChar char="•"/>
            </a:pPr>
            <a:r>
              <a:rPr lang="en-US" sz="2400" dirty="0"/>
              <a:t>Here we will use 3 types of search strategies: </a:t>
            </a:r>
          </a:p>
          <a:p>
            <a:r>
              <a:rPr lang="en-US" sz="2400"/>
              <a:t>	1</a:t>
            </a:r>
            <a:r>
              <a:rPr lang="en-US" sz="2400" dirty="0"/>
              <a:t>. FIFO (First In First Out) 2. LIFO (Last In First Out) 3. LC (Least Cost) Search </a:t>
            </a:r>
            <a:endParaRPr lang="en-IN" sz="2400" dirty="0"/>
          </a:p>
        </p:txBody>
      </p:sp>
    </p:spTree>
    <p:extLst>
      <p:ext uri="{BB962C8B-B14F-4D97-AF65-F5344CB8AC3E}">
        <p14:creationId xmlns:p14="http://schemas.microsoft.com/office/powerpoint/2010/main" val="410852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5FD48-E1AB-56C2-953E-1FCDD663FAD9}"/>
              </a:ext>
            </a:extLst>
          </p:cNvPr>
          <p:cNvPicPr>
            <a:picLocks noChangeAspect="1"/>
          </p:cNvPicPr>
          <p:nvPr/>
        </p:nvPicPr>
        <p:blipFill>
          <a:blip r:embed="rId2"/>
          <a:stretch>
            <a:fillRect/>
          </a:stretch>
        </p:blipFill>
        <p:spPr>
          <a:xfrm>
            <a:off x="1337598" y="733049"/>
            <a:ext cx="9516803" cy="5391902"/>
          </a:xfrm>
          <a:prstGeom prst="rect">
            <a:avLst/>
          </a:prstGeom>
        </p:spPr>
      </p:pic>
    </p:spTree>
    <p:extLst>
      <p:ext uri="{BB962C8B-B14F-4D97-AF65-F5344CB8AC3E}">
        <p14:creationId xmlns:p14="http://schemas.microsoft.com/office/powerpoint/2010/main" val="1268403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CE470-0D1E-5E71-82C9-9CD0D883E501}"/>
              </a:ext>
            </a:extLst>
          </p:cNvPr>
          <p:cNvPicPr>
            <a:picLocks noChangeAspect="1"/>
          </p:cNvPicPr>
          <p:nvPr/>
        </p:nvPicPr>
        <p:blipFill>
          <a:blip r:embed="rId2"/>
          <a:stretch>
            <a:fillRect/>
          </a:stretch>
        </p:blipFill>
        <p:spPr>
          <a:xfrm>
            <a:off x="1361414" y="2014340"/>
            <a:ext cx="9469171" cy="2829320"/>
          </a:xfrm>
          <a:prstGeom prst="rect">
            <a:avLst/>
          </a:prstGeom>
        </p:spPr>
      </p:pic>
    </p:spTree>
    <p:extLst>
      <p:ext uri="{BB962C8B-B14F-4D97-AF65-F5344CB8AC3E}">
        <p14:creationId xmlns:p14="http://schemas.microsoft.com/office/powerpoint/2010/main" val="1488840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24466D-962B-7D23-AB2C-18E3434C044D}"/>
              </a:ext>
            </a:extLst>
          </p:cNvPr>
          <p:cNvPicPr>
            <a:picLocks noChangeAspect="1"/>
          </p:cNvPicPr>
          <p:nvPr/>
        </p:nvPicPr>
        <p:blipFill>
          <a:blip r:embed="rId2"/>
          <a:stretch>
            <a:fillRect/>
          </a:stretch>
        </p:blipFill>
        <p:spPr>
          <a:xfrm>
            <a:off x="1285203" y="304364"/>
            <a:ext cx="9621593" cy="6249272"/>
          </a:xfrm>
          <a:prstGeom prst="rect">
            <a:avLst/>
          </a:prstGeom>
        </p:spPr>
      </p:pic>
    </p:spTree>
    <p:extLst>
      <p:ext uri="{BB962C8B-B14F-4D97-AF65-F5344CB8AC3E}">
        <p14:creationId xmlns:p14="http://schemas.microsoft.com/office/powerpoint/2010/main" val="2366973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14A70-3D64-BABF-7A57-2EA552A05F1A}"/>
              </a:ext>
            </a:extLst>
          </p:cNvPr>
          <p:cNvPicPr>
            <a:picLocks noChangeAspect="1"/>
          </p:cNvPicPr>
          <p:nvPr/>
        </p:nvPicPr>
        <p:blipFill>
          <a:blip r:embed="rId2"/>
          <a:stretch>
            <a:fillRect/>
          </a:stretch>
        </p:blipFill>
        <p:spPr>
          <a:xfrm>
            <a:off x="1466204" y="2233445"/>
            <a:ext cx="9259592" cy="2391109"/>
          </a:xfrm>
          <a:prstGeom prst="rect">
            <a:avLst/>
          </a:prstGeom>
        </p:spPr>
      </p:pic>
    </p:spTree>
    <p:extLst>
      <p:ext uri="{BB962C8B-B14F-4D97-AF65-F5344CB8AC3E}">
        <p14:creationId xmlns:p14="http://schemas.microsoft.com/office/powerpoint/2010/main" val="2312234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60C6-FEBB-812E-0442-B49091CC6E40}"/>
              </a:ext>
            </a:extLst>
          </p:cNvPr>
          <p:cNvPicPr>
            <a:picLocks noChangeAspect="1"/>
          </p:cNvPicPr>
          <p:nvPr/>
        </p:nvPicPr>
        <p:blipFill>
          <a:blip r:embed="rId2"/>
          <a:stretch>
            <a:fillRect/>
          </a:stretch>
        </p:blipFill>
        <p:spPr>
          <a:xfrm>
            <a:off x="1232809" y="347232"/>
            <a:ext cx="9726382" cy="6163535"/>
          </a:xfrm>
          <a:prstGeom prst="rect">
            <a:avLst/>
          </a:prstGeom>
        </p:spPr>
      </p:pic>
    </p:spTree>
    <p:extLst>
      <p:ext uri="{BB962C8B-B14F-4D97-AF65-F5344CB8AC3E}">
        <p14:creationId xmlns:p14="http://schemas.microsoft.com/office/powerpoint/2010/main" val="3213480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66D6E-2904-087A-612C-F6F74099F16F}"/>
              </a:ext>
            </a:extLst>
          </p:cNvPr>
          <p:cNvPicPr>
            <a:picLocks noChangeAspect="1"/>
          </p:cNvPicPr>
          <p:nvPr/>
        </p:nvPicPr>
        <p:blipFill>
          <a:blip r:embed="rId2"/>
          <a:stretch>
            <a:fillRect/>
          </a:stretch>
        </p:blipFill>
        <p:spPr>
          <a:xfrm>
            <a:off x="1266151" y="652075"/>
            <a:ext cx="9659698" cy="5553850"/>
          </a:xfrm>
          <a:prstGeom prst="rect">
            <a:avLst/>
          </a:prstGeom>
        </p:spPr>
      </p:pic>
    </p:spTree>
    <p:extLst>
      <p:ext uri="{BB962C8B-B14F-4D97-AF65-F5344CB8AC3E}">
        <p14:creationId xmlns:p14="http://schemas.microsoft.com/office/powerpoint/2010/main" val="331275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A62A9-B082-20E9-BA10-B234A4BB710B}"/>
              </a:ext>
            </a:extLst>
          </p:cNvPr>
          <p:cNvPicPr>
            <a:picLocks noChangeAspect="1"/>
          </p:cNvPicPr>
          <p:nvPr/>
        </p:nvPicPr>
        <p:blipFill>
          <a:blip r:embed="rId2"/>
          <a:stretch>
            <a:fillRect/>
          </a:stretch>
        </p:blipFill>
        <p:spPr>
          <a:xfrm>
            <a:off x="1342361" y="1342734"/>
            <a:ext cx="9507277" cy="4172532"/>
          </a:xfrm>
          <a:prstGeom prst="rect">
            <a:avLst/>
          </a:prstGeom>
        </p:spPr>
      </p:pic>
    </p:spTree>
    <p:extLst>
      <p:ext uri="{BB962C8B-B14F-4D97-AF65-F5344CB8AC3E}">
        <p14:creationId xmlns:p14="http://schemas.microsoft.com/office/powerpoint/2010/main" val="3384053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E1D64-CC22-6EA9-736A-61828B6A9287}"/>
              </a:ext>
            </a:extLst>
          </p:cNvPr>
          <p:cNvPicPr>
            <a:picLocks noChangeAspect="1"/>
          </p:cNvPicPr>
          <p:nvPr/>
        </p:nvPicPr>
        <p:blipFill>
          <a:blip r:embed="rId2"/>
          <a:stretch>
            <a:fillRect/>
          </a:stretch>
        </p:blipFill>
        <p:spPr>
          <a:xfrm>
            <a:off x="1410788" y="0"/>
            <a:ext cx="8621485" cy="6858000"/>
          </a:xfrm>
          <a:prstGeom prst="rect">
            <a:avLst/>
          </a:prstGeom>
        </p:spPr>
      </p:pic>
    </p:spTree>
    <p:extLst>
      <p:ext uri="{BB962C8B-B14F-4D97-AF65-F5344CB8AC3E}">
        <p14:creationId xmlns:p14="http://schemas.microsoft.com/office/powerpoint/2010/main" val="1013317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EBAA2-336F-49BA-FB1D-CAB28968E63B}"/>
              </a:ext>
            </a:extLst>
          </p:cNvPr>
          <p:cNvPicPr>
            <a:picLocks noChangeAspect="1"/>
          </p:cNvPicPr>
          <p:nvPr/>
        </p:nvPicPr>
        <p:blipFill>
          <a:blip r:embed="rId2"/>
          <a:stretch>
            <a:fillRect/>
          </a:stretch>
        </p:blipFill>
        <p:spPr>
          <a:xfrm>
            <a:off x="304800" y="0"/>
            <a:ext cx="5416731" cy="6858000"/>
          </a:xfrm>
          <a:prstGeom prst="rect">
            <a:avLst/>
          </a:prstGeom>
        </p:spPr>
      </p:pic>
      <p:pic>
        <p:nvPicPr>
          <p:cNvPr id="5" name="Picture 4">
            <a:extLst>
              <a:ext uri="{FF2B5EF4-FFF2-40B4-BE49-F238E27FC236}">
                <a16:creationId xmlns:a16="http://schemas.microsoft.com/office/drawing/2014/main" id="{3A398886-B08C-ABC1-1114-4540FB04FFC8}"/>
              </a:ext>
            </a:extLst>
          </p:cNvPr>
          <p:cNvPicPr>
            <a:picLocks noChangeAspect="1"/>
          </p:cNvPicPr>
          <p:nvPr/>
        </p:nvPicPr>
        <p:blipFill>
          <a:blip r:embed="rId3"/>
          <a:stretch>
            <a:fillRect/>
          </a:stretch>
        </p:blipFill>
        <p:spPr>
          <a:xfrm>
            <a:off x="5721531" y="-113212"/>
            <a:ext cx="5158226" cy="6858000"/>
          </a:xfrm>
          <a:prstGeom prst="rect">
            <a:avLst/>
          </a:prstGeom>
        </p:spPr>
      </p:pic>
    </p:spTree>
    <p:extLst>
      <p:ext uri="{BB962C8B-B14F-4D97-AF65-F5344CB8AC3E}">
        <p14:creationId xmlns:p14="http://schemas.microsoft.com/office/powerpoint/2010/main" val="400597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9795F-3A8B-10FC-ED07-3A55CE5CADC1}"/>
              </a:ext>
            </a:extLst>
          </p:cNvPr>
          <p:cNvPicPr>
            <a:picLocks noChangeAspect="1"/>
          </p:cNvPicPr>
          <p:nvPr/>
        </p:nvPicPr>
        <p:blipFill>
          <a:blip r:embed="rId2"/>
          <a:stretch>
            <a:fillRect/>
          </a:stretch>
        </p:blipFill>
        <p:spPr>
          <a:xfrm>
            <a:off x="132797" y="0"/>
            <a:ext cx="5098885" cy="6858000"/>
          </a:xfrm>
          <a:prstGeom prst="rect">
            <a:avLst/>
          </a:prstGeom>
        </p:spPr>
      </p:pic>
      <p:pic>
        <p:nvPicPr>
          <p:cNvPr id="5" name="Picture 4">
            <a:extLst>
              <a:ext uri="{FF2B5EF4-FFF2-40B4-BE49-F238E27FC236}">
                <a16:creationId xmlns:a16="http://schemas.microsoft.com/office/drawing/2014/main" id="{F5FCA622-26A0-0D7C-A660-2FE76A09AD19}"/>
              </a:ext>
            </a:extLst>
          </p:cNvPr>
          <p:cNvPicPr>
            <a:picLocks noChangeAspect="1"/>
          </p:cNvPicPr>
          <p:nvPr/>
        </p:nvPicPr>
        <p:blipFill>
          <a:blip r:embed="rId3"/>
          <a:stretch>
            <a:fillRect/>
          </a:stretch>
        </p:blipFill>
        <p:spPr>
          <a:xfrm>
            <a:off x="5231682" y="0"/>
            <a:ext cx="5184271" cy="6858000"/>
          </a:xfrm>
          <a:prstGeom prst="rect">
            <a:avLst/>
          </a:prstGeom>
        </p:spPr>
      </p:pic>
    </p:spTree>
    <p:extLst>
      <p:ext uri="{BB962C8B-B14F-4D97-AF65-F5344CB8AC3E}">
        <p14:creationId xmlns:p14="http://schemas.microsoft.com/office/powerpoint/2010/main" val="90851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912B6-C10F-4316-300F-AC7785376F84}"/>
              </a:ext>
            </a:extLst>
          </p:cNvPr>
          <p:cNvSpPr txBox="1"/>
          <p:nvPr/>
        </p:nvSpPr>
        <p:spPr>
          <a:xfrm>
            <a:off x="870857" y="1107648"/>
            <a:ext cx="10049691" cy="5816977"/>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When to apply Branch and Bound Algorithm?</a:t>
            </a:r>
          </a:p>
          <a:p>
            <a:pPr algn="l" fontAlgn="base">
              <a:spcAft>
                <a:spcPts val="1800"/>
              </a:spcAft>
              <a:buFont typeface="Arial" panose="020B0604020202020204" pitchFamily="34" charset="0"/>
              <a:buChar char="•"/>
            </a:pP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It is appropriate to use a branch and bound approach if the given problem is discrete optimization. Discrete optimization refers to problems in which the variables belong to the discrete set.</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 Examples of such problems include 0-1 Integer Programming and Network Flow problems.</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When it comes to combinatory optimization problems, branch and bound work well. </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An optimization problem is optimized by combinatory optimization by finding its maximum or minimum based on its objective function. The combinatory optimization problems include Boolean Satisfiability and Integer Linear Programming.</a:t>
            </a:r>
          </a:p>
        </p:txBody>
      </p:sp>
    </p:spTree>
    <p:extLst>
      <p:ext uri="{BB962C8B-B14F-4D97-AF65-F5344CB8AC3E}">
        <p14:creationId xmlns:p14="http://schemas.microsoft.com/office/powerpoint/2010/main" val="3386833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E7E5C-2485-2039-430A-2F99D328A5A5}"/>
              </a:ext>
            </a:extLst>
          </p:cNvPr>
          <p:cNvPicPr>
            <a:picLocks noChangeAspect="1"/>
          </p:cNvPicPr>
          <p:nvPr/>
        </p:nvPicPr>
        <p:blipFill>
          <a:blip r:embed="rId2"/>
          <a:stretch>
            <a:fillRect/>
          </a:stretch>
        </p:blipFill>
        <p:spPr>
          <a:xfrm>
            <a:off x="3057101" y="332943"/>
            <a:ext cx="6077798" cy="6192114"/>
          </a:xfrm>
          <a:prstGeom prst="rect">
            <a:avLst/>
          </a:prstGeom>
        </p:spPr>
      </p:pic>
    </p:spTree>
    <p:extLst>
      <p:ext uri="{BB962C8B-B14F-4D97-AF65-F5344CB8AC3E}">
        <p14:creationId xmlns:p14="http://schemas.microsoft.com/office/powerpoint/2010/main" val="1440868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6AB20-3BF0-6907-201B-76131E53EEF6}"/>
              </a:ext>
            </a:extLst>
          </p:cNvPr>
          <p:cNvSpPr txBox="1"/>
          <p:nvPr/>
        </p:nvSpPr>
        <p:spPr>
          <a:xfrm>
            <a:off x="914400" y="1575301"/>
            <a:ext cx="8229600" cy="2862322"/>
          </a:xfrm>
          <a:prstGeom prst="rect">
            <a:avLst/>
          </a:prstGeom>
          <a:noFill/>
        </p:spPr>
        <p:txBody>
          <a:bodyPr wrap="square">
            <a:spAutoFit/>
          </a:bodyPr>
          <a:lstStyle/>
          <a:p>
            <a:r>
              <a:rPr lang="en-IN" sz="3600" b="1" dirty="0">
                <a:effectLst/>
                <a:latin typeface="Times New Roman" panose="02020603050405020304" pitchFamily="18" charset="0"/>
                <a:ea typeface="Times New Roman" panose="02020603050405020304" pitchFamily="18" charset="0"/>
                <a:cs typeface="Times New Roman" panose="02020603050405020304" pitchFamily="18" charset="0"/>
              </a:rPr>
              <a:t>Branch and Bound</a:t>
            </a:r>
            <a:r>
              <a:rPr lang="en-IN" sz="36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360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IN"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The General Method, </a:t>
            </a: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0/1 Knapsack Problem, </a:t>
            </a:r>
          </a:p>
          <a:p>
            <a:pPr marL="571500" indent="-571500">
              <a:buFont typeface="Arial" panose="020B0604020202020204" pitchFamily="34" charset="0"/>
              <a:buChar char="•"/>
            </a:pPr>
            <a:r>
              <a:rPr lang="en-IN" sz="3600" dirty="0">
                <a:effectLst/>
                <a:latin typeface="Times New Roman" panose="02020603050405020304" pitchFamily="18" charset="0"/>
                <a:ea typeface="Times New Roman" panose="02020603050405020304" pitchFamily="18" charset="0"/>
                <a:cs typeface="Times New Roman" panose="02020603050405020304" pitchFamily="18" charset="0"/>
              </a:rPr>
              <a:t>Travelling Salesperson problem</a:t>
            </a:r>
            <a:endParaRPr lang="en-IN" sz="3600" dirty="0"/>
          </a:p>
        </p:txBody>
      </p:sp>
    </p:spTree>
    <p:extLst>
      <p:ext uri="{BB962C8B-B14F-4D97-AF65-F5344CB8AC3E}">
        <p14:creationId xmlns:p14="http://schemas.microsoft.com/office/powerpoint/2010/main" val="4210292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8D6046-43D5-FDA5-0CEC-2990D22D9818}"/>
              </a:ext>
            </a:extLst>
          </p:cNvPr>
          <p:cNvSpPr txBox="1"/>
          <p:nvPr/>
        </p:nvSpPr>
        <p:spPr>
          <a:xfrm>
            <a:off x="1045026" y="187911"/>
            <a:ext cx="10807337" cy="5406608"/>
          </a:xfrm>
          <a:prstGeom prst="rect">
            <a:avLst/>
          </a:prstGeom>
          <a:noFill/>
        </p:spPr>
        <p:txBody>
          <a:bodyPr wrap="square">
            <a:spAutoFit/>
          </a:bodyPr>
          <a:lstStyle/>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Branch and bound algorithms are used to find the optimal solution for combinatory, discrete, and general mathematical optimization problems.</a:t>
            </a:r>
          </a:p>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A branch and bound algorithm provide an optimal solution to an NP-Hard problem by exploring the entire search space. </a:t>
            </a:r>
          </a:p>
          <a:p>
            <a:pPr marL="342900" indent="-342900" algn="l" fontAlgn="base">
              <a:spcAft>
                <a:spcPts val="750"/>
              </a:spcAft>
              <a:buFont typeface="Arial" panose="020B0604020202020204" pitchFamily="34" charset="0"/>
              <a:buChar char="•"/>
            </a:pPr>
            <a:r>
              <a:rPr lang="en-US" sz="2400" b="0" dirty="0">
                <a:solidFill>
                  <a:srgbClr val="273239"/>
                </a:solidFill>
                <a:effectLst/>
                <a:latin typeface="Nunito" pitchFamily="2" charset="0"/>
              </a:rPr>
              <a:t>Through the exploration of the entire search space, a branch and bound algorithm identify possible candidates for solutions step-by-step.</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There are many optimization problems in computer science, many of which have a finite number of the feasible shortest path in a graph or minimum spanning tree that can be solved in polynomial time. </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Typically, these problems require a worst-case scenario of all possible permutations. </a:t>
            </a:r>
          </a:p>
          <a:p>
            <a:pPr marL="342900" indent="-342900" algn="l" fontAlgn="base">
              <a:spcAft>
                <a:spcPts val="750"/>
              </a:spcAft>
              <a:buFont typeface="Arial" panose="020B0604020202020204" pitchFamily="34" charset="0"/>
              <a:buChar char="•"/>
            </a:pPr>
            <a:r>
              <a:rPr lang="en-US" sz="2400" b="0" i="0" dirty="0">
                <a:solidFill>
                  <a:srgbClr val="273239"/>
                </a:solidFill>
                <a:effectLst/>
                <a:latin typeface="Nunito" pitchFamily="2" charset="0"/>
              </a:rPr>
              <a:t>The branch and bound algorithm create branches and bounds for the best solution.</a:t>
            </a:r>
            <a:endParaRPr lang="en-US" sz="2400" b="0" dirty="0">
              <a:solidFill>
                <a:srgbClr val="273239"/>
              </a:solidFill>
              <a:effectLst/>
              <a:latin typeface="Nunito" pitchFamily="2" charset="0"/>
            </a:endParaRPr>
          </a:p>
        </p:txBody>
      </p:sp>
    </p:spTree>
    <p:extLst>
      <p:ext uri="{BB962C8B-B14F-4D97-AF65-F5344CB8AC3E}">
        <p14:creationId xmlns:p14="http://schemas.microsoft.com/office/powerpoint/2010/main" val="1694115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01162-426B-CEAD-4055-ACE1EC304595}"/>
              </a:ext>
            </a:extLst>
          </p:cNvPr>
          <p:cNvSpPr txBox="1"/>
          <p:nvPr/>
        </p:nvSpPr>
        <p:spPr>
          <a:xfrm>
            <a:off x="104499" y="152780"/>
            <a:ext cx="11887200" cy="6514604"/>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Different search techniques in branch and bound:</a:t>
            </a:r>
          </a:p>
          <a:p>
            <a:pPr algn="l" fontAlgn="base">
              <a:spcAft>
                <a:spcPts val="750"/>
              </a:spcAft>
            </a:pPr>
            <a:r>
              <a:rPr lang="en-US" b="0" i="0" dirty="0">
                <a:solidFill>
                  <a:srgbClr val="273239"/>
                </a:solidFill>
                <a:effectLst/>
                <a:latin typeface="Nunito" pitchFamily="2" charset="0"/>
              </a:rPr>
              <a:t>The Branch  algorithms incorporate different search techniques to traverse a state space tree. Different search techniques used in B&amp;B are listed below:</a:t>
            </a:r>
          </a:p>
          <a:p>
            <a:pPr algn="l" fontAlgn="base">
              <a:spcAft>
                <a:spcPts val="1800"/>
              </a:spcAft>
              <a:buFont typeface="+mj-lt"/>
              <a:buAutoNum type="arabicPeriod"/>
            </a:pPr>
            <a:r>
              <a:rPr lang="en-US" b="0" i="0" dirty="0">
                <a:solidFill>
                  <a:srgbClr val="273239"/>
                </a:solidFill>
                <a:effectLst/>
                <a:latin typeface="Nunito" pitchFamily="2" charset="0"/>
              </a:rPr>
              <a:t>LC search</a:t>
            </a:r>
          </a:p>
          <a:p>
            <a:pPr algn="l" fontAlgn="base">
              <a:spcAft>
                <a:spcPts val="1800"/>
              </a:spcAft>
              <a:buFont typeface="+mj-lt"/>
              <a:buAutoNum type="arabicPeriod"/>
            </a:pPr>
            <a:r>
              <a:rPr lang="en-US" b="0" i="0" dirty="0">
                <a:solidFill>
                  <a:srgbClr val="273239"/>
                </a:solidFill>
                <a:effectLst/>
                <a:latin typeface="Nunito" pitchFamily="2" charset="0"/>
              </a:rPr>
              <a:t>BFS</a:t>
            </a:r>
          </a:p>
          <a:p>
            <a:pPr algn="l" fontAlgn="base">
              <a:spcAft>
                <a:spcPts val="1800"/>
              </a:spcAft>
              <a:buFont typeface="+mj-lt"/>
              <a:buAutoNum type="arabicPeriod"/>
            </a:pPr>
            <a:r>
              <a:rPr lang="en-US" b="0" i="0" dirty="0">
                <a:solidFill>
                  <a:srgbClr val="273239"/>
                </a:solidFill>
                <a:effectLst/>
                <a:latin typeface="Nunito" pitchFamily="2" charset="0"/>
              </a:rPr>
              <a:t>DFS</a:t>
            </a:r>
          </a:p>
          <a:p>
            <a:pPr algn="l" fontAlgn="base">
              <a:spcAft>
                <a:spcPts val="750"/>
              </a:spcAft>
            </a:pPr>
            <a:r>
              <a:rPr lang="en-US" b="1" i="0" u="sng" dirty="0">
                <a:solidFill>
                  <a:srgbClr val="273239"/>
                </a:solidFill>
                <a:effectLst/>
                <a:latin typeface="Nunito" pitchFamily="2" charset="0"/>
              </a:rPr>
              <a:t>1. LC search (Least Cost Search):</a:t>
            </a:r>
            <a:endParaRPr lang="en-US" b="0" i="0" dirty="0">
              <a:solidFill>
                <a:srgbClr val="273239"/>
              </a:solidFill>
              <a:effectLst/>
              <a:latin typeface="Nunito" pitchFamily="2" charset="0"/>
            </a:endParaRPr>
          </a:p>
          <a:p>
            <a:pPr algn="l" fontAlgn="base">
              <a:spcAft>
                <a:spcPts val="750"/>
              </a:spcAft>
            </a:pPr>
            <a:r>
              <a:rPr lang="en-US" b="0" i="0" dirty="0">
                <a:solidFill>
                  <a:srgbClr val="273239"/>
                </a:solidFill>
                <a:effectLst/>
                <a:latin typeface="Nunito" pitchFamily="2" charset="0"/>
              </a:rPr>
              <a:t>It uses a heuristic cost function to compute the bound values at each node. Nodes are added to the list of live nodes as soon as they get generated.</a:t>
            </a:r>
            <a:br>
              <a:rPr lang="en-US" b="0" i="0" dirty="0">
                <a:solidFill>
                  <a:srgbClr val="273239"/>
                </a:solidFill>
                <a:effectLst/>
                <a:latin typeface="Nunito" pitchFamily="2" charset="0"/>
              </a:rPr>
            </a:br>
            <a:r>
              <a:rPr lang="en-US" b="0" i="0" dirty="0">
                <a:solidFill>
                  <a:srgbClr val="273239"/>
                </a:solidFill>
                <a:effectLst/>
                <a:latin typeface="Nunito" pitchFamily="2" charset="0"/>
              </a:rPr>
              <a:t>The node with the least value of a cost function selected as a next E-node.</a:t>
            </a:r>
          </a:p>
          <a:p>
            <a:pPr algn="l" fontAlgn="base">
              <a:spcAft>
                <a:spcPts val="750"/>
              </a:spcAft>
            </a:pPr>
            <a:r>
              <a:rPr lang="en-US" b="1" i="0" dirty="0">
                <a:solidFill>
                  <a:srgbClr val="273239"/>
                </a:solidFill>
                <a:effectLst/>
                <a:latin typeface="Nunito" pitchFamily="2" charset="0"/>
              </a:rPr>
              <a:t>2.BFS(Breadth First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is also known as a FIFO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maintains the list of live nodes in first-in-first-out order </a:t>
            </a:r>
            <a:r>
              <a:rPr lang="en-US" b="0" i="0" dirty="0" err="1">
                <a:solidFill>
                  <a:srgbClr val="273239"/>
                </a:solidFill>
                <a:effectLst/>
                <a:latin typeface="Nunito" pitchFamily="2" charset="0"/>
              </a:rPr>
              <a:t>i.e</a:t>
            </a:r>
            <a:r>
              <a:rPr lang="en-US" b="0" i="0" dirty="0">
                <a:solidFill>
                  <a:srgbClr val="273239"/>
                </a:solidFill>
                <a:effectLst/>
                <a:latin typeface="Nunito" pitchFamily="2" charset="0"/>
              </a:rPr>
              <a:t>, in a queue, The live nodes are searched in the FIFO order to make them next E-nodes.</a:t>
            </a:r>
          </a:p>
          <a:p>
            <a:pPr algn="l" fontAlgn="base">
              <a:spcAft>
                <a:spcPts val="750"/>
              </a:spcAft>
            </a:pPr>
            <a:r>
              <a:rPr lang="en-US" b="1" i="0" dirty="0">
                <a:solidFill>
                  <a:srgbClr val="273239"/>
                </a:solidFill>
                <a:effectLst/>
                <a:latin typeface="Nunito" pitchFamily="2" charset="0"/>
              </a:rPr>
              <a:t>3. DFS (Depth First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is also known as a LIFO search.</a:t>
            </a:r>
            <a:br>
              <a:rPr lang="en-US" b="0" i="0" dirty="0">
                <a:solidFill>
                  <a:srgbClr val="273239"/>
                </a:solidFill>
                <a:effectLst/>
                <a:latin typeface="Nunito" pitchFamily="2" charset="0"/>
              </a:rPr>
            </a:br>
            <a:r>
              <a:rPr lang="en-US" b="0" i="0" dirty="0">
                <a:solidFill>
                  <a:srgbClr val="273239"/>
                </a:solidFill>
                <a:effectLst/>
                <a:latin typeface="Nunito" pitchFamily="2" charset="0"/>
              </a:rPr>
              <a:t>It maintains the list of live nodes in last-in-first-out order i.e. in a stack.</a:t>
            </a:r>
          </a:p>
          <a:p>
            <a:pPr algn="l" fontAlgn="base">
              <a:spcAft>
                <a:spcPts val="750"/>
              </a:spcAft>
            </a:pPr>
            <a:r>
              <a:rPr lang="en-US" b="0" i="0" dirty="0">
                <a:solidFill>
                  <a:srgbClr val="273239"/>
                </a:solidFill>
                <a:effectLst/>
                <a:latin typeface="Nunito" pitchFamily="2" charset="0"/>
              </a:rPr>
              <a:t>The live nodes are searched in the LIFO order to make them next E-nodes.</a:t>
            </a:r>
          </a:p>
        </p:txBody>
      </p:sp>
    </p:spTree>
    <p:extLst>
      <p:ext uri="{BB962C8B-B14F-4D97-AF65-F5344CB8AC3E}">
        <p14:creationId xmlns:p14="http://schemas.microsoft.com/office/powerpoint/2010/main" val="3303024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52D5F-B3AB-F977-D1CB-4CCD0C2A2C46}"/>
              </a:ext>
            </a:extLst>
          </p:cNvPr>
          <p:cNvSpPr txBox="1"/>
          <p:nvPr/>
        </p:nvSpPr>
        <p:spPr>
          <a:xfrm>
            <a:off x="87087" y="873766"/>
            <a:ext cx="11730444" cy="5632311"/>
          </a:xfrm>
          <a:prstGeom prst="rect">
            <a:avLst/>
          </a:prstGeom>
          <a:noFill/>
        </p:spPr>
        <p:txBody>
          <a:bodyPr wrap="square">
            <a:spAutoFit/>
          </a:bodyPr>
          <a:lstStyle/>
          <a:p>
            <a:r>
              <a:rPr lang="en-US" sz="2400" dirty="0"/>
              <a:t>Branch and Bound refers to all state space search methods in which all children of the E Node are generated before any other live node becomes the E-Node. </a:t>
            </a:r>
          </a:p>
          <a:p>
            <a:pPr marL="800100" lvl="1" indent="-342900">
              <a:buFont typeface="Arial" panose="020B0604020202020204" pitchFamily="34" charset="0"/>
              <a:buChar char="•"/>
            </a:pPr>
            <a:r>
              <a:rPr lang="en-US" sz="2400" dirty="0"/>
              <a:t>Branch and Bound is the generalization of both graph search strategies, BFS and DFS-search. A BFS like state space search is called as FIFO (First in first out) search as the list of live nodes in a first in first out.</a:t>
            </a:r>
          </a:p>
          <a:p>
            <a:pPr marL="800100" lvl="1" indent="-342900">
              <a:buFont typeface="Arial" panose="020B0604020202020204" pitchFamily="34" charset="0"/>
              <a:buChar char="•"/>
            </a:pPr>
            <a:r>
              <a:rPr lang="en-US" sz="2400" dirty="0"/>
              <a:t>A DFS-search like state space search is called as LIFO (last in first out) search as the list of live nodes in a last in first out list. </a:t>
            </a:r>
          </a:p>
          <a:p>
            <a:pPr marL="342900" indent="-342900">
              <a:buFont typeface="Arial" panose="020B0604020202020204" pitchFamily="34" charset="0"/>
              <a:buChar char="•"/>
            </a:pPr>
            <a:r>
              <a:rPr lang="en-US" sz="2400" b="1" dirty="0"/>
              <a:t>Live node </a:t>
            </a:r>
            <a:r>
              <a:rPr lang="en-US" sz="2400" dirty="0"/>
              <a:t>is a node that has been generated but whose children have not yet been generated. </a:t>
            </a:r>
          </a:p>
          <a:p>
            <a:pPr marL="342900" indent="-342900">
              <a:buFont typeface="Arial" panose="020B0604020202020204" pitchFamily="34" charset="0"/>
              <a:buChar char="•"/>
            </a:pPr>
            <a:r>
              <a:rPr lang="en-US" sz="2400" b="1" dirty="0"/>
              <a:t>E-node </a:t>
            </a:r>
            <a:r>
              <a:rPr lang="en-US" sz="2400" dirty="0"/>
              <a:t>is a live node whose children are currently being explored. In other words, an E-node is a node currently being expanded. </a:t>
            </a:r>
          </a:p>
          <a:p>
            <a:pPr marL="342900" indent="-342900">
              <a:buFont typeface="Arial" panose="020B0604020202020204" pitchFamily="34" charset="0"/>
              <a:buChar char="•"/>
            </a:pPr>
            <a:r>
              <a:rPr lang="en-US" sz="2400" b="1" dirty="0"/>
              <a:t>Dead node </a:t>
            </a:r>
            <a:r>
              <a:rPr lang="en-US" sz="2400" dirty="0"/>
              <a:t>is a generated anode that is not be expanded or explored any further. </a:t>
            </a:r>
          </a:p>
          <a:p>
            <a:pPr marL="342900" indent="-342900">
              <a:buFont typeface="Arial" panose="020B0604020202020204" pitchFamily="34" charset="0"/>
              <a:buChar char="•"/>
            </a:pPr>
            <a:r>
              <a:rPr lang="en-US" sz="2400" dirty="0"/>
              <a:t>All children of a dead node have already been expanded. </a:t>
            </a:r>
          </a:p>
          <a:p>
            <a:pPr marL="342900" indent="-342900">
              <a:buFont typeface="Arial" panose="020B0604020202020204" pitchFamily="34" charset="0"/>
              <a:buChar char="•"/>
            </a:pPr>
            <a:r>
              <a:rPr lang="en-US" sz="2400" dirty="0"/>
              <a:t>Here we will use 3 types of search strategies: </a:t>
            </a:r>
          </a:p>
          <a:p>
            <a:r>
              <a:rPr lang="en-US" sz="2400"/>
              <a:t>	1</a:t>
            </a:r>
            <a:r>
              <a:rPr lang="en-US" sz="2400" dirty="0"/>
              <a:t>. FIFO (First In First Out) 2. LIFO (Last In First Out) 3. LC (Least Cost) Search </a:t>
            </a:r>
            <a:endParaRPr lang="en-IN" sz="2400" dirty="0"/>
          </a:p>
        </p:txBody>
      </p:sp>
    </p:spTree>
    <p:extLst>
      <p:ext uri="{BB962C8B-B14F-4D97-AF65-F5344CB8AC3E}">
        <p14:creationId xmlns:p14="http://schemas.microsoft.com/office/powerpoint/2010/main" val="334688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912B6-C10F-4316-300F-AC7785376F84}"/>
              </a:ext>
            </a:extLst>
          </p:cNvPr>
          <p:cNvSpPr txBox="1"/>
          <p:nvPr/>
        </p:nvSpPr>
        <p:spPr>
          <a:xfrm>
            <a:off x="870857" y="1107648"/>
            <a:ext cx="10049691" cy="5816977"/>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When to apply Branch and Bound Algorithm?</a:t>
            </a:r>
          </a:p>
          <a:p>
            <a:pPr algn="l" fontAlgn="base">
              <a:spcAft>
                <a:spcPts val="1800"/>
              </a:spcAft>
              <a:buFont typeface="Arial" panose="020B0604020202020204" pitchFamily="34" charset="0"/>
              <a:buChar char="•"/>
            </a:pPr>
            <a:endParaRPr lang="en-US" sz="24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It is appropriate to use a branch and bound approach if the given problem is discrete optimization. Discrete optimization refers to problems in which the variables belong to the discrete set.</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 Examples of such problems include 0-1 Integer Programming and Network Flow problems.</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When it comes to combinatory optimization problems, branch and bound work well. </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An optimization problem is optimized by combinatory optimization by finding its maximum or minimum based on its objective function. The combinatory optimization problems include Boolean Satisfiability and Integer Linear Programming.</a:t>
            </a:r>
          </a:p>
        </p:txBody>
      </p:sp>
    </p:spTree>
    <p:extLst>
      <p:ext uri="{BB962C8B-B14F-4D97-AF65-F5344CB8AC3E}">
        <p14:creationId xmlns:p14="http://schemas.microsoft.com/office/powerpoint/2010/main" val="2261999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EA91E-AF87-D0B7-A9BB-2853B64FFB89}"/>
              </a:ext>
            </a:extLst>
          </p:cNvPr>
          <p:cNvSpPr txBox="1"/>
          <p:nvPr/>
        </p:nvSpPr>
        <p:spPr>
          <a:xfrm>
            <a:off x="357051" y="1002307"/>
            <a:ext cx="10676709" cy="5227072"/>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Types of Branch and Bound Solutions:</a:t>
            </a:r>
          </a:p>
          <a:p>
            <a:pPr algn="l" fontAlgn="base">
              <a:spcAft>
                <a:spcPts val="750"/>
              </a:spcAft>
            </a:pPr>
            <a:r>
              <a:rPr lang="en-US" sz="2400" b="0" i="0" dirty="0">
                <a:solidFill>
                  <a:srgbClr val="273239"/>
                </a:solidFill>
                <a:effectLst/>
                <a:latin typeface="Nunito" pitchFamily="2" charset="0"/>
              </a:rPr>
              <a:t>The solution of the Branch and the bound problem can be represented in two ways:</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Variable size solution: </a:t>
            </a:r>
            <a:r>
              <a:rPr lang="en-US" sz="2400" b="0" i="0" dirty="0">
                <a:solidFill>
                  <a:srgbClr val="273239"/>
                </a:solidFill>
                <a:effectLst/>
                <a:latin typeface="Nunito" pitchFamily="2" charset="0"/>
              </a:rPr>
              <a:t>Using this solution, we can find the subset of the given set that gives the optimized solution to the given problem. For example, if we have to select a combination of elements from {A, B, C, D} that optimizes the given problem, and it is found that A and B together give the best solution, then the solution will be {A, B}.</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Fixed-size solution: </a:t>
            </a:r>
            <a:r>
              <a:rPr lang="en-US" sz="2400" b="0" i="0" dirty="0">
                <a:solidFill>
                  <a:srgbClr val="273239"/>
                </a:solidFill>
                <a:effectLst/>
                <a:latin typeface="Nunito" pitchFamily="2" charset="0"/>
              </a:rPr>
              <a:t>There are 0s and 1s in this solution, with the digit at the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 indicating whether the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element should be included, for the above example, the solution will be given by {1, 1, 0, 0}, here 1 represent that we have select the element which at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 and 0 represent we don’t select the element at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a:t>
            </a:r>
          </a:p>
        </p:txBody>
      </p:sp>
    </p:spTree>
    <p:extLst>
      <p:ext uri="{BB962C8B-B14F-4D97-AF65-F5344CB8AC3E}">
        <p14:creationId xmlns:p14="http://schemas.microsoft.com/office/powerpoint/2010/main" val="287697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E12384-5264-1E1D-218D-C02652D427A5}"/>
              </a:ext>
            </a:extLst>
          </p:cNvPr>
          <p:cNvSpPr txBox="1"/>
          <p:nvPr/>
        </p:nvSpPr>
        <p:spPr>
          <a:xfrm>
            <a:off x="931817" y="1602472"/>
            <a:ext cx="10476412" cy="3842077"/>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Classification of Branch and Bound Problems:</a:t>
            </a:r>
          </a:p>
          <a:p>
            <a:pPr algn="l" fontAlgn="base">
              <a:spcAft>
                <a:spcPts val="750"/>
              </a:spcAft>
            </a:pPr>
            <a:r>
              <a:rPr lang="en-US" sz="2400" b="0" i="0" dirty="0">
                <a:solidFill>
                  <a:srgbClr val="273239"/>
                </a:solidFill>
                <a:effectLst/>
                <a:latin typeface="Nunito" pitchFamily="2" charset="0"/>
              </a:rPr>
              <a:t>The Branch and Bound method can be classified into three types based on the order in which the state space tree is searched. </a:t>
            </a:r>
          </a:p>
          <a:p>
            <a:pPr algn="l" fontAlgn="base">
              <a:spcAft>
                <a:spcPts val="1800"/>
              </a:spcAft>
              <a:buFont typeface="+mj-lt"/>
              <a:buAutoNum type="arabicPeriod"/>
            </a:pPr>
            <a:r>
              <a:rPr lang="en-US" sz="2400" b="0" i="0" dirty="0">
                <a:solidFill>
                  <a:srgbClr val="273239"/>
                </a:solidFill>
                <a:effectLst/>
                <a:latin typeface="Nunito" pitchFamily="2" charset="0"/>
              </a:rPr>
              <a:t>FIFO Branch and Bound</a:t>
            </a:r>
          </a:p>
          <a:p>
            <a:pPr algn="l" fontAlgn="base">
              <a:spcAft>
                <a:spcPts val="1800"/>
              </a:spcAft>
              <a:buFont typeface="+mj-lt"/>
              <a:buAutoNum type="arabicPeriod"/>
            </a:pPr>
            <a:r>
              <a:rPr lang="en-US" sz="2400" b="0" i="0" dirty="0">
                <a:solidFill>
                  <a:srgbClr val="273239"/>
                </a:solidFill>
                <a:effectLst/>
                <a:latin typeface="Nunito" pitchFamily="2" charset="0"/>
              </a:rPr>
              <a:t>LIFO Branch and Bound</a:t>
            </a:r>
          </a:p>
          <a:p>
            <a:pPr algn="l" fontAlgn="base">
              <a:spcAft>
                <a:spcPts val="1800"/>
              </a:spcAft>
              <a:buFont typeface="+mj-lt"/>
              <a:buAutoNum type="arabicPeriod"/>
            </a:pPr>
            <a:r>
              <a:rPr lang="en-US" sz="2400" b="0" i="0" dirty="0">
                <a:solidFill>
                  <a:srgbClr val="273239"/>
                </a:solidFill>
                <a:effectLst/>
                <a:latin typeface="Nunito" pitchFamily="2" charset="0"/>
              </a:rPr>
              <a:t>Least Cost-Branch and Bound</a:t>
            </a:r>
          </a:p>
          <a:p>
            <a:pPr algn="l" fontAlgn="base">
              <a:spcAft>
                <a:spcPts val="750"/>
              </a:spcAft>
            </a:pPr>
            <a:r>
              <a:rPr lang="en-US" sz="2400" b="0" i="0" dirty="0">
                <a:solidFill>
                  <a:srgbClr val="273239"/>
                </a:solidFill>
                <a:effectLst/>
                <a:latin typeface="Nunito" pitchFamily="2" charset="0"/>
              </a:rPr>
              <a:t>We will now discuss each of these methods in more detail. To denote the solutions in these methods, we will use the variable solution method.</a:t>
            </a:r>
          </a:p>
        </p:txBody>
      </p:sp>
    </p:spTree>
    <p:extLst>
      <p:ext uri="{BB962C8B-B14F-4D97-AF65-F5344CB8AC3E}">
        <p14:creationId xmlns:p14="http://schemas.microsoft.com/office/powerpoint/2010/main" val="166746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B1405-3CBB-F737-4BCC-E247FBAA2693}"/>
              </a:ext>
            </a:extLst>
          </p:cNvPr>
          <p:cNvSpPr txBox="1"/>
          <p:nvPr/>
        </p:nvSpPr>
        <p:spPr>
          <a:xfrm>
            <a:off x="156754" y="594054"/>
            <a:ext cx="11608526" cy="3113673"/>
          </a:xfrm>
          <a:prstGeom prst="rect">
            <a:avLst/>
          </a:prstGeom>
          <a:noFill/>
        </p:spPr>
        <p:txBody>
          <a:bodyPr wrap="square">
            <a:spAutoFit/>
          </a:bodyPr>
          <a:lstStyle/>
          <a:p>
            <a:pPr algn="l" fontAlgn="base">
              <a:spcBef>
                <a:spcPts val="1800"/>
              </a:spcBef>
              <a:spcAft>
                <a:spcPts val="1800"/>
              </a:spcAft>
            </a:pPr>
            <a:r>
              <a:rPr lang="en-US" sz="2400" b="1" i="0" dirty="0">
                <a:solidFill>
                  <a:srgbClr val="273239"/>
                </a:solidFill>
                <a:effectLst/>
                <a:latin typeface="Nunito" pitchFamily="2" charset="0"/>
              </a:rPr>
              <a:t> FIFO Branch and Bound</a:t>
            </a:r>
          </a:p>
          <a:p>
            <a:pPr algn="l" fontAlgn="base">
              <a:spcAft>
                <a:spcPts val="750"/>
              </a:spcAft>
            </a:pPr>
            <a:r>
              <a:rPr lang="en-US" sz="2400" b="0" i="0" dirty="0">
                <a:solidFill>
                  <a:srgbClr val="273239"/>
                </a:solidFill>
                <a:effectLst/>
                <a:latin typeface="Nunito" pitchFamily="2" charset="0"/>
              </a:rPr>
              <a:t>First-In-First-Out is an approach to the branch and bound problem that uses the queue approach to create a state-space tree. </a:t>
            </a:r>
          </a:p>
          <a:p>
            <a:pPr algn="l" fontAlgn="base">
              <a:spcAft>
                <a:spcPts val="750"/>
              </a:spcAft>
            </a:pPr>
            <a:r>
              <a:rPr lang="en-US" sz="2400" b="0" i="0" dirty="0">
                <a:solidFill>
                  <a:srgbClr val="273239"/>
                </a:solidFill>
                <a:effectLst/>
                <a:latin typeface="Nunito" pitchFamily="2" charset="0"/>
              </a:rPr>
              <a:t>In this case, the breadth-first search is performed, that is, the elements at a certain level are all searched, and then the elements at the next level are searched, starting with the first child of the first node at the previous level.</a:t>
            </a:r>
          </a:p>
          <a:p>
            <a:pPr algn="l" fontAlgn="base">
              <a:spcAft>
                <a:spcPts val="750"/>
              </a:spcAft>
            </a:pPr>
            <a:r>
              <a:rPr lang="en-US" sz="2400" b="0" i="0" dirty="0">
                <a:solidFill>
                  <a:srgbClr val="273239"/>
                </a:solidFill>
                <a:effectLst/>
                <a:latin typeface="Nunito" pitchFamily="2" charset="0"/>
              </a:rPr>
              <a:t>For a given set {A, B, C, D}, the state space tree will be constructed as follows :</a:t>
            </a:r>
          </a:p>
        </p:txBody>
      </p:sp>
      <p:pic>
        <p:nvPicPr>
          <p:cNvPr id="5" name="Picture 4">
            <a:extLst>
              <a:ext uri="{FF2B5EF4-FFF2-40B4-BE49-F238E27FC236}">
                <a16:creationId xmlns:a16="http://schemas.microsoft.com/office/drawing/2014/main" id="{8470BCFD-FC62-4B0B-BBB0-E9496ECCFE8F}"/>
              </a:ext>
            </a:extLst>
          </p:cNvPr>
          <p:cNvPicPr>
            <a:picLocks noChangeAspect="1"/>
          </p:cNvPicPr>
          <p:nvPr/>
        </p:nvPicPr>
        <p:blipFill>
          <a:blip r:embed="rId2"/>
          <a:stretch>
            <a:fillRect/>
          </a:stretch>
        </p:blipFill>
        <p:spPr>
          <a:xfrm>
            <a:off x="3164874" y="3823063"/>
            <a:ext cx="6001588" cy="3034937"/>
          </a:xfrm>
          <a:prstGeom prst="rect">
            <a:avLst/>
          </a:prstGeom>
        </p:spPr>
      </p:pic>
    </p:spTree>
    <p:extLst>
      <p:ext uri="{BB962C8B-B14F-4D97-AF65-F5344CB8AC3E}">
        <p14:creationId xmlns:p14="http://schemas.microsoft.com/office/powerpoint/2010/main" val="231794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292B6-D0FA-74A2-2586-F2FA78D56F61}"/>
              </a:ext>
            </a:extLst>
          </p:cNvPr>
          <p:cNvSpPr txBox="1"/>
          <p:nvPr/>
        </p:nvSpPr>
        <p:spPr>
          <a:xfrm>
            <a:off x="600891" y="965699"/>
            <a:ext cx="10850880" cy="369332"/>
          </a:xfrm>
          <a:prstGeom prst="rect">
            <a:avLst/>
          </a:prstGeom>
          <a:noFill/>
        </p:spPr>
        <p:txBody>
          <a:bodyPr wrap="square">
            <a:spAutoFit/>
          </a:bodyPr>
          <a:lstStyle/>
          <a:p>
            <a:r>
              <a:rPr lang="en-US" b="0" i="0" dirty="0">
                <a:solidFill>
                  <a:srgbClr val="273239"/>
                </a:solidFill>
                <a:effectLst/>
                <a:latin typeface="Nunito" pitchFamily="2" charset="0"/>
              </a:rPr>
              <a:t>once the first level is completed. We’ll consider the first element, then we can consider either B, C, or D.</a:t>
            </a:r>
            <a:endParaRPr lang="en-IN" dirty="0"/>
          </a:p>
        </p:txBody>
      </p:sp>
      <p:pic>
        <p:nvPicPr>
          <p:cNvPr id="5" name="Picture 4">
            <a:extLst>
              <a:ext uri="{FF2B5EF4-FFF2-40B4-BE49-F238E27FC236}">
                <a16:creationId xmlns:a16="http://schemas.microsoft.com/office/drawing/2014/main" id="{C440BD3E-D9FE-CDC4-E2A8-E5A68FE8C61F}"/>
              </a:ext>
            </a:extLst>
          </p:cNvPr>
          <p:cNvPicPr>
            <a:picLocks noChangeAspect="1"/>
          </p:cNvPicPr>
          <p:nvPr/>
        </p:nvPicPr>
        <p:blipFill>
          <a:blip r:embed="rId2"/>
          <a:stretch>
            <a:fillRect/>
          </a:stretch>
        </p:blipFill>
        <p:spPr>
          <a:xfrm>
            <a:off x="2556968" y="1596487"/>
            <a:ext cx="7078063" cy="4448796"/>
          </a:xfrm>
          <a:prstGeom prst="rect">
            <a:avLst/>
          </a:prstGeom>
        </p:spPr>
      </p:pic>
    </p:spTree>
    <p:extLst>
      <p:ext uri="{BB962C8B-B14F-4D97-AF65-F5344CB8AC3E}">
        <p14:creationId xmlns:p14="http://schemas.microsoft.com/office/powerpoint/2010/main" val="181006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EA91E-AF87-D0B7-A9BB-2853B64FFB89}"/>
              </a:ext>
            </a:extLst>
          </p:cNvPr>
          <p:cNvSpPr txBox="1"/>
          <p:nvPr/>
        </p:nvSpPr>
        <p:spPr>
          <a:xfrm>
            <a:off x="357051" y="1002307"/>
            <a:ext cx="10676709" cy="5227072"/>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Types of Branch and Bound Solutions:</a:t>
            </a:r>
          </a:p>
          <a:p>
            <a:pPr algn="l" fontAlgn="base">
              <a:spcAft>
                <a:spcPts val="750"/>
              </a:spcAft>
            </a:pPr>
            <a:r>
              <a:rPr lang="en-US" sz="2400" b="0" i="0" dirty="0">
                <a:solidFill>
                  <a:srgbClr val="273239"/>
                </a:solidFill>
                <a:effectLst/>
                <a:latin typeface="Nunito" pitchFamily="2" charset="0"/>
              </a:rPr>
              <a:t>The solution of the Branch and the bound problem can be represented in two ways:</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Variable size solution: </a:t>
            </a:r>
            <a:r>
              <a:rPr lang="en-US" sz="2400" b="0" i="0" dirty="0">
                <a:solidFill>
                  <a:srgbClr val="273239"/>
                </a:solidFill>
                <a:effectLst/>
                <a:latin typeface="Nunito" pitchFamily="2" charset="0"/>
              </a:rPr>
              <a:t>Using this solution, we can find the subset of the given set that gives the optimized solution to the given problem. For example, if we have to select a combination of elements from {A, B, C, D} that optimizes the given problem, and it is found that A and B together give the best solution, then the solution will be {A, B}.</a:t>
            </a:r>
          </a:p>
          <a:p>
            <a:pPr algn="l" fontAlgn="base">
              <a:spcAft>
                <a:spcPts val="1800"/>
              </a:spcAft>
              <a:buFont typeface="Arial" panose="020B0604020202020204" pitchFamily="34" charset="0"/>
              <a:buChar char="•"/>
            </a:pPr>
            <a:r>
              <a:rPr lang="en-US" sz="2400" b="1" i="0" dirty="0">
                <a:solidFill>
                  <a:srgbClr val="273239"/>
                </a:solidFill>
                <a:effectLst/>
                <a:latin typeface="Nunito" pitchFamily="2" charset="0"/>
              </a:rPr>
              <a:t>Fixed-size solution: </a:t>
            </a:r>
            <a:r>
              <a:rPr lang="en-US" sz="2400" b="0" i="0" dirty="0">
                <a:solidFill>
                  <a:srgbClr val="273239"/>
                </a:solidFill>
                <a:effectLst/>
                <a:latin typeface="Nunito" pitchFamily="2" charset="0"/>
              </a:rPr>
              <a:t>There are 0s and 1s in this solution, with the digit at the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 indicating whether the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element should be included, for the above example, the solution will be given by {1, 1, 0, 0}, here 1 represent that we have select the element which at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 and 0 represent we don’t select the element at </a:t>
            </a:r>
            <a:r>
              <a:rPr lang="en-US" sz="2400" b="0" i="0" dirty="0" err="1">
                <a:solidFill>
                  <a:srgbClr val="273239"/>
                </a:solidFill>
                <a:effectLst/>
                <a:latin typeface="Nunito" pitchFamily="2" charset="0"/>
              </a:rPr>
              <a:t>ith</a:t>
            </a:r>
            <a:r>
              <a:rPr lang="en-US" sz="2400" b="0" i="0" dirty="0">
                <a:solidFill>
                  <a:srgbClr val="273239"/>
                </a:solidFill>
                <a:effectLst/>
                <a:latin typeface="Nunito" pitchFamily="2" charset="0"/>
              </a:rPr>
              <a:t> position.</a:t>
            </a:r>
          </a:p>
        </p:txBody>
      </p:sp>
    </p:spTree>
    <p:extLst>
      <p:ext uri="{BB962C8B-B14F-4D97-AF65-F5344CB8AC3E}">
        <p14:creationId xmlns:p14="http://schemas.microsoft.com/office/powerpoint/2010/main" val="417970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D2C77-9C6C-B33B-9447-857473644AB4}"/>
              </a:ext>
            </a:extLst>
          </p:cNvPr>
          <p:cNvPicPr>
            <a:picLocks noChangeAspect="1"/>
          </p:cNvPicPr>
          <p:nvPr/>
        </p:nvPicPr>
        <p:blipFill>
          <a:blip r:embed="rId2"/>
          <a:stretch>
            <a:fillRect/>
          </a:stretch>
        </p:blipFill>
        <p:spPr>
          <a:xfrm>
            <a:off x="437270" y="305841"/>
            <a:ext cx="5536810" cy="2890206"/>
          </a:xfrm>
          <a:prstGeom prst="rect">
            <a:avLst/>
          </a:prstGeom>
        </p:spPr>
      </p:pic>
      <p:pic>
        <p:nvPicPr>
          <p:cNvPr id="5" name="Picture 4">
            <a:extLst>
              <a:ext uri="{FF2B5EF4-FFF2-40B4-BE49-F238E27FC236}">
                <a16:creationId xmlns:a16="http://schemas.microsoft.com/office/drawing/2014/main" id="{71FF6B38-0C2A-381F-A9F5-069AAFABE525}"/>
              </a:ext>
            </a:extLst>
          </p:cNvPr>
          <p:cNvPicPr>
            <a:picLocks noChangeAspect="1"/>
          </p:cNvPicPr>
          <p:nvPr/>
        </p:nvPicPr>
        <p:blipFill>
          <a:blip r:embed="rId3"/>
          <a:stretch>
            <a:fillRect/>
          </a:stretch>
        </p:blipFill>
        <p:spPr>
          <a:xfrm>
            <a:off x="6096000" y="106893"/>
            <a:ext cx="5992061" cy="3184948"/>
          </a:xfrm>
          <a:prstGeom prst="rect">
            <a:avLst/>
          </a:prstGeom>
        </p:spPr>
      </p:pic>
      <p:pic>
        <p:nvPicPr>
          <p:cNvPr id="7" name="Picture 6">
            <a:extLst>
              <a:ext uri="{FF2B5EF4-FFF2-40B4-BE49-F238E27FC236}">
                <a16:creationId xmlns:a16="http://schemas.microsoft.com/office/drawing/2014/main" id="{7E509ED5-CFE1-A411-AB6B-16620FE7EBAE}"/>
              </a:ext>
            </a:extLst>
          </p:cNvPr>
          <p:cNvPicPr>
            <a:picLocks noChangeAspect="1"/>
          </p:cNvPicPr>
          <p:nvPr/>
        </p:nvPicPr>
        <p:blipFill>
          <a:blip r:embed="rId4"/>
          <a:stretch>
            <a:fillRect/>
          </a:stretch>
        </p:blipFill>
        <p:spPr>
          <a:xfrm>
            <a:off x="3102996" y="3559086"/>
            <a:ext cx="5515745" cy="2993073"/>
          </a:xfrm>
          <a:prstGeom prst="rect">
            <a:avLst/>
          </a:prstGeom>
        </p:spPr>
      </p:pic>
    </p:spTree>
    <p:extLst>
      <p:ext uri="{BB962C8B-B14F-4D97-AF65-F5344CB8AC3E}">
        <p14:creationId xmlns:p14="http://schemas.microsoft.com/office/powerpoint/2010/main" val="2216420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322B0-C102-37FA-DD18-5FAFE47AED4A}"/>
              </a:ext>
            </a:extLst>
          </p:cNvPr>
          <p:cNvSpPr txBox="1"/>
          <p:nvPr/>
        </p:nvSpPr>
        <p:spPr>
          <a:xfrm>
            <a:off x="566057" y="403420"/>
            <a:ext cx="8577943" cy="2087751"/>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LIFO Branch and Bound</a:t>
            </a:r>
          </a:p>
          <a:p>
            <a:pPr algn="l" fontAlgn="base">
              <a:spcAft>
                <a:spcPts val="750"/>
              </a:spcAft>
            </a:pPr>
            <a:r>
              <a:rPr lang="en-US" b="0" i="0" dirty="0">
                <a:solidFill>
                  <a:srgbClr val="273239"/>
                </a:solidFill>
                <a:effectLst/>
                <a:latin typeface="Nunito" pitchFamily="2" charset="0"/>
              </a:rPr>
              <a:t>The Last-In-First-Out approach for this problem uses stack in creating the state space tree. When nodes are added to a state space tree, they are added to a stack. After all nodes of a level have been added, we pop the topmost element from the stack and explore it.</a:t>
            </a:r>
          </a:p>
          <a:p>
            <a:pPr algn="l" fontAlgn="base">
              <a:spcAft>
                <a:spcPts val="750"/>
              </a:spcAft>
            </a:pPr>
            <a:r>
              <a:rPr lang="en-US" b="0" i="0" dirty="0">
                <a:solidFill>
                  <a:srgbClr val="273239"/>
                </a:solidFill>
                <a:effectLst/>
                <a:latin typeface="Nunito" pitchFamily="2" charset="0"/>
              </a:rPr>
              <a:t>For a given set {A, B, C, D}, the state space tree will be constructed as follows :</a:t>
            </a:r>
          </a:p>
        </p:txBody>
      </p:sp>
      <p:pic>
        <p:nvPicPr>
          <p:cNvPr id="5" name="Picture 4">
            <a:extLst>
              <a:ext uri="{FF2B5EF4-FFF2-40B4-BE49-F238E27FC236}">
                <a16:creationId xmlns:a16="http://schemas.microsoft.com/office/drawing/2014/main" id="{847F1AE6-6134-71C6-A3A9-1227E061B45B}"/>
              </a:ext>
            </a:extLst>
          </p:cNvPr>
          <p:cNvPicPr>
            <a:picLocks noChangeAspect="1"/>
          </p:cNvPicPr>
          <p:nvPr/>
        </p:nvPicPr>
        <p:blipFill>
          <a:blip r:embed="rId2"/>
          <a:stretch>
            <a:fillRect/>
          </a:stretch>
        </p:blipFill>
        <p:spPr>
          <a:xfrm>
            <a:off x="1387152" y="2491171"/>
            <a:ext cx="9173855" cy="4248743"/>
          </a:xfrm>
          <a:prstGeom prst="rect">
            <a:avLst/>
          </a:prstGeom>
        </p:spPr>
      </p:pic>
    </p:spTree>
    <p:extLst>
      <p:ext uri="{BB962C8B-B14F-4D97-AF65-F5344CB8AC3E}">
        <p14:creationId xmlns:p14="http://schemas.microsoft.com/office/powerpoint/2010/main" val="3506383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F9452-13E0-BD2F-837C-F262F5CEE72E}"/>
              </a:ext>
            </a:extLst>
          </p:cNvPr>
          <p:cNvSpPr txBox="1"/>
          <p:nvPr/>
        </p:nvSpPr>
        <p:spPr>
          <a:xfrm>
            <a:off x="148046" y="443183"/>
            <a:ext cx="8995954" cy="369332"/>
          </a:xfrm>
          <a:prstGeom prst="rect">
            <a:avLst/>
          </a:prstGeom>
          <a:noFill/>
        </p:spPr>
        <p:txBody>
          <a:bodyPr wrap="square">
            <a:spAutoFit/>
          </a:bodyPr>
          <a:lstStyle/>
          <a:p>
            <a:r>
              <a:rPr lang="en-US" b="0" i="0" dirty="0">
                <a:solidFill>
                  <a:srgbClr val="273239"/>
                </a:solidFill>
                <a:effectLst/>
                <a:latin typeface="Nunito" pitchFamily="2" charset="0"/>
              </a:rPr>
              <a:t>Now the expansion would be based on the node that appears on the top of the stack.</a:t>
            </a:r>
            <a:endParaRPr lang="en-IN" dirty="0"/>
          </a:p>
        </p:txBody>
      </p:sp>
      <p:pic>
        <p:nvPicPr>
          <p:cNvPr id="5" name="Picture 4">
            <a:extLst>
              <a:ext uri="{FF2B5EF4-FFF2-40B4-BE49-F238E27FC236}">
                <a16:creationId xmlns:a16="http://schemas.microsoft.com/office/drawing/2014/main" id="{B8AF2694-CF60-27A7-0016-AB1E18F3D59E}"/>
              </a:ext>
            </a:extLst>
          </p:cNvPr>
          <p:cNvPicPr>
            <a:picLocks noChangeAspect="1"/>
          </p:cNvPicPr>
          <p:nvPr/>
        </p:nvPicPr>
        <p:blipFill>
          <a:blip r:embed="rId2"/>
          <a:stretch>
            <a:fillRect/>
          </a:stretch>
        </p:blipFill>
        <p:spPr>
          <a:xfrm>
            <a:off x="148047" y="1015584"/>
            <a:ext cx="4281428" cy="4667901"/>
          </a:xfrm>
          <a:prstGeom prst="rect">
            <a:avLst/>
          </a:prstGeom>
        </p:spPr>
      </p:pic>
      <p:pic>
        <p:nvPicPr>
          <p:cNvPr id="7" name="Picture 6">
            <a:extLst>
              <a:ext uri="{FF2B5EF4-FFF2-40B4-BE49-F238E27FC236}">
                <a16:creationId xmlns:a16="http://schemas.microsoft.com/office/drawing/2014/main" id="{9E5157A0-6F32-EC2E-87BA-2C1FD77B13D5}"/>
              </a:ext>
            </a:extLst>
          </p:cNvPr>
          <p:cNvPicPr>
            <a:picLocks noChangeAspect="1"/>
          </p:cNvPicPr>
          <p:nvPr/>
        </p:nvPicPr>
        <p:blipFill>
          <a:blip r:embed="rId3"/>
          <a:stretch>
            <a:fillRect/>
          </a:stretch>
        </p:blipFill>
        <p:spPr>
          <a:xfrm>
            <a:off x="4279099" y="1536515"/>
            <a:ext cx="4281427" cy="4305901"/>
          </a:xfrm>
          <a:prstGeom prst="rect">
            <a:avLst/>
          </a:prstGeom>
        </p:spPr>
      </p:pic>
      <p:pic>
        <p:nvPicPr>
          <p:cNvPr id="9" name="Picture 8">
            <a:extLst>
              <a:ext uri="{FF2B5EF4-FFF2-40B4-BE49-F238E27FC236}">
                <a16:creationId xmlns:a16="http://schemas.microsoft.com/office/drawing/2014/main" id="{BCC386E6-B099-735E-3E49-32ED75E16297}"/>
              </a:ext>
            </a:extLst>
          </p:cNvPr>
          <p:cNvPicPr>
            <a:picLocks noChangeAspect="1"/>
          </p:cNvPicPr>
          <p:nvPr/>
        </p:nvPicPr>
        <p:blipFill>
          <a:blip r:embed="rId4"/>
          <a:stretch>
            <a:fillRect/>
          </a:stretch>
        </p:blipFill>
        <p:spPr>
          <a:xfrm>
            <a:off x="8656320" y="1672046"/>
            <a:ext cx="3448594" cy="3652736"/>
          </a:xfrm>
          <a:prstGeom prst="rect">
            <a:avLst/>
          </a:prstGeom>
        </p:spPr>
      </p:pic>
    </p:spTree>
    <p:extLst>
      <p:ext uri="{BB962C8B-B14F-4D97-AF65-F5344CB8AC3E}">
        <p14:creationId xmlns:p14="http://schemas.microsoft.com/office/powerpoint/2010/main" val="2349636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215C7-A43D-9948-24F1-37F2BF4B0D5A}"/>
              </a:ext>
            </a:extLst>
          </p:cNvPr>
          <p:cNvSpPr txBox="1"/>
          <p:nvPr/>
        </p:nvSpPr>
        <p:spPr>
          <a:xfrm>
            <a:off x="435429" y="1833304"/>
            <a:ext cx="11634651" cy="3872855"/>
          </a:xfrm>
          <a:prstGeom prst="rect">
            <a:avLst/>
          </a:prstGeom>
          <a:noFill/>
        </p:spPr>
        <p:txBody>
          <a:bodyPr wrap="square">
            <a:spAutoFit/>
          </a:bodyPr>
          <a:lstStyle/>
          <a:p>
            <a:pPr algn="l" fontAlgn="base">
              <a:spcBef>
                <a:spcPts val="1800"/>
              </a:spcBef>
              <a:spcAft>
                <a:spcPts val="1800"/>
              </a:spcAft>
            </a:pPr>
            <a:r>
              <a:rPr lang="en-US" sz="2800" b="1" i="0">
                <a:solidFill>
                  <a:srgbClr val="273239"/>
                </a:solidFill>
                <a:effectLst/>
                <a:latin typeface="Nunito" pitchFamily="2" charset="0"/>
              </a:rPr>
              <a:t>Least Cost-Branch and Bound</a:t>
            </a:r>
          </a:p>
          <a:p>
            <a:pPr algn="l" fontAlgn="base">
              <a:spcAft>
                <a:spcPts val="750"/>
              </a:spcAft>
            </a:pPr>
            <a:r>
              <a:rPr lang="en-US" sz="2800" b="0" i="0">
                <a:solidFill>
                  <a:srgbClr val="273239"/>
                </a:solidFill>
                <a:effectLst/>
                <a:latin typeface="Nunito" pitchFamily="2" charset="0"/>
              </a:rPr>
              <a:t>To explore the state space tree, this method uses the cost function. The previous two methods also calculate the cost function at each node but the cost is not been used for further exploration.</a:t>
            </a:r>
          </a:p>
          <a:p>
            <a:pPr algn="l" fontAlgn="base">
              <a:spcAft>
                <a:spcPts val="750"/>
              </a:spcAft>
            </a:pPr>
            <a:r>
              <a:rPr lang="en-US" sz="2800" b="0" i="0">
                <a:solidFill>
                  <a:srgbClr val="273239"/>
                </a:solidFill>
                <a:effectLst/>
                <a:latin typeface="Nunito" pitchFamily="2" charset="0"/>
              </a:rPr>
              <a:t>In this technique, nodes are explored based on their costs, the cost of the node can be defined using the problem and with the help of the given problem, we can define the cost function. Once the cost function is defined, we can define the cost of the node.</a:t>
            </a:r>
            <a:endParaRPr lang="en-US" sz="2800" b="0" i="0" dirty="0">
              <a:solidFill>
                <a:srgbClr val="273239"/>
              </a:solidFill>
              <a:effectLst/>
              <a:latin typeface="Nunito" pitchFamily="2" charset="0"/>
            </a:endParaRPr>
          </a:p>
        </p:txBody>
      </p:sp>
    </p:spTree>
    <p:extLst>
      <p:ext uri="{BB962C8B-B14F-4D97-AF65-F5344CB8AC3E}">
        <p14:creationId xmlns:p14="http://schemas.microsoft.com/office/powerpoint/2010/main" val="3170327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6E624E-7FDF-D638-2FFF-6B9ECA373DC2}"/>
              </a:ext>
            </a:extLst>
          </p:cNvPr>
          <p:cNvSpPr txBox="1"/>
          <p:nvPr/>
        </p:nvSpPr>
        <p:spPr>
          <a:xfrm>
            <a:off x="827314" y="463232"/>
            <a:ext cx="10668000" cy="1302921"/>
          </a:xfrm>
          <a:prstGeom prst="rect">
            <a:avLst/>
          </a:prstGeom>
          <a:noFill/>
        </p:spPr>
        <p:txBody>
          <a:bodyPr wrap="square">
            <a:spAutoFit/>
          </a:bodyPr>
          <a:lstStyle/>
          <a:p>
            <a:pPr algn="l" fontAlgn="base">
              <a:spcAft>
                <a:spcPts val="750"/>
              </a:spcAft>
            </a:pPr>
            <a:r>
              <a:rPr lang="en-US" sz="2400" b="0" i="0" dirty="0">
                <a:solidFill>
                  <a:srgbClr val="273239"/>
                </a:solidFill>
                <a:effectLst/>
                <a:latin typeface="Nunito" pitchFamily="2" charset="0"/>
              </a:rPr>
              <a:t>Let’s first consider node 1 having cost infinity shown below:</a:t>
            </a:r>
          </a:p>
          <a:p>
            <a:pPr algn="l" fontAlgn="base">
              <a:spcAft>
                <a:spcPts val="750"/>
              </a:spcAft>
            </a:pPr>
            <a:r>
              <a:rPr lang="en-US" sz="2400" b="0" i="0" dirty="0">
                <a:solidFill>
                  <a:srgbClr val="273239"/>
                </a:solidFill>
                <a:effectLst/>
                <a:latin typeface="Nunito" pitchFamily="2" charset="0"/>
              </a:rPr>
              <a:t>In the following diagram, node 1 is expanded into four nodes named 2, 3, 4, and 5.</a:t>
            </a:r>
          </a:p>
        </p:txBody>
      </p:sp>
      <p:pic>
        <p:nvPicPr>
          <p:cNvPr id="5" name="Picture 4">
            <a:extLst>
              <a:ext uri="{FF2B5EF4-FFF2-40B4-BE49-F238E27FC236}">
                <a16:creationId xmlns:a16="http://schemas.microsoft.com/office/drawing/2014/main" id="{22574A44-E505-F57A-EAB9-066BD1EAB558}"/>
              </a:ext>
            </a:extLst>
          </p:cNvPr>
          <p:cNvPicPr>
            <a:picLocks noChangeAspect="1"/>
          </p:cNvPicPr>
          <p:nvPr/>
        </p:nvPicPr>
        <p:blipFill>
          <a:blip r:embed="rId2"/>
          <a:stretch>
            <a:fillRect/>
          </a:stretch>
        </p:blipFill>
        <p:spPr>
          <a:xfrm>
            <a:off x="2812809" y="1594709"/>
            <a:ext cx="6697010" cy="4591691"/>
          </a:xfrm>
          <a:prstGeom prst="rect">
            <a:avLst/>
          </a:prstGeom>
        </p:spPr>
      </p:pic>
    </p:spTree>
    <p:extLst>
      <p:ext uri="{BB962C8B-B14F-4D97-AF65-F5344CB8AC3E}">
        <p14:creationId xmlns:p14="http://schemas.microsoft.com/office/powerpoint/2010/main" val="4087235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B4A34E-0096-3EC5-33D6-B50741D3DCBF}"/>
              </a:ext>
            </a:extLst>
          </p:cNvPr>
          <p:cNvSpPr txBox="1"/>
          <p:nvPr/>
        </p:nvSpPr>
        <p:spPr>
          <a:xfrm>
            <a:off x="478971" y="585873"/>
            <a:ext cx="11495315" cy="923330"/>
          </a:xfrm>
          <a:prstGeom prst="rect">
            <a:avLst/>
          </a:prstGeom>
          <a:noFill/>
        </p:spPr>
        <p:txBody>
          <a:bodyPr wrap="square">
            <a:spAutoFit/>
          </a:bodyPr>
          <a:lstStyle/>
          <a:p>
            <a:r>
              <a:rPr lang="en-US" b="0" i="0" dirty="0">
                <a:solidFill>
                  <a:srgbClr val="273239"/>
                </a:solidFill>
                <a:effectLst/>
                <a:latin typeface="Nunito" pitchFamily="2" charset="0"/>
              </a:rPr>
              <a:t>Assume that cost of the nodes 2, 3, 4, and 5 are 12, 16, 10, and 315 respectively.</a:t>
            </a:r>
            <a:br>
              <a:rPr lang="en-US" dirty="0"/>
            </a:br>
            <a:r>
              <a:rPr lang="en-US" b="0" i="0" dirty="0">
                <a:solidFill>
                  <a:srgbClr val="273239"/>
                </a:solidFill>
                <a:effectLst/>
                <a:latin typeface="Nunito" pitchFamily="2" charset="0"/>
              </a:rPr>
              <a:t>In this method, we will explore the node which is having the least cost. In the above figure, we can observe that the node with a minimum cost is node 4. So, we will explore node 4 having a cost of 10.</a:t>
            </a:r>
            <a:endParaRPr lang="en-IN" dirty="0"/>
          </a:p>
        </p:txBody>
      </p:sp>
      <p:pic>
        <p:nvPicPr>
          <p:cNvPr id="5" name="Picture 4">
            <a:extLst>
              <a:ext uri="{FF2B5EF4-FFF2-40B4-BE49-F238E27FC236}">
                <a16:creationId xmlns:a16="http://schemas.microsoft.com/office/drawing/2014/main" id="{CBA36333-DAB0-3201-FDBE-F6DBC2763C38}"/>
              </a:ext>
            </a:extLst>
          </p:cNvPr>
          <p:cNvPicPr>
            <a:picLocks noChangeAspect="1"/>
          </p:cNvPicPr>
          <p:nvPr/>
        </p:nvPicPr>
        <p:blipFill>
          <a:blip r:embed="rId2"/>
          <a:stretch>
            <a:fillRect/>
          </a:stretch>
        </p:blipFill>
        <p:spPr>
          <a:xfrm>
            <a:off x="3431224" y="1637965"/>
            <a:ext cx="5172797" cy="4801270"/>
          </a:xfrm>
          <a:prstGeom prst="rect">
            <a:avLst/>
          </a:prstGeom>
        </p:spPr>
      </p:pic>
    </p:spTree>
    <p:extLst>
      <p:ext uri="{BB962C8B-B14F-4D97-AF65-F5344CB8AC3E}">
        <p14:creationId xmlns:p14="http://schemas.microsoft.com/office/powerpoint/2010/main" val="7980611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82269-BDE1-3435-55E9-B672223BEFF4}"/>
              </a:ext>
            </a:extLst>
          </p:cNvPr>
          <p:cNvSpPr txBox="1"/>
          <p:nvPr/>
        </p:nvSpPr>
        <p:spPr>
          <a:xfrm>
            <a:off x="391886" y="707355"/>
            <a:ext cx="10859588" cy="4062651"/>
          </a:xfrm>
          <a:prstGeom prst="rect">
            <a:avLst/>
          </a:prstGeom>
          <a:noFill/>
        </p:spPr>
        <p:txBody>
          <a:bodyPr wrap="square">
            <a:spAutoFit/>
          </a:bodyPr>
          <a:lstStyle/>
          <a:p>
            <a:pPr algn="l" fontAlgn="base"/>
            <a:r>
              <a:rPr lang="en-US" b="1" i="0" dirty="0">
                <a:solidFill>
                  <a:srgbClr val="273239"/>
                </a:solidFill>
                <a:effectLst/>
                <a:latin typeface="Nunito" pitchFamily="2" charset="0"/>
              </a:rPr>
              <a:t>Advantages of Branch and Bound Algorithm:</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We don’t explore all the nodes in a branch and bound algorithm. Due to this, the branch and the bound algorithm have a lower time complexity than other algorithms.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Whenever the problem is small and the branching can be completed in a reasonable amount of time, the algorithm finds an optimal solution.</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By using the branch and bound algorithm, the optimal solution is reached in a minimal amount of time. When exploring a tree, it does not repeat nodes.</a:t>
            </a:r>
          </a:p>
          <a:p>
            <a:pPr algn="l" fontAlgn="base"/>
            <a:r>
              <a:rPr lang="en-US" b="1" i="0" dirty="0">
                <a:solidFill>
                  <a:srgbClr val="273239"/>
                </a:solidFill>
                <a:effectLst/>
                <a:latin typeface="Nunito" pitchFamily="2" charset="0"/>
              </a:rPr>
              <a:t>Disadvantages of Branch and Bound Algorithm:</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It takes a long time to run the branch and bound algorithm. </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In the worst-case scenario, the number of nodes in the tree may be too large based on the size of the problem.</a:t>
            </a:r>
          </a:p>
        </p:txBody>
      </p:sp>
    </p:spTree>
    <p:extLst>
      <p:ext uri="{BB962C8B-B14F-4D97-AF65-F5344CB8AC3E}">
        <p14:creationId xmlns:p14="http://schemas.microsoft.com/office/powerpoint/2010/main" val="3829614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6F91-32E4-10FD-6985-4A6382C3E0E5}"/>
              </a:ext>
            </a:extLst>
          </p:cNvPr>
          <p:cNvPicPr>
            <a:picLocks noChangeAspect="1"/>
          </p:cNvPicPr>
          <p:nvPr/>
        </p:nvPicPr>
        <p:blipFill>
          <a:blip r:embed="rId2"/>
          <a:stretch>
            <a:fillRect/>
          </a:stretch>
        </p:blipFill>
        <p:spPr>
          <a:xfrm>
            <a:off x="722811" y="1341120"/>
            <a:ext cx="11025052" cy="4232365"/>
          </a:xfrm>
          <a:prstGeom prst="rect">
            <a:avLst/>
          </a:prstGeom>
        </p:spPr>
      </p:pic>
    </p:spTree>
    <p:extLst>
      <p:ext uri="{BB962C8B-B14F-4D97-AF65-F5344CB8AC3E}">
        <p14:creationId xmlns:p14="http://schemas.microsoft.com/office/powerpoint/2010/main" val="3205553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82846-B78F-FF61-9CA9-8916A51DA579}"/>
              </a:ext>
            </a:extLst>
          </p:cNvPr>
          <p:cNvPicPr>
            <a:picLocks noChangeAspect="1"/>
          </p:cNvPicPr>
          <p:nvPr/>
        </p:nvPicPr>
        <p:blipFill>
          <a:blip r:embed="rId2"/>
          <a:stretch>
            <a:fillRect/>
          </a:stretch>
        </p:blipFill>
        <p:spPr>
          <a:xfrm>
            <a:off x="1147072" y="894996"/>
            <a:ext cx="9897856" cy="5068007"/>
          </a:xfrm>
          <a:prstGeom prst="rect">
            <a:avLst/>
          </a:prstGeom>
        </p:spPr>
      </p:pic>
    </p:spTree>
    <p:extLst>
      <p:ext uri="{BB962C8B-B14F-4D97-AF65-F5344CB8AC3E}">
        <p14:creationId xmlns:p14="http://schemas.microsoft.com/office/powerpoint/2010/main" val="894071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C0131-25A7-E8A8-BB6F-E3D70557EC77}"/>
              </a:ext>
            </a:extLst>
          </p:cNvPr>
          <p:cNvPicPr>
            <a:picLocks noChangeAspect="1"/>
          </p:cNvPicPr>
          <p:nvPr/>
        </p:nvPicPr>
        <p:blipFill>
          <a:blip r:embed="rId2"/>
          <a:stretch>
            <a:fillRect/>
          </a:stretch>
        </p:blipFill>
        <p:spPr>
          <a:xfrm>
            <a:off x="1485256" y="471074"/>
            <a:ext cx="9221487" cy="5915851"/>
          </a:xfrm>
          <a:prstGeom prst="rect">
            <a:avLst/>
          </a:prstGeom>
        </p:spPr>
      </p:pic>
    </p:spTree>
    <p:extLst>
      <p:ext uri="{BB962C8B-B14F-4D97-AF65-F5344CB8AC3E}">
        <p14:creationId xmlns:p14="http://schemas.microsoft.com/office/powerpoint/2010/main" val="19966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E12384-5264-1E1D-218D-C02652D427A5}"/>
              </a:ext>
            </a:extLst>
          </p:cNvPr>
          <p:cNvSpPr txBox="1"/>
          <p:nvPr/>
        </p:nvSpPr>
        <p:spPr>
          <a:xfrm>
            <a:off x="931817" y="1602472"/>
            <a:ext cx="10476412" cy="3842077"/>
          </a:xfrm>
          <a:prstGeom prst="rect">
            <a:avLst/>
          </a:prstGeom>
          <a:noFill/>
        </p:spPr>
        <p:txBody>
          <a:bodyPr wrap="square">
            <a:spAutoFit/>
          </a:bodyPr>
          <a:lstStyle/>
          <a:p>
            <a:pPr algn="l" fontAlgn="base"/>
            <a:r>
              <a:rPr lang="en-US" sz="2400" b="1" i="0" dirty="0">
                <a:solidFill>
                  <a:srgbClr val="273239"/>
                </a:solidFill>
                <a:effectLst/>
                <a:latin typeface="Nunito" pitchFamily="2" charset="0"/>
              </a:rPr>
              <a:t>Classification of Branch and Bound Problems:</a:t>
            </a:r>
          </a:p>
          <a:p>
            <a:pPr algn="l" fontAlgn="base">
              <a:spcAft>
                <a:spcPts val="750"/>
              </a:spcAft>
            </a:pPr>
            <a:r>
              <a:rPr lang="en-US" sz="2400" b="0" i="0" dirty="0">
                <a:solidFill>
                  <a:srgbClr val="273239"/>
                </a:solidFill>
                <a:effectLst/>
                <a:latin typeface="Nunito" pitchFamily="2" charset="0"/>
              </a:rPr>
              <a:t>The Branch and Bound method can be classified into three types based on the order in which the state space tree is searched. </a:t>
            </a:r>
          </a:p>
          <a:p>
            <a:pPr algn="l" fontAlgn="base">
              <a:spcAft>
                <a:spcPts val="1800"/>
              </a:spcAft>
              <a:buFont typeface="+mj-lt"/>
              <a:buAutoNum type="arabicPeriod"/>
            </a:pPr>
            <a:r>
              <a:rPr lang="en-US" sz="2400" b="0" i="0" dirty="0">
                <a:solidFill>
                  <a:srgbClr val="273239"/>
                </a:solidFill>
                <a:effectLst/>
                <a:latin typeface="Nunito" pitchFamily="2" charset="0"/>
              </a:rPr>
              <a:t>FIFO Branch and Bound</a:t>
            </a:r>
          </a:p>
          <a:p>
            <a:pPr algn="l" fontAlgn="base">
              <a:spcAft>
                <a:spcPts val="1800"/>
              </a:spcAft>
              <a:buFont typeface="+mj-lt"/>
              <a:buAutoNum type="arabicPeriod"/>
            </a:pPr>
            <a:r>
              <a:rPr lang="en-US" sz="2400" b="0" i="0" dirty="0">
                <a:solidFill>
                  <a:srgbClr val="273239"/>
                </a:solidFill>
                <a:effectLst/>
                <a:latin typeface="Nunito" pitchFamily="2" charset="0"/>
              </a:rPr>
              <a:t>LIFO Branch and Bound</a:t>
            </a:r>
          </a:p>
          <a:p>
            <a:pPr algn="l" fontAlgn="base">
              <a:spcAft>
                <a:spcPts val="1800"/>
              </a:spcAft>
              <a:buFont typeface="+mj-lt"/>
              <a:buAutoNum type="arabicPeriod"/>
            </a:pPr>
            <a:r>
              <a:rPr lang="en-US" sz="2400" b="0" i="0" dirty="0">
                <a:solidFill>
                  <a:srgbClr val="273239"/>
                </a:solidFill>
                <a:effectLst/>
                <a:latin typeface="Nunito" pitchFamily="2" charset="0"/>
              </a:rPr>
              <a:t>Least Cost-Branch and Bound</a:t>
            </a:r>
          </a:p>
          <a:p>
            <a:pPr algn="l" fontAlgn="base">
              <a:spcAft>
                <a:spcPts val="750"/>
              </a:spcAft>
            </a:pPr>
            <a:r>
              <a:rPr lang="en-US" sz="2400" b="0" i="0" dirty="0">
                <a:solidFill>
                  <a:srgbClr val="273239"/>
                </a:solidFill>
                <a:effectLst/>
                <a:latin typeface="Nunito" pitchFamily="2" charset="0"/>
              </a:rPr>
              <a:t>We will now discuss each of these methods in more detail. To denote the solutions in these methods, we will use the variable solution method.</a:t>
            </a:r>
          </a:p>
        </p:txBody>
      </p:sp>
    </p:spTree>
    <p:extLst>
      <p:ext uri="{BB962C8B-B14F-4D97-AF65-F5344CB8AC3E}">
        <p14:creationId xmlns:p14="http://schemas.microsoft.com/office/powerpoint/2010/main" val="2542722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2207D-F058-B443-8EB3-9280827CAB77}"/>
              </a:ext>
            </a:extLst>
          </p:cNvPr>
          <p:cNvPicPr>
            <a:picLocks noChangeAspect="1"/>
          </p:cNvPicPr>
          <p:nvPr/>
        </p:nvPicPr>
        <p:blipFill>
          <a:blip r:embed="rId2"/>
          <a:stretch>
            <a:fillRect/>
          </a:stretch>
        </p:blipFill>
        <p:spPr>
          <a:xfrm>
            <a:off x="1199466" y="342469"/>
            <a:ext cx="9793067" cy="6173061"/>
          </a:xfrm>
          <a:prstGeom prst="rect">
            <a:avLst/>
          </a:prstGeom>
        </p:spPr>
      </p:pic>
    </p:spTree>
    <p:extLst>
      <p:ext uri="{BB962C8B-B14F-4D97-AF65-F5344CB8AC3E}">
        <p14:creationId xmlns:p14="http://schemas.microsoft.com/office/powerpoint/2010/main" val="2180810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3AF865-297B-8FBA-3850-D9EFD2178781}"/>
              </a:ext>
            </a:extLst>
          </p:cNvPr>
          <p:cNvPicPr>
            <a:picLocks noChangeAspect="1"/>
          </p:cNvPicPr>
          <p:nvPr/>
        </p:nvPicPr>
        <p:blipFill>
          <a:blip r:embed="rId2"/>
          <a:stretch>
            <a:fillRect/>
          </a:stretch>
        </p:blipFill>
        <p:spPr>
          <a:xfrm>
            <a:off x="2380731" y="1142681"/>
            <a:ext cx="7430537" cy="4572638"/>
          </a:xfrm>
          <a:prstGeom prst="rect">
            <a:avLst/>
          </a:prstGeom>
        </p:spPr>
      </p:pic>
    </p:spTree>
    <p:extLst>
      <p:ext uri="{BB962C8B-B14F-4D97-AF65-F5344CB8AC3E}">
        <p14:creationId xmlns:p14="http://schemas.microsoft.com/office/powerpoint/2010/main" val="137505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FE434-7A64-B60D-D857-4A67B3914BF9}"/>
              </a:ext>
            </a:extLst>
          </p:cNvPr>
          <p:cNvPicPr>
            <a:picLocks noChangeAspect="1"/>
          </p:cNvPicPr>
          <p:nvPr/>
        </p:nvPicPr>
        <p:blipFill>
          <a:blip r:embed="rId2"/>
          <a:stretch>
            <a:fillRect/>
          </a:stretch>
        </p:blipFill>
        <p:spPr>
          <a:xfrm>
            <a:off x="1399519" y="75732"/>
            <a:ext cx="9392961" cy="6706536"/>
          </a:xfrm>
          <a:prstGeom prst="rect">
            <a:avLst/>
          </a:prstGeom>
        </p:spPr>
      </p:pic>
    </p:spTree>
    <p:extLst>
      <p:ext uri="{BB962C8B-B14F-4D97-AF65-F5344CB8AC3E}">
        <p14:creationId xmlns:p14="http://schemas.microsoft.com/office/powerpoint/2010/main" val="1731116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A7C59-CA89-F0D9-E229-B199F81823FE}"/>
              </a:ext>
            </a:extLst>
          </p:cNvPr>
          <p:cNvPicPr>
            <a:picLocks noChangeAspect="1"/>
          </p:cNvPicPr>
          <p:nvPr/>
        </p:nvPicPr>
        <p:blipFill>
          <a:blip r:embed="rId2"/>
          <a:stretch>
            <a:fillRect/>
          </a:stretch>
        </p:blipFill>
        <p:spPr>
          <a:xfrm>
            <a:off x="2490284" y="842601"/>
            <a:ext cx="7211431" cy="5172797"/>
          </a:xfrm>
          <a:prstGeom prst="rect">
            <a:avLst/>
          </a:prstGeom>
        </p:spPr>
      </p:pic>
    </p:spTree>
    <p:extLst>
      <p:ext uri="{BB962C8B-B14F-4D97-AF65-F5344CB8AC3E}">
        <p14:creationId xmlns:p14="http://schemas.microsoft.com/office/powerpoint/2010/main" val="2802903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CBF2C-9B8F-334A-A9B2-0338619BB24C}"/>
              </a:ext>
            </a:extLst>
          </p:cNvPr>
          <p:cNvPicPr>
            <a:picLocks noChangeAspect="1"/>
          </p:cNvPicPr>
          <p:nvPr/>
        </p:nvPicPr>
        <p:blipFill>
          <a:blip r:embed="rId2"/>
          <a:stretch>
            <a:fillRect/>
          </a:stretch>
        </p:blipFill>
        <p:spPr>
          <a:xfrm>
            <a:off x="1451914" y="56679"/>
            <a:ext cx="9288171" cy="6744641"/>
          </a:xfrm>
          <a:prstGeom prst="rect">
            <a:avLst/>
          </a:prstGeom>
        </p:spPr>
      </p:pic>
    </p:spTree>
    <p:extLst>
      <p:ext uri="{BB962C8B-B14F-4D97-AF65-F5344CB8AC3E}">
        <p14:creationId xmlns:p14="http://schemas.microsoft.com/office/powerpoint/2010/main" val="2802610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8822E-5C5F-EA8E-47BD-7B1AA5604AA4}"/>
              </a:ext>
            </a:extLst>
          </p:cNvPr>
          <p:cNvPicPr>
            <a:picLocks noChangeAspect="1"/>
          </p:cNvPicPr>
          <p:nvPr/>
        </p:nvPicPr>
        <p:blipFill>
          <a:blip r:embed="rId2"/>
          <a:stretch>
            <a:fillRect/>
          </a:stretch>
        </p:blipFill>
        <p:spPr>
          <a:xfrm>
            <a:off x="1466204" y="1214128"/>
            <a:ext cx="9259592" cy="4429743"/>
          </a:xfrm>
          <a:prstGeom prst="rect">
            <a:avLst/>
          </a:prstGeom>
        </p:spPr>
      </p:pic>
    </p:spTree>
    <p:extLst>
      <p:ext uri="{BB962C8B-B14F-4D97-AF65-F5344CB8AC3E}">
        <p14:creationId xmlns:p14="http://schemas.microsoft.com/office/powerpoint/2010/main" val="4208699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1554F-9D4A-660C-1CA9-55FB9CDDF9BD}"/>
              </a:ext>
            </a:extLst>
          </p:cNvPr>
          <p:cNvPicPr>
            <a:picLocks noChangeAspect="1"/>
          </p:cNvPicPr>
          <p:nvPr/>
        </p:nvPicPr>
        <p:blipFill>
          <a:blip r:embed="rId2"/>
          <a:stretch>
            <a:fillRect/>
          </a:stretch>
        </p:blipFill>
        <p:spPr>
          <a:xfrm>
            <a:off x="1270914" y="971207"/>
            <a:ext cx="9650172" cy="4915586"/>
          </a:xfrm>
          <a:prstGeom prst="rect">
            <a:avLst/>
          </a:prstGeom>
        </p:spPr>
      </p:pic>
    </p:spTree>
    <p:extLst>
      <p:ext uri="{BB962C8B-B14F-4D97-AF65-F5344CB8AC3E}">
        <p14:creationId xmlns:p14="http://schemas.microsoft.com/office/powerpoint/2010/main" val="1759815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88C3-0467-D3E6-D18E-B817C6FDC507}"/>
              </a:ext>
            </a:extLst>
          </p:cNvPr>
          <p:cNvPicPr>
            <a:picLocks noChangeAspect="1"/>
          </p:cNvPicPr>
          <p:nvPr/>
        </p:nvPicPr>
        <p:blipFill>
          <a:blip r:embed="rId2"/>
          <a:stretch>
            <a:fillRect/>
          </a:stretch>
        </p:blipFill>
        <p:spPr>
          <a:xfrm>
            <a:off x="2871337" y="690180"/>
            <a:ext cx="6449325" cy="5477639"/>
          </a:xfrm>
          <a:prstGeom prst="rect">
            <a:avLst/>
          </a:prstGeom>
        </p:spPr>
      </p:pic>
    </p:spTree>
    <p:extLst>
      <p:ext uri="{BB962C8B-B14F-4D97-AF65-F5344CB8AC3E}">
        <p14:creationId xmlns:p14="http://schemas.microsoft.com/office/powerpoint/2010/main" val="42111251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1C038F-5841-0CFB-C976-B66FC23EB448}"/>
              </a:ext>
            </a:extLst>
          </p:cNvPr>
          <p:cNvPicPr>
            <a:picLocks noChangeAspect="1"/>
          </p:cNvPicPr>
          <p:nvPr/>
        </p:nvPicPr>
        <p:blipFill>
          <a:blip r:embed="rId2"/>
          <a:stretch>
            <a:fillRect/>
          </a:stretch>
        </p:blipFill>
        <p:spPr>
          <a:xfrm>
            <a:off x="1394756" y="337706"/>
            <a:ext cx="9402487" cy="6182588"/>
          </a:xfrm>
          <a:prstGeom prst="rect">
            <a:avLst/>
          </a:prstGeom>
        </p:spPr>
      </p:pic>
    </p:spTree>
    <p:extLst>
      <p:ext uri="{BB962C8B-B14F-4D97-AF65-F5344CB8AC3E}">
        <p14:creationId xmlns:p14="http://schemas.microsoft.com/office/powerpoint/2010/main" val="701833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A732D-DC67-7C67-8760-8A15D3C5F340}"/>
              </a:ext>
            </a:extLst>
          </p:cNvPr>
          <p:cNvPicPr>
            <a:picLocks noChangeAspect="1"/>
          </p:cNvPicPr>
          <p:nvPr/>
        </p:nvPicPr>
        <p:blipFill>
          <a:blip r:embed="rId2"/>
          <a:stretch>
            <a:fillRect/>
          </a:stretch>
        </p:blipFill>
        <p:spPr>
          <a:xfrm>
            <a:off x="1513835" y="2519235"/>
            <a:ext cx="9164329" cy="1819529"/>
          </a:xfrm>
          <a:prstGeom prst="rect">
            <a:avLst/>
          </a:prstGeom>
        </p:spPr>
      </p:pic>
    </p:spTree>
    <p:extLst>
      <p:ext uri="{BB962C8B-B14F-4D97-AF65-F5344CB8AC3E}">
        <p14:creationId xmlns:p14="http://schemas.microsoft.com/office/powerpoint/2010/main" val="209220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B1405-3CBB-F737-4BCC-E247FBAA2693}"/>
              </a:ext>
            </a:extLst>
          </p:cNvPr>
          <p:cNvSpPr txBox="1"/>
          <p:nvPr/>
        </p:nvSpPr>
        <p:spPr>
          <a:xfrm>
            <a:off x="156754" y="594054"/>
            <a:ext cx="11608526" cy="3113673"/>
          </a:xfrm>
          <a:prstGeom prst="rect">
            <a:avLst/>
          </a:prstGeom>
          <a:noFill/>
        </p:spPr>
        <p:txBody>
          <a:bodyPr wrap="square">
            <a:spAutoFit/>
          </a:bodyPr>
          <a:lstStyle/>
          <a:p>
            <a:pPr algn="l" fontAlgn="base">
              <a:spcBef>
                <a:spcPts val="1800"/>
              </a:spcBef>
              <a:spcAft>
                <a:spcPts val="1800"/>
              </a:spcAft>
            </a:pPr>
            <a:r>
              <a:rPr lang="en-US" sz="2400" b="1" i="0" dirty="0">
                <a:solidFill>
                  <a:srgbClr val="273239"/>
                </a:solidFill>
                <a:effectLst/>
                <a:latin typeface="Nunito" pitchFamily="2" charset="0"/>
              </a:rPr>
              <a:t> FIFO Branch and Bound</a:t>
            </a:r>
          </a:p>
          <a:p>
            <a:pPr algn="l" fontAlgn="base">
              <a:spcAft>
                <a:spcPts val="750"/>
              </a:spcAft>
            </a:pPr>
            <a:r>
              <a:rPr lang="en-US" sz="2400" b="0" i="0" dirty="0">
                <a:solidFill>
                  <a:srgbClr val="273239"/>
                </a:solidFill>
                <a:effectLst/>
                <a:latin typeface="Nunito" pitchFamily="2" charset="0"/>
              </a:rPr>
              <a:t>First-In-First-Out is an approach to the branch and bound problem that uses the queue approach to create a state-space tree. </a:t>
            </a:r>
          </a:p>
          <a:p>
            <a:pPr algn="l" fontAlgn="base">
              <a:spcAft>
                <a:spcPts val="750"/>
              </a:spcAft>
            </a:pPr>
            <a:r>
              <a:rPr lang="en-US" sz="2400" b="0" i="0" dirty="0">
                <a:solidFill>
                  <a:srgbClr val="273239"/>
                </a:solidFill>
                <a:effectLst/>
                <a:latin typeface="Nunito" pitchFamily="2" charset="0"/>
              </a:rPr>
              <a:t>In this case, the breadth-first search is performed, that is, the elements at a certain level are all searched, and then the elements at the next level are searched, starting with the first child of the first node at the previous level.</a:t>
            </a:r>
          </a:p>
          <a:p>
            <a:pPr algn="l" fontAlgn="base">
              <a:spcAft>
                <a:spcPts val="750"/>
              </a:spcAft>
            </a:pPr>
            <a:r>
              <a:rPr lang="en-US" sz="2400" b="0" i="0" dirty="0">
                <a:solidFill>
                  <a:srgbClr val="273239"/>
                </a:solidFill>
                <a:effectLst/>
                <a:latin typeface="Nunito" pitchFamily="2" charset="0"/>
              </a:rPr>
              <a:t>For a given set {A, B, C, D}, the state space tree will be constructed as follows :</a:t>
            </a:r>
          </a:p>
        </p:txBody>
      </p:sp>
      <p:pic>
        <p:nvPicPr>
          <p:cNvPr id="5" name="Picture 4">
            <a:extLst>
              <a:ext uri="{FF2B5EF4-FFF2-40B4-BE49-F238E27FC236}">
                <a16:creationId xmlns:a16="http://schemas.microsoft.com/office/drawing/2014/main" id="{8470BCFD-FC62-4B0B-BBB0-E9496ECCFE8F}"/>
              </a:ext>
            </a:extLst>
          </p:cNvPr>
          <p:cNvPicPr>
            <a:picLocks noChangeAspect="1"/>
          </p:cNvPicPr>
          <p:nvPr/>
        </p:nvPicPr>
        <p:blipFill>
          <a:blip r:embed="rId2"/>
          <a:stretch>
            <a:fillRect/>
          </a:stretch>
        </p:blipFill>
        <p:spPr>
          <a:xfrm>
            <a:off x="3164874" y="3823063"/>
            <a:ext cx="6001588" cy="3034937"/>
          </a:xfrm>
          <a:prstGeom prst="rect">
            <a:avLst/>
          </a:prstGeom>
        </p:spPr>
      </p:pic>
    </p:spTree>
    <p:extLst>
      <p:ext uri="{BB962C8B-B14F-4D97-AF65-F5344CB8AC3E}">
        <p14:creationId xmlns:p14="http://schemas.microsoft.com/office/powerpoint/2010/main" val="2827752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9ABF6-842F-4C5B-FB07-B145BD31AEBA}"/>
              </a:ext>
            </a:extLst>
          </p:cNvPr>
          <p:cNvPicPr>
            <a:picLocks noChangeAspect="1"/>
          </p:cNvPicPr>
          <p:nvPr/>
        </p:nvPicPr>
        <p:blipFill>
          <a:blip r:embed="rId2"/>
          <a:stretch>
            <a:fillRect/>
          </a:stretch>
        </p:blipFill>
        <p:spPr>
          <a:xfrm>
            <a:off x="1499546" y="523469"/>
            <a:ext cx="9192908" cy="5811061"/>
          </a:xfrm>
          <a:prstGeom prst="rect">
            <a:avLst/>
          </a:prstGeom>
        </p:spPr>
      </p:pic>
    </p:spTree>
    <p:extLst>
      <p:ext uri="{BB962C8B-B14F-4D97-AF65-F5344CB8AC3E}">
        <p14:creationId xmlns:p14="http://schemas.microsoft.com/office/powerpoint/2010/main" val="16673553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549B3C-0D83-2A99-14FA-70D64A88802F}"/>
              </a:ext>
            </a:extLst>
          </p:cNvPr>
          <p:cNvPicPr>
            <a:picLocks noChangeAspect="1"/>
          </p:cNvPicPr>
          <p:nvPr/>
        </p:nvPicPr>
        <p:blipFill>
          <a:blip r:embed="rId2"/>
          <a:stretch>
            <a:fillRect/>
          </a:stretch>
        </p:blipFill>
        <p:spPr>
          <a:xfrm>
            <a:off x="1566230" y="1137918"/>
            <a:ext cx="9059539" cy="4582164"/>
          </a:xfrm>
          <a:prstGeom prst="rect">
            <a:avLst/>
          </a:prstGeom>
        </p:spPr>
      </p:pic>
    </p:spTree>
    <p:extLst>
      <p:ext uri="{BB962C8B-B14F-4D97-AF65-F5344CB8AC3E}">
        <p14:creationId xmlns:p14="http://schemas.microsoft.com/office/powerpoint/2010/main" val="155967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FFDE7-2EB8-C248-4CA1-4807ABCA6A23}"/>
              </a:ext>
            </a:extLst>
          </p:cNvPr>
          <p:cNvPicPr>
            <a:picLocks noChangeAspect="1"/>
          </p:cNvPicPr>
          <p:nvPr/>
        </p:nvPicPr>
        <p:blipFill>
          <a:blip r:embed="rId2"/>
          <a:stretch>
            <a:fillRect/>
          </a:stretch>
        </p:blipFill>
        <p:spPr>
          <a:xfrm>
            <a:off x="1780500" y="0"/>
            <a:ext cx="8631000" cy="6548846"/>
          </a:xfrm>
          <a:prstGeom prst="rect">
            <a:avLst/>
          </a:prstGeom>
        </p:spPr>
      </p:pic>
    </p:spTree>
    <p:extLst>
      <p:ext uri="{BB962C8B-B14F-4D97-AF65-F5344CB8AC3E}">
        <p14:creationId xmlns:p14="http://schemas.microsoft.com/office/powerpoint/2010/main" val="350334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B7563-F190-55FA-713B-CE16ED48D725}"/>
              </a:ext>
            </a:extLst>
          </p:cNvPr>
          <p:cNvPicPr>
            <a:picLocks noChangeAspect="1"/>
          </p:cNvPicPr>
          <p:nvPr/>
        </p:nvPicPr>
        <p:blipFill>
          <a:blip r:embed="rId2"/>
          <a:stretch>
            <a:fillRect/>
          </a:stretch>
        </p:blipFill>
        <p:spPr>
          <a:xfrm>
            <a:off x="1494783" y="1638050"/>
            <a:ext cx="9202434" cy="3581900"/>
          </a:xfrm>
          <a:prstGeom prst="rect">
            <a:avLst/>
          </a:prstGeom>
        </p:spPr>
      </p:pic>
    </p:spTree>
    <p:extLst>
      <p:ext uri="{BB962C8B-B14F-4D97-AF65-F5344CB8AC3E}">
        <p14:creationId xmlns:p14="http://schemas.microsoft.com/office/powerpoint/2010/main" val="10118745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92B1A-47E7-C0A8-F008-965993056225}"/>
              </a:ext>
            </a:extLst>
          </p:cNvPr>
          <p:cNvSpPr txBox="1"/>
          <p:nvPr/>
        </p:nvSpPr>
        <p:spPr>
          <a:xfrm>
            <a:off x="330922" y="442342"/>
            <a:ext cx="6096000" cy="369332"/>
          </a:xfrm>
          <a:prstGeom prst="rect">
            <a:avLst/>
          </a:prstGeom>
          <a:noFill/>
        </p:spPr>
        <p:txBody>
          <a:bodyPr wrap="square">
            <a:spAutoFit/>
          </a:bodyPr>
          <a:lstStyle/>
          <a:p>
            <a:r>
              <a:rPr lang="en-US" dirty="0"/>
              <a:t>Now consider the path (1, 4)</a:t>
            </a:r>
            <a:endParaRPr lang="en-IN" dirty="0"/>
          </a:p>
        </p:txBody>
      </p:sp>
      <p:pic>
        <p:nvPicPr>
          <p:cNvPr id="5" name="Picture 4">
            <a:extLst>
              <a:ext uri="{FF2B5EF4-FFF2-40B4-BE49-F238E27FC236}">
                <a16:creationId xmlns:a16="http://schemas.microsoft.com/office/drawing/2014/main" id="{C438733B-A587-0985-51C4-210FA5DF0331}"/>
              </a:ext>
            </a:extLst>
          </p:cNvPr>
          <p:cNvPicPr>
            <a:picLocks noChangeAspect="1"/>
          </p:cNvPicPr>
          <p:nvPr/>
        </p:nvPicPr>
        <p:blipFill>
          <a:blip r:embed="rId2"/>
          <a:stretch>
            <a:fillRect/>
          </a:stretch>
        </p:blipFill>
        <p:spPr>
          <a:xfrm>
            <a:off x="1513835" y="1061707"/>
            <a:ext cx="9164329" cy="4734586"/>
          </a:xfrm>
          <a:prstGeom prst="rect">
            <a:avLst/>
          </a:prstGeom>
        </p:spPr>
      </p:pic>
    </p:spTree>
    <p:extLst>
      <p:ext uri="{BB962C8B-B14F-4D97-AF65-F5344CB8AC3E}">
        <p14:creationId xmlns:p14="http://schemas.microsoft.com/office/powerpoint/2010/main" val="43673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89FF9-F7EE-FD89-41F5-CC73EE2563A2}"/>
              </a:ext>
            </a:extLst>
          </p:cNvPr>
          <p:cNvPicPr>
            <a:picLocks noChangeAspect="1"/>
          </p:cNvPicPr>
          <p:nvPr/>
        </p:nvPicPr>
        <p:blipFill>
          <a:blip r:embed="rId2"/>
          <a:stretch>
            <a:fillRect/>
          </a:stretch>
        </p:blipFill>
        <p:spPr>
          <a:xfrm>
            <a:off x="1428098" y="785443"/>
            <a:ext cx="9335803" cy="5287113"/>
          </a:xfrm>
          <a:prstGeom prst="rect">
            <a:avLst/>
          </a:prstGeom>
        </p:spPr>
      </p:pic>
    </p:spTree>
    <p:extLst>
      <p:ext uri="{BB962C8B-B14F-4D97-AF65-F5344CB8AC3E}">
        <p14:creationId xmlns:p14="http://schemas.microsoft.com/office/powerpoint/2010/main" val="26465285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54CBE-D01A-7ECC-C000-34F5EE368512}"/>
              </a:ext>
            </a:extLst>
          </p:cNvPr>
          <p:cNvPicPr>
            <a:picLocks noChangeAspect="1"/>
          </p:cNvPicPr>
          <p:nvPr/>
        </p:nvPicPr>
        <p:blipFill>
          <a:blip r:embed="rId2"/>
          <a:stretch>
            <a:fillRect/>
          </a:stretch>
        </p:blipFill>
        <p:spPr>
          <a:xfrm>
            <a:off x="1847257" y="2366814"/>
            <a:ext cx="8497486" cy="2124371"/>
          </a:xfrm>
          <a:prstGeom prst="rect">
            <a:avLst/>
          </a:prstGeom>
        </p:spPr>
      </p:pic>
    </p:spTree>
    <p:extLst>
      <p:ext uri="{BB962C8B-B14F-4D97-AF65-F5344CB8AC3E}">
        <p14:creationId xmlns:p14="http://schemas.microsoft.com/office/powerpoint/2010/main" val="14199217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99221-3801-F654-8F10-DC069DE903D4}"/>
              </a:ext>
            </a:extLst>
          </p:cNvPr>
          <p:cNvPicPr>
            <a:picLocks noChangeAspect="1"/>
          </p:cNvPicPr>
          <p:nvPr/>
        </p:nvPicPr>
        <p:blipFill>
          <a:blip r:embed="rId2"/>
          <a:stretch>
            <a:fillRect/>
          </a:stretch>
        </p:blipFill>
        <p:spPr>
          <a:xfrm>
            <a:off x="478972" y="0"/>
            <a:ext cx="11103428" cy="6858000"/>
          </a:xfrm>
          <a:prstGeom prst="rect">
            <a:avLst/>
          </a:prstGeom>
        </p:spPr>
      </p:pic>
    </p:spTree>
    <p:extLst>
      <p:ext uri="{BB962C8B-B14F-4D97-AF65-F5344CB8AC3E}">
        <p14:creationId xmlns:p14="http://schemas.microsoft.com/office/powerpoint/2010/main" val="23945340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CB4C2-F3B6-2D10-17D0-7A3D22F2CA72}"/>
              </a:ext>
            </a:extLst>
          </p:cNvPr>
          <p:cNvPicPr>
            <a:picLocks noChangeAspect="1"/>
          </p:cNvPicPr>
          <p:nvPr/>
        </p:nvPicPr>
        <p:blipFill>
          <a:blip r:embed="rId2"/>
          <a:stretch>
            <a:fillRect/>
          </a:stretch>
        </p:blipFill>
        <p:spPr>
          <a:xfrm>
            <a:off x="0" y="334752"/>
            <a:ext cx="12192000" cy="6205914"/>
          </a:xfrm>
          <a:prstGeom prst="rect">
            <a:avLst/>
          </a:prstGeom>
        </p:spPr>
      </p:pic>
    </p:spTree>
    <p:extLst>
      <p:ext uri="{BB962C8B-B14F-4D97-AF65-F5344CB8AC3E}">
        <p14:creationId xmlns:p14="http://schemas.microsoft.com/office/powerpoint/2010/main" val="10110519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A03CF-B3E8-01C0-9FEA-AE678A42E1F4}"/>
              </a:ext>
            </a:extLst>
          </p:cNvPr>
          <p:cNvPicPr>
            <a:picLocks noChangeAspect="1"/>
          </p:cNvPicPr>
          <p:nvPr/>
        </p:nvPicPr>
        <p:blipFill>
          <a:blip r:embed="rId2"/>
          <a:stretch>
            <a:fillRect/>
          </a:stretch>
        </p:blipFill>
        <p:spPr>
          <a:xfrm>
            <a:off x="275606" y="0"/>
            <a:ext cx="11640787" cy="6858000"/>
          </a:xfrm>
          <a:prstGeom prst="rect">
            <a:avLst/>
          </a:prstGeom>
        </p:spPr>
      </p:pic>
    </p:spTree>
    <p:extLst>
      <p:ext uri="{BB962C8B-B14F-4D97-AF65-F5344CB8AC3E}">
        <p14:creationId xmlns:p14="http://schemas.microsoft.com/office/powerpoint/2010/main" val="208355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3595</Words>
  <Application>Microsoft Office PowerPoint</Application>
  <PresentationFormat>Widescreen</PresentationFormat>
  <Paragraphs>198</Paragraphs>
  <Slides>119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119</vt:i4>
      </vt:variant>
    </vt:vector>
  </HeadingPairs>
  <TitlesOfParts>
    <vt:vector size="125" baseType="lpstr">
      <vt:lpstr>Arial</vt:lpstr>
      <vt:lpstr>Calibri</vt:lpstr>
      <vt:lpstr>Calibri Light</vt:lpstr>
      <vt:lpstr>Nunito</vt:lpstr>
      <vt:lpstr>Times New Roman</vt:lpstr>
      <vt:lpstr>Office Theme</vt:lpstr>
      <vt:lpstr>Unit-V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2025-08-14T08:06:35Z</dcterms:created>
  <dcterms:modified xsi:type="dcterms:W3CDTF">2025-08-14T08:06:47Z</dcterms:modified>
</cp:coreProperties>
</file>