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Assistant" panose="020B0604020202020204" charset="-79"/>
      <p:regular r:id="rId28"/>
    </p:embeddedFont>
    <p:embeddedFont>
      <p:font typeface="Assistant Bold" panose="020B0604020202020204" charset="-79"/>
      <p:regular r:id="rId29"/>
    </p:embeddedFont>
    <p:embeddedFont>
      <p:font typeface="Roca One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6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97" r="-1559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35271" y="4565874"/>
            <a:ext cx="5902101" cy="7974702"/>
            <a:chOff x="0" y="0"/>
            <a:chExt cx="7869467" cy="106329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869467" cy="7869467"/>
            </a:xfrm>
            <a:custGeom>
              <a:avLst/>
              <a:gdLst/>
              <a:ahLst/>
              <a:cxnLst/>
              <a:rect l="l" t="t" r="r" b="b"/>
              <a:pathLst>
                <a:path w="7869467" h="7869467">
                  <a:moveTo>
                    <a:pt x="0" y="0"/>
                  </a:moveTo>
                  <a:lnTo>
                    <a:pt x="7869467" y="0"/>
                  </a:lnTo>
                  <a:lnTo>
                    <a:pt x="7869467" y="7869467"/>
                  </a:lnTo>
                  <a:lnTo>
                    <a:pt x="0" y="7869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313695" y="6497867"/>
              <a:ext cx="7555772" cy="4135068"/>
            </a:xfrm>
            <a:custGeom>
              <a:avLst/>
              <a:gdLst/>
              <a:ahLst/>
              <a:cxnLst/>
              <a:rect l="l" t="t" r="r" b="b"/>
              <a:pathLst>
                <a:path w="7555772" h="4135068">
                  <a:moveTo>
                    <a:pt x="0" y="0"/>
                  </a:moveTo>
                  <a:lnTo>
                    <a:pt x="7555772" y="0"/>
                  </a:lnTo>
                  <a:lnTo>
                    <a:pt x="7555772" y="4135069"/>
                  </a:lnTo>
                  <a:lnTo>
                    <a:pt x="0" y="4135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12385899" y="-2268953"/>
            <a:ext cx="5902101" cy="7974702"/>
            <a:chOff x="0" y="0"/>
            <a:chExt cx="7869467" cy="106329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869467" cy="7869467"/>
            </a:xfrm>
            <a:custGeom>
              <a:avLst/>
              <a:gdLst/>
              <a:ahLst/>
              <a:cxnLst/>
              <a:rect l="l" t="t" r="r" b="b"/>
              <a:pathLst>
                <a:path w="7869467" h="7869467">
                  <a:moveTo>
                    <a:pt x="0" y="0"/>
                  </a:moveTo>
                  <a:lnTo>
                    <a:pt x="7869467" y="0"/>
                  </a:lnTo>
                  <a:lnTo>
                    <a:pt x="7869467" y="7869467"/>
                  </a:lnTo>
                  <a:lnTo>
                    <a:pt x="0" y="7869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313695" y="6497867"/>
              <a:ext cx="7555772" cy="4135068"/>
            </a:xfrm>
            <a:custGeom>
              <a:avLst/>
              <a:gdLst/>
              <a:ahLst/>
              <a:cxnLst/>
              <a:rect l="l" t="t" r="r" b="b"/>
              <a:pathLst>
                <a:path w="7555772" h="4135068">
                  <a:moveTo>
                    <a:pt x="0" y="0"/>
                  </a:moveTo>
                  <a:lnTo>
                    <a:pt x="7555772" y="0"/>
                  </a:lnTo>
                  <a:lnTo>
                    <a:pt x="7555772" y="4135069"/>
                  </a:lnTo>
                  <a:lnTo>
                    <a:pt x="0" y="4135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-2672315" y="-776716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6884370" y="7044598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4054949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054949" y="0"/>
                </a:lnTo>
                <a:lnTo>
                  <a:pt x="4054949" y="411480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680216" y="8511973"/>
            <a:ext cx="7411367" cy="590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1"/>
              </a:lnSpc>
            </a:pPr>
            <a:r>
              <a:rPr lang="en-US" sz="4481" spc="67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Course: CNS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23537" y="2756897"/>
            <a:ext cx="13768046" cy="4287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44"/>
              </a:lnSpc>
            </a:pPr>
            <a:r>
              <a:rPr lang="en-US" sz="12317">
                <a:solidFill>
                  <a:srgbClr val="0D1C38"/>
                </a:solidFill>
                <a:latin typeface="Roca One"/>
                <a:ea typeface="Roca One"/>
                <a:cs typeface="Roca One"/>
                <a:sym typeface="Roca One"/>
              </a:rPr>
              <a:t>CRYPTOGRAPHIC ALGORITHMS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16324" y="1347359"/>
            <a:ext cx="5077923" cy="437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1"/>
              </a:lnSpc>
            </a:pPr>
            <a:r>
              <a:rPr lang="en-US" sz="3341" spc="50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PVPSIT 2026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5597" r="-1559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9443" y="1028700"/>
            <a:ext cx="16229114" cy="8229600"/>
            <a:chOff x="0" y="0"/>
            <a:chExt cx="427433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334" cy="2167467"/>
            </a:xfrm>
            <a:custGeom>
              <a:avLst/>
              <a:gdLst/>
              <a:ahLst/>
              <a:cxnLst/>
              <a:rect l="l" t="t" r="r" b="b"/>
              <a:pathLst>
                <a:path w="4274334" h="2167467">
                  <a:moveTo>
                    <a:pt x="0" y="0"/>
                  </a:moveTo>
                  <a:lnTo>
                    <a:pt x="4274334" y="0"/>
                  </a:lnTo>
                  <a:lnTo>
                    <a:pt x="4274334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274335" cy="2110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6125872" y="9311584"/>
            <a:ext cx="6036256" cy="3303478"/>
          </a:xfrm>
          <a:custGeom>
            <a:avLst/>
            <a:gdLst/>
            <a:ahLst/>
            <a:cxnLst/>
            <a:rect l="l" t="t" r="r" b="b"/>
            <a:pathLst>
              <a:path w="6036256" h="3303478">
                <a:moveTo>
                  <a:pt x="0" y="0"/>
                </a:moveTo>
                <a:lnTo>
                  <a:pt x="6036256" y="0"/>
                </a:lnTo>
                <a:lnTo>
                  <a:pt x="6036256" y="3303479"/>
                </a:lnTo>
                <a:lnTo>
                  <a:pt x="0" y="33034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352939" y="3807138"/>
            <a:ext cx="9101349" cy="5126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9" lvl="1" indent="-313054" algn="l">
              <a:lnSpc>
                <a:spcPts val="4059"/>
              </a:lnSpc>
              <a:buAutoNum type="arabicPeriod"/>
            </a:pPr>
            <a:r>
              <a:rPr lang="en-US" sz="2899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Plaintext → Initial Permutation</a:t>
            </a:r>
          </a:p>
          <a:p>
            <a:pPr marL="626109" lvl="1" indent="-313054" algn="l">
              <a:lnSpc>
                <a:spcPts val="4059"/>
              </a:lnSpc>
              <a:buAutoNum type="arabicPeriod"/>
            </a:pPr>
            <a:r>
              <a:rPr lang="en-US" sz="2899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Split into L and R</a:t>
            </a:r>
          </a:p>
          <a:p>
            <a:pPr marL="626109" lvl="1" indent="-313054" algn="l">
              <a:lnSpc>
                <a:spcPts val="4059"/>
              </a:lnSpc>
              <a:buAutoNum type="arabicPeriod"/>
            </a:pPr>
            <a:r>
              <a:rPr lang="en-US" sz="2899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Apply 16 rounds:</a:t>
            </a:r>
          </a:p>
          <a:p>
            <a:pPr marL="1252218" lvl="2" indent="-417406" algn="l">
              <a:lnSpc>
                <a:spcPts val="4059"/>
              </a:lnSpc>
              <a:buFont typeface="Arial"/>
              <a:buChar char="⚬"/>
            </a:pPr>
            <a:r>
              <a:rPr lang="en-US" sz="2899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Expansion</a:t>
            </a:r>
          </a:p>
          <a:p>
            <a:pPr marL="1252218" lvl="2" indent="-417406" algn="l">
              <a:lnSpc>
                <a:spcPts val="4059"/>
              </a:lnSpc>
              <a:buFont typeface="Arial"/>
              <a:buChar char="⚬"/>
            </a:pPr>
            <a:r>
              <a:rPr lang="en-US" sz="2899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XOR with round key</a:t>
            </a:r>
          </a:p>
          <a:p>
            <a:pPr marL="1252218" lvl="2" indent="-417406" algn="l">
              <a:lnSpc>
                <a:spcPts val="4059"/>
              </a:lnSpc>
              <a:buFont typeface="Arial"/>
              <a:buChar char="⚬"/>
            </a:pPr>
            <a:r>
              <a:rPr lang="en-US" sz="2899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S-box substitution</a:t>
            </a:r>
          </a:p>
          <a:p>
            <a:pPr marL="1252218" lvl="2" indent="-417406" algn="l">
              <a:lnSpc>
                <a:spcPts val="4059"/>
              </a:lnSpc>
              <a:buFont typeface="Arial"/>
              <a:buChar char="⚬"/>
            </a:pPr>
            <a:r>
              <a:rPr lang="en-US" sz="2899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Permutation</a:t>
            </a:r>
          </a:p>
          <a:p>
            <a:pPr marL="626109" lvl="1" indent="-313054" algn="l">
              <a:lnSpc>
                <a:spcPts val="4059"/>
              </a:lnSpc>
              <a:buAutoNum type="arabicPeriod"/>
            </a:pPr>
            <a:r>
              <a:rPr lang="en-US" sz="2899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Swap halves</a:t>
            </a:r>
          </a:p>
          <a:p>
            <a:pPr marL="626109" lvl="1" indent="-313054" algn="l">
              <a:lnSpc>
                <a:spcPts val="4059"/>
              </a:lnSpc>
              <a:buAutoNum type="arabicPeriod"/>
            </a:pPr>
            <a:r>
              <a:rPr lang="en-US" sz="2899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Final Permutation → Ciphertext</a:t>
            </a:r>
          </a:p>
          <a:p>
            <a:pPr algn="l">
              <a:lnSpc>
                <a:spcPts val="4059"/>
              </a:lnSpc>
            </a:pPr>
            <a:endParaRPr lang="en-US" sz="2899" spc="43">
              <a:solidFill>
                <a:srgbClr val="0D1C38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352939" y="2831179"/>
            <a:ext cx="9582122" cy="720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6301">
                <a:solidFill>
                  <a:srgbClr val="0D1C38"/>
                </a:solidFill>
                <a:latin typeface="Roca One"/>
                <a:ea typeface="Roca One"/>
                <a:cs typeface="Roca One"/>
                <a:sym typeface="Roca One"/>
              </a:rPr>
              <a:t>DES - Encryption Process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479040" y="1186926"/>
            <a:ext cx="3765669" cy="331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41"/>
              </a:lnSpc>
            </a:pPr>
            <a:r>
              <a:rPr lang="en-US" sz="2541" spc="38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PVPSIT | 2026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6515" y="1196451"/>
            <a:ext cx="4927457" cy="320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1"/>
              </a:lnSpc>
            </a:pPr>
            <a:r>
              <a:rPr lang="en-US" sz="2481" spc="37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Dr. S. Phani Praveen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5597" r="-1559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9443" y="1028700"/>
            <a:ext cx="16229114" cy="8229600"/>
            <a:chOff x="0" y="0"/>
            <a:chExt cx="427433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334" cy="2167467"/>
            </a:xfrm>
            <a:custGeom>
              <a:avLst/>
              <a:gdLst/>
              <a:ahLst/>
              <a:cxnLst/>
              <a:rect l="l" t="t" r="r" b="b"/>
              <a:pathLst>
                <a:path w="4274334" h="2167467">
                  <a:moveTo>
                    <a:pt x="0" y="0"/>
                  </a:moveTo>
                  <a:lnTo>
                    <a:pt x="4274334" y="0"/>
                  </a:lnTo>
                  <a:lnTo>
                    <a:pt x="4274334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274335" cy="2110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6125872" y="9311584"/>
            <a:ext cx="6036256" cy="3303478"/>
          </a:xfrm>
          <a:custGeom>
            <a:avLst/>
            <a:gdLst/>
            <a:ahLst/>
            <a:cxnLst/>
            <a:rect l="l" t="t" r="r" b="b"/>
            <a:pathLst>
              <a:path w="6036256" h="3303478">
                <a:moveTo>
                  <a:pt x="0" y="0"/>
                </a:moveTo>
                <a:lnTo>
                  <a:pt x="6036256" y="0"/>
                </a:lnTo>
                <a:lnTo>
                  <a:pt x="6036256" y="3303479"/>
                </a:lnTo>
                <a:lnTo>
                  <a:pt x="0" y="33034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908431" y="1028700"/>
            <a:ext cx="6471138" cy="8229600"/>
          </a:xfrm>
          <a:custGeom>
            <a:avLst/>
            <a:gdLst/>
            <a:ahLst/>
            <a:cxnLst/>
            <a:rect l="l" t="t" r="r" b="b"/>
            <a:pathLst>
              <a:path w="6471138" h="8229600">
                <a:moveTo>
                  <a:pt x="0" y="0"/>
                </a:moveTo>
                <a:lnTo>
                  <a:pt x="6471138" y="0"/>
                </a:lnTo>
                <a:lnTo>
                  <a:pt x="64711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2479040" y="1186926"/>
            <a:ext cx="3765669" cy="331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41"/>
              </a:lnSpc>
            </a:pPr>
            <a:r>
              <a:rPr lang="en-US" sz="2541" spc="38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PVPSIT | 2026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36515" y="1196451"/>
            <a:ext cx="4927457" cy="320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1"/>
              </a:lnSpc>
            </a:pPr>
            <a:r>
              <a:rPr lang="en-US" sz="2481" spc="37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Dr. S. Phani Praveen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-4274734" y="4844733"/>
            <a:ext cx="16229114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b="1" spc="46">
                <a:solidFill>
                  <a:srgbClr val="0D1C38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DES - Working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5597" r="-1559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9443" y="1028700"/>
            <a:ext cx="16229114" cy="8229600"/>
            <a:chOff x="0" y="0"/>
            <a:chExt cx="427433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334" cy="2167467"/>
            </a:xfrm>
            <a:custGeom>
              <a:avLst/>
              <a:gdLst/>
              <a:ahLst/>
              <a:cxnLst/>
              <a:rect l="l" t="t" r="r" b="b"/>
              <a:pathLst>
                <a:path w="4274334" h="2167467">
                  <a:moveTo>
                    <a:pt x="0" y="0"/>
                  </a:moveTo>
                  <a:lnTo>
                    <a:pt x="4274334" y="0"/>
                  </a:lnTo>
                  <a:lnTo>
                    <a:pt x="4274334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274335" cy="2110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6125872" y="9311584"/>
            <a:ext cx="6036256" cy="3303478"/>
          </a:xfrm>
          <a:custGeom>
            <a:avLst/>
            <a:gdLst/>
            <a:ahLst/>
            <a:cxnLst/>
            <a:rect l="l" t="t" r="r" b="b"/>
            <a:pathLst>
              <a:path w="6036256" h="3303478">
                <a:moveTo>
                  <a:pt x="0" y="0"/>
                </a:moveTo>
                <a:lnTo>
                  <a:pt x="6036256" y="0"/>
                </a:lnTo>
                <a:lnTo>
                  <a:pt x="6036256" y="3303479"/>
                </a:lnTo>
                <a:lnTo>
                  <a:pt x="0" y="33034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929941" y="3593582"/>
            <a:ext cx="6994825" cy="306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Original 64-bit key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Parity bits removed → 56-bit key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Divided into C and D halves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Left shifts + compression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Generates 16 round keys</a:t>
            </a:r>
          </a:p>
          <a:p>
            <a:pPr algn="just">
              <a:lnSpc>
                <a:spcPts val="4060"/>
              </a:lnSpc>
            </a:pPr>
            <a:endParaRPr lang="en-US" sz="2900" spc="43">
              <a:solidFill>
                <a:srgbClr val="0D1C38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10707" y="2782218"/>
            <a:ext cx="7433293" cy="416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0"/>
              </a:lnSpc>
            </a:pPr>
            <a:r>
              <a:rPr lang="en-US" sz="3700">
                <a:solidFill>
                  <a:srgbClr val="0D1C38"/>
                </a:solidFill>
                <a:latin typeface="Roca One"/>
                <a:ea typeface="Roca One"/>
                <a:cs typeface="Roca One"/>
                <a:sym typeface="Roca One"/>
              </a:rPr>
              <a:t>DES - Key Generation</a:t>
            </a:r>
          </a:p>
        </p:txBody>
      </p:sp>
      <p:sp>
        <p:nvSpPr>
          <p:cNvPr id="11" name="AutoShape 11"/>
          <p:cNvSpPr/>
          <p:nvPr/>
        </p:nvSpPr>
        <p:spPr>
          <a:xfrm>
            <a:off x="9144000" y="1897380"/>
            <a:ext cx="0" cy="649224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9801384" y="3593582"/>
            <a:ext cx="6994825" cy="4098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Strengths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Well-studied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Simple hardware implementation</a:t>
            </a:r>
          </a:p>
          <a:p>
            <a:pPr algn="just">
              <a:lnSpc>
                <a:spcPts val="4060"/>
              </a:lnSpc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Weaknesses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Small key size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Vulnerable to brute-force attacks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No longer considered secure</a:t>
            </a:r>
          </a:p>
          <a:p>
            <a:pPr algn="just">
              <a:lnSpc>
                <a:spcPts val="4060"/>
              </a:lnSpc>
            </a:pPr>
            <a:endParaRPr lang="en-US" sz="2900" spc="43">
              <a:solidFill>
                <a:srgbClr val="0D1C38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582150" y="2782218"/>
            <a:ext cx="7433293" cy="416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0"/>
              </a:lnSpc>
            </a:pPr>
            <a:r>
              <a:rPr lang="en-US" sz="3700">
                <a:solidFill>
                  <a:srgbClr val="0D1C38"/>
                </a:solidFill>
                <a:latin typeface="Roca One"/>
                <a:ea typeface="Roca One"/>
                <a:cs typeface="Roca One"/>
                <a:sym typeface="Roca One"/>
              </a:rPr>
              <a:t>DES - Strengths and Weaknesses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79040" y="1186926"/>
            <a:ext cx="3765669" cy="331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41"/>
              </a:lnSpc>
            </a:pPr>
            <a:r>
              <a:rPr lang="en-US" sz="2541" spc="38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PVPSIT | 2026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6515" y="1196451"/>
            <a:ext cx="4927457" cy="320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1"/>
              </a:lnSpc>
            </a:pPr>
            <a:r>
              <a:rPr lang="en-US" sz="2481" spc="37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Dr. S. Phani Praveen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5597" r="-1559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9443" y="1028700"/>
            <a:ext cx="16229114" cy="8229600"/>
            <a:chOff x="0" y="0"/>
            <a:chExt cx="427433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334" cy="2167467"/>
            </a:xfrm>
            <a:custGeom>
              <a:avLst/>
              <a:gdLst/>
              <a:ahLst/>
              <a:cxnLst/>
              <a:rect l="l" t="t" r="r" b="b"/>
              <a:pathLst>
                <a:path w="4274334" h="2167467">
                  <a:moveTo>
                    <a:pt x="0" y="0"/>
                  </a:moveTo>
                  <a:lnTo>
                    <a:pt x="4274334" y="0"/>
                  </a:lnTo>
                  <a:lnTo>
                    <a:pt x="4274334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274335" cy="2110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6125872" y="9311584"/>
            <a:ext cx="6036256" cy="3303478"/>
          </a:xfrm>
          <a:custGeom>
            <a:avLst/>
            <a:gdLst/>
            <a:ahLst/>
            <a:cxnLst/>
            <a:rect l="l" t="t" r="r" b="b"/>
            <a:pathLst>
              <a:path w="6036256" h="3303478">
                <a:moveTo>
                  <a:pt x="0" y="0"/>
                </a:moveTo>
                <a:lnTo>
                  <a:pt x="6036256" y="0"/>
                </a:lnTo>
                <a:lnTo>
                  <a:pt x="6036256" y="3303479"/>
                </a:lnTo>
                <a:lnTo>
                  <a:pt x="0" y="33034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981533" y="3807138"/>
            <a:ext cx="6162467" cy="3453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AES = Advanced Encryption Standard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Replaced DES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Standardized by NIST (2001)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Based on Substitution–Permutation Network (SPN)</a:t>
            </a:r>
          </a:p>
          <a:p>
            <a:pPr algn="just">
              <a:lnSpc>
                <a:spcPts val="3912"/>
              </a:lnSpc>
            </a:pPr>
            <a:endParaRPr lang="en-US" sz="2794" spc="41">
              <a:solidFill>
                <a:srgbClr val="0D1C38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-1913248" y="2685893"/>
            <a:ext cx="22174922" cy="700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</a:pPr>
            <a:r>
              <a:rPr lang="en-US" sz="6101">
                <a:solidFill>
                  <a:srgbClr val="0D1C38"/>
                </a:solidFill>
                <a:latin typeface="Roca One"/>
                <a:ea typeface="Roca One"/>
                <a:cs typeface="Roca One"/>
                <a:sym typeface="Roca One"/>
              </a:rPr>
              <a:t>AES - INTRO AND KEY FEATURES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397806" y="3807138"/>
            <a:ext cx="6162467" cy="3453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Block size: 128 bits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Key sizes: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128 bits (10 rounds)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192 bits (12 rounds)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256 bits (14 rounds)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Fast in both software &amp; hardware</a:t>
            </a:r>
          </a:p>
          <a:p>
            <a:pPr algn="just">
              <a:lnSpc>
                <a:spcPts val="3912"/>
              </a:lnSpc>
            </a:pPr>
            <a:endParaRPr lang="en-US" sz="2794" spc="41">
              <a:solidFill>
                <a:srgbClr val="0D1C38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479040" y="1186926"/>
            <a:ext cx="3765669" cy="331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41"/>
              </a:lnSpc>
            </a:pPr>
            <a:r>
              <a:rPr lang="en-US" sz="2541" spc="38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PVPSIT | 2026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36515" y="1196451"/>
            <a:ext cx="4927457" cy="320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1"/>
              </a:lnSpc>
            </a:pPr>
            <a:r>
              <a:rPr lang="en-US" sz="2481" spc="37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Dr. S. Phani Praveen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5597" r="-1559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9443" y="1028700"/>
            <a:ext cx="16229114" cy="8229600"/>
            <a:chOff x="0" y="0"/>
            <a:chExt cx="427433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334" cy="2167467"/>
            </a:xfrm>
            <a:custGeom>
              <a:avLst/>
              <a:gdLst/>
              <a:ahLst/>
              <a:cxnLst/>
              <a:rect l="l" t="t" r="r" b="b"/>
              <a:pathLst>
                <a:path w="4274334" h="2167467">
                  <a:moveTo>
                    <a:pt x="0" y="0"/>
                  </a:moveTo>
                  <a:lnTo>
                    <a:pt x="4274334" y="0"/>
                  </a:lnTo>
                  <a:lnTo>
                    <a:pt x="4274334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274335" cy="2110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6125872" y="9311584"/>
            <a:ext cx="6036256" cy="3303478"/>
          </a:xfrm>
          <a:custGeom>
            <a:avLst/>
            <a:gdLst/>
            <a:ahLst/>
            <a:cxnLst/>
            <a:rect l="l" t="t" r="r" b="b"/>
            <a:pathLst>
              <a:path w="6036256" h="3303478">
                <a:moveTo>
                  <a:pt x="0" y="0"/>
                </a:moveTo>
                <a:lnTo>
                  <a:pt x="6036256" y="0"/>
                </a:lnTo>
                <a:lnTo>
                  <a:pt x="6036256" y="3303479"/>
                </a:lnTo>
                <a:lnTo>
                  <a:pt x="0" y="33034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981533" y="4339228"/>
            <a:ext cx="6162467" cy="2462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Data represented as 4×4 byte matrix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Called the State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All operations performed on the State</a:t>
            </a:r>
          </a:p>
          <a:p>
            <a:pPr algn="just">
              <a:lnSpc>
                <a:spcPts val="3912"/>
              </a:lnSpc>
            </a:pPr>
            <a:endParaRPr lang="en-US" sz="2794" spc="41">
              <a:solidFill>
                <a:srgbClr val="0D1C38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-1943461" y="2798941"/>
            <a:ext cx="22174922" cy="700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</a:pPr>
            <a:r>
              <a:rPr lang="en-US" sz="6101">
                <a:solidFill>
                  <a:srgbClr val="0D1C38"/>
                </a:solidFill>
                <a:latin typeface="Roca One"/>
                <a:ea typeface="Roca One"/>
                <a:cs typeface="Roca One"/>
                <a:sym typeface="Roca One"/>
              </a:rPr>
              <a:t>AES - Data Rep and Encryption Rounds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397806" y="4339228"/>
            <a:ext cx="6162467" cy="295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Each round consists of: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SubBytes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ShiftRows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MixColumns (except final round)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AddRoundKey</a:t>
            </a:r>
          </a:p>
          <a:p>
            <a:pPr algn="just">
              <a:lnSpc>
                <a:spcPts val="3912"/>
              </a:lnSpc>
            </a:pPr>
            <a:endParaRPr lang="en-US" sz="2794" spc="41">
              <a:solidFill>
                <a:srgbClr val="0D1C38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479040" y="1186926"/>
            <a:ext cx="3765669" cy="331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41"/>
              </a:lnSpc>
            </a:pPr>
            <a:r>
              <a:rPr lang="en-US" sz="2541" spc="38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PVPSIT | 2026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36515" y="1196451"/>
            <a:ext cx="4927457" cy="320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1"/>
              </a:lnSpc>
            </a:pPr>
            <a:r>
              <a:rPr lang="en-US" sz="2481" spc="37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Dr. S. Phani Praveen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5597" r="-1559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9443" y="1028700"/>
            <a:ext cx="16229114" cy="8229600"/>
            <a:chOff x="0" y="0"/>
            <a:chExt cx="427433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334" cy="2167467"/>
            </a:xfrm>
            <a:custGeom>
              <a:avLst/>
              <a:gdLst/>
              <a:ahLst/>
              <a:cxnLst/>
              <a:rect l="l" t="t" r="r" b="b"/>
              <a:pathLst>
                <a:path w="4274334" h="2167467">
                  <a:moveTo>
                    <a:pt x="0" y="0"/>
                  </a:moveTo>
                  <a:lnTo>
                    <a:pt x="4274334" y="0"/>
                  </a:lnTo>
                  <a:lnTo>
                    <a:pt x="4274334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274335" cy="2110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6125872" y="9311584"/>
            <a:ext cx="6036256" cy="3303478"/>
          </a:xfrm>
          <a:custGeom>
            <a:avLst/>
            <a:gdLst/>
            <a:ahLst/>
            <a:cxnLst/>
            <a:rect l="l" t="t" r="r" b="b"/>
            <a:pathLst>
              <a:path w="6036256" h="3303478">
                <a:moveTo>
                  <a:pt x="0" y="0"/>
                </a:moveTo>
                <a:lnTo>
                  <a:pt x="6036256" y="0"/>
                </a:lnTo>
                <a:lnTo>
                  <a:pt x="6036256" y="3303479"/>
                </a:lnTo>
                <a:lnTo>
                  <a:pt x="0" y="33034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981533" y="4339228"/>
            <a:ext cx="6162467" cy="2462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Data represented as 4×4 byte matrix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Called the State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All operations performed on the State</a:t>
            </a:r>
          </a:p>
          <a:p>
            <a:pPr algn="just">
              <a:lnSpc>
                <a:spcPts val="3912"/>
              </a:lnSpc>
            </a:pPr>
            <a:endParaRPr lang="en-US" sz="2794" spc="41">
              <a:solidFill>
                <a:srgbClr val="0D1C38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-1943461" y="2798941"/>
            <a:ext cx="22174922" cy="700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</a:pPr>
            <a:r>
              <a:rPr lang="en-US" sz="6101">
                <a:solidFill>
                  <a:srgbClr val="0D1C38"/>
                </a:solidFill>
                <a:latin typeface="Roca One"/>
                <a:ea typeface="Roca One"/>
                <a:cs typeface="Roca One"/>
                <a:sym typeface="Roca One"/>
              </a:rPr>
              <a:t>AES - Data Rep and Encryption Rounds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397806" y="4339228"/>
            <a:ext cx="6162467" cy="295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Each round consists of: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SubBytes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ShiftRows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MixColumns (except final round)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AddRoundKey</a:t>
            </a:r>
          </a:p>
          <a:p>
            <a:pPr algn="just">
              <a:lnSpc>
                <a:spcPts val="3912"/>
              </a:lnSpc>
            </a:pPr>
            <a:endParaRPr lang="en-US" sz="2794" spc="41">
              <a:solidFill>
                <a:srgbClr val="0D1C38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479040" y="1186926"/>
            <a:ext cx="3765669" cy="331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41"/>
              </a:lnSpc>
            </a:pPr>
            <a:r>
              <a:rPr lang="en-US" sz="2541" spc="38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PVPSIT | 2026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36515" y="1196451"/>
            <a:ext cx="4927457" cy="320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1"/>
              </a:lnSpc>
            </a:pPr>
            <a:r>
              <a:rPr lang="en-US" sz="2481" spc="37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Dr. S. Phani Praveen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5597" r="-1559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9443" y="1028700"/>
            <a:ext cx="16229114" cy="8229600"/>
            <a:chOff x="0" y="0"/>
            <a:chExt cx="427433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334" cy="2167467"/>
            </a:xfrm>
            <a:custGeom>
              <a:avLst/>
              <a:gdLst/>
              <a:ahLst/>
              <a:cxnLst/>
              <a:rect l="l" t="t" r="r" b="b"/>
              <a:pathLst>
                <a:path w="4274334" h="2167467">
                  <a:moveTo>
                    <a:pt x="0" y="0"/>
                  </a:moveTo>
                  <a:lnTo>
                    <a:pt x="4274334" y="0"/>
                  </a:lnTo>
                  <a:lnTo>
                    <a:pt x="4274334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274335" cy="2110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6125872" y="9311584"/>
            <a:ext cx="6036256" cy="3303478"/>
          </a:xfrm>
          <a:custGeom>
            <a:avLst/>
            <a:gdLst/>
            <a:ahLst/>
            <a:cxnLst/>
            <a:rect l="l" t="t" r="r" b="b"/>
            <a:pathLst>
              <a:path w="6036256" h="3303478">
                <a:moveTo>
                  <a:pt x="0" y="0"/>
                </a:moveTo>
                <a:lnTo>
                  <a:pt x="6036256" y="0"/>
                </a:lnTo>
                <a:lnTo>
                  <a:pt x="6036256" y="3303479"/>
                </a:lnTo>
                <a:lnTo>
                  <a:pt x="0" y="33034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981533" y="4339228"/>
            <a:ext cx="6162467" cy="3453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2"/>
              </a:lnSpc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Original key expanded into: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 dirty="0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Multiple round keys</a:t>
            </a:r>
          </a:p>
          <a:p>
            <a:pPr algn="just">
              <a:lnSpc>
                <a:spcPts val="3912"/>
              </a:lnSpc>
            </a:pPr>
            <a:r>
              <a:rPr lang="en-US" sz="2794" spc="41" dirty="0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Uses: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 dirty="0" err="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RotWord</a:t>
            </a:r>
            <a:endParaRPr lang="en-US" sz="2794" spc="41" dirty="0">
              <a:solidFill>
                <a:srgbClr val="0D1C38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 dirty="0" err="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SubWord</a:t>
            </a:r>
            <a:endParaRPr lang="en-US" sz="2794" spc="41" dirty="0">
              <a:solidFill>
                <a:srgbClr val="0D1C38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 dirty="0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XOR with round constants</a:t>
            </a:r>
          </a:p>
          <a:p>
            <a:pPr algn="just">
              <a:lnSpc>
                <a:spcPts val="3912"/>
              </a:lnSpc>
            </a:pPr>
            <a:endParaRPr lang="en-US" sz="2794" spc="41" dirty="0">
              <a:solidFill>
                <a:srgbClr val="0D1C38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-1943461" y="2798941"/>
            <a:ext cx="22174922" cy="700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</a:pPr>
            <a:r>
              <a:rPr lang="en-US" sz="6101">
                <a:solidFill>
                  <a:srgbClr val="0D1C38"/>
                </a:solidFill>
                <a:latin typeface="Roca One"/>
                <a:ea typeface="Roca One"/>
                <a:cs typeface="Roca One"/>
                <a:sym typeface="Roca One"/>
              </a:rPr>
              <a:t>AES - Key Expansion and Advantages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397806" y="4339228"/>
            <a:ext cx="6162467" cy="3948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Strong security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Resistant to known cryptanalytic attacks</a:t>
            </a:r>
          </a:p>
          <a:p>
            <a:pPr algn="just">
              <a:lnSpc>
                <a:spcPts val="3912"/>
              </a:lnSpc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Widely used in: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HTTPS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Wi-Fi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File encryption</a:t>
            </a:r>
          </a:p>
          <a:p>
            <a:pPr algn="just">
              <a:lnSpc>
                <a:spcPts val="3912"/>
              </a:lnSpc>
            </a:pPr>
            <a:endParaRPr lang="en-US" sz="2794" spc="41">
              <a:solidFill>
                <a:srgbClr val="0D1C38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479040" y="1186926"/>
            <a:ext cx="3765669" cy="331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41"/>
              </a:lnSpc>
            </a:pPr>
            <a:r>
              <a:rPr lang="en-US" sz="2541" spc="38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PVPSIT | 2026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36515" y="1196451"/>
            <a:ext cx="4927457" cy="320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1"/>
              </a:lnSpc>
            </a:pPr>
            <a:r>
              <a:rPr lang="en-US" sz="2481" spc="37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Dr. S. Phani Praveen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5597" r="-1559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9443" y="1028700"/>
            <a:ext cx="16229114" cy="8229600"/>
            <a:chOff x="0" y="0"/>
            <a:chExt cx="427433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334" cy="2167467"/>
            </a:xfrm>
            <a:custGeom>
              <a:avLst/>
              <a:gdLst/>
              <a:ahLst/>
              <a:cxnLst/>
              <a:rect l="l" t="t" r="r" b="b"/>
              <a:pathLst>
                <a:path w="4274334" h="2167467">
                  <a:moveTo>
                    <a:pt x="0" y="0"/>
                  </a:moveTo>
                  <a:lnTo>
                    <a:pt x="4274334" y="0"/>
                  </a:lnTo>
                  <a:lnTo>
                    <a:pt x="4274334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274335" cy="2110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6125872" y="9311584"/>
            <a:ext cx="6036256" cy="3303478"/>
          </a:xfrm>
          <a:custGeom>
            <a:avLst/>
            <a:gdLst/>
            <a:ahLst/>
            <a:cxnLst/>
            <a:rect l="l" t="t" r="r" b="b"/>
            <a:pathLst>
              <a:path w="6036256" h="3303478">
                <a:moveTo>
                  <a:pt x="0" y="0"/>
                </a:moveTo>
                <a:lnTo>
                  <a:pt x="6036256" y="0"/>
                </a:lnTo>
                <a:lnTo>
                  <a:pt x="6036256" y="3303479"/>
                </a:lnTo>
                <a:lnTo>
                  <a:pt x="0" y="33034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70666" y="3556105"/>
            <a:ext cx="10086632" cy="2462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 dirty="0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IDEA = International Data Encryption Algorithm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 dirty="0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Designed by </a:t>
            </a:r>
            <a:r>
              <a:rPr lang="en-US" sz="2794" spc="41" dirty="0" err="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Xuejia</a:t>
            </a:r>
            <a:r>
              <a:rPr lang="en-US" sz="2794" spc="41" dirty="0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 Lai and James Massey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 dirty="0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Used in PGP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 dirty="0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Block cipher with strong algebraic design</a:t>
            </a:r>
          </a:p>
          <a:p>
            <a:pPr algn="just">
              <a:lnSpc>
                <a:spcPts val="3912"/>
              </a:lnSpc>
            </a:pPr>
            <a:endParaRPr lang="en-US" sz="2794" spc="41" dirty="0">
              <a:solidFill>
                <a:srgbClr val="0D1C38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044884" y="2559275"/>
            <a:ext cx="12198232" cy="774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0"/>
              </a:lnSpc>
            </a:pPr>
            <a:r>
              <a:rPr lang="en-US" sz="6801">
                <a:solidFill>
                  <a:srgbClr val="0D1C38"/>
                </a:solidFill>
                <a:latin typeface="Roca One"/>
                <a:ea typeface="Roca One"/>
                <a:cs typeface="Roca One"/>
                <a:sym typeface="Roca One"/>
              </a:rPr>
              <a:t>IDEA - Introduction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370666" y="6237837"/>
            <a:ext cx="10086632" cy="2462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2"/>
              </a:lnSpc>
            </a:pPr>
            <a:r>
              <a:rPr lang="en-US" sz="2794" b="1" spc="41" dirty="0">
                <a:solidFill>
                  <a:srgbClr val="0D1C38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BASIC PARAMETERS: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 dirty="0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Block size: 64 bits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 dirty="0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Key size: 128 bits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 dirty="0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Number of rounds: 8 + final transformation</a:t>
            </a:r>
          </a:p>
          <a:p>
            <a:pPr algn="just">
              <a:lnSpc>
                <a:spcPts val="3912"/>
              </a:lnSpc>
            </a:pPr>
            <a:endParaRPr lang="en-US" sz="2794" spc="41" dirty="0">
              <a:solidFill>
                <a:srgbClr val="0D1C38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479040" y="1186926"/>
            <a:ext cx="3765669" cy="331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41"/>
              </a:lnSpc>
            </a:pPr>
            <a:r>
              <a:rPr lang="en-US" sz="2541" spc="38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PVPSIT | 2026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36515" y="1196451"/>
            <a:ext cx="4927457" cy="320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1"/>
              </a:lnSpc>
            </a:pPr>
            <a:r>
              <a:rPr lang="en-US" sz="2481" spc="37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Dr. S. Phani Praveen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5597" r="-1559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9443" y="1028700"/>
            <a:ext cx="16229114" cy="8229600"/>
            <a:chOff x="0" y="0"/>
            <a:chExt cx="427433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334" cy="2167467"/>
            </a:xfrm>
            <a:custGeom>
              <a:avLst/>
              <a:gdLst/>
              <a:ahLst/>
              <a:cxnLst/>
              <a:rect l="l" t="t" r="r" b="b"/>
              <a:pathLst>
                <a:path w="4274334" h="2167467">
                  <a:moveTo>
                    <a:pt x="0" y="0"/>
                  </a:moveTo>
                  <a:lnTo>
                    <a:pt x="4274334" y="0"/>
                  </a:lnTo>
                  <a:lnTo>
                    <a:pt x="4274334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274335" cy="2110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6125872" y="9311584"/>
            <a:ext cx="6036256" cy="3303478"/>
          </a:xfrm>
          <a:custGeom>
            <a:avLst/>
            <a:gdLst/>
            <a:ahLst/>
            <a:cxnLst/>
            <a:rect l="l" t="t" r="r" b="b"/>
            <a:pathLst>
              <a:path w="6036256" h="3303478">
                <a:moveTo>
                  <a:pt x="0" y="0"/>
                </a:moveTo>
                <a:lnTo>
                  <a:pt x="6036256" y="0"/>
                </a:lnTo>
                <a:lnTo>
                  <a:pt x="6036256" y="3303479"/>
                </a:lnTo>
                <a:lnTo>
                  <a:pt x="0" y="33034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70666" y="3556105"/>
            <a:ext cx="10086632" cy="295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Uses three mathematical operations: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XOR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Addition modulo 2¹⁶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Multiplication modulo (2¹⁶ + 1)</a:t>
            </a:r>
          </a:p>
          <a:p>
            <a:pPr marL="603439" lvl="1" indent="-301720" algn="just">
              <a:lnSpc>
                <a:spcPts val="3912"/>
              </a:lnSpc>
              <a:buFont typeface="Arial"/>
              <a:buChar char="•"/>
            </a:pPr>
            <a:r>
              <a:rPr lang="en-US" sz="2794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These mixed operations increase security</a:t>
            </a:r>
          </a:p>
          <a:p>
            <a:pPr algn="just">
              <a:lnSpc>
                <a:spcPts val="3912"/>
              </a:lnSpc>
            </a:pPr>
            <a:endParaRPr lang="en-US" sz="2794" spc="41">
              <a:solidFill>
                <a:srgbClr val="0D1C38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044884" y="2559275"/>
            <a:ext cx="12198232" cy="774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0"/>
              </a:lnSpc>
            </a:pPr>
            <a:r>
              <a:rPr lang="en-US" sz="6801">
                <a:solidFill>
                  <a:srgbClr val="0D1C38"/>
                </a:solidFill>
                <a:latin typeface="Roca One"/>
                <a:ea typeface="Roca One"/>
                <a:cs typeface="Roca One"/>
                <a:sym typeface="Roca One"/>
              </a:rPr>
              <a:t>IDEA - Core operations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38265" y="6215667"/>
            <a:ext cx="4211470" cy="976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2"/>
              </a:lnSpc>
            </a:pPr>
            <a:r>
              <a:rPr lang="en-US" sz="2794" b="1" spc="41">
                <a:solidFill>
                  <a:srgbClr val="0D1C38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Strengths and Limitations</a:t>
            </a:r>
          </a:p>
          <a:p>
            <a:pPr algn="just">
              <a:lnSpc>
                <a:spcPts val="3912"/>
              </a:lnSpc>
            </a:pPr>
            <a:endParaRPr lang="en-US" sz="2794" b="1" spc="41">
              <a:solidFill>
                <a:srgbClr val="0D1C38"/>
              </a:solidFill>
              <a:latin typeface="Assistant Bold"/>
              <a:ea typeface="Assistant Bold"/>
              <a:cs typeface="Assistant Bold"/>
              <a:sym typeface="Assistan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702760" y="6977082"/>
            <a:ext cx="6441240" cy="1413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5492" lvl="1" indent="-247746" algn="just">
              <a:lnSpc>
                <a:spcPts val="3213"/>
              </a:lnSpc>
              <a:buFont typeface="Arial"/>
              <a:buChar char="•"/>
            </a:pPr>
            <a:r>
              <a:rPr lang="en-US" sz="2295" spc="34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No known practical attacks</a:t>
            </a:r>
          </a:p>
          <a:p>
            <a:pPr marL="495492" lvl="1" indent="-247746" algn="just">
              <a:lnSpc>
                <a:spcPts val="3213"/>
              </a:lnSpc>
              <a:buFont typeface="Arial"/>
              <a:buChar char="•"/>
            </a:pPr>
            <a:r>
              <a:rPr lang="en-US" sz="2295" spc="34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Strong resistance to differential cryptanalysis</a:t>
            </a:r>
          </a:p>
          <a:p>
            <a:pPr marL="495492" lvl="1" indent="-247746" algn="just">
              <a:lnSpc>
                <a:spcPts val="3213"/>
              </a:lnSpc>
              <a:buFont typeface="Arial"/>
              <a:buChar char="•"/>
            </a:pPr>
            <a:r>
              <a:rPr lang="en-US" sz="2295" spc="34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Efficient for software implementations</a:t>
            </a:r>
          </a:p>
          <a:p>
            <a:pPr algn="just">
              <a:lnSpc>
                <a:spcPts val="1673"/>
              </a:lnSpc>
            </a:pPr>
            <a:endParaRPr lang="en-US" sz="2295" spc="34">
              <a:solidFill>
                <a:srgbClr val="0D1C38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484116" y="6977082"/>
            <a:ext cx="6441240" cy="1413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5492" lvl="1" indent="-247746" algn="just">
              <a:lnSpc>
                <a:spcPts val="3213"/>
              </a:lnSpc>
              <a:buFont typeface="Arial"/>
              <a:buChar char="•"/>
            </a:pPr>
            <a:r>
              <a:rPr lang="en-US" sz="2295" spc="34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Slower than AES</a:t>
            </a:r>
          </a:p>
          <a:p>
            <a:pPr marL="495492" lvl="1" indent="-247746" algn="just">
              <a:lnSpc>
                <a:spcPts val="3213"/>
              </a:lnSpc>
              <a:buFont typeface="Arial"/>
              <a:buChar char="•"/>
            </a:pPr>
            <a:r>
              <a:rPr lang="en-US" sz="2295" spc="34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Patented earlier (limited adoption)</a:t>
            </a:r>
          </a:p>
          <a:p>
            <a:pPr marL="495492" lvl="1" indent="-247746" algn="just">
              <a:lnSpc>
                <a:spcPts val="3213"/>
              </a:lnSpc>
              <a:buFont typeface="Arial"/>
              <a:buChar char="•"/>
            </a:pPr>
            <a:r>
              <a:rPr lang="en-US" sz="2295" spc="34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Complex arithmetic operations</a:t>
            </a:r>
          </a:p>
          <a:p>
            <a:pPr algn="just">
              <a:lnSpc>
                <a:spcPts val="1673"/>
              </a:lnSpc>
            </a:pPr>
            <a:endParaRPr lang="en-US" sz="2295" spc="34">
              <a:solidFill>
                <a:srgbClr val="0D1C38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479040" y="1186926"/>
            <a:ext cx="3765669" cy="331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41"/>
              </a:lnSpc>
            </a:pPr>
            <a:r>
              <a:rPr lang="en-US" sz="2541" spc="38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PVPSIT | 2026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6515" y="1196451"/>
            <a:ext cx="4927457" cy="320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1"/>
              </a:lnSpc>
            </a:pPr>
            <a:r>
              <a:rPr lang="en-US" sz="2481" spc="37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Dr. S. Phani Praveen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5597" r="-1559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9443" y="1028700"/>
            <a:ext cx="16229114" cy="8229600"/>
            <a:chOff x="0" y="0"/>
            <a:chExt cx="427433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334" cy="2167467"/>
            </a:xfrm>
            <a:custGeom>
              <a:avLst/>
              <a:gdLst/>
              <a:ahLst/>
              <a:cxnLst/>
              <a:rect l="l" t="t" r="r" b="b"/>
              <a:pathLst>
                <a:path w="4274334" h="2167467">
                  <a:moveTo>
                    <a:pt x="0" y="0"/>
                  </a:moveTo>
                  <a:lnTo>
                    <a:pt x="4274334" y="0"/>
                  </a:lnTo>
                  <a:lnTo>
                    <a:pt x="4274334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274335" cy="2110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6125872" y="9311584"/>
            <a:ext cx="6036256" cy="3303478"/>
          </a:xfrm>
          <a:custGeom>
            <a:avLst/>
            <a:gdLst/>
            <a:ahLst/>
            <a:cxnLst/>
            <a:rect l="l" t="t" r="r" b="b"/>
            <a:pathLst>
              <a:path w="6036256" h="3303478">
                <a:moveTo>
                  <a:pt x="0" y="0"/>
                </a:moveTo>
                <a:lnTo>
                  <a:pt x="6036256" y="0"/>
                </a:lnTo>
                <a:lnTo>
                  <a:pt x="6036256" y="3303479"/>
                </a:lnTo>
                <a:lnTo>
                  <a:pt x="0" y="33034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908431" y="1028700"/>
            <a:ext cx="6471138" cy="8229600"/>
          </a:xfrm>
          <a:custGeom>
            <a:avLst/>
            <a:gdLst/>
            <a:ahLst/>
            <a:cxnLst/>
            <a:rect l="l" t="t" r="r" b="b"/>
            <a:pathLst>
              <a:path w="6471138" h="8229600">
                <a:moveTo>
                  <a:pt x="0" y="0"/>
                </a:moveTo>
                <a:lnTo>
                  <a:pt x="6471138" y="0"/>
                </a:lnTo>
                <a:lnTo>
                  <a:pt x="64711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2479040" y="1186926"/>
            <a:ext cx="3765669" cy="331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41"/>
              </a:lnSpc>
            </a:pPr>
            <a:r>
              <a:rPr lang="en-US" sz="2541" spc="38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PVPSIT | 2026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36515" y="1196451"/>
            <a:ext cx="4927457" cy="320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1"/>
              </a:lnSpc>
            </a:pPr>
            <a:r>
              <a:rPr lang="en-US" sz="2481" spc="37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Dr. S. Phani Praveen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-4274734" y="4844733"/>
            <a:ext cx="16229114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b="1" spc="46">
                <a:solidFill>
                  <a:srgbClr val="0D1C38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DES - Working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5597" r="-1559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9443" y="1028700"/>
            <a:ext cx="16229114" cy="8229600"/>
            <a:chOff x="0" y="0"/>
            <a:chExt cx="427433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334" cy="2167467"/>
            </a:xfrm>
            <a:custGeom>
              <a:avLst/>
              <a:gdLst/>
              <a:ahLst/>
              <a:cxnLst/>
              <a:rect l="l" t="t" r="r" b="b"/>
              <a:pathLst>
                <a:path w="4274334" h="2167467">
                  <a:moveTo>
                    <a:pt x="0" y="0"/>
                  </a:moveTo>
                  <a:lnTo>
                    <a:pt x="4274334" y="0"/>
                  </a:lnTo>
                  <a:lnTo>
                    <a:pt x="4274334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274335" cy="2110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926126" y="4243932"/>
            <a:ext cx="792734" cy="629681"/>
            <a:chOff x="0" y="0"/>
            <a:chExt cx="208786" cy="16584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8786" cy="165842"/>
            </a:xfrm>
            <a:custGeom>
              <a:avLst/>
              <a:gdLst/>
              <a:ahLst/>
              <a:cxnLst/>
              <a:rect l="l" t="t" r="r" b="b"/>
              <a:pathLst>
                <a:path w="208786" h="165842">
                  <a:moveTo>
                    <a:pt x="0" y="0"/>
                  </a:moveTo>
                  <a:lnTo>
                    <a:pt x="208786" y="0"/>
                  </a:lnTo>
                  <a:lnTo>
                    <a:pt x="208786" y="165842"/>
                  </a:lnTo>
                  <a:lnTo>
                    <a:pt x="0" y="165842"/>
                  </a:lnTo>
                  <a:close/>
                </a:path>
              </a:pathLst>
            </a:custGeom>
            <a:solidFill>
              <a:srgbClr val="78A6CB">
                <a:alpha val="33725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57150"/>
              <a:ext cx="208786" cy="108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26126" y="5349721"/>
            <a:ext cx="792734" cy="629681"/>
            <a:chOff x="0" y="0"/>
            <a:chExt cx="208786" cy="16584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8786" cy="165842"/>
            </a:xfrm>
            <a:custGeom>
              <a:avLst/>
              <a:gdLst/>
              <a:ahLst/>
              <a:cxnLst/>
              <a:rect l="l" t="t" r="r" b="b"/>
              <a:pathLst>
                <a:path w="208786" h="165842">
                  <a:moveTo>
                    <a:pt x="0" y="0"/>
                  </a:moveTo>
                  <a:lnTo>
                    <a:pt x="208786" y="0"/>
                  </a:lnTo>
                  <a:lnTo>
                    <a:pt x="208786" y="165842"/>
                  </a:lnTo>
                  <a:lnTo>
                    <a:pt x="0" y="165842"/>
                  </a:lnTo>
                  <a:close/>
                </a:path>
              </a:pathLst>
            </a:custGeom>
            <a:solidFill>
              <a:srgbClr val="78A6CB">
                <a:alpha val="33725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57150"/>
              <a:ext cx="208786" cy="108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926126" y="6455652"/>
            <a:ext cx="792734" cy="629681"/>
            <a:chOff x="0" y="0"/>
            <a:chExt cx="208786" cy="1658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8786" cy="165842"/>
            </a:xfrm>
            <a:custGeom>
              <a:avLst/>
              <a:gdLst/>
              <a:ahLst/>
              <a:cxnLst/>
              <a:rect l="l" t="t" r="r" b="b"/>
              <a:pathLst>
                <a:path w="208786" h="165842">
                  <a:moveTo>
                    <a:pt x="0" y="0"/>
                  </a:moveTo>
                  <a:lnTo>
                    <a:pt x="208786" y="0"/>
                  </a:lnTo>
                  <a:lnTo>
                    <a:pt x="208786" y="165842"/>
                  </a:lnTo>
                  <a:lnTo>
                    <a:pt x="0" y="165842"/>
                  </a:lnTo>
                  <a:close/>
                </a:path>
              </a:pathLst>
            </a:custGeom>
            <a:solidFill>
              <a:srgbClr val="78A6CB">
                <a:alpha val="33725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57150"/>
              <a:ext cx="208786" cy="108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073567" y="4226238"/>
            <a:ext cx="792734" cy="629681"/>
            <a:chOff x="0" y="0"/>
            <a:chExt cx="208786" cy="16584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08786" cy="165842"/>
            </a:xfrm>
            <a:custGeom>
              <a:avLst/>
              <a:gdLst/>
              <a:ahLst/>
              <a:cxnLst/>
              <a:rect l="l" t="t" r="r" b="b"/>
              <a:pathLst>
                <a:path w="208786" h="165842">
                  <a:moveTo>
                    <a:pt x="0" y="0"/>
                  </a:moveTo>
                  <a:lnTo>
                    <a:pt x="208786" y="0"/>
                  </a:lnTo>
                  <a:lnTo>
                    <a:pt x="208786" y="165842"/>
                  </a:lnTo>
                  <a:lnTo>
                    <a:pt x="0" y="165842"/>
                  </a:lnTo>
                  <a:close/>
                </a:path>
              </a:pathLst>
            </a:custGeom>
            <a:solidFill>
              <a:srgbClr val="78A6CB">
                <a:alpha val="33725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57150"/>
              <a:ext cx="208786" cy="108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926126" y="7543889"/>
            <a:ext cx="792734" cy="629615"/>
            <a:chOff x="0" y="0"/>
            <a:chExt cx="208786" cy="16582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08786" cy="165825"/>
            </a:xfrm>
            <a:custGeom>
              <a:avLst/>
              <a:gdLst/>
              <a:ahLst/>
              <a:cxnLst/>
              <a:rect l="l" t="t" r="r" b="b"/>
              <a:pathLst>
                <a:path w="208786" h="165825">
                  <a:moveTo>
                    <a:pt x="0" y="0"/>
                  </a:moveTo>
                  <a:lnTo>
                    <a:pt x="208786" y="0"/>
                  </a:lnTo>
                  <a:lnTo>
                    <a:pt x="208786" y="165825"/>
                  </a:lnTo>
                  <a:lnTo>
                    <a:pt x="0" y="165825"/>
                  </a:lnTo>
                  <a:close/>
                </a:path>
              </a:pathLst>
            </a:custGeom>
            <a:solidFill>
              <a:srgbClr val="78A6CB">
                <a:alpha val="33725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57150"/>
              <a:ext cx="208786" cy="108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10800000">
            <a:off x="6125872" y="9311584"/>
            <a:ext cx="6036256" cy="3303478"/>
          </a:xfrm>
          <a:custGeom>
            <a:avLst/>
            <a:gdLst/>
            <a:ahLst/>
            <a:cxnLst/>
            <a:rect l="l" t="t" r="r" b="b"/>
            <a:pathLst>
              <a:path w="6036256" h="3303478">
                <a:moveTo>
                  <a:pt x="0" y="0"/>
                </a:moveTo>
                <a:lnTo>
                  <a:pt x="6036256" y="0"/>
                </a:lnTo>
                <a:lnTo>
                  <a:pt x="6036256" y="3303479"/>
                </a:lnTo>
                <a:lnTo>
                  <a:pt x="0" y="33034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4990732" y="7274478"/>
            <a:ext cx="2806712" cy="899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3900" spc="195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IDEA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079588" y="7256717"/>
            <a:ext cx="485810" cy="899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3900" b="1" spc="195">
                <a:solidFill>
                  <a:srgbClr val="0D1C38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4.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973208" y="6168546"/>
            <a:ext cx="863352" cy="899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3900" spc="195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AES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079588" y="6168480"/>
            <a:ext cx="485810" cy="899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3900" b="1" spc="195">
                <a:solidFill>
                  <a:srgbClr val="0D1C38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3.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973208" y="5018361"/>
            <a:ext cx="3241225" cy="899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3900" spc="195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DES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079588" y="5062549"/>
            <a:ext cx="485810" cy="899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3900" b="1" spc="195">
                <a:solidFill>
                  <a:srgbClr val="0D1C38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2.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138173" y="3939132"/>
            <a:ext cx="3657398" cy="899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3900" spc="195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Blowfish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227029" y="3939066"/>
            <a:ext cx="485810" cy="899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3900" b="1" spc="195">
                <a:solidFill>
                  <a:srgbClr val="0D1C38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5.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990732" y="3956760"/>
            <a:ext cx="3223701" cy="899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3900" spc="195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Feistel Cipher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079588" y="3956760"/>
            <a:ext cx="485810" cy="899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3900" b="1" spc="195">
                <a:solidFill>
                  <a:srgbClr val="0D1C38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1.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486682" y="2459644"/>
            <a:ext cx="7314637" cy="112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9999">
                <a:solidFill>
                  <a:srgbClr val="0D1C38"/>
                </a:solidFill>
                <a:latin typeface="Roca One"/>
                <a:ea typeface="Roca One"/>
                <a:cs typeface="Roca One"/>
                <a:sym typeface="Roca One"/>
              </a:rPr>
              <a:t>Overview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36515" y="1196451"/>
            <a:ext cx="4927457" cy="320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1"/>
              </a:lnSpc>
            </a:pPr>
            <a:r>
              <a:rPr lang="en-US" sz="2481" spc="37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Dr. S. Phani Praveen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479040" y="1186926"/>
            <a:ext cx="3765669" cy="331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41"/>
              </a:lnSpc>
            </a:pPr>
            <a:r>
              <a:rPr lang="en-US" sz="2541" spc="38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PVPSIT | 2026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5597" r="-1559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794369"/>
            <a:ext cx="16229114" cy="8229600"/>
            <a:chOff x="0" y="0"/>
            <a:chExt cx="427433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334" cy="2167467"/>
            </a:xfrm>
            <a:custGeom>
              <a:avLst/>
              <a:gdLst/>
              <a:ahLst/>
              <a:cxnLst/>
              <a:rect l="l" t="t" r="r" b="b"/>
              <a:pathLst>
                <a:path w="4274334" h="2167467">
                  <a:moveTo>
                    <a:pt x="0" y="0"/>
                  </a:moveTo>
                  <a:lnTo>
                    <a:pt x="4274334" y="0"/>
                  </a:lnTo>
                  <a:lnTo>
                    <a:pt x="4274334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274335" cy="2110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6125872" y="9311584"/>
            <a:ext cx="6036256" cy="3303478"/>
          </a:xfrm>
          <a:custGeom>
            <a:avLst/>
            <a:gdLst/>
            <a:ahLst/>
            <a:cxnLst/>
            <a:rect l="l" t="t" r="r" b="b"/>
            <a:pathLst>
              <a:path w="6036256" h="3303478">
                <a:moveTo>
                  <a:pt x="0" y="0"/>
                </a:moveTo>
                <a:lnTo>
                  <a:pt x="6036256" y="0"/>
                </a:lnTo>
                <a:lnTo>
                  <a:pt x="6036256" y="3303479"/>
                </a:lnTo>
                <a:lnTo>
                  <a:pt x="0" y="33034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321670" y="2862698"/>
            <a:ext cx="4915732" cy="1557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6" lvl="1" indent="-302258" algn="l">
              <a:lnSpc>
                <a:spcPts val="3919"/>
              </a:lnSpc>
              <a:buFont typeface="Arial"/>
              <a:buChar char="•"/>
            </a:pPr>
            <a:r>
              <a:rPr lang="en-US" sz="2799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Designed by Bruce Schneier</a:t>
            </a:r>
          </a:p>
          <a:p>
            <a:pPr marL="604516" lvl="1" indent="-302258" algn="l">
              <a:lnSpc>
                <a:spcPts val="3919"/>
              </a:lnSpc>
              <a:buFont typeface="Arial"/>
              <a:buChar char="•"/>
            </a:pPr>
            <a:r>
              <a:rPr lang="en-US" sz="2799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Free and unpatented</a:t>
            </a:r>
          </a:p>
          <a:p>
            <a:pPr marL="604516" lvl="1" indent="-302258" algn="l">
              <a:lnSpc>
                <a:spcPts val="3919"/>
              </a:lnSpc>
              <a:buFont typeface="Arial"/>
              <a:buChar char="•"/>
            </a:pPr>
            <a:r>
              <a:rPr lang="en-US" sz="2799" spc="41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Feistel-based block cipher</a:t>
            </a:r>
          </a:p>
          <a:p>
            <a:pPr algn="l">
              <a:lnSpc>
                <a:spcPts val="384"/>
              </a:lnSpc>
            </a:pPr>
            <a:endParaRPr lang="en-US" sz="2799" spc="41">
              <a:solidFill>
                <a:srgbClr val="0D1C38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237402" y="1807299"/>
            <a:ext cx="3811710" cy="647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5625">
                <a:solidFill>
                  <a:srgbClr val="0E182F"/>
                </a:solidFill>
                <a:latin typeface="Roca One"/>
                <a:ea typeface="Roca One"/>
                <a:cs typeface="Roca One"/>
                <a:sym typeface="Roca One"/>
              </a:rPr>
              <a:t>BLOWFISH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21670" y="5194554"/>
            <a:ext cx="4915732" cy="1479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1" lvl="1" indent="-291461" algn="l">
              <a:lnSpc>
                <a:spcPts val="3779"/>
              </a:lnSpc>
              <a:buFont typeface="Arial"/>
              <a:buChar char="•"/>
            </a:pPr>
            <a:r>
              <a:rPr lang="en-US" sz="2699" spc="40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Block size: 64 bits</a:t>
            </a:r>
          </a:p>
          <a:p>
            <a:pPr marL="582921" lvl="1" indent="-291461" algn="l">
              <a:lnSpc>
                <a:spcPts val="3779"/>
              </a:lnSpc>
              <a:buFont typeface="Arial"/>
              <a:buChar char="•"/>
            </a:pPr>
            <a:r>
              <a:rPr lang="en-US" sz="2699" spc="40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Key size: 32 to 448 bits</a:t>
            </a:r>
          </a:p>
          <a:p>
            <a:pPr marL="582921" lvl="1" indent="-291461" algn="l">
              <a:lnSpc>
                <a:spcPts val="3779"/>
              </a:lnSpc>
              <a:buFont typeface="Arial"/>
              <a:buChar char="•"/>
            </a:pPr>
            <a:r>
              <a:rPr lang="en-US" sz="2699" spc="40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Number of rounds: 16</a:t>
            </a:r>
          </a:p>
          <a:p>
            <a:pPr algn="l">
              <a:lnSpc>
                <a:spcPts val="244"/>
              </a:lnSpc>
            </a:pPr>
            <a:endParaRPr lang="en-US" sz="2699" spc="40">
              <a:solidFill>
                <a:srgbClr val="0D1C38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049112" y="2723032"/>
            <a:ext cx="5260934" cy="1959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1" lvl="1" indent="-291461" algn="l">
              <a:lnSpc>
                <a:spcPts val="3779"/>
              </a:lnSpc>
              <a:buFont typeface="Arial"/>
              <a:buChar char="•"/>
            </a:pPr>
            <a:r>
              <a:rPr lang="en-US" sz="2699" spc="40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Uses Feistel structure</a:t>
            </a:r>
          </a:p>
          <a:p>
            <a:pPr marL="582921" lvl="1" indent="-291461" algn="l">
              <a:lnSpc>
                <a:spcPts val="3779"/>
              </a:lnSpc>
              <a:buFont typeface="Arial"/>
              <a:buChar char="•"/>
            </a:pPr>
            <a:r>
              <a:rPr lang="en-US" sz="2699" spc="40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Large key-dependent S-boxes</a:t>
            </a:r>
          </a:p>
          <a:p>
            <a:pPr marL="582921" lvl="1" indent="-291461" algn="l">
              <a:lnSpc>
                <a:spcPts val="3779"/>
              </a:lnSpc>
              <a:buFont typeface="Arial"/>
              <a:buChar char="•"/>
            </a:pPr>
            <a:r>
              <a:rPr lang="en-US" sz="2699" spc="40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Key expansion phase is computationally heavy</a:t>
            </a:r>
          </a:p>
          <a:p>
            <a:pPr algn="l">
              <a:lnSpc>
                <a:spcPts val="244"/>
              </a:lnSpc>
            </a:pPr>
            <a:endParaRPr lang="en-US" sz="2699" spc="40">
              <a:solidFill>
                <a:srgbClr val="0D1C38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049112" y="5194554"/>
            <a:ext cx="5260934" cy="1959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1" lvl="1" indent="-291461" algn="l">
              <a:lnSpc>
                <a:spcPts val="3779"/>
              </a:lnSpc>
              <a:buFont typeface="Arial"/>
              <a:buChar char="•"/>
            </a:pPr>
            <a:r>
              <a:rPr lang="en-US" sz="2699" spc="40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Flexible key length</a:t>
            </a:r>
          </a:p>
          <a:p>
            <a:pPr marL="582921" lvl="1" indent="-291461" algn="l">
              <a:lnSpc>
                <a:spcPts val="3779"/>
              </a:lnSpc>
              <a:buFont typeface="Arial"/>
              <a:buChar char="•"/>
            </a:pPr>
            <a:r>
              <a:rPr lang="en-US" sz="2699" spc="40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High speed</a:t>
            </a:r>
          </a:p>
          <a:p>
            <a:pPr marL="582921" lvl="1" indent="-291461" algn="l">
              <a:lnSpc>
                <a:spcPts val="3779"/>
              </a:lnSpc>
              <a:buFont typeface="Arial"/>
              <a:buChar char="•"/>
            </a:pPr>
            <a:r>
              <a:rPr lang="en-US" sz="2699" spc="40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Strong security for legacy systems</a:t>
            </a:r>
          </a:p>
          <a:p>
            <a:pPr algn="l">
              <a:lnSpc>
                <a:spcPts val="244"/>
              </a:lnSpc>
            </a:pPr>
            <a:endParaRPr lang="en-US" sz="2699" spc="40">
              <a:solidFill>
                <a:srgbClr val="0D1C38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463687" y="6866581"/>
            <a:ext cx="4915732" cy="1959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1" lvl="1" indent="-291461" algn="l">
              <a:lnSpc>
                <a:spcPts val="3779"/>
              </a:lnSpc>
              <a:buFont typeface="Arial"/>
              <a:buChar char="•"/>
            </a:pPr>
            <a:r>
              <a:rPr lang="en-US" sz="2699" spc="40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Small block size (64-bit)</a:t>
            </a:r>
          </a:p>
          <a:p>
            <a:pPr marL="582921" lvl="1" indent="-291461" algn="l">
              <a:lnSpc>
                <a:spcPts val="3779"/>
              </a:lnSpc>
              <a:buFont typeface="Arial"/>
              <a:buChar char="•"/>
            </a:pPr>
            <a:r>
              <a:rPr lang="en-US" sz="2699" spc="40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Not suitable for modern large data encryption</a:t>
            </a:r>
          </a:p>
          <a:p>
            <a:pPr marL="582921" lvl="1" indent="-291461" algn="l">
              <a:lnSpc>
                <a:spcPts val="3779"/>
              </a:lnSpc>
              <a:buFont typeface="Arial"/>
              <a:buChar char="•"/>
            </a:pPr>
            <a:r>
              <a:rPr lang="en-US" sz="2699" spc="40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Key setup is slow</a:t>
            </a:r>
          </a:p>
          <a:p>
            <a:pPr algn="l">
              <a:lnSpc>
                <a:spcPts val="244"/>
              </a:lnSpc>
            </a:pPr>
            <a:endParaRPr lang="en-US" sz="2699" spc="40">
              <a:solidFill>
                <a:srgbClr val="0D1C38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941640" y="2388352"/>
            <a:ext cx="4915732" cy="531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04"/>
              </a:lnSpc>
            </a:pPr>
            <a:r>
              <a:rPr lang="en-US" sz="3074" b="1" spc="46">
                <a:solidFill>
                  <a:srgbClr val="0D1C38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Introduction: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941640" y="4710683"/>
            <a:ext cx="4915732" cy="531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04"/>
              </a:lnSpc>
            </a:pPr>
            <a:r>
              <a:rPr lang="en-US" sz="3074" b="1" spc="46">
                <a:solidFill>
                  <a:srgbClr val="0D1C38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Parameters: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607482" y="2155941"/>
            <a:ext cx="4915732" cy="531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04"/>
              </a:lnSpc>
            </a:pPr>
            <a:r>
              <a:rPr lang="en-US" sz="3074" b="1" spc="46">
                <a:solidFill>
                  <a:srgbClr val="0D1C38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Working: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607482" y="4663268"/>
            <a:ext cx="4915732" cy="531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04"/>
              </a:lnSpc>
            </a:pPr>
            <a:r>
              <a:rPr lang="en-US" sz="3074" b="1" spc="46">
                <a:solidFill>
                  <a:srgbClr val="0D1C38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Advantages: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59753" y="6371283"/>
            <a:ext cx="4915732" cy="531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04"/>
              </a:lnSpc>
            </a:pPr>
            <a:r>
              <a:rPr lang="en-US" sz="3074" b="1" spc="46">
                <a:solidFill>
                  <a:srgbClr val="0D1C38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Disadvantages: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469515" y="1186926"/>
            <a:ext cx="3765669" cy="331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41"/>
              </a:lnSpc>
            </a:pPr>
            <a:r>
              <a:rPr lang="en-US" sz="2541" spc="38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PVPSIT | 2026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36515" y="1196451"/>
            <a:ext cx="4927457" cy="320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1"/>
              </a:lnSpc>
            </a:pPr>
            <a:r>
              <a:rPr lang="en-US" sz="2481" spc="37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Dr. S. Phani Praveen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3"/>
            <a:stretch>
              <a:fillRect l="-15597" r="-1559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895677"/>
            <a:ext cx="16229114" cy="8229600"/>
            <a:chOff x="0" y="0"/>
            <a:chExt cx="427433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334" cy="2167467"/>
            </a:xfrm>
            <a:custGeom>
              <a:avLst/>
              <a:gdLst/>
              <a:ahLst/>
              <a:cxnLst/>
              <a:rect l="l" t="t" r="r" b="b"/>
              <a:pathLst>
                <a:path w="4274334" h="2167467">
                  <a:moveTo>
                    <a:pt x="0" y="0"/>
                  </a:moveTo>
                  <a:lnTo>
                    <a:pt x="4274334" y="0"/>
                  </a:lnTo>
                  <a:lnTo>
                    <a:pt x="4274334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274335" cy="2110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6125872" y="9311584"/>
            <a:ext cx="6036256" cy="3303478"/>
          </a:xfrm>
          <a:custGeom>
            <a:avLst/>
            <a:gdLst/>
            <a:ahLst/>
            <a:cxnLst/>
            <a:rect l="l" t="t" r="r" b="b"/>
            <a:pathLst>
              <a:path w="6036256" h="3303478">
                <a:moveTo>
                  <a:pt x="0" y="0"/>
                </a:moveTo>
                <a:lnTo>
                  <a:pt x="6036256" y="0"/>
                </a:lnTo>
                <a:lnTo>
                  <a:pt x="6036256" y="3303479"/>
                </a:lnTo>
                <a:lnTo>
                  <a:pt x="0" y="33034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9" name="Object 9"/>
          <p:cNvGraphicFramePr/>
          <p:nvPr/>
        </p:nvGraphicFramePr>
        <p:xfrm>
          <a:off x="3681193" y="4015283"/>
          <a:ext cx="754380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8" imgW="9042400" imgH="4648200" progId="Excel.Sheet.12">
                  <p:embed/>
                </p:oleObj>
              </mc:Choice>
              <mc:Fallback>
                <p:oleObj name="Worksheet" r:id="rId8" imgW="9042400" imgH="4648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81193" y="4015283"/>
                        <a:ext cx="7543800" cy="314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2962386" y="2771615"/>
            <a:ext cx="7888080" cy="920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0"/>
              </a:lnSpc>
            </a:pPr>
            <a:r>
              <a:rPr lang="en-US" sz="8000">
                <a:solidFill>
                  <a:srgbClr val="0D1C38"/>
                </a:solidFill>
                <a:latin typeface="Roca One"/>
                <a:ea typeface="Roca One"/>
                <a:cs typeface="Roca One"/>
                <a:sym typeface="Roca One"/>
              </a:rPr>
              <a:t>Comparison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479040" y="1186926"/>
            <a:ext cx="3765669" cy="331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41"/>
              </a:lnSpc>
            </a:pPr>
            <a:r>
              <a:rPr lang="en-US" sz="2541" spc="38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PVPSIT | 2026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6515" y="1196451"/>
            <a:ext cx="4927457" cy="320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1"/>
              </a:lnSpc>
            </a:pPr>
            <a:r>
              <a:rPr lang="en-US" sz="2481" spc="37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Dr. S. Phani Praveen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97" r="-1559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35271" y="4565874"/>
            <a:ext cx="5902101" cy="7974702"/>
            <a:chOff x="0" y="0"/>
            <a:chExt cx="7869467" cy="106329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869467" cy="7869467"/>
            </a:xfrm>
            <a:custGeom>
              <a:avLst/>
              <a:gdLst/>
              <a:ahLst/>
              <a:cxnLst/>
              <a:rect l="l" t="t" r="r" b="b"/>
              <a:pathLst>
                <a:path w="7869467" h="7869467">
                  <a:moveTo>
                    <a:pt x="0" y="0"/>
                  </a:moveTo>
                  <a:lnTo>
                    <a:pt x="7869467" y="0"/>
                  </a:lnTo>
                  <a:lnTo>
                    <a:pt x="7869467" y="7869467"/>
                  </a:lnTo>
                  <a:lnTo>
                    <a:pt x="0" y="7869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313695" y="6497867"/>
              <a:ext cx="7555772" cy="4135068"/>
            </a:xfrm>
            <a:custGeom>
              <a:avLst/>
              <a:gdLst/>
              <a:ahLst/>
              <a:cxnLst/>
              <a:rect l="l" t="t" r="r" b="b"/>
              <a:pathLst>
                <a:path w="7555772" h="4135068">
                  <a:moveTo>
                    <a:pt x="0" y="0"/>
                  </a:moveTo>
                  <a:lnTo>
                    <a:pt x="7555772" y="0"/>
                  </a:lnTo>
                  <a:lnTo>
                    <a:pt x="7555772" y="4135069"/>
                  </a:lnTo>
                  <a:lnTo>
                    <a:pt x="0" y="4135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12385899" y="-2268953"/>
            <a:ext cx="5902101" cy="7974702"/>
            <a:chOff x="0" y="0"/>
            <a:chExt cx="7869467" cy="106329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869467" cy="7869467"/>
            </a:xfrm>
            <a:custGeom>
              <a:avLst/>
              <a:gdLst/>
              <a:ahLst/>
              <a:cxnLst/>
              <a:rect l="l" t="t" r="r" b="b"/>
              <a:pathLst>
                <a:path w="7869467" h="7869467">
                  <a:moveTo>
                    <a:pt x="0" y="0"/>
                  </a:moveTo>
                  <a:lnTo>
                    <a:pt x="7869467" y="0"/>
                  </a:lnTo>
                  <a:lnTo>
                    <a:pt x="7869467" y="7869467"/>
                  </a:lnTo>
                  <a:lnTo>
                    <a:pt x="0" y="7869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313695" y="6497867"/>
              <a:ext cx="7555772" cy="4135068"/>
            </a:xfrm>
            <a:custGeom>
              <a:avLst/>
              <a:gdLst/>
              <a:ahLst/>
              <a:cxnLst/>
              <a:rect l="l" t="t" r="r" b="b"/>
              <a:pathLst>
                <a:path w="7555772" h="4135068">
                  <a:moveTo>
                    <a:pt x="0" y="0"/>
                  </a:moveTo>
                  <a:lnTo>
                    <a:pt x="7555772" y="0"/>
                  </a:lnTo>
                  <a:lnTo>
                    <a:pt x="7555772" y="4135069"/>
                  </a:lnTo>
                  <a:lnTo>
                    <a:pt x="0" y="4135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-2672315" y="-776716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 flipV="1">
            <a:off x="16884370" y="7044598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4054949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054949" y="0"/>
                </a:lnTo>
                <a:lnTo>
                  <a:pt x="4054949" y="411480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813536" y="2814094"/>
            <a:ext cx="9733360" cy="4687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28"/>
              </a:lnSpc>
            </a:pPr>
            <a:r>
              <a:rPr lang="en-US" sz="16219">
                <a:solidFill>
                  <a:srgbClr val="0D1C38"/>
                </a:solidFill>
                <a:latin typeface="Roca One"/>
                <a:ea typeface="Roca One"/>
                <a:cs typeface="Roca One"/>
                <a:sym typeface="Roca One"/>
              </a:rPr>
              <a:t>THANK YOU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13536" y="1347359"/>
            <a:ext cx="5077923" cy="437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1"/>
              </a:lnSpc>
            </a:pPr>
            <a:r>
              <a:rPr lang="en-US" sz="3341" spc="50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PVPSIT| 2026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5597" r="-1559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9443" y="1028700"/>
            <a:ext cx="16229114" cy="8229600"/>
            <a:chOff x="0" y="0"/>
            <a:chExt cx="427433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334" cy="2167467"/>
            </a:xfrm>
            <a:custGeom>
              <a:avLst/>
              <a:gdLst/>
              <a:ahLst/>
              <a:cxnLst/>
              <a:rect l="l" t="t" r="r" b="b"/>
              <a:pathLst>
                <a:path w="4274334" h="2167467">
                  <a:moveTo>
                    <a:pt x="0" y="0"/>
                  </a:moveTo>
                  <a:lnTo>
                    <a:pt x="4274334" y="0"/>
                  </a:lnTo>
                  <a:lnTo>
                    <a:pt x="4274334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274335" cy="2110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6125872" y="9311584"/>
            <a:ext cx="6036256" cy="3303478"/>
          </a:xfrm>
          <a:custGeom>
            <a:avLst/>
            <a:gdLst/>
            <a:ahLst/>
            <a:cxnLst/>
            <a:rect l="l" t="t" r="r" b="b"/>
            <a:pathLst>
              <a:path w="6036256" h="3303478">
                <a:moveTo>
                  <a:pt x="0" y="0"/>
                </a:moveTo>
                <a:lnTo>
                  <a:pt x="6036256" y="0"/>
                </a:lnTo>
                <a:lnTo>
                  <a:pt x="6036256" y="3303479"/>
                </a:lnTo>
                <a:lnTo>
                  <a:pt x="0" y="33034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242244" y="3608620"/>
            <a:ext cx="11818110" cy="463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just">
              <a:lnSpc>
                <a:spcPts val="4620"/>
              </a:lnSpc>
              <a:buFont typeface="Arial"/>
              <a:buChar char="•"/>
            </a:pPr>
            <a:r>
              <a:rPr lang="en-US" sz="3300" spc="49">
                <a:solidFill>
                  <a:srgbClr val="0E182F"/>
                </a:solidFill>
                <a:latin typeface="Assistant"/>
                <a:ea typeface="Assistant"/>
                <a:cs typeface="Assistant"/>
                <a:sym typeface="Assistant"/>
              </a:rPr>
              <a:t>Modern cryptography relies on block ciphers for secure data transmission</a:t>
            </a:r>
          </a:p>
          <a:p>
            <a:pPr marL="712470" lvl="1" indent="-356235" algn="just">
              <a:lnSpc>
                <a:spcPts val="4620"/>
              </a:lnSpc>
              <a:buFont typeface="Arial"/>
              <a:buChar char="•"/>
            </a:pPr>
            <a:r>
              <a:rPr lang="en-US" sz="3300" spc="49">
                <a:solidFill>
                  <a:srgbClr val="0E182F"/>
                </a:solidFill>
                <a:latin typeface="Assistant"/>
                <a:ea typeface="Assistant"/>
                <a:cs typeface="Assistant"/>
                <a:sym typeface="Assistant"/>
              </a:rPr>
              <a:t>Convert plaintext → ciphertext using a secret key</a:t>
            </a:r>
          </a:p>
          <a:p>
            <a:pPr marL="712470" lvl="1" indent="-356235" algn="just">
              <a:lnSpc>
                <a:spcPts val="4620"/>
              </a:lnSpc>
              <a:buFont typeface="Arial"/>
              <a:buChar char="•"/>
            </a:pPr>
            <a:r>
              <a:rPr lang="en-US" sz="3300" spc="49">
                <a:solidFill>
                  <a:srgbClr val="0E182F"/>
                </a:solidFill>
                <a:latin typeface="Assistant"/>
                <a:ea typeface="Assistant"/>
                <a:cs typeface="Assistant"/>
                <a:sym typeface="Assistant"/>
              </a:rPr>
              <a:t>Provide:</a:t>
            </a:r>
          </a:p>
          <a:p>
            <a:pPr marL="712470" lvl="1" indent="-356235" algn="just">
              <a:lnSpc>
                <a:spcPts val="4620"/>
              </a:lnSpc>
              <a:buFont typeface="Arial"/>
              <a:buChar char="•"/>
            </a:pPr>
            <a:r>
              <a:rPr lang="en-US" sz="3300" spc="49">
                <a:solidFill>
                  <a:srgbClr val="0E182F"/>
                </a:solidFill>
                <a:latin typeface="Assistant"/>
                <a:ea typeface="Assistant"/>
                <a:cs typeface="Assistant"/>
                <a:sym typeface="Assistant"/>
              </a:rPr>
              <a:t>Confidentiality</a:t>
            </a:r>
          </a:p>
          <a:p>
            <a:pPr marL="712470" lvl="1" indent="-356235" algn="just">
              <a:lnSpc>
                <a:spcPts val="4620"/>
              </a:lnSpc>
              <a:buFont typeface="Arial"/>
              <a:buChar char="•"/>
            </a:pPr>
            <a:r>
              <a:rPr lang="en-US" sz="3300" spc="49">
                <a:solidFill>
                  <a:srgbClr val="0E182F"/>
                </a:solidFill>
                <a:latin typeface="Assistant"/>
                <a:ea typeface="Assistant"/>
                <a:cs typeface="Assistant"/>
                <a:sym typeface="Assistant"/>
              </a:rPr>
              <a:t>Data protection</a:t>
            </a:r>
          </a:p>
          <a:p>
            <a:pPr marL="712470" lvl="1" indent="-356235" algn="just">
              <a:lnSpc>
                <a:spcPts val="4620"/>
              </a:lnSpc>
              <a:buFont typeface="Arial"/>
              <a:buChar char="•"/>
            </a:pPr>
            <a:r>
              <a:rPr lang="en-US" sz="3300" spc="49">
                <a:solidFill>
                  <a:srgbClr val="0E182F"/>
                </a:solidFill>
                <a:latin typeface="Assistant"/>
                <a:ea typeface="Assistant"/>
                <a:cs typeface="Assistant"/>
                <a:sym typeface="Assistant"/>
              </a:rPr>
              <a:t>Secure communication</a:t>
            </a:r>
          </a:p>
          <a:p>
            <a:pPr algn="just">
              <a:lnSpc>
                <a:spcPts val="4620"/>
              </a:lnSpc>
            </a:pPr>
            <a:endParaRPr lang="en-US" sz="3300" spc="49">
              <a:solidFill>
                <a:srgbClr val="0E182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881657" y="2582713"/>
            <a:ext cx="12524686" cy="828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40"/>
              </a:lnSpc>
            </a:pPr>
            <a:r>
              <a:rPr lang="en-US" sz="7300">
                <a:solidFill>
                  <a:srgbClr val="0E182F"/>
                </a:solidFill>
                <a:latin typeface="Roca One"/>
                <a:ea typeface="Roca One"/>
                <a:cs typeface="Roca One"/>
                <a:sym typeface="Roca One"/>
              </a:rPr>
              <a:t>Why Block Ciphers?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479040" y="1186926"/>
            <a:ext cx="3765669" cy="331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41"/>
              </a:lnSpc>
            </a:pPr>
            <a:r>
              <a:rPr lang="en-US" sz="2541" spc="38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PVPSIT | 2026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6515" y="1196451"/>
            <a:ext cx="4927457" cy="320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1"/>
              </a:lnSpc>
            </a:pPr>
            <a:r>
              <a:rPr lang="en-US" sz="2481" spc="37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Dr. S. Phani Praveen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5597" r="-1559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9443" y="1028700"/>
            <a:ext cx="16229114" cy="8229600"/>
            <a:chOff x="0" y="0"/>
            <a:chExt cx="427433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334" cy="2167467"/>
            </a:xfrm>
            <a:custGeom>
              <a:avLst/>
              <a:gdLst/>
              <a:ahLst/>
              <a:cxnLst/>
              <a:rect l="l" t="t" r="r" b="b"/>
              <a:pathLst>
                <a:path w="4274334" h="2167467">
                  <a:moveTo>
                    <a:pt x="0" y="0"/>
                  </a:moveTo>
                  <a:lnTo>
                    <a:pt x="4274334" y="0"/>
                  </a:lnTo>
                  <a:lnTo>
                    <a:pt x="4274334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274335" cy="2110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6125872" y="9311584"/>
            <a:ext cx="6036256" cy="3303478"/>
          </a:xfrm>
          <a:custGeom>
            <a:avLst/>
            <a:gdLst/>
            <a:ahLst/>
            <a:cxnLst/>
            <a:rect l="l" t="t" r="r" b="b"/>
            <a:pathLst>
              <a:path w="6036256" h="3303478">
                <a:moveTo>
                  <a:pt x="0" y="0"/>
                </a:moveTo>
                <a:lnTo>
                  <a:pt x="6036256" y="0"/>
                </a:lnTo>
                <a:lnTo>
                  <a:pt x="6036256" y="3303479"/>
                </a:lnTo>
                <a:lnTo>
                  <a:pt x="0" y="33034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681193" y="3712444"/>
            <a:ext cx="10536159" cy="3347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 spc="48">
                <a:solidFill>
                  <a:srgbClr val="0E182F"/>
                </a:solidFill>
                <a:latin typeface="Assistant"/>
                <a:ea typeface="Assistant"/>
                <a:cs typeface="Assistant"/>
                <a:sym typeface="Assistant"/>
              </a:rPr>
              <a:t>Feistel Cipher is a structure, not a specific algorithm</a:t>
            </a: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 spc="48">
                <a:solidFill>
                  <a:srgbClr val="0E182F"/>
                </a:solidFill>
                <a:latin typeface="Assistant"/>
                <a:ea typeface="Assistant"/>
                <a:cs typeface="Assistant"/>
                <a:sym typeface="Assistant"/>
              </a:rPr>
              <a:t>Proposed by Horst Feistel</a:t>
            </a: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 spc="48">
                <a:solidFill>
                  <a:srgbClr val="0E182F"/>
                </a:solidFill>
                <a:latin typeface="Assistant"/>
                <a:ea typeface="Assistant"/>
                <a:cs typeface="Assistant"/>
                <a:sym typeface="Assistant"/>
              </a:rPr>
              <a:t>Used as the foundation for many block ciphers:</a:t>
            </a: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 spc="48">
                <a:solidFill>
                  <a:srgbClr val="0E182F"/>
                </a:solidFill>
                <a:latin typeface="Assistant"/>
                <a:ea typeface="Assistant"/>
                <a:cs typeface="Assistant"/>
                <a:sym typeface="Assistant"/>
              </a:rPr>
              <a:t>DES</a:t>
            </a: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 spc="48">
                <a:solidFill>
                  <a:srgbClr val="0E182F"/>
                </a:solidFill>
                <a:latin typeface="Assistant"/>
                <a:ea typeface="Assistant"/>
                <a:cs typeface="Assistant"/>
                <a:sym typeface="Assistant"/>
              </a:rPr>
              <a:t>Blowfish</a:t>
            </a:r>
          </a:p>
          <a:p>
            <a:pPr algn="just">
              <a:lnSpc>
                <a:spcPts val="4480"/>
              </a:lnSpc>
            </a:pPr>
            <a:endParaRPr lang="en-US" sz="3200" spc="48">
              <a:solidFill>
                <a:srgbClr val="0E182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77942" y="2627926"/>
            <a:ext cx="14342661" cy="585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5"/>
              </a:lnSpc>
            </a:pPr>
            <a:r>
              <a:rPr lang="en-US" sz="5144">
                <a:solidFill>
                  <a:srgbClr val="0E182F"/>
                </a:solidFill>
                <a:latin typeface="Roca One"/>
                <a:ea typeface="Roca One"/>
                <a:cs typeface="Roca One"/>
                <a:sym typeface="Roca One"/>
              </a:rPr>
              <a:t>Feistel Cipher - Introduction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479040" y="1186926"/>
            <a:ext cx="3765669" cy="331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41"/>
              </a:lnSpc>
            </a:pPr>
            <a:r>
              <a:rPr lang="en-US" sz="2541" spc="38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PVPSIT | 2026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6515" y="1196451"/>
            <a:ext cx="4927457" cy="320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1"/>
              </a:lnSpc>
            </a:pPr>
            <a:r>
              <a:rPr lang="en-US" sz="2481" spc="37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Dr. S. Phani Praveen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5597" r="-1559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9443" y="1028700"/>
            <a:ext cx="16229114" cy="8229600"/>
            <a:chOff x="0" y="0"/>
            <a:chExt cx="427433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334" cy="2167467"/>
            </a:xfrm>
            <a:custGeom>
              <a:avLst/>
              <a:gdLst/>
              <a:ahLst/>
              <a:cxnLst/>
              <a:rect l="l" t="t" r="r" b="b"/>
              <a:pathLst>
                <a:path w="4274334" h="2167467">
                  <a:moveTo>
                    <a:pt x="0" y="0"/>
                  </a:moveTo>
                  <a:lnTo>
                    <a:pt x="4274334" y="0"/>
                  </a:lnTo>
                  <a:lnTo>
                    <a:pt x="4274334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274335" cy="2110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6125872" y="9311584"/>
            <a:ext cx="6036256" cy="3303478"/>
          </a:xfrm>
          <a:custGeom>
            <a:avLst/>
            <a:gdLst/>
            <a:ahLst/>
            <a:cxnLst/>
            <a:rect l="l" t="t" r="r" b="b"/>
            <a:pathLst>
              <a:path w="6036256" h="3303478">
                <a:moveTo>
                  <a:pt x="0" y="0"/>
                </a:moveTo>
                <a:lnTo>
                  <a:pt x="6036256" y="0"/>
                </a:lnTo>
                <a:lnTo>
                  <a:pt x="6036256" y="3303479"/>
                </a:lnTo>
                <a:lnTo>
                  <a:pt x="0" y="33034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710707" y="3635343"/>
            <a:ext cx="6994825" cy="4098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Input block is divided into: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Left Half (L)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Right Half (R)</a:t>
            </a:r>
          </a:p>
          <a:p>
            <a:pPr algn="just">
              <a:lnSpc>
                <a:spcPts val="4060"/>
              </a:lnSpc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Encryption proceeds in multiple rounds</a:t>
            </a:r>
          </a:p>
          <a:p>
            <a:pPr algn="just">
              <a:lnSpc>
                <a:spcPts val="4060"/>
              </a:lnSpc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Each round: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Applies a round function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Swaps halves</a:t>
            </a:r>
          </a:p>
          <a:p>
            <a:pPr algn="just">
              <a:lnSpc>
                <a:spcPts val="4060"/>
              </a:lnSpc>
            </a:pPr>
            <a:endParaRPr lang="en-US" sz="2900" spc="43">
              <a:solidFill>
                <a:srgbClr val="0D1C38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91472" y="2782218"/>
            <a:ext cx="7433293" cy="416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0"/>
              </a:lnSpc>
            </a:pPr>
            <a:r>
              <a:rPr lang="en-US" sz="3700">
                <a:solidFill>
                  <a:srgbClr val="0D1C38"/>
                </a:solidFill>
                <a:latin typeface="Roca One"/>
                <a:ea typeface="Roca One"/>
                <a:cs typeface="Roca One"/>
                <a:sym typeface="Roca One"/>
              </a:rPr>
              <a:t>Feistel cipher - Working Principle</a:t>
            </a:r>
          </a:p>
        </p:txBody>
      </p:sp>
      <p:sp>
        <p:nvSpPr>
          <p:cNvPr id="11" name="AutoShape 11"/>
          <p:cNvSpPr/>
          <p:nvPr/>
        </p:nvSpPr>
        <p:spPr>
          <a:xfrm>
            <a:off x="9144000" y="1897380"/>
            <a:ext cx="0" cy="649224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9582309" y="3635343"/>
            <a:ext cx="6994825" cy="306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For each round i: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Li = Ri−1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Ri = Li−1 ⊕ F(Ri−1, Ki)</a:t>
            </a:r>
          </a:p>
          <a:p>
            <a:pPr algn="just">
              <a:lnSpc>
                <a:spcPts val="4060"/>
              </a:lnSpc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F = round function</a:t>
            </a:r>
          </a:p>
          <a:p>
            <a:pPr algn="just">
              <a:lnSpc>
                <a:spcPts val="4060"/>
              </a:lnSpc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Ki = round sub-key</a:t>
            </a:r>
          </a:p>
          <a:p>
            <a:pPr algn="just">
              <a:lnSpc>
                <a:spcPts val="4060"/>
              </a:lnSpc>
            </a:pPr>
            <a:endParaRPr lang="en-US" sz="2900" spc="43">
              <a:solidFill>
                <a:srgbClr val="0D1C38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363075" y="2782218"/>
            <a:ext cx="7433293" cy="416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0"/>
              </a:lnSpc>
            </a:pPr>
            <a:r>
              <a:rPr lang="en-US" sz="3700">
                <a:solidFill>
                  <a:srgbClr val="0D1C38"/>
                </a:solidFill>
                <a:latin typeface="Roca One"/>
                <a:ea typeface="Roca One"/>
                <a:cs typeface="Roca One"/>
                <a:sym typeface="Roca One"/>
              </a:rPr>
              <a:t>Feistel Cipher – Round Operation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79040" y="1186926"/>
            <a:ext cx="3765669" cy="331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41"/>
              </a:lnSpc>
            </a:pPr>
            <a:r>
              <a:rPr lang="en-US" sz="2541" spc="38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PVPSIT | 2026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6515" y="1196451"/>
            <a:ext cx="4927457" cy="320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1"/>
              </a:lnSpc>
            </a:pPr>
            <a:r>
              <a:rPr lang="en-US" sz="2481" spc="37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Dr. S. Phani Praveen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5597" r="-1559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9443" y="1028700"/>
            <a:ext cx="16229114" cy="8229600"/>
            <a:chOff x="0" y="0"/>
            <a:chExt cx="427433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334" cy="2167467"/>
            </a:xfrm>
            <a:custGeom>
              <a:avLst/>
              <a:gdLst/>
              <a:ahLst/>
              <a:cxnLst/>
              <a:rect l="l" t="t" r="r" b="b"/>
              <a:pathLst>
                <a:path w="4274334" h="2167467">
                  <a:moveTo>
                    <a:pt x="0" y="0"/>
                  </a:moveTo>
                  <a:lnTo>
                    <a:pt x="4274334" y="0"/>
                  </a:lnTo>
                  <a:lnTo>
                    <a:pt x="4274334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274335" cy="2110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6125872" y="9311584"/>
            <a:ext cx="6036256" cy="3303478"/>
          </a:xfrm>
          <a:custGeom>
            <a:avLst/>
            <a:gdLst/>
            <a:ahLst/>
            <a:cxnLst/>
            <a:rect l="l" t="t" r="r" b="b"/>
            <a:pathLst>
              <a:path w="6036256" h="3303478">
                <a:moveTo>
                  <a:pt x="0" y="0"/>
                </a:moveTo>
                <a:lnTo>
                  <a:pt x="6036256" y="0"/>
                </a:lnTo>
                <a:lnTo>
                  <a:pt x="6036256" y="3303479"/>
                </a:lnTo>
                <a:lnTo>
                  <a:pt x="0" y="33034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710707" y="3593582"/>
            <a:ext cx="6994825" cy="3583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Same structure used for: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Encryption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Decryption (keys reversed)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Does not require invertible round function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Efficient and flexible design</a:t>
            </a:r>
          </a:p>
          <a:p>
            <a:pPr algn="just">
              <a:lnSpc>
                <a:spcPts val="4060"/>
              </a:lnSpc>
            </a:pPr>
            <a:endParaRPr lang="en-US" sz="2900" spc="43">
              <a:solidFill>
                <a:srgbClr val="0D1C38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91472" y="2782218"/>
            <a:ext cx="7433293" cy="416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0"/>
              </a:lnSpc>
            </a:pPr>
            <a:r>
              <a:rPr lang="en-US" sz="3700">
                <a:solidFill>
                  <a:srgbClr val="0D1C38"/>
                </a:solidFill>
                <a:latin typeface="Roca One"/>
                <a:ea typeface="Roca One"/>
                <a:cs typeface="Roca One"/>
                <a:sym typeface="Roca One"/>
              </a:rPr>
              <a:t>Feistel cipher - Key Features</a:t>
            </a:r>
          </a:p>
        </p:txBody>
      </p:sp>
      <p:sp>
        <p:nvSpPr>
          <p:cNvPr id="11" name="AutoShape 11"/>
          <p:cNvSpPr/>
          <p:nvPr/>
        </p:nvSpPr>
        <p:spPr>
          <a:xfrm>
            <a:off x="9144000" y="1897380"/>
            <a:ext cx="0" cy="649224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9582309" y="3593582"/>
            <a:ext cx="6994825" cy="5126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Advantages: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Simple design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Easy decryption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Widely adopted</a:t>
            </a:r>
          </a:p>
          <a:p>
            <a:pPr algn="just">
              <a:lnSpc>
                <a:spcPts val="4060"/>
              </a:lnSpc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Limitations: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Security depends heavily on round function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Older Feistel designs are now vulnerable</a:t>
            </a:r>
          </a:p>
          <a:p>
            <a:pPr algn="just">
              <a:lnSpc>
                <a:spcPts val="4060"/>
              </a:lnSpc>
            </a:pPr>
            <a:endParaRPr lang="en-US" sz="2900" spc="43">
              <a:solidFill>
                <a:srgbClr val="0D1C38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363075" y="2782218"/>
            <a:ext cx="7433293" cy="416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0"/>
              </a:lnSpc>
            </a:pPr>
            <a:r>
              <a:rPr lang="en-US" sz="3700">
                <a:solidFill>
                  <a:srgbClr val="0D1C38"/>
                </a:solidFill>
                <a:latin typeface="Roca One"/>
                <a:ea typeface="Roca One"/>
                <a:cs typeface="Roca One"/>
                <a:sym typeface="Roca One"/>
              </a:rPr>
              <a:t>Feistel Cipher – Pros and Cons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79040" y="1186926"/>
            <a:ext cx="3765669" cy="331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41"/>
              </a:lnSpc>
            </a:pPr>
            <a:r>
              <a:rPr lang="en-US" sz="2541" spc="38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PVPSIT | 2026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6515" y="1196451"/>
            <a:ext cx="4927457" cy="320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1"/>
              </a:lnSpc>
            </a:pPr>
            <a:r>
              <a:rPr lang="en-US" sz="2481" spc="37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Dr. S. Phani Praveen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5597" r="-1559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9443" y="1028700"/>
            <a:ext cx="16229114" cy="8229600"/>
            <a:chOff x="0" y="0"/>
            <a:chExt cx="427433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334" cy="2167467"/>
            </a:xfrm>
            <a:custGeom>
              <a:avLst/>
              <a:gdLst/>
              <a:ahLst/>
              <a:cxnLst/>
              <a:rect l="l" t="t" r="r" b="b"/>
              <a:pathLst>
                <a:path w="4274334" h="2167467">
                  <a:moveTo>
                    <a:pt x="0" y="0"/>
                  </a:moveTo>
                  <a:lnTo>
                    <a:pt x="4274334" y="0"/>
                  </a:lnTo>
                  <a:lnTo>
                    <a:pt x="4274334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274335" cy="2110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6125872" y="9311584"/>
            <a:ext cx="6036256" cy="3303478"/>
          </a:xfrm>
          <a:custGeom>
            <a:avLst/>
            <a:gdLst/>
            <a:ahLst/>
            <a:cxnLst/>
            <a:rect l="l" t="t" r="r" b="b"/>
            <a:pathLst>
              <a:path w="6036256" h="3303478">
                <a:moveTo>
                  <a:pt x="0" y="0"/>
                </a:moveTo>
                <a:lnTo>
                  <a:pt x="6036256" y="0"/>
                </a:lnTo>
                <a:lnTo>
                  <a:pt x="6036256" y="3303479"/>
                </a:lnTo>
                <a:lnTo>
                  <a:pt x="0" y="33034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333620" y="1028700"/>
            <a:ext cx="5620761" cy="8229600"/>
          </a:xfrm>
          <a:custGeom>
            <a:avLst/>
            <a:gdLst/>
            <a:ahLst/>
            <a:cxnLst/>
            <a:rect l="l" t="t" r="r" b="b"/>
            <a:pathLst>
              <a:path w="5620761" h="8229600">
                <a:moveTo>
                  <a:pt x="0" y="0"/>
                </a:moveTo>
                <a:lnTo>
                  <a:pt x="5620760" y="0"/>
                </a:lnTo>
                <a:lnTo>
                  <a:pt x="56207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2479040" y="1186926"/>
            <a:ext cx="3765669" cy="331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41"/>
              </a:lnSpc>
            </a:pPr>
            <a:r>
              <a:rPr lang="en-US" sz="2541" spc="38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PVPSIT | 2026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36515" y="1196451"/>
            <a:ext cx="4927457" cy="320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1"/>
              </a:lnSpc>
            </a:pPr>
            <a:r>
              <a:rPr lang="en-US" sz="2481" spc="37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Dr. S. Phani Praveen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-4274734" y="4844733"/>
            <a:ext cx="16229114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b="1" spc="46">
                <a:solidFill>
                  <a:srgbClr val="0D1C38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Feistel Cipher -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5597" r="-1559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9443" y="1028700"/>
            <a:ext cx="16229114" cy="8229600"/>
            <a:chOff x="0" y="0"/>
            <a:chExt cx="427433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334" cy="2167467"/>
            </a:xfrm>
            <a:custGeom>
              <a:avLst/>
              <a:gdLst/>
              <a:ahLst/>
              <a:cxnLst/>
              <a:rect l="l" t="t" r="r" b="b"/>
              <a:pathLst>
                <a:path w="4274334" h="2167467">
                  <a:moveTo>
                    <a:pt x="0" y="0"/>
                  </a:moveTo>
                  <a:lnTo>
                    <a:pt x="4274334" y="0"/>
                  </a:lnTo>
                  <a:lnTo>
                    <a:pt x="4274334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274335" cy="2110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6125872" y="9311584"/>
            <a:ext cx="6036256" cy="3303478"/>
          </a:xfrm>
          <a:custGeom>
            <a:avLst/>
            <a:gdLst/>
            <a:ahLst/>
            <a:cxnLst/>
            <a:rect l="l" t="t" r="r" b="b"/>
            <a:pathLst>
              <a:path w="6036256" h="3303478">
                <a:moveTo>
                  <a:pt x="0" y="0"/>
                </a:moveTo>
                <a:lnTo>
                  <a:pt x="6036256" y="0"/>
                </a:lnTo>
                <a:lnTo>
                  <a:pt x="6036256" y="3303479"/>
                </a:lnTo>
                <a:lnTo>
                  <a:pt x="0" y="33034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170859" y="4956043"/>
            <a:ext cx="11384568" cy="2887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just">
              <a:lnSpc>
                <a:spcPts val="4620"/>
              </a:lnSpc>
              <a:buFont typeface="Arial"/>
              <a:buChar char="•"/>
            </a:pPr>
            <a:r>
              <a:rPr lang="en-US" sz="3300" spc="49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DES = Data Encryption Standard</a:t>
            </a:r>
          </a:p>
          <a:p>
            <a:pPr marL="712470" lvl="1" indent="-356235" algn="just">
              <a:lnSpc>
                <a:spcPts val="4620"/>
              </a:lnSpc>
              <a:buFont typeface="Arial"/>
              <a:buChar char="•"/>
            </a:pPr>
            <a:r>
              <a:rPr lang="en-US" sz="3300" spc="49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Developed by IBM</a:t>
            </a:r>
          </a:p>
          <a:p>
            <a:pPr marL="712470" lvl="1" indent="-356235" algn="just">
              <a:lnSpc>
                <a:spcPts val="4620"/>
              </a:lnSpc>
              <a:buFont typeface="Arial"/>
              <a:buChar char="•"/>
            </a:pPr>
            <a:r>
              <a:rPr lang="en-US" sz="3300" spc="49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Adopted by NIST (1977)</a:t>
            </a:r>
          </a:p>
          <a:p>
            <a:pPr marL="712470" lvl="1" indent="-356235" algn="just">
              <a:lnSpc>
                <a:spcPts val="4620"/>
              </a:lnSpc>
              <a:buFont typeface="Arial"/>
              <a:buChar char="•"/>
            </a:pPr>
            <a:r>
              <a:rPr lang="en-US" sz="3300" spc="49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Based on Feistel Cipher structure</a:t>
            </a:r>
          </a:p>
          <a:p>
            <a:pPr algn="just">
              <a:lnSpc>
                <a:spcPts val="4620"/>
              </a:lnSpc>
            </a:pPr>
            <a:endParaRPr lang="en-US" sz="3300" spc="49">
              <a:solidFill>
                <a:srgbClr val="0D1C38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499369" y="2911338"/>
            <a:ext cx="12727548" cy="1092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0"/>
              </a:lnSpc>
            </a:pPr>
            <a:r>
              <a:rPr lang="en-US" sz="9500">
                <a:solidFill>
                  <a:srgbClr val="0D1C38"/>
                </a:solidFill>
                <a:latin typeface="Roca One"/>
                <a:ea typeface="Roca One"/>
                <a:cs typeface="Roca One"/>
                <a:sym typeface="Roca One"/>
              </a:rPr>
              <a:t>DES - INTRODUCTION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479040" y="1186926"/>
            <a:ext cx="3765669" cy="331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41"/>
              </a:lnSpc>
            </a:pPr>
            <a:r>
              <a:rPr lang="en-US" sz="2541" spc="38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PVPSIT | 2026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6515" y="1196451"/>
            <a:ext cx="4927457" cy="320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1"/>
              </a:lnSpc>
            </a:pPr>
            <a:r>
              <a:rPr lang="en-US" sz="2481" spc="37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Dr. S. Phani Praveen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5597" r="-1559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9443" y="1028700"/>
            <a:ext cx="16229114" cy="8229600"/>
            <a:chOff x="0" y="0"/>
            <a:chExt cx="427433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334" cy="2167467"/>
            </a:xfrm>
            <a:custGeom>
              <a:avLst/>
              <a:gdLst/>
              <a:ahLst/>
              <a:cxnLst/>
              <a:rect l="l" t="t" r="r" b="b"/>
              <a:pathLst>
                <a:path w="4274334" h="2167467">
                  <a:moveTo>
                    <a:pt x="0" y="0"/>
                  </a:moveTo>
                  <a:lnTo>
                    <a:pt x="4274334" y="0"/>
                  </a:lnTo>
                  <a:lnTo>
                    <a:pt x="4274334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274335" cy="2110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16310046" y="-2312817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8623491" y="8750775"/>
                </a:moveTo>
                <a:lnTo>
                  <a:pt x="0" y="8750775"/>
                </a:lnTo>
                <a:lnTo>
                  <a:pt x="0" y="0"/>
                </a:lnTo>
                <a:lnTo>
                  <a:pt x="8623491" y="0"/>
                </a:lnTo>
                <a:lnTo>
                  <a:pt x="8623491" y="87507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630940" y="3864288"/>
            <a:ext cx="8623491" cy="8750775"/>
          </a:xfrm>
          <a:custGeom>
            <a:avLst/>
            <a:gdLst/>
            <a:ahLst/>
            <a:cxnLst/>
            <a:rect l="l" t="t" r="r" b="b"/>
            <a:pathLst>
              <a:path w="8623491" h="8750775">
                <a:moveTo>
                  <a:pt x="0" y="0"/>
                </a:moveTo>
                <a:lnTo>
                  <a:pt x="8623491" y="0"/>
                </a:lnTo>
                <a:lnTo>
                  <a:pt x="8623491" y="8750775"/>
                </a:lnTo>
                <a:lnTo>
                  <a:pt x="0" y="87507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6125872" y="9311584"/>
            <a:ext cx="6036256" cy="3303478"/>
          </a:xfrm>
          <a:custGeom>
            <a:avLst/>
            <a:gdLst/>
            <a:ahLst/>
            <a:cxnLst/>
            <a:rect l="l" t="t" r="r" b="b"/>
            <a:pathLst>
              <a:path w="6036256" h="3303478">
                <a:moveTo>
                  <a:pt x="0" y="0"/>
                </a:moveTo>
                <a:lnTo>
                  <a:pt x="6036256" y="0"/>
                </a:lnTo>
                <a:lnTo>
                  <a:pt x="6036256" y="3303479"/>
                </a:lnTo>
                <a:lnTo>
                  <a:pt x="0" y="33034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929941" y="3593582"/>
            <a:ext cx="6994825" cy="2555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Block size: 64 bits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Key size: 64 bits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Effective key: 56 bits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Number of rounds: 16</a:t>
            </a:r>
          </a:p>
          <a:p>
            <a:pPr algn="just">
              <a:lnSpc>
                <a:spcPts val="4060"/>
              </a:lnSpc>
            </a:pPr>
            <a:endParaRPr lang="en-US" sz="2900" spc="43">
              <a:solidFill>
                <a:srgbClr val="0D1C38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10707" y="2782218"/>
            <a:ext cx="7433293" cy="416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0"/>
              </a:lnSpc>
            </a:pPr>
            <a:r>
              <a:rPr lang="en-US" sz="3700">
                <a:solidFill>
                  <a:srgbClr val="0D1C38"/>
                </a:solidFill>
                <a:latin typeface="Roca One"/>
                <a:ea typeface="Roca One"/>
                <a:cs typeface="Roca One"/>
                <a:sym typeface="Roca One"/>
              </a:rPr>
              <a:t>DES - Basic Parameters</a:t>
            </a:r>
          </a:p>
        </p:txBody>
      </p:sp>
      <p:sp>
        <p:nvSpPr>
          <p:cNvPr id="11" name="AutoShape 11"/>
          <p:cNvSpPr/>
          <p:nvPr/>
        </p:nvSpPr>
        <p:spPr>
          <a:xfrm>
            <a:off x="9144000" y="1897380"/>
            <a:ext cx="0" cy="649224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9801384" y="3593582"/>
            <a:ext cx="6994825" cy="4098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Initial Permutation (IP)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16 Feistel rounds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Final Permutation (FP)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Uses: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Expansion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Substitution (S-boxes)</a:t>
            </a:r>
          </a:p>
          <a:p>
            <a:pPr marL="626112" lvl="1" indent="-313056" algn="just">
              <a:lnSpc>
                <a:spcPts val="4060"/>
              </a:lnSpc>
              <a:buFont typeface="Arial"/>
              <a:buChar char="•"/>
            </a:pPr>
            <a:r>
              <a:rPr lang="en-US" sz="2900" spc="43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Permutation (P-boxes)</a:t>
            </a:r>
          </a:p>
          <a:p>
            <a:pPr algn="just">
              <a:lnSpc>
                <a:spcPts val="4060"/>
              </a:lnSpc>
            </a:pPr>
            <a:endParaRPr lang="en-US" sz="2900" spc="43">
              <a:solidFill>
                <a:srgbClr val="0D1C38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582150" y="2782218"/>
            <a:ext cx="7433293" cy="416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0"/>
              </a:lnSpc>
            </a:pPr>
            <a:r>
              <a:rPr lang="en-US" sz="3700">
                <a:solidFill>
                  <a:srgbClr val="0D1C38"/>
                </a:solidFill>
                <a:latin typeface="Roca One"/>
                <a:ea typeface="Roca One"/>
                <a:cs typeface="Roca One"/>
                <a:sym typeface="Roca One"/>
              </a:rPr>
              <a:t>DES - Overall Structure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79040" y="1186926"/>
            <a:ext cx="3765669" cy="331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41"/>
              </a:lnSpc>
            </a:pPr>
            <a:r>
              <a:rPr lang="en-US" sz="2541" spc="38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PVPSIT | 2026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6515" y="1196451"/>
            <a:ext cx="4927457" cy="320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1"/>
              </a:lnSpc>
            </a:pPr>
            <a:r>
              <a:rPr lang="en-US" sz="2481" spc="37">
                <a:solidFill>
                  <a:srgbClr val="0D1C38"/>
                </a:solidFill>
                <a:latin typeface="Assistant"/>
                <a:ea typeface="Assistant"/>
                <a:cs typeface="Assistant"/>
                <a:sym typeface="Assistant"/>
              </a:rPr>
              <a:t>Dr. S. Phani Praveen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901</Words>
  <Application>Microsoft Office PowerPoint</Application>
  <PresentationFormat>Custom</PresentationFormat>
  <Paragraphs>228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Assistant</vt:lpstr>
      <vt:lpstr>Assistant Bold</vt:lpstr>
      <vt:lpstr>Roca One</vt:lpstr>
      <vt:lpstr>Arial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</dc:title>
  <cp:lastModifiedBy>phani s</cp:lastModifiedBy>
  <cp:revision>1</cp:revision>
  <dcterms:created xsi:type="dcterms:W3CDTF">2006-08-16T00:00:00Z</dcterms:created>
  <dcterms:modified xsi:type="dcterms:W3CDTF">2026-02-02T07:26:27Z</dcterms:modified>
  <dc:identifier>DAHAJFQzC8k</dc:identifier>
</cp:coreProperties>
</file>