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4" r:id="rId8"/>
    <p:sldId id="265" r:id="rId9"/>
    <p:sldId id="266" r:id="rId10"/>
    <p:sldId id="267" r:id="rId11"/>
    <p:sldId id="283" r:id="rId12"/>
    <p:sldId id="343" r:id="rId13"/>
    <p:sldId id="347" r:id="rId14"/>
    <p:sldId id="284" r:id="rId15"/>
    <p:sldId id="268" r:id="rId16"/>
    <p:sldId id="269" r:id="rId17"/>
    <p:sldId id="285" r:id="rId18"/>
    <p:sldId id="270" r:id="rId19"/>
    <p:sldId id="348" r:id="rId20"/>
    <p:sldId id="349" r:id="rId21"/>
    <p:sldId id="271" r:id="rId22"/>
    <p:sldId id="272" r:id="rId23"/>
    <p:sldId id="274" r:id="rId24"/>
    <p:sldId id="275" r:id="rId25"/>
    <p:sldId id="276" r:id="rId26"/>
    <p:sldId id="273" r:id="rId27"/>
    <p:sldId id="287" r:id="rId28"/>
    <p:sldId id="288" r:id="rId29"/>
    <p:sldId id="289" r:id="rId30"/>
    <p:sldId id="290" r:id="rId31"/>
    <p:sldId id="277" r:id="rId32"/>
    <p:sldId id="278" r:id="rId33"/>
    <p:sldId id="279" r:id="rId34"/>
    <p:sldId id="280" r:id="rId35"/>
    <p:sldId id="281" r:id="rId36"/>
    <p:sldId id="282" r:id="rId37"/>
    <p:sldId id="26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3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D6A2B-EEAF-FAE3-BCAF-6990F1DE17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091630D-AECF-7751-1D11-A4E4EA3DC1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F738B12-9E89-5BF3-D852-8EF44145FC06}"/>
              </a:ext>
            </a:extLst>
          </p:cNvPr>
          <p:cNvSpPr>
            <a:spLocks noGrp="1"/>
          </p:cNvSpPr>
          <p:nvPr>
            <p:ph type="dt" sz="half" idx="10"/>
          </p:nvPr>
        </p:nvSpPr>
        <p:spPr/>
        <p:txBody>
          <a:bodyPr/>
          <a:lstStyle/>
          <a:p>
            <a:fld id="{B903846D-2541-4BD9-845E-A6CA7D352DAC}" type="datetimeFigureOut">
              <a:rPr lang="en-IN" smtClean="0"/>
              <a:t>14-08-2025</a:t>
            </a:fld>
            <a:endParaRPr lang="en-IN"/>
          </a:p>
        </p:txBody>
      </p:sp>
      <p:sp>
        <p:nvSpPr>
          <p:cNvPr id="5" name="Footer Placeholder 4">
            <a:extLst>
              <a:ext uri="{FF2B5EF4-FFF2-40B4-BE49-F238E27FC236}">
                <a16:creationId xmlns:a16="http://schemas.microsoft.com/office/drawing/2014/main" id="{CB3F4632-0905-F876-098A-C867369A376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AD57833-276F-A168-9745-F9FB65D56F8F}"/>
              </a:ext>
            </a:extLst>
          </p:cNvPr>
          <p:cNvSpPr>
            <a:spLocks noGrp="1"/>
          </p:cNvSpPr>
          <p:nvPr>
            <p:ph type="sldNum" sz="quarter" idx="12"/>
          </p:nvPr>
        </p:nvSpPr>
        <p:spPr/>
        <p:txBody>
          <a:bodyPr/>
          <a:lstStyle/>
          <a:p>
            <a:fld id="{9C5A91FB-C4D6-4B7E-88D4-528B98BA167B}" type="slidenum">
              <a:rPr lang="en-IN" smtClean="0"/>
              <a:t>‹#›</a:t>
            </a:fld>
            <a:endParaRPr lang="en-IN"/>
          </a:p>
        </p:txBody>
      </p:sp>
    </p:spTree>
    <p:extLst>
      <p:ext uri="{BB962C8B-B14F-4D97-AF65-F5344CB8AC3E}">
        <p14:creationId xmlns:p14="http://schemas.microsoft.com/office/powerpoint/2010/main" val="3978030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6E24-D12A-3781-B9C1-E0B68C221CA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8E3A8C6-5270-9FE4-A272-BCD137F7BA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C524504-F578-DD2B-F874-A3B850EC8C76}"/>
              </a:ext>
            </a:extLst>
          </p:cNvPr>
          <p:cNvSpPr>
            <a:spLocks noGrp="1"/>
          </p:cNvSpPr>
          <p:nvPr>
            <p:ph type="dt" sz="half" idx="10"/>
          </p:nvPr>
        </p:nvSpPr>
        <p:spPr/>
        <p:txBody>
          <a:bodyPr/>
          <a:lstStyle/>
          <a:p>
            <a:fld id="{B903846D-2541-4BD9-845E-A6CA7D352DAC}" type="datetimeFigureOut">
              <a:rPr lang="en-IN" smtClean="0"/>
              <a:t>14-08-2025</a:t>
            </a:fld>
            <a:endParaRPr lang="en-IN"/>
          </a:p>
        </p:txBody>
      </p:sp>
      <p:sp>
        <p:nvSpPr>
          <p:cNvPr id="5" name="Footer Placeholder 4">
            <a:extLst>
              <a:ext uri="{FF2B5EF4-FFF2-40B4-BE49-F238E27FC236}">
                <a16:creationId xmlns:a16="http://schemas.microsoft.com/office/drawing/2014/main" id="{B7161C6B-5F8B-C5B5-C3DF-306F1C65AC9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DE6D3DA-8229-976B-F78F-CEC1B09313FE}"/>
              </a:ext>
            </a:extLst>
          </p:cNvPr>
          <p:cNvSpPr>
            <a:spLocks noGrp="1"/>
          </p:cNvSpPr>
          <p:nvPr>
            <p:ph type="sldNum" sz="quarter" idx="12"/>
          </p:nvPr>
        </p:nvSpPr>
        <p:spPr/>
        <p:txBody>
          <a:bodyPr/>
          <a:lstStyle/>
          <a:p>
            <a:fld id="{9C5A91FB-C4D6-4B7E-88D4-528B98BA167B}" type="slidenum">
              <a:rPr lang="en-IN" smtClean="0"/>
              <a:t>‹#›</a:t>
            </a:fld>
            <a:endParaRPr lang="en-IN"/>
          </a:p>
        </p:txBody>
      </p:sp>
    </p:spTree>
    <p:extLst>
      <p:ext uri="{BB962C8B-B14F-4D97-AF65-F5344CB8AC3E}">
        <p14:creationId xmlns:p14="http://schemas.microsoft.com/office/powerpoint/2010/main" val="274772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1E6302-6449-9041-A0B3-9121CC655D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F897810-2710-9128-3D16-0275C9750F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D261FC3-32D8-4B02-CAEE-C2BC0C66BCF4}"/>
              </a:ext>
            </a:extLst>
          </p:cNvPr>
          <p:cNvSpPr>
            <a:spLocks noGrp="1"/>
          </p:cNvSpPr>
          <p:nvPr>
            <p:ph type="dt" sz="half" idx="10"/>
          </p:nvPr>
        </p:nvSpPr>
        <p:spPr/>
        <p:txBody>
          <a:bodyPr/>
          <a:lstStyle/>
          <a:p>
            <a:fld id="{B903846D-2541-4BD9-845E-A6CA7D352DAC}" type="datetimeFigureOut">
              <a:rPr lang="en-IN" smtClean="0"/>
              <a:t>14-08-2025</a:t>
            </a:fld>
            <a:endParaRPr lang="en-IN"/>
          </a:p>
        </p:txBody>
      </p:sp>
      <p:sp>
        <p:nvSpPr>
          <p:cNvPr id="5" name="Footer Placeholder 4">
            <a:extLst>
              <a:ext uri="{FF2B5EF4-FFF2-40B4-BE49-F238E27FC236}">
                <a16:creationId xmlns:a16="http://schemas.microsoft.com/office/drawing/2014/main" id="{FFCF1483-D9EC-8263-E67F-AB88D20A471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E0FA8A3-EFF4-69C1-EE48-156533AFF076}"/>
              </a:ext>
            </a:extLst>
          </p:cNvPr>
          <p:cNvSpPr>
            <a:spLocks noGrp="1"/>
          </p:cNvSpPr>
          <p:nvPr>
            <p:ph type="sldNum" sz="quarter" idx="12"/>
          </p:nvPr>
        </p:nvSpPr>
        <p:spPr/>
        <p:txBody>
          <a:bodyPr/>
          <a:lstStyle/>
          <a:p>
            <a:fld id="{9C5A91FB-C4D6-4B7E-88D4-528B98BA167B}" type="slidenum">
              <a:rPr lang="en-IN" smtClean="0"/>
              <a:t>‹#›</a:t>
            </a:fld>
            <a:endParaRPr lang="en-IN"/>
          </a:p>
        </p:txBody>
      </p:sp>
    </p:spTree>
    <p:extLst>
      <p:ext uri="{BB962C8B-B14F-4D97-AF65-F5344CB8AC3E}">
        <p14:creationId xmlns:p14="http://schemas.microsoft.com/office/powerpoint/2010/main" val="234300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F4B16-E11C-D244-6A70-0995B567D4B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5BF0DAB-5FB4-73AA-E10B-608F5F39B5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2FDC457-67EB-D39B-1992-188BDDFAC89B}"/>
              </a:ext>
            </a:extLst>
          </p:cNvPr>
          <p:cNvSpPr>
            <a:spLocks noGrp="1"/>
          </p:cNvSpPr>
          <p:nvPr>
            <p:ph type="dt" sz="half" idx="10"/>
          </p:nvPr>
        </p:nvSpPr>
        <p:spPr/>
        <p:txBody>
          <a:bodyPr/>
          <a:lstStyle/>
          <a:p>
            <a:fld id="{B903846D-2541-4BD9-845E-A6CA7D352DAC}" type="datetimeFigureOut">
              <a:rPr lang="en-IN" smtClean="0"/>
              <a:t>14-08-2025</a:t>
            </a:fld>
            <a:endParaRPr lang="en-IN"/>
          </a:p>
        </p:txBody>
      </p:sp>
      <p:sp>
        <p:nvSpPr>
          <p:cNvPr id="5" name="Footer Placeholder 4">
            <a:extLst>
              <a:ext uri="{FF2B5EF4-FFF2-40B4-BE49-F238E27FC236}">
                <a16:creationId xmlns:a16="http://schemas.microsoft.com/office/drawing/2014/main" id="{EAF5268B-B64B-49CA-D2CB-749A0BE7A78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A2EEFD0-EDD9-7BCF-C3B1-4DB430472C85}"/>
              </a:ext>
            </a:extLst>
          </p:cNvPr>
          <p:cNvSpPr>
            <a:spLocks noGrp="1"/>
          </p:cNvSpPr>
          <p:nvPr>
            <p:ph type="sldNum" sz="quarter" idx="12"/>
          </p:nvPr>
        </p:nvSpPr>
        <p:spPr/>
        <p:txBody>
          <a:bodyPr/>
          <a:lstStyle/>
          <a:p>
            <a:fld id="{9C5A91FB-C4D6-4B7E-88D4-528B98BA167B}" type="slidenum">
              <a:rPr lang="en-IN" smtClean="0"/>
              <a:t>‹#›</a:t>
            </a:fld>
            <a:endParaRPr lang="en-IN"/>
          </a:p>
        </p:txBody>
      </p:sp>
    </p:spTree>
    <p:extLst>
      <p:ext uri="{BB962C8B-B14F-4D97-AF65-F5344CB8AC3E}">
        <p14:creationId xmlns:p14="http://schemas.microsoft.com/office/powerpoint/2010/main" val="54112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ED1F2-EA8A-BE49-EC99-273119E9FC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51D19D5-48EF-F8DB-0906-4F68C51CFD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542147-B720-558B-1143-CE28EF9B493E}"/>
              </a:ext>
            </a:extLst>
          </p:cNvPr>
          <p:cNvSpPr>
            <a:spLocks noGrp="1"/>
          </p:cNvSpPr>
          <p:nvPr>
            <p:ph type="dt" sz="half" idx="10"/>
          </p:nvPr>
        </p:nvSpPr>
        <p:spPr/>
        <p:txBody>
          <a:bodyPr/>
          <a:lstStyle/>
          <a:p>
            <a:fld id="{B903846D-2541-4BD9-845E-A6CA7D352DAC}" type="datetimeFigureOut">
              <a:rPr lang="en-IN" smtClean="0"/>
              <a:t>14-08-2025</a:t>
            </a:fld>
            <a:endParaRPr lang="en-IN"/>
          </a:p>
        </p:txBody>
      </p:sp>
      <p:sp>
        <p:nvSpPr>
          <p:cNvPr id="5" name="Footer Placeholder 4">
            <a:extLst>
              <a:ext uri="{FF2B5EF4-FFF2-40B4-BE49-F238E27FC236}">
                <a16:creationId xmlns:a16="http://schemas.microsoft.com/office/drawing/2014/main" id="{BD4E3C56-7ADB-3116-0772-F9A6B8431BA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087CC10-A408-ED4C-9E0A-80E3315FE02E}"/>
              </a:ext>
            </a:extLst>
          </p:cNvPr>
          <p:cNvSpPr>
            <a:spLocks noGrp="1"/>
          </p:cNvSpPr>
          <p:nvPr>
            <p:ph type="sldNum" sz="quarter" idx="12"/>
          </p:nvPr>
        </p:nvSpPr>
        <p:spPr/>
        <p:txBody>
          <a:bodyPr/>
          <a:lstStyle/>
          <a:p>
            <a:fld id="{9C5A91FB-C4D6-4B7E-88D4-528B98BA167B}" type="slidenum">
              <a:rPr lang="en-IN" smtClean="0"/>
              <a:t>‹#›</a:t>
            </a:fld>
            <a:endParaRPr lang="en-IN"/>
          </a:p>
        </p:txBody>
      </p:sp>
    </p:spTree>
    <p:extLst>
      <p:ext uri="{BB962C8B-B14F-4D97-AF65-F5344CB8AC3E}">
        <p14:creationId xmlns:p14="http://schemas.microsoft.com/office/powerpoint/2010/main" val="148897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65CA-CF40-C359-46A0-184830904FE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6F0F933-A56A-80BF-7836-6CD5CF92FB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091E19A-31AE-9EDB-9B0A-B5152E7D72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CF6E0A8-90AD-D96F-649F-606D4862B3D7}"/>
              </a:ext>
            </a:extLst>
          </p:cNvPr>
          <p:cNvSpPr>
            <a:spLocks noGrp="1"/>
          </p:cNvSpPr>
          <p:nvPr>
            <p:ph type="dt" sz="half" idx="10"/>
          </p:nvPr>
        </p:nvSpPr>
        <p:spPr/>
        <p:txBody>
          <a:bodyPr/>
          <a:lstStyle/>
          <a:p>
            <a:fld id="{B903846D-2541-4BD9-845E-A6CA7D352DAC}" type="datetimeFigureOut">
              <a:rPr lang="en-IN" smtClean="0"/>
              <a:t>14-08-2025</a:t>
            </a:fld>
            <a:endParaRPr lang="en-IN"/>
          </a:p>
        </p:txBody>
      </p:sp>
      <p:sp>
        <p:nvSpPr>
          <p:cNvPr id="6" name="Footer Placeholder 5">
            <a:extLst>
              <a:ext uri="{FF2B5EF4-FFF2-40B4-BE49-F238E27FC236}">
                <a16:creationId xmlns:a16="http://schemas.microsoft.com/office/drawing/2014/main" id="{5D2016B9-C15E-7B7E-5FD6-E6429CAB4EF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F4542C9-7221-1180-678C-3297AFDFA8EF}"/>
              </a:ext>
            </a:extLst>
          </p:cNvPr>
          <p:cNvSpPr>
            <a:spLocks noGrp="1"/>
          </p:cNvSpPr>
          <p:nvPr>
            <p:ph type="sldNum" sz="quarter" idx="12"/>
          </p:nvPr>
        </p:nvSpPr>
        <p:spPr/>
        <p:txBody>
          <a:bodyPr/>
          <a:lstStyle/>
          <a:p>
            <a:fld id="{9C5A91FB-C4D6-4B7E-88D4-528B98BA167B}" type="slidenum">
              <a:rPr lang="en-IN" smtClean="0"/>
              <a:t>‹#›</a:t>
            </a:fld>
            <a:endParaRPr lang="en-IN"/>
          </a:p>
        </p:txBody>
      </p:sp>
    </p:spTree>
    <p:extLst>
      <p:ext uri="{BB962C8B-B14F-4D97-AF65-F5344CB8AC3E}">
        <p14:creationId xmlns:p14="http://schemas.microsoft.com/office/powerpoint/2010/main" val="323156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3CD6-D1CC-F80C-2164-BFB9E6FA671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9094B1E-2B72-FD69-67CF-AB0E9133E4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320BE8-1A70-B97E-08F5-21FF61ED95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58EF04F-8660-BDE4-E810-6FB76F8C31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3B23BF-9D5D-B6B2-01A3-6DCEE4EE99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DD2BE9F-3A94-0BF3-F2AB-F97ABAB08786}"/>
              </a:ext>
            </a:extLst>
          </p:cNvPr>
          <p:cNvSpPr>
            <a:spLocks noGrp="1"/>
          </p:cNvSpPr>
          <p:nvPr>
            <p:ph type="dt" sz="half" idx="10"/>
          </p:nvPr>
        </p:nvSpPr>
        <p:spPr/>
        <p:txBody>
          <a:bodyPr/>
          <a:lstStyle/>
          <a:p>
            <a:fld id="{B903846D-2541-4BD9-845E-A6CA7D352DAC}" type="datetimeFigureOut">
              <a:rPr lang="en-IN" smtClean="0"/>
              <a:t>14-08-2025</a:t>
            </a:fld>
            <a:endParaRPr lang="en-IN"/>
          </a:p>
        </p:txBody>
      </p:sp>
      <p:sp>
        <p:nvSpPr>
          <p:cNvPr id="8" name="Footer Placeholder 7">
            <a:extLst>
              <a:ext uri="{FF2B5EF4-FFF2-40B4-BE49-F238E27FC236}">
                <a16:creationId xmlns:a16="http://schemas.microsoft.com/office/drawing/2014/main" id="{03B41D81-1B01-4736-47FB-C6C7CEEA9D0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591CF2B-C375-DE36-C1A2-5960FFD4E4E3}"/>
              </a:ext>
            </a:extLst>
          </p:cNvPr>
          <p:cNvSpPr>
            <a:spLocks noGrp="1"/>
          </p:cNvSpPr>
          <p:nvPr>
            <p:ph type="sldNum" sz="quarter" idx="12"/>
          </p:nvPr>
        </p:nvSpPr>
        <p:spPr/>
        <p:txBody>
          <a:bodyPr/>
          <a:lstStyle/>
          <a:p>
            <a:fld id="{9C5A91FB-C4D6-4B7E-88D4-528B98BA167B}" type="slidenum">
              <a:rPr lang="en-IN" smtClean="0"/>
              <a:t>‹#›</a:t>
            </a:fld>
            <a:endParaRPr lang="en-IN"/>
          </a:p>
        </p:txBody>
      </p:sp>
    </p:spTree>
    <p:extLst>
      <p:ext uri="{BB962C8B-B14F-4D97-AF65-F5344CB8AC3E}">
        <p14:creationId xmlns:p14="http://schemas.microsoft.com/office/powerpoint/2010/main" val="3309573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CB343-606B-951C-F72C-B68FEE6CEE1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5E2C4B2-49FE-E45D-44B5-480735F33981}"/>
              </a:ext>
            </a:extLst>
          </p:cNvPr>
          <p:cNvSpPr>
            <a:spLocks noGrp="1"/>
          </p:cNvSpPr>
          <p:nvPr>
            <p:ph type="dt" sz="half" idx="10"/>
          </p:nvPr>
        </p:nvSpPr>
        <p:spPr/>
        <p:txBody>
          <a:bodyPr/>
          <a:lstStyle/>
          <a:p>
            <a:fld id="{B903846D-2541-4BD9-845E-A6CA7D352DAC}" type="datetimeFigureOut">
              <a:rPr lang="en-IN" smtClean="0"/>
              <a:t>14-08-2025</a:t>
            </a:fld>
            <a:endParaRPr lang="en-IN"/>
          </a:p>
        </p:txBody>
      </p:sp>
      <p:sp>
        <p:nvSpPr>
          <p:cNvPr id="4" name="Footer Placeholder 3">
            <a:extLst>
              <a:ext uri="{FF2B5EF4-FFF2-40B4-BE49-F238E27FC236}">
                <a16:creationId xmlns:a16="http://schemas.microsoft.com/office/drawing/2014/main" id="{D5599A41-EA41-9EEF-0D0E-0EF7245BED5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68104B1-9EF3-8A86-2625-EBD749B91989}"/>
              </a:ext>
            </a:extLst>
          </p:cNvPr>
          <p:cNvSpPr>
            <a:spLocks noGrp="1"/>
          </p:cNvSpPr>
          <p:nvPr>
            <p:ph type="sldNum" sz="quarter" idx="12"/>
          </p:nvPr>
        </p:nvSpPr>
        <p:spPr/>
        <p:txBody>
          <a:bodyPr/>
          <a:lstStyle/>
          <a:p>
            <a:fld id="{9C5A91FB-C4D6-4B7E-88D4-528B98BA167B}" type="slidenum">
              <a:rPr lang="en-IN" smtClean="0"/>
              <a:t>‹#›</a:t>
            </a:fld>
            <a:endParaRPr lang="en-IN"/>
          </a:p>
        </p:txBody>
      </p:sp>
    </p:spTree>
    <p:extLst>
      <p:ext uri="{BB962C8B-B14F-4D97-AF65-F5344CB8AC3E}">
        <p14:creationId xmlns:p14="http://schemas.microsoft.com/office/powerpoint/2010/main" val="168784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B55B35-CE40-BE4C-DBCE-67B54FE437FC}"/>
              </a:ext>
            </a:extLst>
          </p:cNvPr>
          <p:cNvSpPr>
            <a:spLocks noGrp="1"/>
          </p:cNvSpPr>
          <p:nvPr>
            <p:ph type="dt" sz="half" idx="10"/>
          </p:nvPr>
        </p:nvSpPr>
        <p:spPr/>
        <p:txBody>
          <a:bodyPr/>
          <a:lstStyle/>
          <a:p>
            <a:fld id="{B903846D-2541-4BD9-845E-A6CA7D352DAC}" type="datetimeFigureOut">
              <a:rPr lang="en-IN" smtClean="0"/>
              <a:t>14-08-2025</a:t>
            </a:fld>
            <a:endParaRPr lang="en-IN"/>
          </a:p>
        </p:txBody>
      </p:sp>
      <p:sp>
        <p:nvSpPr>
          <p:cNvPr id="3" name="Footer Placeholder 2">
            <a:extLst>
              <a:ext uri="{FF2B5EF4-FFF2-40B4-BE49-F238E27FC236}">
                <a16:creationId xmlns:a16="http://schemas.microsoft.com/office/drawing/2014/main" id="{DAB71520-0FFE-6055-D237-88CCF29878B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3F3541E-773B-9DBC-24C0-4EA7D212FEFE}"/>
              </a:ext>
            </a:extLst>
          </p:cNvPr>
          <p:cNvSpPr>
            <a:spLocks noGrp="1"/>
          </p:cNvSpPr>
          <p:nvPr>
            <p:ph type="sldNum" sz="quarter" idx="12"/>
          </p:nvPr>
        </p:nvSpPr>
        <p:spPr/>
        <p:txBody>
          <a:bodyPr/>
          <a:lstStyle/>
          <a:p>
            <a:fld id="{9C5A91FB-C4D6-4B7E-88D4-528B98BA167B}" type="slidenum">
              <a:rPr lang="en-IN" smtClean="0"/>
              <a:t>‹#›</a:t>
            </a:fld>
            <a:endParaRPr lang="en-IN"/>
          </a:p>
        </p:txBody>
      </p:sp>
    </p:spTree>
    <p:extLst>
      <p:ext uri="{BB962C8B-B14F-4D97-AF65-F5344CB8AC3E}">
        <p14:creationId xmlns:p14="http://schemas.microsoft.com/office/powerpoint/2010/main" val="367944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5A007-DE0D-4867-74A6-923017B44C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9746FC7-A09D-B052-2CC3-FFE5F64A01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C04D113-DD8D-09FE-0F86-F0D1CE1A1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FAE349-1549-BAEB-FEC0-7BB95299BA01}"/>
              </a:ext>
            </a:extLst>
          </p:cNvPr>
          <p:cNvSpPr>
            <a:spLocks noGrp="1"/>
          </p:cNvSpPr>
          <p:nvPr>
            <p:ph type="dt" sz="half" idx="10"/>
          </p:nvPr>
        </p:nvSpPr>
        <p:spPr/>
        <p:txBody>
          <a:bodyPr/>
          <a:lstStyle/>
          <a:p>
            <a:fld id="{B903846D-2541-4BD9-845E-A6CA7D352DAC}" type="datetimeFigureOut">
              <a:rPr lang="en-IN" smtClean="0"/>
              <a:t>14-08-2025</a:t>
            </a:fld>
            <a:endParaRPr lang="en-IN"/>
          </a:p>
        </p:txBody>
      </p:sp>
      <p:sp>
        <p:nvSpPr>
          <p:cNvPr id="6" name="Footer Placeholder 5">
            <a:extLst>
              <a:ext uri="{FF2B5EF4-FFF2-40B4-BE49-F238E27FC236}">
                <a16:creationId xmlns:a16="http://schemas.microsoft.com/office/drawing/2014/main" id="{D6ADCD43-BB23-3F77-C4C1-AE1BE27BE3F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09357A1-A767-47F2-83D5-67B6EA1E1A2F}"/>
              </a:ext>
            </a:extLst>
          </p:cNvPr>
          <p:cNvSpPr>
            <a:spLocks noGrp="1"/>
          </p:cNvSpPr>
          <p:nvPr>
            <p:ph type="sldNum" sz="quarter" idx="12"/>
          </p:nvPr>
        </p:nvSpPr>
        <p:spPr/>
        <p:txBody>
          <a:bodyPr/>
          <a:lstStyle/>
          <a:p>
            <a:fld id="{9C5A91FB-C4D6-4B7E-88D4-528B98BA167B}" type="slidenum">
              <a:rPr lang="en-IN" smtClean="0"/>
              <a:t>‹#›</a:t>
            </a:fld>
            <a:endParaRPr lang="en-IN"/>
          </a:p>
        </p:txBody>
      </p:sp>
    </p:spTree>
    <p:extLst>
      <p:ext uri="{BB962C8B-B14F-4D97-AF65-F5344CB8AC3E}">
        <p14:creationId xmlns:p14="http://schemas.microsoft.com/office/powerpoint/2010/main" val="115773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825E-0DEF-E06B-11D6-99225E77B4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BF6B4D6-95CC-B185-4E9E-1CCA42A31A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6F53A28-E0FF-BDB4-FCC6-92003A0CE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731AC5-CEDD-8988-EC0E-B0000827609F}"/>
              </a:ext>
            </a:extLst>
          </p:cNvPr>
          <p:cNvSpPr>
            <a:spLocks noGrp="1"/>
          </p:cNvSpPr>
          <p:nvPr>
            <p:ph type="dt" sz="half" idx="10"/>
          </p:nvPr>
        </p:nvSpPr>
        <p:spPr/>
        <p:txBody>
          <a:bodyPr/>
          <a:lstStyle/>
          <a:p>
            <a:fld id="{B903846D-2541-4BD9-845E-A6CA7D352DAC}" type="datetimeFigureOut">
              <a:rPr lang="en-IN" smtClean="0"/>
              <a:t>14-08-2025</a:t>
            </a:fld>
            <a:endParaRPr lang="en-IN"/>
          </a:p>
        </p:txBody>
      </p:sp>
      <p:sp>
        <p:nvSpPr>
          <p:cNvPr id="6" name="Footer Placeholder 5">
            <a:extLst>
              <a:ext uri="{FF2B5EF4-FFF2-40B4-BE49-F238E27FC236}">
                <a16:creationId xmlns:a16="http://schemas.microsoft.com/office/drawing/2014/main" id="{02D2C80D-1FBA-D320-6040-E4A3C561673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2BA4369-8558-2F51-F5D6-54FA5FB3372E}"/>
              </a:ext>
            </a:extLst>
          </p:cNvPr>
          <p:cNvSpPr>
            <a:spLocks noGrp="1"/>
          </p:cNvSpPr>
          <p:nvPr>
            <p:ph type="sldNum" sz="quarter" idx="12"/>
          </p:nvPr>
        </p:nvSpPr>
        <p:spPr/>
        <p:txBody>
          <a:bodyPr/>
          <a:lstStyle/>
          <a:p>
            <a:fld id="{9C5A91FB-C4D6-4B7E-88D4-528B98BA167B}" type="slidenum">
              <a:rPr lang="en-IN" smtClean="0"/>
              <a:t>‹#›</a:t>
            </a:fld>
            <a:endParaRPr lang="en-IN"/>
          </a:p>
        </p:txBody>
      </p:sp>
    </p:spTree>
    <p:extLst>
      <p:ext uri="{BB962C8B-B14F-4D97-AF65-F5344CB8AC3E}">
        <p14:creationId xmlns:p14="http://schemas.microsoft.com/office/powerpoint/2010/main" val="734478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5B11EB-5E6F-5D88-ABD9-35B99E9958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3BDA940-C81B-5BD7-74F0-981B55700A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927374D-4247-3B16-9C09-EA6DB7FAC9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3846D-2541-4BD9-845E-A6CA7D352DAC}" type="datetimeFigureOut">
              <a:rPr lang="en-IN" smtClean="0"/>
              <a:t>14-08-2025</a:t>
            </a:fld>
            <a:endParaRPr lang="en-IN"/>
          </a:p>
        </p:txBody>
      </p:sp>
      <p:sp>
        <p:nvSpPr>
          <p:cNvPr id="5" name="Footer Placeholder 4">
            <a:extLst>
              <a:ext uri="{FF2B5EF4-FFF2-40B4-BE49-F238E27FC236}">
                <a16:creationId xmlns:a16="http://schemas.microsoft.com/office/drawing/2014/main" id="{0C224BD1-DF7C-83E6-78FE-193C6FC7C0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B0582E2-77CA-A16D-CACA-9D7D10711E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A91FB-C4D6-4B7E-88D4-528B98BA167B}" type="slidenum">
              <a:rPr lang="en-IN" smtClean="0"/>
              <a:t>‹#›</a:t>
            </a:fld>
            <a:endParaRPr lang="en-IN"/>
          </a:p>
        </p:txBody>
      </p:sp>
    </p:spTree>
    <p:extLst>
      <p:ext uri="{BB962C8B-B14F-4D97-AF65-F5344CB8AC3E}">
        <p14:creationId xmlns:p14="http://schemas.microsoft.com/office/powerpoint/2010/main" val="2393958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geeksforgeeks.org/queue-set-1introduction-and-array-implementation/"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1E7CC-8766-45E8-ABBD-6D6488C9DA4C}"/>
              </a:ext>
            </a:extLst>
          </p:cNvPr>
          <p:cNvSpPr>
            <a:spLocks noGrp="1"/>
          </p:cNvSpPr>
          <p:nvPr>
            <p:ph type="ctrTitle"/>
          </p:nvPr>
        </p:nvSpPr>
        <p:spPr/>
        <p:txBody>
          <a:bodyPr>
            <a:normAutofit/>
          </a:bodyPr>
          <a:lstStyle/>
          <a:p>
            <a:r>
              <a:rPr lang="en-IN" sz="8000" dirty="0">
                <a:solidFill>
                  <a:srgbClr val="FF0000"/>
                </a:solidFill>
              </a:rPr>
              <a:t>Unit - II</a:t>
            </a:r>
          </a:p>
        </p:txBody>
      </p:sp>
      <p:sp>
        <p:nvSpPr>
          <p:cNvPr id="3" name="Subtitle 2">
            <a:extLst>
              <a:ext uri="{FF2B5EF4-FFF2-40B4-BE49-F238E27FC236}">
                <a16:creationId xmlns:a16="http://schemas.microsoft.com/office/drawing/2014/main" id="{BEF7011D-A64F-62D4-BD8C-0C35B4174540}"/>
              </a:ext>
            </a:extLst>
          </p:cNvPr>
          <p:cNvSpPr>
            <a:spLocks noGrp="1"/>
          </p:cNvSpPr>
          <p:nvPr>
            <p:ph type="subTitle" idx="1"/>
          </p:nvPr>
        </p:nvSpPr>
        <p:spPr/>
        <p:txBody>
          <a:bodyPr>
            <a:normAutofit/>
          </a:bodyPr>
          <a:lstStyle/>
          <a:p>
            <a:r>
              <a:rPr lang="en-US" sz="3200" b="1" dirty="0">
                <a:solidFill>
                  <a:srgbClr val="92D050"/>
                </a:solidFill>
                <a:effectLst/>
                <a:latin typeface="Times New Roman" panose="02020603050405020304" pitchFamily="18" charset="0"/>
                <a:ea typeface="Calibri" panose="020F0502020204030204" pitchFamily="34" charset="0"/>
              </a:rPr>
              <a:t>Priority Queues  (Heaps) </a:t>
            </a:r>
            <a:r>
              <a:rPr lang="en-US" sz="3200" b="1" dirty="0" err="1">
                <a:solidFill>
                  <a:srgbClr val="92D050"/>
                </a:solidFill>
                <a:effectLst/>
                <a:latin typeface="Times New Roman" panose="02020603050405020304" pitchFamily="18" charset="0"/>
                <a:ea typeface="Calibri" panose="020F0502020204030204" pitchFamily="34" charset="0"/>
              </a:rPr>
              <a:t>andGraphs</a:t>
            </a:r>
            <a:endParaRPr lang="en-IN" sz="3200" dirty="0">
              <a:solidFill>
                <a:srgbClr val="92D050"/>
              </a:solidFill>
            </a:endParaRPr>
          </a:p>
        </p:txBody>
      </p:sp>
    </p:spTree>
    <p:extLst>
      <p:ext uri="{BB962C8B-B14F-4D97-AF65-F5344CB8AC3E}">
        <p14:creationId xmlns:p14="http://schemas.microsoft.com/office/powerpoint/2010/main" val="2852519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521BA5-B011-CD37-38A5-46B24E052472}"/>
              </a:ext>
            </a:extLst>
          </p:cNvPr>
          <p:cNvSpPr txBox="1"/>
          <p:nvPr/>
        </p:nvSpPr>
        <p:spPr>
          <a:xfrm>
            <a:off x="172493" y="340517"/>
            <a:ext cx="11407136" cy="1938992"/>
          </a:xfrm>
          <a:prstGeom prst="rect">
            <a:avLst/>
          </a:prstGeom>
          <a:noFill/>
        </p:spPr>
        <p:txBody>
          <a:bodyPr wrap="square">
            <a:spAutoFit/>
          </a:bodyPr>
          <a:lstStyle/>
          <a:p>
            <a:r>
              <a:rPr lang="en-US" sz="2400" dirty="0"/>
              <a:t>Operations on heap tree: The major operations required to be performed on a heap tree:</a:t>
            </a:r>
          </a:p>
          <a:p>
            <a:r>
              <a:rPr lang="en-US" sz="2400" dirty="0"/>
              <a:t> </a:t>
            </a:r>
          </a:p>
          <a:p>
            <a:r>
              <a:rPr lang="en-US" sz="2400" dirty="0"/>
              <a:t>	1. Insertion, </a:t>
            </a:r>
          </a:p>
          <a:p>
            <a:r>
              <a:rPr lang="en-US" sz="2400" dirty="0"/>
              <a:t>	2. Deletion and </a:t>
            </a:r>
          </a:p>
          <a:p>
            <a:r>
              <a:rPr lang="en-US" sz="2400" dirty="0"/>
              <a:t>	3. Merging.</a:t>
            </a:r>
            <a:r>
              <a:rPr lang="en-US" dirty="0"/>
              <a:t> </a:t>
            </a:r>
            <a:endParaRPr lang="en-IN" dirty="0"/>
          </a:p>
        </p:txBody>
      </p:sp>
      <p:sp>
        <p:nvSpPr>
          <p:cNvPr id="5" name="TextBox 4">
            <a:extLst>
              <a:ext uri="{FF2B5EF4-FFF2-40B4-BE49-F238E27FC236}">
                <a16:creationId xmlns:a16="http://schemas.microsoft.com/office/drawing/2014/main" id="{7372660D-F612-0EBC-D80B-988106863741}"/>
              </a:ext>
            </a:extLst>
          </p:cNvPr>
          <p:cNvSpPr txBox="1"/>
          <p:nvPr/>
        </p:nvSpPr>
        <p:spPr>
          <a:xfrm>
            <a:off x="515389" y="2396574"/>
            <a:ext cx="6118167" cy="2677656"/>
          </a:xfrm>
          <a:prstGeom prst="rect">
            <a:avLst/>
          </a:prstGeom>
          <a:noFill/>
        </p:spPr>
        <p:txBody>
          <a:bodyPr wrap="square">
            <a:spAutoFit/>
          </a:bodyPr>
          <a:lstStyle/>
          <a:p>
            <a:pPr marL="457200" indent="-457200">
              <a:buAutoNum type="arabicPeriod"/>
            </a:pPr>
            <a:r>
              <a:rPr lang="en-US" sz="2400" dirty="0"/>
              <a:t>Insertion: </a:t>
            </a:r>
          </a:p>
          <a:p>
            <a:r>
              <a:rPr lang="en-US" sz="2400" dirty="0"/>
              <a:t>This operation is used to insert a node into an existing heap tree satisfying the 	properties of heap tree. </a:t>
            </a:r>
          </a:p>
          <a:p>
            <a:r>
              <a:rPr lang="en-US" sz="2400" dirty="0"/>
              <a:t> Using repeated insertions of data, starting from an 	empty heap tree, one can      	build up a heap tree</a:t>
            </a:r>
            <a:r>
              <a:rPr lang="en-US" dirty="0"/>
              <a:t>. </a:t>
            </a:r>
            <a:endParaRPr lang="en-IN" dirty="0"/>
          </a:p>
        </p:txBody>
      </p:sp>
      <p:pic>
        <p:nvPicPr>
          <p:cNvPr id="7" name="Picture 6">
            <a:extLst>
              <a:ext uri="{FF2B5EF4-FFF2-40B4-BE49-F238E27FC236}">
                <a16:creationId xmlns:a16="http://schemas.microsoft.com/office/drawing/2014/main" id="{76518BD0-7A0A-2D70-E90D-E462D169A18F}"/>
              </a:ext>
            </a:extLst>
          </p:cNvPr>
          <p:cNvPicPr>
            <a:picLocks noChangeAspect="1"/>
          </p:cNvPicPr>
          <p:nvPr/>
        </p:nvPicPr>
        <p:blipFill>
          <a:blip r:embed="rId2"/>
          <a:stretch>
            <a:fillRect/>
          </a:stretch>
        </p:blipFill>
        <p:spPr>
          <a:xfrm>
            <a:off x="7111534" y="2211185"/>
            <a:ext cx="4635738" cy="3474720"/>
          </a:xfrm>
          <a:prstGeom prst="rect">
            <a:avLst/>
          </a:prstGeom>
        </p:spPr>
      </p:pic>
    </p:spTree>
    <p:extLst>
      <p:ext uri="{BB962C8B-B14F-4D97-AF65-F5344CB8AC3E}">
        <p14:creationId xmlns:p14="http://schemas.microsoft.com/office/powerpoint/2010/main" val="32439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8ED9D1-76EF-0194-B8CF-C29B4DE93EC1}"/>
              </a:ext>
            </a:extLst>
          </p:cNvPr>
          <p:cNvPicPr>
            <a:picLocks noChangeAspect="1"/>
          </p:cNvPicPr>
          <p:nvPr/>
        </p:nvPicPr>
        <p:blipFill>
          <a:blip r:embed="rId2"/>
          <a:stretch>
            <a:fillRect/>
          </a:stretch>
        </p:blipFill>
        <p:spPr>
          <a:xfrm>
            <a:off x="1787236" y="681644"/>
            <a:ext cx="8096597" cy="5760720"/>
          </a:xfrm>
          <a:prstGeom prst="rect">
            <a:avLst/>
          </a:prstGeom>
        </p:spPr>
      </p:pic>
    </p:spTree>
    <p:extLst>
      <p:ext uri="{BB962C8B-B14F-4D97-AF65-F5344CB8AC3E}">
        <p14:creationId xmlns:p14="http://schemas.microsoft.com/office/powerpoint/2010/main" val="963299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ED0F35-5376-AFF6-5FC7-1503AE73B94F}"/>
              </a:ext>
            </a:extLst>
          </p:cNvPr>
          <p:cNvSpPr txBox="1"/>
          <p:nvPr/>
        </p:nvSpPr>
        <p:spPr>
          <a:xfrm>
            <a:off x="2036618" y="881149"/>
            <a:ext cx="9027622" cy="7478970"/>
          </a:xfrm>
          <a:prstGeom prst="rect">
            <a:avLst/>
          </a:prstGeom>
          <a:noFill/>
        </p:spPr>
        <p:txBody>
          <a:bodyPr wrap="square" rtlCol="0">
            <a:spAutoFit/>
          </a:bodyPr>
          <a:lstStyle/>
          <a:p>
            <a:r>
              <a:rPr lang="en-IN" sz="3200" dirty="0"/>
              <a:t>Insert heap (A[],</a:t>
            </a:r>
            <a:r>
              <a:rPr lang="en-IN" sz="3200" dirty="0" err="1"/>
              <a:t>N,Key</a:t>
            </a:r>
            <a:r>
              <a:rPr lang="en-IN" sz="3200" dirty="0"/>
              <a:t>)</a:t>
            </a:r>
          </a:p>
          <a:p>
            <a:r>
              <a:rPr lang="en-IN" sz="3200" dirty="0"/>
              <a:t>Begin</a:t>
            </a:r>
          </a:p>
          <a:p>
            <a:r>
              <a:rPr lang="en-IN" sz="3200" dirty="0"/>
              <a:t>	a[n+1]=key    // insert key into n+1 position</a:t>
            </a:r>
          </a:p>
          <a:p>
            <a:r>
              <a:rPr lang="en-IN" sz="3200" dirty="0"/>
              <a:t>	//then compare element with its parent</a:t>
            </a:r>
          </a:p>
          <a:p>
            <a:r>
              <a:rPr lang="en-IN" sz="3200" dirty="0"/>
              <a:t>	</a:t>
            </a:r>
            <a:r>
              <a:rPr lang="en-IN" sz="3200" dirty="0" err="1"/>
              <a:t>i</a:t>
            </a:r>
            <a:r>
              <a:rPr lang="en-IN" sz="3200" dirty="0"/>
              <a:t>=N+1</a:t>
            </a:r>
          </a:p>
          <a:p>
            <a:r>
              <a:rPr lang="en-IN" sz="3200" dirty="0"/>
              <a:t>While</a:t>
            </a:r>
          </a:p>
          <a:p>
            <a:r>
              <a:rPr lang="en-IN" sz="3200" dirty="0"/>
              <a:t>	if I&gt;1 and A[</a:t>
            </a:r>
            <a:r>
              <a:rPr lang="en-IN" sz="3200" dirty="0" err="1"/>
              <a:t>i</a:t>
            </a:r>
            <a:r>
              <a:rPr lang="en-IN" sz="3200" dirty="0"/>
              <a:t>] &lt;a[</a:t>
            </a:r>
            <a:r>
              <a:rPr lang="en-IN" sz="3200" dirty="0" err="1"/>
              <a:t>i</a:t>
            </a:r>
            <a:r>
              <a:rPr lang="en-IN" sz="3200" dirty="0"/>
              <a:t>/2] // min heap</a:t>
            </a:r>
          </a:p>
          <a:p>
            <a:r>
              <a:rPr lang="en-IN" sz="3200" dirty="0"/>
              <a:t>	adjust (a[</a:t>
            </a:r>
            <a:r>
              <a:rPr lang="en-IN" sz="3200" dirty="0" err="1"/>
              <a:t>i</a:t>
            </a:r>
            <a:r>
              <a:rPr lang="en-IN" sz="3200" dirty="0"/>
              <a:t>],a[</a:t>
            </a:r>
            <a:r>
              <a:rPr lang="en-IN" sz="3200" dirty="0" err="1"/>
              <a:t>i</a:t>
            </a:r>
            <a:r>
              <a:rPr lang="en-IN" sz="3200" dirty="0"/>
              <a:t>/2])</a:t>
            </a:r>
          </a:p>
          <a:p>
            <a:r>
              <a:rPr lang="en-IN" sz="3200" dirty="0"/>
              <a:t>	</a:t>
            </a:r>
            <a:r>
              <a:rPr lang="en-IN" sz="3200" dirty="0" err="1"/>
              <a:t>i</a:t>
            </a:r>
            <a:r>
              <a:rPr lang="en-IN" sz="3200" dirty="0"/>
              <a:t>=</a:t>
            </a:r>
            <a:r>
              <a:rPr lang="en-IN" sz="3200" dirty="0" err="1"/>
              <a:t>i</a:t>
            </a:r>
            <a:r>
              <a:rPr lang="en-IN" sz="3200" dirty="0"/>
              <a:t>/2 // next parent</a:t>
            </a:r>
          </a:p>
          <a:p>
            <a:r>
              <a:rPr lang="en-IN" sz="3200" dirty="0"/>
              <a:t>end</a:t>
            </a:r>
          </a:p>
          <a:p>
            <a:r>
              <a:rPr lang="en-IN" sz="3200" dirty="0"/>
              <a:t>	n=n+1;</a:t>
            </a:r>
          </a:p>
          <a:p>
            <a:endParaRPr lang="en-IN" sz="3200" dirty="0"/>
          </a:p>
          <a:p>
            <a:r>
              <a:rPr lang="en-IN" sz="3200" dirty="0"/>
              <a:t>		</a:t>
            </a:r>
          </a:p>
          <a:p>
            <a:r>
              <a:rPr lang="en-IN" sz="3200" dirty="0"/>
              <a:t>	</a:t>
            </a:r>
          </a:p>
          <a:p>
            <a:r>
              <a:rPr lang="en-IN" sz="3200" dirty="0"/>
              <a:t>	</a:t>
            </a:r>
          </a:p>
        </p:txBody>
      </p:sp>
      <p:sp>
        <p:nvSpPr>
          <p:cNvPr id="4" name="TextBox 3">
            <a:extLst>
              <a:ext uri="{FF2B5EF4-FFF2-40B4-BE49-F238E27FC236}">
                <a16:creationId xmlns:a16="http://schemas.microsoft.com/office/drawing/2014/main" id="{8ECEB760-2260-D877-BD19-CF93AF4E66B2}"/>
              </a:ext>
            </a:extLst>
          </p:cNvPr>
          <p:cNvSpPr txBox="1"/>
          <p:nvPr/>
        </p:nvSpPr>
        <p:spPr>
          <a:xfrm>
            <a:off x="6317673" y="4438996"/>
            <a:ext cx="2884516" cy="369332"/>
          </a:xfrm>
          <a:prstGeom prst="rect">
            <a:avLst/>
          </a:prstGeom>
          <a:noFill/>
        </p:spPr>
        <p:txBody>
          <a:bodyPr wrap="square" rtlCol="0">
            <a:spAutoFit/>
          </a:bodyPr>
          <a:lstStyle/>
          <a:p>
            <a:r>
              <a:rPr lang="en-IN" dirty="0" err="1">
                <a:solidFill>
                  <a:srgbClr val="FF0000"/>
                </a:solidFill>
              </a:rPr>
              <a:t>Prelocate</a:t>
            </a:r>
            <a:r>
              <a:rPr lang="en-IN" dirty="0">
                <a:solidFill>
                  <a:srgbClr val="FF0000"/>
                </a:solidFill>
              </a:rPr>
              <a:t> operation </a:t>
            </a:r>
          </a:p>
        </p:txBody>
      </p:sp>
    </p:spTree>
    <p:extLst>
      <p:ext uri="{BB962C8B-B14F-4D97-AF65-F5344CB8AC3E}">
        <p14:creationId xmlns:p14="http://schemas.microsoft.com/office/powerpoint/2010/main" val="2476812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11CAD-543E-42EB-9508-D8747BBC8D63}"/>
              </a:ext>
            </a:extLst>
          </p:cNvPr>
          <p:cNvPicPr>
            <a:picLocks noChangeAspect="1"/>
          </p:cNvPicPr>
          <p:nvPr/>
        </p:nvPicPr>
        <p:blipFill>
          <a:blip r:embed="rId2"/>
          <a:stretch>
            <a:fillRect/>
          </a:stretch>
        </p:blipFill>
        <p:spPr>
          <a:xfrm>
            <a:off x="2111433" y="1097280"/>
            <a:ext cx="7556269" cy="4979323"/>
          </a:xfrm>
          <a:prstGeom prst="rect">
            <a:avLst/>
          </a:prstGeom>
        </p:spPr>
      </p:pic>
      <p:sp>
        <p:nvSpPr>
          <p:cNvPr id="4" name="TextBox 3">
            <a:extLst>
              <a:ext uri="{FF2B5EF4-FFF2-40B4-BE49-F238E27FC236}">
                <a16:creationId xmlns:a16="http://schemas.microsoft.com/office/drawing/2014/main" id="{A971F6EF-A3BE-2E0A-8CC5-DB23C0338EC0}"/>
              </a:ext>
            </a:extLst>
          </p:cNvPr>
          <p:cNvSpPr txBox="1"/>
          <p:nvPr/>
        </p:nvSpPr>
        <p:spPr>
          <a:xfrm>
            <a:off x="773085" y="457201"/>
            <a:ext cx="10756668" cy="646331"/>
          </a:xfrm>
          <a:prstGeom prst="rect">
            <a:avLst/>
          </a:prstGeom>
          <a:noFill/>
        </p:spPr>
        <p:txBody>
          <a:bodyPr wrap="square" rtlCol="0">
            <a:spAutoFit/>
          </a:bodyPr>
          <a:lstStyle/>
          <a:p>
            <a:r>
              <a:rPr lang="en-IN" dirty="0" err="1"/>
              <a:t>Prelocate</a:t>
            </a:r>
            <a:r>
              <a:rPr lang="en-IN" dirty="0"/>
              <a:t> Up operation: Under insertion, </a:t>
            </a:r>
            <a:r>
              <a:rPr lang="en-US" dirty="0"/>
              <a:t>the new element is percolated up the heap until the correct location is found</a:t>
            </a:r>
            <a:endParaRPr lang="en-IN" dirty="0"/>
          </a:p>
        </p:txBody>
      </p:sp>
    </p:spTree>
    <p:extLst>
      <p:ext uri="{BB962C8B-B14F-4D97-AF65-F5344CB8AC3E}">
        <p14:creationId xmlns:p14="http://schemas.microsoft.com/office/powerpoint/2010/main" val="1327648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27E6E6-0D78-1D17-3FCF-084D8FF0FC13}"/>
              </a:ext>
            </a:extLst>
          </p:cNvPr>
          <p:cNvPicPr>
            <a:picLocks noChangeAspect="1"/>
          </p:cNvPicPr>
          <p:nvPr/>
        </p:nvPicPr>
        <p:blipFill>
          <a:blip r:embed="rId2"/>
          <a:stretch>
            <a:fillRect/>
          </a:stretch>
        </p:blipFill>
        <p:spPr>
          <a:xfrm>
            <a:off x="2069869" y="0"/>
            <a:ext cx="7780713" cy="6417425"/>
          </a:xfrm>
          <a:prstGeom prst="rect">
            <a:avLst/>
          </a:prstGeom>
        </p:spPr>
      </p:pic>
    </p:spTree>
    <p:extLst>
      <p:ext uri="{BB962C8B-B14F-4D97-AF65-F5344CB8AC3E}">
        <p14:creationId xmlns:p14="http://schemas.microsoft.com/office/powerpoint/2010/main" val="146700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791F6C-4E1C-AC2C-1928-CD37D7DA7D44}"/>
              </a:ext>
            </a:extLst>
          </p:cNvPr>
          <p:cNvSpPr txBox="1"/>
          <p:nvPr/>
        </p:nvSpPr>
        <p:spPr>
          <a:xfrm>
            <a:off x="340822" y="440575"/>
            <a:ext cx="3724102" cy="646331"/>
          </a:xfrm>
          <a:prstGeom prst="rect">
            <a:avLst/>
          </a:prstGeom>
          <a:noFill/>
        </p:spPr>
        <p:txBody>
          <a:bodyPr wrap="square" rtlCol="0">
            <a:spAutoFit/>
          </a:bodyPr>
          <a:lstStyle/>
          <a:p>
            <a:r>
              <a:rPr lang="en-IN" dirty="0">
                <a:solidFill>
                  <a:srgbClr val="00B050"/>
                </a:solidFill>
              </a:rPr>
              <a:t>Example:</a:t>
            </a:r>
          </a:p>
          <a:p>
            <a:endParaRPr lang="en-IN" dirty="0"/>
          </a:p>
        </p:txBody>
      </p:sp>
      <p:pic>
        <p:nvPicPr>
          <p:cNvPr id="4" name="Picture 3">
            <a:extLst>
              <a:ext uri="{FF2B5EF4-FFF2-40B4-BE49-F238E27FC236}">
                <a16:creationId xmlns:a16="http://schemas.microsoft.com/office/drawing/2014/main" id="{8AB1E815-AAD8-E028-ECE9-E596525AB190}"/>
              </a:ext>
            </a:extLst>
          </p:cNvPr>
          <p:cNvPicPr>
            <a:picLocks noChangeAspect="1"/>
          </p:cNvPicPr>
          <p:nvPr/>
        </p:nvPicPr>
        <p:blipFill>
          <a:blip r:embed="rId2"/>
          <a:stretch>
            <a:fillRect/>
          </a:stretch>
        </p:blipFill>
        <p:spPr>
          <a:xfrm>
            <a:off x="1599799" y="570500"/>
            <a:ext cx="5291452" cy="1058795"/>
          </a:xfrm>
          <a:prstGeom prst="rect">
            <a:avLst/>
          </a:prstGeom>
        </p:spPr>
      </p:pic>
      <p:pic>
        <p:nvPicPr>
          <p:cNvPr id="6" name="Picture 5">
            <a:extLst>
              <a:ext uri="{FF2B5EF4-FFF2-40B4-BE49-F238E27FC236}">
                <a16:creationId xmlns:a16="http://schemas.microsoft.com/office/drawing/2014/main" id="{10044A77-DE4A-22D7-A39B-383D4184A292}"/>
              </a:ext>
            </a:extLst>
          </p:cNvPr>
          <p:cNvPicPr>
            <a:picLocks noChangeAspect="1"/>
          </p:cNvPicPr>
          <p:nvPr/>
        </p:nvPicPr>
        <p:blipFill>
          <a:blip r:embed="rId3"/>
          <a:stretch>
            <a:fillRect/>
          </a:stretch>
        </p:blipFill>
        <p:spPr>
          <a:xfrm>
            <a:off x="6794571" y="650731"/>
            <a:ext cx="5056607" cy="6057639"/>
          </a:xfrm>
          <a:prstGeom prst="rect">
            <a:avLst/>
          </a:prstGeom>
        </p:spPr>
      </p:pic>
      <p:pic>
        <p:nvPicPr>
          <p:cNvPr id="8" name="Picture 7">
            <a:extLst>
              <a:ext uri="{FF2B5EF4-FFF2-40B4-BE49-F238E27FC236}">
                <a16:creationId xmlns:a16="http://schemas.microsoft.com/office/drawing/2014/main" id="{AFCBD9CB-3644-A0D8-2706-543E227C2199}"/>
              </a:ext>
            </a:extLst>
          </p:cNvPr>
          <p:cNvPicPr>
            <a:picLocks noChangeAspect="1"/>
          </p:cNvPicPr>
          <p:nvPr/>
        </p:nvPicPr>
        <p:blipFill>
          <a:blip r:embed="rId4"/>
          <a:stretch>
            <a:fillRect/>
          </a:stretch>
        </p:blipFill>
        <p:spPr>
          <a:xfrm>
            <a:off x="540328" y="3568725"/>
            <a:ext cx="5555672" cy="1975863"/>
          </a:xfrm>
          <a:prstGeom prst="rect">
            <a:avLst/>
          </a:prstGeom>
        </p:spPr>
      </p:pic>
      <p:sp>
        <p:nvSpPr>
          <p:cNvPr id="10" name="TextBox 9">
            <a:extLst>
              <a:ext uri="{FF2B5EF4-FFF2-40B4-BE49-F238E27FC236}">
                <a16:creationId xmlns:a16="http://schemas.microsoft.com/office/drawing/2014/main" id="{4733B8F2-4B58-66D6-6C1D-0D89269EC314}"/>
              </a:ext>
            </a:extLst>
          </p:cNvPr>
          <p:cNvSpPr txBox="1"/>
          <p:nvPr/>
        </p:nvSpPr>
        <p:spPr>
          <a:xfrm>
            <a:off x="266009" y="1706757"/>
            <a:ext cx="6808123" cy="1754326"/>
          </a:xfrm>
          <a:prstGeom prst="rect">
            <a:avLst/>
          </a:prstGeom>
          <a:noFill/>
        </p:spPr>
        <p:txBody>
          <a:bodyPr wrap="square">
            <a:spAutoFit/>
          </a:bodyPr>
          <a:lstStyle/>
          <a:p>
            <a:r>
              <a:rPr lang="en-US" dirty="0"/>
              <a:t>To insert an element X into the heap, we create a hole in the next available location, since otherwise, the tree will not be complete. If X can be placed in the hole without violating heap order, then we do so and are done. Otherwise, we slide the element that is in the hole’s parent node into the hole, thus bubbling the hole up toward the root. We continue this process until X can be placed in the hole.</a:t>
            </a:r>
            <a:endParaRPr lang="en-IN" dirty="0"/>
          </a:p>
        </p:txBody>
      </p:sp>
    </p:spTree>
    <p:extLst>
      <p:ext uri="{BB962C8B-B14F-4D97-AF65-F5344CB8AC3E}">
        <p14:creationId xmlns:p14="http://schemas.microsoft.com/office/powerpoint/2010/main" val="269931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A03285-0888-C5B3-4F02-B8984702FE00}"/>
              </a:ext>
            </a:extLst>
          </p:cNvPr>
          <p:cNvSpPr txBox="1"/>
          <p:nvPr/>
        </p:nvSpPr>
        <p:spPr>
          <a:xfrm>
            <a:off x="332510" y="396300"/>
            <a:ext cx="11754196" cy="5724644"/>
          </a:xfrm>
          <a:prstGeom prst="rect">
            <a:avLst/>
          </a:prstGeom>
          <a:noFill/>
        </p:spPr>
        <p:txBody>
          <a:bodyPr wrap="square">
            <a:spAutoFit/>
          </a:bodyPr>
          <a:lstStyle/>
          <a:p>
            <a:r>
              <a:rPr lang="en-US" dirty="0">
                <a:solidFill>
                  <a:srgbClr val="00B050"/>
                </a:solidFill>
              </a:rPr>
              <a:t>Deletion of a node from heap tree:</a:t>
            </a:r>
          </a:p>
          <a:p>
            <a:endParaRPr lang="en-US" dirty="0">
              <a:solidFill>
                <a:srgbClr val="00B050"/>
              </a:solidFill>
            </a:endParaRPr>
          </a:p>
          <a:p>
            <a:endParaRPr lang="en-US" dirty="0">
              <a:solidFill>
                <a:srgbClr val="00B050"/>
              </a:solidFill>
            </a:endParaRPr>
          </a:p>
          <a:p>
            <a:r>
              <a:rPr lang="en-US" dirty="0">
                <a:solidFill>
                  <a:srgbClr val="00B050"/>
                </a:solidFill>
              </a:rPr>
              <a:t> </a:t>
            </a:r>
            <a:r>
              <a:rPr lang="en-US" sz="2400" dirty="0"/>
              <a:t>Any node can be deleted from a heap tree. But from the application point of view, deleting the root node has some special importance.</a:t>
            </a:r>
          </a:p>
          <a:p>
            <a:r>
              <a:rPr lang="en-US" sz="2400" dirty="0"/>
              <a:t> The principle of deletion is as follows: </a:t>
            </a:r>
          </a:p>
          <a:p>
            <a:r>
              <a:rPr lang="en-US" sz="2400" dirty="0"/>
              <a:t>	• Read the root node into a temporary storage say, ITEM. </a:t>
            </a:r>
          </a:p>
          <a:p>
            <a:r>
              <a:rPr lang="en-US" sz="2400" dirty="0"/>
              <a:t>	• Replace the root node by the last node in the heap tree. Then re-heap the tree as stated below: </a:t>
            </a:r>
          </a:p>
          <a:p>
            <a:pPr marL="1657350" lvl="3" indent="-285750">
              <a:buFont typeface="Arial" panose="020B0604020202020204" pitchFamily="34" charset="0"/>
              <a:buChar char="•"/>
            </a:pPr>
            <a:r>
              <a:rPr lang="en-US" sz="2400" dirty="0"/>
              <a:t> Let newly modified root node be the current node. Compare its value with the value of its two child. </a:t>
            </a:r>
          </a:p>
          <a:p>
            <a:r>
              <a:rPr lang="en-US" sz="2400" dirty="0"/>
              <a:t>		Let X be the child whose value is the largest. Interchange the value of X with the value of the current</a:t>
            </a:r>
          </a:p>
          <a:p>
            <a:r>
              <a:rPr lang="en-US" sz="2400" dirty="0"/>
              <a:t>		 node. </a:t>
            </a:r>
          </a:p>
          <a:p>
            <a:pPr marL="1657350" lvl="3" indent="-285750">
              <a:buFont typeface="Arial" panose="020B0604020202020204" pitchFamily="34" charset="0"/>
              <a:buChar char="•"/>
            </a:pPr>
            <a:r>
              <a:rPr lang="en-US" sz="2400" dirty="0"/>
              <a:t> Make X as the current node. </a:t>
            </a:r>
          </a:p>
          <a:p>
            <a:pPr marL="1657350" lvl="3" indent="-285750">
              <a:buFont typeface="Arial" panose="020B0604020202020204" pitchFamily="34" charset="0"/>
              <a:buChar char="•"/>
            </a:pPr>
            <a:r>
              <a:rPr lang="en-US" sz="2400" dirty="0"/>
              <a:t>Continue re-heap, if the current node is not an empty node.</a:t>
            </a:r>
            <a:endParaRPr lang="en-IN" sz="2400" dirty="0"/>
          </a:p>
        </p:txBody>
      </p:sp>
    </p:spTree>
    <p:extLst>
      <p:ext uri="{BB962C8B-B14F-4D97-AF65-F5344CB8AC3E}">
        <p14:creationId xmlns:p14="http://schemas.microsoft.com/office/powerpoint/2010/main" val="2825813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80D484-C4D4-3C04-0CB3-DF571495E631}"/>
              </a:ext>
            </a:extLst>
          </p:cNvPr>
          <p:cNvPicPr>
            <a:picLocks noChangeAspect="1"/>
          </p:cNvPicPr>
          <p:nvPr/>
        </p:nvPicPr>
        <p:blipFill>
          <a:blip r:embed="rId2"/>
          <a:stretch>
            <a:fillRect/>
          </a:stretch>
        </p:blipFill>
        <p:spPr>
          <a:xfrm>
            <a:off x="1463040" y="548640"/>
            <a:ext cx="9052559" cy="5203768"/>
          </a:xfrm>
          <a:prstGeom prst="rect">
            <a:avLst/>
          </a:prstGeom>
        </p:spPr>
      </p:pic>
    </p:spTree>
    <p:extLst>
      <p:ext uri="{BB962C8B-B14F-4D97-AF65-F5344CB8AC3E}">
        <p14:creationId xmlns:p14="http://schemas.microsoft.com/office/powerpoint/2010/main" val="834412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0277D3-12F6-D1A9-8EFB-C1CBE5E1911A}"/>
              </a:ext>
            </a:extLst>
          </p:cNvPr>
          <p:cNvPicPr>
            <a:picLocks noChangeAspect="1"/>
          </p:cNvPicPr>
          <p:nvPr/>
        </p:nvPicPr>
        <p:blipFill>
          <a:blip r:embed="rId2"/>
          <a:stretch>
            <a:fillRect/>
          </a:stretch>
        </p:blipFill>
        <p:spPr>
          <a:xfrm>
            <a:off x="1147156" y="315884"/>
            <a:ext cx="8628611" cy="6259483"/>
          </a:xfrm>
          <a:prstGeom prst="rect">
            <a:avLst/>
          </a:prstGeom>
        </p:spPr>
      </p:pic>
      <p:sp>
        <p:nvSpPr>
          <p:cNvPr id="2" name="TextBox 1">
            <a:extLst>
              <a:ext uri="{FF2B5EF4-FFF2-40B4-BE49-F238E27FC236}">
                <a16:creationId xmlns:a16="http://schemas.microsoft.com/office/drawing/2014/main" id="{AF163AE1-B215-11A5-4241-6CCE4E9BFFB5}"/>
              </a:ext>
            </a:extLst>
          </p:cNvPr>
          <p:cNvSpPr txBox="1"/>
          <p:nvPr/>
        </p:nvSpPr>
        <p:spPr>
          <a:xfrm>
            <a:off x="4222864" y="2335876"/>
            <a:ext cx="5428212" cy="369332"/>
          </a:xfrm>
          <a:prstGeom prst="rect">
            <a:avLst/>
          </a:prstGeom>
          <a:noFill/>
        </p:spPr>
        <p:txBody>
          <a:bodyPr wrap="square" rtlCol="0">
            <a:spAutoFit/>
          </a:bodyPr>
          <a:lstStyle/>
          <a:p>
            <a:r>
              <a:rPr lang="en-IN" dirty="0"/>
              <a:t>Starting from first element to last element</a:t>
            </a:r>
          </a:p>
        </p:txBody>
      </p:sp>
    </p:spTree>
    <p:extLst>
      <p:ext uri="{BB962C8B-B14F-4D97-AF65-F5344CB8AC3E}">
        <p14:creationId xmlns:p14="http://schemas.microsoft.com/office/powerpoint/2010/main" val="2540126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FFC625-3F6C-F935-C3D9-886832795888}"/>
              </a:ext>
            </a:extLst>
          </p:cNvPr>
          <p:cNvSpPr txBox="1"/>
          <p:nvPr/>
        </p:nvSpPr>
        <p:spPr>
          <a:xfrm>
            <a:off x="507076" y="448887"/>
            <a:ext cx="4364182" cy="369332"/>
          </a:xfrm>
          <a:prstGeom prst="rect">
            <a:avLst/>
          </a:prstGeom>
          <a:noFill/>
        </p:spPr>
        <p:txBody>
          <a:bodyPr wrap="square" rtlCol="0">
            <a:spAutoFit/>
          </a:bodyPr>
          <a:lstStyle/>
          <a:p>
            <a:r>
              <a:rPr lang="en-IN" b="1" dirty="0" err="1">
                <a:solidFill>
                  <a:srgbClr val="FF0000"/>
                </a:solidFill>
              </a:rPr>
              <a:t>Prelocatedown</a:t>
            </a:r>
            <a:r>
              <a:rPr lang="en-IN" b="1" dirty="0">
                <a:solidFill>
                  <a:srgbClr val="FF0000"/>
                </a:solidFill>
              </a:rPr>
              <a:t> </a:t>
            </a:r>
            <a:r>
              <a:rPr lang="en-IN" b="1" dirty="0" err="1">
                <a:solidFill>
                  <a:srgbClr val="FF0000"/>
                </a:solidFill>
              </a:rPr>
              <a:t>operaion</a:t>
            </a:r>
            <a:r>
              <a:rPr lang="en-IN" b="1" dirty="0">
                <a:solidFill>
                  <a:srgbClr val="FF0000"/>
                </a:solidFill>
              </a:rPr>
              <a:t>:</a:t>
            </a:r>
          </a:p>
        </p:txBody>
      </p:sp>
      <p:sp>
        <p:nvSpPr>
          <p:cNvPr id="4" name="TextBox 3">
            <a:extLst>
              <a:ext uri="{FF2B5EF4-FFF2-40B4-BE49-F238E27FC236}">
                <a16:creationId xmlns:a16="http://schemas.microsoft.com/office/drawing/2014/main" id="{462ECF40-9F59-A0D2-50F0-A5842FD0066C}"/>
              </a:ext>
            </a:extLst>
          </p:cNvPr>
          <p:cNvSpPr txBox="1"/>
          <p:nvPr/>
        </p:nvSpPr>
        <p:spPr>
          <a:xfrm>
            <a:off x="249382" y="1116552"/>
            <a:ext cx="10947862" cy="3108543"/>
          </a:xfrm>
          <a:prstGeom prst="rect">
            <a:avLst/>
          </a:prstGeom>
          <a:noFill/>
        </p:spPr>
        <p:txBody>
          <a:bodyPr wrap="square">
            <a:spAutoFit/>
          </a:bodyPr>
          <a:lstStyle/>
          <a:p>
            <a:r>
              <a:rPr lang="en-US" sz="2800" dirty="0"/>
              <a:t>When the minimum is removed, a hole is created at the root. Since the heap now becomes one smaller, it follows that the last element X in the heap must move somewhere in the heap. If X can be placed in the hole, then we are done. This is unlikely, so we slide the smaller of the hole’s children into the hole, thus pushing the hole down one level. We repeat this step until X can be placed in the hole.  This general strategy is known as a percolate down.</a:t>
            </a:r>
            <a:endParaRPr lang="en-IN" sz="2800" dirty="0"/>
          </a:p>
        </p:txBody>
      </p:sp>
    </p:spTree>
    <p:extLst>
      <p:ext uri="{BB962C8B-B14F-4D97-AF65-F5344CB8AC3E}">
        <p14:creationId xmlns:p14="http://schemas.microsoft.com/office/powerpoint/2010/main" val="3771949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69ECFF-74B4-08F9-E762-74F43119131F}"/>
              </a:ext>
            </a:extLst>
          </p:cNvPr>
          <p:cNvSpPr txBox="1"/>
          <p:nvPr/>
        </p:nvSpPr>
        <p:spPr>
          <a:xfrm>
            <a:off x="3048693" y="368135"/>
            <a:ext cx="6097384" cy="584775"/>
          </a:xfrm>
          <a:prstGeom prst="rect">
            <a:avLst/>
          </a:prstGeom>
          <a:noFill/>
        </p:spPr>
        <p:txBody>
          <a:bodyPr wrap="square">
            <a:spAutoFit/>
          </a:bodyPr>
          <a:lstStyle/>
          <a:p>
            <a:pPr algn="ctr"/>
            <a:r>
              <a:rPr lang="en-US" sz="3200" b="1" dirty="0">
                <a:solidFill>
                  <a:srgbClr val="FF0000"/>
                </a:solidFill>
                <a:effectLst/>
                <a:latin typeface="Times New Roman" panose="02020603050405020304" pitchFamily="18" charset="0"/>
                <a:ea typeface="Calibri" panose="020F0502020204030204" pitchFamily="34" charset="0"/>
              </a:rPr>
              <a:t>Priority Queues (Heaps)</a:t>
            </a:r>
            <a:r>
              <a:rPr lang="en-US" sz="3200" dirty="0">
                <a:solidFill>
                  <a:srgbClr val="FF0000"/>
                </a:solidFill>
                <a:effectLst/>
                <a:latin typeface="Times New Roman" panose="02020603050405020304" pitchFamily="18" charset="0"/>
                <a:ea typeface="Calibri" panose="020F0502020204030204" pitchFamily="34" charset="0"/>
              </a:rPr>
              <a:t> </a:t>
            </a:r>
            <a:endParaRPr lang="en-IN" sz="3200" dirty="0">
              <a:solidFill>
                <a:srgbClr val="FF0000"/>
              </a:solidFill>
            </a:endParaRPr>
          </a:p>
        </p:txBody>
      </p:sp>
      <p:sp>
        <p:nvSpPr>
          <p:cNvPr id="5" name="TextBox 4">
            <a:extLst>
              <a:ext uri="{FF2B5EF4-FFF2-40B4-BE49-F238E27FC236}">
                <a16:creationId xmlns:a16="http://schemas.microsoft.com/office/drawing/2014/main" id="{6EBB5FC1-D0D3-F3E0-A89F-8E5A1A3DF9B9}"/>
              </a:ext>
            </a:extLst>
          </p:cNvPr>
          <p:cNvSpPr txBox="1"/>
          <p:nvPr/>
        </p:nvSpPr>
        <p:spPr>
          <a:xfrm>
            <a:off x="615142" y="1152759"/>
            <a:ext cx="11039302" cy="4832092"/>
          </a:xfrm>
          <a:prstGeom prst="rect">
            <a:avLst/>
          </a:prstGeom>
          <a:noFill/>
        </p:spPr>
        <p:txBody>
          <a:bodyPr wrap="square">
            <a:spAutoFit/>
          </a:bodyPr>
          <a:lstStyle/>
          <a:p>
            <a:pPr marL="457200" indent="-457200" algn="l" fontAlgn="base">
              <a:buFont typeface="Arial" panose="020B0604020202020204" pitchFamily="34" charset="0"/>
              <a:buChar char="•"/>
            </a:pPr>
            <a:r>
              <a:rPr lang="en-US" sz="2800" b="0" i="0" dirty="0">
                <a:solidFill>
                  <a:srgbClr val="273239"/>
                </a:solidFill>
                <a:effectLst/>
                <a:latin typeface="Nunito" pitchFamily="2" charset="0"/>
              </a:rPr>
              <a:t>A </a:t>
            </a:r>
            <a:r>
              <a:rPr lang="en-US" sz="2800" b="1" i="0" dirty="0">
                <a:solidFill>
                  <a:srgbClr val="273239"/>
                </a:solidFill>
                <a:effectLst/>
                <a:latin typeface="Nunito" pitchFamily="2" charset="0"/>
              </a:rPr>
              <a:t>priority queue</a:t>
            </a:r>
            <a:r>
              <a:rPr lang="en-US" sz="2800" b="0" i="0" dirty="0">
                <a:solidFill>
                  <a:srgbClr val="273239"/>
                </a:solidFill>
                <a:effectLst/>
                <a:latin typeface="Nunito" pitchFamily="2" charset="0"/>
              </a:rPr>
              <a:t> is a type of queue that arranges elements based on their priority values. </a:t>
            </a:r>
          </a:p>
          <a:p>
            <a:pPr marL="457200" indent="-457200" algn="l" fontAlgn="base">
              <a:buFont typeface="Arial" panose="020B0604020202020204" pitchFamily="34" charset="0"/>
              <a:buChar char="•"/>
            </a:pPr>
            <a:r>
              <a:rPr lang="en-US" sz="2800" b="0" i="0" dirty="0">
                <a:solidFill>
                  <a:srgbClr val="273239"/>
                </a:solidFill>
                <a:effectLst/>
                <a:latin typeface="Nunito" pitchFamily="2" charset="0"/>
              </a:rPr>
              <a:t>Elements with higher priority values are typically retrieved before elements with lower priority values.</a:t>
            </a:r>
          </a:p>
          <a:p>
            <a:pPr marL="457200" indent="-457200" algn="l" fontAlgn="base">
              <a:buFont typeface="Arial" panose="020B0604020202020204" pitchFamily="34" charset="0"/>
              <a:buChar char="•"/>
            </a:pPr>
            <a:r>
              <a:rPr lang="en-US" sz="2800" b="0" i="0" dirty="0">
                <a:solidFill>
                  <a:srgbClr val="273239"/>
                </a:solidFill>
                <a:effectLst/>
                <a:latin typeface="Nunito" pitchFamily="2" charset="0"/>
              </a:rPr>
              <a:t>In a priority queue, each element has a priority value associated with it. When you add an element to the queue, it is inserted in a position based on its priority value. </a:t>
            </a:r>
          </a:p>
          <a:p>
            <a:pPr marL="457200" indent="-457200" algn="l" fontAlgn="base">
              <a:buFont typeface="Arial" panose="020B0604020202020204" pitchFamily="34" charset="0"/>
              <a:buChar char="•"/>
            </a:pPr>
            <a:r>
              <a:rPr lang="en-US" sz="2800" b="0" i="0" dirty="0">
                <a:solidFill>
                  <a:srgbClr val="273239"/>
                </a:solidFill>
                <a:effectLst/>
                <a:latin typeface="Nunito" pitchFamily="2" charset="0"/>
              </a:rPr>
              <a:t>For example, if you add an element with a high priority value to a priority queue, it may be inserted near the front of the queue, while an element with a low priority value may be inserted near the back.</a:t>
            </a:r>
          </a:p>
        </p:txBody>
      </p:sp>
    </p:spTree>
    <p:extLst>
      <p:ext uri="{BB962C8B-B14F-4D97-AF65-F5344CB8AC3E}">
        <p14:creationId xmlns:p14="http://schemas.microsoft.com/office/powerpoint/2010/main" val="2641071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DA283-402B-54C9-9600-A8F74B5E4D06}"/>
              </a:ext>
            </a:extLst>
          </p:cNvPr>
          <p:cNvPicPr>
            <a:picLocks noChangeAspect="1"/>
          </p:cNvPicPr>
          <p:nvPr/>
        </p:nvPicPr>
        <p:blipFill>
          <a:blip r:embed="rId2"/>
          <a:stretch>
            <a:fillRect/>
          </a:stretch>
        </p:blipFill>
        <p:spPr>
          <a:xfrm>
            <a:off x="1496292" y="498764"/>
            <a:ext cx="7722524" cy="6234545"/>
          </a:xfrm>
          <a:prstGeom prst="rect">
            <a:avLst/>
          </a:prstGeom>
        </p:spPr>
      </p:pic>
    </p:spTree>
    <p:extLst>
      <p:ext uri="{BB962C8B-B14F-4D97-AF65-F5344CB8AC3E}">
        <p14:creationId xmlns:p14="http://schemas.microsoft.com/office/powerpoint/2010/main" val="318431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3BA5DE-19DB-30D6-5BCE-BDA748AD6DBB}"/>
              </a:ext>
            </a:extLst>
          </p:cNvPr>
          <p:cNvSpPr txBox="1"/>
          <p:nvPr/>
        </p:nvSpPr>
        <p:spPr>
          <a:xfrm>
            <a:off x="332509" y="351648"/>
            <a:ext cx="10972800" cy="1754326"/>
          </a:xfrm>
          <a:prstGeom prst="rect">
            <a:avLst/>
          </a:prstGeom>
          <a:noFill/>
        </p:spPr>
        <p:txBody>
          <a:bodyPr wrap="square">
            <a:spAutoFit/>
          </a:bodyPr>
          <a:lstStyle/>
          <a:p>
            <a:r>
              <a:rPr lang="en-US" dirty="0">
                <a:solidFill>
                  <a:srgbClr val="00B050"/>
                </a:solidFill>
              </a:rPr>
              <a:t>Example: </a:t>
            </a:r>
          </a:p>
          <a:p>
            <a:endParaRPr lang="en-US" dirty="0">
              <a:solidFill>
                <a:srgbClr val="00B050"/>
              </a:solidFill>
            </a:endParaRPr>
          </a:p>
          <a:p>
            <a:r>
              <a:rPr lang="en-US" dirty="0"/>
              <a:t>Here the root node is 99. The last node is 26, it is in the level 3. So, 99 is replaced by 26 and this node with data 26 is removed from the tree. Next 26 at root node is compared with its two child 45 and 63. As 63 is greater, they are interchanged. Now 26 is compared with its children, namely, 57 and 42, as 57 is greater, so they are interchanged. Now, 26 appears as the leave node, hence re-heap is completed.</a:t>
            </a:r>
            <a:endParaRPr lang="en-IN" dirty="0"/>
          </a:p>
        </p:txBody>
      </p:sp>
      <p:pic>
        <p:nvPicPr>
          <p:cNvPr id="5" name="Picture 4">
            <a:extLst>
              <a:ext uri="{FF2B5EF4-FFF2-40B4-BE49-F238E27FC236}">
                <a16:creationId xmlns:a16="http://schemas.microsoft.com/office/drawing/2014/main" id="{739C67CD-C28F-B135-0214-8D89BA6C4F4F}"/>
              </a:ext>
            </a:extLst>
          </p:cNvPr>
          <p:cNvPicPr>
            <a:picLocks noChangeAspect="1"/>
          </p:cNvPicPr>
          <p:nvPr/>
        </p:nvPicPr>
        <p:blipFill>
          <a:blip r:embed="rId2"/>
          <a:stretch>
            <a:fillRect/>
          </a:stretch>
        </p:blipFill>
        <p:spPr>
          <a:xfrm>
            <a:off x="1180407" y="2419004"/>
            <a:ext cx="8728364" cy="4087348"/>
          </a:xfrm>
          <a:prstGeom prst="rect">
            <a:avLst/>
          </a:prstGeom>
        </p:spPr>
      </p:pic>
    </p:spTree>
    <p:extLst>
      <p:ext uri="{BB962C8B-B14F-4D97-AF65-F5344CB8AC3E}">
        <p14:creationId xmlns:p14="http://schemas.microsoft.com/office/powerpoint/2010/main" val="2045280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41D37C-3868-9633-F9B8-16BAB8B67FEF}"/>
              </a:ext>
            </a:extLst>
          </p:cNvPr>
          <p:cNvSpPr txBox="1"/>
          <p:nvPr/>
        </p:nvSpPr>
        <p:spPr>
          <a:xfrm>
            <a:off x="349135" y="47029"/>
            <a:ext cx="11155680" cy="3416320"/>
          </a:xfrm>
          <a:prstGeom prst="rect">
            <a:avLst/>
          </a:prstGeom>
          <a:noFill/>
        </p:spPr>
        <p:txBody>
          <a:bodyPr wrap="square">
            <a:spAutoFit/>
          </a:bodyPr>
          <a:lstStyle/>
          <a:p>
            <a:r>
              <a:rPr lang="en-US" sz="2400" dirty="0">
                <a:solidFill>
                  <a:srgbClr val="00B050"/>
                </a:solidFill>
              </a:rPr>
              <a:t>Merging two heap trees: </a:t>
            </a:r>
            <a:endParaRPr lang="en-US" sz="2400" dirty="0"/>
          </a:p>
          <a:p>
            <a:r>
              <a:rPr lang="en-US" sz="2400" dirty="0"/>
              <a:t>Consider, two heap trees H1 and H2. Merging the tree H2 with H1 means to include all the node from H2 to H1. </a:t>
            </a:r>
          </a:p>
          <a:p>
            <a:r>
              <a:rPr lang="en-US" sz="2400" dirty="0"/>
              <a:t>H2 may be min heap or max heap and the resultant tree will be min heap if H1 is min heap else it will be max heap. </a:t>
            </a:r>
          </a:p>
          <a:p>
            <a:r>
              <a:rPr lang="en-US" sz="2400" dirty="0"/>
              <a:t>Merging operation consists of two steps: </a:t>
            </a:r>
          </a:p>
          <a:p>
            <a:r>
              <a:rPr lang="en-US" sz="2400" dirty="0"/>
              <a:t>	Continue steps 1 and 2 while H2 is not empty: </a:t>
            </a:r>
          </a:p>
          <a:p>
            <a:r>
              <a:rPr lang="en-US" sz="2400" dirty="0"/>
              <a:t>		1. Delete the root node, say x, from H2. Re-heap H2. </a:t>
            </a:r>
          </a:p>
          <a:p>
            <a:r>
              <a:rPr lang="en-US" sz="2400" dirty="0"/>
              <a:t>		2. Insert the node x into H1 satisfying the property of H1.</a:t>
            </a:r>
            <a:endParaRPr lang="en-IN" sz="2400" dirty="0"/>
          </a:p>
        </p:txBody>
      </p:sp>
      <p:pic>
        <p:nvPicPr>
          <p:cNvPr id="5" name="Picture 4">
            <a:extLst>
              <a:ext uri="{FF2B5EF4-FFF2-40B4-BE49-F238E27FC236}">
                <a16:creationId xmlns:a16="http://schemas.microsoft.com/office/drawing/2014/main" id="{36024FCB-5B4C-FCE9-4033-BF7E368F6C37}"/>
              </a:ext>
            </a:extLst>
          </p:cNvPr>
          <p:cNvPicPr>
            <a:picLocks noChangeAspect="1"/>
          </p:cNvPicPr>
          <p:nvPr/>
        </p:nvPicPr>
        <p:blipFill>
          <a:blip r:embed="rId2"/>
          <a:stretch>
            <a:fillRect/>
          </a:stretch>
        </p:blipFill>
        <p:spPr>
          <a:xfrm>
            <a:off x="2859578" y="3623583"/>
            <a:ext cx="4977075" cy="2819545"/>
          </a:xfrm>
          <a:prstGeom prst="rect">
            <a:avLst/>
          </a:prstGeom>
        </p:spPr>
      </p:pic>
      <p:sp>
        <p:nvSpPr>
          <p:cNvPr id="2" name="TextBox 1">
            <a:extLst>
              <a:ext uri="{FF2B5EF4-FFF2-40B4-BE49-F238E27FC236}">
                <a16:creationId xmlns:a16="http://schemas.microsoft.com/office/drawing/2014/main" id="{EB9BE08A-2AD1-68E2-E03D-0798B860FC03}"/>
              </a:ext>
            </a:extLst>
          </p:cNvPr>
          <p:cNvSpPr txBox="1"/>
          <p:nvPr/>
        </p:nvSpPr>
        <p:spPr>
          <a:xfrm>
            <a:off x="1197033" y="6184669"/>
            <a:ext cx="2859578" cy="369332"/>
          </a:xfrm>
          <a:prstGeom prst="rect">
            <a:avLst/>
          </a:prstGeom>
          <a:noFill/>
        </p:spPr>
        <p:txBody>
          <a:bodyPr wrap="square" rtlCol="0">
            <a:spAutoFit/>
          </a:bodyPr>
          <a:lstStyle/>
          <a:p>
            <a:r>
              <a:rPr lang="en-IN" dirty="0"/>
              <a:t>Complexity O(N1+N2)</a:t>
            </a:r>
          </a:p>
        </p:txBody>
      </p:sp>
    </p:spTree>
    <p:extLst>
      <p:ext uri="{BB962C8B-B14F-4D97-AF65-F5344CB8AC3E}">
        <p14:creationId xmlns:p14="http://schemas.microsoft.com/office/powerpoint/2010/main" val="2757065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CC6AEF-E649-D2D8-2148-D3F50E3D1859}"/>
              </a:ext>
            </a:extLst>
          </p:cNvPr>
          <p:cNvSpPr txBox="1"/>
          <p:nvPr/>
        </p:nvSpPr>
        <p:spPr>
          <a:xfrm>
            <a:off x="2452255" y="-49877"/>
            <a:ext cx="5910349" cy="369332"/>
          </a:xfrm>
          <a:prstGeom prst="rect">
            <a:avLst/>
          </a:prstGeom>
          <a:noFill/>
        </p:spPr>
        <p:txBody>
          <a:bodyPr wrap="square" rtlCol="0">
            <a:spAutoFit/>
          </a:bodyPr>
          <a:lstStyle/>
          <a:p>
            <a:pPr algn="ctr"/>
            <a:r>
              <a:rPr lang="en-IN" dirty="0"/>
              <a:t>Priority queue implementation using binary heap</a:t>
            </a:r>
          </a:p>
        </p:txBody>
      </p:sp>
      <p:sp>
        <p:nvSpPr>
          <p:cNvPr id="5" name="TextBox 4">
            <a:extLst>
              <a:ext uri="{FF2B5EF4-FFF2-40B4-BE49-F238E27FC236}">
                <a16:creationId xmlns:a16="http://schemas.microsoft.com/office/drawing/2014/main" id="{71DD5782-F4A3-17A0-D206-F02489CF3ACB}"/>
              </a:ext>
            </a:extLst>
          </p:cNvPr>
          <p:cNvSpPr txBox="1"/>
          <p:nvPr/>
        </p:nvSpPr>
        <p:spPr>
          <a:xfrm>
            <a:off x="182879" y="785281"/>
            <a:ext cx="5112328" cy="4739759"/>
          </a:xfrm>
          <a:prstGeom prst="rect">
            <a:avLst/>
          </a:prstGeom>
          <a:noFill/>
        </p:spPr>
        <p:txBody>
          <a:bodyPr wrap="square">
            <a:spAutoFit/>
          </a:bodyPr>
          <a:lstStyle/>
          <a:p>
            <a:r>
              <a:rPr lang="en-IN" sz="1400" dirty="0"/>
              <a:t>#</a:t>
            </a:r>
            <a:r>
              <a:rPr lang="en-IN" dirty="0"/>
              <a:t>include &lt;iostream&gt;</a:t>
            </a:r>
          </a:p>
          <a:p>
            <a:r>
              <a:rPr lang="en-IN" dirty="0"/>
              <a:t>#include &lt;vector&gt;</a:t>
            </a:r>
          </a:p>
          <a:p>
            <a:r>
              <a:rPr lang="en-IN" dirty="0"/>
              <a:t> </a:t>
            </a:r>
          </a:p>
          <a:p>
            <a:r>
              <a:rPr lang="en-IN" dirty="0"/>
              <a:t>using namespace std;</a:t>
            </a:r>
          </a:p>
          <a:p>
            <a:r>
              <a:rPr lang="en-IN" dirty="0"/>
              <a:t> </a:t>
            </a:r>
          </a:p>
          <a:p>
            <a:r>
              <a:rPr lang="en-IN" dirty="0"/>
              <a:t>// Priority queue implementation in C++</a:t>
            </a:r>
          </a:p>
          <a:p>
            <a:r>
              <a:rPr lang="en-IN" dirty="0"/>
              <a:t>template&lt;</a:t>
            </a:r>
            <a:r>
              <a:rPr lang="en-IN" dirty="0" err="1"/>
              <a:t>typename</a:t>
            </a:r>
            <a:r>
              <a:rPr lang="en-IN" dirty="0"/>
              <a:t> T&gt;</a:t>
            </a:r>
          </a:p>
          <a:p>
            <a:r>
              <a:rPr lang="en-IN" dirty="0"/>
              <a:t>class </a:t>
            </a:r>
            <a:r>
              <a:rPr lang="en-IN" dirty="0" err="1"/>
              <a:t>PriorityQueue</a:t>
            </a:r>
            <a:r>
              <a:rPr lang="en-IN" dirty="0"/>
              <a:t> {</a:t>
            </a:r>
          </a:p>
          <a:p>
            <a:r>
              <a:rPr lang="en-IN" dirty="0"/>
              <a:t>  private:</a:t>
            </a:r>
          </a:p>
          <a:p>
            <a:r>
              <a:rPr lang="en-IN" dirty="0"/>
              <a:t>  vector&lt;T&gt; data;</a:t>
            </a:r>
          </a:p>
          <a:p>
            <a:r>
              <a:rPr lang="en-IN" dirty="0"/>
              <a:t> </a:t>
            </a:r>
          </a:p>
          <a:p>
            <a:r>
              <a:rPr lang="en-IN" dirty="0"/>
              <a:t>  public:</a:t>
            </a:r>
          </a:p>
          <a:p>
            <a:r>
              <a:rPr lang="en-IN" dirty="0"/>
              <a:t>  // Implementing Priority Queue using inbuilt available vector in C++</a:t>
            </a:r>
          </a:p>
          <a:p>
            <a:r>
              <a:rPr lang="en-IN" dirty="0"/>
              <a:t>  </a:t>
            </a:r>
            <a:r>
              <a:rPr lang="en-IN" dirty="0" err="1"/>
              <a:t>PriorityQueue</a:t>
            </a:r>
            <a:r>
              <a:rPr lang="en-IN" dirty="0"/>
              <a:t>() {}</a:t>
            </a:r>
          </a:p>
          <a:p>
            <a:r>
              <a:rPr lang="en-IN" dirty="0"/>
              <a:t> </a:t>
            </a:r>
          </a:p>
          <a:p>
            <a:endParaRPr lang="en-IN" sz="1400" dirty="0"/>
          </a:p>
        </p:txBody>
      </p:sp>
      <p:sp>
        <p:nvSpPr>
          <p:cNvPr id="7" name="TextBox 6">
            <a:extLst>
              <a:ext uri="{FF2B5EF4-FFF2-40B4-BE49-F238E27FC236}">
                <a16:creationId xmlns:a16="http://schemas.microsoft.com/office/drawing/2014/main" id="{F247DF75-4653-2BD4-C431-80959A0EB201}"/>
              </a:ext>
            </a:extLst>
          </p:cNvPr>
          <p:cNvSpPr txBox="1"/>
          <p:nvPr/>
        </p:nvSpPr>
        <p:spPr>
          <a:xfrm>
            <a:off x="5592384" y="852436"/>
            <a:ext cx="6097384" cy="5078313"/>
          </a:xfrm>
          <a:prstGeom prst="rect">
            <a:avLst/>
          </a:prstGeom>
          <a:noFill/>
        </p:spPr>
        <p:txBody>
          <a:bodyPr wrap="square">
            <a:spAutoFit/>
          </a:bodyPr>
          <a:lstStyle/>
          <a:p>
            <a:r>
              <a:rPr lang="en-IN" sz="1800" dirty="0"/>
              <a:t> // Element Inserting function</a:t>
            </a:r>
          </a:p>
          <a:p>
            <a:r>
              <a:rPr lang="en-IN" sz="1800" dirty="0"/>
              <a:t>  void Enqueue(T item) {</a:t>
            </a:r>
          </a:p>
          <a:p>
            <a:r>
              <a:rPr lang="en-IN" sz="1800" dirty="0"/>
              <a:t>    // item Insertion</a:t>
            </a:r>
          </a:p>
          <a:p>
            <a:r>
              <a:rPr lang="en-IN" sz="1800" dirty="0"/>
              <a:t>    </a:t>
            </a:r>
            <a:r>
              <a:rPr lang="en-IN" sz="1800" dirty="0" err="1"/>
              <a:t>data.push_back</a:t>
            </a:r>
            <a:r>
              <a:rPr lang="en-IN" sz="1800" dirty="0"/>
              <a:t>(item);</a:t>
            </a:r>
          </a:p>
          <a:p>
            <a:r>
              <a:rPr lang="en-IN" sz="1800" dirty="0"/>
              <a:t>    int ci = </a:t>
            </a:r>
            <a:r>
              <a:rPr lang="en-IN" sz="1800" dirty="0" err="1"/>
              <a:t>data.size</a:t>
            </a:r>
            <a:r>
              <a:rPr lang="en-IN" sz="1800" dirty="0"/>
              <a:t>() - 1;</a:t>
            </a:r>
          </a:p>
          <a:p>
            <a:r>
              <a:rPr lang="en-IN" sz="1800" dirty="0"/>
              <a:t> </a:t>
            </a:r>
          </a:p>
          <a:p>
            <a:r>
              <a:rPr lang="en-IN" sz="1800" dirty="0"/>
              <a:t>    // Re-structure heap(Max Heap) so that after </a:t>
            </a:r>
          </a:p>
          <a:p>
            <a:r>
              <a:rPr lang="en-IN" sz="1800" dirty="0"/>
              <a:t>    // addition max element will lie on top of </a:t>
            </a:r>
            <a:r>
              <a:rPr lang="en-IN" sz="1800" dirty="0" err="1"/>
              <a:t>pq</a:t>
            </a:r>
            <a:endParaRPr lang="en-IN" sz="1800" dirty="0"/>
          </a:p>
          <a:p>
            <a:r>
              <a:rPr lang="en-IN" sz="1800" dirty="0"/>
              <a:t>    while (ci &gt; 0) {</a:t>
            </a:r>
          </a:p>
          <a:p>
            <a:r>
              <a:rPr lang="en-IN" sz="1800" dirty="0"/>
              <a:t>      int pi = (ci - 1) / 2;</a:t>
            </a:r>
          </a:p>
          <a:p>
            <a:r>
              <a:rPr lang="en-IN" sz="1800" dirty="0"/>
              <a:t>      if (data[ci] &lt;= data[pi])</a:t>
            </a:r>
          </a:p>
          <a:p>
            <a:r>
              <a:rPr lang="en-IN" sz="1800" dirty="0"/>
              <a:t>        break;</a:t>
            </a:r>
          </a:p>
          <a:p>
            <a:r>
              <a:rPr lang="en-IN" sz="1800" dirty="0"/>
              <a:t>      T </a:t>
            </a:r>
            <a:r>
              <a:rPr lang="en-IN" sz="1800" dirty="0" err="1"/>
              <a:t>tmp</a:t>
            </a:r>
            <a:r>
              <a:rPr lang="en-IN" sz="1800" dirty="0"/>
              <a:t> = data[ci];</a:t>
            </a:r>
          </a:p>
          <a:p>
            <a:r>
              <a:rPr lang="en-IN" sz="1800" dirty="0"/>
              <a:t>      data[ci] = data[pi];</a:t>
            </a:r>
          </a:p>
          <a:p>
            <a:r>
              <a:rPr lang="en-IN" sz="1800" dirty="0"/>
              <a:t>      data[pi] = </a:t>
            </a:r>
            <a:r>
              <a:rPr lang="en-IN" sz="1800" dirty="0" err="1"/>
              <a:t>tmp</a:t>
            </a:r>
            <a:r>
              <a:rPr lang="en-IN" sz="1800" dirty="0"/>
              <a:t>;</a:t>
            </a:r>
          </a:p>
          <a:p>
            <a:r>
              <a:rPr lang="en-IN" sz="1800" dirty="0"/>
              <a:t>      ci = pi;</a:t>
            </a:r>
          </a:p>
          <a:p>
            <a:r>
              <a:rPr lang="en-IN" sz="1800" dirty="0"/>
              <a:t>    }</a:t>
            </a:r>
          </a:p>
          <a:p>
            <a:r>
              <a:rPr lang="en-IN" sz="1800" dirty="0"/>
              <a:t>  }</a:t>
            </a:r>
            <a:endParaRPr lang="en-IN" dirty="0"/>
          </a:p>
        </p:txBody>
      </p:sp>
    </p:spTree>
    <p:extLst>
      <p:ext uri="{BB962C8B-B14F-4D97-AF65-F5344CB8AC3E}">
        <p14:creationId xmlns:p14="http://schemas.microsoft.com/office/powerpoint/2010/main" val="471678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F2CFBF-B4AC-E038-735C-CD0C2CCD7F69}"/>
              </a:ext>
            </a:extLst>
          </p:cNvPr>
          <p:cNvSpPr txBox="1"/>
          <p:nvPr/>
        </p:nvSpPr>
        <p:spPr>
          <a:xfrm>
            <a:off x="232755" y="-13013"/>
            <a:ext cx="5253645" cy="6740307"/>
          </a:xfrm>
          <a:prstGeom prst="rect">
            <a:avLst/>
          </a:prstGeom>
          <a:noFill/>
        </p:spPr>
        <p:txBody>
          <a:bodyPr wrap="square">
            <a:spAutoFit/>
          </a:bodyPr>
          <a:lstStyle/>
          <a:p>
            <a:r>
              <a:rPr lang="en-IN" dirty="0"/>
              <a:t>T Dequeue() {</a:t>
            </a:r>
          </a:p>
          <a:p>
            <a:r>
              <a:rPr lang="en-IN" dirty="0"/>
              <a:t>    // deleting top element of </a:t>
            </a:r>
            <a:r>
              <a:rPr lang="en-IN" dirty="0" err="1"/>
              <a:t>pq</a:t>
            </a:r>
            <a:endParaRPr lang="en-IN" dirty="0"/>
          </a:p>
          <a:p>
            <a:r>
              <a:rPr lang="en-IN" dirty="0"/>
              <a:t>    int li = </a:t>
            </a:r>
            <a:r>
              <a:rPr lang="en-IN" dirty="0" err="1"/>
              <a:t>data.size</a:t>
            </a:r>
            <a:r>
              <a:rPr lang="en-IN" dirty="0"/>
              <a:t>() - 1;</a:t>
            </a:r>
          </a:p>
          <a:p>
            <a:r>
              <a:rPr lang="en-IN" dirty="0"/>
              <a:t>    T </a:t>
            </a:r>
            <a:r>
              <a:rPr lang="en-IN" dirty="0" err="1"/>
              <a:t>frontItem</a:t>
            </a:r>
            <a:r>
              <a:rPr lang="en-IN" dirty="0"/>
              <a:t> = data[0];</a:t>
            </a:r>
          </a:p>
          <a:p>
            <a:r>
              <a:rPr lang="en-IN" dirty="0"/>
              <a:t>    data[0] = data[li];</a:t>
            </a:r>
          </a:p>
          <a:p>
            <a:r>
              <a:rPr lang="en-IN" dirty="0"/>
              <a:t>    </a:t>
            </a:r>
            <a:r>
              <a:rPr lang="en-IN" dirty="0" err="1"/>
              <a:t>data.pop_back</a:t>
            </a:r>
            <a:r>
              <a:rPr lang="en-IN" dirty="0"/>
              <a:t>(); </a:t>
            </a:r>
          </a:p>
          <a:p>
            <a:r>
              <a:rPr lang="en-IN" dirty="0"/>
              <a:t>    --li;</a:t>
            </a:r>
          </a:p>
          <a:p>
            <a:r>
              <a:rPr lang="en-IN" dirty="0"/>
              <a:t>    int pi = 0; </a:t>
            </a:r>
          </a:p>
          <a:p>
            <a:r>
              <a:rPr lang="en-IN" dirty="0"/>
              <a:t>    // Re-structure heap(Max Heap) so that after </a:t>
            </a:r>
          </a:p>
          <a:p>
            <a:r>
              <a:rPr lang="en-IN" dirty="0"/>
              <a:t>    // deletion max element will lie on top of </a:t>
            </a:r>
            <a:r>
              <a:rPr lang="en-IN" dirty="0" err="1"/>
              <a:t>pq</a:t>
            </a:r>
            <a:endParaRPr lang="en-IN" dirty="0"/>
          </a:p>
          <a:p>
            <a:r>
              <a:rPr lang="en-IN" dirty="0"/>
              <a:t>    while (true) {</a:t>
            </a:r>
          </a:p>
          <a:p>
            <a:r>
              <a:rPr lang="en-IN" dirty="0"/>
              <a:t>      int ci = pi * 2 + 1;</a:t>
            </a:r>
          </a:p>
          <a:p>
            <a:r>
              <a:rPr lang="en-IN" dirty="0"/>
              <a:t>      if (ci &gt; li)</a:t>
            </a:r>
          </a:p>
          <a:p>
            <a:r>
              <a:rPr lang="en-IN" dirty="0"/>
              <a:t>        break;</a:t>
            </a:r>
          </a:p>
          <a:p>
            <a:r>
              <a:rPr lang="en-IN" dirty="0"/>
              <a:t>      int </a:t>
            </a:r>
            <a:r>
              <a:rPr lang="en-IN" dirty="0" err="1"/>
              <a:t>rc</a:t>
            </a:r>
            <a:r>
              <a:rPr lang="en-IN" dirty="0"/>
              <a:t> = ci + 1;</a:t>
            </a:r>
          </a:p>
          <a:p>
            <a:r>
              <a:rPr lang="en-IN" dirty="0"/>
              <a:t>      if (</a:t>
            </a:r>
            <a:r>
              <a:rPr lang="en-IN" dirty="0" err="1"/>
              <a:t>rc</a:t>
            </a:r>
            <a:r>
              <a:rPr lang="en-IN" dirty="0"/>
              <a:t> &lt;= li &amp;&amp; data[</a:t>
            </a:r>
            <a:r>
              <a:rPr lang="en-IN" dirty="0" err="1"/>
              <a:t>rc</a:t>
            </a:r>
            <a:r>
              <a:rPr lang="en-IN" dirty="0"/>
              <a:t>] &lt; data[ci])</a:t>
            </a:r>
          </a:p>
          <a:p>
            <a:r>
              <a:rPr lang="en-IN" dirty="0"/>
              <a:t>        ci = </a:t>
            </a:r>
            <a:r>
              <a:rPr lang="en-IN" dirty="0" err="1"/>
              <a:t>rc</a:t>
            </a:r>
            <a:r>
              <a:rPr lang="en-IN" dirty="0"/>
              <a:t>;</a:t>
            </a:r>
          </a:p>
          <a:p>
            <a:r>
              <a:rPr lang="en-IN" dirty="0"/>
              <a:t>      if (data[pi] &gt;= data[ci])</a:t>
            </a:r>
          </a:p>
          <a:p>
            <a:r>
              <a:rPr lang="en-IN" dirty="0"/>
              <a:t>        break;</a:t>
            </a:r>
          </a:p>
          <a:p>
            <a:r>
              <a:rPr lang="en-IN" dirty="0"/>
              <a:t>      T </a:t>
            </a:r>
            <a:r>
              <a:rPr lang="en-IN" dirty="0" err="1"/>
              <a:t>tmp</a:t>
            </a:r>
            <a:r>
              <a:rPr lang="en-IN" dirty="0"/>
              <a:t> = data[pi];</a:t>
            </a:r>
          </a:p>
          <a:p>
            <a:r>
              <a:rPr lang="en-IN" dirty="0"/>
              <a:t>      data[pi] = data[ci];</a:t>
            </a:r>
          </a:p>
          <a:p>
            <a:r>
              <a:rPr lang="en-IN" dirty="0"/>
              <a:t>      data[ci] = </a:t>
            </a:r>
            <a:r>
              <a:rPr lang="en-IN" dirty="0" err="1"/>
              <a:t>tmp</a:t>
            </a:r>
            <a:r>
              <a:rPr lang="en-IN" dirty="0"/>
              <a:t>;</a:t>
            </a:r>
          </a:p>
          <a:p>
            <a:r>
              <a:rPr lang="en-IN" dirty="0"/>
              <a:t>      pi = ci;</a:t>
            </a:r>
          </a:p>
          <a:p>
            <a:r>
              <a:rPr lang="en-IN" dirty="0"/>
              <a:t>    }    return </a:t>
            </a:r>
            <a:r>
              <a:rPr lang="en-IN" dirty="0" err="1"/>
              <a:t>frontItem</a:t>
            </a:r>
            <a:r>
              <a:rPr lang="en-IN" dirty="0"/>
              <a:t>;  }</a:t>
            </a:r>
          </a:p>
        </p:txBody>
      </p:sp>
      <p:sp>
        <p:nvSpPr>
          <p:cNvPr id="5" name="TextBox 4">
            <a:extLst>
              <a:ext uri="{FF2B5EF4-FFF2-40B4-BE49-F238E27FC236}">
                <a16:creationId xmlns:a16="http://schemas.microsoft.com/office/drawing/2014/main" id="{67E4E7CE-2416-08B1-EDBD-9647F5698387}"/>
              </a:ext>
            </a:extLst>
          </p:cNvPr>
          <p:cNvSpPr txBox="1"/>
          <p:nvPr/>
        </p:nvSpPr>
        <p:spPr>
          <a:xfrm>
            <a:off x="5426130" y="1406296"/>
            <a:ext cx="6097384" cy="3139321"/>
          </a:xfrm>
          <a:prstGeom prst="rect">
            <a:avLst/>
          </a:prstGeom>
          <a:noFill/>
        </p:spPr>
        <p:txBody>
          <a:bodyPr wrap="square">
            <a:spAutoFit/>
          </a:bodyPr>
          <a:lstStyle/>
          <a:p>
            <a:r>
              <a:rPr lang="en-IN" dirty="0"/>
              <a:t>// Function which returns peek element</a:t>
            </a:r>
          </a:p>
          <a:p>
            <a:r>
              <a:rPr lang="en-IN" dirty="0"/>
              <a:t>  T Peek() {</a:t>
            </a:r>
          </a:p>
          <a:p>
            <a:r>
              <a:rPr lang="en-IN" dirty="0"/>
              <a:t>    T </a:t>
            </a:r>
            <a:r>
              <a:rPr lang="en-IN" dirty="0" err="1"/>
              <a:t>frontItem</a:t>
            </a:r>
            <a:r>
              <a:rPr lang="en-IN" dirty="0"/>
              <a:t> = data[0];</a:t>
            </a:r>
          </a:p>
          <a:p>
            <a:r>
              <a:rPr lang="en-IN" dirty="0"/>
              <a:t>    return </a:t>
            </a:r>
            <a:r>
              <a:rPr lang="en-IN" dirty="0" err="1"/>
              <a:t>frontItem</a:t>
            </a:r>
            <a:r>
              <a:rPr lang="en-IN" dirty="0"/>
              <a:t>;</a:t>
            </a:r>
          </a:p>
          <a:p>
            <a:r>
              <a:rPr lang="en-IN" dirty="0"/>
              <a:t>  }</a:t>
            </a:r>
          </a:p>
          <a:p>
            <a:r>
              <a:rPr lang="en-IN" dirty="0"/>
              <a:t> </a:t>
            </a:r>
          </a:p>
          <a:p>
            <a:r>
              <a:rPr lang="en-IN" dirty="0"/>
              <a:t>  int Count() {</a:t>
            </a:r>
          </a:p>
          <a:p>
            <a:r>
              <a:rPr lang="en-IN" dirty="0"/>
              <a:t>    return </a:t>
            </a:r>
            <a:r>
              <a:rPr lang="en-IN" dirty="0" err="1"/>
              <a:t>data.size</a:t>
            </a:r>
            <a:r>
              <a:rPr lang="en-IN" dirty="0"/>
              <a:t>();</a:t>
            </a:r>
          </a:p>
          <a:p>
            <a:r>
              <a:rPr lang="en-IN" dirty="0"/>
              <a:t>  }</a:t>
            </a:r>
          </a:p>
          <a:p>
            <a:r>
              <a:rPr lang="en-IN" dirty="0"/>
              <a:t>};</a:t>
            </a:r>
          </a:p>
          <a:p>
            <a:r>
              <a:rPr lang="en-IN" dirty="0"/>
              <a:t> </a:t>
            </a:r>
          </a:p>
        </p:txBody>
      </p:sp>
    </p:spTree>
    <p:extLst>
      <p:ext uri="{BB962C8B-B14F-4D97-AF65-F5344CB8AC3E}">
        <p14:creationId xmlns:p14="http://schemas.microsoft.com/office/powerpoint/2010/main" val="1505490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40117E-40A5-E7E2-941C-63CDAA2370CA}"/>
              </a:ext>
            </a:extLst>
          </p:cNvPr>
          <p:cNvSpPr txBox="1"/>
          <p:nvPr/>
        </p:nvSpPr>
        <p:spPr>
          <a:xfrm>
            <a:off x="515391" y="774564"/>
            <a:ext cx="5378334" cy="5909310"/>
          </a:xfrm>
          <a:prstGeom prst="rect">
            <a:avLst/>
          </a:prstGeom>
          <a:noFill/>
        </p:spPr>
        <p:txBody>
          <a:bodyPr wrap="square">
            <a:spAutoFit/>
          </a:bodyPr>
          <a:lstStyle/>
          <a:p>
            <a:r>
              <a:rPr lang="en-IN" dirty="0"/>
              <a:t>// Driver code</a:t>
            </a:r>
          </a:p>
          <a:p>
            <a:r>
              <a:rPr lang="en-IN" dirty="0"/>
              <a:t>int main()</a:t>
            </a:r>
          </a:p>
          <a:p>
            <a:r>
              <a:rPr lang="en-IN" dirty="0"/>
              <a:t>{</a:t>
            </a:r>
          </a:p>
          <a:p>
            <a:r>
              <a:rPr lang="en-IN" dirty="0"/>
              <a:t>   </a:t>
            </a:r>
          </a:p>
          <a:p>
            <a:r>
              <a:rPr lang="en-IN" dirty="0"/>
              <a:t>  // Basic functionality sample of Priority Queue</a:t>
            </a:r>
          </a:p>
          <a:p>
            <a:r>
              <a:rPr lang="en-IN" dirty="0"/>
              <a:t> </a:t>
            </a:r>
          </a:p>
          <a:p>
            <a:r>
              <a:rPr lang="en-IN" dirty="0"/>
              <a:t>  // Creating priority queue which contains int in it</a:t>
            </a:r>
          </a:p>
          <a:p>
            <a:r>
              <a:rPr lang="en-IN" dirty="0"/>
              <a:t>  </a:t>
            </a:r>
            <a:r>
              <a:rPr lang="en-IN" dirty="0" err="1"/>
              <a:t>PriorityQueue</a:t>
            </a:r>
            <a:r>
              <a:rPr lang="en-IN" dirty="0"/>
              <a:t>&lt;int&gt; </a:t>
            </a:r>
            <a:r>
              <a:rPr lang="en-IN" dirty="0" err="1"/>
              <a:t>pq</a:t>
            </a:r>
            <a:r>
              <a:rPr lang="en-IN" dirty="0"/>
              <a:t>; </a:t>
            </a:r>
          </a:p>
          <a:p>
            <a:r>
              <a:rPr lang="en-IN" dirty="0"/>
              <a:t>  // Insert element 1 in </a:t>
            </a:r>
            <a:r>
              <a:rPr lang="en-IN" dirty="0" err="1"/>
              <a:t>pq</a:t>
            </a:r>
            <a:endParaRPr lang="en-IN" dirty="0"/>
          </a:p>
          <a:p>
            <a:r>
              <a:rPr lang="en-IN" dirty="0"/>
              <a:t>  </a:t>
            </a:r>
            <a:r>
              <a:rPr lang="en-IN" dirty="0" err="1"/>
              <a:t>pq.Enqueue</a:t>
            </a:r>
            <a:r>
              <a:rPr lang="en-IN" dirty="0"/>
              <a:t>(1); </a:t>
            </a:r>
          </a:p>
          <a:p>
            <a:r>
              <a:rPr lang="en-IN" dirty="0"/>
              <a:t>  </a:t>
            </a:r>
            <a:r>
              <a:rPr lang="en-IN" dirty="0" err="1"/>
              <a:t>cout</a:t>
            </a:r>
            <a:r>
              <a:rPr lang="en-IN" dirty="0"/>
              <a:t> &lt;&lt; "Size of </a:t>
            </a:r>
            <a:r>
              <a:rPr lang="en-IN" dirty="0" err="1"/>
              <a:t>pq</a:t>
            </a:r>
            <a:r>
              <a:rPr lang="en-IN" dirty="0"/>
              <a:t> is : " &lt;&lt; </a:t>
            </a:r>
            <a:r>
              <a:rPr lang="en-IN" dirty="0" err="1"/>
              <a:t>pq.Count</a:t>
            </a:r>
            <a:r>
              <a:rPr lang="en-IN" dirty="0"/>
              <a:t>() &lt;&lt; </a:t>
            </a:r>
          </a:p>
          <a:p>
            <a:r>
              <a:rPr lang="en-IN" dirty="0"/>
              <a:t>    " and Peek Element is : " &lt;&lt; </a:t>
            </a:r>
            <a:r>
              <a:rPr lang="en-IN" dirty="0" err="1"/>
              <a:t>pq.Peek</a:t>
            </a:r>
            <a:r>
              <a:rPr lang="en-IN" dirty="0"/>
              <a:t>() &lt;&lt; </a:t>
            </a:r>
            <a:r>
              <a:rPr lang="en-IN" dirty="0" err="1"/>
              <a:t>endl</a:t>
            </a:r>
            <a:r>
              <a:rPr lang="en-IN" dirty="0"/>
              <a:t>;</a:t>
            </a:r>
          </a:p>
          <a:p>
            <a:r>
              <a:rPr lang="en-IN" dirty="0"/>
              <a:t> </a:t>
            </a:r>
          </a:p>
          <a:p>
            <a:r>
              <a:rPr lang="en-IN" dirty="0"/>
              <a:t>  // Insert element 10 and -8 in </a:t>
            </a:r>
            <a:r>
              <a:rPr lang="en-IN" dirty="0" err="1"/>
              <a:t>pq</a:t>
            </a:r>
            <a:endParaRPr lang="en-IN" dirty="0"/>
          </a:p>
          <a:p>
            <a:r>
              <a:rPr lang="en-IN" dirty="0"/>
              <a:t>  </a:t>
            </a:r>
            <a:r>
              <a:rPr lang="en-IN" dirty="0" err="1"/>
              <a:t>pq.Enqueue</a:t>
            </a:r>
            <a:r>
              <a:rPr lang="en-IN" dirty="0"/>
              <a:t>(10);</a:t>
            </a:r>
          </a:p>
          <a:p>
            <a:r>
              <a:rPr lang="en-IN" dirty="0"/>
              <a:t>  </a:t>
            </a:r>
            <a:r>
              <a:rPr lang="en-IN" dirty="0" err="1"/>
              <a:t>pq.Enqueue</a:t>
            </a:r>
            <a:r>
              <a:rPr lang="en-IN" dirty="0"/>
              <a:t>(-8);</a:t>
            </a:r>
          </a:p>
          <a:p>
            <a:r>
              <a:rPr lang="en-IN" dirty="0"/>
              <a:t> </a:t>
            </a:r>
          </a:p>
          <a:p>
            <a:r>
              <a:rPr lang="en-IN" dirty="0"/>
              <a:t>  </a:t>
            </a:r>
            <a:r>
              <a:rPr lang="en-IN" dirty="0" err="1"/>
              <a:t>cout</a:t>
            </a:r>
            <a:r>
              <a:rPr lang="en-IN" dirty="0"/>
              <a:t> &lt;&lt; "Size of </a:t>
            </a:r>
            <a:r>
              <a:rPr lang="en-IN" dirty="0" err="1"/>
              <a:t>pq</a:t>
            </a:r>
            <a:r>
              <a:rPr lang="en-IN" dirty="0"/>
              <a:t> is : " &lt;&lt; </a:t>
            </a:r>
            <a:r>
              <a:rPr lang="en-IN" dirty="0" err="1"/>
              <a:t>pq.Count</a:t>
            </a:r>
            <a:r>
              <a:rPr lang="en-IN" dirty="0"/>
              <a:t>() &lt;&lt; </a:t>
            </a:r>
          </a:p>
          <a:p>
            <a:r>
              <a:rPr lang="en-IN" dirty="0"/>
              <a:t>    " and Peek Element is : " &lt;&lt; </a:t>
            </a:r>
            <a:r>
              <a:rPr lang="en-IN" dirty="0" err="1"/>
              <a:t>pq.Peek</a:t>
            </a:r>
            <a:r>
              <a:rPr lang="en-IN" dirty="0"/>
              <a:t>() &lt;&lt; </a:t>
            </a:r>
            <a:r>
              <a:rPr lang="en-IN" dirty="0" err="1"/>
              <a:t>endl</a:t>
            </a:r>
            <a:r>
              <a:rPr lang="en-IN" dirty="0"/>
              <a:t>;</a:t>
            </a:r>
          </a:p>
          <a:p>
            <a:r>
              <a:rPr lang="en-IN" dirty="0"/>
              <a:t> </a:t>
            </a:r>
          </a:p>
          <a:p>
            <a:r>
              <a:rPr lang="en-IN" dirty="0"/>
              <a:t>  </a:t>
            </a:r>
          </a:p>
        </p:txBody>
      </p:sp>
      <p:sp>
        <p:nvSpPr>
          <p:cNvPr id="5" name="TextBox 4">
            <a:extLst>
              <a:ext uri="{FF2B5EF4-FFF2-40B4-BE49-F238E27FC236}">
                <a16:creationId xmlns:a16="http://schemas.microsoft.com/office/drawing/2014/main" id="{8ACF1CEC-53EB-6B49-CC5D-DD76561F7A95}"/>
              </a:ext>
            </a:extLst>
          </p:cNvPr>
          <p:cNvSpPr txBox="1"/>
          <p:nvPr/>
        </p:nvSpPr>
        <p:spPr>
          <a:xfrm>
            <a:off x="5841765" y="662723"/>
            <a:ext cx="6097384" cy="5632311"/>
          </a:xfrm>
          <a:prstGeom prst="rect">
            <a:avLst/>
          </a:prstGeom>
          <a:noFill/>
        </p:spPr>
        <p:txBody>
          <a:bodyPr wrap="square">
            <a:spAutoFit/>
          </a:bodyPr>
          <a:lstStyle/>
          <a:p>
            <a:r>
              <a:rPr lang="en-IN" dirty="0"/>
              <a:t>// Delete element from </a:t>
            </a:r>
            <a:r>
              <a:rPr lang="en-IN" dirty="0" err="1"/>
              <a:t>pq</a:t>
            </a:r>
            <a:endParaRPr lang="en-IN" dirty="0"/>
          </a:p>
          <a:p>
            <a:r>
              <a:rPr lang="en-IN" dirty="0"/>
              <a:t>  </a:t>
            </a:r>
            <a:r>
              <a:rPr lang="en-IN" dirty="0" err="1"/>
              <a:t>pq.Dequeue</a:t>
            </a:r>
            <a:r>
              <a:rPr lang="en-IN" dirty="0"/>
              <a:t>();</a:t>
            </a:r>
          </a:p>
          <a:p>
            <a:r>
              <a:rPr lang="en-IN" dirty="0"/>
              <a:t> </a:t>
            </a:r>
          </a:p>
          <a:p>
            <a:r>
              <a:rPr lang="en-IN" dirty="0"/>
              <a:t>  </a:t>
            </a:r>
            <a:r>
              <a:rPr lang="en-IN" dirty="0" err="1"/>
              <a:t>cout</a:t>
            </a:r>
            <a:r>
              <a:rPr lang="en-IN" dirty="0"/>
              <a:t> &lt;&lt; "Size of </a:t>
            </a:r>
            <a:r>
              <a:rPr lang="en-IN" dirty="0" err="1"/>
              <a:t>pq</a:t>
            </a:r>
            <a:r>
              <a:rPr lang="en-IN" dirty="0"/>
              <a:t> is : " &lt;&lt; </a:t>
            </a:r>
            <a:r>
              <a:rPr lang="en-IN" dirty="0" err="1"/>
              <a:t>pq.Count</a:t>
            </a:r>
            <a:r>
              <a:rPr lang="en-IN" dirty="0"/>
              <a:t>() &lt;&lt; </a:t>
            </a:r>
          </a:p>
          <a:p>
            <a:r>
              <a:rPr lang="en-IN" dirty="0"/>
              <a:t>    " and Peek Element is : " &lt;&lt; </a:t>
            </a:r>
            <a:r>
              <a:rPr lang="en-IN" dirty="0" err="1"/>
              <a:t>pq.Peek</a:t>
            </a:r>
            <a:r>
              <a:rPr lang="en-IN" dirty="0"/>
              <a:t>() &lt;&lt; </a:t>
            </a:r>
            <a:r>
              <a:rPr lang="en-IN" dirty="0" err="1"/>
              <a:t>endl</a:t>
            </a:r>
            <a:r>
              <a:rPr lang="en-IN" dirty="0"/>
              <a:t>;</a:t>
            </a:r>
          </a:p>
          <a:p>
            <a:r>
              <a:rPr lang="en-IN" dirty="0"/>
              <a:t> </a:t>
            </a:r>
          </a:p>
          <a:p>
            <a:r>
              <a:rPr lang="en-IN" dirty="0"/>
              <a:t>  // Delete element from </a:t>
            </a:r>
            <a:r>
              <a:rPr lang="en-IN" dirty="0" err="1"/>
              <a:t>pq</a:t>
            </a:r>
            <a:endParaRPr lang="en-IN" dirty="0"/>
          </a:p>
          <a:p>
            <a:r>
              <a:rPr lang="en-IN" dirty="0"/>
              <a:t>  </a:t>
            </a:r>
            <a:r>
              <a:rPr lang="en-IN" dirty="0" err="1"/>
              <a:t>pq.Dequeue</a:t>
            </a:r>
            <a:r>
              <a:rPr lang="en-IN" dirty="0"/>
              <a:t>();</a:t>
            </a:r>
          </a:p>
          <a:p>
            <a:r>
              <a:rPr lang="en-IN" dirty="0"/>
              <a:t> </a:t>
            </a:r>
          </a:p>
          <a:p>
            <a:r>
              <a:rPr lang="en-IN" dirty="0"/>
              <a:t>  </a:t>
            </a:r>
            <a:r>
              <a:rPr lang="en-IN" dirty="0" err="1"/>
              <a:t>cout</a:t>
            </a:r>
            <a:r>
              <a:rPr lang="en-IN" dirty="0"/>
              <a:t> &lt;&lt; "Size of </a:t>
            </a:r>
            <a:r>
              <a:rPr lang="en-IN" dirty="0" err="1"/>
              <a:t>pq</a:t>
            </a:r>
            <a:r>
              <a:rPr lang="en-IN" dirty="0"/>
              <a:t> is : " &lt;&lt; </a:t>
            </a:r>
            <a:r>
              <a:rPr lang="en-IN" dirty="0" err="1"/>
              <a:t>pq.Count</a:t>
            </a:r>
            <a:r>
              <a:rPr lang="en-IN" dirty="0"/>
              <a:t>() &lt;&lt; </a:t>
            </a:r>
          </a:p>
          <a:p>
            <a:r>
              <a:rPr lang="en-IN" dirty="0"/>
              <a:t>    " and Peek Element is : " &lt;&lt; </a:t>
            </a:r>
            <a:r>
              <a:rPr lang="en-IN" dirty="0" err="1"/>
              <a:t>pq.Peek</a:t>
            </a:r>
            <a:r>
              <a:rPr lang="en-IN" dirty="0"/>
              <a:t>() &lt;&lt; </a:t>
            </a:r>
            <a:r>
              <a:rPr lang="en-IN" dirty="0" err="1"/>
              <a:t>endl</a:t>
            </a:r>
            <a:r>
              <a:rPr lang="en-IN" dirty="0"/>
              <a:t>;</a:t>
            </a:r>
          </a:p>
          <a:p>
            <a:r>
              <a:rPr lang="en-IN" dirty="0"/>
              <a:t> </a:t>
            </a:r>
          </a:p>
          <a:p>
            <a:r>
              <a:rPr lang="en-IN" dirty="0"/>
              <a:t>  // Insert element 25 in </a:t>
            </a:r>
            <a:r>
              <a:rPr lang="en-IN" dirty="0" err="1"/>
              <a:t>pq</a:t>
            </a:r>
            <a:endParaRPr lang="en-IN" dirty="0"/>
          </a:p>
          <a:p>
            <a:r>
              <a:rPr lang="en-IN" dirty="0"/>
              <a:t>  </a:t>
            </a:r>
            <a:r>
              <a:rPr lang="en-IN" dirty="0" err="1"/>
              <a:t>pq.Enqueue</a:t>
            </a:r>
            <a:r>
              <a:rPr lang="en-IN" dirty="0"/>
              <a:t>(25);</a:t>
            </a:r>
          </a:p>
          <a:p>
            <a:r>
              <a:rPr lang="en-IN" dirty="0"/>
              <a:t> </a:t>
            </a:r>
          </a:p>
          <a:p>
            <a:r>
              <a:rPr lang="en-IN" dirty="0"/>
              <a:t>  </a:t>
            </a:r>
            <a:r>
              <a:rPr lang="en-IN" dirty="0" err="1"/>
              <a:t>cout</a:t>
            </a:r>
            <a:r>
              <a:rPr lang="en-IN" dirty="0"/>
              <a:t> &lt;&lt; "Size of </a:t>
            </a:r>
            <a:r>
              <a:rPr lang="en-IN" dirty="0" err="1"/>
              <a:t>pq</a:t>
            </a:r>
            <a:r>
              <a:rPr lang="en-IN" dirty="0"/>
              <a:t> is : " &lt;&lt; </a:t>
            </a:r>
            <a:r>
              <a:rPr lang="en-IN" dirty="0" err="1"/>
              <a:t>pq.Count</a:t>
            </a:r>
            <a:r>
              <a:rPr lang="en-IN" dirty="0"/>
              <a:t>() &lt;&lt; </a:t>
            </a:r>
          </a:p>
          <a:p>
            <a:r>
              <a:rPr lang="en-IN" dirty="0"/>
              <a:t>    " and Peek Element is : " &lt;&lt; </a:t>
            </a:r>
            <a:r>
              <a:rPr lang="en-IN" dirty="0" err="1"/>
              <a:t>pq.Peek</a:t>
            </a:r>
            <a:r>
              <a:rPr lang="en-IN" dirty="0"/>
              <a:t>() &lt;&lt; </a:t>
            </a:r>
            <a:r>
              <a:rPr lang="en-IN" dirty="0" err="1"/>
              <a:t>endl</a:t>
            </a:r>
            <a:r>
              <a:rPr lang="en-IN" dirty="0"/>
              <a:t>;</a:t>
            </a:r>
          </a:p>
          <a:p>
            <a:r>
              <a:rPr lang="en-IN" dirty="0"/>
              <a:t> </a:t>
            </a:r>
          </a:p>
          <a:p>
            <a:r>
              <a:rPr lang="en-IN" dirty="0"/>
              <a:t>  return 0;</a:t>
            </a:r>
          </a:p>
          <a:p>
            <a:r>
              <a:rPr lang="en-IN" dirty="0"/>
              <a:t>}</a:t>
            </a:r>
          </a:p>
        </p:txBody>
      </p:sp>
    </p:spTree>
    <p:extLst>
      <p:ext uri="{BB962C8B-B14F-4D97-AF65-F5344CB8AC3E}">
        <p14:creationId xmlns:p14="http://schemas.microsoft.com/office/powerpoint/2010/main" val="2659587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71C357-F246-0DEB-E914-3AD2FBA6FC36}"/>
              </a:ext>
            </a:extLst>
          </p:cNvPr>
          <p:cNvSpPr txBox="1"/>
          <p:nvPr/>
        </p:nvSpPr>
        <p:spPr>
          <a:xfrm>
            <a:off x="4547062" y="448887"/>
            <a:ext cx="2493818" cy="523220"/>
          </a:xfrm>
          <a:prstGeom prst="rect">
            <a:avLst/>
          </a:prstGeom>
          <a:noFill/>
        </p:spPr>
        <p:txBody>
          <a:bodyPr wrap="square" rtlCol="0">
            <a:spAutoFit/>
          </a:bodyPr>
          <a:lstStyle/>
          <a:p>
            <a:pPr algn="ctr"/>
            <a:r>
              <a:rPr lang="en-IN" sz="2800" dirty="0">
                <a:solidFill>
                  <a:srgbClr val="00B050"/>
                </a:solidFill>
              </a:rPr>
              <a:t>Heap Sort</a:t>
            </a:r>
          </a:p>
        </p:txBody>
      </p:sp>
      <p:sp>
        <p:nvSpPr>
          <p:cNvPr id="4" name="TextBox 3">
            <a:extLst>
              <a:ext uri="{FF2B5EF4-FFF2-40B4-BE49-F238E27FC236}">
                <a16:creationId xmlns:a16="http://schemas.microsoft.com/office/drawing/2014/main" id="{D9B3BB0F-C3F2-BAED-B274-8BB2E5FD2814}"/>
              </a:ext>
            </a:extLst>
          </p:cNvPr>
          <p:cNvSpPr txBox="1"/>
          <p:nvPr/>
        </p:nvSpPr>
        <p:spPr>
          <a:xfrm>
            <a:off x="631766" y="1363256"/>
            <a:ext cx="11471565" cy="4832092"/>
          </a:xfrm>
          <a:prstGeom prst="rect">
            <a:avLst/>
          </a:prstGeom>
          <a:noFill/>
        </p:spPr>
        <p:txBody>
          <a:bodyPr wrap="square">
            <a:spAutoFit/>
          </a:bodyPr>
          <a:lstStyle/>
          <a:p>
            <a:r>
              <a:rPr lang="en-US" sz="2800" dirty="0"/>
              <a:t>A heap sort algorithm works by first organizing the data to be sorted into a special type of binary tree called a heap. </a:t>
            </a:r>
          </a:p>
          <a:p>
            <a:r>
              <a:rPr lang="en-US" sz="2800" dirty="0"/>
              <a:t>Any kind of data can be sorted either in ascending order or in descending order using heap tree. </a:t>
            </a:r>
          </a:p>
          <a:p>
            <a:r>
              <a:rPr lang="en-US" sz="2800" dirty="0"/>
              <a:t>It does this with the following steps: </a:t>
            </a:r>
          </a:p>
          <a:p>
            <a:r>
              <a:rPr lang="en-US" sz="2800" dirty="0"/>
              <a:t>	1. Build a heap tree with the given set of data. </a:t>
            </a:r>
          </a:p>
          <a:p>
            <a:r>
              <a:rPr lang="en-US" sz="2800" dirty="0"/>
              <a:t>	2. a. Remove the top most item (the largest) and replace it with the last</a:t>
            </a:r>
          </a:p>
          <a:p>
            <a:r>
              <a:rPr lang="en-US" sz="2800" dirty="0"/>
              <a:t>                      element in the heap. </a:t>
            </a:r>
          </a:p>
          <a:p>
            <a:r>
              <a:rPr lang="en-US" sz="2800" dirty="0"/>
              <a:t>	    b. Re-</a:t>
            </a:r>
            <a:r>
              <a:rPr lang="en-US" sz="2800" dirty="0" err="1"/>
              <a:t>heapify</a:t>
            </a:r>
            <a:r>
              <a:rPr lang="en-US" sz="2800" dirty="0"/>
              <a:t> the complete binary tree. c. Place the deleted node in</a:t>
            </a:r>
          </a:p>
          <a:p>
            <a:r>
              <a:rPr lang="en-US" sz="2800" dirty="0"/>
              <a:t>                     the output. </a:t>
            </a:r>
          </a:p>
          <a:p>
            <a:r>
              <a:rPr lang="en-US" sz="2800" dirty="0"/>
              <a:t>	3. Continue step 2 until the heap tree is empty.</a:t>
            </a:r>
            <a:endParaRPr lang="en-IN" sz="2800" dirty="0"/>
          </a:p>
        </p:txBody>
      </p:sp>
    </p:spTree>
    <p:extLst>
      <p:ext uri="{BB962C8B-B14F-4D97-AF65-F5344CB8AC3E}">
        <p14:creationId xmlns:p14="http://schemas.microsoft.com/office/powerpoint/2010/main" val="2337028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41B3E5-4907-65BA-45FB-EFFEA8FA76F6}"/>
              </a:ext>
            </a:extLst>
          </p:cNvPr>
          <p:cNvPicPr>
            <a:picLocks noChangeAspect="1"/>
          </p:cNvPicPr>
          <p:nvPr/>
        </p:nvPicPr>
        <p:blipFill>
          <a:blip r:embed="rId2"/>
          <a:stretch>
            <a:fillRect/>
          </a:stretch>
        </p:blipFill>
        <p:spPr>
          <a:xfrm>
            <a:off x="2560320" y="1246909"/>
            <a:ext cx="7057505" cy="4064924"/>
          </a:xfrm>
          <a:prstGeom prst="rect">
            <a:avLst/>
          </a:prstGeom>
        </p:spPr>
      </p:pic>
    </p:spTree>
    <p:extLst>
      <p:ext uri="{BB962C8B-B14F-4D97-AF65-F5344CB8AC3E}">
        <p14:creationId xmlns:p14="http://schemas.microsoft.com/office/powerpoint/2010/main" val="2252894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E639C4-C181-19A5-B52D-B5EBF99941D9}"/>
              </a:ext>
            </a:extLst>
          </p:cNvPr>
          <p:cNvPicPr>
            <a:picLocks noChangeAspect="1"/>
          </p:cNvPicPr>
          <p:nvPr/>
        </p:nvPicPr>
        <p:blipFill>
          <a:blip r:embed="rId2"/>
          <a:stretch>
            <a:fillRect/>
          </a:stretch>
        </p:blipFill>
        <p:spPr>
          <a:xfrm>
            <a:off x="1463040" y="556953"/>
            <a:ext cx="8287789" cy="5494712"/>
          </a:xfrm>
          <a:prstGeom prst="rect">
            <a:avLst/>
          </a:prstGeom>
        </p:spPr>
      </p:pic>
    </p:spTree>
    <p:extLst>
      <p:ext uri="{BB962C8B-B14F-4D97-AF65-F5344CB8AC3E}">
        <p14:creationId xmlns:p14="http://schemas.microsoft.com/office/powerpoint/2010/main" val="1347165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62F029-F574-3554-FD4B-5233AE964EAA}"/>
              </a:ext>
            </a:extLst>
          </p:cNvPr>
          <p:cNvPicPr>
            <a:picLocks noChangeAspect="1"/>
          </p:cNvPicPr>
          <p:nvPr/>
        </p:nvPicPr>
        <p:blipFill>
          <a:blip r:embed="rId2"/>
          <a:stretch>
            <a:fillRect/>
          </a:stretch>
        </p:blipFill>
        <p:spPr>
          <a:xfrm>
            <a:off x="1521229" y="656705"/>
            <a:ext cx="9767455" cy="5386648"/>
          </a:xfrm>
          <a:prstGeom prst="rect">
            <a:avLst/>
          </a:prstGeom>
        </p:spPr>
      </p:pic>
    </p:spTree>
    <p:extLst>
      <p:ext uri="{BB962C8B-B14F-4D97-AF65-F5344CB8AC3E}">
        <p14:creationId xmlns:p14="http://schemas.microsoft.com/office/powerpoint/2010/main" val="189438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55CC10-B108-2548-A5C1-EE4B25D849CB}"/>
              </a:ext>
            </a:extLst>
          </p:cNvPr>
          <p:cNvSpPr txBox="1"/>
          <p:nvPr/>
        </p:nvSpPr>
        <p:spPr>
          <a:xfrm>
            <a:off x="340822" y="202018"/>
            <a:ext cx="11571316" cy="6740307"/>
          </a:xfrm>
          <a:prstGeom prst="rect">
            <a:avLst/>
          </a:prstGeom>
          <a:noFill/>
        </p:spPr>
        <p:txBody>
          <a:bodyPr wrap="square">
            <a:spAutoFit/>
          </a:bodyPr>
          <a:lstStyle/>
          <a:p>
            <a:pPr marL="342900" indent="-342900">
              <a:buFont typeface="Arial" panose="020B0604020202020204" pitchFamily="34" charset="0"/>
              <a:buChar char="•"/>
            </a:pPr>
            <a:r>
              <a:rPr lang="en-US" sz="2400" b="0" i="0" dirty="0">
                <a:solidFill>
                  <a:srgbClr val="273239"/>
                </a:solidFill>
                <a:effectLst/>
                <a:latin typeface="Nunito" pitchFamily="2" charset="0"/>
              </a:rPr>
              <a:t>There are several ways to implement a priority queue,</a:t>
            </a:r>
          </a:p>
          <a:p>
            <a:r>
              <a:rPr lang="en-US" sz="2400" dirty="0">
                <a:solidFill>
                  <a:srgbClr val="273239"/>
                </a:solidFill>
                <a:latin typeface="Nunito" pitchFamily="2" charset="0"/>
              </a:rPr>
              <a:t> </a:t>
            </a:r>
            <a:r>
              <a:rPr lang="en-US" sz="2400" b="0" i="0" dirty="0">
                <a:solidFill>
                  <a:srgbClr val="273239"/>
                </a:solidFill>
                <a:effectLst/>
                <a:latin typeface="Nunito" pitchFamily="2" charset="0"/>
              </a:rPr>
              <a:t>      including using an </a:t>
            </a:r>
          </a:p>
          <a:p>
            <a:r>
              <a:rPr lang="en-US" sz="2400" dirty="0">
                <a:solidFill>
                  <a:srgbClr val="273239"/>
                </a:solidFill>
                <a:latin typeface="Nunito" pitchFamily="2" charset="0"/>
              </a:rPr>
              <a:t>		</a:t>
            </a:r>
            <a:r>
              <a:rPr lang="en-US" sz="2400" b="0" i="0" dirty="0">
                <a:solidFill>
                  <a:srgbClr val="273239"/>
                </a:solidFill>
                <a:effectLst/>
                <a:latin typeface="Nunito" pitchFamily="2" charset="0"/>
              </a:rPr>
              <a:t>array, </a:t>
            </a:r>
          </a:p>
          <a:p>
            <a:r>
              <a:rPr lang="en-US" sz="2400" dirty="0">
                <a:solidFill>
                  <a:srgbClr val="273239"/>
                </a:solidFill>
                <a:latin typeface="Nunito" pitchFamily="2" charset="0"/>
              </a:rPr>
              <a:t>		</a:t>
            </a:r>
            <a:r>
              <a:rPr lang="en-US" sz="2400" b="0" i="0" dirty="0">
                <a:solidFill>
                  <a:srgbClr val="273239"/>
                </a:solidFill>
                <a:effectLst/>
                <a:latin typeface="Nunito" pitchFamily="2" charset="0"/>
              </a:rPr>
              <a:t>linked list,</a:t>
            </a:r>
          </a:p>
          <a:p>
            <a:r>
              <a:rPr lang="en-US" sz="2400" dirty="0">
                <a:solidFill>
                  <a:srgbClr val="273239"/>
                </a:solidFill>
                <a:latin typeface="Nunito" pitchFamily="2" charset="0"/>
              </a:rPr>
              <a:t>		</a:t>
            </a:r>
            <a:r>
              <a:rPr lang="en-US" sz="2400" b="0" i="0" dirty="0">
                <a:solidFill>
                  <a:srgbClr val="273239"/>
                </a:solidFill>
                <a:effectLst/>
                <a:latin typeface="Nunito" pitchFamily="2" charset="0"/>
              </a:rPr>
              <a:t> heap, or </a:t>
            </a:r>
          </a:p>
          <a:p>
            <a:r>
              <a:rPr lang="en-US" sz="2400" dirty="0">
                <a:solidFill>
                  <a:srgbClr val="273239"/>
                </a:solidFill>
                <a:latin typeface="Nunito" pitchFamily="2" charset="0"/>
              </a:rPr>
              <a:t>		</a:t>
            </a:r>
            <a:r>
              <a:rPr lang="en-US" sz="2400" b="0" i="0" dirty="0">
                <a:solidFill>
                  <a:srgbClr val="273239"/>
                </a:solidFill>
                <a:effectLst/>
                <a:latin typeface="Nunito" pitchFamily="2" charset="0"/>
              </a:rPr>
              <a:t>binary search tree. </a:t>
            </a:r>
          </a:p>
          <a:p>
            <a:r>
              <a:rPr lang="en-US" sz="2400" dirty="0">
                <a:solidFill>
                  <a:srgbClr val="273239"/>
                </a:solidFill>
                <a:latin typeface="Nunito" pitchFamily="2" charset="0"/>
              </a:rPr>
              <a:t>      </a:t>
            </a:r>
            <a:r>
              <a:rPr lang="en-US" sz="2400" b="0" i="0" dirty="0">
                <a:solidFill>
                  <a:srgbClr val="273239"/>
                </a:solidFill>
                <a:effectLst/>
                <a:latin typeface="Nunito" pitchFamily="2" charset="0"/>
              </a:rPr>
              <a:t>Each method has its own advantages and disadvantages.</a:t>
            </a:r>
          </a:p>
          <a:p>
            <a:pPr marL="342900" indent="-342900">
              <a:buFont typeface="Arial" panose="020B0604020202020204" pitchFamily="34" charset="0"/>
              <a:buChar char="•"/>
            </a:pPr>
            <a:r>
              <a:rPr lang="en-US" sz="2400" b="0" i="0" dirty="0">
                <a:solidFill>
                  <a:srgbClr val="273239"/>
                </a:solidFill>
                <a:effectLst/>
                <a:latin typeface="Nunito" pitchFamily="2" charset="0"/>
              </a:rPr>
              <a:t>Priority queues are often used in real-time systems,</a:t>
            </a:r>
            <a:r>
              <a:rPr lang="en-US" sz="2400" dirty="0">
                <a:solidFill>
                  <a:srgbClr val="273239"/>
                </a:solidFill>
                <a:latin typeface="Nunito" pitchFamily="2" charset="0"/>
              </a:rPr>
              <a:t> </a:t>
            </a:r>
            <a:r>
              <a:rPr lang="en-US" sz="2400" b="0" i="0" dirty="0">
                <a:solidFill>
                  <a:srgbClr val="273239"/>
                </a:solidFill>
                <a:effectLst/>
                <a:latin typeface="Nunito" pitchFamily="2" charset="0"/>
              </a:rPr>
              <a:t> </a:t>
            </a:r>
            <a:r>
              <a:rPr lang="en-US" sz="2400" b="1" i="0" dirty="0">
                <a:solidFill>
                  <a:srgbClr val="273239"/>
                </a:solidFill>
                <a:effectLst/>
                <a:latin typeface="Nunito" pitchFamily="2" charset="0"/>
              </a:rPr>
              <a:t>Dijkstra’s algorithm</a:t>
            </a:r>
            <a:r>
              <a:rPr lang="en-US" sz="2400" b="0" i="0" dirty="0">
                <a:solidFill>
                  <a:srgbClr val="273239"/>
                </a:solidFill>
                <a:effectLst/>
                <a:latin typeface="Nunito" pitchFamily="2" charset="0"/>
              </a:rPr>
              <a:t> for finding the shortest path in a graph and the A* search algorithm for pathfinding.</a:t>
            </a:r>
          </a:p>
          <a:p>
            <a:pPr marL="342900" indent="-342900">
              <a:buFont typeface="Arial" panose="020B0604020202020204" pitchFamily="34" charset="0"/>
              <a:buChar char="•"/>
            </a:pPr>
            <a:endParaRPr lang="en-US" sz="2400" b="0" i="0" dirty="0">
              <a:solidFill>
                <a:srgbClr val="273239"/>
              </a:solidFill>
              <a:effectLst/>
              <a:latin typeface="Nunito" pitchFamily="2" charset="0"/>
            </a:endParaRPr>
          </a:p>
          <a:p>
            <a:pPr algn="l" fontAlgn="base"/>
            <a:r>
              <a:rPr lang="en-US" sz="2400" b="1" i="0" dirty="0">
                <a:solidFill>
                  <a:srgbClr val="273239"/>
                </a:solidFill>
                <a:effectLst/>
                <a:latin typeface="Nunito" pitchFamily="2" charset="0"/>
              </a:rPr>
              <a:t>Properties of Priority Queue</a:t>
            </a:r>
          </a:p>
          <a:p>
            <a:pPr algn="l" fontAlgn="base"/>
            <a:r>
              <a:rPr lang="en-US" sz="2400" b="1" i="1" dirty="0">
                <a:solidFill>
                  <a:srgbClr val="273239"/>
                </a:solidFill>
                <a:effectLst/>
                <a:latin typeface="Nunito" pitchFamily="2" charset="0"/>
              </a:rPr>
              <a:t>priority Queue is an extension of the </a:t>
            </a:r>
            <a:r>
              <a:rPr lang="en-US" sz="2400" b="1" i="1" u="sng" dirty="0">
                <a:solidFill>
                  <a:srgbClr val="273239"/>
                </a:solidFill>
                <a:effectLst/>
                <a:latin typeface="Nunito" pitchFamily="2" charset="0"/>
                <a:hlinkClick r:id="rId2"/>
              </a:rPr>
              <a:t>queue </a:t>
            </a:r>
            <a:r>
              <a:rPr lang="en-US" sz="2400" b="1" i="1" dirty="0">
                <a:solidFill>
                  <a:srgbClr val="273239"/>
                </a:solidFill>
                <a:effectLst/>
                <a:latin typeface="Nunito" pitchFamily="2" charset="0"/>
              </a:rPr>
              <a:t>with the following properties. </a:t>
            </a:r>
          </a:p>
          <a:p>
            <a:pPr algn="l" fontAlgn="base"/>
            <a:endParaRPr lang="en-US" sz="2400" b="0" i="0" dirty="0">
              <a:solidFill>
                <a:srgbClr val="273239"/>
              </a:solidFill>
              <a:effectLst/>
              <a:latin typeface="Nunito" pitchFamily="2" charset="0"/>
            </a:endParaRPr>
          </a:p>
          <a:p>
            <a:pPr algn="l" fontAlgn="base">
              <a:buFont typeface="Arial" panose="020B0604020202020204" pitchFamily="34" charset="0"/>
              <a:buChar char="•"/>
            </a:pPr>
            <a:r>
              <a:rPr lang="en-US" sz="2400" b="0" i="0" dirty="0">
                <a:solidFill>
                  <a:srgbClr val="273239"/>
                </a:solidFill>
                <a:effectLst/>
                <a:latin typeface="Nunito" pitchFamily="2" charset="0"/>
              </a:rPr>
              <a:t>Every item has a priority associated with it.</a:t>
            </a:r>
          </a:p>
          <a:p>
            <a:pPr algn="l" fontAlgn="base">
              <a:buFont typeface="Arial" panose="020B0604020202020204" pitchFamily="34" charset="0"/>
              <a:buChar char="•"/>
            </a:pPr>
            <a:r>
              <a:rPr lang="en-US" sz="2400" b="0" i="0" dirty="0">
                <a:solidFill>
                  <a:srgbClr val="273239"/>
                </a:solidFill>
                <a:effectLst/>
                <a:latin typeface="Nunito" pitchFamily="2" charset="0"/>
              </a:rPr>
              <a:t>An element with high priority is dequeued before an element with low priority.</a:t>
            </a:r>
          </a:p>
          <a:p>
            <a:pPr algn="l" fontAlgn="base">
              <a:buFont typeface="Arial" panose="020B0604020202020204" pitchFamily="34" charset="0"/>
              <a:buChar char="•"/>
            </a:pPr>
            <a:r>
              <a:rPr lang="en-US" sz="2400" b="0" i="0" dirty="0">
                <a:solidFill>
                  <a:srgbClr val="273239"/>
                </a:solidFill>
                <a:effectLst/>
                <a:latin typeface="Nunito" pitchFamily="2" charset="0"/>
              </a:rPr>
              <a:t>If two elements have the same priority, they are served according to their order in the queue</a:t>
            </a:r>
          </a:p>
          <a:p>
            <a:pPr marL="342900" indent="-342900">
              <a:buFont typeface="Arial" panose="020B0604020202020204" pitchFamily="34" charset="0"/>
              <a:buChar char="•"/>
            </a:pPr>
            <a:endParaRPr lang="en-IN" sz="2400" dirty="0"/>
          </a:p>
        </p:txBody>
      </p:sp>
    </p:spTree>
    <p:extLst>
      <p:ext uri="{BB962C8B-B14F-4D97-AF65-F5344CB8AC3E}">
        <p14:creationId xmlns:p14="http://schemas.microsoft.com/office/powerpoint/2010/main" val="4049788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FF1E7-A617-E9FA-DED6-95E72B492056}"/>
              </a:ext>
            </a:extLst>
          </p:cNvPr>
          <p:cNvPicPr>
            <a:picLocks noChangeAspect="1"/>
          </p:cNvPicPr>
          <p:nvPr/>
        </p:nvPicPr>
        <p:blipFill>
          <a:blip r:embed="rId2"/>
          <a:stretch>
            <a:fillRect/>
          </a:stretch>
        </p:blipFill>
        <p:spPr>
          <a:xfrm>
            <a:off x="1762299" y="307571"/>
            <a:ext cx="8221286" cy="6159731"/>
          </a:xfrm>
          <a:prstGeom prst="rect">
            <a:avLst/>
          </a:prstGeom>
        </p:spPr>
      </p:pic>
    </p:spTree>
    <p:extLst>
      <p:ext uri="{BB962C8B-B14F-4D97-AF65-F5344CB8AC3E}">
        <p14:creationId xmlns:p14="http://schemas.microsoft.com/office/powerpoint/2010/main" val="2077609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577BEB-5B1E-5142-D6CB-5A213E34C547}"/>
              </a:ext>
            </a:extLst>
          </p:cNvPr>
          <p:cNvSpPr txBox="1"/>
          <p:nvPr/>
        </p:nvSpPr>
        <p:spPr>
          <a:xfrm>
            <a:off x="274320" y="232756"/>
            <a:ext cx="3491345" cy="461665"/>
          </a:xfrm>
          <a:prstGeom prst="rect">
            <a:avLst/>
          </a:prstGeom>
          <a:noFill/>
        </p:spPr>
        <p:txBody>
          <a:bodyPr wrap="square" rtlCol="0">
            <a:spAutoFit/>
          </a:bodyPr>
          <a:lstStyle/>
          <a:p>
            <a:r>
              <a:rPr lang="en-IN" sz="2400" dirty="0">
                <a:solidFill>
                  <a:srgbClr val="00B050"/>
                </a:solidFill>
              </a:rPr>
              <a:t>Example:</a:t>
            </a:r>
          </a:p>
        </p:txBody>
      </p:sp>
      <p:sp>
        <p:nvSpPr>
          <p:cNvPr id="3" name="TextBox 2">
            <a:extLst>
              <a:ext uri="{FF2B5EF4-FFF2-40B4-BE49-F238E27FC236}">
                <a16:creationId xmlns:a16="http://schemas.microsoft.com/office/drawing/2014/main" id="{230E0BC9-E9BC-C1CE-68BD-5195A5D7AE69}"/>
              </a:ext>
            </a:extLst>
          </p:cNvPr>
          <p:cNvSpPr txBox="1"/>
          <p:nvPr/>
        </p:nvSpPr>
        <p:spPr>
          <a:xfrm>
            <a:off x="340822" y="922713"/>
            <a:ext cx="6467302" cy="2862322"/>
          </a:xfrm>
          <a:prstGeom prst="rect">
            <a:avLst/>
          </a:prstGeom>
          <a:noFill/>
        </p:spPr>
        <p:txBody>
          <a:bodyPr wrap="square" rtlCol="0">
            <a:spAutoFit/>
          </a:bodyPr>
          <a:lstStyle/>
          <a:p>
            <a:pPr marL="342900" indent="-342900">
              <a:buAutoNum type="arabicPeriod"/>
            </a:pPr>
            <a:r>
              <a:rPr lang="en-IN" dirty="0"/>
              <a:t>First build a complete binary tree for a given elements</a:t>
            </a:r>
          </a:p>
          <a:p>
            <a:pPr marL="342900" indent="-342900">
              <a:buAutoNum type="arabicPeriod"/>
            </a:pPr>
            <a:endParaRPr lang="en-IN" dirty="0"/>
          </a:p>
          <a:p>
            <a:pPr marL="342900" indent="-342900">
              <a:buAutoNum type="arabicPeriod"/>
            </a:pPr>
            <a:endParaRPr lang="en-IN" dirty="0"/>
          </a:p>
          <a:p>
            <a:pPr marL="342900" indent="-342900">
              <a:buAutoNum type="arabicPeriod"/>
            </a:pPr>
            <a:r>
              <a:rPr lang="en-IN" dirty="0"/>
              <a:t>Transform into max (or ) min heap </a:t>
            </a:r>
          </a:p>
          <a:p>
            <a:pPr marL="342900" indent="-342900">
              <a:buAutoNum type="arabicPeriod"/>
            </a:pPr>
            <a:endParaRPr lang="en-IN" dirty="0"/>
          </a:p>
          <a:p>
            <a:pPr marL="342900" indent="-342900">
              <a:buAutoNum type="arabicPeriod"/>
            </a:pPr>
            <a:endParaRPr lang="en-IN" dirty="0"/>
          </a:p>
          <a:p>
            <a:pPr marL="342900" indent="-342900">
              <a:buAutoNum type="arabicPeriod"/>
            </a:pPr>
            <a:r>
              <a:rPr lang="en-US" b="1" i="1" dirty="0"/>
              <a:t>Perform heap sort:</a:t>
            </a:r>
            <a:r>
              <a:rPr lang="en-US" i="1" dirty="0"/>
              <a:t> Remove the maximum element in each step (i.e., move it to the end position and remove that) and then consider the remaining elements and transform it into a max heap.</a:t>
            </a:r>
            <a:endParaRPr lang="en-IN" dirty="0"/>
          </a:p>
        </p:txBody>
      </p:sp>
      <p:pic>
        <p:nvPicPr>
          <p:cNvPr id="5" name="Picture 4">
            <a:extLst>
              <a:ext uri="{FF2B5EF4-FFF2-40B4-BE49-F238E27FC236}">
                <a16:creationId xmlns:a16="http://schemas.microsoft.com/office/drawing/2014/main" id="{7C01A7FC-887F-E4C5-B43C-27E0F9B78DC7}"/>
              </a:ext>
            </a:extLst>
          </p:cNvPr>
          <p:cNvPicPr>
            <a:picLocks noChangeAspect="1"/>
          </p:cNvPicPr>
          <p:nvPr/>
        </p:nvPicPr>
        <p:blipFill>
          <a:blip r:embed="rId2"/>
          <a:stretch>
            <a:fillRect/>
          </a:stretch>
        </p:blipFill>
        <p:spPr>
          <a:xfrm>
            <a:off x="5902082" y="0"/>
            <a:ext cx="5048509" cy="1593932"/>
          </a:xfrm>
          <a:prstGeom prst="rect">
            <a:avLst/>
          </a:prstGeom>
        </p:spPr>
      </p:pic>
      <p:pic>
        <p:nvPicPr>
          <p:cNvPr id="7" name="Picture 6">
            <a:extLst>
              <a:ext uri="{FF2B5EF4-FFF2-40B4-BE49-F238E27FC236}">
                <a16:creationId xmlns:a16="http://schemas.microsoft.com/office/drawing/2014/main" id="{78CAF2B1-8F90-CC54-C71E-2E00BA3C2993}"/>
              </a:ext>
            </a:extLst>
          </p:cNvPr>
          <p:cNvPicPr>
            <a:picLocks noChangeAspect="1"/>
          </p:cNvPicPr>
          <p:nvPr/>
        </p:nvPicPr>
        <p:blipFill>
          <a:blip r:embed="rId3"/>
          <a:stretch>
            <a:fillRect/>
          </a:stretch>
        </p:blipFill>
        <p:spPr>
          <a:xfrm>
            <a:off x="7026203" y="1857590"/>
            <a:ext cx="5105662" cy="1663786"/>
          </a:xfrm>
          <a:prstGeom prst="rect">
            <a:avLst/>
          </a:prstGeom>
        </p:spPr>
      </p:pic>
      <p:sp>
        <p:nvSpPr>
          <p:cNvPr id="8" name="TextBox 7">
            <a:extLst>
              <a:ext uri="{FF2B5EF4-FFF2-40B4-BE49-F238E27FC236}">
                <a16:creationId xmlns:a16="http://schemas.microsoft.com/office/drawing/2014/main" id="{CD968B89-189F-0CA8-F56B-1FE9E7BDC2B0}"/>
              </a:ext>
            </a:extLst>
          </p:cNvPr>
          <p:cNvSpPr txBox="1"/>
          <p:nvPr/>
        </p:nvSpPr>
        <p:spPr>
          <a:xfrm>
            <a:off x="2019992" y="272396"/>
            <a:ext cx="3067397" cy="369332"/>
          </a:xfrm>
          <a:prstGeom prst="rect">
            <a:avLst/>
          </a:prstGeom>
          <a:noFill/>
        </p:spPr>
        <p:txBody>
          <a:bodyPr wrap="square" rtlCol="0">
            <a:spAutoFit/>
          </a:bodyPr>
          <a:lstStyle/>
          <a:p>
            <a:r>
              <a:rPr lang="en-IN" dirty="0"/>
              <a:t>4, 10, 3, 5, 1</a:t>
            </a:r>
          </a:p>
        </p:txBody>
      </p:sp>
      <p:pic>
        <p:nvPicPr>
          <p:cNvPr id="10" name="Picture 9">
            <a:extLst>
              <a:ext uri="{FF2B5EF4-FFF2-40B4-BE49-F238E27FC236}">
                <a16:creationId xmlns:a16="http://schemas.microsoft.com/office/drawing/2014/main" id="{F0F252F3-B8F8-57D8-3C58-92FB59F52EED}"/>
              </a:ext>
            </a:extLst>
          </p:cNvPr>
          <p:cNvPicPr>
            <a:picLocks noChangeAspect="1"/>
          </p:cNvPicPr>
          <p:nvPr/>
        </p:nvPicPr>
        <p:blipFill>
          <a:blip r:embed="rId4"/>
          <a:stretch>
            <a:fillRect/>
          </a:stretch>
        </p:blipFill>
        <p:spPr>
          <a:xfrm>
            <a:off x="1520287" y="4136174"/>
            <a:ext cx="7931284" cy="2489070"/>
          </a:xfrm>
          <a:prstGeom prst="rect">
            <a:avLst/>
          </a:prstGeom>
        </p:spPr>
      </p:pic>
      <p:sp>
        <p:nvSpPr>
          <p:cNvPr id="12" name="TextBox 11">
            <a:extLst>
              <a:ext uri="{FF2B5EF4-FFF2-40B4-BE49-F238E27FC236}">
                <a16:creationId xmlns:a16="http://schemas.microsoft.com/office/drawing/2014/main" id="{D4A1E7A2-225D-4C04-F8E7-0B77E1D86037}"/>
              </a:ext>
            </a:extLst>
          </p:cNvPr>
          <p:cNvSpPr txBox="1"/>
          <p:nvPr/>
        </p:nvSpPr>
        <p:spPr>
          <a:xfrm>
            <a:off x="5758638" y="3726472"/>
            <a:ext cx="6097384" cy="461665"/>
          </a:xfrm>
          <a:prstGeom prst="rect">
            <a:avLst/>
          </a:prstGeom>
          <a:noFill/>
        </p:spPr>
        <p:txBody>
          <a:bodyPr wrap="square">
            <a:spAutoFit/>
          </a:bodyPr>
          <a:lstStyle/>
          <a:p>
            <a:r>
              <a:rPr lang="en-IN" sz="2400" dirty="0">
                <a:solidFill>
                  <a:srgbClr val="FF0000"/>
                </a:solidFill>
              </a:rPr>
              <a:t>percolate down: Replacing last to first element .</a:t>
            </a:r>
          </a:p>
        </p:txBody>
      </p:sp>
    </p:spTree>
    <p:extLst>
      <p:ext uri="{BB962C8B-B14F-4D97-AF65-F5344CB8AC3E}">
        <p14:creationId xmlns:p14="http://schemas.microsoft.com/office/powerpoint/2010/main" val="331128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B020BC-A3BC-1617-FD97-F221A328A6EB}"/>
              </a:ext>
            </a:extLst>
          </p:cNvPr>
          <p:cNvSpPr txBox="1"/>
          <p:nvPr/>
        </p:nvSpPr>
        <p:spPr>
          <a:xfrm>
            <a:off x="257695" y="395890"/>
            <a:ext cx="8298179" cy="369332"/>
          </a:xfrm>
          <a:prstGeom prst="rect">
            <a:avLst/>
          </a:prstGeom>
          <a:noFill/>
        </p:spPr>
        <p:txBody>
          <a:bodyPr wrap="square">
            <a:spAutoFit/>
          </a:bodyPr>
          <a:lstStyle/>
          <a:p>
            <a:pPr algn="l" fontAlgn="base"/>
            <a:r>
              <a:rPr lang="en-US" i="1" dirty="0">
                <a:solidFill>
                  <a:srgbClr val="273239"/>
                </a:solidFill>
                <a:latin typeface="Nunito" pitchFamily="2" charset="0"/>
              </a:rPr>
              <a:t>4. </a:t>
            </a:r>
            <a:r>
              <a:rPr lang="en-US" b="0" i="1" dirty="0">
                <a:solidFill>
                  <a:srgbClr val="273239"/>
                </a:solidFill>
                <a:effectLst/>
                <a:latin typeface="Nunito" pitchFamily="2" charset="0"/>
              </a:rPr>
              <a:t>Repeat the above steps and it will look like the following:</a:t>
            </a:r>
          </a:p>
        </p:txBody>
      </p:sp>
      <p:pic>
        <p:nvPicPr>
          <p:cNvPr id="5" name="Picture 4">
            <a:extLst>
              <a:ext uri="{FF2B5EF4-FFF2-40B4-BE49-F238E27FC236}">
                <a16:creationId xmlns:a16="http://schemas.microsoft.com/office/drawing/2014/main" id="{BE1BAEDF-0129-1168-47FB-069EA2329847}"/>
              </a:ext>
            </a:extLst>
          </p:cNvPr>
          <p:cNvPicPr>
            <a:picLocks noChangeAspect="1"/>
          </p:cNvPicPr>
          <p:nvPr/>
        </p:nvPicPr>
        <p:blipFill>
          <a:blip r:embed="rId2"/>
          <a:stretch>
            <a:fillRect/>
          </a:stretch>
        </p:blipFill>
        <p:spPr>
          <a:xfrm>
            <a:off x="1072342" y="905698"/>
            <a:ext cx="9044247" cy="2523302"/>
          </a:xfrm>
          <a:prstGeom prst="rect">
            <a:avLst/>
          </a:prstGeom>
        </p:spPr>
      </p:pic>
      <p:pic>
        <p:nvPicPr>
          <p:cNvPr id="7" name="Picture 6">
            <a:extLst>
              <a:ext uri="{FF2B5EF4-FFF2-40B4-BE49-F238E27FC236}">
                <a16:creationId xmlns:a16="http://schemas.microsoft.com/office/drawing/2014/main" id="{9C9800EC-F5CC-24E0-09C7-D9BAE7030619}"/>
              </a:ext>
            </a:extLst>
          </p:cNvPr>
          <p:cNvPicPr>
            <a:picLocks noChangeAspect="1"/>
          </p:cNvPicPr>
          <p:nvPr/>
        </p:nvPicPr>
        <p:blipFill>
          <a:blip r:embed="rId3"/>
          <a:stretch>
            <a:fillRect/>
          </a:stretch>
        </p:blipFill>
        <p:spPr>
          <a:xfrm>
            <a:off x="914400" y="3938808"/>
            <a:ext cx="8520545" cy="2523302"/>
          </a:xfrm>
          <a:prstGeom prst="rect">
            <a:avLst/>
          </a:prstGeom>
        </p:spPr>
      </p:pic>
    </p:spTree>
    <p:extLst>
      <p:ext uri="{BB962C8B-B14F-4D97-AF65-F5344CB8AC3E}">
        <p14:creationId xmlns:p14="http://schemas.microsoft.com/office/powerpoint/2010/main" val="36047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A31971-C7D9-FFEF-5EF2-44364415E264}"/>
              </a:ext>
            </a:extLst>
          </p:cNvPr>
          <p:cNvSpPr txBox="1"/>
          <p:nvPr/>
        </p:nvSpPr>
        <p:spPr>
          <a:xfrm>
            <a:off x="731520" y="423949"/>
            <a:ext cx="4979324" cy="369332"/>
          </a:xfrm>
          <a:prstGeom prst="rect">
            <a:avLst/>
          </a:prstGeom>
          <a:noFill/>
        </p:spPr>
        <p:txBody>
          <a:bodyPr wrap="square" rtlCol="0">
            <a:spAutoFit/>
          </a:bodyPr>
          <a:lstStyle/>
          <a:p>
            <a:r>
              <a:rPr lang="en-IN" dirty="0"/>
              <a:t>5. Remove last element and return sorted array</a:t>
            </a:r>
          </a:p>
        </p:txBody>
      </p:sp>
      <p:pic>
        <p:nvPicPr>
          <p:cNvPr id="4" name="Picture 3">
            <a:extLst>
              <a:ext uri="{FF2B5EF4-FFF2-40B4-BE49-F238E27FC236}">
                <a16:creationId xmlns:a16="http://schemas.microsoft.com/office/drawing/2014/main" id="{21A4AEF4-334F-1EC0-049C-AA3F279F88B8}"/>
              </a:ext>
            </a:extLst>
          </p:cNvPr>
          <p:cNvPicPr>
            <a:picLocks noChangeAspect="1"/>
          </p:cNvPicPr>
          <p:nvPr/>
        </p:nvPicPr>
        <p:blipFill>
          <a:blip r:embed="rId2"/>
          <a:stretch>
            <a:fillRect/>
          </a:stretch>
        </p:blipFill>
        <p:spPr>
          <a:xfrm>
            <a:off x="1853738" y="1271847"/>
            <a:ext cx="9501447" cy="3474720"/>
          </a:xfrm>
          <a:prstGeom prst="rect">
            <a:avLst/>
          </a:prstGeom>
        </p:spPr>
      </p:pic>
      <p:sp>
        <p:nvSpPr>
          <p:cNvPr id="6" name="TextBox 5">
            <a:extLst>
              <a:ext uri="{FF2B5EF4-FFF2-40B4-BE49-F238E27FC236}">
                <a16:creationId xmlns:a16="http://schemas.microsoft.com/office/drawing/2014/main" id="{C128C6D6-C904-28F6-C3D3-E1433102736A}"/>
              </a:ext>
            </a:extLst>
          </p:cNvPr>
          <p:cNvSpPr txBox="1"/>
          <p:nvPr/>
        </p:nvSpPr>
        <p:spPr>
          <a:xfrm>
            <a:off x="313809" y="4901519"/>
            <a:ext cx="6097384" cy="1477328"/>
          </a:xfrm>
          <a:prstGeom prst="rect">
            <a:avLst/>
          </a:prstGeom>
          <a:noFill/>
        </p:spPr>
        <p:txBody>
          <a:bodyPr wrap="square">
            <a:spAutoFit/>
          </a:bodyPr>
          <a:lstStyle/>
          <a:p>
            <a:pPr algn="l" fontAlgn="base"/>
            <a:r>
              <a:rPr lang="en-US" b="1" i="0" dirty="0">
                <a:solidFill>
                  <a:srgbClr val="273239"/>
                </a:solidFill>
                <a:effectLst/>
                <a:latin typeface="Nunito" pitchFamily="2" charset="0"/>
              </a:rPr>
              <a:t>Complexity Analysis of Heap Sort</a:t>
            </a:r>
          </a:p>
          <a:p>
            <a:pPr algn="l" rtl="0" fontAlgn="base"/>
            <a:r>
              <a:rPr lang="en-US" b="1" i="0" dirty="0">
                <a:solidFill>
                  <a:srgbClr val="273239"/>
                </a:solidFill>
                <a:effectLst/>
                <a:latin typeface="Nunito" pitchFamily="2" charset="0"/>
              </a:rPr>
              <a:t>Time Complexity: </a:t>
            </a:r>
            <a:r>
              <a:rPr lang="en-US" b="0" i="0" dirty="0">
                <a:solidFill>
                  <a:srgbClr val="273239"/>
                </a:solidFill>
                <a:effectLst/>
                <a:latin typeface="Nunito" pitchFamily="2" charset="0"/>
              </a:rPr>
              <a:t>O(N log N)</a:t>
            </a:r>
            <a:br>
              <a:rPr lang="en-US" b="0" i="0" dirty="0">
                <a:solidFill>
                  <a:srgbClr val="273239"/>
                </a:solidFill>
                <a:effectLst/>
                <a:latin typeface="Nunito" pitchFamily="2" charset="0"/>
              </a:rPr>
            </a:br>
            <a:r>
              <a:rPr lang="en-US" b="1" i="0" dirty="0">
                <a:solidFill>
                  <a:srgbClr val="273239"/>
                </a:solidFill>
                <a:effectLst/>
                <a:latin typeface="Nunito" pitchFamily="2" charset="0"/>
              </a:rPr>
              <a:t>Auxiliary Space: </a:t>
            </a:r>
            <a:r>
              <a:rPr lang="en-US" b="0" i="0" dirty="0">
                <a:solidFill>
                  <a:srgbClr val="273239"/>
                </a:solidFill>
                <a:effectLst/>
                <a:latin typeface="Nunito" pitchFamily="2" charset="0"/>
              </a:rPr>
              <a:t>O(log n), due to the recursive call stack. However, auxiliary space can be O(1) for iterative implementation.</a:t>
            </a:r>
          </a:p>
        </p:txBody>
      </p:sp>
    </p:spTree>
    <p:extLst>
      <p:ext uri="{BB962C8B-B14F-4D97-AF65-F5344CB8AC3E}">
        <p14:creationId xmlns:p14="http://schemas.microsoft.com/office/powerpoint/2010/main" val="4155058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BE2D64-A888-7CD7-6568-BBCE4BFDE227}"/>
              </a:ext>
            </a:extLst>
          </p:cNvPr>
          <p:cNvPicPr>
            <a:picLocks noChangeAspect="1"/>
          </p:cNvPicPr>
          <p:nvPr/>
        </p:nvPicPr>
        <p:blipFill>
          <a:blip r:embed="rId2"/>
          <a:stretch>
            <a:fillRect/>
          </a:stretch>
        </p:blipFill>
        <p:spPr>
          <a:xfrm>
            <a:off x="371281" y="310004"/>
            <a:ext cx="3635453" cy="2524636"/>
          </a:xfrm>
          <a:prstGeom prst="rect">
            <a:avLst/>
          </a:prstGeom>
        </p:spPr>
      </p:pic>
      <p:pic>
        <p:nvPicPr>
          <p:cNvPr id="5" name="Picture 4">
            <a:extLst>
              <a:ext uri="{FF2B5EF4-FFF2-40B4-BE49-F238E27FC236}">
                <a16:creationId xmlns:a16="http://schemas.microsoft.com/office/drawing/2014/main" id="{2A39C253-5403-6703-5711-55D10AD5525E}"/>
              </a:ext>
            </a:extLst>
          </p:cNvPr>
          <p:cNvPicPr>
            <a:picLocks noChangeAspect="1"/>
          </p:cNvPicPr>
          <p:nvPr/>
        </p:nvPicPr>
        <p:blipFill>
          <a:blip r:embed="rId3"/>
          <a:stretch>
            <a:fillRect/>
          </a:stretch>
        </p:blipFill>
        <p:spPr>
          <a:xfrm>
            <a:off x="508806" y="3100648"/>
            <a:ext cx="3339987" cy="3757352"/>
          </a:xfrm>
          <a:prstGeom prst="rect">
            <a:avLst/>
          </a:prstGeom>
        </p:spPr>
      </p:pic>
      <p:pic>
        <p:nvPicPr>
          <p:cNvPr id="7" name="Picture 6">
            <a:extLst>
              <a:ext uri="{FF2B5EF4-FFF2-40B4-BE49-F238E27FC236}">
                <a16:creationId xmlns:a16="http://schemas.microsoft.com/office/drawing/2014/main" id="{3A70CF36-9DE4-FDC5-A0A0-748C0D08D19E}"/>
              </a:ext>
            </a:extLst>
          </p:cNvPr>
          <p:cNvPicPr>
            <a:picLocks noChangeAspect="1"/>
          </p:cNvPicPr>
          <p:nvPr/>
        </p:nvPicPr>
        <p:blipFill>
          <a:blip r:embed="rId4"/>
          <a:stretch>
            <a:fillRect/>
          </a:stretch>
        </p:blipFill>
        <p:spPr>
          <a:xfrm>
            <a:off x="5359929" y="1209784"/>
            <a:ext cx="4474027" cy="4733816"/>
          </a:xfrm>
          <a:prstGeom prst="rect">
            <a:avLst/>
          </a:prstGeom>
        </p:spPr>
      </p:pic>
    </p:spTree>
    <p:extLst>
      <p:ext uri="{BB962C8B-B14F-4D97-AF65-F5344CB8AC3E}">
        <p14:creationId xmlns:p14="http://schemas.microsoft.com/office/powerpoint/2010/main" val="2048018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2052DF-146F-FF75-C356-E3B7A41F23D9}"/>
              </a:ext>
            </a:extLst>
          </p:cNvPr>
          <p:cNvSpPr txBox="1"/>
          <p:nvPr/>
        </p:nvSpPr>
        <p:spPr>
          <a:xfrm>
            <a:off x="399010" y="562144"/>
            <a:ext cx="10989425" cy="2246769"/>
          </a:xfrm>
          <a:prstGeom prst="rect">
            <a:avLst/>
          </a:prstGeom>
          <a:noFill/>
        </p:spPr>
        <p:txBody>
          <a:bodyPr wrap="square">
            <a:spAutoFit/>
          </a:bodyPr>
          <a:lstStyle/>
          <a:p>
            <a:pPr marL="514350" indent="-514350">
              <a:buAutoNum type="arabicPeriod"/>
            </a:pPr>
            <a:r>
              <a:rPr lang="en-US" sz="2800" dirty="0"/>
              <a:t>Show how heap sort processes the input 142, 543, 123, 65, 453, 879, 572, 434, 111, 242, 811, 102. </a:t>
            </a:r>
          </a:p>
          <a:p>
            <a:pPr marL="514350" indent="-514350">
              <a:buAutoNum type="arabicPeriod"/>
            </a:pPr>
            <a:endParaRPr lang="en-US" sz="2800" dirty="0"/>
          </a:p>
          <a:p>
            <a:pPr marL="514350" indent="-514350">
              <a:buAutoNum type="arabicPeriod"/>
            </a:pPr>
            <a:r>
              <a:rPr lang="en-US" sz="2800" dirty="0"/>
              <a:t>Apply min heap sort on the given elements</a:t>
            </a:r>
          </a:p>
          <a:p>
            <a:pPr lvl="1"/>
            <a:r>
              <a:rPr lang="en-US" sz="2800" dirty="0"/>
              <a:t>                                     4 6 10 9 2</a:t>
            </a:r>
            <a:endParaRPr lang="en-IN" sz="2800" dirty="0"/>
          </a:p>
        </p:txBody>
      </p:sp>
    </p:spTree>
    <p:extLst>
      <p:ext uri="{BB962C8B-B14F-4D97-AF65-F5344CB8AC3E}">
        <p14:creationId xmlns:p14="http://schemas.microsoft.com/office/powerpoint/2010/main" val="1599566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042927-9667-F26D-662F-2DF40DA47064}"/>
              </a:ext>
            </a:extLst>
          </p:cNvPr>
          <p:cNvSpPr txBox="1"/>
          <p:nvPr/>
        </p:nvSpPr>
        <p:spPr>
          <a:xfrm>
            <a:off x="914400" y="423949"/>
            <a:ext cx="9177251" cy="523220"/>
          </a:xfrm>
          <a:prstGeom prst="rect">
            <a:avLst/>
          </a:prstGeom>
          <a:noFill/>
        </p:spPr>
        <p:txBody>
          <a:bodyPr wrap="square" rtlCol="0">
            <a:spAutoFit/>
          </a:bodyPr>
          <a:lstStyle/>
          <a:p>
            <a:pPr algn="ctr"/>
            <a:r>
              <a:rPr lang="en-IN" sz="2800" b="1" dirty="0"/>
              <a:t>Show heap sort is an unstable sorting </a:t>
            </a:r>
          </a:p>
        </p:txBody>
      </p:sp>
      <p:sp>
        <p:nvSpPr>
          <p:cNvPr id="3" name="TextBox 2">
            <a:extLst>
              <a:ext uri="{FF2B5EF4-FFF2-40B4-BE49-F238E27FC236}">
                <a16:creationId xmlns:a16="http://schemas.microsoft.com/office/drawing/2014/main" id="{97628640-B931-F84C-D2A6-A95C4CCB7195}"/>
              </a:ext>
            </a:extLst>
          </p:cNvPr>
          <p:cNvSpPr txBox="1"/>
          <p:nvPr/>
        </p:nvSpPr>
        <p:spPr>
          <a:xfrm>
            <a:off x="914400" y="1346662"/>
            <a:ext cx="9094124" cy="769441"/>
          </a:xfrm>
          <a:prstGeom prst="rect">
            <a:avLst/>
          </a:prstGeom>
          <a:noFill/>
        </p:spPr>
        <p:txBody>
          <a:bodyPr wrap="square" rtlCol="0">
            <a:spAutoFit/>
          </a:bodyPr>
          <a:lstStyle/>
          <a:p>
            <a:pPr algn="ctr"/>
            <a:r>
              <a:rPr lang="en-IN" sz="4400" dirty="0"/>
              <a:t>2 6 3a 4 3b 7 3c</a:t>
            </a:r>
          </a:p>
        </p:txBody>
      </p:sp>
      <p:sp>
        <p:nvSpPr>
          <p:cNvPr id="4" name="TextBox 3">
            <a:extLst>
              <a:ext uri="{FF2B5EF4-FFF2-40B4-BE49-F238E27FC236}">
                <a16:creationId xmlns:a16="http://schemas.microsoft.com/office/drawing/2014/main" id="{BCC3F43A-DC15-8C84-6799-2A7E75A75DD2}"/>
              </a:ext>
            </a:extLst>
          </p:cNvPr>
          <p:cNvSpPr txBox="1"/>
          <p:nvPr/>
        </p:nvSpPr>
        <p:spPr>
          <a:xfrm>
            <a:off x="914399" y="3429000"/>
            <a:ext cx="11064241" cy="707886"/>
          </a:xfrm>
          <a:prstGeom prst="rect">
            <a:avLst/>
          </a:prstGeom>
          <a:noFill/>
        </p:spPr>
        <p:txBody>
          <a:bodyPr wrap="square" rtlCol="0">
            <a:spAutoFit/>
          </a:bodyPr>
          <a:lstStyle/>
          <a:p>
            <a:pPr algn="ctr"/>
            <a:r>
              <a:rPr lang="en-IN" sz="4000" dirty="0"/>
              <a:t>After soring we can get output as 2  3c 3b 3a 4 6 7</a:t>
            </a:r>
          </a:p>
        </p:txBody>
      </p:sp>
      <p:sp>
        <p:nvSpPr>
          <p:cNvPr id="5" name="TextBox 4">
            <a:extLst>
              <a:ext uri="{FF2B5EF4-FFF2-40B4-BE49-F238E27FC236}">
                <a16:creationId xmlns:a16="http://schemas.microsoft.com/office/drawing/2014/main" id="{39AD765C-8706-05A7-ADEA-9E37829A0D19}"/>
              </a:ext>
            </a:extLst>
          </p:cNvPr>
          <p:cNvSpPr txBox="1"/>
          <p:nvPr/>
        </p:nvSpPr>
        <p:spPr>
          <a:xfrm>
            <a:off x="257695" y="5511338"/>
            <a:ext cx="10000210" cy="523220"/>
          </a:xfrm>
          <a:prstGeom prst="rect">
            <a:avLst/>
          </a:prstGeom>
          <a:noFill/>
        </p:spPr>
        <p:txBody>
          <a:bodyPr wrap="square" rtlCol="0">
            <a:spAutoFit/>
          </a:bodyPr>
          <a:lstStyle/>
          <a:p>
            <a:pPr algn="ctr"/>
            <a:r>
              <a:rPr lang="en-IN" sz="2800" dirty="0">
                <a:solidFill>
                  <a:srgbClr val="FF0000"/>
                </a:solidFill>
              </a:rPr>
              <a:t>Unstable sort : Similar elements positions are changed</a:t>
            </a:r>
          </a:p>
        </p:txBody>
      </p:sp>
    </p:spTree>
    <p:extLst>
      <p:ext uri="{BB962C8B-B14F-4D97-AF65-F5344CB8AC3E}">
        <p14:creationId xmlns:p14="http://schemas.microsoft.com/office/powerpoint/2010/main" val="129727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729581-1A59-2EBF-CE5E-AA027359CD08}"/>
              </a:ext>
            </a:extLst>
          </p:cNvPr>
          <p:cNvSpPr txBox="1"/>
          <p:nvPr/>
        </p:nvSpPr>
        <p:spPr>
          <a:xfrm>
            <a:off x="232756" y="308777"/>
            <a:ext cx="11280371" cy="6186309"/>
          </a:xfrm>
          <a:prstGeom prst="rect">
            <a:avLst/>
          </a:prstGeom>
          <a:noFill/>
        </p:spPr>
        <p:txBody>
          <a:bodyPr wrap="square">
            <a:spAutoFit/>
          </a:bodyPr>
          <a:lstStyle/>
          <a:p>
            <a:pPr algn="l" fontAlgn="base"/>
            <a:r>
              <a:rPr lang="en-US" b="1" i="0" dirty="0">
                <a:solidFill>
                  <a:srgbClr val="273239"/>
                </a:solidFill>
                <a:effectLst/>
                <a:latin typeface="Nunito" pitchFamily="2" charset="0"/>
              </a:rPr>
              <a:t>Advantages of Priority Queue:</a:t>
            </a:r>
          </a:p>
          <a:p>
            <a:pPr algn="l" fontAlgn="base">
              <a:buFont typeface="Arial" panose="020B0604020202020204" pitchFamily="34" charset="0"/>
              <a:buChar char="•"/>
            </a:pPr>
            <a:r>
              <a:rPr lang="en-US" b="0" i="0" dirty="0">
                <a:solidFill>
                  <a:srgbClr val="273239"/>
                </a:solidFill>
                <a:effectLst/>
                <a:latin typeface="Nunito" pitchFamily="2" charset="0"/>
              </a:rPr>
              <a:t>It helps to access the elements in a faster way. This is because elements in a priority queue are ordered by priority, one can easily retrieve the highest priority element without having to search through the entire queue.</a:t>
            </a:r>
          </a:p>
          <a:p>
            <a:pPr algn="l" fontAlgn="base">
              <a:buFont typeface="Arial" panose="020B0604020202020204" pitchFamily="34" charset="0"/>
              <a:buChar char="•"/>
            </a:pPr>
            <a:r>
              <a:rPr lang="en-US" b="0" i="0" dirty="0">
                <a:solidFill>
                  <a:srgbClr val="273239"/>
                </a:solidFill>
                <a:effectLst/>
                <a:latin typeface="Nunito" pitchFamily="2" charset="0"/>
              </a:rPr>
              <a:t>The ordering of elements in a Priority Queue is done dynamically. Elements in a priority queue can have their priority values updated, which allows the queue to dynamically reorder itself as priorities change.</a:t>
            </a:r>
          </a:p>
          <a:p>
            <a:pPr algn="l" fontAlgn="base">
              <a:buFont typeface="Arial" panose="020B0604020202020204" pitchFamily="34" charset="0"/>
              <a:buChar char="•"/>
            </a:pPr>
            <a:r>
              <a:rPr lang="en-US" b="0" i="0" dirty="0">
                <a:solidFill>
                  <a:srgbClr val="273239"/>
                </a:solidFill>
                <a:effectLst/>
                <a:latin typeface="Nunito" pitchFamily="2" charset="0"/>
              </a:rPr>
              <a:t>Efficient algorithms can be implemented. Priority queues are used in many algorithms to improve their efficiency, such as Dijkstra’s algorithm for finding the shortest path in a graph and the A* search algorithm for pathfinding.</a:t>
            </a:r>
          </a:p>
          <a:p>
            <a:pPr algn="l" fontAlgn="base">
              <a:buFont typeface="Arial" panose="020B0604020202020204" pitchFamily="34" charset="0"/>
              <a:buChar char="•"/>
            </a:pPr>
            <a:r>
              <a:rPr lang="en-US" b="0" i="0" dirty="0">
                <a:solidFill>
                  <a:srgbClr val="273239"/>
                </a:solidFill>
                <a:effectLst/>
                <a:latin typeface="Nunito" pitchFamily="2" charset="0"/>
              </a:rPr>
              <a:t>Included in real-time systems. This is because priority queues allow you to quickly retrieve the highest priority element, they are often used in real-time systems where time is of the essence.</a:t>
            </a:r>
          </a:p>
          <a:p>
            <a:pPr algn="l" fontAlgn="base"/>
            <a:r>
              <a:rPr lang="en-US" b="1" i="0" dirty="0">
                <a:solidFill>
                  <a:srgbClr val="273239"/>
                </a:solidFill>
                <a:effectLst/>
                <a:latin typeface="Nunito" pitchFamily="2" charset="0"/>
              </a:rPr>
              <a:t>Disadvantages of Priority Queue:</a:t>
            </a:r>
          </a:p>
          <a:p>
            <a:pPr algn="l" fontAlgn="base">
              <a:buFont typeface="Arial" panose="020B0604020202020204" pitchFamily="34" charset="0"/>
              <a:buChar char="•"/>
            </a:pPr>
            <a:r>
              <a:rPr lang="en-US" b="0" i="0" dirty="0">
                <a:solidFill>
                  <a:srgbClr val="273239"/>
                </a:solidFill>
                <a:effectLst/>
                <a:latin typeface="Nunito" pitchFamily="2" charset="0"/>
              </a:rPr>
              <a:t>High complexity. Priority queues are more complex than simple data structures like arrays and linked lists, and may be more difficult to implement and maintain.</a:t>
            </a:r>
          </a:p>
          <a:p>
            <a:pPr algn="l" fontAlgn="base">
              <a:buFont typeface="Arial" panose="020B0604020202020204" pitchFamily="34" charset="0"/>
              <a:buChar char="•"/>
            </a:pPr>
            <a:r>
              <a:rPr lang="en-US" b="0" i="0" dirty="0">
                <a:solidFill>
                  <a:srgbClr val="273239"/>
                </a:solidFill>
                <a:effectLst/>
                <a:latin typeface="Nunito" pitchFamily="2" charset="0"/>
              </a:rPr>
              <a:t>High consumption of memory. Storing the priority value for each element in a priority queue can take up additional memory, which may be a concern in systems with limited resources.</a:t>
            </a:r>
          </a:p>
          <a:p>
            <a:pPr algn="l" fontAlgn="base">
              <a:buFont typeface="Arial" panose="020B0604020202020204" pitchFamily="34" charset="0"/>
              <a:buChar char="•"/>
            </a:pPr>
            <a:r>
              <a:rPr lang="en-US" b="0" i="0" dirty="0">
                <a:solidFill>
                  <a:srgbClr val="273239"/>
                </a:solidFill>
                <a:effectLst/>
                <a:latin typeface="Nunito" pitchFamily="2" charset="0"/>
              </a:rPr>
              <a:t>It is not always the most efficient data structure. In some cases, other data structures like heaps or binary search trees may be more efficient for certain operations, such as finding the minimum or maximum element in the queue.</a:t>
            </a:r>
          </a:p>
          <a:p>
            <a:pPr algn="l" fontAlgn="base">
              <a:buFont typeface="Arial" panose="020B0604020202020204" pitchFamily="34" charset="0"/>
              <a:buChar char="•"/>
            </a:pPr>
            <a:r>
              <a:rPr lang="en-US" b="0" i="0" dirty="0">
                <a:solidFill>
                  <a:srgbClr val="273239"/>
                </a:solidFill>
                <a:effectLst/>
                <a:latin typeface="Nunito" pitchFamily="2" charset="0"/>
              </a:rPr>
              <a:t>At times it is less predictable:. This is because the order of elements in a priority queue is determined by their priority values, the order in which elements are retrieved may be less predictable than with other data structures like stacks or queues, which follow a first-in, first-out (FIFO) or last-in, first-out (LIFO) order.</a:t>
            </a:r>
          </a:p>
        </p:txBody>
      </p:sp>
    </p:spTree>
    <p:extLst>
      <p:ext uri="{BB962C8B-B14F-4D97-AF65-F5344CB8AC3E}">
        <p14:creationId xmlns:p14="http://schemas.microsoft.com/office/powerpoint/2010/main" val="331816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88F3C2-FE04-01FE-C6AB-C4B0E08994DE}"/>
              </a:ext>
            </a:extLst>
          </p:cNvPr>
          <p:cNvSpPr txBox="1"/>
          <p:nvPr/>
        </p:nvSpPr>
        <p:spPr>
          <a:xfrm>
            <a:off x="3040380" y="368135"/>
            <a:ext cx="6097384" cy="369332"/>
          </a:xfrm>
          <a:prstGeom prst="rect">
            <a:avLst/>
          </a:prstGeom>
          <a:noFill/>
        </p:spPr>
        <p:txBody>
          <a:bodyPr wrap="square">
            <a:spAutoFit/>
          </a:bodyPr>
          <a:lstStyle/>
          <a:p>
            <a:pPr algn="ctr" fontAlgn="base"/>
            <a:r>
              <a:rPr lang="en-IN" b="1" i="0" dirty="0">
                <a:solidFill>
                  <a:srgbClr val="FF0000"/>
                </a:solidFill>
                <a:effectLst/>
                <a:latin typeface="Nunito" pitchFamily="2" charset="0"/>
              </a:rPr>
              <a:t>Implementation of  Priority Queue</a:t>
            </a:r>
          </a:p>
        </p:txBody>
      </p:sp>
      <p:sp>
        <p:nvSpPr>
          <p:cNvPr id="4" name="TextBox 3">
            <a:extLst>
              <a:ext uri="{FF2B5EF4-FFF2-40B4-BE49-F238E27FC236}">
                <a16:creationId xmlns:a16="http://schemas.microsoft.com/office/drawing/2014/main" id="{D50EF408-C8D9-0055-A9A1-00F578EE800A}"/>
              </a:ext>
            </a:extLst>
          </p:cNvPr>
          <p:cNvSpPr txBox="1"/>
          <p:nvPr/>
        </p:nvSpPr>
        <p:spPr>
          <a:xfrm>
            <a:off x="415636" y="1338349"/>
            <a:ext cx="3607724" cy="374073"/>
          </a:xfrm>
          <a:prstGeom prst="rect">
            <a:avLst/>
          </a:prstGeom>
          <a:noFill/>
        </p:spPr>
        <p:txBody>
          <a:bodyPr wrap="square" rtlCol="0">
            <a:spAutoFit/>
          </a:bodyPr>
          <a:lstStyle/>
          <a:p>
            <a:r>
              <a:rPr lang="en-IN" dirty="0">
                <a:solidFill>
                  <a:srgbClr val="FF0000"/>
                </a:solidFill>
              </a:rPr>
              <a:t>Using Arrays: </a:t>
            </a:r>
          </a:p>
        </p:txBody>
      </p:sp>
      <p:pic>
        <p:nvPicPr>
          <p:cNvPr id="6" name="Picture 5">
            <a:extLst>
              <a:ext uri="{FF2B5EF4-FFF2-40B4-BE49-F238E27FC236}">
                <a16:creationId xmlns:a16="http://schemas.microsoft.com/office/drawing/2014/main" id="{AAE26DB3-40E8-2DAD-C27A-DE07B603ED8F}"/>
              </a:ext>
            </a:extLst>
          </p:cNvPr>
          <p:cNvPicPr>
            <a:picLocks noChangeAspect="1"/>
          </p:cNvPicPr>
          <p:nvPr/>
        </p:nvPicPr>
        <p:blipFill>
          <a:blip r:embed="rId2"/>
          <a:stretch>
            <a:fillRect/>
          </a:stretch>
        </p:blipFill>
        <p:spPr>
          <a:xfrm>
            <a:off x="2061556" y="1338349"/>
            <a:ext cx="9634451" cy="4788131"/>
          </a:xfrm>
          <a:prstGeom prst="rect">
            <a:avLst/>
          </a:prstGeom>
        </p:spPr>
      </p:pic>
    </p:spTree>
    <p:extLst>
      <p:ext uri="{BB962C8B-B14F-4D97-AF65-F5344CB8AC3E}">
        <p14:creationId xmlns:p14="http://schemas.microsoft.com/office/powerpoint/2010/main" val="2609391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4FB3C5-3D8B-B4E4-B7F9-327843BB3893}"/>
              </a:ext>
            </a:extLst>
          </p:cNvPr>
          <p:cNvSpPr txBox="1"/>
          <p:nvPr/>
        </p:nvSpPr>
        <p:spPr>
          <a:xfrm>
            <a:off x="83127" y="232755"/>
            <a:ext cx="3607724" cy="374073"/>
          </a:xfrm>
          <a:prstGeom prst="rect">
            <a:avLst/>
          </a:prstGeom>
          <a:noFill/>
        </p:spPr>
        <p:txBody>
          <a:bodyPr wrap="square" rtlCol="0">
            <a:spAutoFit/>
          </a:bodyPr>
          <a:lstStyle/>
          <a:p>
            <a:r>
              <a:rPr lang="en-IN" dirty="0">
                <a:solidFill>
                  <a:srgbClr val="FF0000"/>
                </a:solidFill>
              </a:rPr>
              <a:t>Using Linked list: </a:t>
            </a:r>
          </a:p>
        </p:txBody>
      </p:sp>
      <p:sp>
        <p:nvSpPr>
          <p:cNvPr id="4" name="TextBox 3">
            <a:extLst>
              <a:ext uri="{FF2B5EF4-FFF2-40B4-BE49-F238E27FC236}">
                <a16:creationId xmlns:a16="http://schemas.microsoft.com/office/drawing/2014/main" id="{A23F679F-53A3-C543-FC3E-249C8B491D50}"/>
              </a:ext>
            </a:extLst>
          </p:cNvPr>
          <p:cNvSpPr txBox="1"/>
          <p:nvPr/>
        </p:nvSpPr>
        <p:spPr>
          <a:xfrm>
            <a:off x="3048692" y="285145"/>
            <a:ext cx="8863445" cy="923330"/>
          </a:xfrm>
          <a:prstGeom prst="rect">
            <a:avLst/>
          </a:prstGeom>
          <a:noFill/>
        </p:spPr>
        <p:txBody>
          <a:bodyPr wrap="square">
            <a:spAutoFit/>
          </a:bodyPr>
          <a:lstStyle/>
          <a:p>
            <a:r>
              <a:rPr lang="en-US" dirty="0">
                <a:solidFill>
                  <a:srgbClr val="273239"/>
                </a:solidFill>
                <a:latin typeface="Nunito" pitchFamily="2" charset="0"/>
              </a:rPr>
              <a:t>T</a:t>
            </a:r>
            <a:r>
              <a:rPr lang="en-US" b="0" i="0" dirty="0">
                <a:solidFill>
                  <a:srgbClr val="273239"/>
                </a:solidFill>
                <a:effectLst/>
                <a:latin typeface="Nunito" pitchFamily="2" charset="0"/>
              </a:rPr>
              <a:t>he entries are sorted in descending order based on their priority. The highest priority element is always added to the front of the priority queue, which is formed using linked lists.</a:t>
            </a:r>
            <a:endParaRPr lang="en-IN" dirty="0"/>
          </a:p>
        </p:txBody>
      </p:sp>
      <p:pic>
        <p:nvPicPr>
          <p:cNvPr id="6" name="Picture 5">
            <a:extLst>
              <a:ext uri="{FF2B5EF4-FFF2-40B4-BE49-F238E27FC236}">
                <a16:creationId xmlns:a16="http://schemas.microsoft.com/office/drawing/2014/main" id="{48627FD3-BA1B-E5F7-52D4-00E566A53CBE}"/>
              </a:ext>
            </a:extLst>
          </p:cNvPr>
          <p:cNvPicPr>
            <a:picLocks noChangeAspect="1"/>
          </p:cNvPicPr>
          <p:nvPr/>
        </p:nvPicPr>
        <p:blipFill>
          <a:blip r:embed="rId2"/>
          <a:stretch>
            <a:fillRect/>
          </a:stretch>
        </p:blipFill>
        <p:spPr>
          <a:xfrm>
            <a:off x="507077" y="1650667"/>
            <a:ext cx="11205556" cy="4143303"/>
          </a:xfrm>
          <a:prstGeom prst="rect">
            <a:avLst/>
          </a:prstGeom>
        </p:spPr>
      </p:pic>
      <p:pic>
        <p:nvPicPr>
          <p:cNvPr id="8" name="Picture 7">
            <a:extLst>
              <a:ext uri="{FF2B5EF4-FFF2-40B4-BE49-F238E27FC236}">
                <a16:creationId xmlns:a16="http://schemas.microsoft.com/office/drawing/2014/main" id="{ED63404B-3481-F4FE-4CE7-817D485AEC3D}"/>
              </a:ext>
            </a:extLst>
          </p:cNvPr>
          <p:cNvPicPr>
            <a:picLocks noChangeAspect="1"/>
          </p:cNvPicPr>
          <p:nvPr/>
        </p:nvPicPr>
        <p:blipFill>
          <a:blip r:embed="rId3"/>
          <a:stretch>
            <a:fillRect/>
          </a:stretch>
        </p:blipFill>
        <p:spPr>
          <a:xfrm>
            <a:off x="6530067" y="3566587"/>
            <a:ext cx="3677962" cy="2485078"/>
          </a:xfrm>
          <a:prstGeom prst="rect">
            <a:avLst/>
          </a:prstGeom>
        </p:spPr>
      </p:pic>
    </p:spTree>
    <p:extLst>
      <p:ext uri="{BB962C8B-B14F-4D97-AF65-F5344CB8AC3E}">
        <p14:creationId xmlns:p14="http://schemas.microsoft.com/office/powerpoint/2010/main" val="6198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DA9015-57F3-877D-0D83-0B9710F51FC9}"/>
              </a:ext>
            </a:extLst>
          </p:cNvPr>
          <p:cNvSpPr txBox="1"/>
          <p:nvPr/>
        </p:nvSpPr>
        <p:spPr>
          <a:xfrm>
            <a:off x="1097280" y="349135"/>
            <a:ext cx="9102436" cy="584775"/>
          </a:xfrm>
          <a:prstGeom prst="rect">
            <a:avLst/>
          </a:prstGeom>
          <a:noFill/>
        </p:spPr>
        <p:txBody>
          <a:bodyPr wrap="square" rtlCol="0">
            <a:spAutoFit/>
          </a:bodyPr>
          <a:lstStyle/>
          <a:p>
            <a:pPr algn="ctr"/>
            <a:r>
              <a:rPr lang="en-IN" sz="3200" dirty="0">
                <a:solidFill>
                  <a:srgbClr val="00B050"/>
                </a:solidFill>
              </a:rPr>
              <a:t>Priority Queue implementation using Binary Heaps</a:t>
            </a:r>
          </a:p>
        </p:txBody>
      </p:sp>
      <p:sp>
        <p:nvSpPr>
          <p:cNvPr id="6" name="TextBox 5">
            <a:extLst>
              <a:ext uri="{FF2B5EF4-FFF2-40B4-BE49-F238E27FC236}">
                <a16:creationId xmlns:a16="http://schemas.microsoft.com/office/drawing/2014/main" id="{4B2C39AA-4010-BBAB-40CF-7D03B1C6BE64}"/>
              </a:ext>
            </a:extLst>
          </p:cNvPr>
          <p:cNvSpPr txBox="1"/>
          <p:nvPr/>
        </p:nvSpPr>
        <p:spPr>
          <a:xfrm>
            <a:off x="216131" y="1033425"/>
            <a:ext cx="11388436" cy="3416320"/>
          </a:xfrm>
          <a:prstGeom prst="rect">
            <a:avLst/>
          </a:prstGeom>
          <a:noFill/>
        </p:spPr>
        <p:txBody>
          <a:bodyPr wrap="square">
            <a:spAutoFit/>
          </a:bodyPr>
          <a:lstStyle/>
          <a:p>
            <a:r>
              <a:rPr lang="en-US" b="0" i="0" dirty="0">
                <a:solidFill>
                  <a:srgbClr val="273239"/>
                </a:solidFill>
                <a:effectLst/>
                <a:latin typeface="Nunito" pitchFamily="2" charset="0"/>
              </a:rPr>
              <a:t>Binary Heap is generally preferred for priority queue implementation because heaps provide better performance compared to arrays or LinkedList. </a:t>
            </a:r>
          </a:p>
          <a:p>
            <a:r>
              <a:rPr lang="en-US" b="0" i="0" dirty="0">
                <a:solidFill>
                  <a:srgbClr val="273239"/>
                </a:solidFill>
                <a:effectLst/>
                <a:latin typeface="Nunito" pitchFamily="2" charset="0"/>
              </a:rPr>
              <a:t>Considering the properties of a heap, The entry with the largest key is on the top and can be removed immediately. It will, however, take time O(log n) to restore the heap property for the remaining keys.</a:t>
            </a:r>
          </a:p>
          <a:p>
            <a:endParaRPr lang="en-US" b="0" i="0" dirty="0">
              <a:solidFill>
                <a:srgbClr val="273239"/>
              </a:solidFill>
              <a:effectLst/>
              <a:latin typeface="Nunito" pitchFamily="2" charset="0"/>
            </a:endParaRPr>
          </a:p>
          <a:p>
            <a:pPr algn="l" fontAlgn="base"/>
            <a:r>
              <a:rPr lang="en-US" b="0" i="0" dirty="0">
                <a:solidFill>
                  <a:srgbClr val="273239"/>
                </a:solidFill>
                <a:effectLst/>
                <a:latin typeface="Nunito" pitchFamily="2" charset="0"/>
              </a:rPr>
              <a:t>Operations on Binary Heap are as follows: </a:t>
            </a:r>
          </a:p>
          <a:p>
            <a:pPr algn="l" fontAlgn="base">
              <a:buFont typeface="Arial" panose="020B0604020202020204" pitchFamily="34" charset="0"/>
              <a:buChar char="•"/>
            </a:pPr>
            <a:r>
              <a:rPr lang="en-US" b="1" i="0" dirty="0">
                <a:solidFill>
                  <a:srgbClr val="273239"/>
                </a:solidFill>
                <a:effectLst/>
                <a:latin typeface="Nunito" pitchFamily="2" charset="0"/>
              </a:rPr>
              <a:t>insert(p):</a:t>
            </a:r>
            <a:r>
              <a:rPr lang="en-US" b="0" i="0" dirty="0">
                <a:solidFill>
                  <a:srgbClr val="273239"/>
                </a:solidFill>
                <a:effectLst/>
                <a:latin typeface="Nunito" pitchFamily="2" charset="0"/>
              </a:rPr>
              <a:t> Inserts a new element with priority p.</a:t>
            </a:r>
          </a:p>
          <a:p>
            <a:pPr algn="l" fontAlgn="base">
              <a:buFont typeface="Arial" panose="020B0604020202020204" pitchFamily="34" charset="0"/>
              <a:buChar char="•"/>
            </a:pPr>
            <a:r>
              <a:rPr lang="en-US" b="1" i="0" dirty="0" err="1">
                <a:solidFill>
                  <a:srgbClr val="273239"/>
                </a:solidFill>
                <a:effectLst/>
                <a:latin typeface="Nunito" pitchFamily="2" charset="0"/>
              </a:rPr>
              <a:t>extractMax</a:t>
            </a:r>
            <a:r>
              <a:rPr lang="en-US" b="1" i="0" dirty="0">
                <a:solidFill>
                  <a:srgbClr val="273239"/>
                </a:solidFill>
                <a:effectLst/>
                <a:latin typeface="Nunito" pitchFamily="2" charset="0"/>
              </a:rPr>
              <a:t>():</a:t>
            </a:r>
            <a:r>
              <a:rPr lang="en-US" b="0" i="0" dirty="0">
                <a:solidFill>
                  <a:srgbClr val="273239"/>
                </a:solidFill>
                <a:effectLst/>
                <a:latin typeface="Nunito" pitchFamily="2" charset="0"/>
              </a:rPr>
              <a:t> Extracts an element with maximum priority.</a:t>
            </a:r>
          </a:p>
          <a:p>
            <a:pPr algn="l" fontAlgn="base">
              <a:buFont typeface="Arial" panose="020B0604020202020204" pitchFamily="34" charset="0"/>
              <a:buChar char="•"/>
            </a:pPr>
            <a:r>
              <a:rPr lang="en-US" b="1" i="0" dirty="0">
                <a:solidFill>
                  <a:srgbClr val="273239"/>
                </a:solidFill>
                <a:effectLst/>
                <a:latin typeface="Nunito" pitchFamily="2" charset="0"/>
              </a:rPr>
              <a:t>remove(</a:t>
            </a:r>
            <a:r>
              <a:rPr lang="en-US" b="1" i="0" dirty="0" err="1">
                <a:solidFill>
                  <a:srgbClr val="273239"/>
                </a:solidFill>
                <a:effectLst/>
                <a:latin typeface="Nunito" pitchFamily="2" charset="0"/>
              </a:rPr>
              <a:t>i</a:t>
            </a:r>
            <a:r>
              <a:rPr lang="en-US" b="1" i="0" dirty="0">
                <a:solidFill>
                  <a:srgbClr val="273239"/>
                </a:solidFill>
                <a:effectLst/>
                <a:latin typeface="Nunito" pitchFamily="2" charset="0"/>
              </a:rPr>
              <a:t>): </a:t>
            </a:r>
            <a:r>
              <a:rPr lang="en-US" b="0" i="0" dirty="0">
                <a:solidFill>
                  <a:srgbClr val="273239"/>
                </a:solidFill>
                <a:effectLst/>
                <a:latin typeface="Nunito" pitchFamily="2" charset="0"/>
              </a:rPr>
              <a:t>Removes an element pointed by an iterator </a:t>
            </a:r>
            <a:r>
              <a:rPr lang="en-US" b="0" i="0" dirty="0" err="1">
                <a:solidFill>
                  <a:srgbClr val="273239"/>
                </a:solidFill>
                <a:effectLst/>
                <a:latin typeface="Nunito" pitchFamily="2" charset="0"/>
              </a:rPr>
              <a:t>i</a:t>
            </a:r>
            <a:r>
              <a:rPr lang="en-US" b="0" i="0" dirty="0">
                <a:solidFill>
                  <a:srgbClr val="273239"/>
                </a:solidFill>
                <a:effectLst/>
                <a:latin typeface="Nunito" pitchFamily="2" charset="0"/>
              </a:rPr>
              <a:t>.</a:t>
            </a:r>
          </a:p>
          <a:p>
            <a:pPr algn="l" fontAlgn="base">
              <a:buFont typeface="Arial" panose="020B0604020202020204" pitchFamily="34" charset="0"/>
              <a:buChar char="•"/>
            </a:pPr>
            <a:r>
              <a:rPr lang="en-US" b="1" i="0" dirty="0" err="1">
                <a:solidFill>
                  <a:srgbClr val="273239"/>
                </a:solidFill>
                <a:effectLst/>
                <a:latin typeface="Nunito" pitchFamily="2" charset="0"/>
              </a:rPr>
              <a:t>getMax</a:t>
            </a:r>
            <a:r>
              <a:rPr lang="en-US" b="1" i="0" dirty="0">
                <a:solidFill>
                  <a:srgbClr val="273239"/>
                </a:solidFill>
                <a:effectLst/>
                <a:latin typeface="Nunito" pitchFamily="2" charset="0"/>
              </a:rPr>
              <a:t>():</a:t>
            </a:r>
            <a:r>
              <a:rPr lang="en-US" b="0" i="0" dirty="0">
                <a:solidFill>
                  <a:srgbClr val="273239"/>
                </a:solidFill>
                <a:effectLst/>
                <a:latin typeface="Nunito" pitchFamily="2" charset="0"/>
              </a:rPr>
              <a:t> Returns an element with maximum priority.</a:t>
            </a:r>
          </a:p>
          <a:p>
            <a:pPr algn="l" fontAlgn="base">
              <a:buFont typeface="Arial" panose="020B0604020202020204" pitchFamily="34" charset="0"/>
              <a:buChar char="•"/>
            </a:pPr>
            <a:r>
              <a:rPr lang="en-US" b="1" i="0" dirty="0" err="1">
                <a:solidFill>
                  <a:srgbClr val="273239"/>
                </a:solidFill>
                <a:effectLst/>
                <a:latin typeface="Nunito" pitchFamily="2" charset="0"/>
              </a:rPr>
              <a:t>changePriority</a:t>
            </a:r>
            <a:r>
              <a:rPr lang="en-US" b="1" i="0" dirty="0">
                <a:solidFill>
                  <a:srgbClr val="273239"/>
                </a:solidFill>
                <a:effectLst/>
                <a:latin typeface="Nunito" pitchFamily="2" charset="0"/>
              </a:rPr>
              <a:t>(</a:t>
            </a:r>
            <a:r>
              <a:rPr lang="en-US" b="1" i="0" dirty="0" err="1">
                <a:solidFill>
                  <a:srgbClr val="273239"/>
                </a:solidFill>
                <a:effectLst/>
                <a:latin typeface="Nunito" pitchFamily="2" charset="0"/>
              </a:rPr>
              <a:t>i</a:t>
            </a:r>
            <a:r>
              <a:rPr lang="en-US" b="1" i="0" dirty="0">
                <a:solidFill>
                  <a:srgbClr val="273239"/>
                </a:solidFill>
                <a:effectLst/>
                <a:latin typeface="Nunito" pitchFamily="2" charset="0"/>
              </a:rPr>
              <a:t>, p):</a:t>
            </a:r>
            <a:r>
              <a:rPr lang="en-US" b="0" i="0" dirty="0">
                <a:solidFill>
                  <a:srgbClr val="273239"/>
                </a:solidFill>
                <a:effectLst/>
                <a:latin typeface="Nunito" pitchFamily="2" charset="0"/>
              </a:rPr>
              <a:t> Changes the priority of an element pointed by </a:t>
            </a:r>
            <a:r>
              <a:rPr lang="en-US" b="1" i="0" dirty="0" err="1">
                <a:solidFill>
                  <a:srgbClr val="273239"/>
                </a:solidFill>
                <a:effectLst/>
                <a:latin typeface="Nunito" pitchFamily="2" charset="0"/>
              </a:rPr>
              <a:t>i</a:t>
            </a:r>
            <a:r>
              <a:rPr lang="en-US" b="1" i="0" dirty="0">
                <a:solidFill>
                  <a:srgbClr val="273239"/>
                </a:solidFill>
                <a:effectLst/>
                <a:latin typeface="Nunito" pitchFamily="2" charset="0"/>
              </a:rPr>
              <a:t> to p</a:t>
            </a:r>
            <a:r>
              <a:rPr lang="en-US" b="0" i="0" dirty="0">
                <a:solidFill>
                  <a:srgbClr val="273239"/>
                </a:solidFill>
                <a:effectLst/>
                <a:latin typeface="Nunito" pitchFamily="2" charset="0"/>
              </a:rPr>
              <a:t>.</a:t>
            </a:r>
          </a:p>
          <a:p>
            <a:endParaRPr lang="en-IN" dirty="0"/>
          </a:p>
        </p:txBody>
      </p:sp>
      <p:pic>
        <p:nvPicPr>
          <p:cNvPr id="8" name="Picture 7">
            <a:extLst>
              <a:ext uri="{FF2B5EF4-FFF2-40B4-BE49-F238E27FC236}">
                <a16:creationId xmlns:a16="http://schemas.microsoft.com/office/drawing/2014/main" id="{C7E33F5F-BD81-0EEB-BF14-BD8CC3E5E5F9}"/>
              </a:ext>
            </a:extLst>
          </p:cNvPr>
          <p:cNvPicPr>
            <a:picLocks noChangeAspect="1"/>
          </p:cNvPicPr>
          <p:nvPr/>
        </p:nvPicPr>
        <p:blipFill>
          <a:blip r:embed="rId2"/>
          <a:stretch>
            <a:fillRect/>
          </a:stretch>
        </p:blipFill>
        <p:spPr>
          <a:xfrm>
            <a:off x="1521229" y="4156364"/>
            <a:ext cx="8503920" cy="2643447"/>
          </a:xfrm>
          <a:prstGeom prst="rect">
            <a:avLst/>
          </a:prstGeom>
        </p:spPr>
      </p:pic>
    </p:spTree>
    <p:extLst>
      <p:ext uri="{BB962C8B-B14F-4D97-AF65-F5344CB8AC3E}">
        <p14:creationId xmlns:p14="http://schemas.microsoft.com/office/powerpoint/2010/main" val="1076217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5CDE7A-3CD4-B812-0F35-30689A6D5956}"/>
              </a:ext>
            </a:extLst>
          </p:cNvPr>
          <p:cNvSpPr txBox="1"/>
          <p:nvPr/>
        </p:nvSpPr>
        <p:spPr>
          <a:xfrm>
            <a:off x="4214553" y="457200"/>
            <a:ext cx="2818014" cy="707886"/>
          </a:xfrm>
          <a:prstGeom prst="rect">
            <a:avLst/>
          </a:prstGeom>
          <a:noFill/>
        </p:spPr>
        <p:txBody>
          <a:bodyPr wrap="square" rtlCol="0">
            <a:spAutoFit/>
          </a:bodyPr>
          <a:lstStyle/>
          <a:p>
            <a:pPr algn="ctr"/>
            <a:r>
              <a:rPr lang="en-IN" sz="4000" dirty="0">
                <a:solidFill>
                  <a:srgbClr val="00B050"/>
                </a:solidFill>
              </a:rPr>
              <a:t>Binary heap</a:t>
            </a:r>
          </a:p>
        </p:txBody>
      </p:sp>
      <p:sp>
        <p:nvSpPr>
          <p:cNvPr id="4" name="TextBox 3">
            <a:extLst>
              <a:ext uri="{FF2B5EF4-FFF2-40B4-BE49-F238E27FC236}">
                <a16:creationId xmlns:a16="http://schemas.microsoft.com/office/drawing/2014/main" id="{D8321A5E-E03A-5232-E221-59570763711E}"/>
              </a:ext>
            </a:extLst>
          </p:cNvPr>
          <p:cNvSpPr txBox="1"/>
          <p:nvPr/>
        </p:nvSpPr>
        <p:spPr>
          <a:xfrm>
            <a:off x="473824" y="1504295"/>
            <a:ext cx="10565477" cy="1200329"/>
          </a:xfrm>
          <a:prstGeom prst="rect">
            <a:avLst/>
          </a:prstGeom>
          <a:noFill/>
        </p:spPr>
        <p:txBody>
          <a:bodyPr wrap="square">
            <a:spAutoFit/>
          </a:bodyPr>
          <a:lstStyle/>
          <a:p>
            <a:r>
              <a:rPr lang="en-US" sz="2400" dirty="0"/>
              <a:t>A heap is a binary tree that is completely filled, with the possible exception of the bottom level, which is filled from left to right. Such a tree is known as a complete binary tree.</a:t>
            </a:r>
            <a:endParaRPr lang="en-IN" sz="2400" dirty="0"/>
          </a:p>
        </p:txBody>
      </p:sp>
      <p:pic>
        <p:nvPicPr>
          <p:cNvPr id="6" name="Picture 5">
            <a:extLst>
              <a:ext uri="{FF2B5EF4-FFF2-40B4-BE49-F238E27FC236}">
                <a16:creationId xmlns:a16="http://schemas.microsoft.com/office/drawing/2014/main" id="{3CE4835B-C93F-C338-7F95-0601082D3FC5}"/>
              </a:ext>
            </a:extLst>
          </p:cNvPr>
          <p:cNvPicPr>
            <a:picLocks noChangeAspect="1"/>
          </p:cNvPicPr>
          <p:nvPr/>
        </p:nvPicPr>
        <p:blipFill>
          <a:blip r:embed="rId2"/>
          <a:stretch>
            <a:fillRect/>
          </a:stretch>
        </p:blipFill>
        <p:spPr>
          <a:xfrm>
            <a:off x="3059085" y="2813172"/>
            <a:ext cx="4796442" cy="2623352"/>
          </a:xfrm>
          <a:prstGeom prst="rect">
            <a:avLst/>
          </a:prstGeom>
        </p:spPr>
      </p:pic>
      <p:sp>
        <p:nvSpPr>
          <p:cNvPr id="7" name="TextBox 6">
            <a:extLst>
              <a:ext uri="{FF2B5EF4-FFF2-40B4-BE49-F238E27FC236}">
                <a16:creationId xmlns:a16="http://schemas.microsoft.com/office/drawing/2014/main" id="{361BEEF3-D5C9-35DA-FEFC-536836984B1B}"/>
              </a:ext>
            </a:extLst>
          </p:cNvPr>
          <p:cNvSpPr txBox="1"/>
          <p:nvPr/>
        </p:nvSpPr>
        <p:spPr>
          <a:xfrm>
            <a:off x="3840480" y="5735782"/>
            <a:ext cx="2651760" cy="369332"/>
          </a:xfrm>
          <a:prstGeom prst="rect">
            <a:avLst/>
          </a:prstGeom>
          <a:noFill/>
        </p:spPr>
        <p:txBody>
          <a:bodyPr wrap="square" rtlCol="0">
            <a:spAutoFit/>
          </a:bodyPr>
          <a:lstStyle/>
          <a:p>
            <a:pPr algn="ctr"/>
            <a:r>
              <a:rPr lang="en-IN" dirty="0"/>
              <a:t>Complete binary tree</a:t>
            </a:r>
          </a:p>
        </p:txBody>
      </p:sp>
    </p:spTree>
    <p:extLst>
      <p:ext uri="{BB962C8B-B14F-4D97-AF65-F5344CB8AC3E}">
        <p14:creationId xmlns:p14="http://schemas.microsoft.com/office/powerpoint/2010/main" val="199255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B150ED-43BB-65F8-CF34-21AA184947B0}"/>
              </a:ext>
            </a:extLst>
          </p:cNvPr>
          <p:cNvSpPr txBox="1"/>
          <p:nvPr/>
        </p:nvSpPr>
        <p:spPr>
          <a:xfrm>
            <a:off x="216130" y="257695"/>
            <a:ext cx="9975273" cy="1477328"/>
          </a:xfrm>
          <a:prstGeom prst="rect">
            <a:avLst/>
          </a:prstGeom>
          <a:noFill/>
        </p:spPr>
        <p:txBody>
          <a:bodyPr wrap="square" rtlCol="0">
            <a:spAutoFit/>
          </a:bodyPr>
          <a:lstStyle/>
          <a:p>
            <a:pPr marL="285750" indent="-285750">
              <a:buFont typeface="Arial" panose="020B0604020202020204" pitchFamily="34" charset="0"/>
              <a:buChar char="•"/>
            </a:pPr>
            <a:r>
              <a:rPr lang="en-IN" dirty="0"/>
              <a:t>Heap is a data structure, that can be represented in max heap or min heap</a:t>
            </a:r>
          </a:p>
          <a:p>
            <a:pPr marL="285750" indent="-285750">
              <a:buFont typeface="Arial" panose="020B0604020202020204" pitchFamily="34" charset="0"/>
              <a:buChar char="•"/>
            </a:pPr>
            <a:r>
              <a:rPr lang="en-US" dirty="0"/>
              <a:t>A max heap is an almost complete binary tree such that the value of each node is greater than or equal to those in its children.</a:t>
            </a:r>
          </a:p>
          <a:p>
            <a:pPr marL="285750" indent="-285750">
              <a:buFont typeface="Arial" panose="020B0604020202020204" pitchFamily="34" charset="0"/>
              <a:buChar char="•"/>
            </a:pPr>
            <a:r>
              <a:rPr lang="en-US" dirty="0"/>
              <a:t>A min heap is an almost complete binary tree such that the value of each node is less than or equal to those in its children. </a:t>
            </a:r>
            <a:endParaRPr lang="en-IN" dirty="0"/>
          </a:p>
        </p:txBody>
      </p:sp>
      <p:pic>
        <p:nvPicPr>
          <p:cNvPr id="4" name="Picture 3">
            <a:extLst>
              <a:ext uri="{FF2B5EF4-FFF2-40B4-BE49-F238E27FC236}">
                <a16:creationId xmlns:a16="http://schemas.microsoft.com/office/drawing/2014/main" id="{E74BD039-415D-562C-4BB3-DC151A47FCC4}"/>
              </a:ext>
            </a:extLst>
          </p:cNvPr>
          <p:cNvPicPr>
            <a:picLocks noChangeAspect="1"/>
          </p:cNvPicPr>
          <p:nvPr/>
        </p:nvPicPr>
        <p:blipFill>
          <a:blip r:embed="rId2"/>
          <a:stretch>
            <a:fillRect/>
          </a:stretch>
        </p:blipFill>
        <p:spPr>
          <a:xfrm>
            <a:off x="931025" y="1735023"/>
            <a:ext cx="10191403" cy="3665912"/>
          </a:xfrm>
          <a:prstGeom prst="rect">
            <a:avLst/>
          </a:prstGeom>
        </p:spPr>
      </p:pic>
    </p:spTree>
    <p:extLst>
      <p:ext uri="{BB962C8B-B14F-4D97-AF65-F5344CB8AC3E}">
        <p14:creationId xmlns:p14="http://schemas.microsoft.com/office/powerpoint/2010/main" val="127610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888BA0-BF9C-6551-DE8E-84D4A9E889D2}"/>
              </a:ext>
            </a:extLst>
          </p:cNvPr>
          <p:cNvSpPr txBox="1"/>
          <p:nvPr/>
        </p:nvSpPr>
        <p:spPr>
          <a:xfrm>
            <a:off x="180805" y="160313"/>
            <a:ext cx="6097384" cy="523220"/>
          </a:xfrm>
          <a:prstGeom prst="rect">
            <a:avLst/>
          </a:prstGeom>
          <a:noFill/>
        </p:spPr>
        <p:txBody>
          <a:bodyPr wrap="square">
            <a:spAutoFit/>
          </a:bodyPr>
          <a:lstStyle/>
          <a:p>
            <a:r>
              <a:rPr lang="en-IN" sz="2800" dirty="0">
                <a:solidFill>
                  <a:srgbClr val="00B050"/>
                </a:solidFill>
              </a:rPr>
              <a:t>Representation of Heap Tree</a:t>
            </a:r>
          </a:p>
        </p:txBody>
      </p:sp>
      <p:sp>
        <p:nvSpPr>
          <p:cNvPr id="5" name="TextBox 4">
            <a:extLst>
              <a:ext uri="{FF2B5EF4-FFF2-40B4-BE49-F238E27FC236}">
                <a16:creationId xmlns:a16="http://schemas.microsoft.com/office/drawing/2014/main" id="{B9E41943-66CE-32E8-5007-6299E90B92AE}"/>
              </a:ext>
            </a:extLst>
          </p:cNvPr>
          <p:cNvSpPr txBox="1"/>
          <p:nvPr/>
        </p:nvSpPr>
        <p:spPr>
          <a:xfrm>
            <a:off x="540326" y="684428"/>
            <a:ext cx="11554692" cy="3416320"/>
          </a:xfrm>
          <a:prstGeom prst="rect">
            <a:avLst/>
          </a:prstGeom>
          <a:noFill/>
        </p:spPr>
        <p:txBody>
          <a:bodyPr wrap="square">
            <a:spAutoFit/>
          </a:bodyPr>
          <a:lstStyle/>
          <a:p>
            <a:r>
              <a:rPr lang="en-US" sz="2400" dirty="0"/>
              <a:t> heap is a complete binary tree, a heap tree can be efficiently represented using one dimensional array. </a:t>
            </a:r>
          </a:p>
          <a:p>
            <a:r>
              <a:rPr lang="en-US" sz="2400" dirty="0"/>
              <a:t>This provides a very convenient way of figuring out where children belong to. </a:t>
            </a:r>
          </a:p>
          <a:p>
            <a:r>
              <a:rPr lang="en-US" sz="2400" dirty="0"/>
              <a:t>	• The root of the tree is in location 1. </a:t>
            </a:r>
          </a:p>
          <a:p>
            <a:r>
              <a:rPr lang="en-US" sz="2400" dirty="0"/>
              <a:t>	• The left child of an element stored at location </a:t>
            </a:r>
            <a:r>
              <a:rPr lang="en-US" sz="2400" dirty="0" err="1"/>
              <a:t>i</a:t>
            </a:r>
            <a:r>
              <a:rPr lang="en-US" sz="2400" dirty="0"/>
              <a:t> can be found in location 2*</a:t>
            </a:r>
            <a:r>
              <a:rPr lang="en-US" sz="2400" dirty="0" err="1"/>
              <a:t>i</a:t>
            </a:r>
            <a:r>
              <a:rPr lang="en-US" sz="2400" dirty="0"/>
              <a:t>. 	The right child of an element stored at location </a:t>
            </a:r>
            <a:r>
              <a:rPr lang="en-US" sz="2400" dirty="0" err="1"/>
              <a:t>i</a:t>
            </a:r>
            <a:r>
              <a:rPr lang="en-US" sz="2400" dirty="0"/>
              <a:t> can be found in location 2*i+1. </a:t>
            </a:r>
          </a:p>
          <a:p>
            <a:r>
              <a:rPr lang="en-US" sz="2400" dirty="0"/>
              <a:t>	• The parent of an element stored at location </a:t>
            </a:r>
            <a:r>
              <a:rPr lang="en-US" sz="2400" dirty="0" err="1"/>
              <a:t>i</a:t>
            </a:r>
            <a:r>
              <a:rPr lang="en-US" sz="2400" dirty="0"/>
              <a:t> can be found at location floor(</a:t>
            </a:r>
            <a:r>
              <a:rPr lang="en-US" sz="2400" dirty="0" err="1"/>
              <a:t>i</a:t>
            </a:r>
            <a:r>
              <a:rPr lang="en-US" sz="2400" dirty="0"/>
              <a:t>/2). The elements of the array can be thought of as lying in a tree structure. A heap tree represented using a single array looks as follows:</a:t>
            </a:r>
            <a:endParaRPr lang="en-IN" sz="2400" dirty="0"/>
          </a:p>
        </p:txBody>
      </p:sp>
      <p:pic>
        <p:nvPicPr>
          <p:cNvPr id="7" name="Picture 6">
            <a:extLst>
              <a:ext uri="{FF2B5EF4-FFF2-40B4-BE49-F238E27FC236}">
                <a16:creationId xmlns:a16="http://schemas.microsoft.com/office/drawing/2014/main" id="{675C124A-51D9-B89C-8551-742FF4046D47}"/>
              </a:ext>
            </a:extLst>
          </p:cNvPr>
          <p:cNvPicPr>
            <a:picLocks noChangeAspect="1"/>
          </p:cNvPicPr>
          <p:nvPr/>
        </p:nvPicPr>
        <p:blipFill>
          <a:blip r:embed="rId2"/>
          <a:stretch>
            <a:fillRect/>
          </a:stretch>
        </p:blipFill>
        <p:spPr>
          <a:xfrm>
            <a:off x="2743200" y="4289423"/>
            <a:ext cx="7082443" cy="2319195"/>
          </a:xfrm>
          <a:prstGeom prst="rect">
            <a:avLst/>
          </a:prstGeom>
        </p:spPr>
      </p:pic>
    </p:spTree>
    <p:extLst>
      <p:ext uri="{BB962C8B-B14F-4D97-AF65-F5344CB8AC3E}">
        <p14:creationId xmlns:p14="http://schemas.microsoft.com/office/powerpoint/2010/main" val="3155605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2863</Words>
  <Application>Microsoft Office PowerPoint</Application>
  <PresentationFormat>Widescreen</PresentationFormat>
  <Paragraphs>253</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Nunito</vt:lpstr>
      <vt:lpstr>Times New Roman</vt:lpstr>
      <vt:lpstr>Office Theme</vt:lpstr>
      <vt:lpstr>Unit -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Jyothsna Kilari</dc:creator>
  <cp:lastModifiedBy>Jyothsna Kilari</cp:lastModifiedBy>
  <cp:revision>1</cp:revision>
  <dcterms:created xsi:type="dcterms:W3CDTF">2025-08-14T07:56:52Z</dcterms:created>
  <dcterms:modified xsi:type="dcterms:W3CDTF">2025-08-14T07:57:09Z</dcterms:modified>
</cp:coreProperties>
</file>