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2" r:id="rId1"/>
  </p:sldMasterIdLst>
  <p:notesMasterIdLst>
    <p:notesMasterId r:id="rId32"/>
  </p:notesMasterIdLst>
  <p:handoutMasterIdLst>
    <p:handoutMasterId r:id="rId33"/>
  </p:handoutMasterIdLst>
  <p:sldIdLst>
    <p:sldId id="867" r:id="rId2"/>
    <p:sldId id="367" r:id="rId3"/>
    <p:sldId id="824" r:id="rId4"/>
    <p:sldId id="832" r:id="rId5"/>
    <p:sldId id="833" r:id="rId6"/>
    <p:sldId id="847" r:id="rId7"/>
    <p:sldId id="845" r:id="rId8"/>
    <p:sldId id="846" r:id="rId9"/>
    <p:sldId id="835" r:id="rId10"/>
    <p:sldId id="836" r:id="rId11"/>
    <p:sldId id="837" r:id="rId12"/>
    <p:sldId id="838" r:id="rId13"/>
    <p:sldId id="839" r:id="rId14"/>
    <p:sldId id="840" r:id="rId15"/>
    <p:sldId id="841" r:id="rId16"/>
    <p:sldId id="842" r:id="rId17"/>
    <p:sldId id="843" r:id="rId18"/>
    <p:sldId id="844" r:id="rId19"/>
    <p:sldId id="850" r:id="rId20"/>
    <p:sldId id="851" r:id="rId21"/>
    <p:sldId id="852" r:id="rId22"/>
    <p:sldId id="865" r:id="rId23"/>
    <p:sldId id="853" r:id="rId24"/>
    <p:sldId id="859" r:id="rId25"/>
    <p:sldId id="862" r:id="rId26"/>
    <p:sldId id="863" r:id="rId27"/>
    <p:sldId id="866" r:id="rId28"/>
    <p:sldId id="860" r:id="rId29"/>
    <p:sldId id="861" r:id="rId30"/>
    <p:sldId id="864" r:id="rId3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FF0066"/>
    <a:srgbClr val="870581"/>
    <a:srgbClr val="0000CC"/>
    <a:srgbClr val="669900"/>
    <a:srgbClr val="0000FF"/>
    <a:srgbClr val="005024"/>
    <a:srgbClr val="FF0000"/>
    <a:srgbClr val="990000"/>
    <a:srgbClr val="EF73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5" autoAdjust="0"/>
    <p:restoredTop sz="86364" autoAdjust="0"/>
  </p:normalViewPr>
  <p:slideViewPr>
    <p:cSldViewPr>
      <p:cViewPr>
        <p:scale>
          <a:sx n="56" d="100"/>
          <a:sy n="56" d="100"/>
        </p:scale>
        <p:origin x="1722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87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2A22EEA-D8EA-4614-98A4-BAC12F8DF8C6}" type="datetimeFigureOut">
              <a:rPr lang="en-US"/>
              <a:pPr>
                <a:defRPr/>
              </a:pPr>
              <a:t>9/10/2025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7ED5249-3884-40F2-AE31-B91401425E5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95691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FCEA44C-BF10-4EEF-A5F0-1E64CE572A6C}" type="datetimeFigureOut">
              <a:rPr lang="en-US"/>
              <a:pPr>
                <a:defRPr/>
              </a:pPr>
              <a:t>9/10/2025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E311E87-EFF9-4FFF-A5D6-E150B940896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28698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311E87-EFF9-4FFF-A5D6-E150B9408968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1477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311E87-EFF9-4FFF-A5D6-E150B9408968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1477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311E87-EFF9-4FFF-A5D6-E150B9408968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1477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311E87-EFF9-4FFF-A5D6-E150B9408968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1477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311E87-EFF9-4FFF-A5D6-E150B9408968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1477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311E87-EFF9-4FFF-A5D6-E150B9408968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1477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311E87-EFF9-4FFF-A5D6-E150B9408968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1477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311E87-EFF9-4FFF-A5D6-E150B9408968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1477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311E87-EFF9-4FFF-A5D6-E150B9408968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1477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311E87-EFF9-4FFF-A5D6-E150B9408968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1477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311E87-EFF9-4FFF-A5D6-E150B9408968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147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311E87-EFF9-4FFF-A5D6-E150B9408968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1477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311E87-EFF9-4FFF-A5D6-E150B9408968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1477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311E87-EFF9-4FFF-A5D6-E150B9408968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1477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311E87-EFF9-4FFF-A5D6-E150B9408968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1477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311E87-EFF9-4FFF-A5D6-E150B9408968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1477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311E87-EFF9-4FFF-A5D6-E150B9408968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1477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311E87-EFF9-4FFF-A5D6-E150B9408968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14777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311E87-EFF9-4FFF-A5D6-E150B9408968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14777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311E87-EFF9-4FFF-A5D6-E150B9408968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14777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311E87-EFF9-4FFF-A5D6-E150B9408968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1477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311E87-EFF9-4FFF-A5D6-E150B9408968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1477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311E87-EFF9-4FFF-A5D6-E150B9408968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1477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311E87-EFF9-4FFF-A5D6-E150B9408968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1477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311E87-EFF9-4FFF-A5D6-E150B9408968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1477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311E87-EFF9-4FFF-A5D6-E150B9408968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1477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311E87-EFF9-4FFF-A5D6-E150B9408968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1477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311E87-EFF9-4FFF-A5D6-E150B9408968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1477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pPr>
              <a:defRPr/>
            </a:pPr>
            <a:fld id="{8B7393AA-93B1-423B-A969-6DDFC76E69B6}" type="datetime1">
              <a:rPr lang="en-US" smtClean="0"/>
              <a:pPr>
                <a:defRPr/>
              </a:pPr>
              <a:t>9/10/2025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pPr>
              <a:defRPr/>
            </a:pPr>
            <a:fld id="{C2F99F4D-B57C-4412-9F1D-88D4F0724FCE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04AD2A-3BA3-4F98-8C99-26E99C28CB8A}" type="datetime1">
              <a:rPr lang="en-US" smtClean="0"/>
              <a:pPr>
                <a:defRPr/>
              </a:pPr>
              <a:t>9/10/2025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810813-DE9C-48B2-B823-27F6B3379DE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447FE57-3A58-4B69-8670-A2F8A067D3B6}" type="datetime1">
              <a:rPr lang="en-US" smtClean="0"/>
              <a:pPr>
                <a:defRPr/>
              </a:pPr>
              <a:t>9/10/2025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296584-3546-4909-9E63-44ACA24B79F3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fld id="{97169310-2151-41D8-AB42-C7538CCD8146}" type="datetime1">
              <a:rPr lang="en-US" smtClean="0"/>
              <a:pPr>
                <a:defRPr/>
              </a:pPr>
              <a:t>9/10/2025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99110872-BA2A-4248-96B4-D48905641DC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pPr>
              <a:defRPr/>
            </a:pPr>
            <a:fld id="{D049903A-4E81-409C-9B57-4F63C385C425}" type="datetime1">
              <a:rPr lang="en-US" smtClean="0"/>
              <a:pPr>
                <a:defRPr/>
              </a:pPr>
              <a:t>9/10/2025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pPr>
              <a:defRPr/>
            </a:pPr>
            <a:fld id="{159C9F82-0A0C-4FE8-9CE0-D4D087541E31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57B225B-F018-4969-A07A-8776746A1CEC}" type="datetime1">
              <a:rPr lang="en-US" smtClean="0"/>
              <a:pPr>
                <a:defRPr/>
              </a:pPr>
              <a:t>9/10/2025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67210A-3C7B-4008-8946-3E83403CF3C0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29E6ACD-A477-4FFB-BEB6-95111872E76B}" type="datetime1">
              <a:rPr lang="en-US" smtClean="0"/>
              <a:pPr>
                <a:defRPr/>
              </a:pPr>
              <a:t>9/10/2025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A2A793-FA6D-4933-A67E-66F96BE7ADF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fld id="{FF89F883-E8D0-4FD9-933F-A57733025102}" type="datetime1">
              <a:rPr lang="en-US" smtClean="0"/>
              <a:pPr>
                <a:defRPr/>
              </a:pPr>
              <a:t>9/10/2025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050FA784-F202-43C6-9E41-96BB78A400A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D909CAF-4355-43C5-8BB5-6D237648B020}" type="datetime1">
              <a:rPr lang="en-US" smtClean="0"/>
              <a:pPr>
                <a:defRPr/>
              </a:pPr>
              <a:t>9/10/2025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E3CFAD4-B0E4-4404-BB82-BC41116CF3CE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fld id="{68DA4EC1-0F8B-4A8E-8F23-D7A18390719A}" type="datetime1">
              <a:rPr lang="en-US" smtClean="0"/>
              <a:pPr>
                <a:defRPr/>
              </a:pPr>
              <a:t>9/10/2025</a:t>
            </a:fld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DCAA8183-F479-4A1F-B48F-352764325B9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fld id="{9AAB31B6-B565-43B5-A39B-D6B7B76FBA9F}" type="datetime1">
              <a:rPr lang="en-US" smtClean="0"/>
              <a:pPr>
                <a:defRPr/>
              </a:pPr>
              <a:t>9/10/2025</a:t>
            </a:fld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2917AD06-E163-45C6-B598-C5F60E73390F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6C61A260-D0AA-4B6B-B80F-64E400E2C114}" type="datetime1">
              <a:rPr lang="en-US" smtClean="0"/>
              <a:pPr>
                <a:defRPr/>
              </a:pPr>
              <a:t>9/10/2025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C8720BB-BF14-41BE-BB1D-12D43BE56EF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43" r:id="rId1"/>
    <p:sldLayoutId id="2147485144" r:id="rId2"/>
    <p:sldLayoutId id="2147485145" r:id="rId3"/>
    <p:sldLayoutId id="2147485146" r:id="rId4"/>
    <p:sldLayoutId id="2147485147" r:id="rId5"/>
    <p:sldLayoutId id="2147485148" r:id="rId6"/>
    <p:sldLayoutId id="2147485149" r:id="rId7"/>
    <p:sldLayoutId id="2147485150" r:id="rId8"/>
    <p:sldLayoutId id="2147485151" r:id="rId9"/>
    <p:sldLayoutId id="2147485152" r:id="rId10"/>
    <p:sldLayoutId id="214748515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link.springer.com/content/pdf/10.1007/BF00058655.pdf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99110872-BA2A-4248-96B4-D48905641DC8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IN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864345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9331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35532" y="76200"/>
            <a:ext cx="8451268" cy="5334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IN" sz="3600" b="1" dirty="0">
                <a:solidFill>
                  <a:schemeClr val="accent2">
                    <a:lumMod val="75000"/>
                  </a:schemeClr>
                </a:solidFill>
              </a:rPr>
              <a:t>Basic Ensemble Techniques</a:t>
            </a:r>
            <a:endParaRPr lang="en-US" sz="3600" b="1" dirty="0">
              <a:solidFill>
                <a:schemeClr val="accent2">
                  <a:lumMod val="75000"/>
                </a:schemeClr>
              </a:solidFill>
              <a:latin typeface="Book Antiqua" pitchFamily="18" charset="0"/>
              <a:ea typeface="+mn-ea"/>
              <a:cs typeface="Arial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F1E03942-3156-4E10-A266-1162E99199BE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27651" name="Rectangle 5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2" name="Rectangle 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3" name="Rectangle 9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4" name="Rectangle 11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5" name="Rectangle 2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15369" name="TextBox 11"/>
          <p:cNvSpPr txBox="1">
            <a:spLocks noChangeArrowheads="1"/>
          </p:cNvSpPr>
          <p:nvPr/>
        </p:nvSpPr>
        <p:spPr bwMode="auto">
          <a:xfrm>
            <a:off x="235532" y="692289"/>
            <a:ext cx="8451268" cy="563231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b="1" u="sng" dirty="0">
                <a:solidFill>
                  <a:srgbClr val="FF0000"/>
                </a:solidFill>
                <a:latin typeface="Book Antiqua" panose="02040602050305030304" pitchFamily="18" charset="0"/>
                <a:cs typeface="Times New Roman" pitchFamily="18" charset="0"/>
              </a:rPr>
              <a:t>1. Max Voting : 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The </a:t>
            </a:r>
            <a:r>
              <a:rPr lang="en-US" sz="2400" b="1" dirty="0">
                <a:solidFill>
                  <a:srgbClr val="0000CC"/>
                </a:solidFill>
                <a:latin typeface="Book Antiqua" panose="02040602050305030304" pitchFamily="18" charset="0"/>
                <a:cs typeface="Times New Roman" pitchFamily="18" charset="0"/>
              </a:rPr>
              <a:t>max voting 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method is generally used for </a:t>
            </a:r>
            <a:r>
              <a:rPr lang="en-US" sz="2400" b="1" dirty="0">
                <a:solidFill>
                  <a:srgbClr val="00B050"/>
                </a:solidFill>
                <a:latin typeface="Book Antiqua" panose="02040602050305030304" pitchFamily="18" charset="0"/>
                <a:cs typeface="Times New Roman" pitchFamily="18" charset="0"/>
              </a:rPr>
              <a:t>classification problems. 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In this technique, </a:t>
            </a:r>
            <a:r>
              <a:rPr lang="en-US" sz="2400" b="1" dirty="0">
                <a:solidFill>
                  <a:srgbClr val="990000"/>
                </a:solidFill>
                <a:latin typeface="Book Antiqua" panose="02040602050305030304" pitchFamily="18" charset="0"/>
                <a:cs typeface="Times New Roman" pitchFamily="18" charset="0"/>
              </a:rPr>
              <a:t>multiple models are used to make predictions for each data point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The predictions by each model are considered as </a:t>
            </a:r>
            <a:r>
              <a:rPr lang="en-US" sz="2400" b="1" dirty="0">
                <a:solidFill>
                  <a:srgbClr val="FF0000"/>
                </a:solidFill>
                <a:latin typeface="Book Antiqua" panose="02040602050305030304" pitchFamily="18" charset="0"/>
                <a:cs typeface="Times New Roman" pitchFamily="18" charset="0"/>
              </a:rPr>
              <a:t>a ‘vote’.</a:t>
            </a:r>
            <a:r>
              <a:rPr lang="en-US" sz="2400" b="1" dirty="0">
                <a:solidFill>
                  <a:srgbClr val="FF0000"/>
                </a:solidFill>
              </a:rPr>
              <a:t> 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The predictions which we get from the </a:t>
            </a:r>
            <a:r>
              <a:rPr lang="en-US" sz="2400" b="1" dirty="0">
                <a:solidFill>
                  <a:srgbClr val="0000CC"/>
                </a:solidFill>
                <a:latin typeface="Book Antiqua" panose="02040602050305030304" pitchFamily="18" charset="0"/>
                <a:cs typeface="Times New Roman" pitchFamily="18" charset="0"/>
              </a:rPr>
              <a:t>majority of the models are used as the </a:t>
            </a:r>
            <a:r>
              <a:rPr lang="en-US" sz="2400" b="1" dirty="0">
                <a:solidFill>
                  <a:srgbClr val="FF0000"/>
                </a:solidFill>
                <a:latin typeface="Book Antiqua" panose="02040602050305030304" pitchFamily="18" charset="0"/>
                <a:cs typeface="Times New Roman" pitchFamily="18" charset="0"/>
              </a:rPr>
              <a:t>final prediction.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rgbClr val="009900"/>
                </a:solidFill>
                <a:latin typeface="Book Antiqua" panose="02040602050305030304" pitchFamily="18" charset="0"/>
                <a:cs typeface="Times New Roman" pitchFamily="18" charset="0"/>
              </a:rPr>
              <a:t>For Example: 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when you </a:t>
            </a:r>
            <a:r>
              <a:rPr lang="en-US" sz="2400" b="1" dirty="0">
                <a:solidFill>
                  <a:srgbClr val="7030A0"/>
                </a:solidFill>
                <a:latin typeface="Book Antiqua" panose="02040602050305030304" pitchFamily="18" charset="0"/>
                <a:cs typeface="Times New Roman" pitchFamily="18" charset="0"/>
              </a:rPr>
              <a:t>asked 5 of your colleagues 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to </a:t>
            </a:r>
            <a:r>
              <a:rPr lang="en-US" sz="2400" b="1" dirty="0">
                <a:solidFill>
                  <a:srgbClr val="990000"/>
                </a:solidFill>
                <a:latin typeface="Book Antiqua" panose="02040602050305030304" pitchFamily="18" charset="0"/>
                <a:cs typeface="Times New Roman" pitchFamily="18" charset="0"/>
              </a:rPr>
              <a:t>rate your movie (out of 5); 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we’ll assume </a:t>
            </a:r>
            <a:r>
              <a:rPr lang="en-US" sz="2400" b="1" dirty="0">
                <a:solidFill>
                  <a:srgbClr val="FF0000"/>
                </a:solidFill>
                <a:latin typeface="Book Antiqua" panose="02040602050305030304" pitchFamily="18" charset="0"/>
                <a:cs typeface="Times New Roman" pitchFamily="18" charset="0"/>
              </a:rPr>
              <a:t>three of them rated </a:t>
            </a:r>
            <a:r>
              <a:rPr lang="en-US" sz="2400" b="1" dirty="0">
                <a:solidFill>
                  <a:srgbClr val="0000FF"/>
                </a:solidFill>
                <a:latin typeface="Book Antiqua" panose="02040602050305030304" pitchFamily="18" charset="0"/>
                <a:cs typeface="Times New Roman" pitchFamily="18" charset="0"/>
              </a:rPr>
              <a:t>it as 4 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while </a:t>
            </a:r>
            <a:r>
              <a:rPr lang="en-US" sz="2400" dirty="0">
                <a:solidFill>
                  <a:srgbClr val="FF0000"/>
                </a:solidFill>
                <a:latin typeface="Book Antiqua" panose="02040602050305030304" pitchFamily="18" charset="0"/>
                <a:cs typeface="Times New Roman" pitchFamily="18" charset="0"/>
              </a:rPr>
              <a:t>t</a:t>
            </a:r>
            <a:r>
              <a:rPr lang="en-US" sz="2400" b="1" dirty="0">
                <a:solidFill>
                  <a:srgbClr val="FF0000"/>
                </a:solidFill>
                <a:latin typeface="Book Antiqua" panose="02040602050305030304" pitchFamily="18" charset="0"/>
                <a:cs typeface="Times New Roman" pitchFamily="18" charset="0"/>
              </a:rPr>
              <a:t>wo of them</a:t>
            </a:r>
            <a:r>
              <a:rPr lang="en-US" sz="2400" b="1" dirty="0">
                <a:latin typeface="Book Antiqua" panose="02040602050305030304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gave </a:t>
            </a:r>
            <a:r>
              <a:rPr lang="en-US" sz="2400" b="1" dirty="0">
                <a:solidFill>
                  <a:srgbClr val="0000FF"/>
                </a:solidFill>
                <a:latin typeface="Book Antiqua" panose="02040602050305030304" pitchFamily="18" charset="0"/>
                <a:cs typeface="Times New Roman" pitchFamily="18" charset="0"/>
              </a:rPr>
              <a:t>it a 5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989482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701" y="0"/>
            <a:ext cx="9143999" cy="533400"/>
          </a:xfrm>
        </p:spPr>
        <p:txBody>
          <a:bodyPr>
            <a:noAutofit/>
          </a:bodyPr>
          <a:lstStyle/>
          <a:p>
            <a:pPr algn="r">
              <a:defRPr/>
            </a:pPr>
            <a:r>
              <a:rPr lang="en-IN" sz="3600" b="1" dirty="0">
                <a:solidFill>
                  <a:srgbClr val="0000FF"/>
                </a:solidFill>
              </a:rPr>
              <a:t>Contd..</a:t>
            </a:r>
            <a:endParaRPr lang="en-US" sz="3600" b="1" dirty="0">
              <a:solidFill>
                <a:srgbClr val="0000FF"/>
              </a:solidFill>
              <a:latin typeface="Book Antiqua" pitchFamily="18" charset="0"/>
              <a:ea typeface="+mn-ea"/>
              <a:cs typeface="Arial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F1E03942-3156-4E10-A266-1162E99199BE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27651" name="Rectangle 5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2" name="Rectangle 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3" name="Rectangle 9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4" name="Rectangle 11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5" name="Rectangle 2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15369" name="TextBox 11"/>
          <p:cNvSpPr txBox="1">
            <a:spLocks noChangeArrowheads="1"/>
          </p:cNvSpPr>
          <p:nvPr/>
        </p:nvSpPr>
        <p:spPr bwMode="auto">
          <a:xfrm>
            <a:off x="235532" y="546080"/>
            <a:ext cx="8451268" cy="5078313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Since the </a:t>
            </a:r>
            <a:r>
              <a:rPr lang="en-US" sz="2400" b="1" dirty="0">
                <a:solidFill>
                  <a:srgbClr val="870581"/>
                </a:solidFill>
                <a:latin typeface="Book Antiqua" panose="02040602050305030304" pitchFamily="18" charset="0"/>
                <a:cs typeface="Times New Roman" pitchFamily="18" charset="0"/>
              </a:rPr>
              <a:t>majority gave a </a:t>
            </a:r>
            <a:r>
              <a:rPr lang="en-US" sz="2400" b="1" dirty="0">
                <a:solidFill>
                  <a:srgbClr val="FF0066"/>
                </a:solidFill>
                <a:latin typeface="Book Antiqua" panose="02040602050305030304" pitchFamily="18" charset="0"/>
                <a:cs typeface="Times New Roman" pitchFamily="18" charset="0"/>
              </a:rPr>
              <a:t>rating of 4, 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the </a:t>
            </a:r>
            <a:r>
              <a:rPr lang="en-US" sz="2400" b="1" dirty="0">
                <a:solidFill>
                  <a:srgbClr val="C00000"/>
                </a:solidFill>
                <a:latin typeface="Book Antiqua" panose="02040602050305030304" pitchFamily="18" charset="0"/>
                <a:cs typeface="Times New Roman" pitchFamily="18" charset="0"/>
              </a:rPr>
              <a:t>final rating will be </a:t>
            </a:r>
            <a:r>
              <a:rPr lang="en-US" sz="2400" b="1" dirty="0">
                <a:solidFill>
                  <a:srgbClr val="0000FF"/>
                </a:solidFill>
                <a:latin typeface="Book Antiqua" panose="02040602050305030304" pitchFamily="18" charset="0"/>
                <a:cs typeface="Times New Roman" pitchFamily="18" charset="0"/>
              </a:rPr>
              <a:t>taken as 4.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 You can consider this as taking the mode of all the predictions.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rgbClr val="0000FF"/>
                </a:solidFill>
                <a:latin typeface="Book Antiqua" panose="02040602050305030304" pitchFamily="18" charset="0"/>
                <a:cs typeface="Times New Roman" pitchFamily="18" charset="0"/>
              </a:rPr>
              <a:t>The result of max voting would be something like this: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sz="2400" b="1" dirty="0">
              <a:solidFill>
                <a:srgbClr val="0000FF"/>
              </a:solidFill>
              <a:latin typeface="Book Antiqua" panose="02040602050305030304" pitchFamily="18" charset="0"/>
              <a:cs typeface="Times New Roman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sz="2400" b="1" dirty="0">
              <a:solidFill>
                <a:srgbClr val="0000FF"/>
              </a:solidFill>
              <a:latin typeface="Book Antiqua" panose="02040602050305030304" pitchFamily="18" charset="0"/>
              <a:cs typeface="Times New Roman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sz="2400" b="1" dirty="0">
              <a:solidFill>
                <a:srgbClr val="0000FF"/>
              </a:solidFill>
              <a:latin typeface="Book Antiqua" panose="02040602050305030304" pitchFamily="18" charset="0"/>
              <a:cs typeface="Times New Roman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sz="2400" b="1" dirty="0">
              <a:solidFill>
                <a:srgbClr val="0000FF"/>
              </a:solidFill>
              <a:latin typeface="Book Antiqua" panose="02040602050305030304" pitchFamily="18" charset="0"/>
              <a:cs typeface="Times New Roman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sz="2400" b="1" dirty="0">
              <a:solidFill>
                <a:srgbClr val="0000FF"/>
              </a:solidFill>
              <a:latin typeface="Book Antiqua" panose="02040602050305030304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32" y="2937958"/>
            <a:ext cx="8298868" cy="1405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49676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F1E03942-3156-4E10-A266-1162E99199BE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27651" name="Rectangle 5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2" name="Rectangle 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3" name="Rectangle 9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4" name="Rectangle 11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5" name="Rectangle 2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304800"/>
            <a:ext cx="5867399" cy="6324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44012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701" y="0"/>
            <a:ext cx="9143999" cy="533400"/>
          </a:xfrm>
        </p:spPr>
        <p:txBody>
          <a:bodyPr>
            <a:noAutofit/>
          </a:bodyPr>
          <a:lstStyle/>
          <a:p>
            <a:pPr algn="r">
              <a:defRPr/>
            </a:pPr>
            <a:r>
              <a:rPr lang="en-IN" sz="3600" b="1" dirty="0">
                <a:solidFill>
                  <a:srgbClr val="0000FF"/>
                </a:solidFill>
              </a:rPr>
              <a:t>Contd..</a:t>
            </a:r>
            <a:endParaRPr lang="en-US" sz="3600" b="1" dirty="0">
              <a:solidFill>
                <a:srgbClr val="0000FF"/>
              </a:solidFill>
              <a:latin typeface="Book Antiqua" pitchFamily="18" charset="0"/>
              <a:ea typeface="+mn-ea"/>
              <a:cs typeface="Arial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F1E03942-3156-4E10-A266-1162E99199BE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27651" name="Rectangle 5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2" name="Rectangle 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3" name="Rectangle 9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4" name="Rectangle 11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5" name="Rectangle 2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15369" name="TextBox 11"/>
          <p:cNvSpPr txBox="1">
            <a:spLocks noChangeArrowheads="1"/>
          </p:cNvSpPr>
          <p:nvPr/>
        </p:nvSpPr>
        <p:spPr bwMode="auto">
          <a:xfrm>
            <a:off x="235532" y="533400"/>
            <a:ext cx="8451268" cy="618630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b="1" u="sng" dirty="0">
                <a:solidFill>
                  <a:srgbClr val="FF0000"/>
                </a:solidFill>
                <a:latin typeface="Book Antiqua" panose="02040602050305030304" pitchFamily="18" charset="0"/>
                <a:cs typeface="Times New Roman" pitchFamily="18" charset="0"/>
              </a:rPr>
              <a:t>2. Average Voting: 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Similar to the </a:t>
            </a:r>
            <a:r>
              <a:rPr lang="en-US" sz="2400" b="1" dirty="0">
                <a:solidFill>
                  <a:srgbClr val="0000FF"/>
                </a:solidFill>
                <a:latin typeface="Book Antiqua" panose="02040602050305030304" pitchFamily="18" charset="0"/>
                <a:cs typeface="Times New Roman" pitchFamily="18" charset="0"/>
              </a:rPr>
              <a:t>max voting technique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, </a:t>
            </a:r>
            <a:r>
              <a:rPr lang="en-US" sz="2400" b="1" dirty="0">
                <a:solidFill>
                  <a:srgbClr val="009900"/>
                </a:solidFill>
                <a:latin typeface="Book Antiqua" panose="02040602050305030304" pitchFamily="18" charset="0"/>
                <a:cs typeface="Times New Roman" pitchFamily="18" charset="0"/>
              </a:rPr>
              <a:t>multiple predictions are made for each data point in averaging.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 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In this method, we take </a:t>
            </a:r>
            <a:r>
              <a:rPr lang="en-US" sz="2400" b="1" dirty="0">
                <a:solidFill>
                  <a:srgbClr val="870581"/>
                </a:solidFill>
                <a:latin typeface="Book Antiqua" panose="02040602050305030304" pitchFamily="18" charset="0"/>
                <a:cs typeface="Times New Roman" pitchFamily="18" charset="0"/>
              </a:rPr>
              <a:t>an average of predictions from all the models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 and use it to make the </a:t>
            </a:r>
            <a:r>
              <a:rPr lang="en-US" sz="2400" b="1" dirty="0">
                <a:solidFill>
                  <a:srgbClr val="FF0066"/>
                </a:solidFill>
                <a:latin typeface="Book Antiqua" panose="02040602050305030304" pitchFamily="18" charset="0"/>
                <a:cs typeface="Times New Roman" pitchFamily="18" charset="0"/>
              </a:rPr>
              <a:t>final prediction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Averaging can be used for making predictions in </a:t>
            </a:r>
            <a:r>
              <a:rPr lang="en-US" sz="2400" b="1" dirty="0">
                <a:solidFill>
                  <a:srgbClr val="FF0066"/>
                </a:solidFill>
                <a:latin typeface="Book Antiqua" panose="02040602050305030304" pitchFamily="18" charset="0"/>
                <a:cs typeface="Times New Roman" pitchFamily="18" charset="0"/>
              </a:rPr>
              <a:t>regression problems 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or while </a:t>
            </a:r>
            <a:r>
              <a:rPr lang="en-US" sz="2400" b="1" dirty="0">
                <a:solidFill>
                  <a:srgbClr val="009900"/>
                </a:solidFill>
                <a:latin typeface="Book Antiqua" panose="02040602050305030304" pitchFamily="18" charset="0"/>
                <a:cs typeface="Times New Roman" pitchFamily="18" charset="0"/>
              </a:rPr>
              <a:t>calculating probabilities 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for </a:t>
            </a:r>
            <a:r>
              <a:rPr lang="en-US" sz="2400" b="1" dirty="0">
                <a:solidFill>
                  <a:srgbClr val="870581"/>
                </a:solidFill>
                <a:latin typeface="Book Antiqua" panose="02040602050305030304" pitchFamily="18" charset="0"/>
                <a:cs typeface="Times New Roman" pitchFamily="18" charset="0"/>
              </a:rPr>
              <a:t>classification problems.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rgbClr val="FF0000"/>
                </a:solidFill>
                <a:latin typeface="Book Antiqua" panose="02040602050305030304" pitchFamily="18" charset="0"/>
                <a:cs typeface="Times New Roman" pitchFamily="18" charset="0"/>
              </a:rPr>
              <a:t>For example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, in the below case, the </a:t>
            </a:r>
            <a:r>
              <a:rPr lang="en-US" sz="2400" b="1" dirty="0">
                <a:latin typeface="Book Antiqua" panose="02040602050305030304" pitchFamily="18" charset="0"/>
                <a:cs typeface="Times New Roman" pitchFamily="18" charset="0"/>
              </a:rPr>
              <a:t>averaging method would take the </a:t>
            </a:r>
            <a:r>
              <a:rPr lang="en-US" sz="2400" b="1" dirty="0">
                <a:solidFill>
                  <a:srgbClr val="0000FF"/>
                </a:solidFill>
                <a:latin typeface="Book Antiqua" panose="02040602050305030304" pitchFamily="18" charset="0"/>
                <a:cs typeface="Times New Roman" pitchFamily="18" charset="0"/>
              </a:rPr>
              <a:t>average of all the values</a:t>
            </a:r>
            <a:r>
              <a:rPr lang="en-US" sz="2400" b="1" dirty="0">
                <a:latin typeface="Book Antiqua" panose="02040602050305030304" pitchFamily="18" charset="0"/>
                <a:cs typeface="Times New Roman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IN" sz="2400" dirty="0"/>
              <a:t>			</a:t>
            </a:r>
            <a:r>
              <a:rPr lang="en-IN" sz="2400" b="1" dirty="0">
                <a:solidFill>
                  <a:srgbClr val="FF0000"/>
                </a:solidFill>
              </a:rPr>
              <a:t>i.e. (5+4+5+4+4)/5 = 4.4</a:t>
            </a:r>
            <a:endParaRPr lang="en-US" sz="2400" b="1" dirty="0">
              <a:solidFill>
                <a:srgbClr val="FF0000"/>
              </a:solidFill>
              <a:latin typeface="Book Antiqua" panose="02040602050305030304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0635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F1E03942-3156-4E10-A266-1162E99199BE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  <p:sp>
        <p:nvSpPr>
          <p:cNvPr id="27651" name="Rectangle 5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2" name="Rectangle 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3" name="Rectangle 9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4" name="Rectangle 11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5" name="Rectangle 2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229" y="1371600"/>
            <a:ext cx="6320971" cy="5334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90919"/>
            <a:ext cx="7924800" cy="1071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14232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701" y="0"/>
            <a:ext cx="9143999" cy="533400"/>
          </a:xfrm>
        </p:spPr>
        <p:txBody>
          <a:bodyPr>
            <a:noAutofit/>
          </a:bodyPr>
          <a:lstStyle/>
          <a:p>
            <a:pPr algn="r">
              <a:defRPr/>
            </a:pPr>
            <a:r>
              <a:rPr lang="en-IN" sz="3600" b="1" dirty="0">
                <a:solidFill>
                  <a:srgbClr val="0000FF"/>
                </a:solidFill>
              </a:rPr>
              <a:t>Contd..</a:t>
            </a:r>
            <a:endParaRPr lang="en-US" sz="3600" b="1" dirty="0">
              <a:solidFill>
                <a:srgbClr val="0000FF"/>
              </a:solidFill>
              <a:latin typeface="Book Antiqua" pitchFamily="18" charset="0"/>
              <a:ea typeface="+mn-ea"/>
              <a:cs typeface="Arial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F1E03942-3156-4E10-A266-1162E99199BE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  <p:sp>
        <p:nvSpPr>
          <p:cNvPr id="27651" name="Rectangle 5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2" name="Rectangle 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3" name="Rectangle 9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4" name="Rectangle 11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5" name="Rectangle 2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15369" name="TextBox 11"/>
          <p:cNvSpPr txBox="1">
            <a:spLocks noChangeArrowheads="1"/>
          </p:cNvSpPr>
          <p:nvPr/>
        </p:nvSpPr>
        <p:spPr bwMode="auto">
          <a:xfrm>
            <a:off x="235532" y="692289"/>
            <a:ext cx="8451268" cy="452431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b="1" u="sng" dirty="0">
                <a:solidFill>
                  <a:srgbClr val="FF0000"/>
                </a:solidFill>
                <a:latin typeface="Book Antiqua" panose="02040602050305030304" pitchFamily="18" charset="0"/>
                <a:cs typeface="Times New Roman" pitchFamily="18" charset="0"/>
              </a:rPr>
              <a:t>3. Weighted Average: 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This is an </a:t>
            </a:r>
            <a:r>
              <a:rPr lang="en-US" sz="2400" b="1" dirty="0">
                <a:latin typeface="Book Antiqua" panose="02040602050305030304" pitchFamily="18" charset="0"/>
                <a:cs typeface="Times New Roman" pitchFamily="18" charset="0"/>
              </a:rPr>
              <a:t>extension of the </a:t>
            </a:r>
            <a:r>
              <a:rPr lang="en-US" sz="2400" b="1" dirty="0">
                <a:solidFill>
                  <a:srgbClr val="0000FF"/>
                </a:solidFill>
                <a:latin typeface="Book Antiqua" panose="02040602050305030304" pitchFamily="18" charset="0"/>
                <a:cs typeface="Times New Roman" pitchFamily="18" charset="0"/>
              </a:rPr>
              <a:t>averaging method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. 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All models are assigned </a:t>
            </a:r>
            <a:r>
              <a:rPr lang="en-US" sz="2400" b="1" dirty="0">
                <a:solidFill>
                  <a:srgbClr val="0000FF"/>
                </a:solidFill>
                <a:latin typeface="Book Antiqua" panose="02040602050305030304" pitchFamily="18" charset="0"/>
                <a:cs typeface="Times New Roman" pitchFamily="18" charset="0"/>
              </a:rPr>
              <a:t>different weights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 defining the </a:t>
            </a:r>
            <a:r>
              <a:rPr lang="en-US" sz="2400" b="1" dirty="0">
                <a:solidFill>
                  <a:srgbClr val="009900"/>
                </a:solidFill>
                <a:latin typeface="Book Antiqua" panose="02040602050305030304" pitchFamily="18" charset="0"/>
                <a:cs typeface="Times New Roman" pitchFamily="18" charset="0"/>
              </a:rPr>
              <a:t>importance of each model for prediction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. 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For instance, if two of your </a:t>
            </a:r>
            <a:r>
              <a:rPr lang="en-US" sz="2400" b="1" dirty="0">
                <a:solidFill>
                  <a:srgbClr val="870581"/>
                </a:solidFill>
                <a:latin typeface="Book Antiqua" panose="02040602050305030304" pitchFamily="18" charset="0"/>
                <a:cs typeface="Times New Roman" pitchFamily="18" charset="0"/>
              </a:rPr>
              <a:t>colleagues are critics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, while others have </a:t>
            </a:r>
            <a:r>
              <a:rPr lang="en-US" sz="2400" b="1" dirty="0">
                <a:solidFill>
                  <a:srgbClr val="FF0066"/>
                </a:solidFill>
                <a:latin typeface="Book Antiqua" panose="02040602050305030304" pitchFamily="18" charset="0"/>
                <a:cs typeface="Times New Roman" pitchFamily="18" charset="0"/>
              </a:rPr>
              <a:t>no prior experience in this field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, then the answers by these </a:t>
            </a:r>
            <a:r>
              <a:rPr lang="en-US" sz="2400" b="1" dirty="0">
                <a:latin typeface="Book Antiqua" panose="02040602050305030304" pitchFamily="18" charset="0"/>
                <a:cs typeface="Times New Roman" pitchFamily="18" charset="0"/>
              </a:rPr>
              <a:t>two friends are given more importance as compared to the other people.</a:t>
            </a:r>
          </a:p>
        </p:txBody>
      </p:sp>
    </p:spTree>
    <p:extLst>
      <p:ext uri="{BB962C8B-B14F-4D97-AF65-F5344CB8AC3E}">
        <p14:creationId xmlns:p14="http://schemas.microsoft.com/office/powerpoint/2010/main" val="13822598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F1E03942-3156-4E10-A266-1162E99199BE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  <p:sp>
        <p:nvSpPr>
          <p:cNvPr id="27651" name="Rectangle 5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2" name="Rectangle 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3" name="Rectangle 9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4" name="Rectangle 11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5" name="Rectangle 2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762000"/>
            <a:ext cx="8001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304800" y="3200400"/>
            <a:ext cx="8502068" cy="1133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result is calculated as 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[(5*0.23) + (4*0.23) + (5*0.18) + (4*0.18) + (4*0.18)] /5= 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4.41.</a:t>
            </a:r>
          </a:p>
        </p:txBody>
      </p:sp>
    </p:spTree>
    <p:extLst>
      <p:ext uri="{BB962C8B-B14F-4D97-AF65-F5344CB8AC3E}">
        <p14:creationId xmlns:p14="http://schemas.microsoft.com/office/powerpoint/2010/main" val="30241760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35532" y="152400"/>
            <a:ext cx="8451268" cy="5334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IN" sz="3600" b="1" dirty="0">
                <a:solidFill>
                  <a:schemeClr val="accent2">
                    <a:lumMod val="75000"/>
                  </a:schemeClr>
                </a:solidFill>
              </a:rPr>
              <a:t>Advanced Ensemble Techniques</a:t>
            </a:r>
            <a:endParaRPr lang="en-US" sz="3600" b="1" dirty="0">
              <a:solidFill>
                <a:schemeClr val="accent2">
                  <a:lumMod val="75000"/>
                </a:schemeClr>
              </a:solidFill>
              <a:latin typeface="Book Antiqua" pitchFamily="18" charset="0"/>
              <a:ea typeface="+mn-ea"/>
              <a:cs typeface="Arial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F1E03942-3156-4E10-A266-1162E99199BE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  <p:sp>
        <p:nvSpPr>
          <p:cNvPr id="27651" name="Rectangle 5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2" name="Rectangle 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3" name="Rectangle 9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4" name="Rectangle 11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5" name="Rectangle 2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15369" name="TextBox 11"/>
          <p:cNvSpPr txBox="1">
            <a:spLocks noChangeArrowheads="1"/>
          </p:cNvSpPr>
          <p:nvPr/>
        </p:nvSpPr>
        <p:spPr bwMode="auto">
          <a:xfrm>
            <a:off x="235532" y="830282"/>
            <a:ext cx="8451268" cy="3970318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b="1" dirty="0">
                <a:latin typeface="Book Antiqua" panose="02040602050305030304" pitchFamily="18" charset="0"/>
                <a:cs typeface="Times New Roman" pitchFamily="18" charset="0"/>
              </a:rPr>
              <a:t>Bagging and Boosting 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are the two very important ensemble methods to </a:t>
            </a:r>
            <a:r>
              <a:rPr lang="en-US" sz="2400" b="1" dirty="0">
                <a:solidFill>
                  <a:srgbClr val="870581"/>
                </a:solidFill>
                <a:latin typeface="Book Antiqua" panose="02040602050305030304" pitchFamily="18" charset="0"/>
                <a:cs typeface="Times New Roman" pitchFamily="18" charset="0"/>
              </a:rPr>
              <a:t>improve the measure of accuracy 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in </a:t>
            </a:r>
            <a:r>
              <a:rPr lang="en-US" sz="2400" b="1" dirty="0">
                <a:solidFill>
                  <a:srgbClr val="C00000"/>
                </a:solidFill>
                <a:latin typeface="Book Antiqua" panose="02040602050305030304" pitchFamily="18" charset="0"/>
                <a:cs typeface="Times New Roman" pitchFamily="18" charset="0"/>
              </a:rPr>
              <a:t>predictive models 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which is widely used. 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While performing a machine learning algorithm we might come across various errors such as </a:t>
            </a:r>
            <a:r>
              <a:rPr lang="en-US" sz="2400" b="1" dirty="0">
                <a:solidFill>
                  <a:srgbClr val="FF0066"/>
                </a:solidFill>
                <a:latin typeface="Book Antiqua" panose="02040602050305030304" pitchFamily="18" charset="0"/>
                <a:cs typeface="Times New Roman" pitchFamily="18" charset="0"/>
              </a:rPr>
              <a:t>noise, bias, and variance 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and to </a:t>
            </a:r>
            <a:r>
              <a:rPr lang="en-US" sz="2400" b="1" dirty="0">
                <a:solidFill>
                  <a:srgbClr val="0000CC"/>
                </a:solidFill>
                <a:latin typeface="Book Antiqua" panose="02040602050305030304" pitchFamily="18" charset="0"/>
                <a:cs typeface="Times New Roman" pitchFamily="18" charset="0"/>
              </a:rPr>
              <a:t>overcome these errors 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we apply </a:t>
            </a:r>
            <a:r>
              <a:rPr lang="en-US" sz="2400" b="1" dirty="0">
                <a:solidFill>
                  <a:srgbClr val="C00000"/>
                </a:solidFill>
                <a:latin typeface="Book Antiqua" panose="02040602050305030304" pitchFamily="18" charset="0"/>
                <a:cs typeface="Times New Roman" pitchFamily="18" charset="0"/>
              </a:rPr>
              <a:t>ensemble methods.</a:t>
            </a:r>
          </a:p>
        </p:txBody>
      </p:sp>
    </p:spTree>
    <p:extLst>
      <p:ext uri="{BB962C8B-B14F-4D97-AF65-F5344CB8AC3E}">
        <p14:creationId xmlns:p14="http://schemas.microsoft.com/office/powerpoint/2010/main" val="6880568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35532" y="76200"/>
            <a:ext cx="8451268" cy="533400"/>
          </a:xfrm>
        </p:spPr>
        <p:txBody>
          <a:bodyPr>
            <a:noAutofit/>
          </a:bodyPr>
          <a:lstStyle/>
          <a:p>
            <a:pPr algn="r">
              <a:defRPr/>
            </a:pPr>
            <a:r>
              <a:rPr lang="en-IN" sz="3600" b="1" dirty="0">
                <a:solidFill>
                  <a:schemeClr val="accent2">
                    <a:lumMod val="75000"/>
                  </a:schemeClr>
                </a:solidFill>
              </a:rPr>
              <a:t>Contd..</a:t>
            </a:r>
            <a:endParaRPr lang="en-US" sz="3600" b="1" dirty="0">
              <a:solidFill>
                <a:schemeClr val="accent2">
                  <a:lumMod val="75000"/>
                </a:schemeClr>
              </a:solidFill>
              <a:latin typeface="Book Antiqua" pitchFamily="18" charset="0"/>
              <a:ea typeface="+mn-ea"/>
              <a:cs typeface="Arial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F1E03942-3156-4E10-A266-1162E99199BE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  <p:sp>
        <p:nvSpPr>
          <p:cNvPr id="27651" name="Rectangle 5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2" name="Rectangle 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3" name="Rectangle 9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4" name="Rectangle 11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5" name="Rectangle 2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15369" name="TextBox 11"/>
          <p:cNvSpPr txBox="1">
            <a:spLocks noChangeArrowheads="1"/>
          </p:cNvSpPr>
          <p:nvPr/>
        </p:nvSpPr>
        <p:spPr bwMode="auto">
          <a:xfrm>
            <a:off x="235532" y="692289"/>
            <a:ext cx="8451268" cy="5724644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b="1" u="sng" dirty="0">
                <a:solidFill>
                  <a:srgbClr val="FF0000"/>
                </a:solidFill>
                <a:latin typeface="Book Antiqua" panose="02040602050305030304" pitchFamily="18" charset="0"/>
                <a:cs typeface="Times New Roman" pitchFamily="18" charset="0"/>
              </a:rPr>
              <a:t>1.</a:t>
            </a:r>
            <a:r>
              <a:rPr lang="en-US" sz="2800" b="1" dirty="0">
                <a:solidFill>
                  <a:srgbClr val="FF0000"/>
                </a:solidFill>
                <a:latin typeface="Book Antiqua" panose="02040602050305030304" pitchFamily="18" charset="0"/>
                <a:cs typeface="Times New Roman" pitchFamily="18" charset="0"/>
              </a:rPr>
              <a:t>Bagging</a:t>
            </a:r>
            <a:r>
              <a:rPr lang="en-US" sz="2800" b="1" u="sng" dirty="0">
                <a:solidFill>
                  <a:srgbClr val="FF0000"/>
                </a:solidFill>
                <a:latin typeface="Book Antiqua" panose="02040602050305030304" pitchFamily="18" charset="0"/>
                <a:cs typeface="Times New Roman" pitchFamily="18" charset="0"/>
              </a:rPr>
              <a:t>:</a:t>
            </a:r>
            <a:r>
              <a:rPr lang="en-US" sz="2800" b="1" dirty="0">
                <a:solidFill>
                  <a:srgbClr val="FF0000"/>
                </a:solidFill>
                <a:latin typeface="Book Antiqua" panose="02040602050305030304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Bagging is an </a:t>
            </a:r>
            <a:r>
              <a:rPr lang="en-US" sz="2400" b="1" dirty="0">
                <a:solidFill>
                  <a:srgbClr val="990000"/>
                </a:solidFill>
                <a:latin typeface="Book Antiqua" panose="02040602050305030304" pitchFamily="18" charset="0"/>
                <a:cs typeface="Times New Roman" pitchFamily="18" charset="0"/>
              </a:rPr>
              <a:t>acronym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 for </a:t>
            </a:r>
            <a:r>
              <a:rPr lang="en-US" sz="2400" b="1" dirty="0">
                <a:solidFill>
                  <a:srgbClr val="870581"/>
                </a:solidFill>
                <a:latin typeface="Book Antiqua" panose="02040602050305030304" pitchFamily="18" charset="0"/>
                <a:cs typeface="Times New Roman" pitchFamily="18" charset="0"/>
              </a:rPr>
              <a:t>Bootstrapped Aggregation. 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And it is a </a:t>
            </a:r>
            <a:r>
              <a:rPr lang="en-US" sz="2400" b="1" dirty="0">
                <a:solidFill>
                  <a:srgbClr val="005024"/>
                </a:solidFill>
                <a:latin typeface="Book Antiqua" panose="02040602050305030304" pitchFamily="18" charset="0"/>
                <a:cs typeface="Times New Roman" pitchFamily="18" charset="0"/>
              </a:rPr>
              <a:t>simple and very powerful ensemble method.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rgbClr val="005024"/>
                </a:solidFill>
                <a:latin typeface="Book Antiqua" panose="02040602050305030304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It is mainly used in </a:t>
            </a:r>
            <a:r>
              <a:rPr lang="en-US" sz="2400" b="1" dirty="0">
                <a:solidFill>
                  <a:srgbClr val="870581"/>
                </a:solidFill>
                <a:latin typeface="Book Antiqua" panose="02040602050305030304" pitchFamily="18" charset="0"/>
                <a:cs typeface="Times New Roman" pitchFamily="18" charset="0"/>
              </a:rPr>
              <a:t>Decision Trees.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b="1" u="sng" dirty="0">
                <a:solidFill>
                  <a:srgbClr val="C00000"/>
                </a:solidFill>
                <a:latin typeface="Book Antiqua" panose="02040602050305030304" pitchFamily="18" charset="0"/>
                <a:cs typeface="Times New Roman" pitchFamily="18" charset="0"/>
              </a:rPr>
              <a:t>For Eg: 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In the analogy, each friend will take the test separately, and then </a:t>
            </a:r>
            <a:r>
              <a:rPr lang="en-US" sz="2400" b="1" dirty="0">
                <a:solidFill>
                  <a:srgbClr val="0000CC"/>
                </a:solidFill>
                <a:latin typeface="Book Antiqua" panose="02040602050305030304" pitchFamily="18" charset="0"/>
                <a:cs typeface="Times New Roman" pitchFamily="18" charset="0"/>
              </a:rPr>
              <a:t>their answers will be combined 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to </a:t>
            </a:r>
            <a:r>
              <a:rPr lang="en-US" sz="2400" b="1" dirty="0">
                <a:solidFill>
                  <a:srgbClr val="009900"/>
                </a:solidFill>
                <a:latin typeface="Book Antiqua" panose="02040602050305030304" pitchFamily="18" charset="0"/>
                <a:cs typeface="Times New Roman" pitchFamily="18" charset="0"/>
              </a:rPr>
              <a:t>form the final answer on the exam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. There are many ways of combining the answers, but the </a:t>
            </a:r>
            <a:r>
              <a:rPr lang="en-US" sz="2400" b="1" dirty="0">
                <a:latin typeface="Book Antiqua" panose="02040602050305030304" pitchFamily="18" charset="0"/>
                <a:cs typeface="Times New Roman" pitchFamily="18" charset="0"/>
              </a:rPr>
              <a:t>most common way is voting.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b="1" dirty="0">
                <a:latin typeface="Book Antiqua" panose="02040602050305030304" pitchFamily="18" charset="0"/>
                <a:cs typeface="Times New Roman" pitchFamily="18" charset="0"/>
              </a:rPr>
              <a:t>Bagging is mainly used in </a:t>
            </a:r>
            <a:r>
              <a:rPr lang="en-US" sz="2400" b="1" u="sng" dirty="0">
                <a:solidFill>
                  <a:srgbClr val="870581"/>
                </a:solidFill>
                <a:latin typeface="Book Antiqua" panose="02040602050305030304" pitchFamily="18" charset="0"/>
                <a:cs typeface="Times New Roman" pitchFamily="18" charset="0"/>
              </a:rPr>
              <a:t>Random Forest Algorithm.</a:t>
            </a:r>
          </a:p>
        </p:txBody>
      </p:sp>
    </p:spTree>
    <p:extLst>
      <p:ext uri="{BB962C8B-B14F-4D97-AF65-F5344CB8AC3E}">
        <p14:creationId xmlns:p14="http://schemas.microsoft.com/office/powerpoint/2010/main" val="17677082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35532" y="76200"/>
            <a:ext cx="8451268" cy="5334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IN" sz="3600" b="1" dirty="0">
                <a:solidFill>
                  <a:srgbClr val="0000CC"/>
                </a:solidFill>
              </a:rPr>
              <a:t>How Bagging Works</a:t>
            </a:r>
            <a:endParaRPr lang="en-US" sz="3600" b="1" dirty="0">
              <a:solidFill>
                <a:srgbClr val="0000CC"/>
              </a:solidFill>
              <a:latin typeface="Book Antiqua" pitchFamily="18" charset="0"/>
              <a:ea typeface="+mn-ea"/>
              <a:cs typeface="Arial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F1E03942-3156-4E10-A266-1162E99199BE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  <p:sp>
        <p:nvSpPr>
          <p:cNvPr id="27651" name="Rectangle 5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2" name="Rectangle 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3" name="Rectangle 9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4" name="Rectangle 11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5" name="Rectangle 2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15369" name="TextBox 11"/>
          <p:cNvSpPr txBox="1">
            <a:spLocks noChangeArrowheads="1"/>
          </p:cNvSpPr>
          <p:nvPr/>
        </p:nvSpPr>
        <p:spPr bwMode="auto">
          <a:xfrm>
            <a:off x="235532" y="533400"/>
            <a:ext cx="8451268" cy="618630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In 1996, 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  <a:hlinkClick r:id="rId3"/>
              </a:rPr>
              <a:t>Leo Breiman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 introduced the bagging algorithm, which has three basic steps:</a:t>
            </a:r>
          </a:p>
          <a:p>
            <a:pPr marL="1085850" lvl="1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rgbClr val="870581"/>
                </a:solidFill>
                <a:latin typeface="Book Antiqua" panose="02040602050305030304" pitchFamily="18" charset="0"/>
                <a:cs typeface="Times New Roman" pitchFamily="18" charset="0"/>
              </a:rPr>
              <a:t>1. Bootstrapping</a:t>
            </a:r>
          </a:p>
          <a:p>
            <a:pPr marL="1085850" lvl="1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rgbClr val="870581"/>
                </a:solidFill>
                <a:latin typeface="Book Antiqua" panose="02040602050305030304" pitchFamily="18" charset="0"/>
                <a:cs typeface="Times New Roman" pitchFamily="18" charset="0"/>
              </a:rPr>
              <a:t>2. Parallel Training</a:t>
            </a:r>
          </a:p>
          <a:p>
            <a:pPr marL="1085850" lvl="1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rgbClr val="870581"/>
                </a:solidFill>
                <a:latin typeface="Book Antiqua" panose="02040602050305030304" pitchFamily="18" charset="0"/>
                <a:cs typeface="Times New Roman" pitchFamily="18" charset="0"/>
              </a:rPr>
              <a:t>3. Aggregation</a:t>
            </a:r>
          </a:p>
          <a:p>
            <a:pPr marL="363538" lvl="1" indent="-276225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b="1" u="sng" dirty="0">
                <a:solidFill>
                  <a:srgbClr val="FF0000"/>
                </a:solidFill>
                <a:latin typeface="Book Antiqua" panose="02040602050305030304" pitchFamily="18" charset="0"/>
                <a:cs typeface="Times New Roman" pitchFamily="18" charset="0"/>
              </a:rPr>
              <a:t>1. Bootstrapping: 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Bootstrapping is a </a:t>
            </a:r>
            <a:r>
              <a:rPr lang="en-US" sz="2400" b="1" dirty="0">
                <a:solidFill>
                  <a:srgbClr val="0000CC"/>
                </a:solidFill>
                <a:latin typeface="Book Antiqua" panose="02040602050305030304" pitchFamily="18" charset="0"/>
                <a:cs typeface="Times New Roman" pitchFamily="18" charset="0"/>
              </a:rPr>
              <a:t>sampling technique 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in which </a:t>
            </a:r>
            <a:r>
              <a:rPr lang="en-US" sz="2400" b="1" dirty="0">
                <a:solidFill>
                  <a:srgbClr val="FF0066"/>
                </a:solidFill>
                <a:latin typeface="Book Antiqua" panose="02040602050305030304" pitchFamily="18" charset="0"/>
                <a:cs typeface="Times New Roman" pitchFamily="18" charset="0"/>
              </a:rPr>
              <a:t>subsets of observations 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from the </a:t>
            </a:r>
            <a:r>
              <a:rPr lang="en-US" sz="2400" b="1" dirty="0">
                <a:solidFill>
                  <a:srgbClr val="009900"/>
                </a:solidFill>
                <a:latin typeface="Book Antiqua" panose="02040602050305030304" pitchFamily="18" charset="0"/>
                <a:cs typeface="Times New Roman" pitchFamily="18" charset="0"/>
              </a:rPr>
              <a:t>original dataset are generated. </a:t>
            </a:r>
          </a:p>
          <a:p>
            <a:pPr marL="363538" lvl="1" indent="-276225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A </a:t>
            </a:r>
            <a:r>
              <a:rPr lang="en-US" sz="2400" b="1" dirty="0">
                <a:solidFill>
                  <a:srgbClr val="FF0000"/>
                </a:solidFill>
                <a:latin typeface="Book Antiqua" panose="02040602050305030304" pitchFamily="18" charset="0"/>
                <a:cs typeface="Times New Roman" pitchFamily="18" charset="0"/>
              </a:rPr>
              <a:t>Training Data set 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containing the </a:t>
            </a:r>
            <a:r>
              <a:rPr lang="en-US" sz="2400" b="1" dirty="0">
                <a:solidFill>
                  <a:srgbClr val="870581"/>
                </a:solidFill>
                <a:latin typeface="Book Antiqua" panose="02040602050305030304" pitchFamily="18" charset="0"/>
                <a:cs typeface="Times New Roman" pitchFamily="18" charset="0"/>
              </a:rPr>
              <a:t>‘n’ no. of training examples 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, a </a:t>
            </a:r>
            <a:r>
              <a:rPr lang="en-US" sz="2400" b="1" dirty="0">
                <a:latin typeface="Book Antiqua" panose="02040602050305030304" pitchFamily="18" charset="0"/>
                <a:cs typeface="Times New Roman" pitchFamily="18" charset="0"/>
              </a:rPr>
              <a:t>sample of ‘m’ training examples generated 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by </a:t>
            </a:r>
            <a:r>
              <a:rPr lang="en-US" sz="2400" b="1" dirty="0">
                <a:solidFill>
                  <a:srgbClr val="FF0066"/>
                </a:solidFill>
                <a:latin typeface="Book Antiqua" panose="02040602050305030304" pitchFamily="18" charset="0"/>
                <a:cs typeface="Times New Roman" pitchFamily="18" charset="0"/>
              </a:rPr>
              <a:t>sampling with replacement.</a:t>
            </a:r>
          </a:p>
        </p:txBody>
      </p:sp>
    </p:spTree>
    <p:extLst>
      <p:ext uri="{BB962C8B-B14F-4D97-AF65-F5344CB8AC3E}">
        <p14:creationId xmlns:p14="http://schemas.microsoft.com/office/powerpoint/2010/main" val="3501834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>
          <a:xfrm>
            <a:off x="228600" y="152400"/>
            <a:ext cx="8686800" cy="64008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09728" indent="0" eaLnBrk="1" fontAlgn="auto" hangingPunct="1">
              <a:lnSpc>
                <a:spcPct val="110000"/>
              </a:lnSpc>
              <a:spcAft>
                <a:spcPts val="0"/>
              </a:spcAft>
              <a:buNone/>
              <a:defRPr/>
            </a:pPr>
            <a:r>
              <a:rPr lang="en-US" sz="3600" b="1" u="sng" dirty="0">
                <a:solidFill>
                  <a:srgbClr val="FF0000"/>
                </a:solidFill>
                <a:latin typeface="Baskerville Old Face" pitchFamily="18" charset="0"/>
              </a:rPr>
              <a:t>Topics : </a:t>
            </a:r>
          </a:p>
          <a:p>
            <a:pPr marL="711200" lvl="2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IN" sz="2400" b="1" dirty="0">
                <a:solidFill>
                  <a:srgbClr val="870581"/>
                </a:solidFill>
              </a:rPr>
              <a:t>Ensemble Methods</a:t>
            </a:r>
          </a:p>
          <a:p>
            <a:pPr lvl="3">
              <a:lnSpc>
                <a:spcPct val="150000"/>
              </a:lnSpc>
            </a:pPr>
            <a:r>
              <a:rPr lang="en-IN" sz="2400" b="1" dirty="0">
                <a:solidFill>
                  <a:srgbClr val="990000"/>
                </a:solidFill>
              </a:rPr>
              <a:t> Bagging</a:t>
            </a:r>
          </a:p>
          <a:p>
            <a:pPr lvl="3">
              <a:lnSpc>
                <a:spcPct val="150000"/>
              </a:lnSpc>
            </a:pPr>
            <a:r>
              <a:rPr lang="en-US" sz="2400" b="1" dirty="0">
                <a:solidFill>
                  <a:srgbClr val="990000"/>
                </a:solidFill>
              </a:rPr>
              <a:t> Boosting</a:t>
            </a:r>
            <a:endParaRPr lang="en-IN" sz="2400" b="1" dirty="0">
              <a:solidFill>
                <a:srgbClr val="990000"/>
              </a:solidFill>
            </a:endParaRPr>
          </a:p>
          <a:p>
            <a:pPr lvl="2">
              <a:lnSpc>
                <a:spcPct val="150000"/>
              </a:lnSpc>
            </a:pPr>
            <a:endParaRPr lang="en-IN" sz="2400" b="1" dirty="0"/>
          </a:p>
          <a:p>
            <a:pPr marL="1534160" lvl="5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IN" b="1" dirty="0">
              <a:solidFill>
                <a:srgbClr val="7030A0"/>
              </a:solidFill>
            </a:endParaRPr>
          </a:p>
          <a:p>
            <a:pPr marL="1280160" lvl="4" indent="0">
              <a:lnSpc>
                <a:spcPct val="150000"/>
              </a:lnSpc>
              <a:buNone/>
            </a:pPr>
            <a:endParaRPr lang="en-IN" dirty="0"/>
          </a:p>
          <a:p>
            <a:pPr lvl="4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99110872-BA2A-4248-96B4-D48905641DC8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35532" y="76200"/>
            <a:ext cx="8451268" cy="533400"/>
          </a:xfrm>
        </p:spPr>
        <p:txBody>
          <a:bodyPr>
            <a:noAutofit/>
          </a:bodyPr>
          <a:lstStyle/>
          <a:p>
            <a:pPr algn="r">
              <a:defRPr/>
            </a:pPr>
            <a:r>
              <a:rPr lang="en-IN" sz="3600" b="1" dirty="0">
                <a:solidFill>
                  <a:schemeClr val="accent2">
                    <a:lumMod val="75000"/>
                  </a:schemeClr>
                </a:solidFill>
              </a:rPr>
              <a:t>Contd..</a:t>
            </a:r>
            <a:endParaRPr lang="en-US" sz="3600" b="1" dirty="0">
              <a:solidFill>
                <a:schemeClr val="accent2">
                  <a:lumMod val="75000"/>
                </a:schemeClr>
              </a:solidFill>
              <a:latin typeface="Book Antiqua" pitchFamily="18" charset="0"/>
              <a:ea typeface="+mn-ea"/>
              <a:cs typeface="Arial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F1E03942-3156-4E10-A266-1162E99199BE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  <p:sp>
        <p:nvSpPr>
          <p:cNvPr id="27651" name="Rectangle 5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2" name="Rectangle 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3" name="Rectangle 9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4" name="Rectangle 11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5" name="Rectangle 2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15369" name="TextBox 11"/>
          <p:cNvSpPr txBox="1">
            <a:spLocks noChangeArrowheads="1"/>
          </p:cNvSpPr>
          <p:nvPr/>
        </p:nvSpPr>
        <p:spPr bwMode="auto">
          <a:xfrm>
            <a:off x="235532" y="692289"/>
            <a:ext cx="8451268" cy="526297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This means that 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  <a:cs typeface="Times New Roman" pitchFamily="18" charset="0"/>
              </a:rPr>
              <a:t>each time you select a data point 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from the </a:t>
            </a:r>
            <a:r>
              <a:rPr lang="en-US" sz="2400" b="1" dirty="0">
                <a:solidFill>
                  <a:srgbClr val="FF0066"/>
                </a:solidFill>
                <a:latin typeface="Book Antiqua" panose="02040602050305030304" pitchFamily="18" charset="0"/>
                <a:cs typeface="Times New Roman" pitchFamily="18" charset="0"/>
              </a:rPr>
              <a:t>training dataset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, you are able to </a:t>
            </a:r>
            <a:r>
              <a:rPr lang="en-US" sz="2400" b="1" dirty="0">
                <a:solidFill>
                  <a:srgbClr val="0000CC"/>
                </a:solidFill>
                <a:latin typeface="Book Antiqua" panose="02040602050305030304" pitchFamily="18" charset="0"/>
                <a:cs typeface="Times New Roman" pitchFamily="18" charset="0"/>
              </a:rPr>
              <a:t>select the same instance multiple times.</a:t>
            </a:r>
          </a:p>
          <a:p>
            <a:pPr algn="just">
              <a:lnSpc>
                <a:spcPct val="150000"/>
              </a:lnSpc>
            </a:pPr>
            <a:r>
              <a:rPr lang="en-US" sz="2800" b="1" u="sng" dirty="0">
                <a:solidFill>
                  <a:srgbClr val="FF0000"/>
                </a:solidFill>
                <a:latin typeface="Book Antiqua" panose="02040602050305030304" pitchFamily="18" charset="0"/>
                <a:cs typeface="Times New Roman" pitchFamily="18" charset="0"/>
              </a:rPr>
              <a:t>2. Parallel Training: 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These bootstrap samples are then </a:t>
            </a:r>
            <a:r>
              <a:rPr lang="en-US" sz="2400" b="1" dirty="0">
                <a:solidFill>
                  <a:srgbClr val="0000CC"/>
                </a:solidFill>
                <a:latin typeface="Book Antiqua" panose="02040602050305030304" pitchFamily="18" charset="0"/>
                <a:cs typeface="Times New Roman" pitchFamily="18" charset="0"/>
              </a:rPr>
              <a:t>trained independently 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and </a:t>
            </a:r>
            <a:r>
              <a:rPr lang="en-US" sz="2400" b="1" dirty="0">
                <a:solidFill>
                  <a:srgbClr val="870581"/>
                </a:solidFill>
                <a:latin typeface="Book Antiqua" panose="02040602050305030304" pitchFamily="18" charset="0"/>
                <a:cs typeface="Times New Roman" pitchFamily="18" charset="0"/>
              </a:rPr>
              <a:t>in parallel with each other </a:t>
            </a:r>
            <a:r>
              <a:rPr lang="en-US" sz="2400" b="1" dirty="0">
                <a:solidFill>
                  <a:srgbClr val="005024"/>
                </a:solidFill>
                <a:latin typeface="Book Antiqua" panose="02040602050305030304" pitchFamily="18" charset="0"/>
                <a:cs typeface="Times New Roman" pitchFamily="18" charset="0"/>
              </a:rPr>
              <a:t>using  base learners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800" b="1" u="sng" dirty="0">
                <a:solidFill>
                  <a:srgbClr val="FF0000"/>
                </a:solidFill>
                <a:latin typeface="Book Antiqua" panose="02040602050305030304" pitchFamily="18" charset="0"/>
                <a:cs typeface="Times New Roman" pitchFamily="18" charset="0"/>
              </a:rPr>
              <a:t>3. Aggregation: 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Finally, </a:t>
            </a:r>
            <a:r>
              <a:rPr lang="en-US" sz="2400" b="1" dirty="0">
                <a:latin typeface="Book Antiqua" panose="02040602050305030304" pitchFamily="18" charset="0"/>
                <a:cs typeface="Times New Roman" pitchFamily="18" charset="0"/>
              </a:rPr>
              <a:t>depending on the task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(i.e. </a:t>
            </a:r>
            <a:r>
              <a:rPr lang="en-US" sz="2400" b="1" dirty="0">
                <a:solidFill>
                  <a:srgbClr val="005024"/>
                </a:solidFill>
                <a:latin typeface="Book Antiqua" panose="02040602050305030304" pitchFamily="18" charset="0"/>
                <a:cs typeface="Times New Roman" pitchFamily="18" charset="0"/>
              </a:rPr>
              <a:t>regression or classification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), an </a:t>
            </a:r>
            <a:r>
              <a:rPr lang="en-US" sz="2400" b="1" dirty="0">
                <a:solidFill>
                  <a:srgbClr val="FF0066"/>
                </a:solidFill>
                <a:latin typeface="Book Antiqua" panose="02040602050305030304" pitchFamily="18" charset="0"/>
                <a:cs typeface="Times New Roman" pitchFamily="18" charset="0"/>
              </a:rPr>
              <a:t>average or a majority of the predictions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 are </a:t>
            </a:r>
            <a:r>
              <a:rPr lang="en-US" sz="2400" b="1" dirty="0">
                <a:latin typeface="Book Antiqua" panose="02040602050305030304" pitchFamily="18" charset="0"/>
                <a:cs typeface="Times New Roman" pitchFamily="18" charset="0"/>
              </a:rPr>
              <a:t>taken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 to compute the </a:t>
            </a:r>
            <a:r>
              <a:rPr lang="en-US" sz="2400" b="1" dirty="0">
                <a:solidFill>
                  <a:srgbClr val="FF0066"/>
                </a:solidFill>
                <a:latin typeface="Book Antiqua" panose="02040602050305030304" pitchFamily="18" charset="0"/>
                <a:cs typeface="Times New Roman" pitchFamily="18" charset="0"/>
              </a:rPr>
              <a:t>Accurate Results.</a:t>
            </a:r>
          </a:p>
        </p:txBody>
      </p:sp>
    </p:spTree>
    <p:extLst>
      <p:ext uri="{BB962C8B-B14F-4D97-AF65-F5344CB8AC3E}">
        <p14:creationId xmlns:p14="http://schemas.microsoft.com/office/powerpoint/2010/main" val="34241966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35532" y="76200"/>
            <a:ext cx="8451268" cy="533400"/>
          </a:xfrm>
        </p:spPr>
        <p:txBody>
          <a:bodyPr>
            <a:noAutofit/>
          </a:bodyPr>
          <a:lstStyle/>
          <a:p>
            <a:pPr algn="r">
              <a:defRPr/>
            </a:pPr>
            <a:r>
              <a:rPr lang="en-IN" sz="3600" b="1" dirty="0">
                <a:solidFill>
                  <a:schemeClr val="accent2">
                    <a:lumMod val="75000"/>
                  </a:schemeClr>
                </a:solidFill>
              </a:rPr>
              <a:t>Contd..</a:t>
            </a:r>
            <a:endParaRPr lang="en-US" sz="3600" b="1" dirty="0">
              <a:solidFill>
                <a:schemeClr val="accent2">
                  <a:lumMod val="75000"/>
                </a:schemeClr>
              </a:solidFill>
              <a:latin typeface="Book Antiqua" pitchFamily="18" charset="0"/>
              <a:ea typeface="+mn-ea"/>
              <a:cs typeface="Arial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F1E03942-3156-4E10-A266-1162E99199BE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  <p:sp>
        <p:nvSpPr>
          <p:cNvPr id="27651" name="Rectangle 5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2" name="Rectangle 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3" name="Rectangle 9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4" name="Rectangle 11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5" name="Rectangle 2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15369" name="TextBox 11"/>
          <p:cNvSpPr txBox="1">
            <a:spLocks noChangeArrowheads="1"/>
          </p:cNvSpPr>
          <p:nvPr/>
        </p:nvSpPr>
        <p:spPr bwMode="auto">
          <a:xfrm>
            <a:off x="235532" y="692289"/>
            <a:ext cx="8451268" cy="3970318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In the </a:t>
            </a:r>
            <a:r>
              <a:rPr lang="en-US" sz="2400" b="1" dirty="0">
                <a:solidFill>
                  <a:srgbClr val="FF0066"/>
                </a:solidFill>
                <a:latin typeface="Book Antiqua" panose="02040602050305030304" pitchFamily="18" charset="0"/>
                <a:cs typeface="Times New Roman" pitchFamily="18" charset="0"/>
              </a:rPr>
              <a:t>case of regression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, an </a:t>
            </a:r>
            <a:r>
              <a:rPr lang="en-US" sz="2400" b="1" dirty="0">
                <a:solidFill>
                  <a:srgbClr val="0000CC"/>
                </a:solidFill>
                <a:latin typeface="Book Antiqua" panose="02040602050305030304" pitchFamily="18" charset="0"/>
                <a:cs typeface="Times New Roman" pitchFamily="18" charset="0"/>
              </a:rPr>
              <a:t>average is taken of all the outputs predicted 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by the </a:t>
            </a:r>
            <a:r>
              <a:rPr lang="en-US" sz="2400" b="1" dirty="0">
                <a:latin typeface="Book Antiqua" panose="02040602050305030304" pitchFamily="18" charset="0"/>
                <a:cs typeface="Times New Roman" pitchFamily="18" charset="0"/>
              </a:rPr>
              <a:t>individual classifiers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; this is known as </a:t>
            </a:r>
            <a:r>
              <a:rPr lang="en-US" sz="2400" b="1" dirty="0">
                <a:solidFill>
                  <a:srgbClr val="870581"/>
                </a:solidFill>
                <a:latin typeface="Book Antiqua" panose="02040602050305030304" pitchFamily="18" charset="0"/>
                <a:cs typeface="Times New Roman" pitchFamily="18" charset="0"/>
              </a:rPr>
              <a:t>soft voting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. 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For </a:t>
            </a:r>
            <a:r>
              <a:rPr lang="en-US" sz="2400" b="1" dirty="0">
                <a:solidFill>
                  <a:srgbClr val="FF0066"/>
                </a:solidFill>
                <a:latin typeface="Book Antiqua" panose="02040602050305030304" pitchFamily="18" charset="0"/>
                <a:cs typeface="Times New Roman" pitchFamily="18" charset="0"/>
              </a:rPr>
              <a:t>classification problems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, the class with the </a:t>
            </a:r>
            <a:r>
              <a:rPr lang="en-US" sz="2400" b="1" dirty="0">
                <a:solidFill>
                  <a:srgbClr val="0000CC"/>
                </a:solidFill>
                <a:latin typeface="Book Antiqua" panose="02040602050305030304" pitchFamily="18" charset="0"/>
                <a:cs typeface="Times New Roman" pitchFamily="18" charset="0"/>
              </a:rPr>
              <a:t>highest majority of votes is accepted;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 this is known as </a:t>
            </a:r>
            <a:r>
              <a:rPr lang="en-US" sz="2400" b="1" dirty="0">
                <a:solidFill>
                  <a:srgbClr val="870581"/>
                </a:solidFill>
                <a:latin typeface="Book Antiqua" panose="02040602050305030304" pitchFamily="18" charset="0"/>
                <a:cs typeface="Times New Roman" pitchFamily="18" charset="0"/>
              </a:rPr>
              <a:t>hard voting or majority voting.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sz="2400" b="1" dirty="0">
              <a:solidFill>
                <a:srgbClr val="870581"/>
              </a:solidFill>
              <a:latin typeface="Book Antiqua" panose="02040602050305030304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55532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F1E03942-3156-4E10-A266-1162E99199BE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  <p:sp>
        <p:nvSpPr>
          <p:cNvPr id="27651" name="Rectangle 5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2" name="Rectangle 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3" name="Rectangle 9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4" name="Rectangle 11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5" name="Rectangle 2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84666"/>
            <a:ext cx="7391400" cy="65209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98034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F1E03942-3156-4E10-A266-1162E99199BE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  <p:sp>
        <p:nvSpPr>
          <p:cNvPr id="27651" name="Rectangle 5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2" name="Rectangle 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3" name="Rectangle 9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4" name="Rectangle 11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5" name="Rectangle 2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pic>
        <p:nvPicPr>
          <p:cNvPr id="12293" name="Picture 5" descr="https://www.kdnuggets.com/wp-content/uploads/Budzik-fig1-ensemble-learnin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33400"/>
            <a:ext cx="7467600" cy="6096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39308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35532" y="76200"/>
            <a:ext cx="8451268" cy="533400"/>
          </a:xfrm>
        </p:spPr>
        <p:txBody>
          <a:bodyPr>
            <a:noAutofit/>
          </a:bodyPr>
          <a:lstStyle/>
          <a:p>
            <a:pPr algn="r">
              <a:defRPr/>
            </a:pPr>
            <a:r>
              <a:rPr lang="en-IN" sz="3600" b="1" dirty="0">
                <a:solidFill>
                  <a:schemeClr val="accent2">
                    <a:lumMod val="75000"/>
                  </a:schemeClr>
                </a:solidFill>
              </a:rPr>
              <a:t>Contd..</a:t>
            </a:r>
            <a:endParaRPr lang="en-US" sz="3600" b="1" dirty="0">
              <a:solidFill>
                <a:schemeClr val="accent2">
                  <a:lumMod val="75000"/>
                </a:schemeClr>
              </a:solidFill>
              <a:latin typeface="Book Antiqua" pitchFamily="18" charset="0"/>
              <a:ea typeface="+mn-ea"/>
              <a:cs typeface="Arial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F1E03942-3156-4E10-A266-1162E99199BE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  <p:sp>
        <p:nvSpPr>
          <p:cNvPr id="27651" name="Rectangle 5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2" name="Rectangle 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3" name="Rectangle 9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4" name="Rectangle 11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5" name="Rectangle 2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15369" name="TextBox 11"/>
          <p:cNvSpPr txBox="1">
            <a:spLocks noChangeArrowheads="1"/>
          </p:cNvSpPr>
          <p:nvPr/>
        </p:nvSpPr>
        <p:spPr bwMode="auto">
          <a:xfrm>
            <a:off x="235532" y="692289"/>
            <a:ext cx="8451268" cy="5724644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b="1" u="sng" dirty="0">
                <a:solidFill>
                  <a:srgbClr val="FF0000"/>
                </a:solidFill>
                <a:latin typeface="Book Antiqua" panose="02040602050305030304" pitchFamily="18" charset="0"/>
                <a:cs typeface="Times New Roman" pitchFamily="18" charset="0"/>
              </a:rPr>
              <a:t>2.Boosting:</a:t>
            </a:r>
            <a:r>
              <a:rPr lang="en-US" sz="2800" b="1" dirty="0">
                <a:solidFill>
                  <a:srgbClr val="FF0000"/>
                </a:solidFill>
                <a:latin typeface="Book Antiqua" panose="02040602050305030304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Gradient Boosting is an </a:t>
            </a:r>
            <a:r>
              <a:rPr lang="en-US" sz="2400" b="1" dirty="0">
                <a:solidFill>
                  <a:srgbClr val="870581"/>
                </a:solidFill>
                <a:latin typeface="Book Antiqua" panose="02040602050305030304" pitchFamily="18" charset="0"/>
                <a:cs typeface="Times New Roman" pitchFamily="18" charset="0"/>
              </a:rPr>
              <a:t>ensemble learning technique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 in which </a:t>
            </a:r>
            <a:r>
              <a:rPr lang="en-US" sz="2400" b="1" dirty="0">
                <a:solidFill>
                  <a:srgbClr val="009900"/>
                </a:solidFill>
                <a:latin typeface="Book Antiqua" panose="02040602050305030304" pitchFamily="18" charset="0"/>
                <a:cs typeface="Times New Roman" pitchFamily="18" charset="0"/>
              </a:rPr>
              <a:t>models are not run independently 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but </a:t>
            </a:r>
            <a:r>
              <a:rPr lang="en-US" sz="2400" b="1" dirty="0">
                <a:solidFill>
                  <a:srgbClr val="FF0066"/>
                </a:solidFill>
                <a:latin typeface="Book Antiqua" panose="02040602050305030304" pitchFamily="18" charset="0"/>
                <a:cs typeface="Times New Roman" pitchFamily="18" charset="0"/>
              </a:rPr>
              <a:t>sequentially. 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Boosting is a kind of algorithm that is able to </a:t>
            </a:r>
            <a:r>
              <a:rPr lang="en-US" sz="2400" b="1" dirty="0">
                <a:solidFill>
                  <a:srgbClr val="0000CC"/>
                </a:solidFill>
                <a:latin typeface="Book Antiqua" panose="02040602050305030304" pitchFamily="18" charset="0"/>
                <a:cs typeface="Times New Roman" pitchFamily="18" charset="0"/>
              </a:rPr>
              <a:t>convert weak learners to strong learners.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In Boosting Technique, Each Algorithm. Ie, </a:t>
            </a:r>
            <a:r>
              <a:rPr lang="en-US" sz="2400" b="1" dirty="0">
                <a:solidFill>
                  <a:srgbClr val="870581"/>
                </a:solidFill>
                <a:latin typeface="Book Antiqua" panose="02040602050305030304" pitchFamily="18" charset="0"/>
                <a:cs typeface="Times New Roman" pitchFamily="18" charset="0"/>
              </a:rPr>
              <a:t>base learners are trained sequentially and at every time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 the </a:t>
            </a:r>
            <a:r>
              <a:rPr lang="en-US" sz="2400" b="1" dirty="0">
                <a:solidFill>
                  <a:srgbClr val="FF0066"/>
                </a:solidFill>
                <a:latin typeface="Book Antiqua" panose="02040602050305030304" pitchFamily="18" charset="0"/>
                <a:cs typeface="Times New Roman" pitchFamily="18" charset="0"/>
              </a:rPr>
              <a:t>next learner is trying to reduce the error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 by </a:t>
            </a:r>
            <a:r>
              <a:rPr lang="en-US" sz="2400" b="1" dirty="0">
                <a:solidFill>
                  <a:srgbClr val="009900"/>
                </a:solidFill>
                <a:latin typeface="Book Antiqua" panose="02040602050305030304" pitchFamily="18" charset="0"/>
                <a:cs typeface="Times New Roman" pitchFamily="18" charset="0"/>
              </a:rPr>
              <a:t>updating the parameters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 and perform </a:t>
            </a:r>
            <a:r>
              <a:rPr lang="en-US" sz="2400" b="1" dirty="0">
                <a:latin typeface="Book Antiqua" panose="02040602050305030304" pitchFamily="18" charset="0"/>
                <a:cs typeface="Times New Roman" pitchFamily="18" charset="0"/>
              </a:rPr>
              <a:t>better comparison to the previous learners.</a:t>
            </a:r>
          </a:p>
        </p:txBody>
      </p:sp>
    </p:spTree>
    <p:extLst>
      <p:ext uri="{BB962C8B-B14F-4D97-AF65-F5344CB8AC3E}">
        <p14:creationId xmlns:p14="http://schemas.microsoft.com/office/powerpoint/2010/main" val="24394350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35532" y="76200"/>
            <a:ext cx="8451268" cy="5334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IN" sz="3600" b="1" dirty="0">
                <a:solidFill>
                  <a:schemeClr val="accent2">
                    <a:lumMod val="75000"/>
                  </a:schemeClr>
                </a:solidFill>
              </a:rPr>
              <a:t>How Boosting Works</a:t>
            </a:r>
            <a:endParaRPr lang="en-US" sz="3600" b="1" dirty="0">
              <a:solidFill>
                <a:schemeClr val="accent2">
                  <a:lumMod val="75000"/>
                </a:schemeClr>
              </a:solidFill>
              <a:latin typeface="Book Antiqua" pitchFamily="18" charset="0"/>
              <a:ea typeface="+mn-ea"/>
              <a:cs typeface="Arial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F1E03942-3156-4E10-A266-1162E99199BE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  <p:sp>
        <p:nvSpPr>
          <p:cNvPr id="27651" name="Rectangle 5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2" name="Rectangle 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3" name="Rectangle 9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4" name="Rectangle 11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5" name="Rectangle 2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15369" name="TextBox 11"/>
          <p:cNvSpPr txBox="1">
            <a:spLocks noChangeArrowheads="1"/>
          </p:cNvSpPr>
          <p:nvPr/>
        </p:nvSpPr>
        <p:spPr bwMode="auto">
          <a:xfrm>
            <a:off x="235532" y="754082"/>
            <a:ext cx="8451268" cy="3970318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Here’s </a:t>
            </a:r>
            <a:r>
              <a:rPr lang="en-US" sz="2400" b="1" dirty="0">
                <a:solidFill>
                  <a:srgbClr val="0000CC"/>
                </a:solidFill>
                <a:latin typeface="Book Antiqua" panose="02040602050305030304" pitchFamily="18" charset="0"/>
                <a:cs typeface="Times New Roman" pitchFamily="18" charset="0"/>
              </a:rPr>
              <a:t>what the entire process looks like:</a:t>
            </a:r>
          </a:p>
          <a:p>
            <a:pPr marL="1085850" lvl="1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rgbClr val="0000CC"/>
                </a:solidFill>
                <a:latin typeface="Book Antiqua" panose="02040602050305030304" pitchFamily="18" charset="0"/>
                <a:cs typeface="Times New Roman" pitchFamily="18" charset="0"/>
              </a:rPr>
              <a:t>1. </a:t>
            </a:r>
            <a:r>
              <a:rPr lang="en-US" sz="2400" b="1" dirty="0">
                <a:solidFill>
                  <a:srgbClr val="FF0066"/>
                </a:solidFill>
                <a:latin typeface="Book Antiqua" panose="02040602050305030304" pitchFamily="18" charset="0"/>
                <a:cs typeface="Times New Roman" pitchFamily="18" charset="0"/>
              </a:rPr>
              <a:t>Create a subset from the original dat</a:t>
            </a:r>
            <a:r>
              <a:rPr lang="en-US" sz="2400" b="1" dirty="0">
                <a:latin typeface="Book Antiqua" panose="02040602050305030304" pitchFamily="18" charset="0"/>
                <a:cs typeface="Times New Roman" pitchFamily="18" charset="0"/>
              </a:rPr>
              <a:t>a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,</a:t>
            </a:r>
          </a:p>
          <a:p>
            <a:pPr marL="1085850" lvl="1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2. </a:t>
            </a:r>
            <a:r>
              <a:rPr lang="en-US" sz="2400" b="1" dirty="0">
                <a:solidFill>
                  <a:srgbClr val="669900"/>
                </a:solidFill>
                <a:latin typeface="Book Antiqua" panose="02040602050305030304" pitchFamily="18" charset="0"/>
                <a:cs typeface="Times New Roman" pitchFamily="18" charset="0"/>
              </a:rPr>
              <a:t>Build an initial model with this data,</a:t>
            </a:r>
          </a:p>
          <a:p>
            <a:pPr marL="1085850" lvl="1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3. </a:t>
            </a:r>
            <a:r>
              <a:rPr lang="en-US" sz="2400" b="1" dirty="0">
                <a:solidFill>
                  <a:srgbClr val="870581"/>
                </a:solidFill>
                <a:latin typeface="Book Antiqua" panose="02040602050305030304" pitchFamily="18" charset="0"/>
                <a:cs typeface="Times New Roman" pitchFamily="18" charset="0"/>
              </a:rPr>
              <a:t>Run predictions on the whole data set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,</a:t>
            </a:r>
          </a:p>
          <a:p>
            <a:pPr marL="1085850" lvl="1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4. </a:t>
            </a:r>
            <a:r>
              <a:rPr lang="en-US" sz="2400" b="1" dirty="0">
                <a:solidFill>
                  <a:srgbClr val="C00000"/>
                </a:solidFill>
                <a:latin typeface="Book Antiqua" panose="02040602050305030304" pitchFamily="18" charset="0"/>
                <a:cs typeface="Times New Roman" pitchFamily="18" charset="0"/>
              </a:rPr>
              <a:t>Calculate the error using the predictions and the actual values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,</a:t>
            </a:r>
          </a:p>
          <a:p>
            <a:pPr marL="1085850" lvl="1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5. </a:t>
            </a:r>
            <a:r>
              <a:rPr lang="en-US" sz="2400" b="1" dirty="0">
                <a:solidFill>
                  <a:srgbClr val="0000FF"/>
                </a:solidFill>
                <a:latin typeface="Book Antiqua" panose="02040602050305030304" pitchFamily="18" charset="0"/>
                <a:cs typeface="Times New Roman" pitchFamily="18" charset="0"/>
              </a:rPr>
              <a:t>Assign more weight to the incorrect predictions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,</a:t>
            </a:r>
          </a:p>
        </p:txBody>
      </p:sp>
    </p:spTree>
    <p:extLst>
      <p:ext uri="{BB962C8B-B14F-4D97-AF65-F5344CB8AC3E}">
        <p14:creationId xmlns:p14="http://schemas.microsoft.com/office/powerpoint/2010/main" val="5308318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35532" y="76200"/>
            <a:ext cx="8451268" cy="533400"/>
          </a:xfrm>
        </p:spPr>
        <p:txBody>
          <a:bodyPr>
            <a:noAutofit/>
          </a:bodyPr>
          <a:lstStyle/>
          <a:p>
            <a:pPr algn="r">
              <a:defRPr/>
            </a:pPr>
            <a:r>
              <a:rPr lang="en-IN" sz="3600" b="1" dirty="0">
                <a:solidFill>
                  <a:schemeClr val="accent2">
                    <a:lumMod val="75000"/>
                  </a:schemeClr>
                </a:solidFill>
              </a:rPr>
              <a:t>Contd..</a:t>
            </a:r>
            <a:endParaRPr lang="en-US" sz="3600" b="1" dirty="0">
              <a:solidFill>
                <a:schemeClr val="accent2">
                  <a:lumMod val="75000"/>
                </a:schemeClr>
              </a:solidFill>
              <a:latin typeface="Book Antiqua" pitchFamily="18" charset="0"/>
              <a:ea typeface="+mn-ea"/>
              <a:cs typeface="Arial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F1E03942-3156-4E10-A266-1162E99199BE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  <p:sp>
        <p:nvSpPr>
          <p:cNvPr id="27651" name="Rectangle 5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2" name="Rectangle 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3" name="Rectangle 9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4" name="Rectangle 11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5" name="Rectangle 2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15369" name="TextBox 11"/>
          <p:cNvSpPr txBox="1">
            <a:spLocks noChangeArrowheads="1"/>
          </p:cNvSpPr>
          <p:nvPr/>
        </p:nvSpPr>
        <p:spPr bwMode="auto">
          <a:xfrm>
            <a:off x="235532" y="692289"/>
            <a:ext cx="8451268" cy="452431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Create another model that attempts </a:t>
            </a:r>
            <a:r>
              <a:rPr lang="en-US" sz="2400" b="1" dirty="0">
                <a:solidFill>
                  <a:srgbClr val="0000FF"/>
                </a:solidFill>
                <a:latin typeface="Book Antiqua" panose="02040602050305030304" pitchFamily="18" charset="0"/>
                <a:cs typeface="Times New Roman" pitchFamily="18" charset="0"/>
              </a:rPr>
              <a:t>to fix errors from the last model,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Run predictions on the </a:t>
            </a:r>
            <a:r>
              <a:rPr lang="en-US" sz="2400" b="1" dirty="0">
                <a:latin typeface="Book Antiqua" panose="02040602050305030304" pitchFamily="18" charset="0"/>
                <a:cs typeface="Times New Roman" pitchFamily="18" charset="0"/>
              </a:rPr>
              <a:t>entire dataset with the new model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,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Create several models with each model aiming at correcting the errors generated by the previous one, Obtain the </a:t>
            </a:r>
            <a:r>
              <a:rPr lang="en-US" sz="2400" b="1" dirty="0">
                <a:solidFill>
                  <a:srgbClr val="669900"/>
                </a:solidFill>
                <a:latin typeface="Book Antiqua" panose="02040602050305030304" pitchFamily="18" charset="0"/>
                <a:cs typeface="Times New Roman" pitchFamily="18" charset="0"/>
              </a:rPr>
              <a:t>final model by weighting the mean of all the models.</a:t>
            </a:r>
          </a:p>
        </p:txBody>
      </p:sp>
    </p:spTree>
    <p:extLst>
      <p:ext uri="{BB962C8B-B14F-4D97-AF65-F5344CB8AC3E}">
        <p14:creationId xmlns:p14="http://schemas.microsoft.com/office/powerpoint/2010/main" val="38394117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35532" y="76200"/>
            <a:ext cx="8451268" cy="533400"/>
          </a:xfrm>
        </p:spPr>
        <p:txBody>
          <a:bodyPr>
            <a:noAutofit/>
          </a:bodyPr>
          <a:lstStyle/>
          <a:p>
            <a:pPr algn="r">
              <a:defRPr/>
            </a:pPr>
            <a:r>
              <a:rPr lang="en-IN" sz="3600" b="1" dirty="0">
                <a:solidFill>
                  <a:schemeClr val="accent2">
                    <a:lumMod val="75000"/>
                  </a:schemeClr>
                </a:solidFill>
              </a:rPr>
              <a:t>Contd..</a:t>
            </a:r>
            <a:endParaRPr lang="en-US" sz="3600" b="1" dirty="0">
              <a:solidFill>
                <a:schemeClr val="accent2">
                  <a:lumMod val="75000"/>
                </a:schemeClr>
              </a:solidFill>
              <a:latin typeface="Book Antiqua" pitchFamily="18" charset="0"/>
              <a:ea typeface="+mn-ea"/>
              <a:cs typeface="Arial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F1E03942-3156-4E10-A266-1162E99199BE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  <p:sp>
        <p:nvSpPr>
          <p:cNvPr id="27651" name="Rectangle 5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2" name="Rectangle 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3" name="Rectangle 9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4" name="Rectangle 11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5" name="Rectangle 2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75" y="948871"/>
            <a:ext cx="7924800" cy="4495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43757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35532" y="76200"/>
            <a:ext cx="8451268" cy="533400"/>
          </a:xfrm>
        </p:spPr>
        <p:txBody>
          <a:bodyPr>
            <a:noAutofit/>
          </a:bodyPr>
          <a:lstStyle/>
          <a:p>
            <a:pPr algn="r">
              <a:defRPr/>
            </a:pPr>
            <a:r>
              <a:rPr lang="en-IN" sz="3600" b="1" dirty="0">
                <a:solidFill>
                  <a:schemeClr val="accent2">
                    <a:lumMod val="75000"/>
                  </a:schemeClr>
                </a:solidFill>
              </a:rPr>
              <a:t>Contd..</a:t>
            </a:r>
            <a:endParaRPr lang="en-US" sz="3600" b="1" dirty="0">
              <a:solidFill>
                <a:schemeClr val="accent2">
                  <a:lumMod val="75000"/>
                </a:schemeClr>
              </a:solidFill>
              <a:latin typeface="Book Antiqua" pitchFamily="18" charset="0"/>
              <a:ea typeface="+mn-ea"/>
              <a:cs typeface="Arial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F1E03942-3156-4E10-A266-1162E99199BE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  <p:sp>
        <p:nvSpPr>
          <p:cNvPr id="27651" name="Rectangle 5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2" name="Rectangle 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3" name="Rectangle 9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4" name="Rectangle 11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5" name="Rectangle 2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pic>
        <p:nvPicPr>
          <p:cNvPr id="16386" name="Picture 2" descr="https://www.kdnuggets.com/wp-content/uploads/Budzik-fig2-ensemble-learnin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81000"/>
            <a:ext cx="5943600" cy="6248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36976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5618" y="1"/>
            <a:ext cx="8451268" cy="9144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defRPr/>
            </a:pPr>
            <a:r>
              <a:rPr lang="en-IN" sz="3200" b="1" dirty="0">
                <a:solidFill>
                  <a:srgbClr val="0000CC"/>
                </a:solidFill>
              </a:rPr>
              <a:t>Differences between Bagging And Boosting</a:t>
            </a:r>
            <a:endParaRPr lang="en-US" sz="3200" b="1" dirty="0">
              <a:solidFill>
                <a:srgbClr val="0000CC"/>
              </a:solidFill>
              <a:latin typeface="Book Antiqua" pitchFamily="18" charset="0"/>
              <a:ea typeface="+mn-ea"/>
              <a:cs typeface="Arial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F1E03942-3156-4E10-A266-1162E99199BE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  <p:sp>
        <p:nvSpPr>
          <p:cNvPr id="27651" name="Rectangle 5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2" name="Rectangle 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3" name="Rectangle 9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4" name="Rectangle 11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5" name="Rectangle 2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171" y="914400"/>
            <a:ext cx="8458200" cy="579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AutoShape 2" descr="Ensemble Learning: Bagging &amp; Boosting | by Fernando López | Towards Data  Scienc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4" name="AutoShape 4" descr="Ensemble Learning: Bagging &amp; Boosting | by Fernando López | Towards Data  Scienc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077177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4800" y="76200"/>
            <a:ext cx="8305800" cy="6858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defRPr/>
            </a:pPr>
            <a:r>
              <a:rPr lang="en-US" sz="4000" b="1" dirty="0">
                <a:solidFill>
                  <a:srgbClr val="0000CC"/>
                </a:solidFill>
                <a:latin typeface="Book Antiqua" pitchFamily="18" charset="0"/>
                <a:cs typeface="Arial" pitchFamily="34" charset="0"/>
              </a:rPr>
              <a:t>Ensemble Methods</a:t>
            </a:r>
            <a:endParaRPr lang="en-US" sz="4000" b="1" dirty="0">
              <a:solidFill>
                <a:srgbClr val="0000CC"/>
              </a:solidFill>
              <a:latin typeface="Book Antiqua" pitchFamily="18" charset="0"/>
              <a:ea typeface="+mn-ea"/>
              <a:cs typeface="Arial" pitchFamily="34" charset="0"/>
            </a:endParaRPr>
          </a:p>
        </p:txBody>
      </p:sp>
      <p:sp>
        <p:nvSpPr>
          <p:cNvPr id="27651" name="Rectangle 5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2" name="Rectangle 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3" name="Rectangle 9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4" name="Rectangle 11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5" name="Rectangle 2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15369" name="TextBox 11"/>
          <p:cNvSpPr txBox="1">
            <a:spLocks noChangeArrowheads="1"/>
          </p:cNvSpPr>
          <p:nvPr/>
        </p:nvSpPr>
        <p:spPr bwMode="auto">
          <a:xfrm>
            <a:off x="199246" y="912674"/>
            <a:ext cx="8639954" cy="4524315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In </a:t>
            </a:r>
            <a:r>
              <a:rPr lang="en-US" sz="2400" b="1" dirty="0">
                <a:solidFill>
                  <a:srgbClr val="FF0000"/>
                </a:solidFill>
                <a:latin typeface="Book Antiqua" panose="02040602050305030304" pitchFamily="18" charset="0"/>
                <a:cs typeface="Times New Roman" pitchFamily="18" charset="0"/>
              </a:rPr>
              <a:t>simple English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, Ensemble refers to a </a:t>
            </a:r>
            <a:r>
              <a:rPr lang="en-US" sz="2400" b="1" dirty="0">
                <a:solidFill>
                  <a:srgbClr val="009900"/>
                </a:solidFill>
                <a:latin typeface="Book Antiqua" panose="02040602050305030304" pitchFamily="18" charset="0"/>
                <a:cs typeface="Times New Roman" pitchFamily="18" charset="0"/>
              </a:rPr>
              <a:t>group of items.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rgbClr val="C00000"/>
                </a:solidFill>
                <a:latin typeface="Book Antiqua" panose="02040602050305030304" pitchFamily="18" charset="0"/>
                <a:cs typeface="Times New Roman" pitchFamily="18" charset="0"/>
              </a:rPr>
              <a:t>Ensemble methods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 is a machine learning technique that </a:t>
            </a:r>
            <a:r>
              <a:rPr lang="en-US" sz="2400" b="1" dirty="0">
                <a:solidFill>
                  <a:srgbClr val="870581"/>
                </a:solidFill>
                <a:latin typeface="Book Antiqua" panose="02040602050305030304" pitchFamily="18" charset="0"/>
                <a:cs typeface="Times New Roman" pitchFamily="18" charset="0"/>
              </a:rPr>
              <a:t>combines several base models 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in order to </a:t>
            </a:r>
            <a:r>
              <a:rPr lang="en-US" sz="2400" b="1" dirty="0">
                <a:solidFill>
                  <a:srgbClr val="0000CC"/>
                </a:solidFill>
                <a:latin typeface="Book Antiqua" panose="02040602050305030304" pitchFamily="18" charset="0"/>
                <a:cs typeface="Times New Roman" pitchFamily="18" charset="0"/>
              </a:rPr>
              <a:t>produce one optimal predictive model.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It is a powerful method to </a:t>
            </a:r>
            <a:r>
              <a:rPr lang="en-US" sz="2400" b="1" dirty="0">
                <a:solidFill>
                  <a:srgbClr val="009900"/>
                </a:solidFill>
                <a:latin typeface="Book Antiqua" panose="02040602050305030304" pitchFamily="18" charset="0"/>
                <a:cs typeface="Times New Roman" pitchFamily="18" charset="0"/>
              </a:rPr>
              <a:t>improve the performance of the model.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 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The main Aim is to combine all these models , to </a:t>
            </a:r>
            <a:r>
              <a:rPr lang="en-US" sz="2400" b="1" dirty="0">
                <a:solidFill>
                  <a:srgbClr val="870581"/>
                </a:solidFill>
                <a:latin typeface="Book Antiqua" panose="02040602050305030304" pitchFamily="18" charset="0"/>
                <a:cs typeface="Times New Roman" pitchFamily="18" charset="0"/>
              </a:rPr>
              <a:t>increase the  Accuracy.</a:t>
            </a:r>
          </a:p>
        </p:txBody>
      </p:sp>
    </p:spTree>
    <p:extLst>
      <p:ext uri="{BB962C8B-B14F-4D97-AF65-F5344CB8AC3E}">
        <p14:creationId xmlns:p14="http://schemas.microsoft.com/office/powerpoint/2010/main" val="794317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5618" y="0"/>
            <a:ext cx="8451268" cy="946667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IN" sz="3200" b="1" dirty="0">
                <a:solidFill>
                  <a:srgbClr val="0000CC"/>
                </a:solidFill>
              </a:rPr>
              <a:t>Differences between Bagging And Boosting</a:t>
            </a:r>
            <a:endParaRPr lang="en-US" sz="3200" b="1" dirty="0">
              <a:solidFill>
                <a:srgbClr val="0000CC"/>
              </a:solidFill>
              <a:latin typeface="Book Antiqua" pitchFamily="18" charset="0"/>
              <a:ea typeface="+mn-ea"/>
              <a:cs typeface="Arial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F1E03942-3156-4E10-A266-1162E99199BE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  <p:sp>
        <p:nvSpPr>
          <p:cNvPr id="27651" name="Rectangle 5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2" name="Rectangle 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3" name="Rectangle 9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4" name="Rectangle 11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5" name="Rectangle 2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" name="AutoShape 2" descr="Ensemble Learning: Bagging &amp; Boosting | by Fernando López | Towards Data  Scienc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4" name="AutoShape 4" descr="Ensemble Learning: Bagging &amp; Boosting | by Fernando López | Towards Data  Scienc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1030" name="Picture 6" descr="Ensemble Methods in Machine Learning: Bagging Versus Boosting | Pluralsigh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990600"/>
            <a:ext cx="8658225" cy="5562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80537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701" y="0"/>
            <a:ext cx="9143999" cy="533400"/>
          </a:xfrm>
        </p:spPr>
        <p:txBody>
          <a:bodyPr>
            <a:noAutofit/>
          </a:bodyPr>
          <a:lstStyle/>
          <a:p>
            <a:pPr algn="r">
              <a:defRPr/>
            </a:pPr>
            <a:r>
              <a:rPr lang="en-IN" sz="3600" b="1" dirty="0">
                <a:solidFill>
                  <a:srgbClr val="0000FF"/>
                </a:solidFill>
              </a:rPr>
              <a:t>Contd..</a:t>
            </a:r>
            <a:endParaRPr lang="en-US" sz="3600" b="1" dirty="0">
              <a:solidFill>
                <a:srgbClr val="0000FF"/>
              </a:solidFill>
              <a:latin typeface="Book Antiqua" pitchFamily="18" charset="0"/>
              <a:ea typeface="+mn-ea"/>
              <a:cs typeface="Arial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F1E03942-3156-4E10-A266-1162E99199BE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27651" name="Rectangle 5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2" name="Rectangle 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3" name="Rectangle 9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4" name="Rectangle 11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5" name="Rectangle 2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8457" y="1676400"/>
            <a:ext cx="2819400" cy="145375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9" name="TextBox 11"/>
          <p:cNvSpPr txBox="1">
            <a:spLocks noChangeArrowheads="1"/>
          </p:cNvSpPr>
          <p:nvPr/>
        </p:nvSpPr>
        <p:spPr bwMode="auto">
          <a:xfrm>
            <a:off x="235532" y="616089"/>
            <a:ext cx="8451268" cy="563231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rgbClr val="FF0000"/>
                </a:solidFill>
                <a:latin typeface="Book Antiqua" panose="02040602050305030304" pitchFamily="18" charset="0"/>
                <a:cs typeface="Times New Roman" pitchFamily="18" charset="0"/>
              </a:rPr>
              <a:t>For Eg: 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When you want to </a:t>
            </a:r>
            <a:r>
              <a:rPr lang="en-US" sz="2400" b="1" dirty="0">
                <a:solidFill>
                  <a:srgbClr val="0000CC"/>
                </a:solidFill>
                <a:latin typeface="Book Antiqua" panose="02040602050305030304" pitchFamily="18" charset="0"/>
                <a:cs typeface="Times New Roman" pitchFamily="18" charset="0"/>
              </a:rPr>
              <a:t>purchase a laptop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, will you simply </a:t>
            </a:r>
            <a:r>
              <a:rPr lang="en-US" sz="2400" b="1" dirty="0">
                <a:latin typeface="Book Antiqua" panose="02040602050305030304" pitchFamily="18" charset="0"/>
                <a:cs typeface="Times New Roman" pitchFamily="18" charset="0"/>
              </a:rPr>
              <a:t>walk up to the store and pick any laptop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? It’s </a:t>
            </a:r>
            <a:r>
              <a:rPr lang="en-US" sz="2400" b="1" dirty="0">
                <a:solidFill>
                  <a:srgbClr val="870581"/>
                </a:solidFill>
                <a:latin typeface="Book Antiqua" panose="02040602050305030304" pitchFamily="18" charset="0"/>
                <a:cs typeface="Times New Roman" pitchFamily="18" charset="0"/>
              </a:rPr>
              <a:t>highly unlikely.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sz="2400" b="1" dirty="0">
              <a:solidFill>
                <a:srgbClr val="870581"/>
              </a:solidFill>
              <a:latin typeface="Book Antiqua" panose="02040602050305030304" pitchFamily="18" charset="0"/>
              <a:cs typeface="Times New Roman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sz="2400" b="1" dirty="0">
              <a:solidFill>
                <a:srgbClr val="870581"/>
              </a:solidFill>
              <a:latin typeface="Book Antiqua" panose="02040602050305030304" pitchFamily="18" charset="0"/>
              <a:cs typeface="Times New Roman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rgbClr val="870581"/>
                </a:solidFill>
                <a:latin typeface="Book Antiqua" panose="02040602050305030304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Generally, You </a:t>
            </a:r>
            <a:r>
              <a:rPr lang="en-US" sz="2400" b="1" dirty="0">
                <a:latin typeface="Book Antiqua" panose="02040602050305030304" pitchFamily="18" charset="0"/>
                <a:cs typeface="Times New Roman" pitchFamily="18" charset="0"/>
              </a:rPr>
              <a:t>would likely browse a few web portals where people have </a:t>
            </a:r>
            <a:r>
              <a:rPr lang="en-US" sz="2400" b="1" dirty="0">
                <a:solidFill>
                  <a:srgbClr val="990000"/>
                </a:solidFill>
                <a:latin typeface="Book Antiqua" panose="02040602050305030304" pitchFamily="18" charset="0"/>
                <a:cs typeface="Times New Roman" pitchFamily="18" charset="0"/>
              </a:rPr>
              <a:t>posted their reviews and compare different laptop models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, </a:t>
            </a:r>
            <a:r>
              <a:rPr lang="en-US" sz="2400" b="1" dirty="0">
                <a:solidFill>
                  <a:srgbClr val="870581"/>
                </a:solidFill>
                <a:latin typeface="Book Antiqua" panose="02040602050305030304" pitchFamily="18" charset="0"/>
                <a:cs typeface="Times New Roman" pitchFamily="18" charset="0"/>
              </a:rPr>
              <a:t>checking for their features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, </a:t>
            </a:r>
            <a:r>
              <a:rPr lang="en-US" sz="2400" b="1" dirty="0">
                <a:solidFill>
                  <a:srgbClr val="009900"/>
                </a:solidFill>
                <a:latin typeface="Book Antiqua" panose="02040602050305030304" pitchFamily="18" charset="0"/>
                <a:cs typeface="Times New Roman" pitchFamily="18" charset="0"/>
              </a:rPr>
              <a:t>specifications and prices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. You will also probably ask your </a:t>
            </a:r>
            <a:r>
              <a:rPr lang="en-US" sz="2400" b="1" dirty="0">
                <a:solidFill>
                  <a:srgbClr val="FF0066"/>
                </a:solidFill>
                <a:latin typeface="Book Antiqua" panose="02040602050305030304" pitchFamily="18" charset="0"/>
                <a:cs typeface="Times New Roman" pitchFamily="18" charset="0"/>
              </a:rPr>
              <a:t>friends and colleagues for their opinion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806048"/>
            <a:ext cx="2891971" cy="1615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96418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701" y="0"/>
            <a:ext cx="9143999" cy="533400"/>
          </a:xfrm>
        </p:spPr>
        <p:txBody>
          <a:bodyPr>
            <a:noAutofit/>
          </a:bodyPr>
          <a:lstStyle/>
          <a:p>
            <a:pPr algn="r">
              <a:defRPr/>
            </a:pPr>
            <a:r>
              <a:rPr lang="en-IN" sz="3600" b="1" dirty="0">
                <a:solidFill>
                  <a:srgbClr val="0000FF"/>
                </a:solidFill>
              </a:rPr>
              <a:t>Contd..</a:t>
            </a:r>
            <a:endParaRPr lang="en-US" sz="3600" b="1" dirty="0">
              <a:solidFill>
                <a:srgbClr val="0000FF"/>
              </a:solidFill>
              <a:latin typeface="Book Antiqua" pitchFamily="18" charset="0"/>
              <a:ea typeface="+mn-ea"/>
              <a:cs typeface="Arial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F1E03942-3156-4E10-A266-1162E99199BE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27651" name="Rectangle 5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2" name="Rectangle 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3" name="Rectangle 9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4" name="Rectangle 11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5" name="Rectangle 2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15369" name="TextBox 11"/>
          <p:cNvSpPr txBox="1">
            <a:spLocks noChangeArrowheads="1"/>
          </p:cNvSpPr>
          <p:nvPr/>
        </p:nvSpPr>
        <p:spPr bwMode="auto">
          <a:xfrm>
            <a:off x="235532" y="457200"/>
            <a:ext cx="8451268" cy="563231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In short, you </a:t>
            </a:r>
            <a:r>
              <a:rPr lang="en-US" sz="2400" b="1" dirty="0">
                <a:solidFill>
                  <a:srgbClr val="C00000"/>
                </a:solidFill>
                <a:latin typeface="Book Antiqua" panose="02040602050305030304" pitchFamily="18" charset="0"/>
                <a:cs typeface="Times New Roman" pitchFamily="18" charset="0"/>
              </a:rPr>
              <a:t>wouldn’t directly reach a conclusion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, but will </a:t>
            </a:r>
            <a:r>
              <a:rPr lang="en-US" sz="2400" b="1" dirty="0">
                <a:latin typeface="Book Antiqua" panose="02040602050305030304" pitchFamily="18" charset="0"/>
                <a:cs typeface="Times New Roman" pitchFamily="18" charset="0"/>
              </a:rPr>
              <a:t>instead make a decision considering the opinions of other people as well. 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Here also we can follow the </a:t>
            </a:r>
            <a:r>
              <a:rPr lang="en-US" sz="2400" b="1" dirty="0">
                <a:solidFill>
                  <a:srgbClr val="C00000"/>
                </a:solidFill>
                <a:latin typeface="Book Antiqua" panose="02040602050305030304" pitchFamily="18" charset="0"/>
                <a:cs typeface="Times New Roman" pitchFamily="18" charset="0"/>
              </a:rPr>
              <a:t>Ensemble Learning 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i="1" dirty="0"/>
              <a:t>An ensemble is itself a supervised learning algorithm, </a:t>
            </a: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because it can be </a:t>
            </a:r>
            <a:r>
              <a:rPr lang="en-US" sz="2400" b="1" dirty="0">
                <a:solidFill>
                  <a:srgbClr val="009900"/>
                </a:solidFill>
                <a:latin typeface="Book Antiqua" panose="02040602050305030304" pitchFamily="18" charset="0"/>
                <a:cs typeface="Times New Roman" pitchFamily="18" charset="0"/>
              </a:rPr>
              <a:t>trained and then used to make predictions.</a:t>
            </a:r>
            <a:endParaRPr lang="en-US" sz="2400" b="1" dirty="0">
              <a:solidFill>
                <a:srgbClr val="0000CC"/>
              </a:solidFill>
              <a:latin typeface="Book Antiqua" panose="02040602050305030304" pitchFamily="18" charset="0"/>
              <a:cs typeface="Times New Roman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rgbClr val="0000CC"/>
                </a:solidFill>
                <a:latin typeface="Book Antiqua" panose="02040602050305030304" pitchFamily="18" charset="0"/>
                <a:cs typeface="Times New Roman" pitchFamily="18" charset="0"/>
              </a:rPr>
              <a:t> By using the Ensemble Learning, we have 2 objectives: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rgbClr val="0000CC"/>
                </a:solidFill>
                <a:latin typeface="Book Antiqua" panose="02040602050305030304" pitchFamily="18" charset="0"/>
                <a:cs typeface="Times New Roman" pitchFamily="18" charset="0"/>
              </a:rPr>
              <a:t>1. </a:t>
            </a:r>
            <a:r>
              <a:rPr lang="en-US" sz="2400" b="1" dirty="0">
                <a:latin typeface="Book Antiqua" panose="02040602050305030304" pitchFamily="18" charset="0"/>
                <a:cs typeface="Times New Roman" pitchFamily="18" charset="0"/>
              </a:rPr>
              <a:t>Reducing the Error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b="1" dirty="0">
                <a:latin typeface="Book Antiqua" panose="02040602050305030304" pitchFamily="18" charset="0"/>
                <a:cs typeface="Times New Roman" pitchFamily="18" charset="0"/>
              </a:rPr>
              <a:t>2. Maintaining the Generalizations. </a:t>
            </a:r>
          </a:p>
        </p:txBody>
      </p:sp>
    </p:spTree>
    <p:extLst>
      <p:ext uri="{BB962C8B-B14F-4D97-AF65-F5344CB8AC3E}">
        <p14:creationId xmlns:p14="http://schemas.microsoft.com/office/powerpoint/2010/main" val="12634536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F1E03942-3156-4E10-A266-1162E99199BE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27651" name="Rectangle 5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2" name="Rectangle 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3" name="Rectangle 9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4" name="Rectangle 11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5" name="Rectangle 2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144" y="581868"/>
            <a:ext cx="7924799" cy="56665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90600" y="6281057"/>
            <a:ext cx="739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00CC"/>
                </a:solidFill>
              </a:rPr>
              <a:t>Figure: Ensemble Methods</a:t>
            </a:r>
            <a:endParaRPr lang="en-IN" sz="24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8115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701" y="76200"/>
            <a:ext cx="9143999" cy="5334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IN" sz="3600" b="1" dirty="0">
                <a:solidFill>
                  <a:srgbClr val="0000FF"/>
                </a:solidFill>
              </a:rPr>
              <a:t>Real Time Example</a:t>
            </a:r>
            <a:endParaRPr lang="en-US" sz="3600" b="1" dirty="0">
              <a:solidFill>
                <a:srgbClr val="0000FF"/>
              </a:solidFill>
              <a:latin typeface="Book Antiqua" pitchFamily="18" charset="0"/>
              <a:ea typeface="+mn-ea"/>
              <a:cs typeface="Arial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F1E03942-3156-4E10-A266-1162E99199BE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27651" name="Rectangle 5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2" name="Rectangle 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3" name="Rectangle 9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4" name="Rectangle 11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5" name="Rectangle 2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15369" name="TextBox 11"/>
          <p:cNvSpPr txBox="1">
            <a:spLocks noChangeArrowheads="1"/>
          </p:cNvSpPr>
          <p:nvPr/>
        </p:nvSpPr>
        <p:spPr bwMode="auto">
          <a:xfrm>
            <a:off x="235532" y="584280"/>
            <a:ext cx="8451268" cy="446968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Consider the fable of the blind men and the elephant depicted in the image below. 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The blind men are each describing an elephant from their own point of view. 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Book Antiqua" panose="02040602050305030304" pitchFamily="18" charset="0"/>
                <a:cs typeface="Times New Roman" pitchFamily="18" charset="0"/>
              </a:rPr>
              <a:t>Their descriptions are all correct but incomplete. Their understanding of the elephant would be more accurate and realistic if they came together to discuss and combined their descriptions.</a:t>
            </a:r>
          </a:p>
        </p:txBody>
      </p:sp>
    </p:spTree>
    <p:extLst>
      <p:ext uri="{BB962C8B-B14F-4D97-AF65-F5344CB8AC3E}">
        <p14:creationId xmlns:p14="http://schemas.microsoft.com/office/powerpoint/2010/main" val="16793475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F1E03942-3156-4E10-A266-1162E99199BE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27651" name="Rectangle 5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2" name="Rectangle 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3" name="Rectangle 9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4" name="Rectangle 11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5" name="Rectangle 2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pic>
        <p:nvPicPr>
          <p:cNvPr id="8194" name="Picture 2" descr="Introduction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84666"/>
            <a:ext cx="8578268" cy="54650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84732" y="5888058"/>
            <a:ext cx="86764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main principle of ensemble methods is to 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combine weak and strong learners to form strong learners</a:t>
            </a:r>
            <a:r>
              <a:rPr lang="en-US" sz="2000" dirty="0">
                <a:solidFill>
                  <a:srgbClr val="0000FF"/>
                </a:solidFill>
              </a:rPr>
              <a:t>.</a:t>
            </a:r>
            <a:endParaRPr lang="en-IN" sz="20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322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4800" y="195161"/>
            <a:ext cx="8284028" cy="5334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r">
              <a:defRPr/>
            </a:pPr>
            <a:r>
              <a:rPr lang="en-IN" sz="3600" b="1" dirty="0">
                <a:solidFill>
                  <a:srgbClr val="0000CC"/>
                </a:solidFill>
              </a:rPr>
              <a:t>Types of Ensemble Techniques</a:t>
            </a:r>
            <a:endParaRPr lang="en-US" sz="3600" b="1" dirty="0">
              <a:solidFill>
                <a:srgbClr val="0000CC"/>
              </a:solidFill>
              <a:latin typeface="Book Antiqua" pitchFamily="18" charset="0"/>
              <a:ea typeface="+mn-ea"/>
              <a:cs typeface="Arial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F1E03942-3156-4E10-A266-1162E99199BE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27651" name="Rectangle 5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2" name="Rectangle 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3" name="Rectangle 9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4" name="Rectangle 11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5" name="Rectangle 27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838200"/>
            <a:ext cx="65532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415602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25974</TotalTime>
  <Words>1298</Words>
  <Application>Microsoft Office PowerPoint</Application>
  <PresentationFormat>On-screen Show (4:3)</PresentationFormat>
  <Paragraphs>151</Paragraphs>
  <Slides>30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9" baseType="lpstr">
      <vt:lpstr>Arial</vt:lpstr>
      <vt:lpstr>Baskerville Old Face</vt:lpstr>
      <vt:lpstr>Book Antiqua</vt:lpstr>
      <vt:lpstr>Calibri</vt:lpstr>
      <vt:lpstr>Century Schoolbook</vt:lpstr>
      <vt:lpstr>Times New Roman</vt:lpstr>
      <vt:lpstr>Wingdings</vt:lpstr>
      <vt:lpstr>Wingdings 2</vt:lpstr>
      <vt:lpstr>Oriel</vt:lpstr>
      <vt:lpstr>PowerPoint Presentation</vt:lpstr>
      <vt:lpstr>PowerPoint Presentation</vt:lpstr>
      <vt:lpstr>Ensemble Methods</vt:lpstr>
      <vt:lpstr>Contd..</vt:lpstr>
      <vt:lpstr>Contd..</vt:lpstr>
      <vt:lpstr>PowerPoint Presentation</vt:lpstr>
      <vt:lpstr>Real Time Example</vt:lpstr>
      <vt:lpstr>PowerPoint Presentation</vt:lpstr>
      <vt:lpstr>Types of Ensemble Techniques</vt:lpstr>
      <vt:lpstr>Basic Ensemble Techniques</vt:lpstr>
      <vt:lpstr>Contd..</vt:lpstr>
      <vt:lpstr>PowerPoint Presentation</vt:lpstr>
      <vt:lpstr>Contd..</vt:lpstr>
      <vt:lpstr>PowerPoint Presentation</vt:lpstr>
      <vt:lpstr>Contd..</vt:lpstr>
      <vt:lpstr>PowerPoint Presentation</vt:lpstr>
      <vt:lpstr>Advanced Ensemble Techniques</vt:lpstr>
      <vt:lpstr>Contd..</vt:lpstr>
      <vt:lpstr>How Bagging Works</vt:lpstr>
      <vt:lpstr>Contd..</vt:lpstr>
      <vt:lpstr>Contd..</vt:lpstr>
      <vt:lpstr>PowerPoint Presentation</vt:lpstr>
      <vt:lpstr>PowerPoint Presentation</vt:lpstr>
      <vt:lpstr>Contd..</vt:lpstr>
      <vt:lpstr>How Boosting Works</vt:lpstr>
      <vt:lpstr>Contd..</vt:lpstr>
      <vt:lpstr>Contd..</vt:lpstr>
      <vt:lpstr>Contd..</vt:lpstr>
      <vt:lpstr>Differences between Bagging And Boosting</vt:lpstr>
      <vt:lpstr>Differences between Bagging And Boosting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GLK</dc:creator>
  <cp:lastModifiedBy>katragadda naga divya</cp:lastModifiedBy>
  <cp:revision>1953</cp:revision>
  <dcterms:created xsi:type="dcterms:W3CDTF">2013-11-07T06:07:38Z</dcterms:created>
  <dcterms:modified xsi:type="dcterms:W3CDTF">2025-09-10T09:09:40Z</dcterms:modified>
</cp:coreProperties>
</file>