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365" r:id="rId5"/>
    <p:sldId id="313" r:id="rId6"/>
    <p:sldId id="320" r:id="rId7"/>
    <p:sldId id="369" r:id="rId8"/>
    <p:sldId id="366" r:id="rId9"/>
    <p:sldId id="367" r:id="rId10"/>
    <p:sldId id="311" r:id="rId11"/>
    <p:sldId id="368" r:id="rId12"/>
    <p:sldId id="364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1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3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859" y="58"/>
      </p:cViewPr>
      <p:guideLst>
        <p:guide orient="horz" pos="2731"/>
        <p:guide orient="horz" pos="395"/>
        <p:guide pos="33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24-01-2026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F60C5-6012-6C32-82B3-5AA306F07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038003-7FFF-68C6-2767-68C2F4F8B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90E89-051A-17F4-55DD-44F8C1E8B9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TC explanation is in next hide slide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7B26E-8338-8D1D-091F-BFC3F47611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4CEB-289A-4C28-8983-93AE30EF0514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570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2353D-8AA2-2249-623A-0B955AFC1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7126DD-8247-D6F3-7178-35897B3F68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0D3AD0-FC8B-1CAA-744E-9CF3D687D7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TC explanation is in next hide slide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589D9-F024-D26F-5450-6B8068B4DC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4CEB-289A-4C28-8983-93AE30EF0514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7206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E9C64-44DC-5DC0-3893-78841B8B9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79DEDE-6BCD-099B-0DBB-6E8DFF5452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E51D93-9A10-E93B-2FC6-4931385BB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TC explanation is in next hide slide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23EB1-E21D-51ED-AB1A-1B23CCA57C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4CEB-289A-4C28-8983-93AE30EF0514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178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Ans:B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4CEB-289A-4C28-8983-93AE30EF0514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3886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Ans:D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4CEB-289A-4C28-8983-93AE30EF0514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280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523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gr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123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BF7156F-0987-437D-B5B1-479A65624E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42826" y="87794"/>
            <a:ext cx="1504545" cy="25937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40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2pPr>
            <a:lvl3pPr marL="6858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3pPr>
            <a:lvl4pPr marL="10287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4pPr>
            <a:lvl5pPr marL="1371600" indent="0">
              <a:buNone/>
              <a:defRPr sz="1400">
                <a:latin typeface="Cambria Math" panose="02040503050406030204" pitchFamily="18" charset="0"/>
                <a:ea typeface="Cambria Math" panose="02040503050406030204" pitchFamily="18" charset="0"/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00994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7" y="0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7" y="3067665"/>
            <a:ext cx="30858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Dijkstra’s algorithm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2600B6-AC2B-284E-987E-7F6FA9FF30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sz="2400" b="1" dirty="0"/>
              <a:t>Single source shortest path problem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77A6614-7E6F-8E49-A7BE-2D49E004CB0E}"/>
                  </a:ext>
                </a:extLst>
              </p:cNvPr>
              <p:cNvSpPr/>
              <p:nvPr/>
            </p:nvSpPr>
            <p:spPr>
              <a:xfrm>
                <a:off x="476608" y="1047891"/>
                <a:ext cx="448344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1"/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itchFamily="2" charset="2"/>
                  </a:rPr>
                  <a:t>Find a shortest path from a given source vertex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𝑠</m:t>
                    </m:r>
                  </m:oMath>
                </a14:m>
                <a:endParaRPr lang="en-US" altLang="en-US" sz="1600" dirty="0">
                  <a:solidFill>
                    <a:schemeClr val="accent2">
                      <a:lumMod val="7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sym typeface="Symbol" pitchFamily="2" charset="2"/>
                </a:endParaRPr>
              </a:p>
              <a:p>
                <a:pPr marL="0" lvl="1"/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itchFamily="2" charset="2"/>
                  </a:rPr>
                  <a:t>to each vertex </a:t>
                </a:r>
                <a14:m>
                  <m:oMath xmlns:m="http://schemas.openxmlformats.org/officeDocument/2006/math"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𝑣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</m:t>
                    </m:r>
                    <m:r>
                      <a:rPr lang="en-US" altLang="en-US" sz="160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itchFamily="2" charset="2"/>
                      </a:rPr>
                      <m:t>𝑉</m:t>
                    </m:r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itchFamily="2" charset="2"/>
                  </a:rPr>
                  <a:t>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77A6614-7E6F-8E49-A7BE-2D49E004CB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1047891"/>
                <a:ext cx="4483441" cy="584775"/>
              </a:xfrm>
              <a:prstGeom prst="rect">
                <a:avLst/>
              </a:prstGeom>
              <a:blipFill>
                <a:blip r:embed="rId2"/>
                <a:stretch>
                  <a:fillRect l="-679" t="-4167" b="-114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871A81E-C642-40AD-9AB6-9B62E91A45A3}"/>
                  </a:ext>
                </a:extLst>
              </p:cNvPr>
              <p:cNvSpPr/>
              <p:nvPr/>
            </p:nvSpPr>
            <p:spPr>
              <a:xfrm>
                <a:off x="476608" y="667636"/>
                <a:ext cx="59882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1"/>
                <a:r>
                  <a:rPr lang="en-US" altLang="en-US" sz="1600" b="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Let</a:t>
                </a:r>
                <a:r>
                  <a:rPr lang="en-US" altLang="en-US" sz="1600" b="0" dirty="0">
                    <a:solidFill>
                      <a:schemeClr val="accent2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altLang="en-US" sz="1600" b="0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  <m: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altLang="en-US" sz="1600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alt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itchFamily="2" charset="2"/>
                  </a:rPr>
                  <a:t> be a weighted graph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871A81E-C642-40AD-9AB6-9B62E91A45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67636"/>
                <a:ext cx="5988200" cy="338554"/>
              </a:xfrm>
              <a:prstGeom prst="rect">
                <a:avLst/>
              </a:prstGeom>
              <a:blipFill>
                <a:blip r:embed="rId3"/>
                <a:stretch>
                  <a:fillRect l="-509" t="-7273" b="-21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693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54F584-6909-E94C-A79C-B8D204C0C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/>
              <a:t>Single source shortest path Algorithms</a:t>
            </a:r>
            <a:endParaRPr lang="en-US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82A079-64A1-AB47-AF3A-99CC8334BC96}"/>
              </a:ext>
            </a:extLst>
          </p:cNvPr>
          <p:cNvSpPr/>
          <p:nvPr/>
        </p:nvSpPr>
        <p:spPr>
          <a:xfrm>
            <a:off x="476607" y="2088011"/>
            <a:ext cx="2347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Bellman-Ford algorithm: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B28854-E9AA-CB49-9A4A-CCFC19B8143E}"/>
              </a:ext>
            </a:extLst>
          </p:cNvPr>
          <p:cNvSpPr/>
          <p:nvPr/>
        </p:nvSpPr>
        <p:spPr>
          <a:xfrm>
            <a:off x="837043" y="2570607"/>
            <a:ext cx="41735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Follows Dynamic Programming approach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D279C1-58DF-7E40-B33D-179AD73D8A2E}"/>
              </a:ext>
            </a:extLst>
          </p:cNvPr>
          <p:cNvSpPr/>
          <p:nvPr/>
        </p:nvSpPr>
        <p:spPr>
          <a:xfrm>
            <a:off x="837043" y="3535801"/>
            <a:ext cx="56796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Negative cycles reachable from the source are not allowed.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6B80B9-DCDF-7B45-A9D5-FE156803B323}"/>
              </a:ext>
            </a:extLst>
          </p:cNvPr>
          <p:cNvSpPr/>
          <p:nvPr/>
        </p:nvSpPr>
        <p:spPr>
          <a:xfrm>
            <a:off x="471557" y="640223"/>
            <a:ext cx="19690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Dijkstra’s algorithm: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DAC21E-73DC-824E-B3E5-DEDC9AFFBBBC}"/>
              </a:ext>
            </a:extLst>
          </p:cNvPr>
          <p:cNvSpPr/>
          <p:nvPr/>
        </p:nvSpPr>
        <p:spPr>
          <a:xfrm>
            <a:off x="837043" y="1122819"/>
            <a:ext cx="33999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Follows Greedy approach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7813E6-C973-D6CE-25B6-599589EE07F4}"/>
              </a:ext>
            </a:extLst>
          </p:cNvPr>
          <p:cNvSpPr/>
          <p:nvPr/>
        </p:nvSpPr>
        <p:spPr>
          <a:xfrm>
            <a:off x="837043" y="1605415"/>
            <a:ext cx="33999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Negative weights are not allowed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8CD2DF-1DD5-3B3B-FBE6-3533CB9A0489}"/>
              </a:ext>
            </a:extLst>
          </p:cNvPr>
          <p:cNvSpPr/>
          <p:nvPr/>
        </p:nvSpPr>
        <p:spPr>
          <a:xfrm>
            <a:off x="837043" y="3053203"/>
            <a:ext cx="33999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Negative weights are allowed</a:t>
            </a:r>
          </a:p>
        </p:txBody>
      </p:sp>
    </p:spTree>
    <p:extLst>
      <p:ext uri="{BB962C8B-B14F-4D97-AF65-F5344CB8AC3E}">
        <p14:creationId xmlns:p14="http://schemas.microsoft.com/office/powerpoint/2010/main" val="87520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282C8-063C-649E-C449-38D070563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955658-D8AD-DBFB-2785-C9DA01D6A8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/>
              <a:t>Dijkstra (G, w, s): </a:t>
            </a:r>
            <a:r>
              <a:rPr lang="en-US" altLang="en-US" b="1" dirty="0">
                <a:solidFill>
                  <a:srgbClr val="C00000"/>
                </a:solidFill>
              </a:rPr>
              <a:t>Version 01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303FB30-1E40-DD20-336C-0799D321ADDC}"/>
                  </a:ext>
                </a:extLst>
              </p:cNvPr>
              <p:cNvSpPr/>
              <p:nvPr/>
            </p:nvSpPr>
            <p:spPr>
              <a:xfrm>
                <a:off x="476608" y="616508"/>
                <a:ext cx="6955750" cy="43735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13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// </a:t>
                </a:r>
                <a14:m>
                  <m:oMath xmlns:m="http://schemas.openxmlformats.org/officeDocument/2006/math">
                    <m:r>
                      <a:rPr lang="en-US" sz="13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3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: Number of vertices			</a:t>
                </a:r>
                <a:r>
                  <a:rPr lang="en-US" altLang="en-US" sz="13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//src: Source vertex</a:t>
                </a:r>
                <a:endParaRPr lang="en-US" sz="1300" dirty="0">
                  <a:solidFill>
                    <a:srgbClr val="00B050"/>
                  </a:solidFill>
                  <a:ea typeface="Cambria Math" panose="020405030504060302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13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// </a:t>
                </a:r>
                <a14:m>
                  <m:oMath xmlns:m="http://schemas.openxmlformats.org/officeDocument/2006/math">
                    <m:r>
                      <a:rPr lang="en-IN" sz="13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13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: Weight matrix of order </a:t>
                </a:r>
                <a14:m>
                  <m:oMath xmlns:m="http://schemas.openxmlformats.org/officeDocument/2006/math">
                    <m:r>
                      <a:rPr lang="en-IN" sz="13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IN" sz="13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IN" sz="13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IN" sz="13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IN" sz="13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3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</a:t>
                </a:r>
                <a:r>
                  <a:rPr lang="en-US" altLang="en-US" sz="13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// d:</a:t>
                </a:r>
                <a:r>
                  <a:rPr lang="en-US" sz="13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 Array </a:t>
                </a:r>
                <a:r>
                  <a:rPr lang="en-US" sz="13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to store the length of shortest paths</a:t>
                </a:r>
                <a:endParaRPr lang="en-US" altLang="en-US" sz="1300" dirty="0">
                  <a:solidFill>
                    <a:schemeClr val="accent2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// s: Boolean array of </a:t>
                </a:r>
                <a14:m>
                  <m:oMath xmlns:m="http://schemas.openxmlformats.org/officeDocument/2006/math">
                    <m:r>
                      <a:rPr lang="en-US" altLang="en-US" sz="13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3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vertices which indicates shortest distance to vertex finalized or not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Algorithm</a:t>
                </a:r>
                <a:r>
                  <a:rPr lang="en-US" altLang="en-US" sz="13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Dijkstra</a:t>
                </a: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(W, src, n) {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</a:t>
                </a:r>
                <a:r>
                  <a:rPr lang="en-US" altLang="en-US" sz="13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for</a:t>
                </a: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i=1 to n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{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s[i]:=false;	d[i]:=W[src][i]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}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s[src]:=true;	d[src]=0;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	for</a:t>
                </a: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i= 2 to n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{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Choose u among non-finalized vertices such that d[u] is minimum;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s[u]:=true;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</a:t>
                </a:r>
                <a:r>
                  <a:rPr lang="en-US" altLang="en-US" sz="13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for</a:t>
                </a: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(each adjacent vertex v of u)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	</a:t>
                </a:r>
                <a:r>
                  <a:rPr lang="en-US" altLang="en-US" sz="13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if</a:t>
                </a: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((s[v]==false) </a:t>
                </a:r>
                <a:r>
                  <a:rPr lang="en-US" altLang="en-US" sz="13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and</a:t>
                </a: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(d[v]&gt;d[u]+W[u][v]))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		d[v]:=d[u]+W[u][v];		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}</a:t>
                </a:r>
              </a:p>
              <a:p>
                <a:r>
                  <a:rPr lang="en-US" altLang="en-US" sz="13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303FB30-1E40-DD20-336C-0799D321AD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16508"/>
                <a:ext cx="6955750" cy="4373505"/>
              </a:xfrm>
              <a:prstGeom prst="rect">
                <a:avLst/>
              </a:prstGeom>
              <a:blipFill>
                <a:blip r:embed="rId3"/>
                <a:stretch>
                  <a:fillRect l="-88" b="-27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1124B669-D4C2-DADE-03DE-CCF0F022EFC5}"/>
              </a:ext>
            </a:extLst>
          </p:cNvPr>
          <p:cNvSpPr/>
          <p:nvPr/>
        </p:nvSpPr>
        <p:spPr>
          <a:xfrm>
            <a:off x="5327650" y="2300143"/>
            <a:ext cx="17275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onsolas" panose="020B0609020204030204" pitchFamily="49" charset="0"/>
              </a:rPr>
              <a:t>Time Complexity:</a:t>
            </a:r>
            <a:endParaRPr lang="en-US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A8E77C6-4B36-3D7E-C843-C43F71FF66BB}"/>
                  </a:ext>
                </a:extLst>
              </p:cNvPr>
              <p:cNvSpPr/>
              <p:nvPr/>
            </p:nvSpPr>
            <p:spPr>
              <a:xfrm>
                <a:off x="6863983" y="2300143"/>
                <a:ext cx="75956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𝑂</m:t>
                      </m:r>
                      <m:d>
                        <m:dPr>
                          <m:ctrlPr>
                            <a:rPr lang="en-IN" altLang="en-US" sz="16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nsolas" panose="020B0609020204030204" pitchFamily="49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IN" alt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nsolas" panose="020B0609020204030204" pitchFamily="49" charset="0"/>
                                </a:rPr>
                              </m:ctrlPr>
                            </m:sSupPr>
                            <m:e>
                              <m:r>
                                <a:rPr lang="en-IN" alt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nsolas" panose="020B0609020204030204" pitchFamily="49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IN" alt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nsolas" panose="020B060902020403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onsolas" panose="020B0609020204030204" pitchFamily="49" charset="0"/>
                </a:endParaRPr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A8E77C6-4B36-3D7E-C843-C43F71FF66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983" y="2300143"/>
                <a:ext cx="759567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402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5FB64-5DF4-FF62-9826-158821543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4E1C4C-934E-9C86-8218-1861E5CFC6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/>
              <a:t>Dijkstra (G, w, s): </a:t>
            </a:r>
            <a:r>
              <a:rPr lang="en-US" altLang="en-US" b="1" dirty="0">
                <a:solidFill>
                  <a:srgbClr val="C00000"/>
                </a:solidFill>
              </a:rPr>
              <a:t>Version 02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B4280B-8DFC-AE08-9739-27B14DEA42CD}"/>
                  </a:ext>
                </a:extLst>
              </p:cNvPr>
              <p:cNvSpPr/>
              <p:nvPr/>
            </p:nvSpPr>
            <p:spPr>
              <a:xfrm>
                <a:off x="476608" y="616508"/>
                <a:ext cx="7468711" cy="39272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//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4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: Number of vertices			</a:t>
                </a:r>
                <a:r>
                  <a:rPr lang="en-US" altLang="en-US" sz="14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//src: Source vertex</a:t>
                </a:r>
                <a:endParaRPr lang="en-US" sz="1400" dirty="0">
                  <a:solidFill>
                    <a:srgbClr val="00B050"/>
                  </a:solidFill>
                  <a:ea typeface="Cambria Math" panose="02040503050406030204" pitchFamily="18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// </a:t>
                </a:r>
                <a14:m>
                  <m:oMath xmlns:m="http://schemas.openxmlformats.org/officeDocument/2006/math">
                    <m:r>
                      <a:rPr lang="en-IN" sz="1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14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: Weight matrix of order </a:t>
                </a:r>
                <a14:m>
                  <m:oMath xmlns:m="http://schemas.openxmlformats.org/officeDocument/2006/math">
                    <m:r>
                      <a:rPr lang="en-IN" sz="1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IN" sz="14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IN" sz="14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IN" sz="14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IN" sz="1400" b="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4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</a:t>
                </a:r>
                <a:r>
                  <a:rPr lang="en-US" altLang="en-US" sz="14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// d:</a:t>
                </a:r>
                <a:r>
                  <a:rPr lang="en-US" sz="1400" dirty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 Array </a:t>
                </a:r>
                <a:r>
                  <a:rPr lang="en-US" sz="14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to store the length of shortest paths</a:t>
                </a:r>
                <a:endParaRPr lang="en-US" altLang="en-US" sz="1400" dirty="0">
                  <a:solidFill>
                    <a:schemeClr val="accent2">
                      <a:lumMod val="75000"/>
                    </a:schemeClr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// s: Boolean array of </a:t>
                </a:r>
                <a14:m>
                  <m:oMath xmlns:m="http://schemas.openxmlformats.org/officeDocument/2006/math">
                    <m:r>
                      <a:rPr lang="en-US" altLang="en-US" sz="1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en-US" sz="1400" dirty="0">
                    <a:solidFill>
                      <a:srgbClr val="00B05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vertices which indicates shortest distance to vertex finalized or not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Algorithm</a:t>
                </a:r>
                <a:r>
                  <a:rPr lang="en-US" altLang="en-US" sz="1400" dirty="0">
                    <a:solidFill>
                      <a:schemeClr val="accent2">
                        <a:lumMod val="75000"/>
                      </a:schemeClr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Dijkstra</a:t>
                </a: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(W, src, n)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{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d[src]=0;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	for</a:t>
                </a: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i= 1 to n-1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{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Choose u among non-finalized vertices such that d[u] is minimum;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s[u]:=true;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</a:t>
                </a:r>
                <a:r>
                  <a:rPr lang="en-US" altLang="en-US" sz="14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for</a:t>
                </a: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(each adjacent vertex v of u)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	</a:t>
                </a:r>
                <a:r>
                  <a:rPr lang="en-US" altLang="en-US" sz="14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if</a:t>
                </a: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((s[v]==false) </a:t>
                </a:r>
                <a:r>
                  <a:rPr lang="en-US" altLang="en-US" sz="1400" dirty="0">
                    <a:solidFill>
                      <a:srgbClr val="275AFF"/>
                    </a:solidFill>
                    <a:latin typeface="Consolas" panose="020B0609020204030204" pitchFamily="49" charset="0"/>
                    <a:ea typeface="Cambria Math" panose="02040503050406030204" pitchFamily="18" charset="0"/>
                    <a:cs typeface="Consolas" panose="020B0609020204030204" pitchFamily="49" charset="0"/>
                  </a:rPr>
                  <a:t>and</a:t>
                </a: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(d[v]&gt;d[u]+W[u][v]))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			d[v]:=d[u]+W[u][v];		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	}</a:t>
                </a:r>
              </a:p>
              <a:p>
                <a:r>
                  <a:rPr lang="en-US" altLang="en-US" sz="1400" dirty="0">
                    <a:solidFill>
                      <a:srgbClr val="00206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}</a:t>
                </a: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9B4280B-8DFC-AE08-9739-27B14DEA42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608" y="616508"/>
                <a:ext cx="7468711" cy="3927229"/>
              </a:xfrm>
              <a:prstGeom prst="rect">
                <a:avLst/>
              </a:prstGeom>
              <a:blipFill>
                <a:blip r:embed="rId3"/>
                <a:stretch>
                  <a:fillRect l="-245" b="-77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E23149BF-4FF6-023D-CE40-E5AA5408C1B8}"/>
              </a:ext>
            </a:extLst>
          </p:cNvPr>
          <p:cNvSpPr/>
          <p:nvPr/>
        </p:nvSpPr>
        <p:spPr>
          <a:xfrm>
            <a:off x="476608" y="4470936"/>
            <a:ext cx="17275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dirty="0">
                <a:solidFill>
                  <a:srgbClr val="FF6224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onsolas" panose="020B0609020204030204" pitchFamily="49" charset="0"/>
              </a:rPr>
              <a:t>Time Complexity:</a:t>
            </a:r>
            <a:endParaRPr lang="en-US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96EE453-076C-8853-EE4A-9065B1578EC5}"/>
                  </a:ext>
                </a:extLst>
              </p:cNvPr>
              <p:cNvSpPr/>
              <p:nvPr/>
            </p:nvSpPr>
            <p:spPr>
              <a:xfrm>
                <a:off x="2012941" y="4470936"/>
                <a:ext cx="75956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1600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onsolas" panose="020B0609020204030204" pitchFamily="49" charset="0"/>
                        </a:rPr>
                        <m:t>𝑂</m:t>
                      </m:r>
                      <m:d>
                        <m:dPr>
                          <m:ctrlPr>
                            <a:rPr lang="en-IN" altLang="en-US" sz="16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onsolas" panose="020B0609020204030204" pitchFamily="49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IN" alt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nsolas" panose="020B0609020204030204" pitchFamily="49" charset="0"/>
                                </a:rPr>
                              </m:ctrlPr>
                            </m:sSupPr>
                            <m:e>
                              <m:r>
                                <a:rPr lang="en-IN" alt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nsolas" panose="020B0609020204030204" pitchFamily="49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IN" altLang="en-US" sz="16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nsolas" panose="020B060902020403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onsolas" panose="020B0609020204030204" pitchFamily="49" charset="0"/>
                </a:endParaRPr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96EE453-076C-8853-EE4A-9065B1578E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941" y="4470936"/>
                <a:ext cx="759567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454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75B80-14CC-82BC-20DC-43A23DAD0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B5E069-5314-8695-2599-8AC14CADCC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en-US" b="1" dirty="0"/>
              <a:t>Example</a:t>
            </a:r>
            <a:endParaRPr lang="en-US" b="1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1F9F76E-F1F1-4A54-B49B-77FD14CE96A7}"/>
              </a:ext>
            </a:extLst>
          </p:cNvPr>
          <p:cNvGrpSpPr/>
          <p:nvPr/>
        </p:nvGrpSpPr>
        <p:grpSpPr>
          <a:xfrm>
            <a:off x="935038" y="875593"/>
            <a:ext cx="3242001" cy="2376029"/>
            <a:chOff x="2048389" y="732572"/>
            <a:chExt cx="3242001" cy="23760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7E1B3389-F452-309D-7F43-38C1E54DE64E}"/>
                    </a:ext>
                  </a:extLst>
                </p:cNvPr>
                <p:cNvSpPr/>
                <p:nvPr/>
              </p:nvSpPr>
              <p:spPr>
                <a:xfrm>
                  <a:off x="2343714" y="1274475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" name="Oval 3">
                  <a:extLst>
                    <a:ext uri="{FF2B5EF4-FFF2-40B4-BE49-F238E27FC236}">
                      <a16:creationId xmlns:a16="http://schemas.microsoft.com/office/drawing/2014/main" id="{5837A77C-D38A-7543-99C3-5B88A48B260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43714" y="1274475"/>
                  <a:ext cx="360000" cy="360000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84D44D7F-A56A-8087-508E-BFDE82D79026}"/>
                    </a:ext>
                  </a:extLst>
                </p:cNvPr>
                <p:cNvSpPr/>
                <p:nvPr/>
              </p:nvSpPr>
              <p:spPr>
                <a:xfrm>
                  <a:off x="3587796" y="1274475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C2A7B1AF-1275-8B48-AD15-E9EDF9240E0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7796" y="1274475"/>
                  <a:ext cx="360000" cy="36000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E484AA83-1E9B-4F12-F1B2-ADF4EAF4F7DD}"/>
                    </a:ext>
                  </a:extLst>
                </p:cNvPr>
                <p:cNvSpPr/>
                <p:nvPr/>
              </p:nvSpPr>
              <p:spPr>
                <a:xfrm>
                  <a:off x="4836206" y="1274475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4CEF0DC5-8EA7-4548-9E16-E2003FB4A53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6206" y="1274475"/>
                  <a:ext cx="360000" cy="360000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C0932E2F-AC53-5DC3-6019-A14CD5A23544}"/>
                    </a:ext>
                  </a:extLst>
                </p:cNvPr>
                <p:cNvSpPr/>
                <p:nvPr/>
              </p:nvSpPr>
              <p:spPr>
                <a:xfrm>
                  <a:off x="2343714" y="2627736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" name="Oval 6">
                  <a:extLst>
                    <a:ext uri="{FF2B5EF4-FFF2-40B4-BE49-F238E27FC236}">
                      <a16:creationId xmlns:a16="http://schemas.microsoft.com/office/drawing/2014/main" id="{7095A886-C6A9-2E43-B3FE-FBD3EAE8B7E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43714" y="2627736"/>
                  <a:ext cx="360000" cy="360000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6DA4E3A8-38DC-50E3-6549-32FE5DC89305}"/>
                    </a:ext>
                  </a:extLst>
                </p:cNvPr>
                <p:cNvSpPr/>
                <p:nvPr/>
              </p:nvSpPr>
              <p:spPr>
                <a:xfrm>
                  <a:off x="3587796" y="2627736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F651EDA3-F791-6946-9B7A-B2C507CA8DA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7796" y="2627736"/>
                  <a:ext cx="360000" cy="360000"/>
                </a:xfrm>
                <a:prstGeom prst="ellipse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880E45E0-D18D-77A6-CC96-A51137B9609D}"/>
                    </a:ext>
                  </a:extLst>
                </p:cNvPr>
                <p:cNvSpPr/>
                <p:nvPr/>
              </p:nvSpPr>
              <p:spPr>
                <a:xfrm>
                  <a:off x="4836206" y="2627736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AC7D13F5-4AFF-3249-A24D-79E2A6531A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36206" y="2627736"/>
                  <a:ext cx="360000" cy="360000"/>
                </a:xfrm>
                <a:prstGeom prst="ellipse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13E9BC11-932E-5318-0BB8-117325A917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1550" y="1434711"/>
              <a:ext cx="888410" cy="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8FE136C-30A0-BFCD-0501-7A6804B1D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47796" y="1444558"/>
              <a:ext cx="888410" cy="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83A0BB2-7AF8-C12A-1D97-149A968BB9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1550" y="2807734"/>
              <a:ext cx="888410" cy="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7C33FA6-762C-A3A4-2E10-6FB69DA3B7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43468" y="2809672"/>
              <a:ext cx="888410" cy="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321B98A6-1C38-70F3-06B6-EE753B4E013B}"/>
                </a:ext>
              </a:extLst>
            </p:cNvPr>
            <p:cNvCxnSpPr>
              <a:cxnSpLocks/>
              <a:stCxn id="8" idx="0"/>
              <a:endCxn id="5" idx="4"/>
            </p:cNvCxnSpPr>
            <p:nvPr/>
          </p:nvCxnSpPr>
          <p:spPr>
            <a:xfrm flipV="1">
              <a:off x="2523714" y="1634475"/>
              <a:ext cx="0" cy="99326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1F4A9ECA-D6A9-B8BC-5FD4-4B5DA72F10DC}"/>
                </a:ext>
              </a:extLst>
            </p:cNvPr>
            <p:cNvCxnSpPr>
              <a:cxnSpLocks/>
            </p:cNvCxnSpPr>
            <p:nvPr/>
          </p:nvCxnSpPr>
          <p:spPr>
            <a:xfrm>
              <a:off x="2417728" y="1581754"/>
              <a:ext cx="0" cy="109870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3DF0185-A61D-BC3C-020D-181FDECA15E1}"/>
                </a:ext>
              </a:extLst>
            </p:cNvPr>
            <p:cNvCxnSpPr>
              <a:cxnSpLocks/>
              <a:stCxn id="6" idx="3"/>
              <a:endCxn id="8" idx="7"/>
            </p:cNvCxnSpPr>
            <p:nvPr/>
          </p:nvCxnSpPr>
          <p:spPr>
            <a:xfrm flipH="1">
              <a:off x="2650993" y="1581754"/>
              <a:ext cx="989524" cy="109870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77B46BE-BEF8-9543-6CE6-EFA6B8C9B6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67796" y="1634474"/>
              <a:ext cx="0" cy="99326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1780FD1F-E2AD-7B0C-57FD-7DBEB2F37EB5}"/>
                </a:ext>
              </a:extLst>
            </p:cNvPr>
            <p:cNvSpPr/>
            <p:nvPr/>
          </p:nvSpPr>
          <p:spPr>
            <a:xfrm>
              <a:off x="2547257" y="783743"/>
              <a:ext cx="2416629" cy="513212"/>
            </a:xfrm>
            <a:custGeom>
              <a:avLst/>
              <a:gdLst>
                <a:gd name="connsiteX0" fmla="*/ 0 w 2416629"/>
                <a:gd name="connsiteY0" fmla="*/ 494551 h 513212"/>
                <a:gd name="connsiteX1" fmla="*/ 1119674 w 2416629"/>
                <a:gd name="connsiteY1" fmla="*/ 28 h 513212"/>
                <a:gd name="connsiteX2" fmla="*/ 2416629 w 2416629"/>
                <a:gd name="connsiteY2" fmla="*/ 513212 h 513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6629" h="513212">
                  <a:moveTo>
                    <a:pt x="0" y="494551"/>
                  </a:moveTo>
                  <a:cubicBezTo>
                    <a:pt x="358451" y="245734"/>
                    <a:pt x="716903" y="-3082"/>
                    <a:pt x="1119674" y="28"/>
                  </a:cubicBezTo>
                  <a:cubicBezTo>
                    <a:pt x="1522445" y="3138"/>
                    <a:pt x="1969537" y="258175"/>
                    <a:pt x="2416629" y="513212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9">
              <a:extLst>
                <a:ext uri="{FF2B5EF4-FFF2-40B4-BE49-F238E27FC236}">
                  <a16:creationId xmlns:a16="http://schemas.microsoft.com/office/drawing/2014/main" id="{1CECA99E-BF90-1D30-8F44-E5484C827AF7}"/>
                </a:ext>
              </a:extLst>
            </p:cNvPr>
            <p:cNvSpPr/>
            <p:nvPr/>
          </p:nvSpPr>
          <p:spPr>
            <a:xfrm>
              <a:off x="3881535" y="1567543"/>
              <a:ext cx="989045" cy="1101012"/>
            </a:xfrm>
            <a:custGeom>
              <a:avLst/>
              <a:gdLst>
                <a:gd name="connsiteX0" fmla="*/ 0 w 989045"/>
                <a:gd name="connsiteY0" fmla="*/ 1101012 h 1101012"/>
                <a:gd name="connsiteX1" fmla="*/ 307910 w 989045"/>
                <a:gd name="connsiteY1" fmla="*/ 531845 h 1101012"/>
                <a:gd name="connsiteX2" fmla="*/ 989045 w 989045"/>
                <a:gd name="connsiteY2" fmla="*/ 0 h 110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89045" h="1101012">
                  <a:moveTo>
                    <a:pt x="0" y="1101012"/>
                  </a:moveTo>
                  <a:cubicBezTo>
                    <a:pt x="71534" y="908179"/>
                    <a:pt x="143069" y="715347"/>
                    <a:pt x="307910" y="531845"/>
                  </a:cubicBezTo>
                  <a:cubicBezTo>
                    <a:pt x="472751" y="348343"/>
                    <a:pt x="730898" y="174171"/>
                    <a:pt x="989045" y="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30">
              <a:extLst>
                <a:ext uri="{FF2B5EF4-FFF2-40B4-BE49-F238E27FC236}">
                  <a16:creationId xmlns:a16="http://schemas.microsoft.com/office/drawing/2014/main" id="{D6DF6D59-7D20-54E5-61BA-05CBDBF479FA}"/>
                </a:ext>
              </a:extLst>
            </p:cNvPr>
            <p:cNvSpPr/>
            <p:nvPr/>
          </p:nvSpPr>
          <p:spPr>
            <a:xfrm>
              <a:off x="3891516" y="1637414"/>
              <a:ext cx="1095154" cy="1063256"/>
            </a:xfrm>
            <a:custGeom>
              <a:avLst/>
              <a:gdLst>
                <a:gd name="connsiteX0" fmla="*/ 1095154 w 1095154"/>
                <a:gd name="connsiteY0" fmla="*/ 0 h 1063256"/>
                <a:gd name="connsiteX1" fmla="*/ 797442 w 1095154"/>
                <a:gd name="connsiteY1" fmla="*/ 648586 h 1063256"/>
                <a:gd name="connsiteX2" fmla="*/ 0 w 1095154"/>
                <a:gd name="connsiteY2" fmla="*/ 1063256 h 1063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95154" h="1063256">
                  <a:moveTo>
                    <a:pt x="1095154" y="0"/>
                  </a:moveTo>
                  <a:cubicBezTo>
                    <a:pt x="1037561" y="235688"/>
                    <a:pt x="979968" y="471377"/>
                    <a:pt x="797442" y="648586"/>
                  </a:cubicBezTo>
                  <a:cubicBezTo>
                    <a:pt x="614916" y="825795"/>
                    <a:pt x="307458" y="944525"/>
                    <a:pt x="0" y="1063256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B238784-86DA-5DCA-6190-613B6B5489E2}"/>
                </a:ext>
              </a:extLst>
            </p:cNvPr>
            <p:cNvSpPr txBox="1"/>
            <p:nvPr/>
          </p:nvSpPr>
          <p:spPr>
            <a:xfrm>
              <a:off x="4247374" y="732572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45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39A5348-9840-7121-F42F-975B111FB299}"/>
                </a:ext>
              </a:extLst>
            </p:cNvPr>
            <p:cNvSpPr txBox="1"/>
            <p:nvPr/>
          </p:nvSpPr>
          <p:spPr>
            <a:xfrm>
              <a:off x="2954036" y="1146698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A666A37-0C92-92CF-3D91-02B26ACB4B09}"/>
                </a:ext>
              </a:extLst>
            </p:cNvPr>
            <p:cNvSpPr txBox="1"/>
            <p:nvPr/>
          </p:nvSpPr>
          <p:spPr>
            <a:xfrm>
              <a:off x="4188562" y="1174279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BD03838-10ED-30E0-512D-8BE44A8F5AEE}"/>
                </a:ext>
              </a:extLst>
            </p:cNvPr>
            <p:cNvSpPr txBox="1"/>
            <p:nvPr/>
          </p:nvSpPr>
          <p:spPr>
            <a:xfrm>
              <a:off x="4906952" y="1787687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127A19D-7D17-F4FB-38AD-80D9E351AE2E}"/>
                </a:ext>
              </a:extLst>
            </p:cNvPr>
            <p:cNvSpPr txBox="1"/>
            <p:nvPr/>
          </p:nvSpPr>
          <p:spPr>
            <a:xfrm>
              <a:off x="3974088" y="1739523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35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FDCFFE5-854C-0852-6E46-418B2771922F}"/>
                </a:ext>
              </a:extLst>
            </p:cNvPr>
            <p:cNvSpPr txBox="1"/>
            <p:nvPr/>
          </p:nvSpPr>
          <p:spPr>
            <a:xfrm>
              <a:off x="3396077" y="20473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20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B9080A1-3A3A-9269-4E2F-4439E1F38653}"/>
                </a:ext>
              </a:extLst>
            </p:cNvPr>
            <p:cNvSpPr txBox="1"/>
            <p:nvPr/>
          </p:nvSpPr>
          <p:spPr>
            <a:xfrm>
              <a:off x="3040779" y="1659207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15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D5CF63D-4A1A-F827-5571-84B95E7FB3C8}"/>
                </a:ext>
              </a:extLst>
            </p:cNvPr>
            <p:cNvSpPr txBox="1"/>
            <p:nvPr/>
          </p:nvSpPr>
          <p:spPr>
            <a:xfrm>
              <a:off x="2491743" y="1854614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2978991-1F38-411A-759E-FB084D31389C}"/>
                </a:ext>
              </a:extLst>
            </p:cNvPr>
            <p:cNvSpPr txBox="1"/>
            <p:nvPr/>
          </p:nvSpPr>
          <p:spPr>
            <a:xfrm>
              <a:off x="2048389" y="1857034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89040D6-30D2-5DAA-3392-B647EB82DB7C}"/>
                </a:ext>
              </a:extLst>
            </p:cNvPr>
            <p:cNvSpPr txBox="1"/>
            <p:nvPr/>
          </p:nvSpPr>
          <p:spPr>
            <a:xfrm>
              <a:off x="2954506" y="2800824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15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F45155F-86D8-8D83-45EB-F3164E823E35}"/>
                </a:ext>
              </a:extLst>
            </p:cNvPr>
            <p:cNvSpPr txBox="1"/>
            <p:nvPr/>
          </p:nvSpPr>
          <p:spPr>
            <a:xfrm>
              <a:off x="4244944" y="2770541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617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F6EDDAE3-0B19-400A-8A6B-9B0E4EB444FB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76608" y="223858"/>
                <a:ext cx="7746507" cy="955718"/>
              </a:xfrm>
            </p:spPr>
            <p:txBody>
              <a:bodyPr/>
              <a:lstStyle/>
              <a:p>
                <a:r>
                  <a:rPr lang="en-IN" dirty="0">
                    <a:solidFill>
                      <a:srgbClr val="002060"/>
                    </a:solidFill>
                  </a:rPr>
                  <a:t>Suppose we run Dijkstra’s single source shortest path algorithm on the following edge-weighted directed graph with vertex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N" dirty="0">
                    <a:solidFill>
                      <a:srgbClr val="002060"/>
                    </a:solidFill>
                  </a:rPr>
                  <a:t> as the source.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F6EDDAE3-0B19-400A-8A6B-9B0E4EB444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76608" y="223858"/>
                <a:ext cx="7746507" cy="955718"/>
              </a:xfrm>
              <a:blipFill>
                <a:blip r:embed="rId3"/>
                <a:stretch>
                  <a:fillRect l="-1023" t="-8280" b="-165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A45B51-C9CD-4F48-9ACA-1ED9129B81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28604" y="87794"/>
            <a:ext cx="1818767" cy="259370"/>
          </a:xfrm>
        </p:spPr>
        <p:txBody>
          <a:bodyPr/>
          <a:lstStyle/>
          <a:p>
            <a:r>
              <a:rPr lang="en-IN" b="1" dirty="0"/>
              <a:t>[GATE-IITD-2004]</a:t>
            </a:r>
            <a:endParaRPr lang="en-IN" dirty="0"/>
          </a:p>
          <a:p>
            <a:br>
              <a:rPr lang="en-IN" dirty="0"/>
            </a:b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24E53AA-CBF0-BB49-A416-1085587569AE}"/>
                  </a:ext>
                </a:extLst>
              </p:cNvPr>
              <p:cNvSpPr txBox="1"/>
              <p:nvPr/>
            </p:nvSpPr>
            <p:spPr>
              <a:xfrm>
                <a:off x="1116192" y="3985096"/>
                <a:ext cx="14078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24E53AA-CBF0-BB49-A416-1085587569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192" y="3985096"/>
                <a:ext cx="1407886" cy="338554"/>
              </a:xfrm>
              <a:prstGeom prst="rect">
                <a:avLst/>
              </a:prstGeom>
              <a:blipFill>
                <a:blip r:embed="rId4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: Shape 4">
            <a:extLst>
              <a:ext uri="{FF2B5EF4-FFF2-40B4-BE49-F238E27FC236}">
                <a16:creationId xmlns:a16="http://schemas.microsoft.com/office/drawing/2014/main" id="{F563BD26-9F93-E74A-83D2-9F47BE1D740D}"/>
              </a:ext>
            </a:extLst>
          </p:cNvPr>
          <p:cNvSpPr/>
          <p:nvPr/>
        </p:nvSpPr>
        <p:spPr>
          <a:xfrm>
            <a:off x="584862" y="392631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CC1755F-E949-A641-A874-6981022E771D}"/>
                  </a:ext>
                </a:extLst>
              </p:cNvPr>
              <p:cNvSpPr txBox="1"/>
              <p:nvPr/>
            </p:nvSpPr>
            <p:spPr>
              <a:xfrm>
                <a:off x="4497374" y="3985096"/>
                <a:ext cx="14078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CC1755F-E949-A641-A874-6981022E77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374" y="3985096"/>
                <a:ext cx="1407886" cy="338554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reeform: Shape 6">
            <a:extLst>
              <a:ext uri="{FF2B5EF4-FFF2-40B4-BE49-F238E27FC236}">
                <a16:creationId xmlns:a16="http://schemas.microsoft.com/office/drawing/2014/main" id="{CBE428F2-2A9B-C748-A175-0D3B101BC41B}"/>
              </a:ext>
            </a:extLst>
          </p:cNvPr>
          <p:cNvSpPr/>
          <p:nvPr/>
        </p:nvSpPr>
        <p:spPr>
          <a:xfrm>
            <a:off x="3966044" y="392631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70DB7F-9244-CE46-82EC-44EF64DB82ED}"/>
                  </a:ext>
                </a:extLst>
              </p:cNvPr>
              <p:cNvSpPr txBox="1"/>
              <p:nvPr/>
            </p:nvSpPr>
            <p:spPr>
              <a:xfrm>
                <a:off x="1116192" y="4523266"/>
                <a:ext cx="14078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IN" sz="14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70DB7F-9244-CE46-82EC-44EF64DB8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192" y="4523266"/>
                <a:ext cx="1407886" cy="338554"/>
              </a:xfrm>
              <a:prstGeom prst="rect">
                <a:avLst/>
              </a:prstGeom>
              <a:blipFill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: Shape 8">
            <a:extLst>
              <a:ext uri="{FF2B5EF4-FFF2-40B4-BE49-F238E27FC236}">
                <a16:creationId xmlns:a16="http://schemas.microsoft.com/office/drawing/2014/main" id="{1F5A798B-AF81-4A43-AF8F-EF3F43B578BD}"/>
              </a:ext>
            </a:extLst>
          </p:cNvPr>
          <p:cNvSpPr/>
          <p:nvPr/>
        </p:nvSpPr>
        <p:spPr>
          <a:xfrm>
            <a:off x="584862" y="446448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E5971E9-D99E-9448-8A40-1FB9EA6E4271}"/>
                  </a:ext>
                </a:extLst>
              </p:cNvPr>
              <p:cNvSpPr txBox="1"/>
              <p:nvPr/>
            </p:nvSpPr>
            <p:spPr>
              <a:xfrm>
                <a:off x="4497374" y="4523266"/>
                <a:ext cx="14078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IN" sz="1600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E5971E9-D99E-9448-8A40-1FB9EA6E4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374" y="4523266"/>
                <a:ext cx="1407886" cy="338554"/>
              </a:xfrm>
              <a:prstGeom prst="rect">
                <a:avLst/>
              </a:prstGeom>
              <a:blipFill>
                <a:blip r:embed="rId7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Freeform: Shape 10">
            <a:extLst>
              <a:ext uri="{FF2B5EF4-FFF2-40B4-BE49-F238E27FC236}">
                <a16:creationId xmlns:a16="http://schemas.microsoft.com/office/drawing/2014/main" id="{A415320E-EDCD-F44F-BAF1-DFFE4E01B359}"/>
              </a:ext>
            </a:extLst>
          </p:cNvPr>
          <p:cNvSpPr/>
          <p:nvPr/>
        </p:nvSpPr>
        <p:spPr>
          <a:xfrm>
            <a:off x="3966044" y="4464487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20A5255-7878-644D-82F2-40A8DFC3CC9B}"/>
              </a:ext>
            </a:extLst>
          </p:cNvPr>
          <p:cNvGrpSpPr/>
          <p:nvPr/>
        </p:nvGrpSpPr>
        <p:grpSpPr>
          <a:xfrm>
            <a:off x="1585159" y="1201075"/>
            <a:ext cx="2764702" cy="2053586"/>
            <a:chOff x="1286407" y="1179576"/>
            <a:chExt cx="2764702" cy="20535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40E0EA92-C41C-1E40-86FE-94FC129FE65D}"/>
                    </a:ext>
                  </a:extLst>
                </p:cNvPr>
                <p:cNvSpPr/>
                <p:nvPr/>
              </p:nvSpPr>
              <p:spPr>
                <a:xfrm>
                  <a:off x="1286407" y="2048600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40E0EA92-C41C-1E40-86FE-94FC129FE6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6407" y="2048600"/>
                  <a:ext cx="360000" cy="360000"/>
                </a:xfrm>
                <a:prstGeom prst="ellipse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BE41AC5C-678D-8A40-A886-84DDA5177D1D}"/>
                    </a:ext>
                  </a:extLst>
                </p:cNvPr>
                <p:cNvSpPr/>
                <p:nvPr/>
              </p:nvSpPr>
              <p:spPr>
                <a:xfrm>
                  <a:off x="2724666" y="2062394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BE41AC5C-678D-8A40-A886-84DDA5177D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24666" y="2062394"/>
                  <a:ext cx="360000" cy="360000"/>
                </a:xfrm>
                <a:prstGeom prst="ellipse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F004FA6-A006-734E-A17E-8FA9841CB156}"/>
                    </a:ext>
                  </a:extLst>
                </p:cNvPr>
                <p:cNvSpPr/>
                <p:nvPr/>
              </p:nvSpPr>
              <p:spPr>
                <a:xfrm>
                  <a:off x="2044962" y="2873162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F004FA6-A006-734E-A17E-8FA9841CB15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4962" y="2873162"/>
                  <a:ext cx="360000" cy="360000"/>
                </a:xfrm>
                <a:prstGeom prst="ellipse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6B50356A-D218-0B4F-B773-80844507BDE4}"/>
                    </a:ext>
                  </a:extLst>
                </p:cNvPr>
                <p:cNvSpPr/>
                <p:nvPr/>
              </p:nvSpPr>
              <p:spPr>
                <a:xfrm>
                  <a:off x="3606044" y="2873162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6B50356A-D218-0B4F-B773-80844507BDE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6044" y="2873162"/>
                  <a:ext cx="360000" cy="360000"/>
                </a:xfrm>
                <a:prstGeom prst="ellipse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8396E594-0685-A34F-AC86-0CA82EF4371F}"/>
                    </a:ext>
                  </a:extLst>
                </p:cNvPr>
                <p:cNvSpPr/>
                <p:nvPr/>
              </p:nvSpPr>
              <p:spPr>
                <a:xfrm>
                  <a:off x="3606044" y="1252976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8396E594-0685-A34F-AC86-0CA82EF437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6044" y="1252976"/>
                  <a:ext cx="360000" cy="360000"/>
                </a:xfrm>
                <a:prstGeom prst="ellipse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DD40DFF6-816F-A74D-B69B-8589222BCBE8}"/>
                    </a:ext>
                  </a:extLst>
                </p:cNvPr>
                <p:cNvSpPr/>
                <p:nvPr/>
              </p:nvSpPr>
              <p:spPr>
                <a:xfrm>
                  <a:off x="2044962" y="1252976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DD40DFF6-816F-A74D-B69B-8589222BCB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4962" y="1252976"/>
                  <a:ext cx="360000" cy="360000"/>
                </a:xfrm>
                <a:prstGeom prst="ellipse">
                  <a:avLst/>
                </a:prstGeom>
                <a:blipFill>
                  <a:blip r:embed="rId13"/>
                  <a:stretch>
                    <a:fillRect b="-1587"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DB05699E-1001-9144-BDF1-6D4BE6C6A71A}"/>
                </a:ext>
              </a:extLst>
            </p:cNvPr>
            <p:cNvCxnSpPr>
              <a:stCxn id="20" idx="6"/>
              <a:endCxn id="19" idx="2"/>
            </p:cNvCxnSpPr>
            <p:nvPr/>
          </p:nvCxnSpPr>
          <p:spPr>
            <a:xfrm>
              <a:off x="2404962" y="1432976"/>
              <a:ext cx="1201082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6740C6AD-3DC3-A441-9F12-D35FC983B609}"/>
                </a:ext>
              </a:extLst>
            </p:cNvPr>
            <p:cNvCxnSpPr>
              <a:cxnSpLocks/>
              <a:stCxn id="20" idx="5"/>
              <a:endCxn id="16" idx="1"/>
            </p:cNvCxnSpPr>
            <p:nvPr/>
          </p:nvCxnSpPr>
          <p:spPr>
            <a:xfrm>
              <a:off x="2352241" y="1560255"/>
              <a:ext cx="425146" cy="55486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798842E-104F-E042-8D7C-9A749C54E2A3}"/>
                </a:ext>
              </a:extLst>
            </p:cNvPr>
            <p:cNvCxnSpPr>
              <a:cxnSpLocks/>
              <a:stCxn id="19" idx="3"/>
              <a:endCxn id="16" idx="7"/>
            </p:cNvCxnSpPr>
            <p:nvPr/>
          </p:nvCxnSpPr>
          <p:spPr>
            <a:xfrm flipH="1">
              <a:off x="3031945" y="1560255"/>
              <a:ext cx="626820" cy="55486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61C63C57-FBC0-6C4E-A7AE-9FC51FAC8012}"/>
                </a:ext>
              </a:extLst>
            </p:cNvPr>
            <p:cNvCxnSpPr>
              <a:cxnSpLocks/>
              <a:stCxn id="19" idx="4"/>
              <a:endCxn id="18" idx="0"/>
            </p:cNvCxnSpPr>
            <p:nvPr/>
          </p:nvCxnSpPr>
          <p:spPr>
            <a:xfrm>
              <a:off x="3786044" y="1612976"/>
              <a:ext cx="0" cy="126018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47FB03C-93D4-DF41-9C2A-226CCA3F31E9}"/>
                </a:ext>
              </a:extLst>
            </p:cNvPr>
            <p:cNvCxnSpPr>
              <a:cxnSpLocks/>
              <a:stCxn id="17" idx="6"/>
              <a:endCxn id="18" idx="2"/>
            </p:cNvCxnSpPr>
            <p:nvPr/>
          </p:nvCxnSpPr>
          <p:spPr>
            <a:xfrm>
              <a:off x="2404962" y="3053162"/>
              <a:ext cx="1201082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56F8D6DC-D106-5A44-87CC-ADA64AE1D980}"/>
                </a:ext>
              </a:extLst>
            </p:cNvPr>
            <p:cNvCxnSpPr>
              <a:cxnSpLocks/>
              <a:endCxn id="17" idx="7"/>
            </p:cNvCxnSpPr>
            <p:nvPr/>
          </p:nvCxnSpPr>
          <p:spPr>
            <a:xfrm flipH="1">
              <a:off x="2352241" y="2396709"/>
              <a:ext cx="462452" cy="52917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E7B7111-779F-A546-9F25-8C46300B4B15}"/>
                </a:ext>
              </a:extLst>
            </p:cNvPr>
            <p:cNvCxnSpPr>
              <a:cxnSpLocks/>
              <a:stCxn id="15" idx="5"/>
              <a:endCxn id="17" idx="1"/>
            </p:cNvCxnSpPr>
            <p:nvPr/>
          </p:nvCxnSpPr>
          <p:spPr>
            <a:xfrm>
              <a:off x="1593686" y="2355879"/>
              <a:ext cx="503997" cy="57000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E3F0F1EC-72B0-8144-BA6C-ACFAD3D5935E}"/>
                </a:ext>
              </a:extLst>
            </p:cNvPr>
            <p:cNvCxnSpPr>
              <a:cxnSpLocks/>
              <a:stCxn id="15" idx="6"/>
              <a:endCxn id="16" idx="2"/>
            </p:cNvCxnSpPr>
            <p:nvPr/>
          </p:nvCxnSpPr>
          <p:spPr>
            <a:xfrm>
              <a:off x="1646407" y="2228600"/>
              <a:ext cx="1078259" cy="1379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1AE5B9EF-7ADC-2A43-BE09-DEEDD81E5D48}"/>
                </a:ext>
              </a:extLst>
            </p:cNvPr>
            <p:cNvCxnSpPr>
              <a:cxnSpLocks/>
              <a:stCxn id="15" idx="7"/>
              <a:endCxn id="20" idx="3"/>
            </p:cNvCxnSpPr>
            <p:nvPr/>
          </p:nvCxnSpPr>
          <p:spPr>
            <a:xfrm flipV="1">
              <a:off x="1593686" y="1560255"/>
              <a:ext cx="503997" cy="54106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7D8CACF4-8C06-EB44-8AB7-597F40A9D234}"/>
                </a:ext>
              </a:extLst>
            </p:cNvPr>
            <p:cNvCxnSpPr>
              <a:cxnSpLocks/>
              <a:stCxn id="16" idx="5"/>
              <a:endCxn id="18" idx="1"/>
            </p:cNvCxnSpPr>
            <p:nvPr/>
          </p:nvCxnSpPr>
          <p:spPr>
            <a:xfrm>
              <a:off x="3031945" y="2369673"/>
              <a:ext cx="626820" cy="55621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3170AAE-5A50-7B4B-9409-A9D873B21198}"/>
                </a:ext>
              </a:extLst>
            </p:cNvPr>
            <p:cNvSpPr txBox="1"/>
            <p:nvPr/>
          </p:nvSpPr>
          <p:spPr>
            <a:xfrm>
              <a:off x="3005503" y="117957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8320355-7316-AD42-9C3B-8FF039373340}"/>
                </a:ext>
              </a:extLst>
            </p:cNvPr>
            <p:cNvSpPr txBox="1"/>
            <p:nvPr/>
          </p:nvSpPr>
          <p:spPr>
            <a:xfrm>
              <a:off x="3767057" y="2116449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3244042-3B7E-F44E-A2A6-D590E6F43802}"/>
                </a:ext>
              </a:extLst>
            </p:cNvPr>
            <p:cNvSpPr txBox="1"/>
            <p:nvPr/>
          </p:nvSpPr>
          <p:spPr>
            <a:xfrm>
              <a:off x="2800614" y="281420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679AC87-3723-0C41-8F7B-E76564C82B32}"/>
                </a:ext>
              </a:extLst>
            </p:cNvPr>
            <p:cNvSpPr txBox="1"/>
            <p:nvPr/>
          </p:nvSpPr>
          <p:spPr>
            <a:xfrm>
              <a:off x="3283835" y="239614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4521A60-27D3-E040-B738-98C41FDDF32A}"/>
                </a:ext>
              </a:extLst>
            </p:cNvPr>
            <p:cNvSpPr txBox="1"/>
            <p:nvPr/>
          </p:nvSpPr>
          <p:spPr>
            <a:xfrm>
              <a:off x="2494500" y="266814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CD73D38-AF1C-2742-97EB-FB8674C5102B}"/>
                </a:ext>
              </a:extLst>
            </p:cNvPr>
            <p:cNvSpPr txBox="1"/>
            <p:nvPr/>
          </p:nvSpPr>
          <p:spPr>
            <a:xfrm>
              <a:off x="1772524" y="242431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7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384D9DB1-9F5D-E945-A64F-5D353EA348FC}"/>
                </a:ext>
              </a:extLst>
            </p:cNvPr>
            <p:cNvSpPr txBox="1"/>
            <p:nvPr/>
          </p:nvSpPr>
          <p:spPr>
            <a:xfrm>
              <a:off x="2116670" y="198079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6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A024481-E095-E44A-BE80-7E3D0ADDB100}"/>
                </a:ext>
              </a:extLst>
            </p:cNvPr>
            <p:cNvSpPr txBox="1"/>
            <p:nvPr/>
          </p:nvSpPr>
          <p:spPr>
            <a:xfrm>
              <a:off x="2475591" y="1535640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9DDF42B-F4C0-494E-9B43-9EA2CB3CE81D}"/>
                </a:ext>
              </a:extLst>
            </p:cNvPr>
            <p:cNvSpPr txBox="1"/>
            <p:nvPr/>
          </p:nvSpPr>
          <p:spPr>
            <a:xfrm>
              <a:off x="3323157" y="1760739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14B3B2B-B2BA-7141-8DD0-A9DC285C5E67}"/>
                </a:ext>
              </a:extLst>
            </p:cNvPr>
            <p:cNvSpPr txBox="1"/>
            <p:nvPr/>
          </p:nvSpPr>
          <p:spPr>
            <a:xfrm>
              <a:off x="1575474" y="162531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2E20084E-9FB3-3049-B69B-67722DB97E79}"/>
              </a:ext>
            </a:extLst>
          </p:cNvPr>
          <p:cNvSpPr txBox="1"/>
          <p:nvPr/>
        </p:nvSpPr>
        <p:spPr>
          <a:xfrm>
            <a:off x="576262" y="3254661"/>
            <a:ext cx="5678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 what order do the nodes get included into the sets of vertices for which the shortest path distances are finalized? </a:t>
            </a:r>
          </a:p>
        </p:txBody>
      </p:sp>
    </p:spTree>
    <p:extLst>
      <p:ext uri="{BB962C8B-B14F-4D97-AF65-F5344CB8AC3E}">
        <p14:creationId xmlns:p14="http://schemas.microsoft.com/office/powerpoint/2010/main" val="4020546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1E30A09F-3857-4E06-AE88-8B1979D52BBC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84104" y="246343"/>
                <a:ext cx="7003184" cy="1358054"/>
              </a:xfrm>
            </p:spPr>
            <p:txBody>
              <a:bodyPr/>
              <a:lstStyle/>
              <a:p>
                <a:r>
                  <a:rPr lang="en-IN" sz="2000" dirty="0">
                    <a:solidFill>
                      <a:srgbClr val="002060"/>
                    </a:solidFill>
                  </a:rPr>
                  <a:t>Consider the directed graph shown in the figure below. There are multiple shortest paths between vertices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IN" sz="20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IN" sz="2000" dirty="0">
                    <a:solidFill>
                      <a:srgbClr val="002060"/>
                    </a:solidFill>
                  </a:rPr>
                  <a:t>. Which one will be reported by Dijkstra’s shortest path algorithm? Assume that, in any iteration, the shortest path to a vertex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IN" sz="2000" dirty="0">
                    <a:solidFill>
                      <a:srgbClr val="002060"/>
                    </a:solidFill>
                  </a:rPr>
                  <a:t> is updated only when a strictly shortest path to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sz="2000" dirty="0">
                    <a:solidFill>
                      <a:srgbClr val="002060"/>
                    </a:solidFill>
                  </a:rPr>
                  <a:t>is discovered. </a:t>
                </a:r>
              </a:p>
            </p:txBody>
          </p:sp>
        </mc:Choice>
        <mc:Fallback xmlns="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1E30A09F-3857-4E06-AE88-8B1979D52B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84104" y="246343"/>
                <a:ext cx="7003184" cy="1358054"/>
              </a:xfrm>
              <a:blipFill>
                <a:blip r:embed="rId3"/>
                <a:stretch>
                  <a:fillRect l="-870" t="-4484" b="-156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3EFC781-65B4-4B96-929D-0EE71B7636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28604" y="87794"/>
            <a:ext cx="1818767" cy="259370"/>
          </a:xfrm>
        </p:spPr>
        <p:txBody>
          <a:bodyPr/>
          <a:lstStyle/>
          <a:p>
            <a:r>
              <a:rPr lang="en-IN" b="1" dirty="0"/>
              <a:t>[GATE-IITD-2012]</a:t>
            </a:r>
            <a:endParaRPr lang="en-IN" dirty="0"/>
          </a:p>
          <a:p>
            <a:br>
              <a:rPr lang="en-IN" dirty="0"/>
            </a:b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365EE1-1156-6148-9192-689EA624B9BE}"/>
              </a:ext>
            </a:extLst>
          </p:cNvPr>
          <p:cNvSpPr txBox="1"/>
          <p:nvPr/>
        </p:nvSpPr>
        <p:spPr>
          <a:xfrm>
            <a:off x="1116192" y="4021672"/>
            <a:ext cx="542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SDT</a:t>
            </a:r>
          </a:p>
        </p:txBody>
      </p:sp>
      <p:sp>
        <p:nvSpPr>
          <p:cNvPr id="6" name="Freeform: Shape 4">
            <a:extLst>
              <a:ext uri="{FF2B5EF4-FFF2-40B4-BE49-F238E27FC236}">
                <a16:creationId xmlns:a16="http://schemas.microsoft.com/office/drawing/2014/main" id="{5F0FDE53-A9EC-A541-B11D-7C93AC520C16}"/>
              </a:ext>
            </a:extLst>
          </p:cNvPr>
          <p:cNvSpPr/>
          <p:nvPr/>
        </p:nvSpPr>
        <p:spPr>
          <a:xfrm>
            <a:off x="584862" y="396289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A04AC9-E486-6041-809D-441903C523A6}"/>
              </a:ext>
            </a:extLst>
          </p:cNvPr>
          <p:cNvSpPr txBox="1"/>
          <p:nvPr/>
        </p:nvSpPr>
        <p:spPr>
          <a:xfrm>
            <a:off x="4497374" y="4021672"/>
            <a:ext cx="6675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SBDT</a:t>
            </a:r>
          </a:p>
        </p:txBody>
      </p:sp>
      <p:sp>
        <p:nvSpPr>
          <p:cNvPr id="8" name="Freeform: Shape 6">
            <a:extLst>
              <a:ext uri="{FF2B5EF4-FFF2-40B4-BE49-F238E27FC236}">
                <a16:creationId xmlns:a16="http://schemas.microsoft.com/office/drawing/2014/main" id="{97177D05-26F8-B041-87A4-39E95D3EE0DB}"/>
              </a:ext>
            </a:extLst>
          </p:cNvPr>
          <p:cNvSpPr/>
          <p:nvPr/>
        </p:nvSpPr>
        <p:spPr>
          <a:xfrm>
            <a:off x="3966044" y="396289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4D5D0A-3D92-9043-A576-B242B604C32E}"/>
              </a:ext>
            </a:extLst>
          </p:cNvPr>
          <p:cNvSpPr txBox="1"/>
          <p:nvPr/>
        </p:nvSpPr>
        <p:spPr>
          <a:xfrm>
            <a:off x="1116192" y="4559842"/>
            <a:ext cx="781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SACDT</a:t>
            </a:r>
          </a:p>
        </p:txBody>
      </p:sp>
      <p:sp>
        <p:nvSpPr>
          <p:cNvPr id="10" name="Freeform: Shape 8">
            <a:extLst>
              <a:ext uri="{FF2B5EF4-FFF2-40B4-BE49-F238E27FC236}">
                <a16:creationId xmlns:a16="http://schemas.microsoft.com/office/drawing/2014/main" id="{2E3FB73E-A434-BD4A-8E64-BA1A197885A1}"/>
              </a:ext>
            </a:extLst>
          </p:cNvPr>
          <p:cNvSpPr/>
          <p:nvPr/>
        </p:nvSpPr>
        <p:spPr>
          <a:xfrm>
            <a:off x="584862" y="450106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US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IN" sz="160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8C7AA3-9E74-1843-B148-5D944B0961C9}"/>
              </a:ext>
            </a:extLst>
          </p:cNvPr>
          <p:cNvSpPr txBox="1"/>
          <p:nvPr/>
        </p:nvSpPr>
        <p:spPr>
          <a:xfrm>
            <a:off x="4497374" y="4559842"/>
            <a:ext cx="7662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SACET</a:t>
            </a:r>
          </a:p>
        </p:txBody>
      </p:sp>
      <p:sp>
        <p:nvSpPr>
          <p:cNvPr id="12" name="Freeform: Shape 10">
            <a:extLst>
              <a:ext uri="{FF2B5EF4-FFF2-40B4-BE49-F238E27FC236}">
                <a16:creationId xmlns:a16="http://schemas.microsoft.com/office/drawing/2014/main" id="{76F85581-BF15-204A-91F7-309402A4FBA9}"/>
              </a:ext>
            </a:extLst>
          </p:cNvPr>
          <p:cNvSpPr/>
          <p:nvPr/>
        </p:nvSpPr>
        <p:spPr>
          <a:xfrm>
            <a:off x="3966044" y="4501063"/>
            <a:ext cx="464848" cy="464770"/>
          </a:xfrm>
          <a:custGeom>
            <a:avLst/>
            <a:gdLst>
              <a:gd name="connsiteX0" fmla="*/ 268216 w 464848"/>
              <a:gd name="connsiteY0" fmla="*/ 453677 h 464770"/>
              <a:gd name="connsiteX1" fmla="*/ 272923 w 464848"/>
              <a:gd name="connsiteY1" fmla="*/ 456949 h 464770"/>
              <a:gd name="connsiteX2" fmla="*/ 269492 w 464848"/>
              <a:gd name="connsiteY2" fmla="*/ 461817 h 464770"/>
              <a:gd name="connsiteX3" fmla="*/ 232543 w 464848"/>
              <a:gd name="connsiteY3" fmla="*/ 464770 h 464770"/>
              <a:gd name="connsiteX4" fmla="*/ 228394 w 464848"/>
              <a:gd name="connsiteY4" fmla="*/ 460620 h 464770"/>
              <a:gd name="connsiteX5" fmla="*/ 232544 w 464848"/>
              <a:gd name="connsiteY5" fmla="*/ 456470 h 464770"/>
              <a:gd name="connsiteX6" fmla="*/ 268216 w 464848"/>
              <a:gd name="connsiteY6" fmla="*/ 453677 h 464770"/>
              <a:gd name="connsiteX7" fmla="*/ 351369 w 464848"/>
              <a:gd name="connsiteY7" fmla="*/ 422314 h 464770"/>
              <a:gd name="connsiteX8" fmla="*/ 357116 w 464848"/>
              <a:gd name="connsiteY8" fmla="*/ 423671 h 464770"/>
              <a:gd name="connsiteX9" fmla="*/ 355918 w 464848"/>
              <a:gd name="connsiteY9" fmla="*/ 429497 h 464770"/>
              <a:gd name="connsiteX10" fmla="*/ 305642 w 464848"/>
              <a:gd name="connsiteY10" fmla="*/ 453118 h 464770"/>
              <a:gd name="connsiteX11" fmla="*/ 304365 w 464848"/>
              <a:gd name="connsiteY11" fmla="*/ 453358 h 464770"/>
              <a:gd name="connsiteX12" fmla="*/ 300375 w 464848"/>
              <a:gd name="connsiteY12" fmla="*/ 450405 h 464770"/>
              <a:gd name="connsiteX13" fmla="*/ 303010 w 464848"/>
              <a:gd name="connsiteY13" fmla="*/ 445138 h 464770"/>
              <a:gd name="connsiteX14" fmla="*/ 351369 w 464848"/>
              <a:gd name="connsiteY14" fmla="*/ 422314 h 464770"/>
              <a:gd name="connsiteX15" fmla="*/ 146621 w 464848"/>
              <a:gd name="connsiteY15" fmla="*/ 402351 h 464770"/>
              <a:gd name="connsiteX16" fmla="*/ 189562 w 464848"/>
              <a:gd name="connsiteY16" fmla="*/ 417756 h 464770"/>
              <a:gd name="connsiteX17" fmla="*/ 192211 w 464848"/>
              <a:gd name="connsiteY17" fmla="*/ 422040 h 464770"/>
              <a:gd name="connsiteX18" fmla="*/ 187974 w 464848"/>
              <a:gd name="connsiteY18" fmla="*/ 424833 h 464770"/>
              <a:gd name="connsiteX19" fmla="*/ 143396 w 464848"/>
              <a:gd name="connsiteY19" fmla="*/ 408753 h 464770"/>
              <a:gd name="connsiteX20" fmla="*/ 142480 w 464848"/>
              <a:gd name="connsiteY20" fmla="*/ 408128 h 464770"/>
              <a:gd name="connsiteX21" fmla="*/ 141855 w 464848"/>
              <a:gd name="connsiteY21" fmla="*/ 403939 h 464770"/>
              <a:gd name="connsiteX22" fmla="*/ 146621 w 464848"/>
              <a:gd name="connsiteY22" fmla="*/ 402351 h 464770"/>
              <a:gd name="connsiteX23" fmla="*/ 92270 w 464848"/>
              <a:gd name="connsiteY23" fmla="*/ 366678 h 464770"/>
              <a:gd name="connsiteX24" fmla="*/ 97276 w 464848"/>
              <a:gd name="connsiteY24" fmla="*/ 366678 h 464770"/>
              <a:gd name="connsiteX25" fmla="*/ 120481 w 464848"/>
              <a:gd name="connsiteY25" fmla="*/ 386513 h 464770"/>
              <a:gd name="connsiteX26" fmla="*/ 121346 w 464848"/>
              <a:gd name="connsiteY26" fmla="*/ 391327 h 464770"/>
              <a:gd name="connsiteX27" fmla="*/ 116340 w 464848"/>
              <a:gd name="connsiteY27" fmla="*/ 392194 h 464770"/>
              <a:gd name="connsiteX28" fmla="*/ 92270 w 464848"/>
              <a:gd name="connsiteY28" fmla="*/ 371685 h 464770"/>
              <a:gd name="connsiteX29" fmla="*/ 92270 w 464848"/>
              <a:gd name="connsiteY29" fmla="*/ 366678 h 464770"/>
              <a:gd name="connsiteX30" fmla="*/ 367491 w 464848"/>
              <a:gd name="connsiteY30" fmla="*/ 366631 h 464770"/>
              <a:gd name="connsiteX31" fmla="*/ 372497 w 464848"/>
              <a:gd name="connsiteY31" fmla="*/ 366631 h 464770"/>
              <a:gd name="connsiteX32" fmla="*/ 372593 w 464848"/>
              <a:gd name="connsiteY32" fmla="*/ 371637 h 464770"/>
              <a:gd name="connsiteX33" fmla="*/ 271787 w 464848"/>
              <a:gd name="connsiteY33" fmla="*/ 425748 h 464770"/>
              <a:gd name="connsiteX34" fmla="*/ 268562 w 464848"/>
              <a:gd name="connsiteY34" fmla="*/ 424736 h 464770"/>
              <a:gd name="connsiteX35" fmla="*/ 267599 w 464848"/>
              <a:gd name="connsiteY35" fmla="*/ 423004 h 464770"/>
              <a:gd name="connsiteX36" fmla="*/ 270342 w 464848"/>
              <a:gd name="connsiteY36" fmla="*/ 418815 h 464770"/>
              <a:gd name="connsiteX37" fmla="*/ 367491 w 464848"/>
              <a:gd name="connsiteY37" fmla="*/ 366631 h 464770"/>
              <a:gd name="connsiteX38" fmla="*/ 20589 w 464848"/>
              <a:gd name="connsiteY38" fmla="*/ 317694 h 464770"/>
              <a:gd name="connsiteX39" fmla="*/ 26015 w 464848"/>
              <a:gd name="connsiteY39" fmla="*/ 319928 h 464770"/>
              <a:gd name="connsiteX40" fmla="*/ 108771 w 464848"/>
              <a:gd name="connsiteY40" fmla="*/ 419363 h 464770"/>
              <a:gd name="connsiteX41" fmla="*/ 109967 w 464848"/>
              <a:gd name="connsiteY41" fmla="*/ 425107 h 464770"/>
              <a:gd name="connsiteX42" fmla="*/ 106535 w 464848"/>
              <a:gd name="connsiteY42" fmla="*/ 427023 h 464770"/>
              <a:gd name="connsiteX43" fmla="*/ 104221 w 464848"/>
              <a:gd name="connsiteY43" fmla="*/ 426384 h 464770"/>
              <a:gd name="connsiteX44" fmla="*/ 18354 w 464848"/>
              <a:gd name="connsiteY44" fmla="*/ 323201 h 464770"/>
              <a:gd name="connsiteX45" fmla="*/ 20589 w 464848"/>
              <a:gd name="connsiteY45" fmla="*/ 317694 h 464770"/>
              <a:gd name="connsiteX46" fmla="*/ 423092 w 464848"/>
              <a:gd name="connsiteY46" fmla="*/ 270879 h 464770"/>
              <a:gd name="connsiteX47" fmla="*/ 425740 w 464848"/>
              <a:gd name="connsiteY47" fmla="*/ 275163 h 464770"/>
              <a:gd name="connsiteX48" fmla="*/ 416353 w 464848"/>
              <a:gd name="connsiteY48" fmla="*/ 305348 h 464770"/>
              <a:gd name="connsiteX49" fmla="*/ 411780 w 464848"/>
              <a:gd name="connsiteY49" fmla="*/ 307322 h 464770"/>
              <a:gd name="connsiteX50" fmla="*/ 410576 w 464848"/>
              <a:gd name="connsiteY50" fmla="*/ 306503 h 464770"/>
              <a:gd name="connsiteX51" fmla="*/ 409806 w 464848"/>
              <a:gd name="connsiteY51" fmla="*/ 302652 h 464770"/>
              <a:gd name="connsiteX52" fmla="*/ 418856 w 464848"/>
              <a:gd name="connsiteY52" fmla="*/ 273575 h 464770"/>
              <a:gd name="connsiteX53" fmla="*/ 423092 w 464848"/>
              <a:gd name="connsiteY53" fmla="*/ 270879 h 464770"/>
              <a:gd name="connsiteX54" fmla="*/ 460620 w 464848"/>
              <a:gd name="connsiteY54" fmla="*/ 228315 h 464770"/>
              <a:gd name="connsiteX55" fmla="*/ 464848 w 464848"/>
              <a:gd name="connsiteY55" fmla="*/ 232385 h 464770"/>
              <a:gd name="connsiteX56" fmla="*/ 426144 w 464848"/>
              <a:gd name="connsiteY56" fmla="*/ 360788 h 464770"/>
              <a:gd name="connsiteX57" fmla="*/ 422633 w 464848"/>
              <a:gd name="connsiteY57" fmla="*/ 362623 h 464770"/>
              <a:gd name="connsiteX58" fmla="*/ 420398 w 464848"/>
              <a:gd name="connsiteY58" fmla="*/ 361984 h 464770"/>
              <a:gd name="connsiteX59" fmla="*/ 419202 w 464848"/>
              <a:gd name="connsiteY59" fmla="*/ 356238 h 464770"/>
              <a:gd name="connsiteX60" fmla="*/ 456469 w 464848"/>
              <a:gd name="connsiteY60" fmla="*/ 232465 h 464770"/>
              <a:gd name="connsiteX61" fmla="*/ 460620 w 464848"/>
              <a:gd name="connsiteY61" fmla="*/ 228315 h 464770"/>
              <a:gd name="connsiteX62" fmla="*/ 423333 w 464848"/>
              <a:gd name="connsiteY62" fmla="*/ 193710 h 464770"/>
              <a:gd name="connsiteX63" fmla="*/ 427474 w 464848"/>
              <a:gd name="connsiteY63" fmla="*/ 196598 h 464770"/>
              <a:gd name="connsiteX64" fmla="*/ 430170 w 464848"/>
              <a:gd name="connsiteY64" fmla="*/ 243872 h 464770"/>
              <a:gd name="connsiteX65" fmla="*/ 426415 w 464848"/>
              <a:gd name="connsiteY65" fmla="*/ 247242 h 464770"/>
              <a:gd name="connsiteX66" fmla="*/ 424104 w 464848"/>
              <a:gd name="connsiteY66" fmla="*/ 246279 h 464770"/>
              <a:gd name="connsiteX67" fmla="*/ 423045 w 464848"/>
              <a:gd name="connsiteY67" fmla="*/ 243488 h 464770"/>
              <a:gd name="connsiteX68" fmla="*/ 420540 w 464848"/>
              <a:gd name="connsiteY68" fmla="*/ 197850 h 464770"/>
              <a:gd name="connsiteX69" fmla="*/ 423333 w 464848"/>
              <a:gd name="connsiteY69" fmla="*/ 193710 h 464770"/>
              <a:gd name="connsiteX70" fmla="*/ 13087 w 464848"/>
              <a:gd name="connsiteY70" fmla="*/ 168863 h 464770"/>
              <a:gd name="connsiteX71" fmla="*/ 15960 w 464848"/>
              <a:gd name="connsiteY71" fmla="*/ 173889 h 464770"/>
              <a:gd name="connsiteX72" fmla="*/ 8298 w 464848"/>
              <a:gd name="connsiteY72" fmla="*/ 226958 h 464770"/>
              <a:gd name="connsiteX73" fmla="*/ 4149 w 464848"/>
              <a:gd name="connsiteY73" fmla="*/ 231029 h 464770"/>
              <a:gd name="connsiteX74" fmla="*/ 4069 w 464848"/>
              <a:gd name="connsiteY74" fmla="*/ 231028 h 464770"/>
              <a:gd name="connsiteX75" fmla="*/ 0 w 464848"/>
              <a:gd name="connsiteY75" fmla="*/ 226719 h 464770"/>
              <a:gd name="connsiteX76" fmla="*/ 7900 w 464848"/>
              <a:gd name="connsiteY76" fmla="*/ 171815 h 464770"/>
              <a:gd name="connsiteX77" fmla="*/ 13087 w 464848"/>
              <a:gd name="connsiteY77" fmla="*/ 168863 h 464770"/>
              <a:gd name="connsiteX78" fmla="*/ 53132 w 464848"/>
              <a:gd name="connsiteY78" fmla="*/ 155099 h 464770"/>
              <a:gd name="connsiteX79" fmla="*/ 55057 w 464848"/>
              <a:gd name="connsiteY79" fmla="*/ 159722 h 464770"/>
              <a:gd name="connsiteX80" fmla="*/ 44996 w 464848"/>
              <a:gd name="connsiteY80" fmla="*/ 269627 h 464770"/>
              <a:gd name="connsiteX81" fmla="*/ 42252 w 464848"/>
              <a:gd name="connsiteY81" fmla="*/ 273815 h 464770"/>
              <a:gd name="connsiteX82" fmla="*/ 39026 w 464848"/>
              <a:gd name="connsiteY82" fmla="*/ 272900 h 464770"/>
              <a:gd name="connsiteX83" fmla="*/ 38015 w 464848"/>
              <a:gd name="connsiteY83" fmla="*/ 271119 h 464770"/>
              <a:gd name="connsiteX84" fmla="*/ 48461 w 464848"/>
              <a:gd name="connsiteY84" fmla="*/ 157074 h 464770"/>
              <a:gd name="connsiteX85" fmla="*/ 53132 w 464848"/>
              <a:gd name="connsiteY85" fmla="*/ 155099 h 464770"/>
              <a:gd name="connsiteX86" fmla="*/ 423191 w 464848"/>
              <a:gd name="connsiteY86" fmla="*/ 107015 h 464770"/>
              <a:gd name="connsiteX87" fmla="*/ 428938 w 464848"/>
              <a:gd name="connsiteY87" fmla="*/ 108372 h 464770"/>
              <a:gd name="connsiteX88" fmla="*/ 446174 w 464848"/>
              <a:gd name="connsiteY88" fmla="*/ 141171 h 464770"/>
              <a:gd name="connsiteX89" fmla="*/ 444020 w 464848"/>
              <a:gd name="connsiteY89" fmla="*/ 146597 h 464770"/>
              <a:gd name="connsiteX90" fmla="*/ 442345 w 464848"/>
              <a:gd name="connsiteY90" fmla="*/ 146917 h 464770"/>
              <a:gd name="connsiteX91" fmla="*/ 438513 w 464848"/>
              <a:gd name="connsiteY91" fmla="*/ 144363 h 464770"/>
              <a:gd name="connsiteX92" fmla="*/ 421914 w 464848"/>
              <a:gd name="connsiteY92" fmla="*/ 112761 h 464770"/>
              <a:gd name="connsiteX93" fmla="*/ 423191 w 464848"/>
              <a:gd name="connsiteY93" fmla="*/ 107015 h 464770"/>
              <a:gd name="connsiteX94" fmla="*/ 44130 w 464848"/>
              <a:gd name="connsiteY94" fmla="*/ 103264 h 464770"/>
              <a:gd name="connsiteX95" fmla="*/ 45327 w 464848"/>
              <a:gd name="connsiteY95" fmla="*/ 109090 h 464770"/>
              <a:gd name="connsiteX96" fmla="*/ 28090 w 464848"/>
              <a:gd name="connsiteY96" fmla="*/ 140372 h 464770"/>
              <a:gd name="connsiteX97" fmla="*/ 24259 w 464848"/>
              <a:gd name="connsiteY97" fmla="*/ 142767 h 464770"/>
              <a:gd name="connsiteX98" fmla="*/ 22503 w 464848"/>
              <a:gd name="connsiteY98" fmla="*/ 142447 h 464770"/>
              <a:gd name="connsiteX99" fmla="*/ 20508 w 464848"/>
              <a:gd name="connsiteY99" fmla="*/ 136942 h 464770"/>
              <a:gd name="connsiteX100" fmla="*/ 38384 w 464848"/>
              <a:gd name="connsiteY100" fmla="*/ 104461 h 464770"/>
              <a:gd name="connsiteX101" fmla="*/ 44130 w 464848"/>
              <a:gd name="connsiteY101" fmla="*/ 103264 h 464770"/>
              <a:gd name="connsiteX102" fmla="*/ 232383 w 464848"/>
              <a:gd name="connsiteY102" fmla="*/ 64963 h 464770"/>
              <a:gd name="connsiteX103" fmla="*/ 399886 w 464848"/>
              <a:gd name="connsiteY103" fmla="*/ 232465 h 464770"/>
              <a:gd name="connsiteX104" fmla="*/ 271650 w 464848"/>
              <a:gd name="connsiteY104" fmla="*/ 395218 h 464770"/>
              <a:gd name="connsiteX105" fmla="*/ 232383 w 464848"/>
              <a:gd name="connsiteY105" fmla="*/ 399967 h 464770"/>
              <a:gd name="connsiteX106" fmla="*/ 221212 w 464848"/>
              <a:gd name="connsiteY106" fmla="*/ 399566 h 464770"/>
              <a:gd name="connsiteX107" fmla="*/ 64881 w 464848"/>
              <a:gd name="connsiteY107" fmla="*/ 232465 h 464770"/>
              <a:gd name="connsiteX108" fmla="*/ 232383 w 464848"/>
              <a:gd name="connsiteY108" fmla="*/ 64963 h 464770"/>
              <a:gd name="connsiteX109" fmla="*/ 133478 w 464848"/>
              <a:gd name="connsiteY109" fmla="*/ 59445 h 464770"/>
              <a:gd name="connsiteX110" fmla="*/ 138388 w 464848"/>
              <a:gd name="connsiteY110" fmla="*/ 60793 h 464770"/>
              <a:gd name="connsiteX111" fmla="*/ 137089 w 464848"/>
              <a:gd name="connsiteY111" fmla="*/ 65558 h 464770"/>
              <a:gd name="connsiteX112" fmla="*/ 100453 w 464848"/>
              <a:gd name="connsiteY112" fmla="*/ 92950 h 464770"/>
              <a:gd name="connsiteX113" fmla="*/ 95495 w 464848"/>
              <a:gd name="connsiteY113" fmla="*/ 92902 h 464770"/>
              <a:gd name="connsiteX114" fmla="*/ 95447 w 464848"/>
              <a:gd name="connsiteY114" fmla="*/ 92854 h 464770"/>
              <a:gd name="connsiteX115" fmla="*/ 95591 w 464848"/>
              <a:gd name="connsiteY115" fmla="*/ 87800 h 464770"/>
              <a:gd name="connsiteX116" fmla="*/ 133478 w 464848"/>
              <a:gd name="connsiteY116" fmla="*/ 59445 h 464770"/>
              <a:gd name="connsiteX117" fmla="*/ 306495 w 464848"/>
              <a:gd name="connsiteY117" fmla="*/ 47506 h 464770"/>
              <a:gd name="connsiteX118" fmla="*/ 372545 w 464848"/>
              <a:gd name="connsiteY118" fmla="*/ 91218 h 464770"/>
              <a:gd name="connsiteX119" fmla="*/ 395748 w 464848"/>
              <a:gd name="connsiteY119" fmla="*/ 119043 h 464770"/>
              <a:gd name="connsiteX120" fmla="*/ 394930 w 464848"/>
              <a:gd name="connsiteY120" fmla="*/ 124002 h 464770"/>
              <a:gd name="connsiteX121" fmla="*/ 389876 w 464848"/>
              <a:gd name="connsiteY121" fmla="*/ 123087 h 464770"/>
              <a:gd name="connsiteX122" fmla="*/ 367538 w 464848"/>
              <a:gd name="connsiteY122" fmla="*/ 96224 h 464770"/>
              <a:gd name="connsiteX123" fmla="*/ 303849 w 464848"/>
              <a:gd name="connsiteY123" fmla="*/ 54005 h 464770"/>
              <a:gd name="connsiteX124" fmla="*/ 302692 w 464848"/>
              <a:gd name="connsiteY124" fmla="*/ 53235 h 464770"/>
              <a:gd name="connsiteX125" fmla="*/ 301874 w 464848"/>
              <a:gd name="connsiteY125" fmla="*/ 49432 h 464770"/>
              <a:gd name="connsiteX126" fmla="*/ 306495 w 464848"/>
              <a:gd name="connsiteY126" fmla="*/ 47506 h 464770"/>
              <a:gd name="connsiteX127" fmla="*/ 365255 w 464848"/>
              <a:gd name="connsiteY127" fmla="*/ 41816 h 464770"/>
              <a:gd name="connsiteX128" fmla="*/ 406672 w 464848"/>
              <a:gd name="connsiteY128" fmla="*/ 78766 h 464770"/>
              <a:gd name="connsiteX129" fmla="*/ 406353 w 464848"/>
              <a:gd name="connsiteY129" fmla="*/ 84670 h 464770"/>
              <a:gd name="connsiteX130" fmla="*/ 403640 w 464848"/>
              <a:gd name="connsiteY130" fmla="*/ 85789 h 464770"/>
              <a:gd name="connsiteX131" fmla="*/ 400448 w 464848"/>
              <a:gd name="connsiteY131" fmla="*/ 84351 h 464770"/>
              <a:gd name="connsiteX132" fmla="*/ 360547 w 464848"/>
              <a:gd name="connsiteY132" fmla="*/ 48601 h 464770"/>
              <a:gd name="connsiteX133" fmla="*/ 359429 w 464848"/>
              <a:gd name="connsiteY133" fmla="*/ 42855 h 464770"/>
              <a:gd name="connsiteX134" fmla="*/ 365255 w 464848"/>
              <a:gd name="connsiteY134" fmla="*/ 41816 h 464770"/>
              <a:gd name="connsiteX135" fmla="*/ 192498 w 464848"/>
              <a:gd name="connsiteY135" fmla="*/ 37203 h 464770"/>
              <a:gd name="connsiteX136" fmla="*/ 196687 w 464848"/>
              <a:gd name="connsiteY136" fmla="*/ 39948 h 464770"/>
              <a:gd name="connsiteX137" fmla="*/ 193894 w 464848"/>
              <a:gd name="connsiteY137" fmla="*/ 44184 h 464770"/>
              <a:gd name="connsiteX138" fmla="*/ 164625 w 464848"/>
              <a:gd name="connsiteY138" fmla="*/ 52656 h 464770"/>
              <a:gd name="connsiteX139" fmla="*/ 160870 w 464848"/>
              <a:gd name="connsiteY139" fmla="*/ 51790 h 464770"/>
              <a:gd name="connsiteX140" fmla="*/ 160004 w 464848"/>
              <a:gd name="connsiteY140" fmla="*/ 50538 h 464770"/>
              <a:gd name="connsiteX141" fmla="*/ 162122 w 464848"/>
              <a:gd name="connsiteY141" fmla="*/ 46013 h 464770"/>
              <a:gd name="connsiteX142" fmla="*/ 192498 w 464848"/>
              <a:gd name="connsiteY142" fmla="*/ 37203 h 464770"/>
              <a:gd name="connsiteX143" fmla="*/ 232384 w 464848"/>
              <a:gd name="connsiteY143" fmla="*/ 0 h 464770"/>
              <a:gd name="connsiteX144" fmla="*/ 274679 w 464848"/>
              <a:gd name="connsiteY144" fmla="*/ 3831 h 464770"/>
              <a:gd name="connsiteX145" fmla="*/ 278111 w 464848"/>
              <a:gd name="connsiteY145" fmla="*/ 8619 h 464770"/>
              <a:gd name="connsiteX146" fmla="*/ 273164 w 464848"/>
              <a:gd name="connsiteY146" fmla="*/ 12050 h 464770"/>
              <a:gd name="connsiteX147" fmla="*/ 232384 w 464848"/>
              <a:gd name="connsiteY147" fmla="*/ 8299 h 464770"/>
              <a:gd name="connsiteX148" fmla="*/ 144601 w 464848"/>
              <a:gd name="connsiteY148" fmla="*/ 26095 h 464770"/>
              <a:gd name="connsiteX149" fmla="*/ 143006 w 464848"/>
              <a:gd name="connsiteY149" fmla="*/ 26415 h 464770"/>
              <a:gd name="connsiteX150" fmla="*/ 139175 w 464848"/>
              <a:gd name="connsiteY150" fmla="*/ 23942 h 464770"/>
              <a:gd name="connsiteX151" fmla="*/ 141409 w 464848"/>
              <a:gd name="connsiteY151" fmla="*/ 18514 h 464770"/>
              <a:gd name="connsiteX152" fmla="*/ 232384 w 464848"/>
              <a:gd name="connsiteY152" fmla="*/ 0 h 464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464848" h="464770">
                <a:moveTo>
                  <a:pt x="268216" y="453677"/>
                </a:moveTo>
                <a:cubicBezTo>
                  <a:pt x="270529" y="453358"/>
                  <a:pt x="272684" y="454794"/>
                  <a:pt x="272923" y="456949"/>
                </a:cubicBezTo>
                <a:cubicBezTo>
                  <a:pt x="273322" y="459343"/>
                  <a:pt x="271727" y="461418"/>
                  <a:pt x="269492" y="461817"/>
                </a:cubicBezTo>
                <a:cubicBezTo>
                  <a:pt x="257362" y="463732"/>
                  <a:pt x="244913" y="464770"/>
                  <a:pt x="232543" y="464770"/>
                </a:cubicBezTo>
                <a:cubicBezTo>
                  <a:pt x="230230" y="464770"/>
                  <a:pt x="228395" y="462935"/>
                  <a:pt x="228394" y="460620"/>
                </a:cubicBezTo>
                <a:cubicBezTo>
                  <a:pt x="228395" y="458385"/>
                  <a:pt x="230229" y="456470"/>
                  <a:pt x="232544" y="456470"/>
                </a:cubicBezTo>
                <a:cubicBezTo>
                  <a:pt x="244593" y="456470"/>
                  <a:pt x="256564" y="455592"/>
                  <a:pt x="268216" y="453677"/>
                </a:cubicBezTo>
                <a:close/>
                <a:moveTo>
                  <a:pt x="351369" y="422314"/>
                </a:moveTo>
                <a:cubicBezTo>
                  <a:pt x="353364" y="421118"/>
                  <a:pt x="355918" y="421677"/>
                  <a:pt x="357116" y="423671"/>
                </a:cubicBezTo>
                <a:cubicBezTo>
                  <a:pt x="358312" y="425586"/>
                  <a:pt x="357753" y="428221"/>
                  <a:pt x="355918" y="429497"/>
                </a:cubicBezTo>
                <a:cubicBezTo>
                  <a:pt x="340197" y="439312"/>
                  <a:pt x="323279" y="447293"/>
                  <a:pt x="305642" y="453118"/>
                </a:cubicBezTo>
                <a:cubicBezTo>
                  <a:pt x="305164" y="453279"/>
                  <a:pt x="304764" y="453358"/>
                  <a:pt x="304365" y="453358"/>
                </a:cubicBezTo>
                <a:cubicBezTo>
                  <a:pt x="302610" y="453358"/>
                  <a:pt x="300935" y="452161"/>
                  <a:pt x="300375" y="450405"/>
                </a:cubicBezTo>
                <a:cubicBezTo>
                  <a:pt x="299577" y="448250"/>
                  <a:pt x="300855" y="445857"/>
                  <a:pt x="303010" y="445138"/>
                </a:cubicBezTo>
                <a:cubicBezTo>
                  <a:pt x="319927" y="439553"/>
                  <a:pt x="336208" y="431811"/>
                  <a:pt x="351369" y="422314"/>
                </a:cubicBezTo>
                <a:close/>
                <a:moveTo>
                  <a:pt x="146621" y="402351"/>
                </a:moveTo>
                <a:cubicBezTo>
                  <a:pt x="160196" y="409187"/>
                  <a:pt x="174687" y="414338"/>
                  <a:pt x="189562" y="417756"/>
                </a:cubicBezTo>
                <a:cubicBezTo>
                  <a:pt x="191488" y="418237"/>
                  <a:pt x="192692" y="420115"/>
                  <a:pt x="192211" y="422040"/>
                </a:cubicBezTo>
                <a:cubicBezTo>
                  <a:pt x="191778" y="423918"/>
                  <a:pt x="189852" y="425170"/>
                  <a:pt x="187974" y="424833"/>
                </a:cubicBezTo>
                <a:cubicBezTo>
                  <a:pt x="172569" y="421270"/>
                  <a:pt x="157549" y="415879"/>
                  <a:pt x="143396" y="408753"/>
                </a:cubicBezTo>
                <a:cubicBezTo>
                  <a:pt x="143010" y="408561"/>
                  <a:pt x="142721" y="408368"/>
                  <a:pt x="142480" y="408128"/>
                </a:cubicBezTo>
                <a:cubicBezTo>
                  <a:pt x="141422" y="407069"/>
                  <a:pt x="141133" y="405335"/>
                  <a:pt x="141855" y="403939"/>
                </a:cubicBezTo>
                <a:cubicBezTo>
                  <a:pt x="142673" y="402158"/>
                  <a:pt x="144888" y="401484"/>
                  <a:pt x="146621" y="402351"/>
                </a:cubicBezTo>
                <a:close/>
                <a:moveTo>
                  <a:pt x="92270" y="366678"/>
                </a:moveTo>
                <a:cubicBezTo>
                  <a:pt x="93618" y="365331"/>
                  <a:pt x="95881" y="365283"/>
                  <a:pt x="97276" y="366678"/>
                </a:cubicBezTo>
                <a:cubicBezTo>
                  <a:pt x="104546" y="373948"/>
                  <a:pt x="112297" y="380640"/>
                  <a:pt x="120481" y="386513"/>
                </a:cubicBezTo>
                <a:cubicBezTo>
                  <a:pt x="122069" y="387716"/>
                  <a:pt x="122503" y="389882"/>
                  <a:pt x="121346" y="391327"/>
                </a:cubicBezTo>
                <a:cubicBezTo>
                  <a:pt x="120143" y="393011"/>
                  <a:pt x="117929" y="393300"/>
                  <a:pt x="116340" y="392194"/>
                </a:cubicBezTo>
                <a:cubicBezTo>
                  <a:pt x="107868" y="386031"/>
                  <a:pt x="99732" y="379147"/>
                  <a:pt x="92270" y="371685"/>
                </a:cubicBezTo>
                <a:cubicBezTo>
                  <a:pt x="90874" y="370289"/>
                  <a:pt x="90874" y="368075"/>
                  <a:pt x="92270" y="366678"/>
                </a:cubicBezTo>
                <a:close/>
                <a:moveTo>
                  <a:pt x="367491" y="366631"/>
                </a:moveTo>
                <a:cubicBezTo>
                  <a:pt x="368887" y="365235"/>
                  <a:pt x="371101" y="365235"/>
                  <a:pt x="372497" y="366631"/>
                </a:cubicBezTo>
                <a:cubicBezTo>
                  <a:pt x="373893" y="368027"/>
                  <a:pt x="373941" y="370290"/>
                  <a:pt x="372593" y="371637"/>
                </a:cubicBezTo>
                <a:cubicBezTo>
                  <a:pt x="344912" y="399319"/>
                  <a:pt x="310010" y="418045"/>
                  <a:pt x="271787" y="425748"/>
                </a:cubicBezTo>
                <a:cubicBezTo>
                  <a:pt x="270535" y="426037"/>
                  <a:pt x="269428" y="425602"/>
                  <a:pt x="268562" y="424736"/>
                </a:cubicBezTo>
                <a:cubicBezTo>
                  <a:pt x="268128" y="424303"/>
                  <a:pt x="267695" y="423678"/>
                  <a:pt x="267599" y="423004"/>
                </a:cubicBezTo>
                <a:cubicBezTo>
                  <a:pt x="267213" y="421078"/>
                  <a:pt x="268417" y="419200"/>
                  <a:pt x="270342" y="418815"/>
                </a:cubicBezTo>
                <a:cubicBezTo>
                  <a:pt x="307171" y="411354"/>
                  <a:pt x="340821" y="393301"/>
                  <a:pt x="367491" y="366631"/>
                </a:cubicBezTo>
                <a:close/>
                <a:moveTo>
                  <a:pt x="20589" y="317694"/>
                </a:moveTo>
                <a:cubicBezTo>
                  <a:pt x="22663" y="316817"/>
                  <a:pt x="25217" y="317773"/>
                  <a:pt x="26015" y="319928"/>
                </a:cubicBezTo>
                <a:cubicBezTo>
                  <a:pt x="43332" y="360547"/>
                  <a:pt x="71821" y="394942"/>
                  <a:pt x="108771" y="419363"/>
                </a:cubicBezTo>
                <a:cubicBezTo>
                  <a:pt x="110685" y="420640"/>
                  <a:pt x="111244" y="423193"/>
                  <a:pt x="109967" y="425107"/>
                </a:cubicBezTo>
                <a:cubicBezTo>
                  <a:pt x="109169" y="426384"/>
                  <a:pt x="107892" y="427024"/>
                  <a:pt x="106535" y="427023"/>
                </a:cubicBezTo>
                <a:cubicBezTo>
                  <a:pt x="105737" y="427024"/>
                  <a:pt x="104859" y="426783"/>
                  <a:pt x="104221" y="426384"/>
                </a:cubicBezTo>
                <a:cubicBezTo>
                  <a:pt x="65996" y="400927"/>
                  <a:pt x="36229" y="365335"/>
                  <a:pt x="18354" y="323201"/>
                </a:cubicBezTo>
                <a:cubicBezTo>
                  <a:pt x="17477" y="321125"/>
                  <a:pt x="18433" y="318572"/>
                  <a:pt x="20589" y="317694"/>
                </a:cubicBezTo>
                <a:close/>
                <a:moveTo>
                  <a:pt x="423092" y="270879"/>
                </a:moveTo>
                <a:cubicBezTo>
                  <a:pt x="424970" y="271409"/>
                  <a:pt x="426174" y="273286"/>
                  <a:pt x="425740" y="275163"/>
                </a:cubicBezTo>
                <a:cubicBezTo>
                  <a:pt x="423478" y="285418"/>
                  <a:pt x="420252" y="295575"/>
                  <a:pt x="416353" y="305348"/>
                </a:cubicBezTo>
                <a:cubicBezTo>
                  <a:pt x="415632" y="307129"/>
                  <a:pt x="413513" y="308092"/>
                  <a:pt x="411780" y="307322"/>
                </a:cubicBezTo>
                <a:cubicBezTo>
                  <a:pt x="411395" y="307129"/>
                  <a:pt x="410913" y="306840"/>
                  <a:pt x="410576" y="306503"/>
                </a:cubicBezTo>
                <a:cubicBezTo>
                  <a:pt x="409614" y="305541"/>
                  <a:pt x="409276" y="304049"/>
                  <a:pt x="409806" y="302652"/>
                </a:cubicBezTo>
                <a:cubicBezTo>
                  <a:pt x="413562" y="293313"/>
                  <a:pt x="416594" y="283444"/>
                  <a:pt x="418856" y="273575"/>
                </a:cubicBezTo>
                <a:cubicBezTo>
                  <a:pt x="419289" y="271698"/>
                  <a:pt x="421167" y="270494"/>
                  <a:pt x="423092" y="270879"/>
                </a:cubicBezTo>
                <a:close/>
                <a:moveTo>
                  <a:pt x="460620" y="228315"/>
                </a:moveTo>
                <a:cubicBezTo>
                  <a:pt x="462933" y="228315"/>
                  <a:pt x="464849" y="230150"/>
                  <a:pt x="464848" y="232385"/>
                </a:cubicBezTo>
                <a:cubicBezTo>
                  <a:pt x="464848" y="278271"/>
                  <a:pt x="451442" y="322721"/>
                  <a:pt x="426144" y="360788"/>
                </a:cubicBezTo>
                <a:cubicBezTo>
                  <a:pt x="425346" y="362065"/>
                  <a:pt x="424069" y="362622"/>
                  <a:pt x="422633" y="362623"/>
                </a:cubicBezTo>
                <a:cubicBezTo>
                  <a:pt x="421915" y="362623"/>
                  <a:pt x="421037" y="362463"/>
                  <a:pt x="420398" y="361984"/>
                </a:cubicBezTo>
                <a:cubicBezTo>
                  <a:pt x="418483" y="360707"/>
                  <a:pt x="417924" y="358154"/>
                  <a:pt x="419202" y="356238"/>
                </a:cubicBezTo>
                <a:cubicBezTo>
                  <a:pt x="443542" y="319529"/>
                  <a:pt x="456470" y="276675"/>
                  <a:pt x="456469" y="232465"/>
                </a:cubicBezTo>
                <a:cubicBezTo>
                  <a:pt x="456470" y="230150"/>
                  <a:pt x="458305" y="228315"/>
                  <a:pt x="460620" y="228315"/>
                </a:cubicBezTo>
                <a:close/>
                <a:moveTo>
                  <a:pt x="423333" y="193710"/>
                </a:moveTo>
                <a:cubicBezTo>
                  <a:pt x="425307" y="193373"/>
                  <a:pt x="427136" y="194624"/>
                  <a:pt x="427474" y="196598"/>
                </a:cubicBezTo>
                <a:cubicBezTo>
                  <a:pt x="430266" y="212099"/>
                  <a:pt x="431180" y="228130"/>
                  <a:pt x="430170" y="243872"/>
                </a:cubicBezTo>
                <a:cubicBezTo>
                  <a:pt x="430073" y="245894"/>
                  <a:pt x="428437" y="247339"/>
                  <a:pt x="426415" y="247242"/>
                </a:cubicBezTo>
                <a:cubicBezTo>
                  <a:pt x="425452" y="247242"/>
                  <a:pt x="424729" y="246906"/>
                  <a:pt x="424104" y="246279"/>
                </a:cubicBezTo>
                <a:cubicBezTo>
                  <a:pt x="423381" y="245558"/>
                  <a:pt x="422997" y="244499"/>
                  <a:pt x="423045" y="243488"/>
                </a:cubicBezTo>
                <a:cubicBezTo>
                  <a:pt x="424008" y="228275"/>
                  <a:pt x="423189" y="212918"/>
                  <a:pt x="420540" y="197850"/>
                </a:cubicBezTo>
                <a:cubicBezTo>
                  <a:pt x="420156" y="195924"/>
                  <a:pt x="421360" y="194046"/>
                  <a:pt x="423333" y="193710"/>
                </a:cubicBezTo>
                <a:close/>
                <a:moveTo>
                  <a:pt x="13087" y="168863"/>
                </a:moveTo>
                <a:cubicBezTo>
                  <a:pt x="15241" y="169422"/>
                  <a:pt x="16598" y="171735"/>
                  <a:pt x="15960" y="173889"/>
                </a:cubicBezTo>
                <a:cubicBezTo>
                  <a:pt x="11331" y="191127"/>
                  <a:pt x="8778" y="209004"/>
                  <a:pt x="8298" y="226958"/>
                </a:cubicBezTo>
                <a:cubicBezTo>
                  <a:pt x="8219" y="229193"/>
                  <a:pt x="6384" y="231029"/>
                  <a:pt x="4149" y="231029"/>
                </a:cubicBezTo>
                <a:lnTo>
                  <a:pt x="4069" y="231028"/>
                </a:lnTo>
                <a:cubicBezTo>
                  <a:pt x="1756" y="230949"/>
                  <a:pt x="0" y="229033"/>
                  <a:pt x="0" y="226719"/>
                </a:cubicBezTo>
                <a:cubicBezTo>
                  <a:pt x="478" y="208125"/>
                  <a:pt x="3191" y="189690"/>
                  <a:pt x="7900" y="171815"/>
                </a:cubicBezTo>
                <a:cubicBezTo>
                  <a:pt x="8618" y="169500"/>
                  <a:pt x="10852" y="168304"/>
                  <a:pt x="13087" y="168863"/>
                </a:cubicBezTo>
                <a:close/>
                <a:moveTo>
                  <a:pt x="53132" y="155099"/>
                </a:moveTo>
                <a:cubicBezTo>
                  <a:pt x="54912" y="155822"/>
                  <a:pt x="55875" y="157941"/>
                  <a:pt x="55057" y="159722"/>
                </a:cubicBezTo>
                <a:cubicBezTo>
                  <a:pt x="41000" y="194671"/>
                  <a:pt x="37438" y="232606"/>
                  <a:pt x="44996" y="269627"/>
                </a:cubicBezTo>
                <a:cubicBezTo>
                  <a:pt x="45380" y="271553"/>
                  <a:pt x="44178" y="273430"/>
                  <a:pt x="42252" y="273815"/>
                </a:cubicBezTo>
                <a:cubicBezTo>
                  <a:pt x="41001" y="274104"/>
                  <a:pt x="39845" y="273719"/>
                  <a:pt x="39026" y="272900"/>
                </a:cubicBezTo>
                <a:cubicBezTo>
                  <a:pt x="38545" y="272419"/>
                  <a:pt x="38160" y="271744"/>
                  <a:pt x="38015" y="271119"/>
                </a:cubicBezTo>
                <a:cubicBezTo>
                  <a:pt x="30313" y="232703"/>
                  <a:pt x="33827" y="193275"/>
                  <a:pt x="48461" y="157074"/>
                </a:cubicBezTo>
                <a:cubicBezTo>
                  <a:pt x="49184" y="155292"/>
                  <a:pt x="51303" y="154329"/>
                  <a:pt x="53132" y="155099"/>
                </a:cubicBezTo>
                <a:close/>
                <a:moveTo>
                  <a:pt x="423191" y="107015"/>
                </a:moveTo>
                <a:cubicBezTo>
                  <a:pt x="425187" y="105898"/>
                  <a:pt x="427740" y="106456"/>
                  <a:pt x="428938" y="108372"/>
                </a:cubicBezTo>
                <a:cubicBezTo>
                  <a:pt x="435561" y="118746"/>
                  <a:pt x="441306" y="129839"/>
                  <a:pt x="446174" y="141171"/>
                </a:cubicBezTo>
                <a:cubicBezTo>
                  <a:pt x="447053" y="143245"/>
                  <a:pt x="446095" y="145800"/>
                  <a:pt x="444020" y="146597"/>
                </a:cubicBezTo>
                <a:cubicBezTo>
                  <a:pt x="443542" y="146758"/>
                  <a:pt x="442903" y="146916"/>
                  <a:pt x="442345" y="146917"/>
                </a:cubicBezTo>
                <a:cubicBezTo>
                  <a:pt x="440749" y="146916"/>
                  <a:pt x="439232" y="145959"/>
                  <a:pt x="438513" y="144363"/>
                </a:cubicBezTo>
                <a:cubicBezTo>
                  <a:pt x="433886" y="133509"/>
                  <a:pt x="428219" y="122816"/>
                  <a:pt x="421914" y="112761"/>
                </a:cubicBezTo>
                <a:cubicBezTo>
                  <a:pt x="420718" y="110847"/>
                  <a:pt x="421276" y="108292"/>
                  <a:pt x="423191" y="107015"/>
                </a:cubicBezTo>
                <a:close/>
                <a:moveTo>
                  <a:pt x="44130" y="103264"/>
                </a:moveTo>
                <a:cubicBezTo>
                  <a:pt x="46046" y="104461"/>
                  <a:pt x="46525" y="107095"/>
                  <a:pt x="45327" y="109090"/>
                </a:cubicBezTo>
                <a:cubicBezTo>
                  <a:pt x="38784" y="118985"/>
                  <a:pt x="32957" y="129520"/>
                  <a:pt x="28090" y="140372"/>
                </a:cubicBezTo>
                <a:cubicBezTo>
                  <a:pt x="27372" y="141889"/>
                  <a:pt x="25856" y="142767"/>
                  <a:pt x="24259" y="142767"/>
                </a:cubicBezTo>
                <a:cubicBezTo>
                  <a:pt x="23701" y="142767"/>
                  <a:pt x="23062" y="142688"/>
                  <a:pt x="22503" y="142447"/>
                </a:cubicBezTo>
                <a:cubicBezTo>
                  <a:pt x="20428" y="141490"/>
                  <a:pt x="19471" y="139016"/>
                  <a:pt x="20508" y="136942"/>
                </a:cubicBezTo>
                <a:cubicBezTo>
                  <a:pt x="25456" y="125689"/>
                  <a:pt x="31521" y="114756"/>
                  <a:pt x="38384" y="104461"/>
                </a:cubicBezTo>
                <a:cubicBezTo>
                  <a:pt x="39661" y="102546"/>
                  <a:pt x="42214" y="101908"/>
                  <a:pt x="44130" y="103264"/>
                </a:cubicBezTo>
                <a:close/>
                <a:moveTo>
                  <a:pt x="232383" y="64963"/>
                </a:moveTo>
                <a:cubicBezTo>
                  <a:pt x="324830" y="64963"/>
                  <a:pt x="399886" y="139884"/>
                  <a:pt x="399886" y="232465"/>
                </a:cubicBezTo>
                <a:cubicBezTo>
                  <a:pt x="399886" y="311400"/>
                  <a:pt x="345233" y="377625"/>
                  <a:pt x="271650" y="395218"/>
                </a:cubicBezTo>
                <a:cubicBezTo>
                  <a:pt x="259007" y="398362"/>
                  <a:pt x="245896" y="399967"/>
                  <a:pt x="232383" y="399967"/>
                </a:cubicBezTo>
                <a:cubicBezTo>
                  <a:pt x="228637" y="399967"/>
                  <a:pt x="224891" y="399834"/>
                  <a:pt x="221212" y="399566"/>
                </a:cubicBezTo>
                <a:cubicBezTo>
                  <a:pt x="133915" y="393814"/>
                  <a:pt x="64881" y="321166"/>
                  <a:pt x="64881" y="232465"/>
                </a:cubicBezTo>
                <a:cubicBezTo>
                  <a:pt x="64881" y="139951"/>
                  <a:pt x="139936" y="64963"/>
                  <a:pt x="232383" y="64963"/>
                </a:cubicBezTo>
                <a:close/>
                <a:moveTo>
                  <a:pt x="133478" y="59445"/>
                </a:moveTo>
                <a:cubicBezTo>
                  <a:pt x="135308" y="58482"/>
                  <a:pt x="137377" y="59107"/>
                  <a:pt x="138388" y="60793"/>
                </a:cubicBezTo>
                <a:cubicBezTo>
                  <a:pt x="139350" y="62429"/>
                  <a:pt x="138773" y="64644"/>
                  <a:pt x="137089" y="65558"/>
                </a:cubicBezTo>
                <a:cubicBezTo>
                  <a:pt x="123898" y="73165"/>
                  <a:pt x="111573" y="82408"/>
                  <a:pt x="100453" y="92950"/>
                </a:cubicBezTo>
                <a:cubicBezTo>
                  <a:pt x="99058" y="94251"/>
                  <a:pt x="96842" y="94250"/>
                  <a:pt x="95495" y="92902"/>
                </a:cubicBezTo>
                <a:lnTo>
                  <a:pt x="95447" y="92854"/>
                </a:lnTo>
                <a:cubicBezTo>
                  <a:pt x="94099" y="91410"/>
                  <a:pt x="94195" y="89196"/>
                  <a:pt x="95591" y="87800"/>
                </a:cubicBezTo>
                <a:cubicBezTo>
                  <a:pt x="107097" y="76872"/>
                  <a:pt x="119854" y="67387"/>
                  <a:pt x="133478" y="59445"/>
                </a:cubicBezTo>
                <a:close/>
                <a:moveTo>
                  <a:pt x="306495" y="47506"/>
                </a:moveTo>
                <a:cubicBezTo>
                  <a:pt x="331288" y="57472"/>
                  <a:pt x="353529" y="72202"/>
                  <a:pt x="372545" y="91218"/>
                </a:cubicBezTo>
                <a:cubicBezTo>
                  <a:pt x="381113" y="99787"/>
                  <a:pt x="388912" y="109223"/>
                  <a:pt x="395748" y="119043"/>
                </a:cubicBezTo>
                <a:cubicBezTo>
                  <a:pt x="396903" y="120680"/>
                  <a:pt x="396519" y="122894"/>
                  <a:pt x="394930" y="124002"/>
                </a:cubicBezTo>
                <a:cubicBezTo>
                  <a:pt x="393245" y="125109"/>
                  <a:pt x="391031" y="124724"/>
                  <a:pt x="389876" y="123087"/>
                </a:cubicBezTo>
                <a:cubicBezTo>
                  <a:pt x="383329" y="113555"/>
                  <a:pt x="375819" y="104504"/>
                  <a:pt x="367538" y="96224"/>
                </a:cubicBezTo>
                <a:cubicBezTo>
                  <a:pt x="349149" y="77835"/>
                  <a:pt x="327725" y="63634"/>
                  <a:pt x="303849" y="54005"/>
                </a:cubicBezTo>
                <a:cubicBezTo>
                  <a:pt x="303414" y="53861"/>
                  <a:pt x="302982" y="53524"/>
                  <a:pt x="302692" y="53235"/>
                </a:cubicBezTo>
                <a:cubicBezTo>
                  <a:pt x="301681" y="52224"/>
                  <a:pt x="301297" y="50780"/>
                  <a:pt x="301874" y="49432"/>
                </a:cubicBezTo>
                <a:cubicBezTo>
                  <a:pt x="302644" y="47602"/>
                  <a:pt x="304666" y="46736"/>
                  <a:pt x="306495" y="47506"/>
                </a:cubicBezTo>
                <a:close/>
                <a:moveTo>
                  <a:pt x="365255" y="41816"/>
                </a:moveTo>
                <a:cubicBezTo>
                  <a:pt x="380417" y="52350"/>
                  <a:pt x="394462" y="64880"/>
                  <a:pt x="406672" y="78766"/>
                </a:cubicBezTo>
                <a:cubicBezTo>
                  <a:pt x="408268" y="80522"/>
                  <a:pt x="408109" y="83075"/>
                  <a:pt x="406353" y="84670"/>
                </a:cubicBezTo>
                <a:cubicBezTo>
                  <a:pt x="405555" y="85468"/>
                  <a:pt x="404678" y="85788"/>
                  <a:pt x="403640" y="85789"/>
                </a:cubicBezTo>
                <a:cubicBezTo>
                  <a:pt x="402443" y="85788"/>
                  <a:pt x="401247" y="85229"/>
                  <a:pt x="400448" y="84351"/>
                </a:cubicBezTo>
                <a:cubicBezTo>
                  <a:pt x="388638" y="70944"/>
                  <a:pt x="375230" y="58895"/>
                  <a:pt x="360547" y="48601"/>
                </a:cubicBezTo>
                <a:cubicBezTo>
                  <a:pt x="358632" y="47323"/>
                  <a:pt x="358072" y="44769"/>
                  <a:pt x="359429" y="42855"/>
                </a:cubicBezTo>
                <a:cubicBezTo>
                  <a:pt x="360786" y="40939"/>
                  <a:pt x="363340" y="40460"/>
                  <a:pt x="365255" y="41816"/>
                </a:cubicBezTo>
                <a:close/>
                <a:moveTo>
                  <a:pt x="192498" y="37203"/>
                </a:moveTo>
                <a:cubicBezTo>
                  <a:pt x="194424" y="36819"/>
                  <a:pt x="196349" y="37974"/>
                  <a:pt x="196687" y="39948"/>
                </a:cubicBezTo>
                <a:cubicBezTo>
                  <a:pt x="197120" y="41825"/>
                  <a:pt x="195820" y="43703"/>
                  <a:pt x="193894" y="44184"/>
                </a:cubicBezTo>
                <a:cubicBezTo>
                  <a:pt x="183978" y="46206"/>
                  <a:pt x="174109" y="49045"/>
                  <a:pt x="164625" y="52656"/>
                </a:cubicBezTo>
                <a:cubicBezTo>
                  <a:pt x="163277" y="53138"/>
                  <a:pt x="161833" y="52753"/>
                  <a:pt x="160870" y="51790"/>
                </a:cubicBezTo>
                <a:cubicBezTo>
                  <a:pt x="160533" y="51453"/>
                  <a:pt x="160196" y="51020"/>
                  <a:pt x="160004" y="50538"/>
                </a:cubicBezTo>
                <a:cubicBezTo>
                  <a:pt x="159329" y="48709"/>
                  <a:pt x="160244" y="46639"/>
                  <a:pt x="162122" y="46013"/>
                </a:cubicBezTo>
                <a:cubicBezTo>
                  <a:pt x="171894" y="42210"/>
                  <a:pt x="182148" y="39274"/>
                  <a:pt x="192498" y="37203"/>
                </a:cubicBezTo>
                <a:close/>
                <a:moveTo>
                  <a:pt x="232384" y="0"/>
                </a:moveTo>
                <a:cubicBezTo>
                  <a:pt x="246588" y="0"/>
                  <a:pt x="260873" y="1357"/>
                  <a:pt x="274679" y="3831"/>
                </a:cubicBezTo>
                <a:cubicBezTo>
                  <a:pt x="276993" y="4230"/>
                  <a:pt x="278509" y="6385"/>
                  <a:pt x="278111" y="8619"/>
                </a:cubicBezTo>
                <a:cubicBezTo>
                  <a:pt x="277633" y="10933"/>
                  <a:pt x="275477" y="12449"/>
                  <a:pt x="273164" y="12050"/>
                </a:cubicBezTo>
                <a:cubicBezTo>
                  <a:pt x="259837" y="9576"/>
                  <a:pt x="246110" y="8299"/>
                  <a:pt x="232384" y="8299"/>
                </a:cubicBezTo>
                <a:cubicBezTo>
                  <a:pt x="201899" y="8299"/>
                  <a:pt x="172372" y="14285"/>
                  <a:pt x="144601" y="26095"/>
                </a:cubicBezTo>
                <a:cubicBezTo>
                  <a:pt x="144122" y="26335"/>
                  <a:pt x="143485" y="26416"/>
                  <a:pt x="143006" y="26415"/>
                </a:cubicBezTo>
                <a:cubicBezTo>
                  <a:pt x="141329" y="26416"/>
                  <a:pt x="139813" y="25538"/>
                  <a:pt x="139175" y="23942"/>
                </a:cubicBezTo>
                <a:cubicBezTo>
                  <a:pt x="138298" y="21786"/>
                  <a:pt x="139254" y="19392"/>
                  <a:pt x="141409" y="18514"/>
                </a:cubicBezTo>
                <a:cubicBezTo>
                  <a:pt x="170219" y="6225"/>
                  <a:pt x="200863" y="0"/>
                  <a:pt x="232384" y="0"/>
                </a:cubicBezTo>
                <a:close/>
              </a:path>
            </a:pathLst>
          </a:custGeom>
          <a:solidFill>
            <a:srgbClr val="0070C0"/>
          </a:solidFill>
          <a:ln w="7883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r>
              <a:rPr lang="en-IN" sz="160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2F002AD3-BF64-41F4-B3BA-64601BFFAFF8}"/>
              </a:ext>
            </a:extLst>
          </p:cNvPr>
          <p:cNvGrpSpPr/>
          <p:nvPr/>
        </p:nvGrpSpPr>
        <p:grpSpPr>
          <a:xfrm>
            <a:off x="1036961" y="1645552"/>
            <a:ext cx="4477516" cy="2328659"/>
            <a:chOff x="1036961" y="1645552"/>
            <a:chExt cx="4477516" cy="2328659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87335730-D879-4A94-9DE5-4E6FE798EADF}"/>
                </a:ext>
              </a:extLst>
            </p:cNvPr>
            <p:cNvCxnSpPr>
              <a:cxnSpLocks/>
              <a:stCxn id="132" idx="6"/>
              <a:endCxn id="133" idx="2"/>
            </p:cNvCxnSpPr>
            <p:nvPr/>
          </p:nvCxnSpPr>
          <p:spPr>
            <a:xfrm flipV="1">
              <a:off x="2087403" y="2028639"/>
              <a:ext cx="613231" cy="34884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C5EC7EDD-BA52-4D7D-9D73-2B03BBB39E00}"/>
                </a:ext>
              </a:extLst>
            </p:cNvPr>
            <p:cNvCxnSpPr>
              <a:cxnSpLocks/>
              <a:stCxn id="133" idx="6"/>
              <a:endCxn id="134" idx="2"/>
            </p:cNvCxnSpPr>
            <p:nvPr/>
          </p:nvCxnSpPr>
          <p:spPr>
            <a:xfrm>
              <a:off x="3060634" y="2028639"/>
              <a:ext cx="566857" cy="1363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94D946A2-3CB8-4A9C-90EC-FEF547CB4783}"/>
                </a:ext>
              </a:extLst>
            </p:cNvPr>
            <p:cNvCxnSpPr>
              <a:cxnSpLocks/>
              <a:stCxn id="139" idx="7"/>
              <a:endCxn id="132" idx="3"/>
            </p:cNvCxnSpPr>
            <p:nvPr/>
          </p:nvCxnSpPr>
          <p:spPr>
            <a:xfrm flipV="1">
              <a:off x="1344240" y="2504760"/>
              <a:ext cx="435884" cy="34165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09D3F37-6EC7-4BD9-BEBF-548C0DBD1B38}"/>
                </a:ext>
              </a:extLst>
            </p:cNvPr>
            <p:cNvCxnSpPr>
              <a:cxnSpLocks/>
              <a:endCxn id="138" idx="2"/>
            </p:cNvCxnSpPr>
            <p:nvPr/>
          </p:nvCxnSpPr>
          <p:spPr>
            <a:xfrm flipV="1">
              <a:off x="1367120" y="2975385"/>
              <a:ext cx="1713815" cy="84324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73245623-C933-43F8-AB02-4654FF2DF9E5}"/>
                </a:ext>
              </a:extLst>
            </p:cNvPr>
            <p:cNvCxnSpPr>
              <a:cxnSpLocks/>
              <a:stCxn id="133" idx="4"/>
              <a:endCxn id="138" idx="1"/>
            </p:cNvCxnSpPr>
            <p:nvPr/>
          </p:nvCxnSpPr>
          <p:spPr>
            <a:xfrm>
              <a:off x="2880634" y="2208639"/>
              <a:ext cx="253022" cy="63946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2387887-9EBE-4FF2-B499-4D68C814C65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79072" y="2068863"/>
              <a:ext cx="856014" cy="14533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08456975-3783-4278-A57D-E8343F5DDEE1}"/>
                </a:ext>
              </a:extLst>
            </p:cNvPr>
            <p:cNvCxnSpPr>
              <a:cxnSpLocks/>
              <a:stCxn id="138" idx="7"/>
              <a:endCxn id="134" idx="4"/>
            </p:cNvCxnSpPr>
            <p:nvPr/>
          </p:nvCxnSpPr>
          <p:spPr>
            <a:xfrm flipV="1">
              <a:off x="3388214" y="2222271"/>
              <a:ext cx="419277" cy="62583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7A32535D-3993-42E1-9C94-4BD2B01D3A53}"/>
                </a:ext>
              </a:extLst>
            </p:cNvPr>
            <p:cNvCxnSpPr>
              <a:cxnSpLocks/>
              <a:stCxn id="137" idx="7"/>
              <a:endCxn id="138" idx="3"/>
            </p:cNvCxnSpPr>
            <p:nvPr/>
          </p:nvCxnSpPr>
          <p:spPr>
            <a:xfrm flipV="1">
              <a:off x="2487796" y="3102664"/>
              <a:ext cx="645860" cy="47795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EB321634-B6E9-4BC1-9199-57305F4DCFB5}"/>
                </a:ext>
              </a:extLst>
            </p:cNvPr>
            <p:cNvCxnSpPr>
              <a:cxnSpLocks/>
            </p:cNvCxnSpPr>
            <p:nvPr/>
          </p:nvCxnSpPr>
          <p:spPr>
            <a:xfrm>
              <a:off x="1340760" y="3123348"/>
              <a:ext cx="873057" cy="49347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2DCCE33F-048E-45DA-9771-92067ED461B6}"/>
                </a:ext>
              </a:extLst>
            </p:cNvPr>
            <p:cNvCxnSpPr>
              <a:cxnSpLocks/>
              <a:stCxn id="138" idx="4"/>
            </p:cNvCxnSpPr>
            <p:nvPr/>
          </p:nvCxnSpPr>
          <p:spPr>
            <a:xfrm>
              <a:off x="3260935" y="3155385"/>
              <a:ext cx="276792" cy="488868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61E644F9-796F-46ED-A06E-82C04B1E69AC}"/>
                </a:ext>
              </a:extLst>
            </p:cNvPr>
            <p:cNvCxnSpPr>
              <a:cxnSpLocks/>
              <a:endCxn id="140" idx="6"/>
            </p:cNvCxnSpPr>
            <p:nvPr/>
          </p:nvCxnSpPr>
          <p:spPr>
            <a:xfrm flipH="1">
              <a:off x="3763089" y="3590461"/>
              <a:ext cx="1392232" cy="20375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14015483-16CE-44AB-9234-641D479104FA}"/>
                </a:ext>
              </a:extLst>
            </p:cNvPr>
            <p:cNvCxnSpPr>
              <a:cxnSpLocks/>
              <a:stCxn id="138" idx="6"/>
            </p:cNvCxnSpPr>
            <p:nvPr/>
          </p:nvCxnSpPr>
          <p:spPr>
            <a:xfrm>
              <a:off x="3440935" y="2975385"/>
              <a:ext cx="1740746" cy="55143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9C9F6D74-30F0-4E9E-8EA2-9FACED977360}"/>
                </a:ext>
              </a:extLst>
            </p:cNvPr>
            <p:cNvCxnSpPr>
              <a:cxnSpLocks/>
              <a:stCxn id="134" idx="5"/>
              <a:endCxn id="136" idx="1"/>
            </p:cNvCxnSpPr>
            <p:nvPr/>
          </p:nvCxnSpPr>
          <p:spPr>
            <a:xfrm>
              <a:off x="3934770" y="2169550"/>
              <a:ext cx="1272428" cy="131376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635DEBFB-CDD1-450C-9160-F05F7544DEA6}"/>
                </a:ext>
              </a:extLst>
            </p:cNvPr>
            <p:cNvCxnSpPr>
              <a:cxnSpLocks/>
              <a:stCxn id="135" idx="4"/>
              <a:endCxn id="136" idx="0"/>
            </p:cNvCxnSpPr>
            <p:nvPr/>
          </p:nvCxnSpPr>
          <p:spPr>
            <a:xfrm>
              <a:off x="5024885" y="2338317"/>
              <a:ext cx="309592" cy="1092273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Freeform 91">
              <a:extLst>
                <a:ext uri="{FF2B5EF4-FFF2-40B4-BE49-F238E27FC236}">
                  <a16:creationId xmlns:a16="http://schemas.microsoft.com/office/drawing/2014/main" id="{602B21E1-C4EE-4541-BD21-EDA107B7C58A}"/>
                </a:ext>
              </a:extLst>
            </p:cNvPr>
            <p:cNvSpPr/>
            <p:nvPr/>
          </p:nvSpPr>
          <p:spPr>
            <a:xfrm>
              <a:off x="1194325" y="3159918"/>
              <a:ext cx="1005840" cy="608783"/>
            </a:xfrm>
            <a:custGeom>
              <a:avLst/>
              <a:gdLst>
                <a:gd name="connsiteX0" fmla="*/ 1005840 w 1005840"/>
                <a:gd name="connsiteY0" fmla="*/ 603504 h 608783"/>
                <a:gd name="connsiteX1" fmla="*/ 283464 w 1005840"/>
                <a:gd name="connsiteY1" fmla="*/ 521208 h 608783"/>
                <a:gd name="connsiteX2" fmla="*/ 0 w 1005840"/>
                <a:gd name="connsiteY2" fmla="*/ 0 h 60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5840" h="608783">
                  <a:moveTo>
                    <a:pt x="1005840" y="603504"/>
                  </a:moveTo>
                  <a:cubicBezTo>
                    <a:pt x="728472" y="612648"/>
                    <a:pt x="451104" y="621792"/>
                    <a:pt x="283464" y="521208"/>
                  </a:cubicBezTo>
                  <a:cubicBezTo>
                    <a:pt x="115824" y="420624"/>
                    <a:pt x="57912" y="210312"/>
                    <a:pt x="0" y="0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93">
              <a:extLst>
                <a:ext uri="{FF2B5EF4-FFF2-40B4-BE49-F238E27FC236}">
                  <a16:creationId xmlns:a16="http://schemas.microsoft.com/office/drawing/2014/main" id="{7C22874C-D7F8-46DE-91D0-8E426652AAC0}"/>
                </a:ext>
              </a:extLst>
            </p:cNvPr>
            <p:cNvSpPr/>
            <p:nvPr/>
          </p:nvSpPr>
          <p:spPr>
            <a:xfrm>
              <a:off x="3941925" y="1727468"/>
              <a:ext cx="960202" cy="321899"/>
            </a:xfrm>
            <a:custGeom>
              <a:avLst/>
              <a:gdLst>
                <a:gd name="connsiteX0" fmla="*/ 0 w 999460"/>
                <a:gd name="connsiteY0" fmla="*/ 194975 h 343831"/>
                <a:gd name="connsiteX1" fmla="*/ 510363 w 999460"/>
                <a:gd name="connsiteY1" fmla="*/ 3589 h 343831"/>
                <a:gd name="connsiteX2" fmla="*/ 999460 w 999460"/>
                <a:gd name="connsiteY2" fmla="*/ 343831 h 343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9460" h="343831">
                  <a:moveTo>
                    <a:pt x="0" y="194975"/>
                  </a:moveTo>
                  <a:cubicBezTo>
                    <a:pt x="171893" y="86877"/>
                    <a:pt x="343786" y="-21220"/>
                    <a:pt x="510363" y="3589"/>
                  </a:cubicBezTo>
                  <a:cubicBezTo>
                    <a:pt x="676940" y="28398"/>
                    <a:pt x="838200" y="186114"/>
                    <a:pt x="999460" y="343831"/>
                  </a:cubicBezTo>
                </a:path>
              </a:pathLst>
            </a:custGeom>
            <a:noFill/>
            <a:ln w="25400">
              <a:solidFill>
                <a:schemeClr val="accent1"/>
              </a:solidFill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4C3EEEA6-199F-427A-A49A-99A79461418F}"/>
                </a:ext>
              </a:extLst>
            </p:cNvPr>
            <p:cNvSpPr txBox="1"/>
            <p:nvPr/>
          </p:nvSpPr>
          <p:spPr>
            <a:xfrm>
              <a:off x="1300170" y="2357575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F49E9FE-A5A7-4A60-9519-256CA1D46234}"/>
                </a:ext>
              </a:extLst>
            </p:cNvPr>
            <p:cNvSpPr txBox="1"/>
            <p:nvPr/>
          </p:nvSpPr>
          <p:spPr>
            <a:xfrm>
              <a:off x="2193144" y="195459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FD2C3B33-C92B-4005-AE34-25FBB7000928}"/>
                </a:ext>
              </a:extLst>
            </p:cNvPr>
            <p:cNvSpPr txBox="1"/>
            <p:nvPr/>
          </p:nvSpPr>
          <p:spPr>
            <a:xfrm>
              <a:off x="3225995" y="168599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FB290342-D5BA-43FF-A9DC-A04B812B9DAF}"/>
                </a:ext>
              </a:extLst>
            </p:cNvPr>
            <p:cNvSpPr txBox="1"/>
            <p:nvPr/>
          </p:nvSpPr>
          <p:spPr>
            <a:xfrm>
              <a:off x="4773992" y="1645552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8E77D1A-9971-40B5-8EB1-3156C3C55F49}"/>
                </a:ext>
              </a:extLst>
            </p:cNvPr>
            <p:cNvSpPr txBox="1"/>
            <p:nvPr/>
          </p:nvSpPr>
          <p:spPr>
            <a:xfrm>
              <a:off x="4288866" y="1883505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2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E9652A88-237F-4AED-BBD4-4637804419E7}"/>
                </a:ext>
              </a:extLst>
            </p:cNvPr>
            <p:cNvSpPr txBox="1"/>
            <p:nvPr/>
          </p:nvSpPr>
          <p:spPr>
            <a:xfrm>
              <a:off x="4393002" y="2494054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D70FE12F-4B4A-447F-B683-45B61BDB6C01}"/>
                </a:ext>
              </a:extLst>
            </p:cNvPr>
            <p:cNvSpPr txBox="1"/>
            <p:nvPr/>
          </p:nvSpPr>
          <p:spPr>
            <a:xfrm>
              <a:off x="5162040" y="2614711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076B1BB-8091-4771-9371-28F744EEC717}"/>
                </a:ext>
              </a:extLst>
            </p:cNvPr>
            <p:cNvSpPr txBox="1"/>
            <p:nvPr/>
          </p:nvSpPr>
          <p:spPr>
            <a:xfrm>
              <a:off x="3858997" y="2887599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572396E-DC47-4950-9A33-A8E9C1036B02}"/>
                </a:ext>
              </a:extLst>
            </p:cNvPr>
            <p:cNvSpPr txBox="1"/>
            <p:nvPr/>
          </p:nvSpPr>
          <p:spPr>
            <a:xfrm>
              <a:off x="4175153" y="3456701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D3C158A1-A80A-4BFC-B39F-7D3F1473DE96}"/>
                </a:ext>
              </a:extLst>
            </p:cNvPr>
            <p:cNvSpPr txBox="1"/>
            <p:nvPr/>
          </p:nvSpPr>
          <p:spPr>
            <a:xfrm>
              <a:off x="3346044" y="3192267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5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72BB3BDD-B486-4B24-BE30-C4408E79AD5D}"/>
                </a:ext>
              </a:extLst>
            </p:cNvPr>
            <p:cNvSpPr txBox="1"/>
            <p:nvPr/>
          </p:nvSpPr>
          <p:spPr>
            <a:xfrm>
              <a:off x="1673268" y="3131925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7D2F8E02-C797-4D4A-B1AC-C4E47E9BB67B}"/>
                </a:ext>
              </a:extLst>
            </p:cNvPr>
            <p:cNvSpPr txBox="1"/>
            <p:nvPr/>
          </p:nvSpPr>
          <p:spPr>
            <a:xfrm>
              <a:off x="1111338" y="3539634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B18E36D7-859A-48CF-BDEA-4C6153243C0D}"/>
                </a:ext>
              </a:extLst>
            </p:cNvPr>
            <p:cNvSpPr txBox="1"/>
            <p:nvPr/>
          </p:nvSpPr>
          <p:spPr>
            <a:xfrm>
              <a:off x="2152530" y="2743039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7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F5966BA-FBBF-4AC5-B751-09F850448AF8}"/>
                </a:ext>
              </a:extLst>
            </p:cNvPr>
            <p:cNvSpPr txBox="1"/>
            <p:nvPr/>
          </p:nvSpPr>
          <p:spPr>
            <a:xfrm>
              <a:off x="2528961" y="3148924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4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26D4B70-96AD-48FA-9E1F-A1052C621B3E}"/>
                </a:ext>
              </a:extLst>
            </p:cNvPr>
            <p:cNvSpPr txBox="1"/>
            <p:nvPr/>
          </p:nvSpPr>
          <p:spPr>
            <a:xfrm>
              <a:off x="2704537" y="2381299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3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326FB1F-E4EF-474C-BF5A-A26395F1D2FE}"/>
                </a:ext>
              </a:extLst>
            </p:cNvPr>
            <p:cNvSpPr txBox="1"/>
            <p:nvPr/>
          </p:nvSpPr>
          <p:spPr>
            <a:xfrm>
              <a:off x="3300270" y="2316686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1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Oval 131">
                  <a:extLst>
                    <a:ext uri="{FF2B5EF4-FFF2-40B4-BE49-F238E27FC236}">
                      <a16:creationId xmlns:a16="http://schemas.microsoft.com/office/drawing/2014/main" id="{4205A813-FE4D-4B4F-AE7B-8A1B2CAF802B}"/>
                    </a:ext>
                  </a:extLst>
                </p:cNvPr>
                <p:cNvSpPr/>
                <p:nvPr/>
              </p:nvSpPr>
              <p:spPr>
                <a:xfrm>
                  <a:off x="1727403" y="2197481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2" name="Oval 131">
                  <a:extLst>
                    <a:ext uri="{FF2B5EF4-FFF2-40B4-BE49-F238E27FC236}">
                      <a16:creationId xmlns:a16="http://schemas.microsoft.com/office/drawing/2014/main" id="{4205A813-FE4D-4B4F-AE7B-8A1B2CAF80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7403" y="2197481"/>
                  <a:ext cx="360000" cy="36000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0744BA0F-1390-413A-B4CD-9315DA9A6133}"/>
                    </a:ext>
                  </a:extLst>
                </p:cNvPr>
                <p:cNvSpPr/>
                <p:nvPr/>
              </p:nvSpPr>
              <p:spPr>
                <a:xfrm>
                  <a:off x="2700634" y="1848639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0744BA0F-1390-413A-B4CD-9315DA9A613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0634" y="1848639"/>
                  <a:ext cx="360000" cy="360000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Oval 133">
                  <a:extLst>
                    <a:ext uri="{FF2B5EF4-FFF2-40B4-BE49-F238E27FC236}">
                      <a16:creationId xmlns:a16="http://schemas.microsoft.com/office/drawing/2014/main" id="{1A07A993-8613-4E4D-B5C2-0D699240D7FD}"/>
                    </a:ext>
                  </a:extLst>
                </p:cNvPr>
                <p:cNvSpPr/>
                <p:nvPr/>
              </p:nvSpPr>
              <p:spPr>
                <a:xfrm>
                  <a:off x="3627491" y="1862271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4" name="Oval 133">
                  <a:extLst>
                    <a:ext uri="{FF2B5EF4-FFF2-40B4-BE49-F238E27FC236}">
                      <a16:creationId xmlns:a16="http://schemas.microsoft.com/office/drawing/2014/main" id="{1A07A993-8613-4E4D-B5C2-0D699240D7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7491" y="1862271"/>
                  <a:ext cx="360000" cy="360000"/>
                </a:xfrm>
                <a:prstGeom prst="ellipse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6F777883-09AD-4EFB-BF1E-4074B6CF60A5}"/>
                    </a:ext>
                  </a:extLst>
                </p:cNvPr>
                <p:cNvSpPr/>
                <p:nvPr/>
              </p:nvSpPr>
              <p:spPr>
                <a:xfrm>
                  <a:off x="4844885" y="1978317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6F777883-09AD-4EFB-BF1E-4074B6CF60A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4885" y="1978317"/>
                  <a:ext cx="360000" cy="360000"/>
                </a:xfrm>
                <a:prstGeom prst="ellipse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BACBE55E-748E-43B5-9F43-7D7D53F06E8B}"/>
                    </a:ext>
                  </a:extLst>
                </p:cNvPr>
                <p:cNvSpPr/>
                <p:nvPr/>
              </p:nvSpPr>
              <p:spPr>
                <a:xfrm>
                  <a:off x="5154477" y="3430590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BACBE55E-748E-43B5-9F43-7D7D53F06E8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4477" y="3430590"/>
                  <a:ext cx="360000" cy="360000"/>
                </a:xfrm>
                <a:prstGeom prst="ellipse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E2EBF9B1-0EBE-41BB-AB6F-BD5868396DE1}"/>
                    </a:ext>
                  </a:extLst>
                </p:cNvPr>
                <p:cNvSpPr/>
                <p:nvPr/>
              </p:nvSpPr>
              <p:spPr>
                <a:xfrm>
                  <a:off x="2180517" y="3527893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7" name="Oval 136">
                  <a:extLst>
                    <a:ext uri="{FF2B5EF4-FFF2-40B4-BE49-F238E27FC236}">
                      <a16:creationId xmlns:a16="http://schemas.microsoft.com/office/drawing/2014/main" id="{E2EBF9B1-0EBE-41BB-AB6F-BD5868396DE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0517" y="3527893"/>
                  <a:ext cx="360000" cy="360000"/>
                </a:xfrm>
                <a:prstGeom prst="ellipse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Oval 137">
                  <a:extLst>
                    <a:ext uri="{FF2B5EF4-FFF2-40B4-BE49-F238E27FC236}">
                      <a16:creationId xmlns:a16="http://schemas.microsoft.com/office/drawing/2014/main" id="{D0C2A450-10A8-4460-BC9D-ABF502727919}"/>
                    </a:ext>
                  </a:extLst>
                </p:cNvPr>
                <p:cNvSpPr/>
                <p:nvPr/>
              </p:nvSpPr>
              <p:spPr>
                <a:xfrm>
                  <a:off x="3080935" y="2795385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8" name="Oval 137">
                  <a:extLst>
                    <a:ext uri="{FF2B5EF4-FFF2-40B4-BE49-F238E27FC236}">
                      <a16:creationId xmlns:a16="http://schemas.microsoft.com/office/drawing/2014/main" id="{D0C2A450-10A8-4460-BC9D-ABF50272791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80935" y="2795385"/>
                  <a:ext cx="360000" cy="360000"/>
                </a:xfrm>
                <a:prstGeom prst="ellipse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Oval 138">
                  <a:extLst>
                    <a:ext uri="{FF2B5EF4-FFF2-40B4-BE49-F238E27FC236}">
                      <a16:creationId xmlns:a16="http://schemas.microsoft.com/office/drawing/2014/main" id="{ADC3CDDD-0B3E-4EE4-B145-2461DE1E8D50}"/>
                    </a:ext>
                  </a:extLst>
                </p:cNvPr>
                <p:cNvSpPr/>
                <p:nvPr/>
              </p:nvSpPr>
              <p:spPr>
                <a:xfrm>
                  <a:off x="1036961" y="2793690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39" name="Oval 138">
                  <a:extLst>
                    <a:ext uri="{FF2B5EF4-FFF2-40B4-BE49-F238E27FC236}">
                      <a16:creationId xmlns:a16="http://schemas.microsoft.com/office/drawing/2014/main" id="{ADC3CDDD-0B3E-4EE4-B145-2461DE1E8D5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6961" y="2793690"/>
                  <a:ext cx="360000" cy="360000"/>
                </a:xfrm>
                <a:prstGeom prst="ellipse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Oval 139">
                  <a:extLst>
                    <a:ext uri="{FF2B5EF4-FFF2-40B4-BE49-F238E27FC236}">
                      <a16:creationId xmlns:a16="http://schemas.microsoft.com/office/drawing/2014/main" id="{5C38CBBF-3A09-45A5-A520-D4E3A87D221C}"/>
                    </a:ext>
                  </a:extLst>
                </p:cNvPr>
                <p:cNvSpPr/>
                <p:nvPr/>
              </p:nvSpPr>
              <p:spPr>
                <a:xfrm>
                  <a:off x="3403089" y="3614211"/>
                  <a:ext cx="360000" cy="360000"/>
                </a:xfrm>
                <a:prstGeom prst="ellipse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oMath>
                    </m:oMathPara>
                  </a14:m>
                  <a:endParaRPr lang="en-US" sz="1600" dirty="0">
                    <a:solidFill>
                      <a:srgbClr val="00206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40" name="Oval 139">
                  <a:extLst>
                    <a:ext uri="{FF2B5EF4-FFF2-40B4-BE49-F238E27FC236}">
                      <a16:creationId xmlns:a16="http://schemas.microsoft.com/office/drawing/2014/main" id="{5C38CBBF-3A09-45A5-A520-D4E3A87D221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3089" y="3614211"/>
                  <a:ext cx="360000" cy="360000"/>
                </a:xfrm>
                <a:prstGeom prst="ellipse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25400"/>
              </p:spPr>
              <p:txBody>
                <a:bodyPr/>
                <a:lstStyle/>
                <a:p>
                  <a:r>
                    <a:rPr lang="en-IN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8903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509513" y="2141662"/>
            <a:ext cx="3675698" cy="860175"/>
            <a:chOff x="1849046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849046" y="2189299"/>
              <a:ext cx="4701457" cy="92556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1" u="sng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Next Session</a:t>
              </a:r>
            </a:p>
            <a:p>
              <a:pPr algn="ctr"/>
              <a:r>
                <a:rPr lang="en-US" b="1" cap="none" spc="0" dirty="0">
                  <a:ln/>
                  <a:solidFill>
                    <a:srgbClr val="00206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rPr>
                <a:t>Dynamic Programming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3993</TotalTime>
  <Words>729</Words>
  <Application>Microsoft Office PowerPoint</Application>
  <PresentationFormat>On-screen Show (16:9)</PresentationFormat>
  <Paragraphs>147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Cambria Math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447</cp:revision>
  <dcterms:created xsi:type="dcterms:W3CDTF">2021-07-06T13:23:44Z</dcterms:created>
  <dcterms:modified xsi:type="dcterms:W3CDTF">2026-01-24T10:08:00Z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