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9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7" r:id="rId3"/>
    <p:sldId id="769" r:id="rId4"/>
    <p:sldId id="806" r:id="rId5"/>
    <p:sldId id="807" r:id="rId6"/>
    <p:sldId id="770" r:id="rId7"/>
    <p:sldId id="799" r:id="rId8"/>
    <p:sldId id="771" r:id="rId9"/>
    <p:sldId id="800" r:id="rId10"/>
    <p:sldId id="801" r:id="rId11"/>
    <p:sldId id="803" r:id="rId12"/>
    <p:sldId id="804" r:id="rId13"/>
    <p:sldId id="805" r:id="rId14"/>
    <p:sldId id="772" r:id="rId15"/>
    <p:sldId id="773" r:id="rId16"/>
    <p:sldId id="774" r:id="rId17"/>
    <p:sldId id="775" r:id="rId18"/>
    <p:sldId id="776" r:id="rId19"/>
    <p:sldId id="75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870581"/>
    <a:srgbClr val="005024"/>
    <a:srgbClr val="FF0000"/>
    <a:srgbClr val="0000CC"/>
    <a:srgbClr val="990000"/>
    <a:srgbClr val="7166FC"/>
    <a:srgbClr val="EF73E0"/>
    <a:srgbClr val="BBF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6380" autoAdjust="0"/>
  </p:normalViewPr>
  <p:slideViewPr>
    <p:cSldViewPr>
      <p:cViewPr>
        <p:scale>
          <a:sx n="66" d="100"/>
          <a:sy n="66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A22EEA-D8EA-4614-98A4-BAC12F8DF8C6}" type="datetimeFigureOut">
              <a:rPr lang="en-US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7ED5249-3884-40F2-AE31-B91401425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6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A44C-BF10-4EEF-A5F0-1E64CE572A6C}" type="datetimeFigureOut">
              <a:rPr lang="en-US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311E87-EFF9-4FFF-A5D6-E150B94089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9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BC571-6DF7-4A62-A952-CEAF71BF8235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11E87-EFF9-4FFF-A5D6-E150B940896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4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7393AA-93B1-423B-A969-6DDFC76E69B6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F99F4D-B57C-4412-9F1D-88D4F0724F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04AD2A-3BA3-4F98-8C99-26E99C28CB8A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810813-DE9C-48B2-B823-27F6B3379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47FE57-3A58-4B69-8670-A2F8A067D3B6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296584-3546-4909-9E63-44ACA24B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169310-2151-41D8-AB42-C7538CCD8146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49903A-4E81-409C-9B57-4F63C385C425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9C9F82-0A0C-4FE8-9CE0-D4D087541E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7B225B-F018-4969-A07A-8776746A1CEC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7210A-3C7B-4008-8946-3E83403CF3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E6ACD-A477-4FFB-BEB6-95111872E76B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2A793-FA6D-4933-A67E-66F96BE7AD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89F883-E8D0-4FD9-933F-A57733025102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0FA784-F202-43C6-9E41-96BB78A400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909CAF-4355-43C5-8BB5-6D237648B020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3CFAD4-B0E4-4404-BB82-BC41116CF3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8DA4EC1-0F8B-4A8E-8F23-D7A18390719A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AA8183-F479-4A1F-B48F-352764325B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AB31B6-B565-43B5-A39B-D6B7B76FBA9F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7AD06-E163-45C6-B598-C5F60E7339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61A260-D0AA-4B6B-B80F-64E400E2C114}" type="datetime1">
              <a:rPr lang="en-US" smtClean="0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8720BB-BF14-41BE-BB1D-12D43BE56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5" r:id="rId1"/>
    <p:sldLayoutId id="2147485096" r:id="rId2"/>
    <p:sldLayoutId id="2147485097" r:id="rId3"/>
    <p:sldLayoutId id="2147485098" r:id="rId4"/>
    <p:sldLayoutId id="2147485099" r:id="rId5"/>
    <p:sldLayoutId id="2147485100" r:id="rId6"/>
    <p:sldLayoutId id="2147485101" r:id="rId7"/>
    <p:sldLayoutId id="2147485102" r:id="rId8"/>
    <p:sldLayoutId id="2147485103" r:id="rId9"/>
    <p:sldLayoutId id="2147485104" r:id="rId10"/>
    <p:sldLayoutId id="21474851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nbasktraining.com/blog/hierarchy-in-tablea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nbasktraining.com/tutorials/clustering-high-dimensional-data/multilevel-association-ru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47800"/>
            <a:ext cx="1828800" cy="3090862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7696200" cy="1981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72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UNIT-V</a:t>
            </a:r>
            <a: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</a:br>
            <a:r>
              <a:rPr lang="en-US" sz="4400" dirty="0" smtClean="0">
                <a:solidFill>
                  <a:srgbClr val="FF0066"/>
                </a:solidFill>
                <a:latin typeface="Book Antiqua" pitchFamily="18" charset="0"/>
                <a:ea typeface="+mn-ea"/>
                <a:cs typeface="Arial" pitchFamily="34" charset="0"/>
              </a:rPr>
              <a:t>(Grid based Methods)</a:t>
            </a:r>
            <a:endParaRPr lang="en-US" sz="4000" dirty="0">
              <a:solidFill>
                <a:srgbClr val="FF0066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EAF0F-628F-4DC5-9A96-5064ADCBF2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08466"/>
            <a:ext cx="9143999" cy="501134"/>
          </a:xfrm>
        </p:spPr>
        <p:txBody>
          <a:bodyPr>
            <a:noAutofit/>
          </a:bodyPr>
          <a:lstStyle/>
          <a:p>
            <a:pPr marL="1085850" lvl="1" indent="-342900" algn="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Contd..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28600" y="789087"/>
            <a:ext cx="8679868" cy="452431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Each cell in each layer we have:</a:t>
            </a:r>
          </a:p>
          <a:p>
            <a:pPr marL="685800"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Attribute Independent Parameter</a:t>
            </a:r>
          </a:p>
          <a:p>
            <a:pPr marL="1600200"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Eg: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count:</a:t>
            </a:r>
            <a:r>
              <a:rPr lang="en-US" sz="2400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Number of records in this cell.</a:t>
            </a:r>
          </a:p>
          <a:p>
            <a:pPr marL="508000" lvl="4" indent="23177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Attribute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dependent Parameter</a:t>
            </a:r>
          </a:p>
          <a:p>
            <a:pPr marL="965200" lvl="5" indent="23177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Eg: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we are assuming that our attribute values are real numbers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508000" lvl="4" indent="23177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1600200" lvl="4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0" y="0"/>
            <a:ext cx="9143999" cy="184666"/>
          </a:xfrm>
        </p:spPr>
        <p:txBody>
          <a:bodyPr>
            <a:noAutofit/>
          </a:bodyPr>
          <a:lstStyle/>
          <a:p>
            <a:pPr marL="1085850" lvl="1" indent="-342900" algn="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Contd..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28600" y="381000"/>
            <a:ext cx="8763000" cy="6247864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just">
              <a:buFont typeface="Wingdings" panose="05000000000000000000" pitchFamily="2" charset="2"/>
              <a:buChar char="Ø"/>
            </a:pPr>
            <a:r>
              <a:rPr lang="en-US" sz="2800" b="1" u="sng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Statistical Parameters: 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 parameters of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higher-level cells can be easily calculated from parameters of lower-level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cell.</a:t>
            </a:r>
            <a:endParaRPr lang="en-US" sz="2400" b="1" dirty="0">
              <a:latin typeface="Book Antiqua" panose="02040602050305030304" pitchFamily="18" charset="0"/>
              <a:cs typeface="Times New Roman" pitchFamily="18" charset="0"/>
            </a:endParaRPr>
          </a:p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For each attribute of each cell we store the following parameters:</a:t>
            </a:r>
          </a:p>
          <a:p>
            <a:pPr marL="685800"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M -&gt;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mean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of all values of each attribute in this cell.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685800"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 -&gt;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Standard Deviation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of all values of each attribute in this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cell.</a:t>
            </a:r>
          </a:p>
          <a:p>
            <a:pPr marL="685800"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Min -&gt;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Minimum value for each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attribute in this cell. </a:t>
            </a:r>
          </a:p>
          <a:p>
            <a:pPr marL="685800" lvl="2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Max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-&gt;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Maximum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value for each attribute in this cell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685800" lvl="2"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Distribution -&gt; 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 type of the distribution that the attribute value in this cell follows: (Eg: normal,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exponential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etc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.)</a:t>
            </a: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08466"/>
            <a:ext cx="9143999" cy="501134"/>
          </a:xfrm>
        </p:spPr>
        <p:txBody>
          <a:bodyPr>
            <a:noAutofit/>
          </a:bodyPr>
          <a:lstStyle/>
          <a:p>
            <a:pPr marL="1085850" lvl="1" indent="-342900" algn="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Contd..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28600" y="609600"/>
            <a:ext cx="86798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Storing of  Statistical Parameters: 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Statistical information regarding the attributes in each grid cell , for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each layer are pre computed and stored before hand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Here,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statistical parameters for the cells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in the </a:t>
            </a:r>
            <a:r>
              <a:rPr lang="en-US" sz="2400" b="1" dirty="0">
                <a:solidFill>
                  <a:srgbClr val="005024"/>
                </a:solidFill>
                <a:latin typeface="Book Antiqua" panose="02040602050305030304" pitchFamily="18" charset="0"/>
                <a:cs typeface="Times New Roman" pitchFamily="18" charset="0"/>
              </a:rPr>
              <a:t>lowest layer is computed directly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from the values that are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present in the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table.</a:t>
            </a:r>
          </a:p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statistical info of each cell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calculated and stored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beforehand and is used to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answer queries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Here,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statistical parameters for the cells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in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ll the other levels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are computed from their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respective children cells that are in the lower level. </a:t>
            </a: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08466"/>
            <a:ext cx="9143999" cy="501134"/>
          </a:xfrm>
        </p:spPr>
        <p:txBody>
          <a:bodyPr>
            <a:noAutofit/>
          </a:bodyPr>
          <a:lstStyle/>
          <a:p>
            <a:pPr marL="1085850" lvl="1" indent="-342900" algn="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Contd..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28600" y="609600"/>
            <a:ext cx="86798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Then using a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top-down approach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we need to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answer spatial data queries.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Then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start from a pre-selected layer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—typically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with a small number of cells.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For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each cell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in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current level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compute the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confidence interval.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Now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remove the irrelevant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from further consideration.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When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finishing examining the current layer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proceed to the next lower level.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Repeat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this process until the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bottom layer is reached.</a:t>
            </a:r>
          </a:p>
        </p:txBody>
      </p:sp>
    </p:spTree>
    <p:extLst>
      <p:ext uri="{BB962C8B-B14F-4D97-AF65-F5344CB8AC3E}">
        <p14:creationId xmlns:p14="http://schemas.microsoft.com/office/powerpoint/2010/main" val="36579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3810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How Does Sting Grid-Based Clustering Work?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533400"/>
            <a:ext cx="87306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STING grid-based clustering works by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dividing the dataset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into an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n-dimensional grid of equal-sized rectangular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based on their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statistical properties,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such as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mean and standard deviation. </a:t>
            </a:r>
            <a:endParaRPr lang="en-US" sz="24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number of dimensions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depends on the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number of attributes in the dataset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Once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divided into cells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each cell represents a subset of data points within its boundaries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whose values fall within certain ranges for each attribute dimension considered during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partitioning process.</a:t>
            </a:r>
          </a:p>
        </p:txBody>
      </p:sp>
    </p:spTree>
    <p:extLst>
      <p:ext uri="{BB962C8B-B14F-4D97-AF65-F5344CB8AC3E}">
        <p14:creationId xmlns:p14="http://schemas.microsoft.com/office/powerpoint/2010/main" val="27885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381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533400"/>
            <a:ext cx="8730668" cy="563231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next step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involves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computing pairwise similarities between adjacent pairs of neighboring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using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Pearson correlation coefficient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or other suitable similarity measure depending upon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nature &amp; type(s) present among analyzed variables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similarities are stored in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an adjacency matrix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which is used to construct a 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  <a:hlinkClick r:id="rId3"/>
              </a:rPr>
              <a:t>hierarchical tree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 using HAC.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Dendrogram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shows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clustering hierarchy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and can be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cut at any level to obtain clusters of different sizes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228600"/>
            <a:ext cx="9143999" cy="381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789087"/>
            <a:ext cx="8730668" cy="5078313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Once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grid has been create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d,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STING grid-based clustering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uses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two main steps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to perform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clustering: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Density </a:t>
            </a:r>
            <a:r>
              <a:rPr lang="en-US" sz="2400" b="1" u="sng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Estimation: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 For each cell in the grid, calculate its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density value based on how many data points fall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within it compared to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neighboring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cells.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u="sng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Cluster </a:t>
            </a:r>
            <a:r>
              <a:rPr lang="en-US" sz="2400" b="1" u="sng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Formation: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 S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tarting with cells that have high-density values (i.e., dense regions),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merge adjacent cells until no more merges are possible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or until some stopping criterion is met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(e.g., minimum cluster size).</a:t>
            </a:r>
          </a:p>
        </p:txBody>
      </p:sp>
    </p:spTree>
    <p:extLst>
      <p:ext uri="{BB962C8B-B14F-4D97-AF65-F5344CB8AC3E}">
        <p14:creationId xmlns:p14="http://schemas.microsoft.com/office/powerpoint/2010/main" val="38901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366" y="-5834"/>
            <a:ext cx="9143999" cy="381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48318" y="2319278"/>
            <a:ext cx="8730668" cy="286232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One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advantage of STING grid-based clustering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is its ability to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identify patterns in the dataset quickly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By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dividing the spatial area into rectangular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based on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statistical parameters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it becomes easier to see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where clusters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of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similar values are located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janbasktraining.com/tutorials/uploads/images/Table_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52" y="762000"/>
            <a:ext cx="76200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3810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457200"/>
            <a:ext cx="87306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For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example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if a dataset contains information about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crime rates in different neighborhoods </a:t>
            </a: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within a city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STING grid-based clustering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can help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identify areas with higher-than-average crime rates</a:t>
            </a:r>
            <a:r>
              <a:rPr lang="en-US" sz="2400" b="1" dirty="0" smtClean="0">
                <a:solidFill>
                  <a:srgbClr val="870581"/>
                </a:solidFill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STING's hierarchical approach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also allows for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efficient processing of large datasets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Because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each node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the tree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corresponds to a cell in space and includes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attribute-independent count data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005024"/>
                </a:solidFill>
                <a:latin typeface="Book Antiqua" panose="02040602050305030304" pitchFamily="18" charset="0"/>
                <a:cs typeface="Times New Roman" pitchFamily="18" charset="0"/>
              </a:rPr>
              <a:t>attribute-dependent mean and standard deviation </a:t>
            </a:r>
            <a:r>
              <a:rPr lang="en-US" sz="2400" b="1" dirty="0" smtClean="0">
                <a:solidFill>
                  <a:srgbClr val="005024"/>
                </a:solidFill>
                <a:latin typeface="Book Antiqua" panose="02040602050305030304" pitchFamily="18" charset="0"/>
                <a:cs typeface="Times New Roman" pitchFamily="18" charset="0"/>
              </a:rPr>
              <a:t>information.</a:t>
            </a:r>
          </a:p>
          <a:p>
            <a:pPr marL="3429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becomes possible to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quickly calculate statistics across all nodes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without scanning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entire database multiple times</a:t>
            </a:r>
            <a:r>
              <a:rPr lang="en-US" sz="2400" dirty="0"/>
              <a:t>.</a:t>
            </a:r>
            <a:endParaRPr lang="en-US" sz="2400" b="1" u="sng" dirty="0">
              <a:solidFill>
                <a:srgbClr val="870581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ontent Placeholder 1"/>
          <p:cNvSpPr>
            <a:spLocks noGrp="1"/>
          </p:cNvSpPr>
          <p:nvPr>
            <p:ph idx="1"/>
          </p:nvPr>
        </p:nvSpPr>
        <p:spPr>
          <a:xfrm>
            <a:off x="457201" y="1066800"/>
            <a:ext cx="6248400" cy="3733800"/>
          </a:xfrm>
        </p:spPr>
        <p:txBody>
          <a:bodyPr>
            <a:normAutofit/>
          </a:bodyPr>
          <a:lstStyle/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buFont typeface="Wingdings 3" pitchFamily="18" charset="2"/>
              <a:buNone/>
            </a:pPr>
            <a:endParaRPr lang="en-US" altLang="en-US" dirty="0" smtClean="0"/>
          </a:p>
          <a:p>
            <a:pPr algn="ctr">
              <a:spcBef>
                <a:spcPct val="0"/>
              </a:spcBef>
              <a:buFont typeface="Wingdings 3" pitchFamily="18" charset="2"/>
              <a:buNone/>
              <a:defRPr/>
            </a:pPr>
            <a:r>
              <a:rPr lang="en-US" altLang="en-US" sz="8000" b="1" dirty="0">
                <a:solidFill>
                  <a:srgbClr val="8705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gerian" panose="04020705040A02060702" pitchFamily="82" charset="0"/>
                <a:cs typeface="Arial" pitchFamily="34" charset="0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DF7E7-B7DB-4B03-97BB-F8902B9600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81175"/>
            <a:ext cx="22193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1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486400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4000" b="1" u="sng" dirty="0" smtClean="0">
                <a:solidFill>
                  <a:srgbClr val="FF0000"/>
                </a:solidFill>
                <a:latin typeface="Baskerville Old Face" pitchFamily="18" charset="0"/>
              </a:rPr>
              <a:t>Topics 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Grid based Clustering Method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Book Antiqua" panose="02040602050305030304" pitchFamily="18" charset="0"/>
                <a:cs typeface="Times New Roman" pitchFamily="18" charset="0"/>
              </a:rPr>
              <a:t>STING Algorithm</a:t>
            </a:r>
            <a:endParaRPr lang="en-US" sz="2200" dirty="0">
              <a:latin typeface="Book Antiqua" panose="02040602050305030304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n-US" sz="3600" b="1" dirty="0" smtClean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10872-BA2A-4248-96B4-D48905641D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76200"/>
            <a:ext cx="9143999" cy="381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Grid </a:t>
            </a: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based Clustering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609600"/>
            <a:ext cx="8806868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Grid based Clustering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using “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Multi Resolution grid Data Structure”.</a:t>
            </a:r>
            <a:endParaRPr lang="en-US" sz="2400" b="1" dirty="0" smtClean="0">
              <a:solidFill>
                <a:srgbClr val="FF0000"/>
              </a:solidFill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This is the approach in which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we quantize the space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into a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finite number of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that form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a grid structure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on which all of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operations for clustering is performed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Partitioning  the data space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into a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finite number of cells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to form a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grid structure.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Here we can find the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Clusters(Dense Regions)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from the cells in the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grid structure.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Create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grid structure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by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dividing the data space into a fixed number of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cells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 from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the grid's cells,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identify clusters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76200"/>
            <a:ext cx="9143999" cy="381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Grid </a:t>
            </a: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based Clustering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pic>
        <p:nvPicPr>
          <p:cNvPr id="4098" name="Picture 2" descr="Grid Based Clust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391400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9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76200"/>
            <a:ext cx="9143999" cy="381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Challenge </a:t>
            </a:r>
            <a:endParaRPr lang="en-US" sz="3600" dirty="0" smtClean="0">
              <a:solidFill>
                <a:srgbClr val="0000CC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184732" y="609600"/>
            <a:ext cx="8806868" cy="2308324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uneven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data distribution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challenging to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handle.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plagued by dimensionality, making it challenging to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cluster high-dimensional data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76200"/>
            <a:ext cx="9143999" cy="457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Grid Cell Hierarchy</a:t>
            </a:r>
            <a:endParaRPr lang="en-US" sz="3600" dirty="0" smtClean="0">
              <a:solidFill>
                <a:srgbClr val="0000CC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92366" y="533400"/>
            <a:ext cx="8899234" cy="618630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spatial area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is divided into </a:t>
            </a:r>
            <a:r>
              <a:rPr lang="en-US" sz="2400" b="1" dirty="0" smtClean="0">
                <a:solidFill>
                  <a:srgbClr val="005024"/>
                </a:solidFill>
                <a:latin typeface="Book Antiqua" panose="02040602050305030304" pitchFamily="18" charset="0"/>
                <a:cs typeface="Times New Roman" pitchFamily="18" charset="0"/>
              </a:rPr>
              <a:t>Rectangular Cells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Each cell forms a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Hierarchical Structure.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This means  that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each cell at a higher level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 is further </a:t>
            </a: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divided into 4 smaller cells in the lower cell.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In other words each cell at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err="1" smtClean="0">
                <a:latin typeface="Book Antiqua" panose="02040602050305030304" pitchFamily="18" charset="0"/>
                <a:cs typeface="Times New Roman" pitchFamily="18" charset="0"/>
              </a:rPr>
              <a:t>ith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 Level(except the leaves)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has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4 children in the i+1 Level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union of the 4 children cell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would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back the parent cell in the level above them.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size of the leaf level cells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and the </a:t>
            </a:r>
            <a:r>
              <a:rPr lang="en-US" sz="2400" b="1" dirty="0" smtClean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number of layers 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depends upon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how much granularity or High resolution </a:t>
            </a: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cells of the user wants.</a:t>
            </a:r>
          </a:p>
        </p:txBody>
      </p:sp>
    </p:spTree>
    <p:extLst>
      <p:ext uri="{BB962C8B-B14F-4D97-AF65-F5344CB8AC3E}">
        <p14:creationId xmlns:p14="http://schemas.microsoft.com/office/powerpoint/2010/main" val="144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0"/>
            <a:ext cx="9143999" cy="45720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dirty="0" smtClean="0">
                <a:solidFill>
                  <a:srgbClr val="0000CC"/>
                </a:solidFill>
                <a:latin typeface="Book Antiqua" pitchFamily="18" charset="0"/>
                <a:ea typeface="+mn-ea"/>
                <a:cs typeface="Arial" pitchFamily="34" charset="0"/>
              </a:rPr>
              <a:t>Contd..</a:t>
            </a:r>
            <a:endParaRPr lang="en-US" sz="3600" dirty="0" smtClean="0">
              <a:solidFill>
                <a:srgbClr val="0000CC"/>
              </a:solidFill>
              <a:latin typeface="Book Antiqua" pitchFamily="18" charset="0"/>
              <a:ea typeface="+mn-ea"/>
              <a:cs typeface="Arial" pitchFamily="34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92366" y="533400"/>
            <a:ext cx="8899234" cy="2253374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There are several methods in Grid based Clustering Approach</a:t>
            </a:r>
          </a:p>
          <a:p>
            <a:pPr marL="108585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STING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( a Statistical Information Grid approach)</a:t>
            </a:r>
          </a:p>
          <a:p>
            <a:pPr marL="108585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CLIQUE</a:t>
            </a:r>
            <a:r>
              <a:rPr lang="en-US" sz="2400" b="1" dirty="0" smtClean="0">
                <a:latin typeface="Book Antiqua" panose="02040602050305030304" pitchFamily="18" charset="0"/>
                <a:cs typeface="Times New Roman" pitchFamily="18" charset="0"/>
              </a:rPr>
              <a:t> ( both grid based and sub space clustering)</a:t>
            </a:r>
            <a:endParaRPr lang="en-US" sz="2400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2" y="2971800"/>
            <a:ext cx="895926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06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08466"/>
            <a:ext cx="9143999" cy="501134"/>
          </a:xfrm>
        </p:spPr>
        <p:txBody>
          <a:bodyPr>
            <a:noAutofit/>
          </a:bodyPr>
          <a:lstStyle/>
          <a:p>
            <a:pPr marL="1085850" lvl="1" indent="-342900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STING</a:t>
            </a:r>
            <a:r>
              <a:rPr lang="en-US" sz="2800" b="1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( a Statistical Information Grid approach)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228600" y="789087"/>
            <a:ext cx="8679868" cy="452431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STING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stands for 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Statistical Information Grid (</a:t>
            </a:r>
            <a:r>
              <a:rPr lang="en-US" sz="2400" b="1" dirty="0" smtClean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STING</a:t>
            </a:r>
            <a:r>
              <a:rPr lang="en-US" sz="2400" b="1" dirty="0">
                <a:solidFill>
                  <a:srgbClr val="FF0066"/>
                </a:solidFill>
                <a:latin typeface="Book Antiqua" panose="02040602050305030304" pitchFamily="18" charset="0"/>
                <a:cs typeface="Times New Roman" pitchFamily="18" charset="0"/>
              </a:rPr>
              <a:t>) based Clustering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was developed by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Wang et al in 1997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 as a method for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efficiently clustering large datasets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with 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  <a:hlinkClick r:id="rId2"/>
              </a:rPr>
              <a:t>high-dimensional attributes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Book Antiqua" panose="02040602050305030304" pitchFamily="18" charset="0"/>
              <a:cs typeface="Times New Roman" pitchFamily="18" charset="0"/>
            </a:endParaRPr>
          </a:p>
          <a:p>
            <a:pPr marL="28575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Book Antiqua" panose="02040602050305030304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algorithm uses a </a:t>
            </a:r>
            <a:r>
              <a:rPr lang="en-US" sz="2400" b="1" dirty="0">
                <a:solidFill>
                  <a:srgbClr val="0000FF"/>
                </a:solidFill>
                <a:latin typeface="Book Antiqua" panose="02040602050305030304" pitchFamily="18" charset="0"/>
                <a:cs typeface="Times New Roman" pitchFamily="18" charset="0"/>
              </a:rPr>
              <a:t>grid-based approach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to </a:t>
            </a:r>
            <a:r>
              <a:rPr lang="en-US" sz="2400" b="1" dirty="0">
                <a:solidFill>
                  <a:srgbClr val="870581"/>
                </a:solidFill>
                <a:latin typeface="Book Antiqua" panose="02040602050305030304" pitchFamily="18" charset="0"/>
                <a:cs typeface="Times New Roman" pitchFamily="18" charset="0"/>
              </a:rPr>
              <a:t>divide the dataset into smaller subspaces or cells </a:t>
            </a:r>
            <a:r>
              <a:rPr lang="en-US" sz="2400" dirty="0">
                <a:latin typeface="Book Antiqua" panose="02040602050305030304" pitchFamily="18" charset="0"/>
                <a:cs typeface="Times New Roman" pitchFamily="18" charset="0"/>
              </a:rPr>
              <a:t>based on the </a:t>
            </a:r>
            <a:r>
              <a:rPr lang="en-US" sz="2400" b="1" dirty="0">
                <a:latin typeface="Book Antiqua" panose="02040602050305030304" pitchFamily="18" charset="0"/>
                <a:cs typeface="Times New Roman" pitchFamily="18" charset="0"/>
              </a:rPr>
              <a:t>values of each attribute.</a:t>
            </a:r>
            <a:endParaRPr lang="en-US" sz="2400" b="1" dirty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03942-3156-4E10-A266-1162E99199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01" y="108466"/>
            <a:ext cx="9143999" cy="501134"/>
          </a:xfrm>
        </p:spPr>
        <p:txBody>
          <a:bodyPr>
            <a:noAutofit/>
          </a:bodyPr>
          <a:lstStyle/>
          <a:p>
            <a:pPr marL="1085850" lvl="1" indent="-342900" algn="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itchFamily="18" charset="0"/>
              </a:rPr>
              <a:t>Contd..</a:t>
            </a:r>
            <a:endParaRPr lang="en-US" sz="2800" b="1" dirty="0" smtClean="0">
              <a:solidFill>
                <a:srgbClr val="0000FF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sp>
        <p:nvSpPr>
          <p:cNvPr id="27655" name="Rectangle 27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dirty="0"/>
          </a:p>
        </p:txBody>
      </p:sp>
      <p:pic>
        <p:nvPicPr>
          <p:cNvPr id="2050" name="Picture 2" descr="https://d3i71xaburhd42.cloudfront.net/cf304776b89bbfeb109fdc2bccc6ab8d1da144cf/5-Figure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85" y="990600"/>
            <a:ext cx="8602437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25283</TotalTime>
  <Words>925</Words>
  <Application>Microsoft Office PowerPoint</Application>
  <PresentationFormat>On-screen Show (4:3)</PresentationFormat>
  <Paragraphs>108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  UNIT-V (Grid based Methods)</vt:lpstr>
      <vt:lpstr>PowerPoint Presentation</vt:lpstr>
      <vt:lpstr>Grid based Clustering</vt:lpstr>
      <vt:lpstr>Grid based Clustering</vt:lpstr>
      <vt:lpstr>Challenge </vt:lpstr>
      <vt:lpstr>Grid Cell Hierarchy</vt:lpstr>
      <vt:lpstr>Contd..</vt:lpstr>
      <vt:lpstr>STING ( a Statistical Information Grid approach)</vt:lpstr>
      <vt:lpstr>Contd..</vt:lpstr>
      <vt:lpstr>Contd..</vt:lpstr>
      <vt:lpstr>Contd..</vt:lpstr>
      <vt:lpstr>Contd..</vt:lpstr>
      <vt:lpstr>Contd..</vt:lpstr>
      <vt:lpstr>How Does Sting Grid-Based Clustering Work?</vt:lpstr>
      <vt:lpstr>Contd..</vt:lpstr>
      <vt:lpstr>Contd..</vt:lpstr>
      <vt:lpstr>Contd..</vt:lpstr>
      <vt:lpstr>Contd..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GLK</dc:creator>
  <cp:lastModifiedBy>Y.Surekha</cp:lastModifiedBy>
  <cp:revision>1931</cp:revision>
  <dcterms:created xsi:type="dcterms:W3CDTF">2013-11-07T06:07:38Z</dcterms:created>
  <dcterms:modified xsi:type="dcterms:W3CDTF">2024-03-07T11:21:54Z</dcterms:modified>
</cp:coreProperties>
</file>