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5094" r:id="rId1"/>
  </p:sldMasterIdLst>
  <p:notesMasterIdLst>
    <p:notesMasterId r:id="rId21"/>
  </p:notesMasterIdLst>
  <p:handoutMasterIdLst>
    <p:handoutMasterId r:id="rId22"/>
  </p:handoutMasterIdLst>
  <p:sldIdLst>
    <p:sldId id="256" r:id="rId2"/>
    <p:sldId id="367" r:id="rId3"/>
    <p:sldId id="769" r:id="rId4"/>
    <p:sldId id="806" r:id="rId5"/>
    <p:sldId id="807" r:id="rId6"/>
    <p:sldId id="770" r:id="rId7"/>
    <p:sldId id="799" r:id="rId8"/>
    <p:sldId id="771" r:id="rId9"/>
    <p:sldId id="800" r:id="rId10"/>
    <p:sldId id="801" r:id="rId11"/>
    <p:sldId id="803" r:id="rId12"/>
    <p:sldId id="804" r:id="rId13"/>
    <p:sldId id="805" r:id="rId14"/>
    <p:sldId id="772" r:id="rId15"/>
    <p:sldId id="773" r:id="rId16"/>
    <p:sldId id="774" r:id="rId17"/>
    <p:sldId id="775" r:id="rId18"/>
    <p:sldId id="776" r:id="rId19"/>
    <p:sldId id="754" r:id="rId2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0066"/>
    <a:srgbClr val="870581"/>
    <a:srgbClr val="005024"/>
    <a:srgbClr val="FF0000"/>
    <a:srgbClr val="0000CC"/>
    <a:srgbClr val="990000"/>
    <a:srgbClr val="7166FC"/>
    <a:srgbClr val="EF73E0"/>
    <a:srgbClr val="BBF76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62" autoAdjust="0"/>
    <p:restoredTop sz="86380" autoAdjust="0"/>
  </p:normalViewPr>
  <p:slideViewPr>
    <p:cSldViewPr>
      <p:cViewPr>
        <p:scale>
          <a:sx n="66" d="100"/>
          <a:sy n="66" d="100"/>
        </p:scale>
        <p:origin x="-1374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687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32A22EEA-D8EA-4614-98A4-BAC12F8DF8C6}" type="datetimeFigureOut">
              <a:rPr lang="en-US"/>
              <a:pPr>
                <a:defRPr/>
              </a:pPr>
              <a:t>3/7/2024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C7ED5249-3884-40F2-AE31-B91401425E5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95691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FFCEA44C-BF10-4EEF-A5F0-1E64CE572A6C}" type="datetimeFigureOut">
              <a:rPr lang="en-US"/>
              <a:pPr>
                <a:defRPr/>
              </a:pPr>
              <a:t>3/7/2024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BE311E87-EFF9-4FFF-A5D6-E150B940896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286981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885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dirty="0" smtClean="0"/>
          </a:p>
        </p:txBody>
      </p:sp>
      <p:sp>
        <p:nvSpPr>
          <p:cNvPr id="7885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D4EBC571-6DF7-4A62-A952-CEAF71BF8235}" type="slidenum">
              <a:rPr lang="en-US" smtClean="0"/>
              <a:pPr/>
              <a:t>1</a:t>
            </a:fld>
            <a:endParaRPr lang="en-US" dirty="0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E311E87-EFF9-4FFF-A5D6-E150B9408968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614777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E311E87-EFF9-4FFF-A5D6-E150B9408968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61477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E311E87-EFF9-4FFF-A5D6-E150B9408968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614777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E311E87-EFF9-4FFF-A5D6-E150B9408968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614777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E311E87-EFF9-4FFF-A5D6-E150B9408968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614777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E311E87-EFF9-4FFF-A5D6-E150B9408968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614777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E311E87-EFF9-4FFF-A5D6-E150B9408968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614777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E311E87-EFF9-4FFF-A5D6-E150B9408968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614777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E311E87-EFF9-4FFF-A5D6-E150B9408968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614777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E311E87-EFF9-4FFF-A5D6-E150B9408968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61477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 dirty="0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 dirty="0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 dirty="0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8B7393AA-93B1-423B-A969-6DDFC76E69B6}" type="datetime1">
              <a:rPr lang="en-US" smtClean="0"/>
              <a:pPr>
                <a:defRPr/>
              </a:pPr>
              <a:t>3/7/2024</a:t>
            </a:fld>
            <a:endParaRPr lang="en-US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C2F99F4D-B57C-4412-9F1D-88D4F0724FCE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0A04AD2A-3BA3-4F98-8C99-26E99C28CB8A}" type="datetime1">
              <a:rPr lang="en-US" smtClean="0"/>
              <a:pPr>
                <a:defRPr/>
              </a:pPr>
              <a:t>3/7/2024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37810813-DE9C-48B2-B823-27F6B3379DE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4447FE57-3A58-4B69-8670-A2F8A067D3B6}" type="datetime1">
              <a:rPr lang="en-US" smtClean="0"/>
              <a:pPr>
                <a:defRPr/>
              </a:pPr>
              <a:t>3/7/2024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96296584-3546-4909-9E63-44ACA24B79F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97169310-2151-41D8-AB42-C7538CCD8146}" type="datetime1">
              <a:rPr lang="en-US" smtClean="0"/>
              <a:pPr>
                <a:defRPr/>
              </a:pPr>
              <a:t>3/7/2024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99110872-BA2A-4248-96B4-D48905641DC8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D049903A-4E81-409C-9B57-4F63C385C425}" type="datetime1">
              <a:rPr lang="en-US" smtClean="0"/>
              <a:pPr>
                <a:defRPr/>
              </a:pPr>
              <a:t>3/7/2024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159C9F82-0A0C-4FE8-9CE0-D4D087541E3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257B225B-F018-4969-A07A-8776746A1CEC}" type="datetime1">
              <a:rPr lang="en-US" smtClean="0"/>
              <a:pPr>
                <a:defRPr/>
              </a:pPr>
              <a:t>3/7/2024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5167210A-3C7B-4008-8946-3E83403CF3C0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F29E6ACD-A477-4FFB-BEB6-95111872E76B}" type="datetime1">
              <a:rPr lang="en-US" smtClean="0"/>
              <a:pPr>
                <a:defRPr/>
              </a:pPr>
              <a:t>3/7/2024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BAA2A793-FA6D-4933-A67E-66F96BE7ADF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FF89F883-E8D0-4FD9-933F-A57733025102}" type="datetime1">
              <a:rPr lang="en-US" smtClean="0"/>
              <a:pPr>
                <a:defRPr/>
              </a:pPr>
              <a:t>3/7/2024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050FA784-F202-43C6-9E41-96BB78A400A9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FD909CAF-4355-43C5-8BB5-6D237648B020}" type="datetime1">
              <a:rPr lang="en-US" smtClean="0"/>
              <a:pPr>
                <a:defRPr/>
              </a:pPr>
              <a:t>3/7/2024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8E3CFAD4-B0E4-4404-BB82-BC41116CF3CE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pPr>
              <a:defRPr/>
            </a:pPr>
            <a:fld id="{68DA4EC1-0F8B-4A8E-8F23-D7A18390719A}" type="datetime1">
              <a:rPr lang="en-US" smtClean="0"/>
              <a:pPr>
                <a:defRPr/>
              </a:pPr>
              <a:t>3/7/2024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DCAA8183-F479-4A1F-B48F-352764325B9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9AAB31B6-B565-43B5-A39B-D6B7B76FBA9F}" type="datetime1">
              <a:rPr lang="en-US" smtClean="0"/>
              <a:pPr>
                <a:defRPr/>
              </a:pPr>
              <a:t>3/7/2024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2917AD06-E163-45C6-B598-C5F60E73390F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6C61A260-D0AA-4B6B-B80F-64E400E2C114}" type="datetime1">
              <a:rPr lang="en-US" smtClean="0"/>
              <a:pPr>
                <a:defRPr/>
              </a:pPr>
              <a:t>3/7/2024</a:t>
            </a:fld>
            <a:endParaRPr lang="en-US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BC8720BB-BF14-41BE-BB1D-12D43BE56EF6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095" r:id="rId1"/>
    <p:sldLayoutId id="2147485096" r:id="rId2"/>
    <p:sldLayoutId id="2147485097" r:id="rId3"/>
    <p:sldLayoutId id="2147485098" r:id="rId4"/>
    <p:sldLayoutId id="2147485099" r:id="rId5"/>
    <p:sldLayoutId id="2147485100" r:id="rId6"/>
    <p:sldLayoutId id="2147485101" r:id="rId7"/>
    <p:sldLayoutId id="2147485102" r:id="rId8"/>
    <p:sldLayoutId id="2147485103" r:id="rId9"/>
    <p:sldLayoutId id="2147485104" r:id="rId10"/>
    <p:sldLayoutId id="2147485105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janbasktraining.com/blog/hierarchy-in-tableau/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janbasktraining.com/tutorials/clustering-high-dimensional-data/multilevel-association-rule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0" y="1447800"/>
            <a:ext cx="1828800" cy="3090862"/>
          </a:xfrm>
          <a:prstGeom prst="rect">
            <a:avLst/>
          </a:prstGeom>
          <a:noFill/>
          <a:ln>
            <a:noFill/>
          </a:ln>
          <a:effectLst>
            <a:softEdge rad="127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" y="1676400"/>
            <a:ext cx="7696200" cy="1981200"/>
          </a:xfrm>
        </p:spPr>
        <p:txBody>
          <a:bodyPr>
            <a:noAutofit/>
          </a:bodyPr>
          <a:lstStyle/>
          <a:p>
            <a:pPr algn="ctr">
              <a:defRPr/>
            </a:pPr>
            <a:r>
              <a:rPr lang="en-US" sz="3200" dirty="0" smtClean="0">
                <a:solidFill>
                  <a:srgbClr val="0000CC"/>
                </a:solidFill>
                <a:latin typeface="Book Antiqua" pitchFamily="18" charset="0"/>
                <a:ea typeface="+mn-ea"/>
                <a:cs typeface="Arial" pitchFamily="34" charset="0"/>
              </a:rPr>
              <a:t/>
            </a:r>
            <a:br>
              <a:rPr lang="en-US" sz="3200" dirty="0" smtClean="0">
                <a:solidFill>
                  <a:srgbClr val="0000CC"/>
                </a:solidFill>
                <a:latin typeface="Book Antiqua" pitchFamily="18" charset="0"/>
                <a:ea typeface="+mn-ea"/>
                <a:cs typeface="Arial" pitchFamily="34" charset="0"/>
              </a:rPr>
            </a:br>
            <a:r>
              <a:rPr lang="en-US" sz="3600" dirty="0" smtClean="0">
                <a:solidFill>
                  <a:srgbClr val="0000CC"/>
                </a:solidFill>
                <a:latin typeface="Book Antiqua" pitchFamily="18" charset="0"/>
                <a:ea typeface="+mn-ea"/>
                <a:cs typeface="Arial" pitchFamily="34" charset="0"/>
              </a:rPr>
              <a:t/>
            </a:r>
            <a:br>
              <a:rPr lang="en-US" sz="3600" dirty="0" smtClean="0">
                <a:solidFill>
                  <a:srgbClr val="0000CC"/>
                </a:solidFill>
                <a:latin typeface="Book Antiqua" pitchFamily="18" charset="0"/>
                <a:ea typeface="+mn-ea"/>
                <a:cs typeface="Arial" pitchFamily="34" charset="0"/>
              </a:rPr>
            </a:br>
            <a:r>
              <a:rPr lang="en-US" sz="7200" dirty="0" smtClean="0">
                <a:solidFill>
                  <a:srgbClr val="0000CC"/>
                </a:solidFill>
                <a:latin typeface="Book Antiqua" pitchFamily="18" charset="0"/>
                <a:ea typeface="+mn-ea"/>
                <a:cs typeface="Arial" pitchFamily="34" charset="0"/>
              </a:rPr>
              <a:t>UNIT-V</a:t>
            </a:r>
            <a:r>
              <a:rPr lang="en-US" sz="4400" dirty="0" smtClean="0">
                <a:solidFill>
                  <a:srgbClr val="0000CC"/>
                </a:solidFill>
                <a:latin typeface="Book Antiqua" pitchFamily="18" charset="0"/>
                <a:ea typeface="+mn-ea"/>
                <a:cs typeface="Arial" pitchFamily="34" charset="0"/>
              </a:rPr>
              <a:t/>
            </a:r>
            <a:br>
              <a:rPr lang="en-US" sz="4400" dirty="0" smtClean="0">
                <a:solidFill>
                  <a:srgbClr val="0000CC"/>
                </a:solidFill>
                <a:latin typeface="Book Antiqua" pitchFamily="18" charset="0"/>
                <a:ea typeface="+mn-ea"/>
                <a:cs typeface="Arial" pitchFamily="34" charset="0"/>
              </a:rPr>
            </a:br>
            <a:r>
              <a:rPr lang="en-US" sz="4400" dirty="0" smtClean="0">
                <a:solidFill>
                  <a:srgbClr val="FF0066"/>
                </a:solidFill>
                <a:latin typeface="Book Antiqua" pitchFamily="18" charset="0"/>
                <a:ea typeface="+mn-ea"/>
                <a:cs typeface="Arial" pitchFamily="34" charset="0"/>
              </a:rPr>
              <a:t>(Grid based Methods)</a:t>
            </a:r>
            <a:endParaRPr lang="en-US" sz="4000" dirty="0">
              <a:solidFill>
                <a:srgbClr val="FF0066"/>
              </a:solidFill>
              <a:latin typeface="Book Antiqua" pitchFamily="18" charset="0"/>
              <a:ea typeface="+mn-ea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92EAF0F-628F-4DC5-9A96-5064ADCBF2DD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1E03942-3156-4E10-A266-1162E99199BE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2701" y="108466"/>
            <a:ext cx="9143999" cy="501134"/>
          </a:xfrm>
        </p:spPr>
        <p:txBody>
          <a:bodyPr>
            <a:noAutofit/>
          </a:bodyPr>
          <a:lstStyle/>
          <a:p>
            <a:pPr marL="1085850" lvl="1" indent="-342900" algn="r">
              <a:lnSpc>
                <a:spcPct val="150000"/>
              </a:lnSpc>
            </a:pPr>
            <a:r>
              <a:rPr lang="en-US" sz="2800" b="1" dirty="0" smtClean="0">
                <a:solidFill>
                  <a:srgbClr val="FF0000"/>
                </a:solidFill>
                <a:latin typeface="Book Antiqua" panose="02040602050305030304" pitchFamily="18" charset="0"/>
                <a:cs typeface="Times New Roman" pitchFamily="18" charset="0"/>
              </a:rPr>
              <a:t>Contd..</a:t>
            </a:r>
            <a:endParaRPr lang="en-US" sz="2800" b="1" dirty="0" smtClean="0">
              <a:solidFill>
                <a:srgbClr val="0000FF"/>
              </a:solidFill>
              <a:latin typeface="Book Antiqua" panose="02040602050305030304" pitchFamily="18" charset="0"/>
              <a:cs typeface="Times New Roman" pitchFamily="18" charset="0"/>
            </a:endParaRPr>
          </a:p>
        </p:txBody>
      </p:sp>
      <p:sp>
        <p:nvSpPr>
          <p:cNvPr id="27651" name="Rectangle 5"/>
          <p:cNvSpPr>
            <a:spLocks noChangeArrowheads="1"/>
          </p:cNvSpPr>
          <p:nvPr/>
        </p:nvSpPr>
        <p:spPr bwMode="auto">
          <a:xfrm>
            <a:off x="1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 altLang="en-US" dirty="0"/>
          </a:p>
        </p:txBody>
      </p:sp>
      <p:sp>
        <p:nvSpPr>
          <p:cNvPr id="27652" name="Rectangle 7"/>
          <p:cNvSpPr>
            <a:spLocks noChangeArrowheads="1"/>
          </p:cNvSpPr>
          <p:nvPr/>
        </p:nvSpPr>
        <p:spPr bwMode="auto">
          <a:xfrm>
            <a:off x="1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 altLang="en-US" dirty="0"/>
          </a:p>
        </p:txBody>
      </p:sp>
      <p:sp>
        <p:nvSpPr>
          <p:cNvPr id="27653" name="Rectangle 9"/>
          <p:cNvSpPr>
            <a:spLocks noChangeArrowheads="1"/>
          </p:cNvSpPr>
          <p:nvPr/>
        </p:nvSpPr>
        <p:spPr bwMode="auto">
          <a:xfrm>
            <a:off x="1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 altLang="en-US" dirty="0"/>
          </a:p>
        </p:txBody>
      </p:sp>
      <p:sp>
        <p:nvSpPr>
          <p:cNvPr id="27654" name="Rectangle 11"/>
          <p:cNvSpPr>
            <a:spLocks noChangeArrowheads="1"/>
          </p:cNvSpPr>
          <p:nvPr/>
        </p:nvSpPr>
        <p:spPr bwMode="auto">
          <a:xfrm>
            <a:off x="1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 altLang="en-US" dirty="0"/>
          </a:p>
        </p:txBody>
      </p:sp>
      <p:sp>
        <p:nvSpPr>
          <p:cNvPr id="27655" name="Rectangle 27"/>
          <p:cNvSpPr>
            <a:spLocks noChangeArrowheads="1"/>
          </p:cNvSpPr>
          <p:nvPr/>
        </p:nvSpPr>
        <p:spPr bwMode="auto">
          <a:xfrm>
            <a:off x="1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 altLang="en-US" dirty="0"/>
          </a:p>
        </p:txBody>
      </p:sp>
      <p:sp>
        <p:nvSpPr>
          <p:cNvPr id="15369" name="TextBox 11"/>
          <p:cNvSpPr txBox="1">
            <a:spLocks noChangeArrowheads="1"/>
          </p:cNvSpPr>
          <p:nvPr/>
        </p:nvSpPr>
        <p:spPr bwMode="auto">
          <a:xfrm>
            <a:off x="228600" y="789087"/>
            <a:ext cx="8679868" cy="4524315"/>
          </a:xfrm>
          <a:prstGeom prst="rect">
            <a:avLst/>
          </a:prstGeom>
          <a:ln/>
          <a:ex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285750" lvl="1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400" dirty="0" smtClean="0">
                <a:latin typeface="Book Antiqua" panose="02040602050305030304" pitchFamily="18" charset="0"/>
                <a:cs typeface="Times New Roman" pitchFamily="18" charset="0"/>
              </a:rPr>
              <a:t>Each cell in each layer we have:</a:t>
            </a:r>
          </a:p>
          <a:p>
            <a:pPr marL="685800" lvl="2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400" b="1" dirty="0" smtClean="0">
                <a:solidFill>
                  <a:srgbClr val="870581"/>
                </a:solidFill>
                <a:latin typeface="Book Antiqua" panose="02040602050305030304" pitchFamily="18" charset="0"/>
                <a:cs typeface="Times New Roman" pitchFamily="18" charset="0"/>
              </a:rPr>
              <a:t>Attribute Independent Parameter</a:t>
            </a:r>
          </a:p>
          <a:p>
            <a:pPr marL="1600200" lvl="4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400" b="1" dirty="0" smtClean="0">
                <a:solidFill>
                  <a:srgbClr val="FF0000"/>
                </a:solidFill>
                <a:latin typeface="Book Antiqua" panose="02040602050305030304" pitchFamily="18" charset="0"/>
                <a:cs typeface="Times New Roman" pitchFamily="18" charset="0"/>
              </a:rPr>
              <a:t>Eg:</a:t>
            </a:r>
            <a:r>
              <a:rPr lang="en-US" sz="2400" dirty="0" smtClean="0">
                <a:latin typeface="Book Antiqua" panose="02040602050305030304" pitchFamily="18" charset="0"/>
                <a:cs typeface="Times New Roman" pitchFamily="18" charset="0"/>
              </a:rPr>
              <a:t> </a:t>
            </a:r>
            <a:r>
              <a:rPr lang="en-US" sz="2400" b="1" dirty="0" smtClean="0">
                <a:solidFill>
                  <a:srgbClr val="0000FF"/>
                </a:solidFill>
                <a:latin typeface="Book Antiqua" panose="02040602050305030304" pitchFamily="18" charset="0"/>
                <a:cs typeface="Times New Roman" pitchFamily="18" charset="0"/>
              </a:rPr>
              <a:t>count:</a:t>
            </a:r>
            <a:r>
              <a:rPr lang="en-US" sz="2400" dirty="0" smtClean="0">
                <a:solidFill>
                  <a:srgbClr val="0000FF"/>
                </a:solidFill>
                <a:latin typeface="Book Antiqua" panose="02040602050305030304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Book Antiqua" panose="02040602050305030304" pitchFamily="18" charset="0"/>
                <a:cs typeface="Times New Roman" pitchFamily="18" charset="0"/>
              </a:rPr>
              <a:t>Number of records in this cell.</a:t>
            </a:r>
          </a:p>
          <a:p>
            <a:pPr marL="508000" lvl="4" indent="231775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400" b="1" dirty="0">
                <a:solidFill>
                  <a:srgbClr val="870581"/>
                </a:solidFill>
                <a:latin typeface="Book Antiqua" panose="02040602050305030304" pitchFamily="18" charset="0"/>
                <a:cs typeface="Times New Roman" pitchFamily="18" charset="0"/>
              </a:rPr>
              <a:t>Attribute </a:t>
            </a:r>
            <a:r>
              <a:rPr lang="en-US" sz="2400" b="1" dirty="0" smtClean="0">
                <a:solidFill>
                  <a:srgbClr val="870581"/>
                </a:solidFill>
                <a:latin typeface="Book Antiqua" panose="02040602050305030304" pitchFamily="18" charset="0"/>
                <a:cs typeface="Times New Roman" pitchFamily="18" charset="0"/>
              </a:rPr>
              <a:t>dependent Parameter</a:t>
            </a:r>
          </a:p>
          <a:p>
            <a:pPr marL="965200" lvl="5" indent="231775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400" b="1" dirty="0">
                <a:solidFill>
                  <a:srgbClr val="FF0000"/>
                </a:solidFill>
                <a:latin typeface="Book Antiqua" panose="02040602050305030304" pitchFamily="18" charset="0"/>
                <a:cs typeface="Times New Roman" pitchFamily="18" charset="0"/>
              </a:rPr>
              <a:t>Eg: </a:t>
            </a:r>
            <a:r>
              <a:rPr lang="en-US" sz="2400" dirty="0" smtClean="0">
                <a:latin typeface="Book Antiqua" panose="02040602050305030304" pitchFamily="18" charset="0"/>
                <a:cs typeface="Times New Roman" pitchFamily="18" charset="0"/>
              </a:rPr>
              <a:t>we are assuming that our attribute values are real numbers</a:t>
            </a:r>
            <a:r>
              <a:rPr lang="en-US" sz="2400" b="1" dirty="0" smtClean="0">
                <a:solidFill>
                  <a:srgbClr val="FF0000"/>
                </a:solidFill>
                <a:latin typeface="Book Antiqua" panose="02040602050305030304" pitchFamily="18" charset="0"/>
                <a:cs typeface="Times New Roman" pitchFamily="18" charset="0"/>
              </a:rPr>
              <a:t>.</a:t>
            </a:r>
            <a:endParaRPr lang="en-US" sz="2400" b="1" dirty="0">
              <a:solidFill>
                <a:srgbClr val="FF0000"/>
              </a:solidFill>
              <a:latin typeface="Book Antiqua" panose="02040602050305030304" pitchFamily="18" charset="0"/>
              <a:cs typeface="Times New Roman" pitchFamily="18" charset="0"/>
            </a:endParaRPr>
          </a:p>
          <a:p>
            <a:pPr marL="508000" lvl="4" indent="231775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en-US" sz="2400" dirty="0" smtClean="0">
              <a:latin typeface="Book Antiqua" panose="02040602050305030304" pitchFamily="18" charset="0"/>
              <a:cs typeface="Times New Roman" pitchFamily="18" charset="0"/>
            </a:endParaRPr>
          </a:p>
          <a:p>
            <a:pPr marL="1600200" lvl="4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en-US" sz="2400" dirty="0">
              <a:latin typeface="Book Antiqua" panose="02040602050305030304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3212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1E03942-3156-4E10-A266-1162E99199BE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630" y="0"/>
            <a:ext cx="9143999" cy="184666"/>
          </a:xfrm>
        </p:spPr>
        <p:txBody>
          <a:bodyPr>
            <a:noAutofit/>
          </a:bodyPr>
          <a:lstStyle/>
          <a:p>
            <a:pPr marL="1085850" lvl="1" indent="-342900" algn="r">
              <a:lnSpc>
                <a:spcPct val="150000"/>
              </a:lnSpc>
            </a:pPr>
            <a:r>
              <a:rPr lang="en-US" sz="2800" b="1" dirty="0" smtClean="0">
                <a:solidFill>
                  <a:srgbClr val="FF0000"/>
                </a:solidFill>
                <a:latin typeface="Book Antiqua" panose="02040602050305030304" pitchFamily="18" charset="0"/>
                <a:cs typeface="Times New Roman" pitchFamily="18" charset="0"/>
              </a:rPr>
              <a:t>Contd..</a:t>
            </a:r>
            <a:endParaRPr lang="en-US" sz="2800" b="1" dirty="0" smtClean="0">
              <a:solidFill>
                <a:srgbClr val="0000FF"/>
              </a:solidFill>
              <a:latin typeface="Book Antiqua" panose="02040602050305030304" pitchFamily="18" charset="0"/>
              <a:cs typeface="Times New Roman" pitchFamily="18" charset="0"/>
            </a:endParaRPr>
          </a:p>
        </p:txBody>
      </p:sp>
      <p:sp>
        <p:nvSpPr>
          <p:cNvPr id="27651" name="Rectangle 5"/>
          <p:cNvSpPr>
            <a:spLocks noChangeArrowheads="1"/>
          </p:cNvSpPr>
          <p:nvPr/>
        </p:nvSpPr>
        <p:spPr bwMode="auto">
          <a:xfrm>
            <a:off x="1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 altLang="en-US" dirty="0"/>
          </a:p>
        </p:txBody>
      </p:sp>
      <p:sp>
        <p:nvSpPr>
          <p:cNvPr id="27652" name="Rectangle 7"/>
          <p:cNvSpPr>
            <a:spLocks noChangeArrowheads="1"/>
          </p:cNvSpPr>
          <p:nvPr/>
        </p:nvSpPr>
        <p:spPr bwMode="auto">
          <a:xfrm>
            <a:off x="1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 altLang="en-US" dirty="0"/>
          </a:p>
        </p:txBody>
      </p:sp>
      <p:sp>
        <p:nvSpPr>
          <p:cNvPr id="27653" name="Rectangle 9"/>
          <p:cNvSpPr>
            <a:spLocks noChangeArrowheads="1"/>
          </p:cNvSpPr>
          <p:nvPr/>
        </p:nvSpPr>
        <p:spPr bwMode="auto">
          <a:xfrm>
            <a:off x="1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 altLang="en-US" dirty="0"/>
          </a:p>
        </p:txBody>
      </p:sp>
      <p:sp>
        <p:nvSpPr>
          <p:cNvPr id="27654" name="Rectangle 11"/>
          <p:cNvSpPr>
            <a:spLocks noChangeArrowheads="1"/>
          </p:cNvSpPr>
          <p:nvPr/>
        </p:nvSpPr>
        <p:spPr bwMode="auto">
          <a:xfrm>
            <a:off x="1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 altLang="en-US" dirty="0"/>
          </a:p>
        </p:txBody>
      </p:sp>
      <p:sp>
        <p:nvSpPr>
          <p:cNvPr id="27655" name="Rectangle 27"/>
          <p:cNvSpPr>
            <a:spLocks noChangeArrowheads="1"/>
          </p:cNvSpPr>
          <p:nvPr/>
        </p:nvSpPr>
        <p:spPr bwMode="auto">
          <a:xfrm>
            <a:off x="1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 altLang="en-US" dirty="0"/>
          </a:p>
        </p:txBody>
      </p:sp>
      <p:sp>
        <p:nvSpPr>
          <p:cNvPr id="15369" name="TextBox 11"/>
          <p:cNvSpPr txBox="1">
            <a:spLocks noChangeArrowheads="1"/>
          </p:cNvSpPr>
          <p:nvPr/>
        </p:nvSpPr>
        <p:spPr bwMode="auto">
          <a:xfrm>
            <a:off x="228600" y="381000"/>
            <a:ext cx="8763000" cy="6247864"/>
          </a:xfrm>
          <a:prstGeom prst="rect">
            <a:avLst/>
          </a:prstGeom>
          <a:ln/>
          <a:ex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285750" lvl="1" algn="just">
              <a:buFont typeface="Wingdings" panose="05000000000000000000" pitchFamily="2" charset="2"/>
              <a:buChar char="Ø"/>
            </a:pPr>
            <a:r>
              <a:rPr lang="en-US" sz="2800" b="1" u="sng" dirty="0" smtClean="0">
                <a:solidFill>
                  <a:srgbClr val="870581"/>
                </a:solidFill>
                <a:latin typeface="Book Antiqua" panose="02040602050305030304" pitchFamily="18" charset="0"/>
                <a:cs typeface="Times New Roman" pitchFamily="18" charset="0"/>
              </a:rPr>
              <a:t>Statistical Parameters:  </a:t>
            </a:r>
            <a:r>
              <a:rPr lang="en-US" sz="2400" dirty="0">
                <a:latin typeface="Book Antiqua" panose="02040602050305030304" pitchFamily="18" charset="0"/>
                <a:cs typeface="Times New Roman" pitchFamily="18" charset="0"/>
              </a:rPr>
              <a:t>The parameters of </a:t>
            </a:r>
            <a:r>
              <a:rPr lang="en-US" sz="2400" b="1" dirty="0">
                <a:latin typeface="Book Antiqua" panose="02040602050305030304" pitchFamily="18" charset="0"/>
                <a:cs typeface="Times New Roman" pitchFamily="18" charset="0"/>
              </a:rPr>
              <a:t>higher-level cells can be easily calculated from parameters of lower-level </a:t>
            </a:r>
            <a:r>
              <a:rPr lang="en-US" sz="2400" b="1" dirty="0" smtClean="0">
                <a:latin typeface="Book Antiqua" panose="02040602050305030304" pitchFamily="18" charset="0"/>
                <a:cs typeface="Times New Roman" pitchFamily="18" charset="0"/>
              </a:rPr>
              <a:t>cell.</a:t>
            </a:r>
            <a:endParaRPr lang="en-US" sz="2400" b="1" dirty="0">
              <a:latin typeface="Book Antiqua" panose="02040602050305030304" pitchFamily="18" charset="0"/>
              <a:cs typeface="Times New Roman" pitchFamily="18" charset="0"/>
            </a:endParaRPr>
          </a:p>
          <a:p>
            <a:pPr marL="285750" lvl="1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400" dirty="0" smtClean="0">
                <a:latin typeface="Book Antiqua" panose="02040602050305030304" pitchFamily="18" charset="0"/>
                <a:cs typeface="Times New Roman" pitchFamily="18" charset="0"/>
              </a:rPr>
              <a:t>For each attribute of each cell we store the following parameters:</a:t>
            </a:r>
          </a:p>
          <a:p>
            <a:pPr marL="685800" lvl="2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400" b="1" dirty="0" smtClean="0">
                <a:solidFill>
                  <a:srgbClr val="FF0000"/>
                </a:solidFill>
                <a:latin typeface="Book Antiqua" panose="02040602050305030304" pitchFamily="18" charset="0"/>
                <a:cs typeface="Times New Roman" pitchFamily="18" charset="0"/>
              </a:rPr>
              <a:t>M -&gt; </a:t>
            </a:r>
            <a:r>
              <a:rPr lang="en-US" sz="2400" dirty="0" smtClean="0">
                <a:latin typeface="Book Antiqua" panose="02040602050305030304" pitchFamily="18" charset="0"/>
                <a:cs typeface="Times New Roman" pitchFamily="18" charset="0"/>
              </a:rPr>
              <a:t>mean </a:t>
            </a:r>
            <a:r>
              <a:rPr lang="en-US" sz="2400" dirty="0">
                <a:latin typeface="Book Antiqua" panose="02040602050305030304" pitchFamily="18" charset="0"/>
                <a:cs typeface="Times New Roman" pitchFamily="18" charset="0"/>
              </a:rPr>
              <a:t>of all values of each attribute in this cell. </a:t>
            </a:r>
            <a:endParaRPr lang="en-US" sz="2400" dirty="0" smtClean="0">
              <a:latin typeface="Book Antiqua" panose="02040602050305030304" pitchFamily="18" charset="0"/>
              <a:cs typeface="Times New Roman" pitchFamily="18" charset="0"/>
            </a:endParaRPr>
          </a:p>
          <a:p>
            <a:pPr marL="685800" lvl="2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400" b="1" dirty="0">
                <a:solidFill>
                  <a:srgbClr val="FF0000"/>
                </a:solidFill>
                <a:latin typeface="Book Antiqua" panose="02040602050305030304" pitchFamily="18" charset="0"/>
                <a:cs typeface="Times New Roman" pitchFamily="18" charset="0"/>
              </a:rPr>
              <a:t>S -&gt; </a:t>
            </a:r>
            <a:r>
              <a:rPr lang="en-US" sz="2400" dirty="0" smtClean="0">
                <a:latin typeface="Book Antiqua" panose="02040602050305030304" pitchFamily="18" charset="0"/>
                <a:cs typeface="Times New Roman" pitchFamily="18" charset="0"/>
              </a:rPr>
              <a:t>Standard Deviation </a:t>
            </a:r>
            <a:r>
              <a:rPr lang="en-US" sz="2400" dirty="0">
                <a:latin typeface="Book Antiqua" panose="02040602050305030304" pitchFamily="18" charset="0"/>
                <a:cs typeface="Times New Roman" pitchFamily="18" charset="0"/>
              </a:rPr>
              <a:t>of all values of each attribute in this </a:t>
            </a:r>
            <a:r>
              <a:rPr lang="en-US" sz="2400" dirty="0" smtClean="0">
                <a:latin typeface="Book Antiqua" panose="02040602050305030304" pitchFamily="18" charset="0"/>
                <a:cs typeface="Times New Roman" pitchFamily="18" charset="0"/>
              </a:rPr>
              <a:t>cell.</a:t>
            </a:r>
          </a:p>
          <a:p>
            <a:pPr marL="685800" lvl="2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400" b="1" dirty="0">
                <a:solidFill>
                  <a:srgbClr val="FF0000"/>
                </a:solidFill>
                <a:latin typeface="Book Antiqua" panose="02040602050305030304" pitchFamily="18" charset="0"/>
                <a:cs typeface="Times New Roman" pitchFamily="18" charset="0"/>
              </a:rPr>
              <a:t>Min -&gt; </a:t>
            </a:r>
            <a:r>
              <a:rPr lang="en-US" sz="2400" dirty="0" smtClean="0">
                <a:latin typeface="Book Antiqua" panose="02040602050305030304" pitchFamily="18" charset="0"/>
                <a:cs typeface="Times New Roman" pitchFamily="18" charset="0"/>
              </a:rPr>
              <a:t>The Minimum value for each </a:t>
            </a:r>
            <a:r>
              <a:rPr lang="en-US" sz="2400" dirty="0">
                <a:latin typeface="Book Antiqua" panose="02040602050305030304" pitchFamily="18" charset="0"/>
                <a:cs typeface="Times New Roman" pitchFamily="18" charset="0"/>
              </a:rPr>
              <a:t>attribute in this cell. </a:t>
            </a:r>
          </a:p>
          <a:p>
            <a:pPr marL="685800" lvl="2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400" b="1" dirty="0" smtClean="0">
                <a:solidFill>
                  <a:srgbClr val="FF0000"/>
                </a:solidFill>
                <a:latin typeface="Book Antiqua" panose="02040602050305030304" pitchFamily="18" charset="0"/>
                <a:cs typeface="Times New Roman" pitchFamily="18" charset="0"/>
              </a:rPr>
              <a:t>Max </a:t>
            </a:r>
            <a:r>
              <a:rPr lang="en-US" sz="2400" b="1" dirty="0">
                <a:solidFill>
                  <a:srgbClr val="FF0000"/>
                </a:solidFill>
                <a:latin typeface="Book Antiqua" panose="02040602050305030304" pitchFamily="18" charset="0"/>
                <a:cs typeface="Times New Roman" pitchFamily="18" charset="0"/>
              </a:rPr>
              <a:t>-&gt; </a:t>
            </a:r>
            <a:r>
              <a:rPr lang="en-US" sz="2400" dirty="0">
                <a:latin typeface="Book Antiqua" panose="02040602050305030304" pitchFamily="18" charset="0"/>
                <a:cs typeface="Times New Roman" pitchFamily="18" charset="0"/>
              </a:rPr>
              <a:t>The </a:t>
            </a:r>
            <a:r>
              <a:rPr lang="en-US" sz="2400" dirty="0" smtClean="0">
                <a:latin typeface="Book Antiqua" panose="02040602050305030304" pitchFamily="18" charset="0"/>
                <a:cs typeface="Times New Roman" pitchFamily="18" charset="0"/>
              </a:rPr>
              <a:t>Maximum </a:t>
            </a:r>
            <a:r>
              <a:rPr lang="en-US" sz="2400" dirty="0">
                <a:latin typeface="Book Antiqua" panose="02040602050305030304" pitchFamily="18" charset="0"/>
                <a:cs typeface="Times New Roman" pitchFamily="18" charset="0"/>
              </a:rPr>
              <a:t>value for each attribute in this cell</a:t>
            </a:r>
            <a:r>
              <a:rPr lang="en-US" sz="2400" dirty="0" smtClean="0">
                <a:latin typeface="Book Antiqua" panose="02040602050305030304" pitchFamily="18" charset="0"/>
                <a:cs typeface="Times New Roman" pitchFamily="18" charset="0"/>
              </a:rPr>
              <a:t>.</a:t>
            </a:r>
          </a:p>
          <a:p>
            <a:pPr marL="685800" lvl="2" algn="just">
              <a:buFont typeface="Wingdings" panose="05000000000000000000" pitchFamily="2" charset="2"/>
              <a:buChar char="Ø"/>
            </a:pPr>
            <a:r>
              <a:rPr lang="en-US" sz="2400" b="1" dirty="0" smtClean="0">
                <a:solidFill>
                  <a:srgbClr val="FF0000"/>
                </a:solidFill>
                <a:latin typeface="Book Antiqua" panose="02040602050305030304" pitchFamily="18" charset="0"/>
                <a:cs typeface="Times New Roman" pitchFamily="18" charset="0"/>
              </a:rPr>
              <a:t>Distribution -&gt;  </a:t>
            </a:r>
            <a:r>
              <a:rPr lang="en-US" sz="2400" dirty="0">
                <a:latin typeface="Book Antiqua" panose="02040602050305030304" pitchFamily="18" charset="0"/>
                <a:cs typeface="Times New Roman" pitchFamily="18" charset="0"/>
              </a:rPr>
              <a:t>The type of the distribution that the attribute value in this cell follows: (Eg: normal, </a:t>
            </a:r>
            <a:r>
              <a:rPr lang="en-US" sz="2400" dirty="0" smtClean="0">
                <a:latin typeface="Book Antiqua" panose="02040602050305030304" pitchFamily="18" charset="0"/>
                <a:cs typeface="Times New Roman" pitchFamily="18" charset="0"/>
              </a:rPr>
              <a:t>exponential </a:t>
            </a:r>
            <a:r>
              <a:rPr lang="en-US" sz="2400" dirty="0">
                <a:latin typeface="Book Antiqua" panose="02040602050305030304" pitchFamily="18" charset="0"/>
                <a:cs typeface="Times New Roman" pitchFamily="18" charset="0"/>
              </a:rPr>
              <a:t>etc</a:t>
            </a:r>
            <a:r>
              <a:rPr lang="en-US" sz="2400" dirty="0" smtClean="0">
                <a:latin typeface="Book Antiqua" panose="02040602050305030304" pitchFamily="18" charset="0"/>
                <a:cs typeface="Times New Roman" pitchFamily="18" charset="0"/>
              </a:rPr>
              <a:t>.)</a:t>
            </a:r>
            <a:endParaRPr lang="en-US" sz="2400" dirty="0">
              <a:latin typeface="Book Antiqua" panose="02040602050305030304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084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1E03942-3156-4E10-A266-1162E99199BE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2701" y="108466"/>
            <a:ext cx="9143999" cy="501134"/>
          </a:xfrm>
        </p:spPr>
        <p:txBody>
          <a:bodyPr>
            <a:noAutofit/>
          </a:bodyPr>
          <a:lstStyle/>
          <a:p>
            <a:pPr marL="1085850" lvl="1" indent="-342900" algn="r">
              <a:lnSpc>
                <a:spcPct val="150000"/>
              </a:lnSpc>
            </a:pPr>
            <a:r>
              <a:rPr lang="en-US" sz="2800" b="1" dirty="0" smtClean="0">
                <a:solidFill>
                  <a:srgbClr val="FF0000"/>
                </a:solidFill>
                <a:latin typeface="Book Antiqua" panose="02040602050305030304" pitchFamily="18" charset="0"/>
                <a:cs typeface="Times New Roman" pitchFamily="18" charset="0"/>
              </a:rPr>
              <a:t>Contd..</a:t>
            </a:r>
            <a:endParaRPr lang="en-US" sz="2800" b="1" dirty="0" smtClean="0">
              <a:solidFill>
                <a:srgbClr val="0000FF"/>
              </a:solidFill>
              <a:latin typeface="Book Antiqua" panose="02040602050305030304" pitchFamily="18" charset="0"/>
              <a:cs typeface="Times New Roman" pitchFamily="18" charset="0"/>
            </a:endParaRPr>
          </a:p>
        </p:txBody>
      </p:sp>
      <p:sp>
        <p:nvSpPr>
          <p:cNvPr id="27651" name="Rectangle 5"/>
          <p:cNvSpPr>
            <a:spLocks noChangeArrowheads="1"/>
          </p:cNvSpPr>
          <p:nvPr/>
        </p:nvSpPr>
        <p:spPr bwMode="auto">
          <a:xfrm>
            <a:off x="1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 altLang="en-US" dirty="0"/>
          </a:p>
        </p:txBody>
      </p:sp>
      <p:sp>
        <p:nvSpPr>
          <p:cNvPr id="27652" name="Rectangle 7"/>
          <p:cNvSpPr>
            <a:spLocks noChangeArrowheads="1"/>
          </p:cNvSpPr>
          <p:nvPr/>
        </p:nvSpPr>
        <p:spPr bwMode="auto">
          <a:xfrm>
            <a:off x="1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 altLang="en-US" dirty="0"/>
          </a:p>
        </p:txBody>
      </p:sp>
      <p:sp>
        <p:nvSpPr>
          <p:cNvPr id="27653" name="Rectangle 9"/>
          <p:cNvSpPr>
            <a:spLocks noChangeArrowheads="1"/>
          </p:cNvSpPr>
          <p:nvPr/>
        </p:nvSpPr>
        <p:spPr bwMode="auto">
          <a:xfrm>
            <a:off x="1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 altLang="en-US" dirty="0"/>
          </a:p>
        </p:txBody>
      </p:sp>
      <p:sp>
        <p:nvSpPr>
          <p:cNvPr id="27654" name="Rectangle 11"/>
          <p:cNvSpPr>
            <a:spLocks noChangeArrowheads="1"/>
          </p:cNvSpPr>
          <p:nvPr/>
        </p:nvSpPr>
        <p:spPr bwMode="auto">
          <a:xfrm>
            <a:off x="1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 altLang="en-US" dirty="0"/>
          </a:p>
        </p:txBody>
      </p:sp>
      <p:sp>
        <p:nvSpPr>
          <p:cNvPr id="27655" name="Rectangle 27"/>
          <p:cNvSpPr>
            <a:spLocks noChangeArrowheads="1"/>
          </p:cNvSpPr>
          <p:nvPr/>
        </p:nvSpPr>
        <p:spPr bwMode="auto">
          <a:xfrm>
            <a:off x="1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 altLang="en-US" dirty="0"/>
          </a:p>
        </p:txBody>
      </p:sp>
      <p:sp>
        <p:nvSpPr>
          <p:cNvPr id="15369" name="TextBox 11"/>
          <p:cNvSpPr txBox="1">
            <a:spLocks noChangeArrowheads="1"/>
          </p:cNvSpPr>
          <p:nvPr/>
        </p:nvSpPr>
        <p:spPr bwMode="auto">
          <a:xfrm>
            <a:off x="228600" y="609600"/>
            <a:ext cx="8679868" cy="6186309"/>
          </a:xfrm>
          <a:prstGeom prst="rect">
            <a:avLst/>
          </a:prstGeom>
          <a:ln/>
          <a:ex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285750" lvl="1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400" b="1" u="sng" dirty="0" smtClean="0">
                <a:solidFill>
                  <a:srgbClr val="FF0000"/>
                </a:solidFill>
                <a:latin typeface="Book Antiqua" panose="02040602050305030304" pitchFamily="18" charset="0"/>
                <a:cs typeface="Times New Roman" pitchFamily="18" charset="0"/>
              </a:rPr>
              <a:t>Storing of  Statistical Parameters:  </a:t>
            </a:r>
            <a:r>
              <a:rPr lang="en-US" sz="2400" dirty="0">
                <a:latin typeface="Book Antiqua" panose="02040602050305030304" pitchFamily="18" charset="0"/>
                <a:cs typeface="Times New Roman" pitchFamily="18" charset="0"/>
              </a:rPr>
              <a:t>Statistical information regarding the attributes in each grid cell , for </a:t>
            </a:r>
            <a:r>
              <a:rPr lang="en-US" sz="2400" b="1" dirty="0">
                <a:latin typeface="Book Antiqua" panose="02040602050305030304" pitchFamily="18" charset="0"/>
                <a:cs typeface="Times New Roman" pitchFamily="18" charset="0"/>
              </a:rPr>
              <a:t>each layer are pre computed and stored before hand</a:t>
            </a:r>
            <a:r>
              <a:rPr lang="en-US" sz="2400" b="1" dirty="0" smtClean="0">
                <a:latin typeface="Book Antiqua" panose="02040602050305030304" pitchFamily="18" charset="0"/>
                <a:cs typeface="Times New Roman" pitchFamily="18" charset="0"/>
              </a:rPr>
              <a:t>.</a:t>
            </a:r>
          </a:p>
          <a:p>
            <a:pPr marL="285750" lvl="1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400" b="1" dirty="0">
                <a:latin typeface="Book Antiqua" panose="02040602050305030304" pitchFamily="18" charset="0"/>
                <a:cs typeface="Times New Roman" pitchFamily="18" charset="0"/>
              </a:rPr>
              <a:t> </a:t>
            </a:r>
            <a:r>
              <a:rPr lang="en-US" sz="2400" dirty="0">
                <a:latin typeface="Book Antiqua" panose="02040602050305030304" pitchFamily="18" charset="0"/>
                <a:cs typeface="Times New Roman" pitchFamily="18" charset="0"/>
              </a:rPr>
              <a:t>Here, The </a:t>
            </a:r>
            <a:r>
              <a:rPr lang="en-US" sz="2400" b="1" dirty="0">
                <a:latin typeface="Book Antiqua" panose="02040602050305030304" pitchFamily="18" charset="0"/>
                <a:cs typeface="Times New Roman" pitchFamily="18" charset="0"/>
              </a:rPr>
              <a:t>statistical parameters for the cells</a:t>
            </a:r>
            <a:r>
              <a:rPr lang="en-US" sz="2400" dirty="0">
                <a:latin typeface="Book Antiqua" panose="02040602050305030304" pitchFamily="18" charset="0"/>
                <a:cs typeface="Times New Roman" pitchFamily="18" charset="0"/>
              </a:rPr>
              <a:t> in the </a:t>
            </a:r>
            <a:r>
              <a:rPr lang="en-US" sz="2400" b="1" dirty="0">
                <a:solidFill>
                  <a:srgbClr val="005024"/>
                </a:solidFill>
                <a:latin typeface="Book Antiqua" panose="02040602050305030304" pitchFamily="18" charset="0"/>
                <a:cs typeface="Times New Roman" pitchFamily="18" charset="0"/>
              </a:rPr>
              <a:t>lowest layer is computed directly </a:t>
            </a:r>
            <a:r>
              <a:rPr lang="en-US" sz="2400" dirty="0">
                <a:latin typeface="Book Antiqua" panose="02040602050305030304" pitchFamily="18" charset="0"/>
                <a:cs typeface="Times New Roman" pitchFamily="18" charset="0"/>
              </a:rPr>
              <a:t>from the values that are </a:t>
            </a:r>
            <a:r>
              <a:rPr lang="en-US" sz="2400" b="1" dirty="0">
                <a:latin typeface="Book Antiqua" panose="02040602050305030304" pitchFamily="18" charset="0"/>
                <a:cs typeface="Times New Roman" pitchFamily="18" charset="0"/>
              </a:rPr>
              <a:t>present in the </a:t>
            </a:r>
            <a:r>
              <a:rPr lang="en-US" sz="2400" b="1" dirty="0" smtClean="0">
                <a:latin typeface="Book Antiqua" panose="02040602050305030304" pitchFamily="18" charset="0"/>
                <a:cs typeface="Times New Roman" pitchFamily="18" charset="0"/>
              </a:rPr>
              <a:t>table.</a:t>
            </a:r>
          </a:p>
          <a:p>
            <a:pPr marL="285750" lvl="1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400" dirty="0" smtClean="0">
                <a:latin typeface="Book Antiqua" panose="02040602050305030304" pitchFamily="18" charset="0"/>
                <a:cs typeface="Times New Roman" pitchFamily="18" charset="0"/>
              </a:rPr>
              <a:t>The </a:t>
            </a:r>
            <a:r>
              <a:rPr lang="en-US" sz="2400" b="1" dirty="0">
                <a:solidFill>
                  <a:srgbClr val="870581"/>
                </a:solidFill>
                <a:latin typeface="Book Antiqua" panose="02040602050305030304" pitchFamily="18" charset="0"/>
                <a:cs typeface="Times New Roman" pitchFamily="18" charset="0"/>
              </a:rPr>
              <a:t>statistical info of each cell </a:t>
            </a:r>
            <a:r>
              <a:rPr lang="en-US" sz="2400" dirty="0">
                <a:latin typeface="Book Antiqua" panose="02040602050305030304" pitchFamily="18" charset="0"/>
                <a:cs typeface="Times New Roman" pitchFamily="18" charset="0"/>
              </a:rPr>
              <a:t>is </a:t>
            </a:r>
            <a:r>
              <a:rPr lang="en-US" sz="2400" b="1" dirty="0">
                <a:latin typeface="Book Antiqua" panose="02040602050305030304" pitchFamily="18" charset="0"/>
                <a:cs typeface="Times New Roman" pitchFamily="18" charset="0"/>
              </a:rPr>
              <a:t>calculated and stored</a:t>
            </a:r>
            <a:r>
              <a:rPr lang="en-US" sz="2400" dirty="0">
                <a:latin typeface="Book Antiqua" panose="02040602050305030304" pitchFamily="18" charset="0"/>
                <a:cs typeface="Times New Roman" pitchFamily="18" charset="0"/>
              </a:rPr>
              <a:t> beforehand and is used to </a:t>
            </a:r>
            <a:r>
              <a:rPr lang="en-US" sz="2400" b="1" dirty="0">
                <a:solidFill>
                  <a:srgbClr val="FF0000"/>
                </a:solidFill>
                <a:latin typeface="Book Antiqua" panose="02040602050305030304" pitchFamily="18" charset="0"/>
                <a:cs typeface="Times New Roman" pitchFamily="18" charset="0"/>
              </a:rPr>
              <a:t>answer queries</a:t>
            </a:r>
            <a:r>
              <a:rPr lang="en-US" sz="2400" b="1" dirty="0" smtClean="0">
                <a:solidFill>
                  <a:srgbClr val="FF0000"/>
                </a:solidFill>
                <a:latin typeface="Book Antiqua" panose="02040602050305030304" pitchFamily="18" charset="0"/>
                <a:cs typeface="Times New Roman" pitchFamily="18" charset="0"/>
              </a:rPr>
              <a:t>.</a:t>
            </a:r>
            <a:r>
              <a:rPr lang="en-US" sz="2400" dirty="0">
                <a:latin typeface="Book Antiqua" panose="02040602050305030304" pitchFamily="18" charset="0"/>
                <a:cs typeface="Times New Roman" pitchFamily="18" charset="0"/>
              </a:rPr>
              <a:t/>
            </a:r>
            <a:br>
              <a:rPr lang="en-US" sz="2400" dirty="0">
                <a:latin typeface="Book Antiqua" panose="02040602050305030304" pitchFamily="18" charset="0"/>
                <a:cs typeface="Times New Roman" pitchFamily="18" charset="0"/>
              </a:rPr>
            </a:br>
            <a:r>
              <a:rPr lang="en-US" sz="2400" b="1" dirty="0" smtClean="0">
                <a:latin typeface="Book Antiqua" panose="02040602050305030304" pitchFamily="18" charset="0"/>
                <a:cs typeface="Times New Roman" pitchFamily="18" charset="0"/>
              </a:rPr>
              <a:t> </a:t>
            </a:r>
            <a:r>
              <a:rPr lang="en-US" sz="2400" dirty="0">
                <a:latin typeface="Book Antiqua" panose="02040602050305030304" pitchFamily="18" charset="0"/>
                <a:cs typeface="Times New Roman" pitchFamily="18" charset="0"/>
              </a:rPr>
              <a:t>Here, The </a:t>
            </a:r>
            <a:r>
              <a:rPr lang="en-US" sz="2400" b="1" dirty="0">
                <a:latin typeface="Book Antiqua" panose="02040602050305030304" pitchFamily="18" charset="0"/>
                <a:cs typeface="Times New Roman" pitchFamily="18" charset="0"/>
              </a:rPr>
              <a:t>statistical parameters for the cells</a:t>
            </a:r>
            <a:r>
              <a:rPr lang="en-US" sz="2400" dirty="0">
                <a:latin typeface="Book Antiqua" panose="02040602050305030304" pitchFamily="18" charset="0"/>
                <a:cs typeface="Times New Roman" pitchFamily="18" charset="0"/>
              </a:rPr>
              <a:t> in </a:t>
            </a:r>
            <a:r>
              <a:rPr lang="en-US" sz="2400" dirty="0" smtClean="0">
                <a:latin typeface="Book Antiqua" panose="02040602050305030304" pitchFamily="18" charset="0"/>
                <a:cs typeface="Times New Roman" pitchFamily="18" charset="0"/>
              </a:rPr>
              <a:t>a</a:t>
            </a:r>
            <a:r>
              <a:rPr lang="en-US" sz="2400" b="1" dirty="0" smtClean="0">
                <a:solidFill>
                  <a:srgbClr val="0000FF"/>
                </a:solidFill>
                <a:latin typeface="Book Antiqua" panose="02040602050305030304" pitchFamily="18" charset="0"/>
                <a:cs typeface="Times New Roman" pitchFamily="18" charset="0"/>
              </a:rPr>
              <a:t>ll the other levels </a:t>
            </a:r>
            <a:r>
              <a:rPr lang="en-US" sz="2400" dirty="0" smtClean="0">
                <a:latin typeface="Book Antiqua" panose="02040602050305030304" pitchFamily="18" charset="0"/>
                <a:cs typeface="Times New Roman" pitchFamily="18" charset="0"/>
              </a:rPr>
              <a:t>are computed from their </a:t>
            </a:r>
            <a:r>
              <a:rPr lang="en-US" sz="2400" b="1" dirty="0" smtClean="0">
                <a:solidFill>
                  <a:srgbClr val="870581"/>
                </a:solidFill>
                <a:latin typeface="Book Antiqua" panose="02040602050305030304" pitchFamily="18" charset="0"/>
                <a:cs typeface="Times New Roman" pitchFamily="18" charset="0"/>
              </a:rPr>
              <a:t>respective children cells that are in the lower level. </a:t>
            </a:r>
            <a:endParaRPr lang="en-US" sz="2400" dirty="0">
              <a:latin typeface="Book Antiqua" panose="02040602050305030304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7771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1E03942-3156-4E10-A266-1162E99199BE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2701" y="108466"/>
            <a:ext cx="9143999" cy="501134"/>
          </a:xfrm>
        </p:spPr>
        <p:txBody>
          <a:bodyPr>
            <a:noAutofit/>
          </a:bodyPr>
          <a:lstStyle/>
          <a:p>
            <a:pPr marL="1085850" lvl="1" indent="-342900" algn="r">
              <a:lnSpc>
                <a:spcPct val="150000"/>
              </a:lnSpc>
            </a:pPr>
            <a:r>
              <a:rPr lang="en-US" sz="2800" b="1" dirty="0" smtClean="0">
                <a:solidFill>
                  <a:srgbClr val="FF0000"/>
                </a:solidFill>
                <a:latin typeface="Book Antiqua" panose="02040602050305030304" pitchFamily="18" charset="0"/>
                <a:cs typeface="Times New Roman" pitchFamily="18" charset="0"/>
              </a:rPr>
              <a:t>Contd..</a:t>
            </a:r>
            <a:endParaRPr lang="en-US" sz="2800" b="1" dirty="0" smtClean="0">
              <a:solidFill>
                <a:srgbClr val="0000FF"/>
              </a:solidFill>
              <a:latin typeface="Book Antiqua" panose="02040602050305030304" pitchFamily="18" charset="0"/>
              <a:cs typeface="Times New Roman" pitchFamily="18" charset="0"/>
            </a:endParaRPr>
          </a:p>
        </p:txBody>
      </p:sp>
      <p:sp>
        <p:nvSpPr>
          <p:cNvPr id="27651" name="Rectangle 5"/>
          <p:cNvSpPr>
            <a:spLocks noChangeArrowheads="1"/>
          </p:cNvSpPr>
          <p:nvPr/>
        </p:nvSpPr>
        <p:spPr bwMode="auto">
          <a:xfrm>
            <a:off x="1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 altLang="en-US" dirty="0"/>
          </a:p>
        </p:txBody>
      </p:sp>
      <p:sp>
        <p:nvSpPr>
          <p:cNvPr id="27652" name="Rectangle 7"/>
          <p:cNvSpPr>
            <a:spLocks noChangeArrowheads="1"/>
          </p:cNvSpPr>
          <p:nvPr/>
        </p:nvSpPr>
        <p:spPr bwMode="auto">
          <a:xfrm>
            <a:off x="1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 altLang="en-US" dirty="0"/>
          </a:p>
        </p:txBody>
      </p:sp>
      <p:sp>
        <p:nvSpPr>
          <p:cNvPr id="27653" name="Rectangle 9"/>
          <p:cNvSpPr>
            <a:spLocks noChangeArrowheads="1"/>
          </p:cNvSpPr>
          <p:nvPr/>
        </p:nvSpPr>
        <p:spPr bwMode="auto">
          <a:xfrm>
            <a:off x="1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 altLang="en-US" dirty="0"/>
          </a:p>
        </p:txBody>
      </p:sp>
      <p:sp>
        <p:nvSpPr>
          <p:cNvPr id="27654" name="Rectangle 11"/>
          <p:cNvSpPr>
            <a:spLocks noChangeArrowheads="1"/>
          </p:cNvSpPr>
          <p:nvPr/>
        </p:nvSpPr>
        <p:spPr bwMode="auto">
          <a:xfrm>
            <a:off x="1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 altLang="en-US" dirty="0"/>
          </a:p>
        </p:txBody>
      </p:sp>
      <p:sp>
        <p:nvSpPr>
          <p:cNvPr id="27655" name="Rectangle 27"/>
          <p:cNvSpPr>
            <a:spLocks noChangeArrowheads="1"/>
          </p:cNvSpPr>
          <p:nvPr/>
        </p:nvSpPr>
        <p:spPr bwMode="auto">
          <a:xfrm>
            <a:off x="1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 altLang="en-US" dirty="0"/>
          </a:p>
        </p:txBody>
      </p:sp>
      <p:sp>
        <p:nvSpPr>
          <p:cNvPr id="15369" name="TextBox 11"/>
          <p:cNvSpPr txBox="1">
            <a:spLocks noChangeArrowheads="1"/>
          </p:cNvSpPr>
          <p:nvPr/>
        </p:nvSpPr>
        <p:spPr bwMode="auto">
          <a:xfrm>
            <a:off x="228600" y="609600"/>
            <a:ext cx="8679868" cy="6186309"/>
          </a:xfrm>
          <a:prstGeom prst="rect">
            <a:avLst/>
          </a:prstGeom>
          <a:ln/>
          <a:ex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342900" indent="-342900"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400" dirty="0">
                <a:latin typeface="Book Antiqua" panose="02040602050305030304" pitchFamily="18" charset="0"/>
                <a:cs typeface="Times New Roman" pitchFamily="18" charset="0"/>
              </a:rPr>
              <a:t>Then using a </a:t>
            </a:r>
            <a:r>
              <a:rPr lang="en-US" sz="2400" b="1" dirty="0">
                <a:latin typeface="Book Antiqua" panose="02040602050305030304" pitchFamily="18" charset="0"/>
                <a:cs typeface="Times New Roman" pitchFamily="18" charset="0"/>
              </a:rPr>
              <a:t>top-down approach </a:t>
            </a:r>
            <a:r>
              <a:rPr lang="en-US" sz="2400" dirty="0">
                <a:latin typeface="Book Antiqua" panose="02040602050305030304" pitchFamily="18" charset="0"/>
                <a:cs typeface="Times New Roman" pitchFamily="18" charset="0"/>
              </a:rPr>
              <a:t>we need to </a:t>
            </a:r>
            <a:r>
              <a:rPr lang="en-US" sz="2400" b="1" dirty="0">
                <a:solidFill>
                  <a:srgbClr val="FF0000"/>
                </a:solidFill>
                <a:latin typeface="Book Antiqua" panose="02040602050305030304" pitchFamily="18" charset="0"/>
                <a:cs typeface="Times New Roman" pitchFamily="18" charset="0"/>
              </a:rPr>
              <a:t>answer spatial data queries.</a:t>
            </a:r>
          </a:p>
          <a:p>
            <a:pPr marL="342900" indent="-342900"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400" dirty="0" smtClean="0">
                <a:latin typeface="Book Antiqua" panose="02040602050305030304" pitchFamily="18" charset="0"/>
                <a:cs typeface="Times New Roman" pitchFamily="18" charset="0"/>
              </a:rPr>
              <a:t>Then </a:t>
            </a:r>
            <a:r>
              <a:rPr lang="en-US" sz="2400" b="1" dirty="0">
                <a:solidFill>
                  <a:srgbClr val="0000FF"/>
                </a:solidFill>
                <a:latin typeface="Book Antiqua" panose="02040602050305030304" pitchFamily="18" charset="0"/>
                <a:cs typeface="Times New Roman" pitchFamily="18" charset="0"/>
              </a:rPr>
              <a:t>start from a pre-selected layer</a:t>
            </a:r>
            <a:r>
              <a:rPr lang="en-US" sz="2400" dirty="0">
                <a:latin typeface="Book Antiqua" panose="02040602050305030304" pitchFamily="18" charset="0"/>
                <a:cs typeface="Times New Roman" pitchFamily="18" charset="0"/>
              </a:rPr>
              <a:t>—typically </a:t>
            </a:r>
            <a:r>
              <a:rPr lang="en-US" sz="2400" b="1" dirty="0">
                <a:solidFill>
                  <a:srgbClr val="FF0000"/>
                </a:solidFill>
                <a:latin typeface="Book Antiqua" panose="02040602050305030304" pitchFamily="18" charset="0"/>
                <a:cs typeface="Times New Roman" pitchFamily="18" charset="0"/>
              </a:rPr>
              <a:t>with a small number of cells.</a:t>
            </a:r>
          </a:p>
          <a:p>
            <a:pPr marL="342900" indent="-342900"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400" dirty="0" smtClean="0">
                <a:latin typeface="Book Antiqua" panose="02040602050305030304" pitchFamily="18" charset="0"/>
                <a:cs typeface="Times New Roman" pitchFamily="18" charset="0"/>
              </a:rPr>
              <a:t>For </a:t>
            </a:r>
            <a:r>
              <a:rPr lang="en-US" sz="2400" b="1" dirty="0">
                <a:latin typeface="Book Antiqua" panose="02040602050305030304" pitchFamily="18" charset="0"/>
                <a:cs typeface="Times New Roman" pitchFamily="18" charset="0"/>
              </a:rPr>
              <a:t>each cell </a:t>
            </a:r>
            <a:r>
              <a:rPr lang="en-US" sz="2400" dirty="0">
                <a:latin typeface="Book Antiqua" panose="02040602050305030304" pitchFamily="18" charset="0"/>
                <a:cs typeface="Times New Roman" pitchFamily="18" charset="0"/>
              </a:rPr>
              <a:t>in the </a:t>
            </a:r>
            <a:r>
              <a:rPr lang="en-US" sz="2400" b="1" dirty="0">
                <a:latin typeface="Book Antiqua" panose="02040602050305030304" pitchFamily="18" charset="0"/>
                <a:cs typeface="Times New Roman" pitchFamily="18" charset="0"/>
              </a:rPr>
              <a:t>current level </a:t>
            </a:r>
            <a:r>
              <a:rPr lang="en-US" sz="2400" dirty="0">
                <a:latin typeface="Book Antiqua" panose="02040602050305030304" pitchFamily="18" charset="0"/>
                <a:cs typeface="Times New Roman" pitchFamily="18" charset="0"/>
              </a:rPr>
              <a:t>compute the </a:t>
            </a:r>
            <a:r>
              <a:rPr lang="en-US" sz="2400" b="1" dirty="0">
                <a:solidFill>
                  <a:srgbClr val="870581"/>
                </a:solidFill>
                <a:latin typeface="Book Antiqua" panose="02040602050305030304" pitchFamily="18" charset="0"/>
                <a:cs typeface="Times New Roman" pitchFamily="18" charset="0"/>
              </a:rPr>
              <a:t>confidence interval.</a:t>
            </a:r>
          </a:p>
          <a:p>
            <a:pPr marL="342900" indent="-342900"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400" dirty="0" smtClean="0">
                <a:latin typeface="Book Antiqua" panose="02040602050305030304" pitchFamily="18" charset="0"/>
                <a:cs typeface="Times New Roman" pitchFamily="18" charset="0"/>
              </a:rPr>
              <a:t>Now </a:t>
            </a:r>
            <a:r>
              <a:rPr lang="en-US" sz="2400" b="1" dirty="0">
                <a:solidFill>
                  <a:srgbClr val="0000FF"/>
                </a:solidFill>
                <a:latin typeface="Book Antiqua" panose="02040602050305030304" pitchFamily="18" charset="0"/>
                <a:cs typeface="Times New Roman" pitchFamily="18" charset="0"/>
              </a:rPr>
              <a:t>remove the irrelevant cells </a:t>
            </a:r>
            <a:r>
              <a:rPr lang="en-US" sz="2400" dirty="0">
                <a:latin typeface="Book Antiqua" panose="02040602050305030304" pitchFamily="18" charset="0"/>
                <a:cs typeface="Times New Roman" pitchFamily="18" charset="0"/>
              </a:rPr>
              <a:t>from further consideration.</a:t>
            </a:r>
          </a:p>
          <a:p>
            <a:pPr marL="342900" indent="-342900"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400" dirty="0" smtClean="0">
                <a:latin typeface="Book Antiqua" panose="02040602050305030304" pitchFamily="18" charset="0"/>
                <a:cs typeface="Times New Roman" pitchFamily="18" charset="0"/>
              </a:rPr>
              <a:t>When </a:t>
            </a:r>
            <a:r>
              <a:rPr lang="en-US" sz="2400" b="1" dirty="0">
                <a:latin typeface="Book Antiqua" panose="02040602050305030304" pitchFamily="18" charset="0"/>
                <a:cs typeface="Times New Roman" pitchFamily="18" charset="0"/>
              </a:rPr>
              <a:t>finishing examining the current layer</a:t>
            </a:r>
            <a:r>
              <a:rPr lang="en-US" sz="2400" dirty="0">
                <a:latin typeface="Book Antiqua" panose="02040602050305030304" pitchFamily="18" charset="0"/>
                <a:cs typeface="Times New Roman" pitchFamily="18" charset="0"/>
              </a:rPr>
              <a:t>, </a:t>
            </a:r>
            <a:r>
              <a:rPr lang="en-US" sz="2400" b="1" dirty="0">
                <a:solidFill>
                  <a:srgbClr val="FF0066"/>
                </a:solidFill>
                <a:latin typeface="Book Antiqua" panose="02040602050305030304" pitchFamily="18" charset="0"/>
                <a:cs typeface="Times New Roman" pitchFamily="18" charset="0"/>
              </a:rPr>
              <a:t>proceed to the next lower level.</a:t>
            </a:r>
          </a:p>
          <a:p>
            <a:pPr marL="342900" indent="-342900"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400" dirty="0" smtClean="0">
                <a:latin typeface="Book Antiqua" panose="02040602050305030304" pitchFamily="18" charset="0"/>
                <a:cs typeface="Times New Roman" pitchFamily="18" charset="0"/>
              </a:rPr>
              <a:t>Repeat </a:t>
            </a:r>
            <a:r>
              <a:rPr lang="en-US" sz="2400" dirty="0">
                <a:latin typeface="Book Antiqua" panose="02040602050305030304" pitchFamily="18" charset="0"/>
                <a:cs typeface="Times New Roman" pitchFamily="18" charset="0"/>
              </a:rPr>
              <a:t>this process until the </a:t>
            </a:r>
            <a:r>
              <a:rPr lang="en-US" sz="2400" b="1" dirty="0">
                <a:solidFill>
                  <a:srgbClr val="0000FF"/>
                </a:solidFill>
                <a:latin typeface="Book Antiqua" panose="02040602050305030304" pitchFamily="18" charset="0"/>
                <a:cs typeface="Times New Roman" pitchFamily="18" charset="0"/>
              </a:rPr>
              <a:t>bottom layer is reached.</a:t>
            </a:r>
          </a:p>
        </p:txBody>
      </p:sp>
    </p:spTree>
    <p:extLst>
      <p:ext uri="{BB962C8B-B14F-4D97-AF65-F5344CB8AC3E}">
        <p14:creationId xmlns:p14="http://schemas.microsoft.com/office/powerpoint/2010/main" val="3657939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1E03942-3156-4E10-A266-1162E99199BE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2701" y="0"/>
            <a:ext cx="9143999" cy="381000"/>
          </a:xfrm>
        </p:spPr>
        <p:txBody>
          <a:bodyPr>
            <a:noAutofit/>
          </a:bodyPr>
          <a:lstStyle/>
          <a:p>
            <a:pPr algn="ctr"/>
            <a:r>
              <a:rPr lang="en-US" sz="2800" dirty="0">
                <a:solidFill>
                  <a:srgbClr val="0000FF"/>
                </a:solidFill>
                <a:latin typeface="Book Antiqua" panose="02040602050305030304" pitchFamily="18" charset="0"/>
                <a:cs typeface="Times New Roman" pitchFamily="18" charset="0"/>
              </a:rPr>
              <a:t>How Does Sting Grid-Based Clustering Work?</a:t>
            </a:r>
          </a:p>
        </p:txBody>
      </p:sp>
      <p:sp>
        <p:nvSpPr>
          <p:cNvPr id="27651" name="Rectangle 5"/>
          <p:cNvSpPr>
            <a:spLocks noChangeArrowheads="1"/>
          </p:cNvSpPr>
          <p:nvPr/>
        </p:nvSpPr>
        <p:spPr bwMode="auto">
          <a:xfrm>
            <a:off x="1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 altLang="en-US" dirty="0"/>
          </a:p>
        </p:txBody>
      </p:sp>
      <p:sp>
        <p:nvSpPr>
          <p:cNvPr id="27652" name="Rectangle 7"/>
          <p:cNvSpPr>
            <a:spLocks noChangeArrowheads="1"/>
          </p:cNvSpPr>
          <p:nvPr/>
        </p:nvSpPr>
        <p:spPr bwMode="auto">
          <a:xfrm>
            <a:off x="1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 altLang="en-US" dirty="0"/>
          </a:p>
        </p:txBody>
      </p:sp>
      <p:sp>
        <p:nvSpPr>
          <p:cNvPr id="27653" name="Rectangle 9"/>
          <p:cNvSpPr>
            <a:spLocks noChangeArrowheads="1"/>
          </p:cNvSpPr>
          <p:nvPr/>
        </p:nvSpPr>
        <p:spPr bwMode="auto">
          <a:xfrm>
            <a:off x="1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 altLang="en-US" dirty="0"/>
          </a:p>
        </p:txBody>
      </p:sp>
      <p:sp>
        <p:nvSpPr>
          <p:cNvPr id="27654" name="Rectangle 11"/>
          <p:cNvSpPr>
            <a:spLocks noChangeArrowheads="1"/>
          </p:cNvSpPr>
          <p:nvPr/>
        </p:nvSpPr>
        <p:spPr bwMode="auto">
          <a:xfrm>
            <a:off x="1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 altLang="en-US" dirty="0"/>
          </a:p>
        </p:txBody>
      </p:sp>
      <p:sp>
        <p:nvSpPr>
          <p:cNvPr id="27655" name="Rectangle 27"/>
          <p:cNvSpPr>
            <a:spLocks noChangeArrowheads="1"/>
          </p:cNvSpPr>
          <p:nvPr/>
        </p:nvSpPr>
        <p:spPr bwMode="auto">
          <a:xfrm>
            <a:off x="1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 altLang="en-US" dirty="0"/>
          </a:p>
        </p:txBody>
      </p:sp>
      <p:sp>
        <p:nvSpPr>
          <p:cNvPr id="15369" name="TextBox 11"/>
          <p:cNvSpPr txBox="1">
            <a:spLocks noChangeArrowheads="1"/>
          </p:cNvSpPr>
          <p:nvPr/>
        </p:nvSpPr>
        <p:spPr bwMode="auto">
          <a:xfrm>
            <a:off x="184732" y="533400"/>
            <a:ext cx="8730668" cy="5632311"/>
          </a:xfrm>
          <a:prstGeom prst="rect">
            <a:avLst/>
          </a:prstGeom>
          <a:ln/>
          <a:ex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342900" lvl="1" indent="-3429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400" dirty="0">
                <a:latin typeface="Book Antiqua" panose="02040602050305030304" pitchFamily="18" charset="0"/>
                <a:cs typeface="Times New Roman" pitchFamily="18" charset="0"/>
              </a:rPr>
              <a:t>STING grid-based clustering works by </a:t>
            </a:r>
            <a:r>
              <a:rPr lang="en-US" sz="2400" b="1" dirty="0">
                <a:solidFill>
                  <a:srgbClr val="870581"/>
                </a:solidFill>
                <a:latin typeface="Book Antiqua" panose="02040602050305030304" pitchFamily="18" charset="0"/>
                <a:cs typeface="Times New Roman" pitchFamily="18" charset="0"/>
              </a:rPr>
              <a:t>dividing the dataset </a:t>
            </a:r>
            <a:r>
              <a:rPr lang="en-US" sz="2400" dirty="0">
                <a:latin typeface="Book Antiqua" panose="02040602050305030304" pitchFamily="18" charset="0"/>
                <a:cs typeface="Times New Roman" pitchFamily="18" charset="0"/>
              </a:rPr>
              <a:t>into an </a:t>
            </a:r>
            <a:r>
              <a:rPr lang="en-US" sz="2400" b="1" dirty="0">
                <a:solidFill>
                  <a:srgbClr val="FF0066"/>
                </a:solidFill>
                <a:latin typeface="Book Antiqua" panose="02040602050305030304" pitchFamily="18" charset="0"/>
                <a:cs typeface="Times New Roman" pitchFamily="18" charset="0"/>
              </a:rPr>
              <a:t>n-dimensional grid of equal-sized rectangular cells </a:t>
            </a:r>
            <a:r>
              <a:rPr lang="en-US" sz="2400" dirty="0">
                <a:latin typeface="Book Antiqua" panose="02040602050305030304" pitchFamily="18" charset="0"/>
                <a:cs typeface="Times New Roman" pitchFamily="18" charset="0"/>
              </a:rPr>
              <a:t>based on their </a:t>
            </a:r>
            <a:r>
              <a:rPr lang="en-US" sz="2400" b="1" dirty="0">
                <a:latin typeface="Book Antiqua" panose="02040602050305030304" pitchFamily="18" charset="0"/>
                <a:cs typeface="Times New Roman" pitchFamily="18" charset="0"/>
              </a:rPr>
              <a:t>statistical properties,</a:t>
            </a:r>
            <a:r>
              <a:rPr lang="en-US" sz="2400" dirty="0">
                <a:latin typeface="Book Antiqua" panose="02040602050305030304" pitchFamily="18" charset="0"/>
                <a:cs typeface="Times New Roman" pitchFamily="18" charset="0"/>
              </a:rPr>
              <a:t> such as </a:t>
            </a:r>
            <a:r>
              <a:rPr lang="en-US" sz="2400" b="1" dirty="0">
                <a:solidFill>
                  <a:srgbClr val="0000FF"/>
                </a:solidFill>
                <a:latin typeface="Book Antiqua" panose="02040602050305030304" pitchFamily="18" charset="0"/>
                <a:cs typeface="Times New Roman" pitchFamily="18" charset="0"/>
              </a:rPr>
              <a:t>mean and standard deviation. </a:t>
            </a:r>
            <a:endParaRPr lang="en-US" sz="2400" b="1" dirty="0" smtClean="0">
              <a:solidFill>
                <a:srgbClr val="0000FF"/>
              </a:solidFill>
              <a:latin typeface="Book Antiqua" panose="02040602050305030304" pitchFamily="18" charset="0"/>
              <a:cs typeface="Times New Roman" pitchFamily="18" charset="0"/>
            </a:endParaRPr>
          </a:p>
          <a:p>
            <a:pPr marL="342900" lvl="1" indent="-3429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400" dirty="0" smtClean="0">
                <a:latin typeface="Book Antiqua" panose="02040602050305030304" pitchFamily="18" charset="0"/>
                <a:cs typeface="Times New Roman" pitchFamily="18" charset="0"/>
              </a:rPr>
              <a:t>The </a:t>
            </a:r>
            <a:r>
              <a:rPr lang="en-US" sz="2400" b="1" dirty="0">
                <a:latin typeface="Book Antiqua" panose="02040602050305030304" pitchFamily="18" charset="0"/>
                <a:cs typeface="Times New Roman" pitchFamily="18" charset="0"/>
              </a:rPr>
              <a:t>number of dimensions </a:t>
            </a:r>
            <a:r>
              <a:rPr lang="en-US" sz="2400" dirty="0">
                <a:latin typeface="Book Antiqua" panose="02040602050305030304" pitchFamily="18" charset="0"/>
                <a:cs typeface="Times New Roman" pitchFamily="18" charset="0"/>
              </a:rPr>
              <a:t>depends on the </a:t>
            </a:r>
            <a:r>
              <a:rPr lang="en-US" sz="2400" b="1" dirty="0">
                <a:solidFill>
                  <a:srgbClr val="FF0000"/>
                </a:solidFill>
                <a:latin typeface="Book Antiqua" panose="02040602050305030304" pitchFamily="18" charset="0"/>
                <a:cs typeface="Times New Roman" pitchFamily="18" charset="0"/>
              </a:rPr>
              <a:t>number of attributes in the dataset</a:t>
            </a:r>
            <a:r>
              <a:rPr lang="en-US" sz="2400" b="1" dirty="0" smtClean="0">
                <a:solidFill>
                  <a:srgbClr val="FF0000"/>
                </a:solidFill>
                <a:latin typeface="Book Antiqua" panose="02040602050305030304" pitchFamily="18" charset="0"/>
                <a:cs typeface="Times New Roman" pitchFamily="18" charset="0"/>
              </a:rPr>
              <a:t>.</a:t>
            </a:r>
          </a:p>
          <a:p>
            <a:pPr marL="342900" lvl="1" indent="-3429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400" b="1" dirty="0" smtClean="0">
                <a:latin typeface="Book Antiqua" panose="02040602050305030304" pitchFamily="18" charset="0"/>
                <a:cs typeface="Times New Roman" pitchFamily="18" charset="0"/>
              </a:rPr>
              <a:t>Once </a:t>
            </a:r>
            <a:r>
              <a:rPr lang="en-US" sz="2400" b="1" dirty="0">
                <a:latin typeface="Book Antiqua" panose="02040602050305030304" pitchFamily="18" charset="0"/>
                <a:cs typeface="Times New Roman" pitchFamily="18" charset="0"/>
              </a:rPr>
              <a:t>divided into cells</a:t>
            </a:r>
            <a:r>
              <a:rPr lang="en-US" sz="2400" dirty="0">
                <a:latin typeface="Book Antiqua" panose="02040602050305030304" pitchFamily="18" charset="0"/>
                <a:cs typeface="Times New Roman" pitchFamily="18" charset="0"/>
              </a:rPr>
              <a:t>, </a:t>
            </a:r>
            <a:r>
              <a:rPr lang="en-US" sz="2400" b="1" dirty="0">
                <a:solidFill>
                  <a:srgbClr val="870581"/>
                </a:solidFill>
                <a:latin typeface="Book Antiqua" panose="02040602050305030304" pitchFamily="18" charset="0"/>
                <a:cs typeface="Times New Roman" pitchFamily="18" charset="0"/>
              </a:rPr>
              <a:t>each cell represents a subset of data points within its boundaries</a:t>
            </a:r>
            <a:r>
              <a:rPr lang="en-US" sz="2400" dirty="0">
                <a:latin typeface="Book Antiqua" panose="02040602050305030304" pitchFamily="18" charset="0"/>
                <a:cs typeface="Times New Roman" pitchFamily="18" charset="0"/>
              </a:rPr>
              <a:t> whose values fall within certain ranges for each attribute dimension considered during the </a:t>
            </a:r>
            <a:r>
              <a:rPr lang="en-US" sz="2400" b="1" dirty="0">
                <a:latin typeface="Book Antiqua" panose="02040602050305030304" pitchFamily="18" charset="0"/>
                <a:cs typeface="Times New Roman" pitchFamily="18" charset="0"/>
              </a:rPr>
              <a:t>partitioning process.</a:t>
            </a:r>
          </a:p>
        </p:txBody>
      </p:sp>
    </p:spTree>
    <p:extLst>
      <p:ext uri="{BB962C8B-B14F-4D97-AF65-F5344CB8AC3E}">
        <p14:creationId xmlns:p14="http://schemas.microsoft.com/office/powerpoint/2010/main" val="2788549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1E03942-3156-4E10-A266-1162E99199BE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2701" y="0"/>
            <a:ext cx="9143999" cy="381000"/>
          </a:xfrm>
        </p:spPr>
        <p:txBody>
          <a:bodyPr>
            <a:noAutofit/>
          </a:bodyPr>
          <a:lstStyle/>
          <a:p>
            <a:pPr algn="r">
              <a:defRPr/>
            </a:pPr>
            <a:r>
              <a:rPr lang="en-US" sz="3600" dirty="0" smtClean="0">
                <a:solidFill>
                  <a:srgbClr val="0000CC"/>
                </a:solidFill>
                <a:latin typeface="Book Antiqua" pitchFamily="18" charset="0"/>
                <a:ea typeface="+mn-ea"/>
                <a:cs typeface="Arial" pitchFamily="34" charset="0"/>
              </a:rPr>
              <a:t>Contd..</a:t>
            </a:r>
          </a:p>
        </p:txBody>
      </p:sp>
      <p:sp>
        <p:nvSpPr>
          <p:cNvPr id="27651" name="Rectangle 5"/>
          <p:cNvSpPr>
            <a:spLocks noChangeArrowheads="1"/>
          </p:cNvSpPr>
          <p:nvPr/>
        </p:nvSpPr>
        <p:spPr bwMode="auto">
          <a:xfrm>
            <a:off x="1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 altLang="en-US" dirty="0"/>
          </a:p>
        </p:txBody>
      </p:sp>
      <p:sp>
        <p:nvSpPr>
          <p:cNvPr id="27652" name="Rectangle 7"/>
          <p:cNvSpPr>
            <a:spLocks noChangeArrowheads="1"/>
          </p:cNvSpPr>
          <p:nvPr/>
        </p:nvSpPr>
        <p:spPr bwMode="auto">
          <a:xfrm>
            <a:off x="1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 altLang="en-US" dirty="0"/>
          </a:p>
        </p:txBody>
      </p:sp>
      <p:sp>
        <p:nvSpPr>
          <p:cNvPr id="27653" name="Rectangle 9"/>
          <p:cNvSpPr>
            <a:spLocks noChangeArrowheads="1"/>
          </p:cNvSpPr>
          <p:nvPr/>
        </p:nvSpPr>
        <p:spPr bwMode="auto">
          <a:xfrm>
            <a:off x="1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 altLang="en-US" dirty="0"/>
          </a:p>
        </p:txBody>
      </p:sp>
      <p:sp>
        <p:nvSpPr>
          <p:cNvPr id="27654" name="Rectangle 11"/>
          <p:cNvSpPr>
            <a:spLocks noChangeArrowheads="1"/>
          </p:cNvSpPr>
          <p:nvPr/>
        </p:nvSpPr>
        <p:spPr bwMode="auto">
          <a:xfrm>
            <a:off x="1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 altLang="en-US" dirty="0"/>
          </a:p>
        </p:txBody>
      </p:sp>
      <p:sp>
        <p:nvSpPr>
          <p:cNvPr id="27655" name="Rectangle 27"/>
          <p:cNvSpPr>
            <a:spLocks noChangeArrowheads="1"/>
          </p:cNvSpPr>
          <p:nvPr/>
        </p:nvSpPr>
        <p:spPr bwMode="auto">
          <a:xfrm>
            <a:off x="1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 altLang="en-US" dirty="0"/>
          </a:p>
        </p:txBody>
      </p:sp>
      <p:sp>
        <p:nvSpPr>
          <p:cNvPr id="15369" name="TextBox 11"/>
          <p:cNvSpPr txBox="1">
            <a:spLocks noChangeArrowheads="1"/>
          </p:cNvSpPr>
          <p:nvPr/>
        </p:nvSpPr>
        <p:spPr bwMode="auto">
          <a:xfrm>
            <a:off x="184732" y="533400"/>
            <a:ext cx="8730668" cy="5632311"/>
          </a:xfrm>
          <a:prstGeom prst="rect">
            <a:avLst/>
          </a:prstGeom>
          <a:ln/>
          <a:ex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342900" lvl="1" indent="-3429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400" dirty="0">
                <a:latin typeface="Book Antiqua" panose="02040602050305030304" pitchFamily="18" charset="0"/>
                <a:cs typeface="Times New Roman" pitchFamily="18" charset="0"/>
              </a:rPr>
              <a:t>The </a:t>
            </a:r>
            <a:r>
              <a:rPr lang="en-US" sz="2400" b="1" dirty="0">
                <a:solidFill>
                  <a:srgbClr val="870581"/>
                </a:solidFill>
                <a:latin typeface="Book Antiqua" panose="02040602050305030304" pitchFamily="18" charset="0"/>
                <a:cs typeface="Times New Roman" pitchFamily="18" charset="0"/>
              </a:rPr>
              <a:t>next step </a:t>
            </a:r>
            <a:r>
              <a:rPr lang="en-US" sz="2400" dirty="0">
                <a:latin typeface="Book Antiqua" panose="02040602050305030304" pitchFamily="18" charset="0"/>
                <a:cs typeface="Times New Roman" pitchFamily="18" charset="0"/>
              </a:rPr>
              <a:t>involves </a:t>
            </a:r>
            <a:r>
              <a:rPr lang="en-US" sz="2400" b="1" dirty="0">
                <a:solidFill>
                  <a:srgbClr val="FF0000"/>
                </a:solidFill>
                <a:latin typeface="Book Antiqua" panose="02040602050305030304" pitchFamily="18" charset="0"/>
                <a:cs typeface="Times New Roman" pitchFamily="18" charset="0"/>
              </a:rPr>
              <a:t>computing pairwise similarities between adjacent pairs of neighboring cells </a:t>
            </a:r>
            <a:r>
              <a:rPr lang="en-US" sz="2400" dirty="0">
                <a:latin typeface="Book Antiqua" panose="02040602050305030304" pitchFamily="18" charset="0"/>
                <a:cs typeface="Times New Roman" pitchFamily="18" charset="0"/>
              </a:rPr>
              <a:t>using the </a:t>
            </a:r>
            <a:r>
              <a:rPr lang="en-US" sz="2400" b="1" dirty="0">
                <a:latin typeface="Book Antiqua" panose="02040602050305030304" pitchFamily="18" charset="0"/>
                <a:cs typeface="Times New Roman" pitchFamily="18" charset="0"/>
              </a:rPr>
              <a:t>Pearson correlation coefficient </a:t>
            </a:r>
            <a:r>
              <a:rPr lang="en-US" sz="2400" dirty="0">
                <a:latin typeface="Book Antiqua" panose="02040602050305030304" pitchFamily="18" charset="0"/>
                <a:cs typeface="Times New Roman" pitchFamily="18" charset="0"/>
              </a:rPr>
              <a:t>or other suitable similarity measure depending upon the </a:t>
            </a:r>
            <a:r>
              <a:rPr lang="en-US" sz="2400" b="1" dirty="0">
                <a:latin typeface="Book Antiqua" panose="02040602050305030304" pitchFamily="18" charset="0"/>
                <a:cs typeface="Times New Roman" pitchFamily="18" charset="0"/>
              </a:rPr>
              <a:t>nature &amp; type(s) present among analyzed variables</a:t>
            </a:r>
            <a:r>
              <a:rPr lang="en-US" sz="2400" b="1" dirty="0" smtClean="0">
                <a:latin typeface="Book Antiqua" panose="02040602050305030304" pitchFamily="18" charset="0"/>
                <a:cs typeface="Times New Roman" pitchFamily="18" charset="0"/>
              </a:rPr>
              <a:t>.</a:t>
            </a:r>
          </a:p>
          <a:p>
            <a:pPr marL="342900" lvl="1" indent="-3429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400" dirty="0" smtClean="0">
                <a:latin typeface="Book Antiqua" panose="02040602050305030304" pitchFamily="18" charset="0"/>
                <a:cs typeface="Times New Roman" pitchFamily="18" charset="0"/>
              </a:rPr>
              <a:t>These </a:t>
            </a:r>
            <a:r>
              <a:rPr lang="en-US" sz="2400" dirty="0">
                <a:latin typeface="Book Antiqua" panose="02040602050305030304" pitchFamily="18" charset="0"/>
                <a:cs typeface="Times New Roman" pitchFamily="18" charset="0"/>
              </a:rPr>
              <a:t>similarities are stored in </a:t>
            </a:r>
            <a:r>
              <a:rPr lang="en-US" sz="2400" b="1" dirty="0">
                <a:solidFill>
                  <a:srgbClr val="FF0000"/>
                </a:solidFill>
                <a:latin typeface="Book Antiqua" panose="02040602050305030304" pitchFamily="18" charset="0"/>
                <a:cs typeface="Times New Roman" pitchFamily="18" charset="0"/>
              </a:rPr>
              <a:t>an adjacency matrix</a:t>
            </a:r>
            <a:r>
              <a:rPr lang="en-US" sz="2400" dirty="0">
                <a:latin typeface="Book Antiqua" panose="02040602050305030304" pitchFamily="18" charset="0"/>
                <a:cs typeface="Times New Roman" pitchFamily="18" charset="0"/>
              </a:rPr>
              <a:t>, which is used to construct a </a:t>
            </a:r>
            <a:r>
              <a:rPr lang="en-US" sz="2400" b="1" dirty="0">
                <a:latin typeface="Book Antiqua" panose="02040602050305030304" pitchFamily="18" charset="0"/>
                <a:cs typeface="Times New Roman" pitchFamily="18" charset="0"/>
                <a:hlinkClick r:id="rId3"/>
              </a:rPr>
              <a:t>hierarchical tree</a:t>
            </a:r>
            <a:r>
              <a:rPr lang="en-US" sz="2400" dirty="0">
                <a:latin typeface="Book Antiqua" panose="02040602050305030304" pitchFamily="18" charset="0"/>
                <a:cs typeface="Times New Roman" pitchFamily="18" charset="0"/>
              </a:rPr>
              <a:t> using HAC. </a:t>
            </a:r>
            <a:endParaRPr lang="en-US" sz="2400" dirty="0" smtClean="0">
              <a:latin typeface="Book Antiqua" panose="02040602050305030304" pitchFamily="18" charset="0"/>
              <a:cs typeface="Times New Roman" pitchFamily="18" charset="0"/>
            </a:endParaRPr>
          </a:p>
          <a:p>
            <a:pPr marL="342900" lvl="1" indent="-3429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400" dirty="0" smtClean="0">
                <a:latin typeface="Book Antiqua" panose="02040602050305030304" pitchFamily="18" charset="0"/>
                <a:cs typeface="Times New Roman" pitchFamily="18" charset="0"/>
              </a:rPr>
              <a:t>The </a:t>
            </a:r>
            <a:r>
              <a:rPr lang="en-US" sz="2400" b="1" dirty="0" smtClean="0">
                <a:solidFill>
                  <a:srgbClr val="FF0000"/>
                </a:solidFill>
                <a:latin typeface="Book Antiqua" panose="02040602050305030304" pitchFamily="18" charset="0"/>
                <a:cs typeface="Times New Roman" pitchFamily="18" charset="0"/>
              </a:rPr>
              <a:t>Dendrogram </a:t>
            </a:r>
            <a:r>
              <a:rPr lang="en-US" sz="2400" dirty="0">
                <a:latin typeface="Book Antiqua" panose="02040602050305030304" pitchFamily="18" charset="0"/>
                <a:cs typeface="Times New Roman" pitchFamily="18" charset="0"/>
              </a:rPr>
              <a:t>shows the </a:t>
            </a:r>
            <a:r>
              <a:rPr lang="en-US" sz="2400" b="1" dirty="0">
                <a:latin typeface="Book Antiqua" panose="02040602050305030304" pitchFamily="18" charset="0"/>
                <a:cs typeface="Times New Roman" pitchFamily="18" charset="0"/>
              </a:rPr>
              <a:t>clustering hierarchy </a:t>
            </a:r>
            <a:r>
              <a:rPr lang="en-US" sz="2400" dirty="0">
                <a:latin typeface="Book Antiqua" panose="02040602050305030304" pitchFamily="18" charset="0"/>
                <a:cs typeface="Times New Roman" pitchFamily="18" charset="0"/>
              </a:rPr>
              <a:t>and can be </a:t>
            </a:r>
            <a:r>
              <a:rPr lang="en-US" sz="2400" b="1" dirty="0">
                <a:latin typeface="Book Antiqua" panose="02040602050305030304" pitchFamily="18" charset="0"/>
                <a:cs typeface="Times New Roman" pitchFamily="18" charset="0"/>
              </a:rPr>
              <a:t>cut at any level to obtain clusters of different sizes</a:t>
            </a:r>
            <a:r>
              <a:rPr lang="en-US" sz="2400" dirty="0">
                <a:latin typeface="Book Antiqua" panose="02040602050305030304" pitchFamily="18" charset="0"/>
                <a:cs typeface="Times New Roman" pitchFamily="18" charset="0"/>
              </a:rPr>
              <a:t>.</a:t>
            </a:r>
          </a:p>
          <a:p>
            <a:pPr algn="just">
              <a:lnSpc>
                <a:spcPct val="150000"/>
              </a:lnSpc>
            </a:pPr>
            <a:endParaRPr lang="en-US" sz="2400" b="1" dirty="0">
              <a:solidFill>
                <a:srgbClr val="FF0000"/>
              </a:solidFill>
              <a:latin typeface="Book Antiqua" panose="02040602050305030304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6396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1E03942-3156-4E10-A266-1162E99199BE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2701" y="228600"/>
            <a:ext cx="9143999" cy="381000"/>
          </a:xfrm>
        </p:spPr>
        <p:txBody>
          <a:bodyPr>
            <a:noAutofit/>
          </a:bodyPr>
          <a:lstStyle/>
          <a:p>
            <a:pPr algn="r">
              <a:defRPr/>
            </a:pPr>
            <a:r>
              <a:rPr lang="en-US" sz="3600" dirty="0" smtClean="0">
                <a:solidFill>
                  <a:srgbClr val="0000CC"/>
                </a:solidFill>
                <a:latin typeface="Book Antiqua" pitchFamily="18" charset="0"/>
                <a:ea typeface="+mn-ea"/>
                <a:cs typeface="Arial" pitchFamily="34" charset="0"/>
              </a:rPr>
              <a:t>Contd..</a:t>
            </a:r>
          </a:p>
        </p:txBody>
      </p:sp>
      <p:sp>
        <p:nvSpPr>
          <p:cNvPr id="27651" name="Rectangle 5"/>
          <p:cNvSpPr>
            <a:spLocks noChangeArrowheads="1"/>
          </p:cNvSpPr>
          <p:nvPr/>
        </p:nvSpPr>
        <p:spPr bwMode="auto">
          <a:xfrm>
            <a:off x="1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 altLang="en-US" dirty="0"/>
          </a:p>
        </p:txBody>
      </p:sp>
      <p:sp>
        <p:nvSpPr>
          <p:cNvPr id="27652" name="Rectangle 7"/>
          <p:cNvSpPr>
            <a:spLocks noChangeArrowheads="1"/>
          </p:cNvSpPr>
          <p:nvPr/>
        </p:nvSpPr>
        <p:spPr bwMode="auto">
          <a:xfrm>
            <a:off x="1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 altLang="en-US" dirty="0"/>
          </a:p>
        </p:txBody>
      </p:sp>
      <p:sp>
        <p:nvSpPr>
          <p:cNvPr id="27653" name="Rectangle 9"/>
          <p:cNvSpPr>
            <a:spLocks noChangeArrowheads="1"/>
          </p:cNvSpPr>
          <p:nvPr/>
        </p:nvSpPr>
        <p:spPr bwMode="auto">
          <a:xfrm>
            <a:off x="1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 altLang="en-US" dirty="0"/>
          </a:p>
        </p:txBody>
      </p:sp>
      <p:sp>
        <p:nvSpPr>
          <p:cNvPr id="27654" name="Rectangle 11"/>
          <p:cNvSpPr>
            <a:spLocks noChangeArrowheads="1"/>
          </p:cNvSpPr>
          <p:nvPr/>
        </p:nvSpPr>
        <p:spPr bwMode="auto">
          <a:xfrm>
            <a:off x="1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 altLang="en-US" dirty="0"/>
          </a:p>
        </p:txBody>
      </p:sp>
      <p:sp>
        <p:nvSpPr>
          <p:cNvPr id="27655" name="Rectangle 27"/>
          <p:cNvSpPr>
            <a:spLocks noChangeArrowheads="1"/>
          </p:cNvSpPr>
          <p:nvPr/>
        </p:nvSpPr>
        <p:spPr bwMode="auto">
          <a:xfrm>
            <a:off x="1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 altLang="en-US" dirty="0"/>
          </a:p>
        </p:txBody>
      </p:sp>
      <p:sp>
        <p:nvSpPr>
          <p:cNvPr id="15369" name="TextBox 11"/>
          <p:cNvSpPr txBox="1">
            <a:spLocks noChangeArrowheads="1"/>
          </p:cNvSpPr>
          <p:nvPr/>
        </p:nvSpPr>
        <p:spPr bwMode="auto">
          <a:xfrm>
            <a:off x="184732" y="789087"/>
            <a:ext cx="8730668" cy="5078313"/>
          </a:xfrm>
          <a:prstGeom prst="rect">
            <a:avLst/>
          </a:prstGeom>
          <a:ln/>
          <a:ex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342900" indent="-342900"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400" dirty="0">
                <a:latin typeface="Book Antiqua" panose="02040602050305030304" pitchFamily="18" charset="0"/>
                <a:cs typeface="Times New Roman" pitchFamily="18" charset="0"/>
              </a:rPr>
              <a:t>Once the </a:t>
            </a:r>
            <a:r>
              <a:rPr lang="en-US" sz="2400" b="1" dirty="0">
                <a:latin typeface="Book Antiqua" panose="02040602050305030304" pitchFamily="18" charset="0"/>
                <a:cs typeface="Times New Roman" pitchFamily="18" charset="0"/>
              </a:rPr>
              <a:t>grid has been create</a:t>
            </a:r>
            <a:r>
              <a:rPr lang="en-US" sz="2400" dirty="0">
                <a:latin typeface="Book Antiqua" panose="02040602050305030304" pitchFamily="18" charset="0"/>
                <a:cs typeface="Times New Roman" pitchFamily="18" charset="0"/>
              </a:rPr>
              <a:t>d, </a:t>
            </a:r>
            <a:r>
              <a:rPr lang="en-US" sz="2400" b="1" dirty="0">
                <a:solidFill>
                  <a:srgbClr val="FF0000"/>
                </a:solidFill>
                <a:latin typeface="Book Antiqua" panose="02040602050305030304" pitchFamily="18" charset="0"/>
                <a:cs typeface="Times New Roman" pitchFamily="18" charset="0"/>
              </a:rPr>
              <a:t>STING grid-based clustering</a:t>
            </a:r>
            <a:r>
              <a:rPr lang="en-US" sz="2400" dirty="0">
                <a:latin typeface="Book Antiqua" panose="02040602050305030304" pitchFamily="18" charset="0"/>
                <a:cs typeface="Times New Roman" pitchFamily="18" charset="0"/>
              </a:rPr>
              <a:t> uses </a:t>
            </a:r>
            <a:r>
              <a:rPr lang="en-US" sz="2400" b="1" dirty="0">
                <a:solidFill>
                  <a:srgbClr val="870581"/>
                </a:solidFill>
                <a:latin typeface="Book Antiqua" panose="02040602050305030304" pitchFamily="18" charset="0"/>
                <a:cs typeface="Times New Roman" pitchFamily="18" charset="0"/>
              </a:rPr>
              <a:t>two main steps </a:t>
            </a:r>
            <a:r>
              <a:rPr lang="en-US" sz="2400" dirty="0">
                <a:latin typeface="Book Antiqua" panose="02040602050305030304" pitchFamily="18" charset="0"/>
                <a:cs typeface="Times New Roman" pitchFamily="18" charset="0"/>
              </a:rPr>
              <a:t>to perform </a:t>
            </a:r>
            <a:r>
              <a:rPr lang="en-US" sz="2400" dirty="0" smtClean="0">
                <a:latin typeface="Book Antiqua" panose="02040602050305030304" pitchFamily="18" charset="0"/>
                <a:cs typeface="Times New Roman" pitchFamily="18" charset="0"/>
              </a:rPr>
              <a:t>clustering:</a:t>
            </a:r>
          </a:p>
          <a:p>
            <a:pPr marL="342900" indent="-342900"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400" b="1" u="sng" dirty="0" smtClean="0">
                <a:solidFill>
                  <a:srgbClr val="FF0000"/>
                </a:solidFill>
                <a:latin typeface="Book Antiqua" panose="02040602050305030304" pitchFamily="18" charset="0"/>
                <a:cs typeface="Times New Roman" pitchFamily="18" charset="0"/>
              </a:rPr>
              <a:t>Density </a:t>
            </a:r>
            <a:r>
              <a:rPr lang="en-US" sz="2400" b="1" u="sng" dirty="0">
                <a:solidFill>
                  <a:srgbClr val="FF0000"/>
                </a:solidFill>
                <a:latin typeface="Book Antiqua" panose="02040602050305030304" pitchFamily="18" charset="0"/>
                <a:cs typeface="Times New Roman" pitchFamily="18" charset="0"/>
              </a:rPr>
              <a:t>Estimation:</a:t>
            </a:r>
            <a:r>
              <a:rPr lang="en-US" sz="2400" dirty="0">
                <a:latin typeface="Book Antiqua" panose="02040602050305030304" pitchFamily="18" charset="0"/>
                <a:cs typeface="Times New Roman" pitchFamily="18" charset="0"/>
              </a:rPr>
              <a:t> For each cell in the grid, calculate its </a:t>
            </a:r>
            <a:r>
              <a:rPr lang="en-US" sz="2400" b="1" dirty="0">
                <a:latin typeface="Book Antiqua" panose="02040602050305030304" pitchFamily="18" charset="0"/>
                <a:cs typeface="Times New Roman" pitchFamily="18" charset="0"/>
              </a:rPr>
              <a:t>density value based on how many data points fall</a:t>
            </a:r>
            <a:r>
              <a:rPr lang="en-US" sz="2400" dirty="0">
                <a:latin typeface="Book Antiqua" panose="02040602050305030304" pitchFamily="18" charset="0"/>
                <a:cs typeface="Times New Roman" pitchFamily="18" charset="0"/>
              </a:rPr>
              <a:t> within it compared to </a:t>
            </a:r>
            <a:r>
              <a:rPr lang="en-US" sz="2400" b="1" dirty="0">
                <a:latin typeface="Book Antiqua" panose="02040602050305030304" pitchFamily="18" charset="0"/>
                <a:cs typeface="Times New Roman" pitchFamily="18" charset="0"/>
              </a:rPr>
              <a:t>neighboring </a:t>
            </a:r>
            <a:r>
              <a:rPr lang="en-US" sz="2400" b="1" dirty="0" smtClean="0">
                <a:latin typeface="Book Antiqua" panose="02040602050305030304" pitchFamily="18" charset="0"/>
                <a:cs typeface="Times New Roman" pitchFamily="18" charset="0"/>
              </a:rPr>
              <a:t>cells.</a:t>
            </a:r>
          </a:p>
          <a:p>
            <a:pPr marL="342900" indent="-342900"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400" b="1" u="sng" dirty="0">
                <a:solidFill>
                  <a:srgbClr val="FF0000"/>
                </a:solidFill>
                <a:latin typeface="Book Antiqua" panose="02040602050305030304" pitchFamily="18" charset="0"/>
                <a:cs typeface="Times New Roman" pitchFamily="18" charset="0"/>
              </a:rPr>
              <a:t>Cluster </a:t>
            </a:r>
            <a:r>
              <a:rPr lang="en-US" sz="2400" b="1" u="sng" dirty="0">
                <a:solidFill>
                  <a:srgbClr val="FF0000"/>
                </a:solidFill>
                <a:latin typeface="Book Antiqua" panose="02040602050305030304" pitchFamily="18" charset="0"/>
                <a:cs typeface="Times New Roman" pitchFamily="18" charset="0"/>
              </a:rPr>
              <a:t>Formation:</a:t>
            </a:r>
            <a:r>
              <a:rPr lang="en-US" sz="2400" dirty="0">
                <a:latin typeface="Book Antiqua" panose="02040602050305030304" pitchFamily="18" charset="0"/>
                <a:cs typeface="Times New Roman" pitchFamily="18" charset="0"/>
              </a:rPr>
              <a:t> S</a:t>
            </a:r>
            <a:r>
              <a:rPr lang="en-US" sz="2400" b="1" dirty="0">
                <a:latin typeface="Book Antiqua" panose="02040602050305030304" pitchFamily="18" charset="0"/>
                <a:cs typeface="Times New Roman" pitchFamily="18" charset="0"/>
              </a:rPr>
              <a:t>tarting with cells that have high-density values (i.e., dense regions), </a:t>
            </a:r>
            <a:r>
              <a:rPr lang="en-US" sz="2400" b="1" dirty="0">
                <a:solidFill>
                  <a:srgbClr val="0000FF"/>
                </a:solidFill>
                <a:latin typeface="Book Antiqua" panose="02040602050305030304" pitchFamily="18" charset="0"/>
                <a:cs typeface="Times New Roman" pitchFamily="18" charset="0"/>
              </a:rPr>
              <a:t>merge adjacent cells until no more merges are possible</a:t>
            </a:r>
            <a:r>
              <a:rPr lang="en-US" sz="2400" dirty="0">
                <a:latin typeface="Book Antiqua" panose="02040602050305030304" pitchFamily="18" charset="0"/>
                <a:cs typeface="Times New Roman" pitchFamily="18" charset="0"/>
              </a:rPr>
              <a:t> or until some stopping criterion is met </a:t>
            </a:r>
            <a:r>
              <a:rPr lang="en-US" sz="2400" b="1" dirty="0">
                <a:solidFill>
                  <a:srgbClr val="870581"/>
                </a:solidFill>
                <a:latin typeface="Book Antiqua" panose="02040602050305030304" pitchFamily="18" charset="0"/>
                <a:cs typeface="Times New Roman" pitchFamily="18" charset="0"/>
              </a:rPr>
              <a:t>(e.g., minimum cluster size).</a:t>
            </a:r>
          </a:p>
        </p:txBody>
      </p:sp>
    </p:spTree>
    <p:extLst>
      <p:ext uri="{BB962C8B-B14F-4D97-AF65-F5344CB8AC3E}">
        <p14:creationId xmlns:p14="http://schemas.microsoft.com/office/powerpoint/2010/main" val="3890136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1E03942-3156-4E10-A266-1162E99199BE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92366" y="-5834"/>
            <a:ext cx="9143999" cy="381000"/>
          </a:xfrm>
        </p:spPr>
        <p:txBody>
          <a:bodyPr>
            <a:noAutofit/>
          </a:bodyPr>
          <a:lstStyle/>
          <a:p>
            <a:pPr algn="r">
              <a:defRPr/>
            </a:pPr>
            <a:r>
              <a:rPr lang="en-US" sz="3600" dirty="0" smtClean="0">
                <a:solidFill>
                  <a:srgbClr val="0000CC"/>
                </a:solidFill>
                <a:latin typeface="Book Antiqua" pitchFamily="18" charset="0"/>
                <a:ea typeface="+mn-ea"/>
                <a:cs typeface="Arial" pitchFamily="34" charset="0"/>
              </a:rPr>
              <a:t>Contd..</a:t>
            </a:r>
          </a:p>
        </p:txBody>
      </p:sp>
      <p:sp>
        <p:nvSpPr>
          <p:cNvPr id="27651" name="Rectangle 5"/>
          <p:cNvSpPr>
            <a:spLocks noChangeArrowheads="1"/>
          </p:cNvSpPr>
          <p:nvPr/>
        </p:nvSpPr>
        <p:spPr bwMode="auto">
          <a:xfrm>
            <a:off x="1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 altLang="en-US" dirty="0"/>
          </a:p>
        </p:txBody>
      </p:sp>
      <p:sp>
        <p:nvSpPr>
          <p:cNvPr id="27652" name="Rectangle 7"/>
          <p:cNvSpPr>
            <a:spLocks noChangeArrowheads="1"/>
          </p:cNvSpPr>
          <p:nvPr/>
        </p:nvSpPr>
        <p:spPr bwMode="auto">
          <a:xfrm>
            <a:off x="1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 altLang="en-US" dirty="0"/>
          </a:p>
        </p:txBody>
      </p:sp>
      <p:sp>
        <p:nvSpPr>
          <p:cNvPr id="27653" name="Rectangle 9"/>
          <p:cNvSpPr>
            <a:spLocks noChangeArrowheads="1"/>
          </p:cNvSpPr>
          <p:nvPr/>
        </p:nvSpPr>
        <p:spPr bwMode="auto">
          <a:xfrm>
            <a:off x="1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 altLang="en-US" dirty="0"/>
          </a:p>
        </p:txBody>
      </p:sp>
      <p:sp>
        <p:nvSpPr>
          <p:cNvPr id="27654" name="Rectangle 11"/>
          <p:cNvSpPr>
            <a:spLocks noChangeArrowheads="1"/>
          </p:cNvSpPr>
          <p:nvPr/>
        </p:nvSpPr>
        <p:spPr bwMode="auto">
          <a:xfrm>
            <a:off x="1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 altLang="en-US" dirty="0"/>
          </a:p>
        </p:txBody>
      </p:sp>
      <p:sp>
        <p:nvSpPr>
          <p:cNvPr id="27655" name="Rectangle 27"/>
          <p:cNvSpPr>
            <a:spLocks noChangeArrowheads="1"/>
          </p:cNvSpPr>
          <p:nvPr/>
        </p:nvSpPr>
        <p:spPr bwMode="auto">
          <a:xfrm>
            <a:off x="1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 altLang="en-US" dirty="0"/>
          </a:p>
        </p:txBody>
      </p:sp>
      <p:sp>
        <p:nvSpPr>
          <p:cNvPr id="15369" name="TextBox 11"/>
          <p:cNvSpPr txBox="1">
            <a:spLocks noChangeArrowheads="1"/>
          </p:cNvSpPr>
          <p:nvPr/>
        </p:nvSpPr>
        <p:spPr bwMode="auto">
          <a:xfrm>
            <a:off x="148318" y="2319278"/>
            <a:ext cx="8730668" cy="2862322"/>
          </a:xfrm>
          <a:prstGeom prst="rect">
            <a:avLst/>
          </a:prstGeom>
          <a:ln/>
          <a:ex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400" dirty="0">
                <a:latin typeface="Book Antiqua" panose="02040602050305030304" pitchFamily="18" charset="0"/>
                <a:cs typeface="Times New Roman" pitchFamily="18" charset="0"/>
              </a:rPr>
              <a:t>One </a:t>
            </a:r>
            <a:r>
              <a:rPr lang="en-US" sz="2400" b="1" dirty="0">
                <a:solidFill>
                  <a:srgbClr val="FF0000"/>
                </a:solidFill>
                <a:latin typeface="Book Antiqua" panose="02040602050305030304" pitchFamily="18" charset="0"/>
                <a:cs typeface="Times New Roman" pitchFamily="18" charset="0"/>
              </a:rPr>
              <a:t>advantage of STING grid-based clustering </a:t>
            </a:r>
            <a:r>
              <a:rPr lang="en-US" sz="2400" dirty="0">
                <a:latin typeface="Book Antiqua" panose="02040602050305030304" pitchFamily="18" charset="0"/>
                <a:cs typeface="Times New Roman" pitchFamily="18" charset="0"/>
              </a:rPr>
              <a:t>is its ability to </a:t>
            </a:r>
            <a:r>
              <a:rPr lang="en-US" sz="2400" b="1" dirty="0">
                <a:solidFill>
                  <a:srgbClr val="870581"/>
                </a:solidFill>
                <a:latin typeface="Book Antiqua" panose="02040602050305030304" pitchFamily="18" charset="0"/>
                <a:cs typeface="Times New Roman" pitchFamily="18" charset="0"/>
              </a:rPr>
              <a:t>identify patterns in the dataset quickly</a:t>
            </a:r>
          </a:p>
          <a:p>
            <a:pPr marL="342900" lvl="1" indent="-3429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400" dirty="0">
                <a:latin typeface="Book Antiqua" panose="02040602050305030304" pitchFamily="18" charset="0"/>
                <a:cs typeface="Times New Roman" pitchFamily="18" charset="0"/>
              </a:rPr>
              <a:t>By </a:t>
            </a:r>
            <a:r>
              <a:rPr lang="en-US" sz="2400" b="1" dirty="0">
                <a:solidFill>
                  <a:srgbClr val="FF0066"/>
                </a:solidFill>
                <a:latin typeface="Book Antiqua" panose="02040602050305030304" pitchFamily="18" charset="0"/>
                <a:cs typeface="Times New Roman" pitchFamily="18" charset="0"/>
              </a:rPr>
              <a:t>dividing the spatial area into rectangular cells </a:t>
            </a:r>
            <a:r>
              <a:rPr lang="en-US" sz="2400" dirty="0">
                <a:latin typeface="Book Antiqua" panose="02040602050305030304" pitchFamily="18" charset="0"/>
                <a:cs typeface="Times New Roman" pitchFamily="18" charset="0"/>
              </a:rPr>
              <a:t>based on </a:t>
            </a:r>
            <a:r>
              <a:rPr lang="en-US" sz="2400" b="1" dirty="0">
                <a:solidFill>
                  <a:srgbClr val="0000FF"/>
                </a:solidFill>
                <a:latin typeface="Book Antiqua" panose="02040602050305030304" pitchFamily="18" charset="0"/>
                <a:cs typeface="Times New Roman" pitchFamily="18" charset="0"/>
              </a:rPr>
              <a:t>statistical parameters</a:t>
            </a:r>
            <a:r>
              <a:rPr lang="en-US" sz="2400" dirty="0">
                <a:latin typeface="Book Antiqua" panose="02040602050305030304" pitchFamily="18" charset="0"/>
                <a:cs typeface="Times New Roman" pitchFamily="18" charset="0"/>
              </a:rPr>
              <a:t>, it becomes easier to see </a:t>
            </a:r>
            <a:r>
              <a:rPr lang="en-US" sz="2400" b="1" dirty="0">
                <a:latin typeface="Book Antiqua" panose="02040602050305030304" pitchFamily="18" charset="0"/>
                <a:cs typeface="Times New Roman" pitchFamily="18" charset="0"/>
              </a:rPr>
              <a:t>where clusters </a:t>
            </a:r>
            <a:r>
              <a:rPr lang="en-US" sz="2400" dirty="0">
                <a:latin typeface="Book Antiqua" panose="02040602050305030304" pitchFamily="18" charset="0"/>
                <a:cs typeface="Times New Roman" pitchFamily="18" charset="0"/>
              </a:rPr>
              <a:t>of </a:t>
            </a:r>
            <a:r>
              <a:rPr lang="en-US" sz="2400" b="1" dirty="0">
                <a:solidFill>
                  <a:srgbClr val="870581"/>
                </a:solidFill>
                <a:latin typeface="Book Antiqua" panose="02040602050305030304" pitchFamily="18" charset="0"/>
                <a:cs typeface="Times New Roman" pitchFamily="18" charset="0"/>
              </a:rPr>
              <a:t>similar values are located</a:t>
            </a:r>
            <a:r>
              <a:rPr lang="en-US" sz="2400" dirty="0">
                <a:latin typeface="Book Antiqua" panose="02040602050305030304" pitchFamily="18" charset="0"/>
                <a:cs typeface="Times New Roman" pitchFamily="18" charset="0"/>
              </a:rPr>
              <a:t>. </a:t>
            </a:r>
            <a:endParaRPr lang="en-US" sz="2400" dirty="0" smtClean="0">
              <a:latin typeface="Book Antiqua" panose="02040602050305030304" pitchFamily="18" charset="0"/>
              <a:cs typeface="Times New Roman" pitchFamily="18" charset="0"/>
            </a:endParaRPr>
          </a:p>
        </p:txBody>
      </p:sp>
      <p:pic>
        <p:nvPicPr>
          <p:cNvPr id="1026" name="Picture 2" descr="https://www.janbasktraining.com/tutorials/uploads/images/Table__1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3652" y="762000"/>
            <a:ext cx="7620000" cy="13716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74533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1E03942-3156-4E10-A266-1162E99199BE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2701" y="0"/>
            <a:ext cx="9143999" cy="381000"/>
          </a:xfrm>
        </p:spPr>
        <p:txBody>
          <a:bodyPr>
            <a:noAutofit/>
          </a:bodyPr>
          <a:lstStyle/>
          <a:p>
            <a:pPr algn="r">
              <a:defRPr/>
            </a:pPr>
            <a:r>
              <a:rPr lang="en-US" sz="3600" dirty="0" smtClean="0">
                <a:solidFill>
                  <a:srgbClr val="0000CC"/>
                </a:solidFill>
                <a:latin typeface="Book Antiqua" pitchFamily="18" charset="0"/>
                <a:ea typeface="+mn-ea"/>
                <a:cs typeface="Arial" pitchFamily="34" charset="0"/>
              </a:rPr>
              <a:t>Contd..</a:t>
            </a:r>
          </a:p>
        </p:txBody>
      </p:sp>
      <p:sp>
        <p:nvSpPr>
          <p:cNvPr id="27651" name="Rectangle 5"/>
          <p:cNvSpPr>
            <a:spLocks noChangeArrowheads="1"/>
          </p:cNvSpPr>
          <p:nvPr/>
        </p:nvSpPr>
        <p:spPr bwMode="auto">
          <a:xfrm>
            <a:off x="1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 altLang="en-US" dirty="0"/>
          </a:p>
        </p:txBody>
      </p:sp>
      <p:sp>
        <p:nvSpPr>
          <p:cNvPr id="27652" name="Rectangle 7"/>
          <p:cNvSpPr>
            <a:spLocks noChangeArrowheads="1"/>
          </p:cNvSpPr>
          <p:nvPr/>
        </p:nvSpPr>
        <p:spPr bwMode="auto">
          <a:xfrm>
            <a:off x="1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 altLang="en-US" dirty="0"/>
          </a:p>
        </p:txBody>
      </p:sp>
      <p:sp>
        <p:nvSpPr>
          <p:cNvPr id="27653" name="Rectangle 9"/>
          <p:cNvSpPr>
            <a:spLocks noChangeArrowheads="1"/>
          </p:cNvSpPr>
          <p:nvPr/>
        </p:nvSpPr>
        <p:spPr bwMode="auto">
          <a:xfrm>
            <a:off x="1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 altLang="en-US" dirty="0"/>
          </a:p>
        </p:txBody>
      </p:sp>
      <p:sp>
        <p:nvSpPr>
          <p:cNvPr id="27654" name="Rectangle 11"/>
          <p:cNvSpPr>
            <a:spLocks noChangeArrowheads="1"/>
          </p:cNvSpPr>
          <p:nvPr/>
        </p:nvSpPr>
        <p:spPr bwMode="auto">
          <a:xfrm>
            <a:off x="1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 altLang="en-US" dirty="0"/>
          </a:p>
        </p:txBody>
      </p:sp>
      <p:sp>
        <p:nvSpPr>
          <p:cNvPr id="27655" name="Rectangle 27"/>
          <p:cNvSpPr>
            <a:spLocks noChangeArrowheads="1"/>
          </p:cNvSpPr>
          <p:nvPr/>
        </p:nvSpPr>
        <p:spPr bwMode="auto">
          <a:xfrm>
            <a:off x="1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 altLang="en-US" dirty="0"/>
          </a:p>
        </p:txBody>
      </p:sp>
      <p:sp>
        <p:nvSpPr>
          <p:cNvPr id="15369" name="TextBox 11"/>
          <p:cNvSpPr txBox="1">
            <a:spLocks noChangeArrowheads="1"/>
          </p:cNvSpPr>
          <p:nvPr/>
        </p:nvSpPr>
        <p:spPr bwMode="auto">
          <a:xfrm>
            <a:off x="184732" y="457200"/>
            <a:ext cx="8730668" cy="6186309"/>
          </a:xfrm>
          <a:prstGeom prst="rect">
            <a:avLst/>
          </a:prstGeom>
          <a:ln/>
          <a:ex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342900" lvl="1" indent="-3429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400" b="1" dirty="0">
                <a:solidFill>
                  <a:srgbClr val="FF0000"/>
                </a:solidFill>
                <a:latin typeface="Book Antiqua" panose="02040602050305030304" pitchFamily="18" charset="0"/>
                <a:cs typeface="Times New Roman" pitchFamily="18" charset="0"/>
              </a:rPr>
              <a:t>For </a:t>
            </a:r>
            <a:r>
              <a:rPr lang="en-US" sz="2400" b="1" dirty="0" smtClean="0">
                <a:solidFill>
                  <a:srgbClr val="FF0000"/>
                </a:solidFill>
                <a:latin typeface="Book Antiqua" panose="02040602050305030304" pitchFamily="18" charset="0"/>
                <a:cs typeface="Times New Roman" pitchFamily="18" charset="0"/>
              </a:rPr>
              <a:t>example</a:t>
            </a:r>
            <a:r>
              <a:rPr lang="en-US" sz="2400" dirty="0">
                <a:latin typeface="Book Antiqua" panose="02040602050305030304" pitchFamily="18" charset="0"/>
                <a:cs typeface="Times New Roman" pitchFamily="18" charset="0"/>
              </a:rPr>
              <a:t>, if a dataset contains information about </a:t>
            </a:r>
            <a:r>
              <a:rPr lang="en-US" sz="2400" b="1" dirty="0">
                <a:solidFill>
                  <a:srgbClr val="0000FF"/>
                </a:solidFill>
                <a:latin typeface="Book Antiqua" panose="02040602050305030304" pitchFamily="18" charset="0"/>
                <a:cs typeface="Times New Roman" pitchFamily="18" charset="0"/>
              </a:rPr>
              <a:t>crime rates in different neighborhoods </a:t>
            </a:r>
            <a:r>
              <a:rPr lang="en-US" sz="2400" b="1" dirty="0">
                <a:solidFill>
                  <a:srgbClr val="FF0000"/>
                </a:solidFill>
                <a:latin typeface="Book Antiqua" panose="02040602050305030304" pitchFamily="18" charset="0"/>
                <a:cs typeface="Times New Roman" pitchFamily="18" charset="0"/>
              </a:rPr>
              <a:t>within a city</a:t>
            </a:r>
            <a:r>
              <a:rPr lang="en-US" sz="2400" dirty="0">
                <a:latin typeface="Book Antiqua" panose="02040602050305030304" pitchFamily="18" charset="0"/>
                <a:cs typeface="Times New Roman" pitchFamily="18" charset="0"/>
              </a:rPr>
              <a:t>, </a:t>
            </a:r>
            <a:r>
              <a:rPr lang="en-US" sz="2400" b="1" dirty="0">
                <a:latin typeface="Book Antiqua" panose="02040602050305030304" pitchFamily="18" charset="0"/>
                <a:cs typeface="Times New Roman" pitchFamily="18" charset="0"/>
              </a:rPr>
              <a:t>STING grid-based clustering</a:t>
            </a:r>
            <a:r>
              <a:rPr lang="en-US" sz="2400" dirty="0">
                <a:latin typeface="Book Antiqua" panose="02040602050305030304" pitchFamily="18" charset="0"/>
                <a:cs typeface="Times New Roman" pitchFamily="18" charset="0"/>
              </a:rPr>
              <a:t> can help </a:t>
            </a:r>
            <a:r>
              <a:rPr lang="en-US" sz="2400" b="1" dirty="0">
                <a:solidFill>
                  <a:srgbClr val="870581"/>
                </a:solidFill>
                <a:latin typeface="Book Antiqua" panose="02040602050305030304" pitchFamily="18" charset="0"/>
                <a:cs typeface="Times New Roman" pitchFamily="18" charset="0"/>
              </a:rPr>
              <a:t>identify areas with higher-than-average crime rates</a:t>
            </a:r>
            <a:r>
              <a:rPr lang="en-US" sz="2400" b="1" dirty="0" smtClean="0">
                <a:solidFill>
                  <a:srgbClr val="870581"/>
                </a:solidFill>
              </a:rPr>
              <a:t>.</a:t>
            </a:r>
          </a:p>
          <a:p>
            <a:pPr marL="342900" lvl="1" indent="-3429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400" b="1" dirty="0">
                <a:solidFill>
                  <a:srgbClr val="FF0000"/>
                </a:solidFill>
                <a:latin typeface="Book Antiqua" panose="02040602050305030304" pitchFamily="18" charset="0"/>
                <a:cs typeface="Times New Roman" pitchFamily="18" charset="0"/>
              </a:rPr>
              <a:t>STING's hierarchical approach </a:t>
            </a:r>
            <a:r>
              <a:rPr lang="en-US" sz="2400" dirty="0">
                <a:latin typeface="Book Antiqua" panose="02040602050305030304" pitchFamily="18" charset="0"/>
                <a:cs typeface="Times New Roman" pitchFamily="18" charset="0"/>
              </a:rPr>
              <a:t>also allows for </a:t>
            </a:r>
            <a:r>
              <a:rPr lang="en-US" sz="2400" dirty="0" smtClean="0">
                <a:latin typeface="Book Antiqua" panose="02040602050305030304" pitchFamily="18" charset="0"/>
                <a:cs typeface="Times New Roman" pitchFamily="18" charset="0"/>
              </a:rPr>
              <a:t>the </a:t>
            </a:r>
            <a:r>
              <a:rPr lang="en-US" sz="2400" b="1" dirty="0" smtClean="0">
                <a:solidFill>
                  <a:srgbClr val="0000FF"/>
                </a:solidFill>
                <a:latin typeface="Book Antiqua" panose="02040602050305030304" pitchFamily="18" charset="0"/>
                <a:cs typeface="Times New Roman" pitchFamily="18" charset="0"/>
              </a:rPr>
              <a:t>efficient processing of large datasets</a:t>
            </a:r>
            <a:r>
              <a:rPr lang="en-US" sz="2400" dirty="0" smtClean="0">
                <a:latin typeface="Book Antiqua" panose="02040602050305030304" pitchFamily="18" charset="0"/>
                <a:cs typeface="Times New Roman" pitchFamily="18" charset="0"/>
              </a:rPr>
              <a:t>. </a:t>
            </a:r>
            <a:r>
              <a:rPr lang="en-US" sz="2400" dirty="0">
                <a:latin typeface="Book Antiqua" panose="02040602050305030304" pitchFamily="18" charset="0"/>
                <a:cs typeface="Times New Roman" pitchFamily="18" charset="0"/>
              </a:rPr>
              <a:t>Because </a:t>
            </a:r>
            <a:r>
              <a:rPr lang="en-US" sz="2400" b="1" dirty="0">
                <a:latin typeface="Book Antiqua" panose="02040602050305030304" pitchFamily="18" charset="0"/>
                <a:cs typeface="Times New Roman" pitchFamily="18" charset="0"/>
              </a:rPr>
              <a:t>each node </a:t>
            </a:r>
            <a:r>
              <a:rPr lang="en-US" sz="2400" dirty="0">
                <a:latin typeface="Book Antiqua" panose="02040602050305030304" pitchFamily="18" charset="0"/>
                <a:cs typeface="Times New Roman" pitchFamily="18" charset="0"/>
              </a:rPr>
              <a:t>in </a:t>
            </a:r>
            <a:r>
              <a:rPr lang="en-US" sz="2400" b="1" dirty="0">
                <a:latin typeface="Book Antiqua" panose="02040602050305030304" pitchFamily="18" charset="0"/>
                <a:cs typeface="Times New Roman" pitchFamily="18" charset="0"/>
              </a:rPr>
              <a:t>the tree </a:t>
            </a:r>
            <a:r>
              <a:rPr lang="en-US" sz="2400" dirty="0">
                <a:latin typeface="Book Antiqua" panose="02040602050305030304" pitchFamily="18" charset="0"/>
                <a:cs typeface="Times New Roman" pitchFamily="18" charset="0"/>
              </a:rPr>
              <a:t>corresponds to a cell in space and includes </a:t>
            </a:r>
            <a:r>
              <a:rPr lang="en-US" sz="2400" b="1" dirty="0">
                <a:solidFill>
                  <a:srgbClr val="FF0066"/>
                </a:solidFill>
                <a:latin typeface="Book Antiqua" panose="02040602050305030304" pitchFamily="18" charset="0"/>
                <a:cs typeface="Times New Roman" pitchFamily="18" charset="0"/>
              </a:rPr>
              <a:t>attribute-independent count data</a:t>
            </a:r>
            <a:r>
              <a:rPr lang="en-US" sz="2400" dirty="0">
                <a:latin typeface="Book Antiqua" panose="02040602050305030304" pitchFamily="18" charset="0"/>
                <a:cs typeface="Times New Roman" pitchFamily="18" charset="0"/>
              </a:rPr>
              <a:t> and </a:t>
            </a:r>
            <a:r>
              <a:rPr lang="en-US" sz="2400" b="1" dirty="0">
                <a:solidFill>
                  <a:srgbClr val="005024"/>
                </a:solidFill>
                <a:latin typeface="Book Antiqua" panose="02040602050305030304" pitchFamily="18" charset="0"/>
                <a:cs typeface="Times New Roman" pitchFamily="18" charset="0"/>
              </a:rPr>
              <a:t>attribute-dependent mean and standard deviation </a:t>
            </a:r>
            <a:r>
              <a:rPr lang="en-US" sz="2400" b="1" dirty="0" smtClean="0">
                <a:solidFill>
                  <a:srgbClr val="005024"/>
                </a:solidFill>
                <a:latin typeface="Book Antiqua" panose="02040602050305030304" pitchFamily="18" charset="0"/>
                <a:cs typeface="Times New Roman" pitchFamily="18" charset="0"/>
              </a:rPr>
              <a:t>information.</a:t>
            </a:r>
          </a:p>
          <a:p>
            <a:pPr marL="342900" lvl="1" indent="-3429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400" dirty="0">
                <a:latin typeface="Book Antiqua" panose="02040602050305030304" pitchFamily="18" charset="0"/>
                <a:cs typeface="Times New Roman" pitchFamily="18" charset="0"/>
              </a:rPr>
              <a:t>I</a:t>
            </a:r>
            <a:r>
              <a:rPr lang="en-US" sz="2400" dirty="0" smtClean="0">
                <a:latin typeface="Book Antiqua" panose="02040602050305030304" pitchFamily="18" charset="0"/>
                <a:cs typeface="Times New Roman" pitchFamily="18" charset="0"/>
              </a:rPr>
              <a:t>t </a:t>
            </a:r>
            <a:r>
              <a:rPr lang="en-US" sz="2400" dirty="0">
                <a:latin typeface="Book Antiqua" panose="02040602050305030304" pitchFamily="18" charset="0"/>
                <a:cs typeface="Times New Roman" pitchFamily="18" charset="0"/>
              </a:rPr>
              <a:t>becomes possible to </a:t>
            </a:r>
            <a:r>
              <a:rPr lang="en-US" sz="2400" b="1" dirty="0">
                <a:latin typeface="Book Antiqua" panose="02040602050305030304" pitchFamily="18" charset="0"/>
                <a:cs typeface="Times New Roman" pitchFamily="18" charset="0"/>
              </a:rPr>
              <a:t>quickly calculate statistics across all nodes </a:t>
            </a:r>
            <a:r>
              <a:rPr lang="en-US" sz="2400" dirty="0">
                <a:latin typeface="Book Antiqua" panose="02040602050305030304" pitchFamily="18" charset="0"/>
                <a:cs typeface="Times New Roman" pitchFamily="18" charset="0"/>
              </a:rPr>
              <a:t>without scanning the </a:t>
            </a:r>
            <a:r>
              <a:rPr lang="en-US" sz="2400" b="1" dirty="0">
                <a:latin typeface="Book Antiqua" panose="02040602050305030304" pitchFamily="18" charset="0"/>
                <a:cs typeface="Times New Roman" pitchFamily="18" charset="0"/>
              </a:rPr>
              <a:t>entire database multiple times</a:t>
            </a:r>
            <a:r>
              <a:rPr lang="en-US" sz="2400" dirty="0"/>
              <a:t>.</a:t>
            </a:r>
            <a:endParaRPr lang="en-US" sz="2400" b="1" u="sng" dirty="0">
              <a:solidFill>
                <a:srgbClr val="870581"/>
              </a:solidFill>
              <a:latin typeface="Book Antiqua" panose="02040602050305030304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8725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Content Placeholder 1"/>
          <p:cNvSpPr>
            <a:spLocks noGrp="1"/>
          </p:cNvSpPr>
          <p:nvPr>
            <p:ph idx="1"/>
          </p:nvPr>
        </p:nvSpPr>
        <p:spPr>
          <a:xfrm>
            <a:off x="457201" y="1066800"/>
            <a:ext cx="6248400" cy="3733800"/>
          </a:xfrm>
        </p:spPr>
        <p:txBody>
          <a:bodyPr>
            <a:normAutofit/>
          </a:bodyPr>
          <a:lstStyle/>
          <a:p>
            <a:pPr algn="ctr">
              <a:buFont typeface="Wingdings 3" pitchFamily="18" charset="2"/>
              <a:buNone/>
            </a:pPr>
            <a:endParaRPr lang="en-US" altLang="en-US" dirty="0" smtClean="0"/>
          </a:p>
          <a:p>
            <a:pPr algn="ctr">
              <a:buFont typeface="Wingdings 3" pitchFamily="18" charset="2"/>
              <a:buNone/>
            </a:pPr>
            <a:endParaRPr lang="en-US" altLang="en-US" dirty="0" smtClean="0"/>
          </a:p>
          <a:p>
            <a:pPr algn="ctr">
              <a:buFont typeface="Wingdings 3" pitchFamily="18" charset="2"/>
              <a:buNone/>
            </a:pPr>
            <a:endParaRPr lang="en-US" altLang="en-US" dirty="0" smtClean="0"/>
          </a:p>
          <a:p>
            <a:pPr algn="ctr">
              <a:spcBef>
                <a:spcPct val="0"/>
              </a:spcBef>
              <a:buFont typeface="Wingdings 3" pitchFamily="18" charset="2"/>
              <a:buNone/>
              <a:defRPr/>
            </a:pPr>
            <a:r>
              <a:rPr lang="en-US" altLang="en-US" sz="8000" b="1" dirty="0">
                <a:solidFill>
                  <a:srgbClr val="870581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Algerian" panose="04020705040A02060702" pitchFamily="82" charset="0"/>
                <a:cs typeface="Arial" pitchFamily="34" charset="0"/>
              </a:rPr>
              <a:t>THANK YOU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69DF7E7-B7DB-4B03-97BB-F8902B9600C5}" type="slidenum">
              <a:rPr lang="en-US" smtClean="0"/>
              <a:pPr>
                <a:defRPr/>
              </a:pPr>
              <a:t>19</a:t>
            </a:fld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3200" y="1781175"/>
            <a:ext cx="2219325" cy="3171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38189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381000"/>
            <a:ext cx="8382000" cy="5486400"/>
          </a:xfrm>
        </p:spPr>
        <p:txBody>
          <a:bodyPr>
            <a:normAutofit/>
          </a:bodyPr>
          <a:lstStyle/>
          <a:p>
            <a:pPr marL="109728" indent="0" eaLnBrk="1" fontAlgn="auto" hangingPunct="1">
              <a:lnSpc>
                <a:spcPct val="150000"/>
              </a:lnSpc>
              <a:spcAft>
                <a:spcPts val="0"/>
              </a:spcAft>
              <a:buNone/>
              <a:defRPr/>
            </a:pPr>
            <a:r>
              <a:rPr lang="en-US" sz="4000" b="1" u="sng" dirty="0" smtClean="0">
                <a:solidFill>
                  <a:srgbClr val="FF0000"/>
                </a:solidFill>
                <a:latin typeface="Baskerville Old Face" pitchFamily="18" charset="0"/>
              </a:rPr>
              <a:t>Topics : 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400" dirty="0" smtClean="0">
                <a:latin typeface="Book Antiqua" panose="02040602050305030304" pitchFamily="18" charset="0"/>
                <a:cs typeface="Times New Roman" pitchFamily="18" charset="0"/>
              </a:rPr>
              <a:t>Grid based Clustering Method</a:t>
            </a:r>
            <a:endParaRPr lang="en-US" sz="2400" dirty="0" smtClean="0">
              <a:latin typeface="Book Antiqua" panose="02040602050305030304" pitchFamily="18" charset="0"/>
              <a:cs typeface="Times New Roman" pitchFamily="18" charset="0"/>
            </a:endParaRPr>
          </a:p>
          <a:p>
            <a:pPr lvl="2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200" dirty="0" smtClean="0">
                <a:latin typeface="Book Antiqua" panose="02040602050305030304" pitchFamily="18" charset="0"/>
                <a:cs typeface="Times New Roman" pitchFamily="18" charset="0"/>
              </a:rPr>
              <a:t>STING Algorithm</a:t>
            </a:r>
            <a:endParaRPr lang="en-US" sz="2200" dirty="0">
              <a:latin typeface="Book Antiqua" panose="02040602050305030304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  <a:defRPr/>
            </a:pPr>
            <a:endParaRPr lang="en-US" sz="3600" b="1" dirty="0" smtClean="0">
              <a:solidFill>
                <a:srgbClr val="FF0000"/>
              </a:solidFill>
              <a:latin typeface="Baskerville Old Face" pitchFamily="18" charset="0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9110872-BA2A-4248-96B4-D48905641DC8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1E03942-3156-4E10-A266-1162E99199BE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2701" y="76200"/>
            <a:ext cx="9143999" cy="381000"/>
          </a:xfrm>
        </p:spPr>
        <p:txBody>
          <a:bodyPr>
            <a:noAutofit/>
          </a:bodyPr>
          <a:lstStyle/>
          <a:p>
            <a:pPr algn="ctr">
              <a:defRPr/>
            </a:pPr>
            <a:r>
              <a:rPr lang="en-US" sz="3600" dirty="0" smtClean="0">
                <a:solidFill>
                  <a:srgbClr val="0000CC"/>
                </a:solidFill>
                <a:latin typeface="Book Antiqua" pitchFamily="18" charset="0"/>
                <a:ea typeface="+mn-ea"/>
                <a:cs typeface="Arial" pitchFamily="34" charset="0"/>
              </a:rPr>
              <a:t>Grid </a:t>
            </a:r>
            <a:r>
              <a:rPr lang="en-US" sz="3600" dirty="0" smtClean="0">
                <a:solidFill>
                  <a:srgbClr val="0000CC"/>
                </a:solidFill>
                <a:latin typeface="Book Antiqua" pitchFamily="18" charset="0"/>
                <a:ea typeface="+mn-ea"/>
                <a:cs typeface="Arial" pitchFamily="34" charset="0"/>
              </a:rPr>
              <a:t>based Clustering</a:t>
            </a:r>
          </a:p>
        </p:txBody>
      </p:sp>
      <p:sp>
        <p:nvSpPr>
          <p:cNvPr id="27651" name="Rectangle 5"/>
          <p:cNvSpPr>
            <a:spLocks noChangeArrowheads="1"/>
          </p:cNvSpPr>
          <p:nvPr/>
        </p:nvSpPr>
        <p:spPr bwMode="auto">
          <a:xfrm>
            <a:off x="1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 altLang="en-US" dirty="0"/>
          </a:p>
        </p:txBody>
      </p:sp>
      <p:sp>
        <p:nvSpPr>
          <p:cNvPr id="27652" name="Rectangle 7"/>
          <p:cNvSpPr>
            <a:spLocks noChangeArrowheads="1"/>
          </p:cNvSpPr>
          <p:nvPr/>
        </p:nvSpPr>
        <p:spPr bwMode="auto">
          <a:xfrm>
            <a:off x="1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 altLang="en-US" dirty="0"/>
          </a:p>
        </p:txBody>
      </p:sp>
      <p:sp>
        <p:nvSpPr>
          <p:cNvPr id="27653" name="Rectangle 9"/>
          <p:cNvSpPr>
            <a:spLocks noChangeArrowheads="1"/>
          </p:cNvSpPr>
          <p:nvPr/>
        </p:nvSpPr>
        <p:spPr bwMode="auto">
          <a:xfrm>
            <a:off x="1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 altLang="en-US" dirty="0"/>
          </a:p>
        </p:txBody>
      </p:sp>
      <p:sp>
        <p:nvSpPr>
          <p:cNvPr id="27654" name="Rectangle 11"/>
          <p:cNvSpPr>
            <a:spLocks noChangeArrowheads="1"/>
          </p:cNvSpPr>
          <p:nvPr/>
        </p:nvSpPr>
        <p:spPr bwMode="auto">
          <a:xfrm>
            <a:off x="1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 altLang="en-US" dirty="0"/>
          </a:p>
        </p:txBody>
      </p:sp>
      <p:sp>
        <p:nvSpPr>
          <p:cNvPr id="27655" name="Rectangle 27"/>
          <p:cNvSpPr>
            <a:spLocks noChangeArrowheads="1"/>
          </p:cNvSpPr>
          <p:nvPr/>
        </p:nvSpPr>
        <p:spPr bwMode="auto">
          <a:xfrm>
            <a:off x="1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 altLang="en-US" dirty="0"/>
          </a:p>
        </p:txBody>
      </p:sp>
      <p:sp>
        <p:nvSpPr>
          <p:cNvPr id="15369" name="TextBox 11"/>
          <p:cNvSpPr txBox="1">
            <a:spLocks noChangeArrowheads="1"/>
          </p:cNvSpPr>
          <p:nvPr/>
        </p:nvSpPr>
        <p:spPr bwMode="auto">
          <a:xfrm>
            <a:off x="184732" y="609600"/>
            <a:ext cx="8806868" cy="6186309"/>
          </a:xfrm>
          <a:prstGeom prst="rect">
            <a:avLst/>
          </a:prstGeom>
          <a:ln/>
          <a:ex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400" b="1" dirty="0" smtClean="0">
                <a:latin typeface="Book Antiqua" panose="02040602050305030304" pitchFamily="18" charset="0"/>
                <a:cs typeface="Times New Roman" pitchFamily="18" charset="0"/>
              </a:rPr>
              <a:t>Grid based Clustering </a:t>
            </a:r>
            <a:r>
              <a:rPr lang="en-US" sz="2400" dirty="0" smtClean="0">
                <a:latin typeface="Book Antiqua" panose="02040602050305030304" pitchFamily="18" charset="0"/>
                <a:cs typeface="Times New Roman" pitchFamily="18" charset="0"/>
              </a:rPr>
              <a:t>using “</a:t>
            </a:r>
            <a:r>
              <a:rPr lang="en-US" sz="2400" b="1" dirty="0" smtClean="0">
                <a:solidFill>
                  <a:srgbClr val="FF0000"/>
                </a:solidFill>
                <a:latin typeface="Book Antiqua" panose="02040602050305030304" pitchFamily="18" charset="0"/>
                <a:cs typeface="Times New Roman" pitchFamily="18" charset="0"/>
              </a:rPr>
              <a:t>Multi Resolution grid Data Structure”.</a:t>
            </a:r>
            <a:endParaRPr lang="en-US" sz="2400" b="1" dirty="0" smtClean="0">
              <a:solidFill>
                <a:srgbClr val="FF0000"/>
              </a:solidFill>
              <a:latin typeface="Book Antiqua" panose="02040602050305030304" pitchFamily="18" charset="0"/>
              <a:cs typeface="Times New Roman" pitchFamily="18" charset="0"/>
            </a:endParaRP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400" dirty="0">
                <a:latin typeface="Book Antiqua" panose="02040602050305030304" pitchFamily="18" charset="0"/>
                <a:cs typeface="Times New Roman" pitchFamily="18" charset="0"/>
              </a:rPr>
              <a:t>This is the approach in which </a:t>
            </a:r>
            <a:r>
              <a:rPr lang="en-US" sz="2400" b="1" dirty="0">
                <a:solidFill>
                  <a:srgbClr val="0000FF"/>
                </a:solidFill>
                <a:latin typeface="Book Antiqua" panose="02040602050305030304" pitchFamily="18" charset="0"/>
                <a:cs typeface="Times New Roman" pitchFamily="18" charset="0"/>
              </a:rPr>
              <a:t>we quantize the space </a:t>
            </a:r>
            <a:r>
              <a:rPr lang="en-US" sz="2400" dirty="0">
                <a:latin typeface="Book Antiqua" panose="02040602050305030304" pitchFamily="18" charset="0"/>
                <a:cs typeface="Times New Roman" pitchFamily="18" charset="0"/>
              </a:rPr>
              <a:t>into a </a:t>
            </a:r>
            <a:r>
              <a:rPr lang="en-US" sz="2400" b="1" dirty="0">
                <a:latin typeface="Book Antiqua" panose="02040602050305030304" pitchFamily="18" charset="0"/>
                <a:cs typeface="Times New Roman" pitchFamily="18" charset="0"/>
              </a:rPr>
              <a:t>finite number of cells </a:t>
            </a:r>
            <a:r>
              <a:rPr lang="en-US" sz="2400" dirty="0">
                <a:latin typeface="Book Antiqua" panose="02040602050305030304" pitchFamily="18" charset="0"/>
                <a:cs typeface="Times New Roman" pitchFamily="18" charset="0"/>
              </a:rPr>
              <a:t>that form </a:t>
            </a:r>
            <a:r>
              <a:rPr lang="en-US" sz="2400" b="1" dirty="0">
                <a:solidFill>
                  <a:srgbClr val="0000FF"/>
                </a:solidFill>
                <a:latin typeface="Book Antiqua" panose="02040602050305030304" pitchFamily="18" charset="0"/>
                <a:cs typeface="Times New Roman" pitchFamily="18" charset="0"/>
              </a:rPr>
              <a:t>a grid structure </a:t>
            </a:r>
            <a:r>
              <a:rPr lang="en-US" sz="2400" dirty="0">
                <a:latin typeface="Book Antiqua" panose="02040602050305030304" pitchFamily="18" charset="0"/>
                <a:cs typeface="Times New Roman" pitchFamily="18" charset="0"/>
              </a:rPr>
              <a:t>on which all of the </a:t>
            </a:r>
            <a:r>
              <a:rPr lang="en-US" sz="2400" b="1" dirty="0">
                <a:latin typeface="Book Antiqua" panose="02040602050305030304" pitchFamily="18" charset="0"/>
                <a:cs typeface="Times New Roman" pitchFamily="18" charset="0"/>
              </a:rPr>
              <a:t>operations for clustering is performed</a:t>
            </a:r>
            <a:r>
              <a:rPr lang="en-US" sz="2400" dirty="0">
                <a:latin typeface="Book Antiqua" panose="02040602050305030304" pitchFamily="18" charset="0"/>
                <a:cs typeface="Times New Roman" pitchFamily="18" charset="0"/>
              </a:rPr>
              <a:t>. </a:t>
            </a:r>
            <a:endParaRPr lang="en-US" sz="2400" dirty="0" smtClean="0">
              <a:latin typeface="Book Antiqua" panose="02040602050305030304" pitchFamily="18" charset="0"/>
              <a:cs typeface="Times New Roman" pitchFamily="18" charset="0"/>
            </a:endParaRP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400" b="1" dirty="0" smtClean="0">
                <a:solidFill>
                  <a:srgbClr val="FF0066"/>
                </a:solidFill>
                <a:latin typeface="Book Antiqua" panose="02040602050305030304" pitchFamily="18" charset="0"/>
                <a:cs typeface="Times New Roman" pitchFamily="18" charset="0"/>
              </a:rPr>
              <a:t>Partitioning  the data space </a:t>
            </a:r>
            <a:r>
              <a:rPr lang="en-US" sz="2400" dirty="0" smtClean="0">
                <a:latin typeface="Book Antiqua" panose="02040602050305030304" pitchFamily="18" charset="0"/>
                <a:cs typeface="Times New Roman" pitchFamily="18" charset="0"/>
              </a:rPr>
              <a:t>into a </a:t>
            </a:r>
            <a:r>
              <a:rPr lang="en-US" sz="2400" b="1" dirty="0" smtClean="0">
                <a:solidFill>
                  <a:srgbClr val="870581"/>
                </a:solidFill>
                <a:latin typeface="Book Antiqua" panose="02040602050305030304" pitchFamily="18" charset="0"/>
                <a:cs typeface="Times New Roman" pitchFamily="18" charset="0"/>
              </a:rPr>
              <a:t>finite number of cells </a:t>
            </a:r>
            <a:r>
              <a:rPr lang="en-US" sz="2400" dirty="0" smtClean="0">
                <a:latin typeface="Book Antiqua" panose="02040602050305030304" pitchFamily="18" charset="0"/>
                <a:cs typeface="Times New Roman" pitchFamily="18" charset="0"/>
              </a:rPr>
              <a:t>to form a </a:t>
            </a:r>
            <a:r>
              <a:rPr lang="en-US" sz="2400" b="1" dirty="0" smtClean="0">
                <a:latin typeface="Book Antiqua" panose="02040602050305030304" pitchFamily="18" charset="0"/>
                <a:cs typeface="Times New Roman" pitchFamily="18" charset="0"/>
              </a:rPr>
              <a:t>grid structure.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400" b="1" dirty="0">
                <a:latin typeface="Book Antiqua" panose="02040602050305030304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Book Antiqua" panose="02040602050305030304" pitchFamily="18" charset="0"/>
                <a:cs typeface="Times New Roman" pitchFamily="18" charset="0"/>
              </a:rPr>
              <a:t>Here we can find the </a:t>
            </a:r>
            <a:r>
              <a:rPr lang="en-US" sz="2400" b="1" dirty="0" smtClean="0">
                <a:solidFill>
                  <a:srgbClr val="870581"/>
                </a:solidFill>
                <a:latin typeface="Book Antiqua" panose="02040602050305030304" pitchFamily="18" charset="0"/>
                <a:cs typeface="Times New Roman" pitchFamily="18" charset="0"/>
              </a:rPr>
              <a:t>Clusters(Dense Regions) </a:t>
            </a:r>
            <a:r>
              <a:rPr lang="en-US" sz="2400" dirty="0" smtClean="0">
                <a:latin typeface="Book Antiqua" panose="02040602050305030304" pitchFamily="18" charset="0"/>
                <a:cs typeface="Times New Roman" pitchFamily="18" charset="0"/>
              </a:rPr>
              <a:t>from the cells in the </a:t>
            </a:r>
            <a:r>
              <a:rPr lang="en-US" sz="2400" b="1" dirty="0" smtClean="0">
                <a:latin typeface="Book Antiqua" panose="02040602050305030304" pitchFamily="18" charset="0"/>
                <a:cs typeface="Times New Roman" pitchFamily="18" charset="0"/>
              </a:rPr>
              <a:t>grid structure.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400" dirty="0" smtClean="0">
                <a:latin typeface="Book Antiqua" panose="02040602050305030304" pitchFamily="18" charset="0"/>
                <a:cs typeface="Times New Roman" pitchFamily="18" charset="0"/>
              </a:rPr>
              <a:t>Create </a:t>
            </a:r>
            <a:r>
              <a:rPr lang="en-US" sz="2400" dirty="0">
                <a:latin typeface="Book Antiqua" panose="02040602050305030304" pitchFamily="18" charset="0"/>
                <a:cs typeface="Times New Roman" pitchFamily="18" charset="0"/>
              </a:rPr>
              <a:t>a </a:t>
            </a:r>
            <a:r>
              <a:rPr lang="en-US" sz="2400" b="1" dirty="0">
                <a:solidFill>
                  <a:srgbClr val="0000FF"/>
                </a:solidFill>
                <a:latin typeface="Book Antiqua" panose="02040602050305030304" pitchFamily="18" charset="0"/>
                <a:cs typeface="Times New Roman" pitchFamily="18" charset="0"/>
              </a:rPr>
              <a:t>grid structure </a:t>
            </a:r>
            <a:r>
              <a:rPr lang="en-US" sz="2400" dirty="0">
                <a:latin typeface="Book Antiqua" panose="02040602050305030304" pitchFamily="18" charset="0"/>
                <a:cs typeface="Times New Roman" pitchFamily="18" charset="0"/>
              </a:rPr>
              <a:t>by </a:t>
            </a:r>
            <a:r>
              <a:rPr lang="en-US" sz="2400" b="1" dirty="0">
                <a:latin typeface="Book Antiqua" panose="02040602050305030304" pitchFamily="18" charset="0"/>
                <a:cs typeface="Times New Roman" pitchFamily="18" charset="0"/>
              </a:rPr>
              <a:t>dividing the data space into a fixed number of </a:t>
            </a:r>
            <a:r>
              <a:rPr lang="en-US" sz="2400" b="1" dirty="0" smtClean="0">
                <a:latin typeface="Book Antiqua" panose="02040602050305030304" pitchFamily="18" charset="0"/>
                <a:cs typeface="Times New Roman" pitchFamily="18" charset="0"/>
              </a:rPr>
              <a:t>cells</a:t>
            </a:r>
            <a:r>
              <a:rPr lang="en-US" sz="2400" dirty="0" smtClean="0">
                <a:latin typeface="Book Antiqua" panose="02040602050305030304" pitchFamily="18" charset="0"/>
                <a:cs typeface="Times New Roman" pitchFamily="18" charset="0"/>
              </a:rPr>
              <a:t>. from </a:t>
            </a:r>
            <a:r>
              <a:rPr lang="en-US" sz="2400" dirty="0">
                <a:latin typeface="Book Antiqua" panose="02040602050305030304" pitchFamily="18" charset="0"/>
                <a:cs typeface="Times New Roman" pitchFamily="18" charset="0"/>
              </a:rPr>
              <a:t>the grid's cells, </a:t>
            </a:r>
            <a:r>
              <a:rPr lang="en-US" sz="2400" b="1" dirty="0">
                <a:solidFill>
                  <a:srgbClr val="FF0066"/>
                </a:solidFill>
                <a:latin typeface="Book Antiqua" panose="02040602050305030304" pitchFamily="18" charset="0"/>
                <a:cs typeface="Times New Roman" pitchFamily="18" charset="0"/>
              </a:rPr>
              <a:t>identify clusters</a:t>
            </a:r>
            <a:r>
              <a:rPr lang="en-US" sz="2400" dirty="0" smtClean="0">
                <a:latin typeface="Book Antiqua" panose="02040602050305030304" pitchFamily="18" charset="0"/>
                <a:cs typeface="Times New Roman" pitchFamily="18" charset="0"/>
              </a:rPr>
              <a:t>.</a:t>
            </a:r>
            <a:endParaRPr lang="en-US" sz="2400" dirty="0">
              <a:latin typeface="Book Antiqua" panose="02040602050305030304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2330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1E03942-3156-4E10-A266-1162E99199BE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2701" y="76200"/>
            <a:ext cx="9143999" cy="381000"/>
          </a:xfrm>
        </p:spPr>
        <p:txBody>
          <a:bodyPr>
            <a:noAutofit/>
          </a:bodyPr>
          <a:lstStyle/>
          <a:p>
            <a:pPr algn="ctr">
              <a:defRPr/>
            </a:pPr>
            <a:r>
              <a:rPr lang="en-US" sz="3600" dirty="0" smtClean="0">
                <a:solidFill>
                  <a:srgbClr val="0000CC"/>
                </a:solidFill>
                <a:latin typeface="Book Antiqua" pitchFamily="18" charset="0"/>
                <a:ea typeface="+mn-ea"/>
                <a:cs typeface="Arial" pitchFamily="34" charset="0"/>
              </a:rPr>
              <a:t>Grid </a:t>
            </a:r>
            <a:r>
              <a:rPr lang="en-US" sz="3600" dirty="0" smtClean="0">
                <a:solidFill>
                  <a:srgbClr val="0000CC"/>
                </a:solidFill>
                <a:latin typeface="Book Antiqua" pitchFamily="18" charset="0"/>
                <a:ea typeface="+mn-ea"/>
                <a:cs typeface="Arial" pitchFamily="34" charset="0"/>
              </a:rPr>
              <a:t>based Clustering</a:t>
            </a:r>
          </a:p>
        </p:txBody>
      </p:sp>
      <p:sp>
        <p:nvSpPr>
          <p:cNvPr id="27651" name="Rectangle 5"/>
          <p:cNvSpPr>
            <a:spLocks noChangeArrowheads="1"/>
          </p:cNvSpPr>
          <p:nvPr/>
        </p:nvSpPr>
        <p:spPr bwMode="auto">
          <a:xfrm>
            <a:off x="1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 altLang="en-US" dirty="0"/>
          </a:p>
        </p:txBody>
      </p:sp>
      <p:sp>
        <p:nvSpPr>
          <p:cNvPr id="27652" name="Rectangle 7"/>
          <p:cNvSpPr>
            <a:spLocks noChangeArrowheads="1"/>
          </p:cNvSpPr>
          <p:nvPr/>
        </p:nvSpPr>
        <p:spPr bwMode="auto">
          <a:xfrm>
            <a:off x="1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 altLang="en-US" dirty="0"/>
          </a:p>
        </p:txBody>
      </p:sp>
      <p:sp>
        <p:nvSpPr>
          <p:cNvPr id="27653" name="Rectangle 9"/>
          <p:cNvSpPr>
            <a:spLocks noChangeArrowheads="1"/>
          </p:cNvSpPr>
          <p:nvPr/>
        </p:nvSpPr>
        <p:spPr bwMode="auto">
          <a:xfrm>
            <a:off x="1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 altLang="en-US" dirty="0"/>
          </a:p>
        </p:txBody>
      </p:sp>
      <p:sp>
        <p:nvSpPr>
          <p:cNvPr id="27654" name="Rectangle 11"/>
          <p:cNvSpPr>
            <a:spLocks noChangeArrowheads="1"/>
          </p:cNvSpPr>
          <p:nvPr/>
        </p:nvSpPr>
        <p:spPr bwMode="auto">
          <a:xfrm>
            <a:off x="1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 altLang="en-US" dirty="0"/>
          </a:p>
        </p:txBody>
      </p:sp>
      <p:sp>
        <p:nvSpPr>
          <p:cNvPr id="27655" name="Rectangle 27"/>
          <p:cNvSpPr>
            <a:spLocks noChangeArrowheads="1"/>
          </p:cNvSpPr>
          <p:nvPr/>
        </p:nvSpPr>
        <p:spPr bwMode="auto">
          <a:xfrm>
            <a:off x="1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 altLang="en-US" dirty="0"/>
          </a:p>
        </p:txBody>
      </p:sp>
      <p:pic>
        <p:nvPicPr>
          <p:cNvPr id="4098" name="Picture 2" descr="Grid Based Clusteri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685800"/>
            <a:ext cx="7391400" cy="51054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98939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1E03942-3156-4E10-A266-1162E99199BE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2701" y="76200"/>
            <a:ext cx="9143999" cy="381000"/>
          </a:xfrm>
        </p:spPr>
        <p:txBody>
          <a:bodyPr>
            <a:noAutofit/>
          </a:bodyPr>
          <a:lstStyle/>
          <a:p>
            <a:pPr algn="ctr">
              <a:defRPr/>
            </a:pPr>
            <a:r>
              <a:rPr lang="en-US" sz="3600" dirty="0" smtClean="0">
                <a:solidFill>
                  <a:srgbClr val="0000CC"/>
                </a:solidFill>
                <a:latin typeface="Book Antiqua" pitchFamily="18" charset="0"/>
                <a:ea typeface="+mn-ea"/>
                <a:cs typeface="Arial" pitchFamily="34" charset="0"/>
              </a:rPr>
              <a:t>Challenge </a:t>
            </a:r>
            <a:endParaRPr lang="en-US" sz="3600" dirty="0" smtClean="0">
              <a:solidFill>
                <a:srgbClr val="0000CC"/>
              </a:solidFill>
              <a:latin typeface="Book Antiqua" pitchFamily="18" charset="0"/>
              <a:ea typeface="+mn-ea"/>
              <a:cs typeface="Arial" pitchFamily="34" charset="0"/>
            </a:endParaRPr>
          </a:p>
        </p:txBody>
      </p:sp>
      <p:sp>
        <p:nvSpPr>
          <p:cNvPr id="27651" name="Rectangle 5"/>
          <p:cNvSpPr>
            <a:spLocks noChangeArrowheads="1"/>
          </p:cNvSpPr>
          <p:nvPr/>
        </p:nvSpPr>
        <p:spPr bwMode="auto">
          <a:xfrm>
            <a:off x="1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 altLang="en-US" dirty="0"/>
          </a:p>
        </p:txBody>
      </p:sp>
      <p:sp>
        <p:nvSpPr>
          <p:cNvPr id="27652" name="Rectangle 7"/>
          <p:cNvSpPr>
            <a:spLocks noChangeArrowheads="1"/>
          </p:cNvSpPr>
          <p:nvPr/>
        </p:nvSpPr>
        <p:spPr bwMode="auto">
          <a:xfrm>
            <a:off x="1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 altLang="en-US" dirty="0"/>
          </a:p>
        </p:txBody>
      </p:sp>
      <p:sp>
        <p:nvSpPr>
          <p:cNvPr id="27653" name="Rectangle 9"/>
          <p:cNvSpPr>
            <a:spLocks noChangeArrowheads="1"/>
          </p:cNvSpPr>
          <p:nvPr/>
        </p:nvSpPr>
        <p:spPr bwMode="auto">
          <a:xfrm>
            <a:off x="1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 altLang="en-US" dirty="0"/>
          </a:p>
        </p:txBody>
      </p:sp>
      <p:sp>
        <p:nvSpPr>
          <p:cNvPr id="27654" name="Rectangle 11"/>
          <p:cNvSpPr>
            <a:spLocks noChangeArrowheads="1"/>
          </p:cNvSpPr>
          <p:nvPr/>
        </p:nvSpPr>
        <p:spPr bwMode="auto">
          <a:xfrm>
            <a:off x="1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 altLang="en-US" dirty="0"/>
          </a:p>
        </p:txBody>
      </p:sp>
      <p:sp>
        <p:nvSpPr>
          <p:cNvPr id="27655" name="Rectangle 27"/>
          <p:cNvSpPr>
            <a:spLocks noChangeArrowheads="1"/>
          </p:cNvSpPr>
          <p:nvPr/>
        </p:nvSpPr>
        <p:spPr bwMode="auto">
          <a:xfrm>
            <a:off x="1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 altLang="en-US" dirty="0"/>
          </a:p>
        </p:txBody>
      </p:sp>
      <p:sp>
        <p:nvSpPr>
          <p:cNvPr id="15369" name="TextBox 11"/>
          <p:cNvSpPr txBox="1">
            <a:spLocks noChangeArrowheads="1"/>
          </p:cNvSpPr>
          <p:nvPr/>
        </p:nvSpPr>
        <p:spPr bwMode="auto">
          <a:xfrm>
            <a:off x="184732" y="609600"/>
            <a:ext cx="8806868" cy="2308324"/>
          </a:xfrm>
          <a:prstGeom prst="rect">
            <a:avLst/>
          </a:prstGeom>
          <a:ln/>
          <a:ex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342900" indent="-342900"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400" b="1" dirty="0" smtClean="0">
                <a:solidFill>
                  <a:srgbClr val="FF0066"/>
                </a:solidFill>
                <a:latin typeface="Book Antiqua" panose="02040602050305030304" pitchFamily="18" charset="0"/>
                <a:cs typeface="Times New Roman" pitchFamily="18" charset="0"/>
              </a:rPr>
              <a:t>uneven </a:t>
            </a:r>
            <a:r>
              <a:rPr lang="en-US" sz="2400" b="1" dirty="0">
                <a:solidFill>
                  <a:srgbClr val="FF0066"/>
                </a:solidFill>
                <a:latin typeface="Book Antiqua" panose="02040602050305030304" pitchFamily="18" charset="0"/>
                <a:cs typeface="Times New Roman" pitchFamily="18" charset="0"/>
              </a:rPr>
              <a:t>data distribution </a:t>
            </a:r>
            <a:r>
              <a:rPr lang="en-US" sz="2400" dirty="0">
                <a:latin typeface="Book Antiqua" panose="02040602050305030304" pitchFamily="18" charset="0"/>
                <a:cs typeface="Times New Roman" pitchFamily="18" charset="0"/>
              </a:rPr>
              <a:t>is </a:t>
            </a:r>
            <a:r>
              <a:rPr lang="en-US" sz="2400" b="1" dirty="0">
                <a:latin typeface="Book Antiqua" panose="02040602050305030304" pitchFamily="18" charset="0"/>
                <a:cs typeface="Times New Roman" pitchFamily="18" charset="0"/>
              </a:rPr>
              <a:t>challenging to </a:t>
            </a:r>
            <a:r>
              <a:rPr lang="en-US" sz="2400" b="1" dirty="0" smtClean="0">
                <a:latin typeface="Book Antiqua" panose="02040602050305030304" pitchFamily="18" charset="0"/>
                <a:cs typeface="Times New Roman" pitchFamily="18" charset="0"/>
              </a:rPr>
              <a:t>handle.</a:t>
            </a:r>
          </a:p>
          <a:p>
            <a:pPr marL="342900" indent="-342900"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400" b="1" dirty="0" smtClean="0">
                <a:latin typeface="Book Antiqua" panose="02040602050305030304" pitchFamily="18" charset="0"/>
                <a:cs typeface="Times New Roman" pitchFamily="18" charset="0"/>
              </a:rPr>
              <a:t>It </a:t>
            </a:r>
            <a:r>
              <a:rPr lang="en-US" sz="2400" dirty="0" smtClean="0">
                <a:latin typeface="Book Antiqua" panose="02040602050305030304" pitchFamily="18" charset="0"/>
                <a:cs typeface="Times New Roman" pitchFamily="18" charset="0"/>
              </a:rPr>
              <a:t>is </a:t>
            </a:r>
            <a:r>
              <a:rPr lang="en-US" sz="2400" dirty="0">
                <a:latin typeface="Book Antiqua" panose="02040602050305030304" pitchFamily="18" charset="0"/>
                <a:cs typeface="Times New Roman" pitchFamily="18" charset="0"/>
              </a:rPr>
              <a:t>plagued by dimensionality, making it challenging to </a:t>
            </a:r>
            <a:r>
              <a:rPr lang="en-US" sz="2400" b="1" dirty="0">
                <a:solidFill>
                  <a:srgbClr val="0000FF"/>
                </a:solidFill>
                <a:latin typeface="Book Antiqua" panose="02040602050305030304" pitchFamily="18" charset="0"/>
                <a:cs typeface="Times New Roman" pitchFamily="18" charset="0"/>
              </a:rPr>
              <a:t>cluster high-dimensional data</a:t>
            </a:r>
            <a:r>
              <a:rPr lang="en-US" sz="2400" b="1" dirty="0" smtClean="0">
                <a:solidFill>
                  <a:srgbClr val="0000FF"/>
                </a:solidFill>
                <a:latin typeface="Book Antiqua" panose="02040602050305030304" pitchFamily="18" charset="0"/>
                <a:cs typeface="Times New Roman" pitchFamily="18" charset="0"/>
              </a:rPr>
              <a:t>.</a:t>
            </a:r>
          </a:p>
          <a:p>
            <a:pPr marL="342900" indent="-342900" algn="just">
              <a:lnSpc>
                <a:spcPct val="150000"/>
              </a:lnSpc>
              <a:buFont typeface="Wingdings" pitchFamily="2" charset="2"/>
              <a:buChar char="Ø"/>
            </a:pPr>
            <a:endParaRPr lang="en-US" sz="2400" dirty="0">
              <a:latin typeface="Book Antiqua" panose="02040602050305030304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5826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1E03942-3156-4E10-A266-1162E99199BE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2701" y="76200"/>
            <a:ext cx="9143999" cy="457200"/>
          </a:xfrm>
        </p:spPr>
        <p:txBody>
          <a:bodyPr>
            <a:noAutofit/>
          </a:bodyPr>
          <a:lstStyle/>
          <a:p>
            <a:pPr algn="ctr">
              <a:defRPr/>
            </a:pPr>
            <a:r>
              <a:rPr lang="en-US" sz="3600" dirty="0" smtClean="0">
                <a:solidFill>
                  <a:srgbClr val="0000CC"/>
                </a:solidFill>
                <a:latin typeface="Book Antiqua" pitchFamily="18" charset="0"/>
                <a:ea typeface="+mn-ea"/>
                <a:cs typeface="Arial" pitchFamily="34" charset="0"/>
              </a:rPr>
              <a:t>Grid Cell Hierarchy</a:t>
            </a:r>
            <a:endParaRPr lang="en-US" sz="3600" dirty="0" smtClean="0">
              <a:solidFill>
                <a:srgbClr val="0000CC"/>
              </a:solidFill>
              <a:latin typeface="Book Antiqua" pitchFamily="18" charset="0"/>
              <a:ea typeface="+mn-ea"/>
              <a:cs typeface="Arial" pitchFamily="34" charset="0"/>
            </a:endParaRPr>
          </a:p>
        </p:txBody>
      </p:sp>
      <p:sp>
        <p:nvSpPr>
          <p:cNvPr id="27651" name="Rectangle 5"/>
          <p:cNvSpPr>
            <a:spLocks noChangeArrowheads="1"/>
          </p:cNvSpPr>
          <p:nvPr/>
        </p:nvSpPr>
        <p:spPr bwMode="auto">
          <a:xfrm>
            <a:off x="1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 altLang="en-US" dirty="0"/>
          </a:p>
        </p:txBody>
      </p:sp>
      <p:sp>
        <p:nvSpPr>
          <p:cNvPr id="27652" name="Rectangle 7"/>
          <p:cNvSpPr>
            <a:spLocks noChangeArrowheads="1"/>
          </p:cNvSpPr>
          <p:nvPr/>
        </p:nvSpPr>
        <p:spPr bwMode="auto">
          <a:xfrm>
            <a:off x="1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 altLang="en-US" dirty="0"/>
          </a:p>
        </p:txBody>
      </p:sp>
      <p:sp>
        <p:nvSpPr>
          <p:cNvPr id="27653" name="Rectangle 9"/>
          <p:cNvSpPr>
            <a:spLocks noChangeArrowheads="1"/>
          </p:cNvSpPr>
          <p:nvPr/>
        </p:nvSpPr>
        <p:spPr bwMode="auto">
          <a:xfrm>
            <a:off x="1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 altLang="en-US" dirty="0"/>
          </a:p>
        </p:txBody>
      </p:sp>
      <p:sp>
        <p:nvSpPr>
          <p:cNvPr id="27654" name="Rectangle 11"/>
          <p:cNvSpPr>
            <a:spLocks noChangeArrowheads="1"/>
          </p:cNvSpPr>
          <p:nvPr/>
        </p:nvSpPr>
        <p:spPr bwMode="auto">
          <a:xfrm>
            <a:off x="1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 altLang="en-US" dirty="0"/>
          </a:p>
        </p:txBody>
      </p:sp>
      <p:sp>
        <p:nvSpPr>
          <p:cNvPr id="27655" name="Rectangle 27"/>
          <p:cNvSpPr>
            <a:spLocks noChangeArrowheads="1"/>
          </p:cNvSpPr>
          <p:nvPr/>
        </p:nvSpPr>
        <p:spPr bwMode="auto">
          <a:xfrm>
            <a:off x="1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 altLang="en-US" dirty="0"/>
          </a:p>
        </p:txBody>
      </p:sp>
      <p:sp>
        <p:nvSpPr>
          <p:cNvPr id="15369" name="TextBox 11"/>
          <p:cNvSpPr txBox="1">
            <a:spLocks noChangeArrowheads="1"/>
          </p:cNvSpPr>
          <p:nvPr/>
        </p:nvSpPr>
        <p:spPr bwMode="auto">
          <a:xfrm>
            <a:off x="92366" y="533400"/>
            <a:ext cx="8899234" cy="6186309"/>
          </a:xfrm>
          <a:prstGeom prst="rect">
            <a:avLst/>
          </a:prstGeom>
          <a:ln/>
          <a:ex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400" dirty="0" smtClean="0">
                <a:latin typeface="Book Antiqua" panose="02040602050305030304" pitchFamily="18" charset="0"/>
                <a:cs typeface="Times New Roman" pitchFamily="18" charset="0"/>
              </a:rPr>
              <a:t>The </a:t>
            </a:r>
            <a:r>
              <a:rPr lang="en-US" sz="2400" b="1" dirty="0" smtClean="0">
                <a:latin typeface="Book Antiqua" panose="02040602050305030304" pitchFamily="18" charset="0"/>
                <a:cs typeface="Times New Roman" pitchFamily="18" charset="0"/>
              </a:rPr>
              <a:t>spatial area </a:t>
            </a:r>
            <a:r>
              <a:rPr lang="en-US" sz="2400" dirty="0" smtClean="0">
                <a:latin typeface="Book Antiqua" panose="02040602050305030304" pitchFamily="18" charset="0"/>
                <a:cs typeface="Times New Roman" pitchFamily="18" charset="0"/>
              </a:rPr>
              <a:t>is divided into </a:t>
            </a:r>
            <a:r>
              <a:rPr lang="en-US" sz="2400" b="1" dirty="0" smtClean="0">
                <a:solidFill>
                  <a:srgbClr val="005024"/>
                </a:solidFill>
                <a:latin typeface="Book Antiqua" panose="02040602050305030304" pitchFamily="18" charset="0"/>
                <a:cs typeface="Times New Roman" pitchFamily="18" charset="0"/>
              </a:rPr>
              <a:t>Rectangular Cells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400" dirty="0">
                <a:latin typeface="Book Antiqua" panose="02040602050305030304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Book Antiqua" panose="02040602050305030304" pitchFamily="18" charset="0"/>
                <a:cs typeface="Times New Roman" pitchFamily="18" charset="0"/>
              </a:rPr>
              <a:t>Each cell forms a </a:t>
            </a:r>
            <a:r>
              <a:rPr lang="en-US" sz="2400" b="1" dirty="0" smtClean="0">
                <a:latin typeface="Book Antiqua" panose="02040602050305030304" pitchFamily="18" charset="0"/>
                <a:cs typeface="Times New Roman" pitchFamily="18" charset="0"/>
              </a:rPr>
              <a:t>Hierarchical Structure.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400" dirty="0">
                <a:latin typeface="Book Antiqua" panose="02040602050305030304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Book Antiqua" panose="02040602050305030304" pitchFamily="18" charset="0"/>
                <a:cs typeface="Times New Roman" pitchFamily="18" charset="0"/>
              </a:rPr>
              <a:t>This means  that </a:t>
            </a:r>
            <a:r>
              <a:rPr lang="en-US" sz="2400" b="1" dirty="0" smtClean="0">
                <a:solidFill>
                  <a:srgbClr val="0000FF"/>
                </a:solidFill>
                <a:latin typeface="Book Antiqua" panose="02040602050305030304" pitchFamily="18" charset="0"/>
                <a:cs typeface="Times New Roman" pitchFamily="18" charset="0"/>
              </a:rPr>
              <a:t>each cell at a higher level</a:t>
            </a:r>
            <a:r>
              <a:rPr lang="en-US" sz="2400" dirty="0" smtClean="0">
                <a:latin typeface="Book Antiqua" panose="02040602050305030304" pitchFamily="18" charset="0"/>
                <a:cs typeface="Times New Roman" pitchFamily="18" charset="0"/>
              </a:rPr>
              <a:t> is further </a:t>
            </a:r>
            <a:r>
              <a:rPr lang="en-US" sz="2400" b="1" dirty="0" smtClean="0">
                <a:solidFill>
                  <a:srgbClr val="FF0066"/>
                </a:solidFill>
                <a:latin typeface="Book Antiqua" panose="02040602050305030304" pitchFamily="18" charset="0"/>
                <a:cs typeface="Times New Roman" pitchFamily="18" charset="0"/>
              </a:rPr>
              <a:t>divided into 4 smaller cells in the lower cell.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400" dirty="0">
                <a:latin typeface="Book Antiqua" panose="02040602050305030304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Book Antiqua" panose="02040602050305030304" pitchFamily="18" charset="0"/>
                <a:cs typeface="Times New Roman" pitchFamily="18" charset="0"/>
              </a:rPr>
              <a:t>In other words each cell at </a:t>
            </a:r>
            <a:r>
              <a:rPr lang="en-US" sz="2400" b="1" dirty="0" smtClean="0">
                <a:latin typeface="Book Antiqua" panose="02040602050305030304" pitchFamily="18" charset="0"/>
                <a:cs typeface="Times New Roman" pitchFamily="18" charset="0"/>
              </a:rPr>
              <a:t>the </a:t>
            </a:r>
            <a:r>
              <a:rPr lang="en-US" sz="2400" b="1" dirty="0" err="1" smtClean="0">
                <a:latin typeface="Book Antiqua" panose="02040602050305030304" pitchFamily="18" charset="0"/>
                <a:cs typeface="Times New Roman" pitchFamily="18" charset="0"/>
              </a:rPr>
              <a:t>ith</a:t>
            </a:r>
            <a:r>
              <a:rPr lang="en-US" sz="2400" b="1" dirty="0" smtClean="0">
                <a:latin typeface="Book Antiqua" panose="02040602050305030304" pitchFamily="18" charset="0"/>
                <a:cs typeface="Times New Roman" pitchFamily="18" charset="0"/>
              </a:rPr>
              <a:t> Level(except the leaves) </a:t>
            </a:r>
            <a:r>
              <a:rPr lang="en-US" sz="2400" dirty="0" smtClean="0">
                <a:latin typeface="Book Antiqua" panose="02040602050305030304" pitchFamily="18" charset="0"/>
                <a:cs typeface="Times New Roman" pitchFamily="18" charset="0"/>
              </a:rPr>
              <a:t>has </a:t>
            </a:r>
            <a:r>
              <a:rPr lang="en-US" sz="2400" b="1" dirty="0" smtClean="0">
                <a:latin typeface="Book Antiqua" panose="02040602050305030304" pitchFamily="18" charset="0"/>
                <a:cs typeface="Times New Roman" pitchFamily="18" charset="0"/>
              </a:rPr>
              <a:t>4 children in the i+1 Level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400" dirty="0" smtClean="0">
                <a:latin typeface="Book Antiqua" panose="02040602050305030304" pitchFamily="18" charset="0"/>
                <a:cs typeface="Times New Roman" pitchFamily="18" charset="0"/>
              </a:rPr>
              <a:t>The </a:t>
            </a:r>
            <a:r>
              <a:rPr lang="en-US" sz="2400" b="1" dirty="0" smtClean="0">
                <a:solidFill>
                  <a:srgbClr val="FF0066"/>
                </a:solidFill>
                <a:latin typeface="Book Antiqua" panose="02040602050305030304" pitchFamily="18" charset="0"/>
                <a:cs typeface="Times New Roman" pitchFamily="18" charset="0"/>
              </a:rPr>
              <a:t>union of the 4 children cell</a:t>
            </a:r>
            <a:r>
              <a:rPr lang="en-US" sz="2400" b="1" dirty="0" smtClean="0">
                <a:latin typeface="Book Antiqua" panose="02040602050305030304" pitchFamily="18" charset="0"/>
                <a:cs typeface="Times New Roman" pitchFamily="18" charset="0"/>
              </a:rPr>
              <a:t>s </a:t>
            </a:r>
            <a:r>
              <a:rPr lang="en-US" sz="2400" dirty="0" smtClean="0">
                <a:latin typeface="Book Antiqua" panose="02040602050305030304" pitchFamily="18" charset="0"/>
                <a:cs typeface="Times New Roman" pitchFamily="18" charset="0"/>
              </a:rPr>
              <a:t>would </a:t>
            </a:r>
            <a:r>
              <a:rPr lang="en-US" sz="2400" b="1" dirty="0" smtClean="0">
                <a:latin typeface="Book Antiqua" panose="02040602050305030304" pitchFamily="18" charset="0"/>
                <a:cs typeface="Times New Roman" pitchFamily="18" charset="0"/>
              </a:rPr>
              <a:t>back the parent cell in the level above them.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400" dirty="0" smtClean="0">
                <a:latin typeface="Book Antiqua" panose="02040602050305030304" pitchFamily="18" charset="0"/>
                <a:cs typeface="Times New Roman" pitchFamily="18" charset="0"/>
              </a:rPr>
              <a:t>The </a:t>
            </a:r>
            <a:r>
              <a:rPr lang="en-US" sz="2400" b="1" dirty="0" smtClean="0">
                <a:solidFill>
                  <a:srgbClr val="FF0066"/>
                </a:solidFill>
                <a:latin typeface="Book Antiqua" panose="02040602050305030304" pitchFamily="18" charset="0"/>
                <a:cs typeface="Times New Roman" pitchFamily="18" charset="0"/>
              </a:rPr>
              <a:t>size of the leaf level cells </a:t>
            </a:r>
            <a:r>
              <a:rPr lang="en-US" sz="2400" dirty="0" smtClean="0">
                <a:latin typeface="Book Antiqua" panose="02040602050305030304" pitchFamily="18" charset="0"/>
                <a:cs typeface="Times New Roman" pitchFamily="18" charset="0"/>
              </a:rPr>
              <a:t>and the </a:t>
            </a:r>
            <a:r>
              <a:rPr lang="en-US" sz="2400" b="1" dirty="0" smtClean="0">
                <a:solidFill>
                  <a:srgbClr val="870581"/>
                </a:solidFill>
                <a:latin typeface="Book Antiqua" panose="02040602050305030304" pitchFamily="18" charset="0"/>
                <a:cs typeface="Times New Roman" pitchFamily="18" charset="0"/>
              </a:rPr>
              <a:t>number of layers </a:t>
            </a:r>
            <a:r>
              <a:rPr lang="en-US" sz="2400" b="1" dirty="0" smtClean="0">
                <a:latin typeface="Book Antiqua" panose="02040602050305030304" pitchFamily="18" charset="0"/>
                <a:cs typeface="Times New Roman" pitchFamily="18" charset="0"/>
              </a:rPr>
              <a:t>depends upon </a:t>
            </a:r>
            <a:r>
              <a:rPr lang="en-US" sz="2400" dirty="0" smtClean="0">
                <a:latin typeface="Book Antiqua" panose="02040602050305030304" pitchFamily="18" charset="0"/>
                <a:cs typeface="Times New Roman" pitchFamily="18" charset="0"/>
              </a:rPr>
              <a:t>the </a:t>
            </a:r>
            <a:r>
              <a:rPr lang="en-US" sz="2400" b="1" dirty="0" smtClean="0">
                <a:solidFill>
                  <a:srgbClr val="0000FF"/>
                </a:solidFill>
                <a:latin typeface="Book Antiqua" panose="02040602050305030304" pitchFamily="18" charset="0"/>
                <a:cs typeface="Times New Roman" pitchFamily="18" charset="0"/>
              </a:rPr>
              <a:t>how much granularity or High resolution </a:t>
            </a:r>
            <a:r>
              <a:rPr lang="en-US" sz="2400" dirty="0" smtClean="0">
                <a:latin typeface="Book Antiqua" panose="02040602050305030304" pitchFamily="18" charset="0"/>
                <a:cs typeface="Times New Roman" pitchFamily="18" charset="0"/>
              </a:rPr>
              <a:t>cells of the user wants.</a:t>
            </a:r>
          </a:p>
        </p:txBody>
      </p:sp>
    </p:spTree>
    <p:extLst>
      <p:ext uri="{BB962C8B-B14F-4D97-AF65-F5344CB8AC3E}">
        <p14:creationId xmlns:p14="http://schemas.microsoft.com/office/powerpoint/2010/main" val="14481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1E03942-3156-4E10-A266-1162E99199BE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2701" y="0"/>
            <a:ext cx="9143999" cy="457200"/>
          </a:xfrm>
        </p:spPr>
        <p:txBody>
          <a:bodyPr>
            <a:noAutofit/>
          </a:bodyPr>
          <a:lstStyle/>
          <a:p>
            <a:pPr algn="r">
              <a:defRPr/>
            </a:pPr>
            <a:r>
              <a:rPr lang="en-US" sz="3600" dirty="0" smtClean="0">
                <a:solidFill>
                  <a:srgbClr val="0000CC"/>
                </a:solidFill>
                <a:latin typeface="Book Antiqua" pitchFamily="18" charset="0"/>
                <a:ea typeface="+mn-ea"/>
                <a:cs typeface="Arial" pitchFamily="34" charset="0"/>
              </a:rPr>
              <a:t>Contd..</a:t>
            </a:r>
            <a:endParaRPr lang="en-US" sz="3600" dirty="0" smtClean="0">
              <a:solidFill>
                <a:srgbClr val="0000CC"/>
              </a:solidFill>
              <a:latin typeface="Book Antiqua" pitchFamily="18" charset="0"/>
              <a:ea typeface="+mn-ea"/>
              <a:cs typeface="Arial" pitchFamily="34" charset="0"/>
            </a:endParaRPr>
          </a:p>
        </p:txBody>
      </p:sp>
      <p:sp>
        <p:nvSpPr>
          <p:cNvPr id="27651" name="Rectangle 5"/>
          <p:cNvSpPr>
            <a:spLocks noChangeArrowheads="1"/>
          </p:cNvSpPr>
          <p:nvPr/>
        </p:nvSpPr>
        <p:spPr bwMode="auto">
          <a:xfrm>
            <a:off x="1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 altLang="en-US" dirty="0"/>
          </a:p>
        </p:txBody>
      </p:sp>
      <p:sp>
        <p:nvSpPr>
          <p:cNvPr id="27652" name="Rectangle 7"/>
          <p:cNvSpPr>
            <a:spLocks noChangeArrowheads="1"/>
          </p:cNvSpPr>
          <p:nvPr/>
        </p:nvSpPr>
        <p:spPr bwMode="auto">
          <a:xfrm>
            <a:off x="1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 altLang="en-US" dirty="0"/>
          </a:p>
        </p:txBody>
      </p:sp>
      <p:sp>
        <p:nvSpPr>
          <p:cNvPr id="27653" name="Rectangle 9"/>
          <p:cNvSpPr>
            <a:spLocks noChangeArrowheads="1"/>
          </p:cNvSpPr>
          <p:nvPr/>
        </p:nvSpPr>
        <p:spPr bwMode="auto">
          <a:xfrm>
            <a:off x="1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 altLang="en-US" dirty="0"/>
          </a:p>
        </p:txBody>
      </p:sp>
      <p:sp>
        <p:nvSpPr>
          <p:cNvPr id="27654" name="Rectangle 11"/>
          <p:cNvSpPr>
            <a:spLocks noChangeArrowheads="1"/>
          </p:cNvSpPr>
          <p:nvPr/>
        </p:nvSpPr>
        <p:spPr bwMode="auto">
          <a:xfrm>
            <a:off x="1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 altLang="en-US" dirty="0"/>
          </a:p>
        </p:txBody>
      </p:sp>
      <p:sp>
        <p:nvSpPr>
          <p:cNvPr id="27655" name="Rectangle 27"/>
          <p:cNvSpPr>
            <a:spLocks noChangeArrowheads="1"/>
          </p:cNvSpPr>
          <p:nvPr/>
        </p:nvSpPr>
        <p:spPr bwMode="auto">
          <a:xfrm>
            <a:off x="1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 altLang="en-US" dirty="0"/>
          </a:p>
        </p:txBody>
      </p:sp>
      <p:sp>
        <p:nvSpPr>
          <p:cNvPr id="15369" name="TextBox 11"/>
          <p:cNvSpPr txBox="1">
            <a:spLocks noChangeArrowheads="1"/>
          </p:cNvSpPr>
          <p:nvPr/>
        </p:nvSpPr>
        <p:spPr bwMode="auto">
          <a:xfrm>
            <a:off x="92366" y="533400"/>
            <a:ext cx="8899234" cy="2253374"/>
          </a:xfrm>
          <a:prstGeom prst="rect">
            <a:avLst/>
          </a:prstGeom>
          <a:ln/>
          <a:ex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400" dirty="0" smtClean="0">
                <a:latin typeface="Book Antiqua" panose="02040602050305030304" pitchFamily="18" charset="0"/>
                <a:cs typeface="Times New Roman" pitchFamily="18" charset="0"/>
              </a:rPr>
              <a:t>There are several methods in Grid based Clustering Approach</a:t>
            </a:r>
          </a:p>
          <a:p>
            <a:pPr marL="1085850" lvl="1" indent="-3429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400" b="1" dirty="0" smtClean="0">
                <a:solidFill>
                  <a:srgbClr val="FF0000"/>
                </a:solidFill>
                <a:latin typeface="Book Antiqua" panose="02040602050305030304" pitchFamily="18" charset="0"/>
                <a:cs typeface="Times New Roman" pitchFamily="18" charset="0"/>
              </a:rPr>
              <a:t>STING</a:t>
            </a:r>
            <a:r>
              <a:rPr lang="en-US" sz="2400" b="1" dirty="0" smtClean="0">
                <a:latin typeface="Book Antiqua" panose="02040602050305030304" pitchFamily="18" charset="0"/>
                <a:cs typeface="Times New Roman" pitchFamily="18" charset="0"/>
              </a:rPr>
              <a:t> </a:t>
            </a:r>
            <a:r>
              <a:rPr lang="en-US" sz="2400" b="1" dirty="0" smtClean="0">
                <a:solidFill>
                  <a:srgbClr val="0000FF"/>
                </a:solidFill>
                <a:latin typeface="Book Antiqua" panose="02040602050305030304" pitchFamily="18" charset="0"/>
                <a:cs typeface="Times New Roman" pitchFamily="18" charset="0"/>
              </a:rPr>
              <a:t>( a Statistical Information Grid approach)</a:t>
            </a:r>
          </a:p>
          <a:p>
            <a:pPr marL="1085850" lvl="1" indent="-3429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400" b="1" dirty="0" smtClean="0">
                <a:solidFill>
                  <a:srgbClr val="FF0000"/>
                </a:solidFill>
                <a:latin typeface="Book Antiqua" panose="02040602050305030304" pitchFamily="18" charset="0"/>
                <a:cs typeface="Times New Roman" pitchFamily="18" charset="0"/>
              </a:rPr>
              <a:t>CLIQUE</a:t>
            </a:r>
            <a:r>
              <a:rPr lang="en-US" sz="2400" b="1" dirty="0" smtClean="0">
                <a:latin typeface="Book Antiqua" panose="02040602050305030304" pitchFamily="18" charset="0"/>
                <a:cs typeface="Times New Roman" pitchFamily="18" charset="0"/>
              </a:rPr>
              <a:t> ( both grid based and sub space clustering)</a:t>
            </a:r>
            <a:endParaRPr lang="en-US" sz="2400" dirty="0">
              <a:latin typeface="Book Antiqua" panose="02040602050305030304" pitchFamily="18" charset="0"/>
              <a:cs typeface="Times New Roman" pitchFamily="18" charset="0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732" y="2971800"/>
            <a:ext cx="8959268" cy="3886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14067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1E03942-3156-4E10-A266-1162E99199BE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2701" y="108466"/>
            <a:ext cx="9143999" cy="501134"/>
          </a:xfrm>
        </p:spPr>
        <p:txBody>
          <a:bodyPr>
            <a:noAutofit/>
          </a:bodyPr>
          <a:lstStyle/>
          <a:p>
            <a:pPr marL="1085850" lvl="1" indent="-342900">
              <a:lnSpc>
                <a:spcPct val="150000"/>
              </a:lnSpc>
            </a:pPr>
            <a:r>
              <a:rPr lang="en-US" sz="2800" b="1" dirty="0" smtClean="0">
                <a:solidFill>
                  <a:srgbClr val="FF0000"/>
                </a:solidFill>
                <a:latin typeface="Book Antiqua" panose="02040602050305030304" pitchFamily="18" charset="0"/>
                <a:cs typeface="Times New Roman" pitchFamily="18" charset="0"/>
              </a:rPr>
              <a:t>STING</a:t>
            </a:r>
            <a:r>
              <a:rPr lang="en-US" sz="2800" b="1" dirty="0" smtClean="0">
                <a:latin typeface="Book Antiqua" panose="02040602050305030304" pitchFamily="18" charset="0"/>
                <a:cs typeface="Times New Roman" pitchFamily="18" charset="0"/>
              </a:rPr>
              <a:t> </a:t>
            </a:r>
            <a:r>
              <a:rPr lang="en-US" sz="2800" b="1" dirty="0" smtClean="0">
                <a:solidFill>
                  <a:srgbClr val="0000FF"/>
                </a:solidFill>
                <a:latin typeface="Book Antiqua" panose="02040602050305030304" pitchFamily="18" charset="0"/>
                <a:cs typeface="Times New Roman" pitchFamily="18" charset="0"/>
              </a:rPr>
              <a:t>( a Statistical Information Grid approach)</a:t>
            </a:r>
            <a:endParaRPr lang="en-US" sz="2800" b="1" dirty="0" smtClean="0">
              <a:solidFill>
                <a:srgbClr val="0000FF"/>
              </a:solidFill>
              <a:latin typeface="Book Antiqua" panose="02040602050305030304" pitchFamily="18" charset="0"/>
              <a:cs typeface="Times New Roman" pitchFamily="18" charset="0"/>
            </a:endParaRPr>
          </a:p>
        </p:txBody>
      </p:sp>
      <p:sp>
        <p:nvSpPr>
          <p:cNvPr id="27651" name="Rectangle 5"/>
          <p:cNvSpPr>
            <a:spLocks noChangeArrowheads="1"/>
          </p:cNvSpPr>
          <p:nvPr/>
        </p:nvSpPr>
        <p:spPr bwMode="auto">
          <a:xfrm>
            <a:off x="1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 altLang="en-US" dirty="0"/>
          </a:p>
        </p:txBody>
      </p:sp>
      <p:sp>
        <p:nvSpPr>
          <p:cNvPr id="27652" name="Rectangle 7"/>
          <p:cNvSpPr>
            <a:spLocks noChangeArrowheads="1"/>
          </p:cNvSpPr>
          <p:nvPr/>
        </p:nvSpPr>
        <p:spPr bwMode="auto">
          <a:xfrm>
            <a:off x="1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 altLang="en-US" dirty="0"/>
          </a:p>
        </p:txBody>
      </p:sp>
      <p:sp>
        <p:nvSpPr>
          <p:cNvPr id="27653" name="Rectangle 9"/>
          <p:cNvSpPr>
            <a:spLocks noChangeArrowheads="1"/>
          </p:cNvSpPr>
          <p:nvPr/>
        </p:nvSpPr>
        <p:spPr bwMode="auto">
          <a:xfrm>
            <a:off x="1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 altLang="en-US" dirty="0"/>
          </a:p>
        </p:txBody>
      </p:sp>
      <p:sp>
        <p:nvSpPr>
          <p:cNvPr id="27654" name="Rectangle 11"/>
          <p:cNvSpPr>
            <a:spLocks noChangeArrowheads="1"/>
          </p:cNvSpPr>
          <p:nvPr/>
        </p:nvSpPr>
        <p:spPr bwMode="auto">
          <a:xfrm>
            <a:off x="1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 altLang="en-US" dirty="0"/>
          </a:p>
        </p:txBody>
      </p:sp>
      <p:sp>
        <p:nvSpPr>
          <p:cNvPr id="27655" name="Rectangle 27"/>
          <p:cNvSpPr>
            <a:spLocks noChangeArrowheads="1"/>
          </p:cNvSpPr>
          <p:nvPr/>
        </p:nvSpPr>
        <p:spPr bwMode="auto">
          <a:xfrm>
            <a:off x="1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 altLang="en-US" dirty="0"/>
          </a:p>
        </p:txBody>
      </p:sp>
      <p:sp>
        <p:nvSpPr>
          <p:cNvPr id="15369" name="TextBox 11"/>
          <p:cNvSpPr txBox="1">
            <a:spLocks noChangeArrowheads="1"/>
          </p:cNvSpPr>
          <p:nvPr/>
        </p:nvSpPr>
        <p:spPr bwMode="auto">
          <a:xfrm>
            <a:off x="228600" y="789087"/>
            <a:ext cx="8679868" cy="4524315"/>
          </a:xfrm>
          <a:prstGeom prst="rect">
            <a:avLst/>
          </a:prstGeom>
          <a:ln/>
          <a:ex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285750" lvl="1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400" b="1" dirty="0">
                <a:solidFill>
                  <a:srgbClr val="0000FF"/>
                </a:solidFill>
                <a:latin typeface="Book Antiqua" panose="02040602050305030304" pitchFamily="18" charset="0"/>
                <a:cs typeface="Times New Roman" pitchFamily="18" charset="0"/>
              </a:rPr>
              <a:t>STING </a:t>
            </a:r>
            <a:r>
              <a:rPr lang="en-US" sz="2400" dirty="0">
                <a:latin typeface="Book Antiqua" panose="02040602050305030304" pitchFamily="18" charset="0"/>
                <a:cs typeface="Times New Roman" pitchFamily="18" charset="0"/>
              </a:rPr>
              <a:t>stands for </a:t>
            </a:r>
            <a:r>
              <a:rPr lang="en-US" sz="2400" b="1" dirty="0">
                <a:solidFill>
                  <a:srgbClr val="FF0066"/>
                </a:solidFill>
                <a:latin typeface="Book Antiqua" panose="02040602050305030304" pitchFamily="18" charset="0"/>
                <a:cs typeface="Times New Roman" pitchFamily="18" charset="0"/>
              </a:rPr>
              <a:t>Statistical Information Grid (</a:t>
            </a:r>
            <a:r>
              <a:rPr lang="en-US" sz="2400" b="1" dirty="0" smtClean="0">
                <a:solidFill>
                  <a:srgbClr val="FF0066"/>
                </a:solidFill>
                <a:latin typeface="Book Antiqua" panose="02040602050305030304" pitchFamily="18" charset="0"/>
                <a:cs typeface="Times New Roman" pitchFamily="18" charset="0"/>
              </a:rPr>
              <a:t>STING</a:t>
            </a:r>
            <a:r>
              <a:rPr lang="en-US" sz="2400" b="1" dirty="0">
                <a:solidFill>
                  <a:srgbClr val="FF0066"/>
                </a:solidFill>
                <a:latin typeface="Book Antiqua" panose="02040602050305030304" pitchFamily="18" charset="0"/>
                <a:cs typeface="Times New Roman" pitchFamily="18" charset="0"/>
              </a:rPr>
              <a:t>) based Clustering</a:t>
            </a:r>
            <a:r>
              <a:rPr lang="en-US" sz="2400" dirty="0">
                <a:latin typeface="Book Antiqua" panose="02040602050305030304" pitchFamily="18" charset="0"/>
                <a:cs typeface="Times New Roman" pitchFamily="18" charset="0"/>
              </a:rPr>
              <a:t>. </a:t>
            </a:r>
            <a:endParaRPr lang="en-US" sz="2400" dirty="0" smtClean="0">
              <a:latin typeface="Book Antiqua" panose="02040602050305030304" pitchFamily="18" charset="0"/>
              <a:cs typeface="Times New Roman" pitchFamily="18" charset="0"/>
            </a:endParaRPr>
          </a:p>
          <a:p>
            <a:pPr marL="285750" lvl="1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400" dirty="0" smtClean="0">
                <a:latin typeface="Book Antiqua" panose="02040602050305030304" pitchFamily="18" charset="0"/>
                <a:cs typeface="Times New Roman" pitchFamily="18" charset="0"/>
              </a:rPr>
              <a:t>It </a:t>
            </a:r>
            <a:r>
              <a:rPr lang="en-US" sz="2400" dirty="0">
                <a:latin typeface="Book Antiqua" panose="02040602050305030304" pitchFamily="18" charset="0"/>
                <a:cs typeface="Times New Roman" pitchFamily="18" charset="0"/>
              </a:rPr>
              <a:t>was developed by </a:t>
            </a:r>
            <a:r>
              <a:rPr lang="en-US" sz="2400" b="1" dirty="0">
                <a:latin typeface="Book Antiqua" panose="02040602050305030304" pitchFamily="18" charset="0"/>
                <a:cs typeface="Times New Roman" pitchFamily="18" charset="0"/>
              </a:rPr>
              <a:t>Wang et al in 1997</a:t>
            </a:r>
            <a:r>
              <a:rPr lang="en-US" sz="2400" dirty="0">
                <a:latin typeface="Book Antiqua" panose="02040602050305030304" pitchFamily="18" charset="0"/>
                <a:cs typeface="Times New Roman" pitchFamily="18" charset="0"/>
              </a:rPr>
              <a:t> as a method for </a:t>
            </a:r>
            <a:r>
              <a:rPr lang="en-US" sz="2400" b="1" dirty="0">
                <a:solidFill>
                  <a:srgbClr val="870581"/>
                </a:solidFill>
                <a:latin typeface="Book Antiqua" panose="02040602050305030304" pitchFamily="18" charset="0"/>
                <a:cs typeface="Times New Roman" pitchFamily="18" charset="0"/>
              </a:rPr>
              <a:t>efficiently clustering large datasets </a:t>
            </a:r>
            <a:r>
              <a:rPr lang="en-US" sz="2400" dirty="0">
                <a:latin typeface="Book Antiqua" panose="02040602050305030304" pitchFamily="18" charset="0"/>
                <a:cs typeface="Times New Roman" pitchFamily="18" charset="0"/>
              </a:rPr>
              <a:t>with </a:t>
            </a:r>
            <a:r>
              <a:rPr lang="en-US" sz="2400" dirty="0">
                <a:latin typeface="Book Antiqua" panose="02040602050305030304" pitchFamily="18" charset="0"/>
                <a:cs typeface="Times New Roman" pitchFamily="18" charset="0"/>
                <a:hlinkClick r:id="rId2"/>
              </a:rPr>
              <a:t>high-dimensional attributes</a:t>
            </a:r>
            <a:r>
              <a:rPr lang="en-US" sz="2400" dirty="0">
                <a:latin typeface="Book Antiqua" panose="02040602050305030304" pitchFamily="18" charset="0"/>
                <a:cs typeface="Times New Roman" pitchFamily="18" charset="0"/>
              </a:rPr>
              <a:t>. </a:t>
            </a:r>
            <a:endParaRPr lang="en-US" sz="2400" dirty="0" smtClean="0">
              <a:latin typeface="Book Antiqua" panose="02040602050305030304" pitchFamily="18" charset="0"/>
              <a:cs typeface="Times New Roman" pitchFamily="18" charset="0"/>
            </a:endParaRPr>
          </a:p>
          <a:p>
            <a:pPr marL="285750" lvl="1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400" dirty="0" smtClean="0">
                <a:latin typeface="Book Antiqua" panose="02040602050305030304" pitchFamily="18" charset="0"/>
                <a:cs typeface="Times New Roman" pitchFamily="18" charset="0"/>
              </a:rPr>
              <a:t>The </a:t>
            </a:r>
            <a:r>
              <a:rPr lang="en-US" sz="2400" dirty="0">
                <a:latin typeface="Book Antiqua" panose="02040602050305030304" pitchFamily="18" charset="0"/>
                <a:cs typeface="Times New Roman" pitchFamily="18" charset="0"/>
              </a:rPr>
              <a:t>algorithm uses a </a:t>
            </a:r>
            <a:r>
              <a:rPr lang="en-US" sz="2400" b="1" dirty="0">
                <a:solidFill>
                  <a:srgbClr val="0000FF"/>
                </a:solidFill>
                <a:latin typeface="Book Antiqua" panose="02040602050305030304" pitchFamily="18" charset="0"/>
                <a:cs typeface="Times New Roman" pitchFamily="18" charset="0"/>
              </a:rPr>
              <a:t>grid-based approach </a:t>
            </a:r>
            <a:r>
              <a:rPr lang="en-US" sz="2400" dirty="0">
                <a:latin typeface="Book Antiqua" panose="02040602050305030304" pitchFamily="18" charset="0"/>
                <a:cs typeface="Times New Roman" pitchFamily="18" charset="0"/>
              </a:rPr>
              <a:t>to </a:t>
            </a:r>
            <a:r>
              <a:rPr lang="en-US" sz="2400" b="1" dirty="0">
                <a:solidFill>
                  <a:srgbClr val="870581"/>
                </a:solidFill>
                <a:latin typeface="Book Antiqua" panose="02040602050305030304" pitchFamily="18" charset="0"/>
                <a:cs typeface="Times New Roman" pitchFamily="18" charset="0"/>
              </a:rPr>
              <a:t>divide the dataset into smaller subspaces or cells </a:t>
            </a:r>
            <a:r>
              <a:rPr lang="en-US" sz="2400" dirty="0">
                <a:latin typeface="Book Antiqua" panose="02040602050305030304" pitchFamily="18" charset="0"/>
                <a:cs typeface="Times New Roman" pitchFamily="18" charset="0"/>
              </a:rPr>
              <a:t>based on the </a:t>
            </a:r>
            <a:r>
              <a:rPr lang="en-US" sz="2400" b="1" dirty="0">
                <a:latin typeface="Book Antiqua" panose="02040602050305030304" pitchFamily="18" charset="0"/>
                <a:cs typeface="Times New Roman" pitchFamily="18" charset="0"/>
              </a:rPr>
              <a:t>values of each attribute.</a:t>
            </a:r>
            <a:endParaRPr lang="en-US" sz="2400" b="1" dirty="0">
              <a:latin typeface="Book Antiqua" panose="02040602050305030304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3267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1E03942-3156-4E10-A266-1162E99199BE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2701" y="108466"/>
            <a:ext cx="9143999" cy="501134"/>
          </a:xfrm>
        </p:spPr>
        <p:txBody>
          <a:bodyPr>
            <a:noAutofit/>
          </a:bodyPr>
          <a:lstStyle/>
          <a:p>
            <a:pPr marL="1085850" lvl="1" indent="-342900" algn="r">
              <a:lnSpc>
                <a:spcPct val="150000"/>
              </a:lnSpc>
            </a:pPr>
            <a:r>
              <a:rPr lang="en-US" sz="2800" b="1" dirty="0" smtClean="0">
                <a:solidFill>
                  <a:srgbClr val="FF0000"/>
                </a:solidFill>
                <a:latin typeface="Book Antiqua" panose="02040602050305030304" pitchFamily="18" charset="0"/>
                <a:cs typeface="Times New Roman" pitchFamily="18" charset="0"/>
              </a:rPr>
              <a:t>Contd..</a:t>
            </a:r>
            <a:endParaRPr lang="en-US" sz="2800" b="1" dirty="0" smtClean="0">
              <a:solidFill>
                <a:srgbClr val="0000FF"/>
              </a:solidFill>
              <a:latin typeface="Book Antiqua" panose="02040602050305030304" pitchFamily="18" charset="0"/>
              <a:cs typeface="Times New Roman" pitchFamily="18" charset="0"/>
            </a:endParaRPr>
          </a:p>
        </p:txBody>
      </p:sp>
      <p:sp>
        <p:nvSpPr>
          <p:cNvPr id="27651" name="Rectangle 5"/>
          <p:cNvSpPr>
            <a:spLocks noChangeArrowheads="1"/>
          </p:cNvSpPr>
          <p:nvPr/>
        </p:nvSpPr>
        <p:spPr bwMode="auto">
          <a:xfrm>
            <a:off x="1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 altLang="en-US" dirty="0"/>
          </a:p>
        </p:txBody>
      </p:sp>
      <p:sp>
        <p:nvSpPr>
          <p:cNvPr id="27652" name="Rectangle 7"/>
          <p:cNvSpPr>
            <a:spLocks noChangeArrowheads="1"/>
          </p:cNvSpPr>
          <p:nvPr/>
        </p:nvSpPr>
        <p:spPr bwMode="auto">
          <a:xfrm>
            <a:off x="1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 altLang="en-US" dirty="0"/>
          </a:p>
        </p:txBody>
      </p:sp>
      <p:sp>
        <p:nvSpPr>
          <p:cNvPr id="27653" name="Rectangle 9"/>
          <p:cNvSpPr>
            <a:spLocks noChangeArrowheads="1"/>
          </p:cNvSpPr>
          <p:nvPr/>
        </p:nvSpPr>
        <p:spPr bwMode="auto">
          <a:xfrm>
            <a:off x="1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 altLang="en-US" dirty="0"/>
          </a:p>
        </p:txBody>
      </p:sp>
      <p:sp>
        <p:nvSpPr>
          <p:cNvPr id="27654" name="Rectangle 11"/>
          <p:cNvSpPr>
            <a:spLocks noChangeArrowheads="1"/>
          </p:cNvSpPr>
          <p:nvPr/>
        </p:nvSpPr>
        <p:spPr bwMode="auto">
          <a:xfrm>
            <a:off x="1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 altLang="en-US" dirty="0"/>
          </a:p>
        </p:txBody>
      </p:sp>
      <p:sp>
        <p:nvSpPr>
          <p:cNvPr id="27655" name="Rectangle 27"/>
          <p:cNvSpPr>
            <a:spLocks noChangeArrowheads="1"/>
          </p:cNvSpPr>
          <p:nvPr/>
        </p:nvSpPr>
        <p:spPr bwMode="auto">
          <a:xfrm>
            <a:off x="1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 altLang="en-US" dirty="0"/>
          </a:p>
        </p:txBody>
      </p:sp>
      <p:pic>
        <p:nvPicPr>
          <p:cNvPr id="2050" name="Picture 2" descr="https://d3i71xaburhd42.cloudfront.net/cf304776b89bbfeb109fdc2bccc6ab8d1da144cf/5-Figure1-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085" y="990600"/>
            <a:ext cx="8602437" cy="46482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6900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25283</TotalTime>
  <Words>925</Words>
  <Application>Microsoft Office PowerPoint</Application>
  <PresentationFormat>On-screen Show (4:3)</PresentationFormat>
  <Paragraphs>108</Paragraphs>
  <Slides>19</Slides>
  <Notes>11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Concourse</vt:lpstr>
      <vt:lpstr>  UNIT-V (Grid based Methods)</vt:lpstr>
      <vt:lpstr>PowerPoint Presentation</vt:lpstr>
      <vt:lpstr>Grid based Clustering</vt:lpstr>
      <vt:lpstr>Grid based Clustering</vt:lpstr>
      <vt:lpstr>Challenge </vt:lpstr>
      <vt:lpstr>Grid Cell Hierarchy</vt:lpstr>
      <vt:lpstr>Contd..</vt:lpstr>
      <vt:lpstr>STING ( a Statistical Information Grid approach)</vt:lpstr>
      <vt:lpstr>Contd..</vt:lpstr>
      <vt:lpstr>Contd..</vt:lpstr>
      <vt:lpstr>Contd..</vt:lpstr>
      <vt:lpstr>Contd..</vt:lpstr>
      <vt:lpstr>Contd..</vt:lpstr>
      <vt:lpstr>How Does Sting Grid-Based Clustering Work?</vt:lpstr>
      <vt:lpstr>Contd..</vt:lpstr>
      <vt:lpstr>Contd..</vt:lpstr>
      <vt:lpstr>Contd..</vt:lpstr>
      <vt:lpstr>Contd..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GLK</dc:creator>
  <cp:lastModifiedBy>Y.Surekha</cp:lastModifiedBy>
  <cp:revision>1931</cp:revision>
  <dcterms:created xsi:type="dcterms:W3CDTF">2013-11-07T06:07:38Z</dcterms:created>
  <dcterms:modified xsi:type="dcterms:W3CDTF">2024-03-07T11:21:54Z</dcterms:modified>
</cp:coreProperties>
</file>