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24" r:id="rId2"/>
    <p:sldId id="322" r:id="rId3"/>
    <p:sldId id="323" r:id="rId4"/>
    <p:sldId id="325" r:id="rId5"/>
    <p:sldId id="256" r:id="rId6"/>
    <p:sldId id="259" r:id="rId7"/>
    <p:sldId id="260" r:id="rId8"/>
    <p:sldId id="261" r:id="rId9"/>
    <p:sldId id="262" r:id="rId10"/>
    <p:sldId id="264" r:id="rId11"/>
    <p:sldId id="267" r:id="rId12"/>
    <p:sldId id="268" r:id="rId13"/>
    <p:sldId id="269" r:id="rId14"/>
    <p:sldId id="271" r:id="rId15"/>
    <p:sldId id="272" r:id="rId16"/>
    <p:sldId id="316" r:id="rId17"/>
    <p:sldId id="317" r:id="rId18"/>
    <p:sldId id="279" r:id="rId19"/>
    <p:sldId id="275" r:id="rId20"/>
    <p:sldId id="276" r:id="rId21"/>
    <p:sldId id="277" r:id="rId22"/>
    <p:sldId id="302" r:id="rId23"/>
    <p:sldId id="303" r:id="rId24"/>
    <p:sldId id="304" r:id="rId25"/>
    <p:sldId id="305" r:id="rId26"/>
    <p:sldId id="306" r:id="rId27"/>
    <p:sldId id="307" r:id="rId28"/>
    <p:sldId id="284" r:id="rId29"/>
    <p:sldId id="319" r:id="rId30"/>
    <p:sldId id="285" r:id="rId31"/>
    <p:sldId id="286" r:id="rId32"/>
    <p:sldId id="287" r:id="rId33"/>
    <p:sldId id="288" r:id="rId34"/>
    <p:sldId id="289" r:id="rId35"/>
    <p:sldId id="290" r:id="rId36"/>
    <p:sldId id="291" r:id="rId37"/>
    <p:sldId id="292" r:id="rId38"/>
    <p:sldId id="293" r:id="rId39"/>
    <p:sldId id="294" r:id="rId40"/>
    <p:sldId id="296" r:id="rId41"/>
    <p:sldId id="298" r:id="rId42"/>
    <p:sldId id="320" r:id="rId43"/>
    <p:sldId id="300" r:id="rId44"/>
    <p:sldId id="321" r:id="rId45"/>
    <p:sldId id="308" r:id="rId46"/>
    <p:sldId id="309" r:id="rId47"/>
    <p:sldId id="310" r:id="rId48"/>
    <p:sldId id="311" r:id="rId49"/>
    <p:sldId id="313" r:id="rId50"/>
    <p:sldId id="312" r:id="rId51"/>
    <p:sldId id="314" r:id="rId52"/>
    <p:sldId id="326" r:id="rId53"/>
    <p:sldId id="327" r:id="rId54"/>
    <p:sldId id="329" r:id="rId55"/>
    <p:sldId id="328" r:id="rId56"/>
    <p:sldId id="334" r:id="rId57"/>
    <p:sldId id="330" r:id="rId58"/>
    <p:sldId id="331" r:id="rId59"/>
    <p:sldId id="332" r:id="rId60"/>
  </p:sldIdLst>
  <p:sldSz cx="12188825" cy="6858000"/>
  <p:notesSz cx="6858000" cy="9144000"/>
  <p:defaultTextStyle>
    <a:defPPr>
      <a:defRPr lang="en-US"/>
    </a:defPPr>
    <a:lvl1pPr marL="0" algn="l" defTabSz="1020049" rtl="0" eaLnBrk="1" latinLnBrk="0" hangingPunct="1">
      <a:defRPr sz="2200" kern="1200">
        <a:solidFill>
          <a:schemeClr val="tx1"/>
        </a:solidFill>
        <a:latin typeface="+mn-lt"/>
        <a:ea typeface="+mn-ea"/>
        <a:cs typeface="+mn-cs"/>
      </a:defRPr>
    </a:lvl1pPr>
    <a:lvl2pPr marL="510026" algn="l" defTabSz="1020049" rtl="0" eaLnBrk="1" latinLnBrk="0" hangingPunct="1">
      <a:defRPr sz="2200" kern="1200">
        <a:solidFill>
          <a:schemeClr val="tx1"/>
        </a:solidFill>
        <a:latin typeface="+mn-lt"/>
        <a:ea typeface="+mn-ea"/>
        <a:cs typeface="+mn-cs"/>
      </a:defRPr>
    </a:lvl2pPr>
    <a:lvl3pPr marL="1020049" algn="l" defTabSz="1020049" rtl="0" eaLnBrk="1" latinLnBrk="0" hangingPunct="1">
      <a:defRPr sz="2200" kern="1200">
        <a:solidFill>
          <a:schemeClr val="tx1"/>
        </a:solidFill>
        <a:latin typeface="+mn-lt"/>
        <a:ea typeface="+mn-ea"/>
        <a:cs typeface="+mn-cs"/>
      </a:defRPr>
    </a:lvl3pPr>
    <a:lvl4pPr marL="1530073" algn="l" defTabSz="1020049" rtl="0" eaLnBrk="1" latinLnBrk="0" hangingPunct="1">
      <a:defRPr sz="2200" kern="1200">
        <a:solidFill>
          <a:schemeClr val="tx1"/>
        </a:solidFill>
        <a:latin typeface="+mn-lt"/>
        <a:ea typeface="+mn-ea"/>
        <a:cs typeface="+mn-cs"/>
      </a:defRPr>
    </a:lvl4pPr>
    <a:lvl5pPr marL="2040096" algn="l" defTabSz="1020049" rtl="0" eaLnBrk="1" latinLnBrk="0" hangingPunct="1">
      <a:defRPr sz="2200" kern="1200">
        <a:solidFill>
          <a:schemeClr val="tx1"/>
        </a:solidFill>
        <a:latin typeface="+mn-lt"/>
        <a:ea typeface="+mn-ea"/>
        <a:cs typeface="+mn-cs"/>
      </a:defRPr>
    </a:lvl5pPr>
    <a:lvl6pPr marL="2550123" algn="l" defTabSz="1020049" rtl="0" eaLnBrk="1" latinLnBrk="0" hangingPunct="1">
      <a:defRPr sz="2200" kern="1200">
        <a:solidFill>
          <a:schemeClr val="tx1"/>
        </a:solidFill>
        <a:latin typeface="+mn-lt"/>
        <a:ea typeface="+mn-ea"/>
        <a:cs typeface="+mn-cs"/>
      </a:defRPr>
    </a:lvl6pPr>
    <a:lvl7pPr marL="3060148" algn="l" defTabSz="1020049" rtl="0" eaLnBrk="1" latinLnBrk="0" hangingPunct="1">
      <a:defRPr sz="2200" kern="1200">
        <a:solidFill>
          <a:schemeClr val="tx1"/>
        </a:solidFill>
        <a:latin typeface="+mn-lt"/>
        <a:ea typeface="+mn-ea"/>
        <a:cs typeface="+mn-cs"/>
      </a:defRPr>
    </a:lvl7pPr>
    <a:lvl8pPr marL="3570173" algn="l" defTabSz="1020049" rtl="0" eaLnBrk="1" latinLnBrk="0" hangingPunct="1">
      <a:defRPr sz="2200" kern="1200">
        <a:solidFill>
          <a:schemeClr val="tx1"/>
        </a:solidFill>
        <a:latin typeface="+mn-lt"/>
        <a:ea typeface="+mn-ea"/>
        <a:cs typeface="+mn-cs"/>
      </a:defRPr>
    </a:lvl8pPr>
    <a:lvl9pPr marL="4080197" algn="l" defTabSz="1020049"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35"/>
    <a:srgbClr val="005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69" d="100"/>
          <a:sy n="69" d="100"/>
        </p:scale>
        <p:origin x="-762" y="-90"/>
      </p:cViewPr>
      <p:guideLst>
        <p:guide orient="horz" pos="2160"/>
        <p:guide pos="384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8247E5-BD00-4E4E-B9AE-E597349444AA}" type="datetimeFigureOut">
              <a:rPr lang="en-US" smtClean="0"/>
              <a:t>9/8/2023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0D215-C2E1-404D-96F2-38EA7FE3392A}" type="slidenum">
              <a:rPr lang="en-US" smtClean="0"/>
              <a:t>‹#›</a:t>
            </a:fld>
            <a:endParaRPr lang="en-US"/>
          </a:p>
        </p:txBody>
      </p:sp>
    </p:spTree>
    <p:extLst>
      <p:ext uri="{BB962C8B-B14F-4D97-AF65-F5344CB8AC3E}">
        <p14:creationId xmlns:p14="http://schemas.microsoft.com/office/powerpoint/2010/main" val="75361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lang="en-US" sz="1200" b="1" dirty="0" smtClean="0">
                <a:solidFill>
                  <a:srgbClr val="C00000"/>
                </a:solidFill>
              </a:rPr>
              <a:t>Sustaining innovation</a:t>
            </a:r>
          </a:p>
          <a:p>
            <a:pPr algn="just">
              <a:buFont typeface="Wingdings" pitchFamily="2" charset="2"/>
              <a:buChar char="Ø"/>
            </a:pPr>
            <a:r>
              <a:rPr lang="en-US" sz="1200" dirty="0" smtClean="0"/>
              <a:t>Sustaining innovation occurs when a company, already successful,  creates better-performing products to sell for higher profits to its best customers. </a:t>
            </a:r>
          </a:p>
          <a:p>
            <a:pPr algn="just">
              <a:buFont typeface="Wingdings" pitchFamily="2" charset="2"/>
              <a:buChar char="Ø"/>
            </a:pPr>
            <a:r>
              <a:rPr lang="en-US" sz="1200" dirty="0" smtClean="0"/>
              <a:t>The motivating factor in sustaining innovation is profit, by creating better products for its best customers, a business can pursue ever-higher profit margins.</a:t>
            </a:r>
          </a:p>
          <a:p>
            <a:pPr algn="just">
              <a:buFont typeface="Wingdings" pitchFamily="2" charset="2"/>
              <a:buChar char="Ø"/>
            </a:pPr>
            <a:r>
              <a:rPr lang="en-US" sz="1200" dirty="0" smtClean="0"/>
              <a:t>Sustaining innovation is the opposite of disruptive innovation as it exists in the current market and instead of creating new value networks, it improves and grows the existing ones by satisfying the needs of a customer.</a:t>
            </a:r>
          </a:p>
          <a:p>
            <a:pPr algn="just">
              <a:buFont typeface="Wingdings" pitchFamily="2" charset="2"/>
              <a:buChar char="Ø"/>
            </a:pPr>
            <a:r>
              <a:rPr lang="en-US" sz="1200" dirty="0" smtClean="0"/>
              <a:t>Just like incremental innovation, the product performance of sustaining innovation is made slightly better with every iteration, reducing defects. </a:t>
            </a:r>
          </a:p>
          <a:p>
            <a:pPr algn="just">
              <a:buFont typeface="Wingdings" pitchFamily="2" charset="2"/>
              <a:buChar char="Ø"/>
            </a:pPr>
            <a:r>
              <a:rPr lang="en-US" sz="1200" dirty="0" smtClean="0"/>
              <a:t>The new improved version of the product can be more expensive and have higher margins than the previous one if it targets more demanding, high-end customers with better performance than what was previously available and may become cheap if it leads to higher volumes .</a:t>
            </a:r>
          </a:p>
          <a:p>
            <a:pPr marL="0" indent="0" algn="ctr">
              <a:buNone/>
            </a:pPr>
            <a:r>
              <a:rPr lang="en-US" sz="1200" b="1" dirty="0" err="1" smtClean="0">
                <a:solidFill>
                  <a:srgbClr val="00B050"/>
                </a:solidFill>
              </a:rPr>
              <a:t>Eg:In</a:t>
            </a:r>
            <a:r>
              <a:rPr lang="en-US" sz="1200" b="1" dirty="0" smtClean="0">
                <a:solidFill>
                  <a:srgbClr val="00B050"/>
                </a:solidFill>
              </a:rPr>
              <a:t> 2019, Apple released its iPhone 11 with three rear cameras. </a:t>
            </a:r>
          </a:p>
          <a:p>
            <a:pPr marL="0" indent="0" algn="ctr">
              <a:buNone/>
            </a:pPr>
            <a:r>
              <a:rPr lang="en-US" sz="1200" b="1" dirty="0" smtClean="0">
                <a:solidFill>
                  <a:srgbClr val="0070C0"/>
                </a:solidFill>
              </a:rPr>
              <a:t>Then in 2020, Apple released the iPhones 12 Pro and 12 Pro Max with a </a:t>
            </a:r>
            <a:r>
              <a:rPr lang="en-US" sz="1200" b="1" dirty="0" err="1" smtClean="0">
                <a:solidFill>
                  <a:srgbClr val="0070C0"/>
                </a:solidFill>
              </a:rPr>
              <a:t>lidar</a:t>
            </a:r>
            <a:r>
              <a:rPr lang="en-US" sz="1200" b="1" dirty="0" smtClean="0">
                <a:solidFill>
                  <a:srgbClr val="0070C0"/>
                </a:solidFill>
              </a:rPr>
              <a:t> scanner</a:t>
            </a:r>
            <a:r>
              <a:rPr lang="en-US" sz="1200" b="1" dirty="0" smtClean="0">
                <a:solidFill>
                  <a:srgbClr val="00B050"/>
                </a:solidFill>
              </a:rPr>
              <a:t>. </a:t>
            </a:r>
            <a:r>
              <a:rPr lang="en-US" sz="1200" b="1" dirty="0" err="1" smtClean="0">
                <a:solidFill>
                  <a:srgbClr val="00B050"/>
                </a:solidFill>
              </a:rPr>
              <a:t>Lidar</a:t>
            </a:r>
            <a:r>
              <a:rPr lang="en-US" sz="1200" b="1" dirty="0" smtClean="0">
                <a:solidFill>
                  <a:srgbClr val="00B050"/>
                </a:solidFill>
              </a:rPr>
              <a:t> scanners provide these iPhone models with a new type of depth-sensing that aids with augmented reality..</a:t>
            </a:r>
          </a:p>
          <a:p>
            <a:endParaRPr lang="en-US" dirty="0"/>
          </a:p>
        </p:txBody>
      </p:sp>
      <p:sp>
        <p:nvSpPr>
          <p:cNvPr id="4" name="Slide Number Placeholder 3"/>
          <p:cNvSpPr>
            <a:spLocks noGrp="1"/>
          </p:cNvSpPr>
          <p:nvPr>
            <p:ph type="sldNum" sz="quarter" idx="10"/>
          </p:nvPr>
        </p:nvSpPr>
        <p:spPr/>
        <p:txBody>
          <a:bodyPr/>
          <a:lstStyle/>
          <a:p>
            <a:fld id="{55B0D215-C2E1-404D-96F2-38EA7FE3392A}" type="slidenum">
              <a:rPr lang="en-US" smtClean="0"/>
              <a:t>43</a:t>
            </a:fld>
            <a:endParaRPr lang="en-US"/>
          </a:p>
        </p:txBody>
      </p:sp>
    </p:spTree>
    <p:extLst>
      <p:ext uri="{BB962C8B-B14F-4D97-AF65-F5344CB8AC3E}">
        <p14:creationId xmlns:p14="http://schemas.microsoft.com/office/powerpoint/2010/main" val="294710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8"/>
            <a:ext cx="10360501" cy="14700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5" y="3886200"/>
            <a:ext cx="8532178" cy="1752600"/>
          </a:xfrm>
        </p:spPr>
        <p:txBody>
          <a:bodyPr/>
          <a:lstStyle>
            <a:lvl1pPr marL="0" indent="0" algn="ctr">
              <a:buNone/>
              <a:defRPr>
                <a:solidFill>
                  <a:schemeClr val="tx1">
                    <a:tint val="75000"/>
                  </a:schemeClr>
                </a:solidFill>
              </a:defRPr>
            </a:lvl1pPr>
            <a:lvl2pPr marL="510026" indent="0" algn="ctr">
              <a:buNone/>
              <a:defRPr>
                <a:solidFill>
                  <a:schemeClr val="tx1">
                    <a:tint val="75000"/>
                  </a:schemeClr>
                </a:solidFill>
              </a:defRPr>
            </a:lvl2pPr>
            <a:lvl3pPr marL="1020049" indent="0" algn="ctr">
              <a:buNone/>
              <a:defRPr>
                <a:solidFill>
                  <a:schemeClr val="tx1">
                    <a:tint val="75000"/>
                  </a:schemeClr>
                </a:solidFill>
              </a:defRPr>
            </a:lvl3pPr>
            <a:lvl4pPr marL="1530073" indent="0" algn="ctr">
              <a:buNone/>
              <a:defRPr>
                <a:solidFill>
                  <a:schemeClr val="tx1">
                    <a:tint val="75000"/>
                  </a:schemeClr>
                </a:solidFill>
              </a:defRPr>
            </a:lvl4pPr>
            <a:lvl5pPr marL="2040096" indent="0" algn="ctr">
              <a:buNone/>
              <a:defRPr>
                <a:solidFill>
                  <a:schemeClr val="tx1">
                    <a:tint val="75000"/>
                  </a:schemeClr>
                </a:solidFill>
              </a:defRPr>
            </a:lvl5pPr>
            <a:lvl6pPr marL="2550123" indent="0" algn="ctr">
              <a:buNone/>
              <a:defRPr>
                <a:solidFill>
                  <a:schemeClr val="tx1">
                    <a:tint val="75000"/>
                  </a:schemeClr>
                </a:solidFill>
              </a:defRPr>
            </a:lvl6pPr>
            <a:lvl7pPr marL="3060148" indent="0" algn="ctr">
              <a:buNone/>
              <a:defRPr>
                <a:solidFill>
                  <a:schemeClr val="tx1">
                    <a:tint val="75000"/>
                  </a:schemeClr>
                </a:solidFill>
              </a:defRPr>
            </a:lvl7pPr>
            <a:lvl8pPr marL="3570173" indent="0" algn="ctr">
              <a:buNone/>
              <a:defRPr>
                <a:solidFill>
                  <a:schemeClr val="tx1">
                    <a:tint val="75000"/>
                  </a:schemeClr>
                </a:solidFill>
              </a:defRPr>
            </a:lvl8pPr>
            <a:lvl9pPr marL="408019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902" y="274653"/>
            <a:ext cx="2742487" cy="5851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53"/>
            <a:ext cx="8024310" cy="58515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5" y="4406910"/>
            <a:ext cx="10360501" cy="1362075"/>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962835" y="2906719"/>
            <a:ext cx="10360501" cy="1500188"/>
          </a:xfrm>
        </p:spPr>
        <p:txBody>
          <a:bodyPr anchor="b"/>
          <a:lstStyle>
            <a:lvl1pPr marL="0" indent="0">
              <a:buNone/>
              <a:defRPr sz="2200">
                <a:solidFill>
                  <a:schemeClr val="tx1">
                    <a:tint val="75000"/>
                  </a:schemeClr>
                </a:solidFill>
              </a:defRPr>
            </a:lvl1pPr>
            <a:lvl2pPr marL="510026" indent="0">
              <a:buNone/>
              <a:defRPr sz="2200">
                <a:solidFill>
                  <a:schemeClr val="tx1">
                    <a:tint val="75000"/>
                  </a:schemeClr>
                </a:solidFill>
              </a:defRPr>
            </a:lvl2pPr>
            <a:lvl3pPr marL="1020049" indent="0">
              <a:buNone/>
              <a:defRPr sz="1800">
                <a:solidFill>
                  <a:schemeClr val="tx1">
                    <a:tint val="75000"/>
                  </a:schemeClr>
                </a:solidFill>
              </a:defRPr>
            </a:lvl3pPr>
            <a:lvl4pPr marL="1530073" indent="0">
              <a:buNone/>
              <a:defRPr sz="1600">
                <a:solidFill>
                  <a:schemeClr val="tx1">
                    <a:tint val="75000"/>
                  </a:schemeClr>
                </a:solidFill>
              </a:defRPr>
            </a:lvl4pPr>
            <a:lvl5pPr marL="2040096" indent="0">
              <a:buNone/>
              <a:defRPr sz="1600">
                <a:solidFill>
                  <a:schemeClr val="tx1">
                    <a:tint val="75000"/>
                  </a:schemeClr>
                </a:solidFill>
              </a:defRPr>
            </a:lvl5pPr>
            <a:lvl6pPr marL="2550123" indent="0">
              <a:buNone/>
              <a:defRPr sz="1600">
                <a:solidFill>
                  <a:schemeClr val="tx1">
                    <a:tint val="75000"/>
                  </a:schemeClr>
                </a:solidFill>
              </a:defRPr>
            </a:lvl6pPr>
            <a:lvl7pPr marL="3060148" indent="0">
              <a:buNone/>
              <a:defRPr sz="1600">
                <a:solidFill>
                  <a:schemeClr val="tx1">
                    <a:tint val="75000"/>
                  </a:schemeClr>
                </a:solidFill>
              </a:defRPr>
            </a:lvl7pPr>
            <a:lvl8pPr marL="3570173" indent="0">
              <a:buNone/>
              <a:defRPr sz="1600">
                <a:solidFill>
                  <a:schemeClr val="tx1">
                    <a:tint val="75000"/>
                  </a:schemeClr>
                </a:solidFill>
              </a:defRPr>
            </a:lvl8pPr>
            <a:lvl9pPr marL="408019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2" y="1600205"/>
            <a:ext cx="5383398" cy="4525965"/>
          </a:xfrm>
        </p:spPr>
        <p:txBody>
          <a:bodyPr/>
          <a:lstStyle>
            <a:lvl1pPr>
              <a:defRPr sz="3000"/>
            </a:lvl1pPr>
            <a:lvl2pPr>
              <a:defRPr sz="2600"/>
            </a:lvl2pPr>
            <a:lvl3pPr>
              <a:defRPr sz="22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7" y="1600205"/>
            <a:ext cx="5383398" cy="4525965"/>
          </a:xfrm>
        </p:spPr>
        <p:txBody>
          <a:bodyPr/>
          <a:lstStyle>
            <a:lvl1pPr>
              <a:defRPr sz="3000"/>
            </a:lvl1pPr>
            <a:lvl2pPr>
              <a:defRPr sz="2600"/>
            </a:lvl2pPr>
            <a:lvl3pPr>
              <a:defRPr sz="22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6" y="1535119"/>
            <a:ext cx="5385514" cy="639765"/>
          </a:xfrm>
        </p:spPr>
        <p:txBody>
          <a:bodyPr anchor="b"/>
          <a:lstStyle>
            <a:lvl1pPr marL="0" indent="0">
              <a:buNone/>
              <a:defRPr sz="2600" b="1"/>
            </a:lvl1pPr>
            <a:lvl2pPr marL="510026" indent="0">
              <a:buNone/>
              <a:defRPr sz="2200" b="1"/>
            </a:lvl2pPr>
            <a:lvl3pPr marL="1020049" indent="0">
              <a:buNone/>
              <a:defRPr sz="2200" b="1"/>
            </a:lvl3pPr>
            <a:lvl4pPr marL="1530073" indent="0">
              <a:buNone/>
              <a:defRPr sz="1800" b="1"/>
            </a:lvl4pPr>
            <a:lvl5pPr marL="2040096" indent="0">
              <a:buNone/>
              <a:defRPr sz="1800" b="1"/>
            </a:lvl5pPr>
            <a:lvl6pPr marL="2550123" indent="0">
              <a:buNone/>
              <a:defRPr sz="1800" b="1"/>
            </a:lvl6pPr>
            <a:lvl7pPr marL="3060148" indent="0">
              <a:buNone/>
              <a:defRPr sz="1800" b="1"/>
            </a:lvl7pPr>
            <a:lvl8pPr marL="3570173" indent="0">
              <a:buNone/>
              <a:defRPr sz="1800" b="1"/>
            </a:lvl8pPr>
            <a:lvl9pPr marL="408019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609446" y="2174885"/>
            <a:ext cx="5385514" cy="3951285"/>
          </a:xfrm>
        </p:spPr>
        <p:txBody>
          <a:bodyPr/>
          <a:lstStyle>
            <a:lvl1pPr>
              <a:defRPr sz="2600"/>
            </a:lvl1pPr>
            <a:lvl2pPr>
              <a:defRPr sz="22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7" y="1535119"/>
            <a:ext cx="5387630" cy="639765"/>
          </a:xfrm>
        </p:spPr>
        <p:txBody>
          <a:bodyPr anchor="b"/>
          <a:lstStyle>
            <a:lvl1pPr marL="0" indent="0">
              <a:buNone/>
              <a:defRPr sz="2600" b="1"/>
            </a:lvl1pPr>
            <a:lvl2pPr marL="510026" indent="0">
              <a:buNone/>
              <a:defRPr sz="2200" b="1"/>
            </a:lvl2pPr>
            <a:lvl3pPr marL="1020049" indent="0">
              <a:buNone/>
              <a:defRPr sz="2200" b="1"/>
            </a:lvl3pPr>
            <a:lvl4pPr marL="1530073" indent="0">
              <a:buNone/>
              <a:defRPr sz="1800" b="1"/>
            </a:lvl4pPr>
            <a:lvl5pPr marL="2040096" indent="0">
              <a:buNone/>
              <a:defRPr sz="1800" b="1"/>
            </a:lvl5pPr>
            <a:lvl6pPr marL="2550123" indent="0">
              <a:buNone/>
              <a:defRPr sz="1800" b="1"/>
            </a:lvl6pPr>
            <a:lvl7pPr marL="3060148" indent="0">
              <a:buNone/>
              <a:defRPr sz="1800" b="1"/>
            </a:lvl7pPr>
            <a:lvl8pPr marL="3570173" indent="0">
              <a:buNone/>
              <a:defRPr sz="1800" b="1"/>
            </a:lvl8pPr>
            <a:lvl9pPr marL="408019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6191757" y="2174885"/>
            <a:ext cx="5387630" cy="3951285"/>
          </a:xfrm>
        </p:spPr>
        <p:txBody>
          <a:bodyPr/>
          <a:lstStyle>
            <a:lvl1pPr>
              <a:defRPr sz="2600"/>
            </a:lvl1pPr>
            <a:lvl2pPr>
              <a:defRPr sz="22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53"/>
            <a:ext cx="4010041" cy="116205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765496" y="273063"/>
            <a:ext cx="6813892" cy="5853113"/>
          </a:xfrm>
        </p:spPr>
        <p:txBody>
          <a:bodyPr/>
          <a:lstStyle>
            <a:lvl1pPr>
              <a:defRPr sz="34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5" y="1435113"/>
            <a:ext cx="4010041" cy="4691063"/>
          </a:xfrm>
        </p:spPr>
        <p:txBody>
          <a:bodyPr/>
          <a:lstStyle>
            <a:lvl1pPr marL="0" indent="0">
              <a:buNone/>
              <a:defRPr sz="1600"/>
            </a:lvl1pPr>
            <a:lvl2pPr marL="510026" indent="0">
              <a:buNone/>
              <a:defRPr sz="1200"/>
            </a:lvl2pPr>
            <a:lvl3pPr marL="1020049" indent="0">
              <a:buNone/>
              <a:defRPr sz="1000"/>
            </a:lvl3pPr>
            <a:lvl4pPr marL="1530073" indent="0">
              <a:buNone/>
              <a:defRPr sz="800"/>
            </a:lvl4pPr>
            <a:lvl5pPr marL="2040096" indent="0">
              <a:buNone/>
              <a:defRPr sz="800"/>
            </a:lvl5pPr>
            <a:lvl6pPr marL="2550123" indent="0">
              <a:buNone/>
              <a:defRPr sz="800"/>
            </a:lvl6pPr>
            <a:lvl7pPr marL="3060148" indent="0">
              <a:buNone/>
              <a:defRPr sz="800"/>
            </a:lvl7pPr>
            <a:lvl8pPr marL="3570173" indent="0">
              <a:buNone/>
              <a:defRPr sz="800"/>
            </a:lvl8pPr>
            <a:lvl9pPr marL="4080197"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4" y="4800605"/>
            <a:ext cx="7313295" cy="566738"/>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389094" y="612773"/>
            <a:ext cx="7313295" cy="4114800"/>
          </a:xfrm>
        </p:spPr>
        <p:txBody>
          <a:bodyPr/>
          <a:lstStyle>
            <a:lvl1pPr marL="0" indent="0">
              <a:buNone/>
              <a:defRPr sz="3400"/>
            </a:lvl1pPr>
            <a:lvl2pPr marL="510026" indent="0">
              <a:buNone/>
              <a:defRPr sz="3000"/>
            </a:lvl2pPr>
            <a:lvl3pPr marL="1020049" indent="0">
              <a:buNone/>
              <a:defRPr sz="2600"/>
            </a:lvl3pPr>
            <a:lvl4pPr marL="1530073" indent="0">
              <a:buNone/>
              <a:defRPr sz="2200"/>
            </a:lvl4pPr>
            <a:lvl5pPr marL="2040096" indent="0">
              <a:buNone/>
              <a:defRPr sz="2200"/>
            </a:lvl5pPr>
            <a:lvl6pPr marL="2550123" indent="0">
              <a:buNone/>
              <a:defRPr sz="2200"/>
            </a:lvl6pPr>
            <a:lvl7pPr marL="3060148" indent="0">
              <a:buNone/>
              <a:defRPr sz="2200"/>
            </a:lvl7pPr>
            <a:lvl8pPr marL="3570173" indent="0">
              <a:buNone/>
              <a:defRPr sz="2200"/>
            </a:lvl8pPr>
            <a:lvl9pPr marL="4080197" indent="0">
              <a:buNone/>
              <a:defRPr sz="2200"/>
            </a:lvl9pPr>
          </a:lstStyle>
          <a:p>
            <a:endParaRPr lang="en-US"/>
          </a:p>
        </p:txBody>
      </p:sp>
      <p:sp>
        <p:nvSpPr>
          <p:cNvPr id="4" name="Text Placeholder 3"/>
          <p:cNvSpPr>
            <a:spLocks noGrp="1"/>
          </p:cNvSpPr>
          <p:nvPr>
            <p:ph type="body" sz="half" idx="2"/>
          </p:nvPr>
        </p:nvSpPr>
        <p:spPr>
          <a:xfrm>
            <a:off x="2389094" y="5367347"/>
            <a:ext cx="7313295" cy="804863"/>
          </a:xfrm>
        </p:spPr>
        <p:txBody>
          <a:bodyPr/>
          <a:lstStyle>
            <a:lvl1pPr marL="0" indent="0">
              <a:buNone/>
              <a:defRPr sz="1600"/>
            </a:lvl1pPr>
            <a:lvl2pPr marL="510026" indent="0">
              <a:buNone/>
              <a:defRPr sz="1200"/>
            </a:lvl2pPr>
            <a:lvl3pPr marL="1020049" indent="0">
              <a:buNone/>
              <a:defRPr sz="1000"/>
            </a:lvl3pPr>
            <a:lvl4pPr marL="1530073" indent="0">
              <a:buNone/>
              <a:defRPr sz="800"/>
            </a:lvl4pPr>
            <a:lvl5pPr marL="2040096" indent="0">
              <a:buNone/>
              <a:defRPr sz="800"/>
            </a:lvl5pPr>
            <a:lvl6pPr marL="2550123" indent="0">
              <a:buNone/>
              <a:defRPr sz="800"/>
            </a:lvl6pPr>
            <a:lvl7pPr marL="3060148" indent="0">
              <a:buNone/>
              <a:defRPr sz="800"/>
            </a:lvl7pPr>
            <a:lvl8pPr marL="3570173" indent="0">
              <a:buNone/>
              <a:defRPr sz="800"/>
            </a:lvl8pPr>
            <a:lvl9pPr marL="4080197"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3" y="274635"/>
            <a:ext cx="10969943" cy="1143000"/>
          </a:xfrm>
          <a:prstGeom prst="rect">
            <a:avLst/>
          </a:prstGeom>
        </p:spPr>
        <p:txBody>
          <a:bodyPr vert="horz" lIns="102006" tIns="51002" rIns="102006" bIns="5100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3" y="1600205"/>
            <a:ext cx="10969943" cy="4525965"/>
          </a:xfrm>
          <a:prstGeom prst="rect">
            <a:avLst/>
          </a:prstGeom>
        </p:spPr>
        <p:txBody>
          <a:bodyPr vert="horz" lIns="102006" tIns="51002" rIns="102006" bIns="510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4" y="6356366"/>
            <a:ext cx="2844061" cy="365123"/>
          </a:xfrm>
          <a:prstGeom prst="rect">
            <a:avLst/>
          </a:prstGeom>
        </p:spPr>
        <p:txBody>
          <a:bodyPr vert="horz" lIns="102006" tIns="51002" rIns="102006" bIns="51002" rtlCol="0" anchor="ctr"/>
          <a:lstStyle>
            <a:lvl1pPr algn="l">
              <a:defRPr sz="1200">
                <a:solidFill>
                  <a:schemeClr val="tx1">
                    <a:tint val="75000"/>
                  </a:schemeClr>
                </a:solidFill>
              </a:defRPr>
            </a:lvl1pPr>
          </a:lstStyle>
          <a:p>
            <a:fld id="{1D8BD707-D9CF-40AE-B4C6-C98DA3205C09}" type="datetimeFigureOut">
              <a:rPr lang="en-US" smtClean="0"/>
              <a:pPr/>
              <a:t>9/8/2023</a:t>
            </a:fld>
            <a:endParaRPr lang="en-US"/>
          </a:p>
        </p:txBody>
      </p:sp>
      <p:sp>
        <p:nvSpPr>
          <p:cNvPr id="5" name="Footer Placeholder 4"/>
          <p:cNvSpPr>
            <a:spLocks noGrp="1"/>
          </p:cNvSpPr>
          <p:nvPr>
            <p:ph type="ftr" sz="quarter" idx="3"/>
          </p:nvPr>
        </p:nvSpPr>
        <p:spPr>
          <a:xfrm>
            <a:off x="4164517" y="6356366"/>
            <a:ext cx="3859795" cy="365123"/>
          </a:xfrm>
          <a:prstGeom prst="rect">
            <a:avLst/>
          </a:prstGeom>
        </p:spPr>
        <p:txBody>
          <a:bodyPr vert="horz" lIns="102006" tIns="51002" rIns="102006" bIns="51002"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66"/>
            <a:ext cx="2844061" cy="365123"/>
          </a:xfrm>
          <a:prstGeom prst="rect">
            <a:avLst/>
          </a:prstGeom>
        </p:spPr>
        <p:txBody>
          <a:bodyPr vert="horz" lIns="102006" tIns="51002" rIns="102006" bIns="51002"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20049" rtl="0" eaLnBrk="1" latinLnBrk="0" hangingPunct="1">
        <a:spcBef>
          <a:spcPct val="0"/>
        </a:spcBef>
        <a:buNone/>
        <a:defRPr sz="5000" kern="1200">
          <a:solidFill>
            <a:schemeClr val="tx1"/>
          </a:solidFill>
          <a:latin typeface="+mj-lt"/>
          <a:ea typeface="+mj-ea"/>
          <a:cs typeface="+mj-cs"/>
        </a:defRPr>
      </a:lvl1pPr>
    </p:titleStyle>
    <p:bodyStyle>
      <a:lvl1pPr marL="382519" indent="-382519" algn="l" defTabSz="1020049"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828790" indent="-318766" algn="l" defTabSz="1020049"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75060" indent="-255013" algn="l" defTabSz="102004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5086" indent="-255013" algn="l" defTabSz="102004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5109" indent="-255013" algn="l" defTabSz="102004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5136" indent="-255013" algn="l" defTabSz="102004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5160" indent="-255013" algn="l" defTabSz="102004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5184" indent="-255013" algn="l" defTabSz="102004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5208" indent="-255013" algn="l" defTabSz="102004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0049" rtl="0" eaLnBrk="1" latinLnBrk="0" hangingPunct="1">
        <a:defRPr sz="2200" kern="1200">
          <a:solidFill>
            <a:schemeClr val="tx1"/>
          </a:solidFill>
          <a:latin typeface="+mn-lt"/>
          <a:ea typeface="+mn-ea"/>
          <a:cs typeface="+mn-cs"/>
        </a:defRPr>
      </a:lvl1pPr>
      <a:lvl2pPr marL="510026" algn="l" defTabSz="1020049" rtl="0" eaLnBrk="1" latinLnBrk="0" hangingPunct="1">
        <a:defRPr sz="2200" kern="1200">
          <a:solidFill>
            <a:schemeClr val="tx1"/>
          </a:solidFill>
          <a:latin typeface="+mn-lt"/>
          <a:ea typeface="+mn-ea"/>
          <a:cs typeface="+mn-cs"/>
        </a:defRPr>
      </a:lvl2pPr>
      <a:lvl3pPr marL="1020049" algn="l" defTabSz="1020049" rtl="0" eaLnBrk="1" latinLnBrk="0" hangingPunct="1">
        <a:defRPr sz="2200" kern="1200">
          <a:solidFill>
            <a:schemeClr val="tx1"/>
          </a:solidFill>
          <a:latin typeface="+mn-lt"/>
          <a:ea typeface="+mn-ea"/>
          <a:cs typeface="+mn-cs"/>
        </a:defRPr>
      </a:lvl3pPr>
      <a:lvl4pPr marL="1530073" algn="l" defTabSz="1020049" rtl="0" eaLnBrk="1" latinLnBrk="0" hangingPunct="1">
        <a:defRPr sz="2200" kern="1200">
          <a:solidFill>
            <a:schemeClr val="tx1"/>
          </a:solidFill>
          <a:latin typeface="+mn-lt"/>
          <a:ea typeface="+mn-ea"/>
          <a:cs typeface="+mn-cs"/>
        </a:defRPr>
      </a:lvl4pPr>
      <a:lvl5pPr marL="2040096" algn="l" defTabSz="1020049" rtl="0" eaLnBrk="1" latinLnBrk="0" hangingPunct="1">
        <a:defRPr sz="2200" kern="1200">
          <a:solidFill>
            <a:schemeClr val="tx1"/>
          </a:solidFill>
          <a:latin typeface="+mn-lt"/>
          <a:ea typeface="+mn-ea"/>
          <a:cs typeface="+mn-cs"/>
        </a:defRPr>
      </a:lvl5pPr>
      <a:lvl6pPr marL="2550123" algn="l" defTabSz="1020049" rtl="0" eaLnBrk="1" latinLnBrk="0" hangingPunct="1">
        <a:defRPr sz="2200" kern="1200">
          <a:solidFill>
            <a:schemeClr val="tx1"/>
          </a:solidFill>
          <a:latin typeface="+mn-lt"/>
          <a:ea typeface="+mn-ea"/>
          <a:cs typeface="+mn-cs"/>
        </a:defRPr>
      </a:lvl6pPr>
      <a:lvl7pPr marL="3060148" algn="l" defTabSz="1020049" rtl="0" eaLnBrk="1" latinLnBrk="0" hangingPunct="1">
        <a:defRPr sz="2200" kern="1200">
          <a:solidFill>
            <a:schemeClr val="tx1"/>
          </a:solidFill>
          <a:latin typeface="+mn-lt"/>
          <a:ea typeface="+mn-ea"/>
          <a:cs typeface="+mn-cs"/>
        </a:defRPr>
      </a:lvl7pPr>
      <a:lvl8pPr marL="3570173" algn="l" defTabSz="1020049" rtl="0" eaLnBrk="1" latinLnBrk="0" hangingPunct="1">
        <a:defRPr sz="2200" kern="1200">
          <a:solidFill>
            <a:schemeClr val="tx1"/>
          </a:solidFill>
          <a:latin typeface="+mn-lt"/>
          <a:ea typeface="+mn-ea"/>
          <a:cs typeface="+mn-cs"/>
        </a:defRPr>
      </a:lvl8pPr>
      <a:lvl9pPr marL="4080197" algn="l" defTabSz="102004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en.wikipedia.org/wiki/Apple_Inc."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71" t="26894" r="37670" b="14204"/>
          <a:stretch/>
        </p:blipFill>
        <p:spPr bwMode="auto">
          <a:xfrm>
            <a:off x="826366" y="457200"/>
            <a:ext cx="11135446" cy="615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988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15" y="27713"/>
            <a:ext cx="10969943" cy="1143000"/>
          </a:xfrm>
        </p:spPr>
        <p:txBody>
          <a:bodyPr>
            <a:normAutofit fontScale="90000"/>
          </a:bodyPr>
          <a:lstStyle/>
          <a:p>
            <a:r>
              <a:rPr lang="en-US" b="1" dirty="0" smtClean="0">
                <a:solidFill>
                  <a:srgbClr val="00B050"/>
                </a:solidFill>
              </a:rPr>
              <a:t>Dominant characteristics </a:t>
            </a:r>
            <a:r>
              <a:rPr lang="en-US" b="1" dirty="0">
                <a:solidFill>
                  <a:srgbClr val="00B050"/>
                </a:solidFill>
              </a:rPr>
              <a:t>of successful </a:t>
            </a:r>
            <a:r>
              <a:rPr lang="en-US" b="1" dirty="0" smtClean="0">
                <a:solidFill>
                  <a:srgbClr val="00B050"/>
                </a:solidFill>
              </a:rPr>
              <a:t>Entrepreneurs</a:t>
            </a:r>
            <a:endParaRPr lang="en-US" b="1" dirty="0">
              <a:solidFill>
                <a:srgbClr val="00B050"/>
              </a:solidFill>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9784" t="25000" r="30003" b="11269"/>
          <a:stretch/>
        </p:blipFill>
        <p:spPr bwMode="auto">
          <a:xfrm>
            <a:off x="406298" y="1295401"/>
            <a:ext cx="11653257"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6348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7013" y="381006"/>
            <a:ext cx="11734800" cy="5858422"/>
          </a:xfrm>
          <a:prstGeom prst="rect">
            <a:avLst/>
          </a:prstGeom>
        </p:spPr>
        <p:txBody>
          <a:bodyPr wrap="square" lIns="102006" tIns="51002" rIns="102006" bIns="51002">
            <a:spAutoFit/>
          </a:bodyPr>
          <a:lstStyle/>
          <a:p>
            <a:pPr marL="382519" indent="-382519" algn="just">
              <a:buAutoNum type="arabicPeriod"/>
            </a:pPr>
            <a:r>
              <a:rPr lang="en-US" dirty="0" smtClean="0"/>
              <a:t>Innovator</a:t>
            </a:r>
            <a:r>
              <a:rPr lang="en-US" dirty="0"/>
              <a:t>: Within the constraints of available resources that society or a nation offers, entrepreneurs make the best use of them. Entrepreneurs have a creative vision to </a:t>
            </a:r>
            <a:r>
              <a:rPr lang="en-US" dirty="0" err="1"/>
              <a:t>recognise</a:t>
            </a:r>
            <a:r>
              <a:rPr lang="en-US" dirty="0"/>
              <a:t> a business opportunity. An entrepreneur should have creative thinking and be able to engage in the analysis of various problems and situations in order to deal with them. An entrepreneur introduces new products, new technologies and new economic activities. He creates new demands and new aspirations and new methods to </a:t>
            </a:r>
            <a:r>
              <a:rPr lang="en-US" dirty="0" err="1"/>
              <a:t>fulfil</a:t>
            </a:r>
            <a:r>
              <a:rPr lang="en-US" dirty="0"/>
              <a:t> them. </a:t>
            </a:r>
            <a:endParaRPr lang="en-US" dirty="0" smtClean="0"/>
          </a:p>
          <a:p>
            <a:pPr marL="382519" indent="-382519" algn="just">
              <a:buAutoNum type="arabicPeriod"/>
            </a:pPr>
            <a:endParaRPr lang="en-US" dirty="0" smtClean="0"/>
          </a:p>
          <a:p>
            <a:pPr marL="382519" indent="-382519" algn="just">
              <a:buAutoNum type="arabicPeriod"/>
            </a:pPr>
            <a:r>
              <a:rPr lang="en-US" dirty="0"/>
              <a:t>Motivation towards Achievement: A successful entrepreneur should have a strong motivation towards the achievement of a task and must be able to exert considerable efforts in getting things done by others. He has strong urge to achieve. He has a more aggressive level of entrepreneurial venturing, and need achievement. </a:t>
            </a:r>
            <a:endParaRPr lang="en-US" dirty="0" smtClean="0"/>
          </a:p>
          <a:p>
            <a:pPr algn="just"/>
            <a:endParaRPr lang="en-US" dirty="0" smtClean="0"/>
          </a:p>
          <a:p>
            <a:pPr algn="just"/>
            <a:r>
              <a:rPr lang="en-US" dirty="0" smtClean="0"/>
              <a:t>     3</a:t>
            </a:r>
            <a:r>
              <a:rPr lang="en-US" dirty="0"/>
              <a:t>. Ability to Handle Uncertainty: The ability to handle uncertainty is critical because these business </a:t>
            </a:r>
            <a:r>
              <a:rPr lang="en-US" dirty="0" smtClean="0"/>
              <a:t>       </a:t>
            </a:r>
          </a:p>
          <a:p>
            <a:pPr algn="just"/>
            <a:r>
              <a:rPr lang="en-US" dirty="0"/>
              <a:t> </a:t>
            </a:r>
            <a:r>
              <a:rPr lang="en-US" dirty="0" smtClean="0"/>
              <a:t>         builders </a:t>
            </a:r>
            <a:r>
              <a:rPr lang="en-US" dirty="0"/>
              <a:t>constantly make decisions using new, sometimes conflicting information gleaned from </a:t>
            </a:r>
            <a:r>
              <a:rPr lang="en-US" dirty="0" smtClean="0"/>
              <a:t>  </a:t>
            </a:r>
          </a:p>
          <a:p>
            <a:pPr algn="just"/>
            <a:r>
              <a:rPr lang="en-US" dirty="0"/>
              <a:t> </a:t>
            </a:r>
            <a:r>
              <a:rPr lang="en-US" dirty="0" smtClean="0"/>
              <a:t>         a </a:t>
            </a:r>
            <a:r>
              <a:rPr lang="en-US" dirty="0"/>
              <a:t>variety of unfamiliar sources. Based on his research, entrepreneurial expert Amar </a:t>
            </a:r>
            <a:r>
              <a:rPr lang="en-US" dirty="0" err="1"/>
              <a:t>Bhide</a:t>
            </a:r>
            <a:r>
              <a:rPr lang="en-US" dirty="0"/>
              <a:t> says </a:t>
            </a:r>
            <a:endParaRPr lang="en-US" dirty="0" smtClean="0"/>
          </a:p>
          <a:p>
            <a:pPr algn="just"/>
            <a:r>
              <a:rPr lang="en-US" dirty="0"/>
              <a:t> </a:t>
            </a:r>
            <a:r>
              <a:rPr lang="en-US" dirty="0" smtClean="0"/>
              <a:t>         that </a:t>
            </a:r>
            <a:r>
              <a:rPr lang="en-US" dirty="0"/>
              <a:t>entrepreneurs exhibit “a willingness to jump into things when it’s hard to even imagine </a:t>
            </a:r>
            <a:endParaRPr lang="en-US" dirty="0" smtClean="0"/>
          </a:p>
          <a:p>
            <a:pPr algn="just"/>
            <a:r>
              <a:rPr lang="en-US" dirty="0"/>
              <a:t> </a:t>
            </a:r>
            <a:r>
              <a:rPr lang="en-US" dirty="0" smtClean="0"/>
              <a:t>         what </a:t>
            </a:r>
            <a:r>
              <a:rPr lang="en-US" dirty="0"/>
              <a:t>the possible set of outcomes will be</a:t>
            </a:r>
            <a:r>
              <a:rPr lang="en-US" dirty="0" smtClean="0"/>
              <a:t>.”</a:t>
            </a:r>
            <a:endParaRPr lang="en-US" dirty="0"/>
          </a:p>
        </p:txBody>
      </p:sp>
      <p:sp>
        <p:nvSpPr>
          <p:cNvPr id="3" name="Title 1"/>
          <p:cNvSpPr>
            <a:spLocks noGrp="1"/>
          </p:cNvSpPr>
          <p:nvPr>
            <p:ph type="title"/>
          </p:nvPr>
        </p:nvSpPr>
        <p:spPr>
          <a:xfrm>
            <a:off x="711015" y="27713"/>
            <a:ext cx="10969943" cy="200887"/>
          </a:xfrm>
        </p:spPr>
        <p:txBody>
          <a:bodyPr>
            <a:normAutofit fontScale="90000"/>
          </a:bodyPr>
          <a:lstStyle/>
          <a:p>
            <a:r>
              <a:rPr lang="en-US" sz="2000" b="1" dirty="0" smtClean="0">
                <a:solidFill>
                  <a:srgbClr val="00B050"/>
                </a:solidFill>
              </a:rPr>
              <a:t>Dominant characteristics </a:t>
            </a:r>
            <a:r>
              <a:rPr lang="en-US" sz="2000" b="1" dirty="0">
                <a:solidFill>
                  <a:srgbClr val="00B050"/>
                </a:solidFill>
              </a:rPr>
              <a:t>of successful </a:t>
            </a:r>
            <a:r>
              <a:rPr lang="en-US" sz="2000" b="1" dirty="0" smtClean="0">
                <a:solidFill>
                  <a:srgbClr val="00B050"/>
                </a:solidFill>
              </a:rPr>
              <a:t>Entrepreneurs</a:t>
            </a:r>
            <a:endParaRPr lang="en-US" sz="2000" b="1" dirty="0">
              <a:solidFill>
                <a:srgbClr val="00B050"/>
              </a:solidFill>
            </a:endParaRPr>
          </a:p>
        </p:txBody>
      </p:sp>
    </p:spTree>
    <p:extLst>
      <p:ext uri="{BB962C8B-B14F-4D97-AF65-F5344CB8AC3E}">
        <p14:creationId xmlns:p14="http://schemas.microsoft.com/office/powerpoint/2010/main" val="3159817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212" y="76200"/>
            <a:ext cx="11506200" cy="5897565"/>
          </a:xfrm>
        </p:spPr>
        <p:txBody>
          <a:bodyPr>
            <a:noAutofit/>
          </a:bodyPr>
          <a:lstStyle/>
          <a:p>
            <a:pPr marL="0" indent="0" algn="just">
              <a:buNone/>
            </a:pPr>
            <a:r>
              <a:rPr lang="en-US" sz="2000" dirty="0"/>
              <a:t>4. Moderate Risk Taker: Entrepreneurs are not wild risk takers but are instead calculating risk takers. Unlike “high-rolling, riverboat” gamblers, entrepreneurs rarely gamble. Their goals may appear to be high-even impossible-in others’ eyes, but entrepreneurs see the situation from a different perspective and believe that their goals are realistic and attainable. They usu­ally spot opportunities in areas that reflect their knowledge, backgrounds, and experi­ences, which increase their probability of success</a:t>
            </a:r>
            <a:r>
              <a:rPr lang="en-US" sz="2000" dirty="0" smtClean="0"/>
              <a:t>.</a:t>
            </a:r>
          </a:p>
          <a:p>
            <a:pPr marL="0" indent="0" algn="just">
              <a:buNone/>
            </a:pPr>
            <a:endParaRPr lang="en-US" sz="2000" dirty="0" smtClean="0"/>
          </a:p>
          <a:p>
            <a:pPr marL="0" indent="0" algn="just">
              <a:buNone/>
            </a:pPr>
            <a:r>
              <a:rPr lang="en-US" sz="2000" dirty="0" smtClean="0"/>
              <a:t>5. Skill </a:t>
            </a:r>
            <a:r>
              <a:rPr lang="en-US" sz="2000" dirty="0"/>
              <a:t>for Organizing: A true entrepreneur is one who has the ability to </a:t>
            </a:r>
            <a:r>
              <a:rPr lang="en-US" sz="2000" dirty="0" err="1"/>
              <a:t>mobilise</a:t>
            </a:r>
            <a:r>
              <a:rPr lang="en-US" sz="2000" dirty="0"/>
              <a:t> resources in the best possible manner for achieving the business objectives. Entrepreneurs know how to put the right people together to accomplish a task. Effectively combining people and jobs enables entrepreneurs to transform their vision into reality</a:t>
            </a:r>
            <a:r>
              <a:rPr lang="en-US" sz="2000" dirty="0" smtClean="0"/>
              <a:t>.</a:t>
            </a:r>
          </a:p>
          <a:p>
            <a:pPr marL="0" indent="0" algn="just">
              <a:buNone/>
            </a:pPr>
            <a:endParaRPr lang="en-US" sz="2000" dirty="0"/>
          </a:p>
          <a:p>
            <a:pPr marL="0" indent="0" algn="just">
              <a:buNone/>
            </a:pPr>
            <a:r>
              <a:rPr lang="en-US" sz="2000" dirty="0" smtClean="0"/>
              <a:t> </a:t>
            </a:r>
            <a:r>
              <a:rPr lang="en-US" sz="2000" dirty="0"/>
              <a:t>6. Goal Oriented: Entrepreneurs are highly goal-oriented and specifically aim at producing goods and services that represent unmet needs of consumers. He adopts a ‘hands-on’ approach. Entrepreneur is planer and doer, dreamer and action-taker. He implements what he </a:t>
            </a:r>
            <a:r>
              <a:rPr lang="en-US" sz="2000" dirty="0" err="1"/>
              <a:t>visualises</a:t>
            </a:r>
            <a:r>
              <a:rPr lang="en-US" sz="2000" dirty="0"/>
              <a:t>. An entrepreneur must be able to set realistic but challenging goals for him as well as for others in the </a:t>
            </a:r>
            <a:r>
              <a:rPr lang="en-US" sz="2000" dirty="0" err="1"/>
              <a:t>organisation</a:t>
            </a:r>
            <a:r>
              <a:rPr lang="en-US" sz="2000" dirty="0" smtClean="0"/>
              <a:t>.</a:t>
            </a:r>
          </a:p>
          <a:p>
            <a:pPr marL="0" indent="0" algn="just">
              <a:buNone/>
            </a:pPr>
            <a:endParaRPr lang="en-US" sz="2000" dirty="0" smtClean="0"/>
          </a:p>
          <a:p>
            <a:pPr marL="0" indent="0" algn="just">
              <a:buNone/>
            </a:pPr>
            <a:r>
              <a:rPr lang="en-US" sz="2000" dirty="0"/>
              <a:t>7. Desire for Responsibility: Entrepreneurs feel a deep sense of personal responsibility for the outcome of ventures they start. They prefer to be in control of their resources, and they use those resources to achieve self-determined goals. </a:t>
            </a:r>
          </a:p>
          <a:p>
            <a:pPr marL="0" indent="0" algn="just">
              <a:buNone/>
            </a:pPr>
            <a:endParaRPr lang="en-US" sz="2000" dirty="0"/>
          </a:p>
          <a:p>
            <a:pPr algn="just"/>
            <a:endParaRPr lang="en-US" sz="2000" dirty="0"/>
          </a:p>
        </p:txBody>
      </p:sp>
    </p:spTree>
    <p:extLst>
      <p:ext uri="{BB962C8B-B14F-4D97-AF65-F5344CB8AC3E}">
        <p14:creationId xmlns:p14="http://schemas.microsoft.com/office/powerpoint/2010/main" val="2993825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13855"/>
            <a:ext cx="11506200" cy="6172199"/>
          </a:xfrm>
        </p:spPr>
        <p:txBody>
          <a:bodyPr>
            <a:noAutofit/>
          </a:bodyPr>
          <a:lstStyle/>
          <a:p>
            <a:pPr marL="0" indent="0" algn="just">
              <a:buNone/>
            </a:pPr>
            <a:endParaRPr lang="en-US" sz="2000" dirty="0" smtClean="0"/>
          </a:p>
          <a:p>
            <a:pPr marL="0" indent="0" algn="just">
              <a:buNone/>
            </a:pPr>
            <a:r>
              <a:rPr lang="en-US" sz="2000" dirty="0" smtClean="0"/>
              <a:t>8</a:t>
            </a:r>
            <a:r>
              <a:rPr lang="en-US" sz="2000" dirty="0"/>
              <a:t>. Emotional Stability and Self-control: Emotional health is a must for entrepreneurs to meet the challenges of exploiting a new business opportunity. Successful entrepreneurs believe in control being exercised from within. They believe in imposing control on themselves and their enterprises rather than leaving their success to </a:t>
            </a:r>
            <a:r>
              <a:rPr lang="en-US" sz="2000" dirty="0" smtClean="0"/>
              <a:t>fate.</a:t>
            </a:r>
          </a:p>
          <a:p>
            <a:pPr marL="0" indent="0" algn="just">
              <a:buNone/>
            </a:pPr>
            <a:endParaRPr lang="en-US" sz="2000" dirty="0" smtClean="0"/>
          </a:p>
          <a:p>
            <a:pPr marL="0" indent="0" algn="just">
              <a:buNone/>
            </a:pPr>
            <a:r>
              <a:rPr lang="en-US" sz="2000" dirty="0" smtClean="0"/>
              <a:t>9.Communication </a:t>
            </a:r>
            <a:r>
              <a:rPr lang="en-US" sz="2000" dirty="0"/>
              <a:t>Ability: This ability pertains to communicate effectively. As a leader an entrepreneur communicates effectively with all concerned such as financiers, employees, customers, suppliers, creditors and all who are concerned with the new enterprise</a:t>
            </a:r>
            <a:r>
              <a:rPr lang="en-US" sz="2000" dirty="0" smtClean="0"/>
              <a:t>.</a:t>
            </a:r>
          </a:p>
          <a:p>
            <a:pPr marL="0" indent="0" algn="just">
              <a:buNone/>
            </a:pPr>
            <a:endParaRPr lang="en-US" sz="2000" dirty="0" smtClean="0"/>
          </a:p>
          <a:p>
            <a:pPr marL="0" indent="0" algn="just">
              <a:buNone/>
            </a:pPr>
            <a:r>
              <a:rPr lang="en-US" sz="2000" dirty="0" smtClean="0"/>
              <a:t> </a:t>
            </a:r>
            <a:r>
              <a:rPr lang="en-US" sz="2000" dirty="0"/>
              <a:t>10. Future Orientation: Entrepreneurs look ahead and are less concerned with what they did yesterday than with what they might do tomorrow. Not satisfied to sit back and revel in their success, real entrepreneurs stay focused on the future. Whereas traditional managers are concerned with managing available resources, entrepreneurs are more interested in spotting and capitalizing on opportunities</a:t>
            </a:r>
            <a:r>
              <a:rPr lang="en-US" sz="2000" dirty="0" smtClean="0"/>
              <a:t>.</a:t>
            </a:r>
          </a:p>
          <a:p>
            <a:pPr marL="0" indent="0" algn="just">
              <a:buNone/>
            </a:pPr>
            <a:r>
              <a:rPr lang="en-US" sz="2000" dirty="0" smtClean="0"/>
              <a:t> </a:t>
            </a:r>
          </a:p>
          <a:p>
            <a:pPr marL="0" indent="0" algn="just">
              <a:buNone/>
            </a:pPr>
            <a:r>
              <a:rPr lang="en-US" sz="2000" dirty="0" smtClean="0"/>
              <a:t>11</a:t>
            </a:r>
            <a:r>
              <a:rPr lang="en-US" sz="2000" dirty="0"/>
              <a:t>. Commitment and Dedication: Entrepreneurs must work with dedication and commitment to launch successful business enterprises. The commitment from the entrepreneur for longer period may be 5 to 10 years is necessary for </a:t>
            </a:r>
            <a:r>
              <a:rPr lang="en-US" sz="2000" dirty="0" err="1"/>
              <a:t>conceptualisation</a:t>
            </a:r>
            <a:r>
              <a:rPr lang="en-US" sz="2000" dirty="0"/>
              <a:t>, building and running an enterprise. Entrepreneurship is hard work, and launching a company successfully requires total commitment from an entrepreneur. Most entrepreneurs have to overcome seemingly insurmountable barriers to launch a company and to keep it growing. That requires commitment</a:t>
            </a:r>
          </a:p>
        </p:txBody>
      </p:sp>
    </p:spTree>
    <p:extLst>
      <p:ext uri="{BB962C8B-B14F-4D97-AF65-F5344CB8AC3E}">
        <p14:creationId xmlns:p14="http://schemas.microsoft.com/office/powerpoint/2010/main" val="2983396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76200"/>
            <a:ext cx="11429999" cy="5897570"/>
          </a:xfrm>
        </p:spPr>
        <p:txBody>
          <a:bodyPr>
            <a:noAutofit/>
          </a:bodyPr>
          <a:lstStyle/>
          <a:p>
            <a:pPr marL="0" indent="0" algn="just">
              <a:buNone/>
            </a:pPr>
            <a:r>
              <a:rPr lang="en-US" sz="2200" dirty="0"/>
              <a:t>12. High Level of Energy: Entrepreneurs are more energetic than the average person. Managing resources and running an enterprise calls for long hours of work for longer period of time and hence an entrepreneur is a man of high energy level. </a:t>
            </a:r>
            <a:endParaRPr lang="en-US" sz="2200" dirty="0" smtClean="0"/>
          </a:p>
          <a:p>
            <a:pPr marL="0" indent="0" algn="just">
              <a:buNone/>
            </a:pPr>
            <a:endParaRPr lang="en-US" sz="2200" dirty="0" smtClean="0"/>
          </a:p>
          <a:p>
            <a:pPr marL="0" indent="0" algn="just">
              <a:buNone/>
            </a:pPr>
            <a:r>
              <a:rPr lang="en-US" sz="2200" dirty="0" smtClean="0"/>
              <a:t>13</a:t>
            </a:r>
            <a:r>
              <a:rPr lang="en-US" sz="2200" dirty="0"/>
              <a:t>. Flexibility: One hallmark of true entrepreneurs is their ability to adapt to the changing demands of their customers and their businesses. In this rapidly changing global economy, rigidity often leads to failure. As our society, its people, and their tastes change, entrepreneurs also must be willing to adapt their business to meet those changes. When their ideas fail to live up to their expectations, successful entrepreneurs change them. </a:t>
            </a:r>
            <a:endParaRPr lang="en-US" sz="2200" dirty="0" smtClean="0"/>
          </a:p>
          <a:p>
            <a:pPr marL="0" indent="0" algn="just">
              <a:buNone/>
            </a:pPr>
            <a:endParaRPr lang="en-US" sz="2200" dirty="0" smtClean="0"/>
          </a:p>
          <a:p>
            <a:pPr marL="0" indent="0" algn="just">
              <a:buNone/>
            </a:pPr>
            <a:r>
              <a:rPr lang="en-US" sz="2200" dirty="0" smtClean="0"/>
              <a:t>14</a:t>
            </a:r>
            <a:r>
              <a:rPr lang="en-US" sz="2200" dirty="0"/>
              <a:t>. Technical Knowledge: An entrepreneur must have a reasonable level of technical knowledge. This is the one ability that most people are able to acquire if they try hard enough. The entrepreneur should have a keen desire to change and adopt new industrial or commercial technology available in the market. </a:t>
            </a:r>
            <a:endParaRPr lang="en-US" sz="2200" dirty="0" smtClean="0"/>
          </a:p>
          <a:p>
            <a:pPr marL="0" indent="0" algn="just">
              <a:buNone/>
            </a:pPr>
            <a:endParaRPr lang="en-US" sz="2200" dirty="0" smtClean="0"/>
          </a:p>
          <a:p>
            <a:pPr marL="0" indent="0" algn="just">
              <a:buNone/>
            </a:pPr>
            <a:r>
              <a:rPr lang="en-US" sz="2200" dirty="0" smtClean="0"/>
              <a:t>15</a:t>
            </a:r>
            <a:r>
              <a:rPr lang="en-US" sz="2200" dirty="0"/>
              <a:t>. Mental Ability: An entrepreneur will be a man of high level intelligence, creative, thinking and decision maker. He must be able to engage in the analysis of various problems and situations in order to deal with them. The entrepreneur should anticipate changes and must be able to study the various situations under which decision have to be made</a:t>
            </a:r>
            <a:r>
              <a:rPr lang="en-US" sz="2200" dirty="0" smtClean="0"/>
              <a:t>..</a:t>
            </a:r>
            <a:endParaRPr lang="en-US" sz="2200" dirty="0"/>
          </a:p>
          <a:p>
            <a:pPr algn="just"/>
            <a:endParaRPr lang="en-US" sz="2200" dirty="0"/>
          </a:p>
        </p:txBody>
      </p:sp>
    </p:spTree>
    <p:extLst>
      <p:ext uri="{BB962C8B-B14F-4D97-AF65-F5344CB8AC3E}">
        <p14:creationId xmlns:p14="http://schemas.microsoft.com/office/powerpoint/2010/main" val="1830428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212" y="152400"/>
            <a:ext cx="11582399" cy="6400799"/>
          </a:xfrm>
        </p:spPr>
        <p:txBody>
          <a:bodyPr>
            <a:normAutofit fontScale="92500" lnSpcReduction="10000"/>
          </a:bodyPr>
          <a:lstStyle/>
          <a:p>
            <a:pPr marL="0" indent="0" algn="just">
              <a:buNone/>
            </a:pPr>
            <a:r>
              <a:rPr lang="en-US" dirty="0"/>
              <a:t>16. More than a Manager: An entrepreneur is more a true leader and less a manager. An entrepreneur builds up his team, educates them, keeps high level of motivation and also provides an environment for creative and focused to work culture. He is the leader of the team. He inspires loyalty and hard work to raise productivity ad efficiency. He has the ability to become market leader. </a:t>
            </a:r>
            <a:endParaRPr lang="en-US" dirty="0" smtClean="0"/>
          </a:p>
          <a:p>
            <a:pPr marL="0" indent="0" algn="just">
              <a:buNone/>
            </a:pPr>
            <a:r>
              <a:rPr lang="en-US" dirty="0" smtClean="0"/>
              <a:t>17</a:t>
            </a:r>
            <a:r>
              <a:rPr lang="en-US" dirty="0"/>
              <a:t>. Problem Solver and a Decision Maker: In the initial phases of an enterprise many teething problems do occur and an entrepreneur should be a creative problem solver to turn difficulties into advantages. Entrepreneurs face lots of problems right from the conception of an idea to its implementation. Entrepreneurs who are decisive arrive at the right solution to the problem by spending the least possible time and money. Lack of ability to solve problems will result in most of the problems remaining unresolved</a:t>
            </a:r>
          </a:p>
        </p:txBody>
      </p:sp>
    </p:spTree>
    <p:extLst>
      <p:ext uri="{BB962C8B-B14F-4D97-AF65-F5344CB8AC3E}">
        <p14:creationId xmlns:p14="http://schemas.microsoft.com/office/powerpoint/2010/main" val="1888778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3" y="228600"/>
            <a:ext cx="10969943" cy="6477000"/>
          </a:xfrm>
        </p:spPr>
        <p:txBody>
          <a:bodyPr>
            <a:normAutofit fontScale="77500" lnSpcReduction="20000"/>
          </a:bodyPr>
          <a:lstStyle/>
          <a:p>
            <a:pPr marL="0" indent="0" algn="ctr">
              <a:buNone/>
            </a:pPr>
            <a:r>
              <a:rPr lang="en-US" dirty="0"/>
              <a:t>James J. Berne has stressed the following qualities of a good </a:t>
            </a:r>
            <a:r>
              <a:rPr lang="en-US" dirty="0" smtClean="0"/>
              <a:t>entrepreneur</a:t>
            </a:r>
          </a:p>
          <a:p>
            <a:pPr marL="0" indent="0" algn="just">
              <a:buNone/>
            </a:pPr>
            <a:endParaRPr lang="en-US" dirty="0" smtClean="0"/>
          </a:p>
          <a:p>
            <a:pPr algn="just">
              <a:buFont typeface="Wingdings" pitchFamily="2" charset="2"/>
              <a:buChar char="Ø"/>
            </a:pPr>
            <a:r>
              <a:rPr lang="en-US" dirty="0" smtClean="0"/>
              <a:t>He </a:t>
            </a:r>
            <a:r>
              <a:rPr lang="en-US" dirty="0"/>
              <a:t>is an enterprising individual, </a:t>
            </a:r>
            <a:r>
              <a:rPr lang="en-US" dirty="0" smtClean="0"/>
              <a:t> </a:t>
            </a:r>
            <a:r>
              <a:rPr lang="en-US" dirty="0"/>
              <a:t>energetic, hardworking, resourceful, aware of new opportunities and able to adjust himself to changing conditions with ease and willing to assume risks involved in change.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He </a:t>
            </a:r>
            <a:r>
              <a:rPr lang="en-US" dirty="0"/>
              <a:t>is interested in advancing technologically and in improving the quality of his ­product or service.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He </a:t>
            </a:r>
            <a:r>
              <a:rPr lang="en-US" dirty="0"/>
              <a:t>is interested in expanding the scale of his operations by reinvesting his earnings.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He </a:t>
            </a:r>
            <a:r>
              <a:rPr lang="en-US" dirty="0"/>
              <a:t>visualizes changes and </a:t>
            </a:r>
            <a:r>
              <a:rPr lang="en-US" dirty="0" smtClean="0"/>
              <a:t>adapts </a:t>
            </a:r>
            <a:r>
              <a:rPr lang="en-US" dirty="0"/>
              <a:t>to changing conditions.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He </a:t>
            </a:r>
            <a:r>
              <a:rPr lang="en-US" dirty="0"/>
              <a:t>is a firm believer in planning and systematic </a:t>
            </a:r>
            <a:r>
              <a:rPr lang="en-US" dirty="0" smtClean="0"/>
              <a:t>work.</a:t>
            </a:r>
          </a:p>
          <a:p>
            <a:pPr algn="just">
              <a:buFont typeface="Wingdings" pitchFamily="2" charset="2"/>
              <a:buChar char="Ø"/>
            </a:pPr>
            <a:endParaRPr lang="en-US" dirty="0" smtClean="0"/>
          </a:p>
          <a:p>
            <a:pPr algn="just">
              <a:buFont typeface="Wingdings" pitchFamily="2" charset="2"/>
              <a:buChar char="Ø"/>
            </a:pPr>
            <a:r>
              <a:rPr lang="en-US" dirty="0" smtClean="0"/>
              <a:t>He </a:t>
            </a:r>
            <a:r>
              <a:rPr lang="en-US" dirty="0"/>
              <a:t>works for the society at large and for the good of his fe1low-beings.</a:t>
            </a:r>
          </a:p>
        </p:txBody>
      </p:sp>
    </p:spTree>
    <p:extLst>
      <p:ext uri="{BB962C8B-B14F-4D97-AF65-F5344CB8AC3E}">
        <p14:creationId xmlns:p14="http://schemas.microsoft.com/office/powerpoint/2010/main" val="2727604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3" y="228607"/>
            <a:ext cx="10969943" cy="5897565"/>
          </a:xfrm>
        </p:spPr>
        <p:txBody>
          <a:bodyPr>
            <a:normAutofit/>
          </a:bodyPr>
          <a:lstStyle/>
          <a:p>
            <a:pPr marL="0" indent="0" algn="just">
              <a:buNone/>
            </a:pPr>
            <a:r>
              <a:rPr lang="en-US" dirty="0"/>
              <a:t>The detailed analysis of more than 50 studies done by Timmons (1994) found a consensus around the following six general characteristics of entrepreneurs: </a:t>
            </a:r>
            <a:endParaRPr lang="en-US" dirty="0" smtClean="0"/>
          </a:p>
          <a:p>
            <a:pPr marL="573776" indent="-573776" algn="just">
              <a:buFont typeface="+mj-lt"/>
              <a:buAutoNum type="arabicPeriod"/>
            </a:pPr>
            <a:r>
              <a:rPr lang="en-US" dirty="0" smtClean="0"/>
              <a:t> </a:t>
            </a:r>
            <a:r>
              <a:rPr lang="en-US" dirty="0"/>
              <a:t>Commitment and determination </a:t>
            </a:r>
            <a:endParaRPr lang="en-US" dirty="0" smtClean="0"/>
          </a:p>
          <a:p>
            <a:pPr marL="573776" indent="-573776" algn="just">
              <a:buFont typeface="+mj-lt"/>
              <a:buAutoNum type="arabicPeriod"/>
            </a:pPr>
            <a:r>
              <a:rPr lang="en-US" dirty="0" smtClean="0"/>
              <a:t>Leadership </a:t>
            </a:r>
          </a:p>
          <a:p>
            <a:pPr marL="573776" indent="-573776" algn="just">
              <a:buFont typeface="+mj-lt"/>
              <a:buAutoNum type="arabicPeriod"/>
            </a:pPr>
            <a:r>
              <a:rPr lang="en-US" dirty="0" smtClean="0"/>
              <a:t>Opportunity obsession</a:t>
            </a:r>
          </a:p>
          <a:p>
            <a:pPr marL="573776" indent="-573776" algn="just">
              <a:buFont typeface="+mj-lt"/>
              <a:buAutoNum type="arabicPeriod"/>
            </a:pPr>
            <a:r>
              <a:rPr lang="en-US" dirty="0" smtClean="0"/>
              <a:t> Ability to bear risk</a:t>
            </a:r>
            <a:r>
              <a:rPr lang="en-US" dirty="0"/>
              <a:t>, ambiguity and uncertainty </a:t>
            </a:r>
            <a:r>
              <a:rPr lang="en-US" dirty="0" smtClean="0"/>
              <a:t> </a:t>
            </a:r>
          </a:p>
          <a:p>
            <a:pPr marL="573776" indent="-573776" algn="just">
              <a:buFont typeface="+mj-lt"/>
              <a:buAutoNum type="arabicPeriod"/>
            </a:pPr>
            <a:r>
              <a:rPr lang="en-US" dirty="0" smtClean="0"/>
              <a:t>Creativity</a:t>
            </a:r>
            <a:r>
              <a:rPr lang="en-US" dirty="0"/>
              <a:t>, self-reliance and ability to </a:t>
            </a:r>
            <a:r>
              <a:rPr lang="en-US" dirty="0" smtClean="0"/>
              <a:t>adapt</a:t>
            </a:r>
          </a:p>
          <a:p>
            <a:pPr marL="573776" indent="-573776" algn="just">
              <a:buFont typeface="+mj-lt"/>
              <a:buAutoNum type="arabicPeriod"/>
            </a:pPr>
            <a:r>
              <a:rPr lang="en-US" dirty="0" smtClean="0"/>
              <a:t> Motivation </a:t>
            </a:r>
            <a:r>
              <a:rPr lang="en-US" dirty="0"/>
              <a:t>to excel</a:t>
            </a:r>
          </a:p>
        </p:txBody>
      </p:sp>
    </p:spTree>
    <p:extLst>
      <p:ext uri="{BB962C8B-B14F-4D97-AF65-F5344CB8AC3E}">
        <p14:creationId xmlns:p14="http://schemas.microsoft.com/office/powerpoint/2010/main" val="3399665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157" y="-228600"/>
            <a:ext cx="10969943" cy="1143000"/>
          </a:xfrm>
        </p:spPr>
        <p:txBody>
          <a:bodyPr>
            <a:normAutofit/>
          </a:bodyPr>
          <a:lstStyle/>
          <a:p>
            <a:r>
              <a:rPr lang="en-US" sz="4800" b="1" dirty="0">
                <a:solidFill>
                  <a:srgbClr val="0070C0"/>
                </a:solidFill>
              </a:rPr>
              <a:t>Motives behind being an Entrepreneur</a:t>
            </a:r>
            <a:endParaRPr lang="en-US" dirty="0">
              <a:solidFill>
                <a:srgbClr val="0070C0"/>
              </a:solidFill>
            </a:endParaRPr>
          </a:p>
        </p:txBody>
      </p:sp>
      <p:sp>
        <p:nvSpPr>
          <p:cNvPr id="3" name="Content Placeholder 2"/>
          <p:cNvSpPr>
            <a:spLocks noGrp="1"/>
          </p:cNvSpPr>
          <p:nvPr>
            <p:ph idx="1"/>
          </p:nvPr>
        </p:nvSpPr>
        <p:spPr>
          <a:xfrm>
            <a:off x="455612" y="685800"/>
            <a:ext cx="11606266" cy="5829300"/>
          </a:xfrm>
        </p:spPr>
        <p:txBody>
          <a:bodyPr>
            <a:noAutofit/>
          </a:bodyPr>
          <a:lstStyle/>
          <a:p>
            <a:pPr marL="0" indent="0" algn="just">
              <a:buNone/>
            </a:pPr>
            <a:r>
              <a:rPr lang="en-US" sz="2000" dirty="0" smtClean="0"/>
              <a:t> </a:t>
            </a:r>
            <a:r>
              <a:rPr lang="en-US" sz="2000" dirty="0"/>
              <a:t>Motivation is the main force that promotes the efforts of the entrepreneur to achieve his goals</a:t>
            </a:r>
            <a:r>
              <a:rPr lang="en-US" sz="2000" dirty="0" smtClean="0"/>
              <a:t>.</a:t>
            </a:r>
          </a:p>
          <a:p>
            <a:pPr marL="0" indent="0" algn="just">
              <a:buNone/>
            </a:pPr>
            <a:r>
              <a:rPr lang="en-US" sz="2000" dirty="0" smtClean="0"/>
              <a:t>Entrepreneurial motivators </a:t>
            </a:r>
            <a:r>
              <a:rPr lang="en-US" sz="2000" dirty="0"/>
              <a:t>are those factors and forces or events that energizes an individual, his desires and the needs to go into and sustain a business venture.</a:t>
            </a:r>
          </a:p>
          <a:p>
            <a:pPr marL="0" indent="0">
              <a:buNone/>
            </a:pPr>
            <a:r>
              <a:rPr lang="en-US" sz="2000" b="1" dirty="0" smtClean="0">
                <a:solidFill>
                  <a:srgbClr val="C00000"/>
                </a:solidFill>
              </a:rPr>
              <a:t>(</a:t>
            </a:r>
            <a:r>
              <a:rPr lang="en-US" sz="2000" b="1" dirty="0">
                <a:solidFill>
                  <a:srgbClr val="C00000"/>
                </a:solidFill>
              </a:rPr>
              <a:t>i) </a:t>
            </a:r>
            <a:r>
              <a:rPr lang="en-US" sz="2000" b="1" dirty="0" smtClean="0">
                <a:solidFill>
                  <a:srgbClr val="C00000"/>
                </a:solidFill>
              </a:rPr>
              <a:t>Internal </a:t>
            </a:r>
            <a:r>
              <a:rPr lang="en-US" sz="2000" b="1" dirty="0">
                <a:solidFill>
                  <a:srgbClr val="C00000"/>
                </a:solidFill>
              </a:rPr>
              <a:t>Motivation</a:t>
            </a:r>
            <a:r>
              <a:rPr lang="en-US" sz="2000" b="1" dirty="0" smtClean="0">
                <a:solidFill>
                  <a:srgbClr val="C00000"/>
                </a:solidFill>
              </a:rPr>
              <a:t> </a:t>
            </a:r>
            <a:r>
              <a:rPr lang="en-US" sz="2000" b="1" dirty="0">
                <a:solidFill>
                  <a:srgbClr val="C00000"/>
                </a:solidFill>
              </a:rPr>
              <a:t>F</a:t>
            </a:r>
            <a:r>
              <a:rPr lang="en-US" sz="2000" b="1" dirty="0" smtClean="0">
                <a:solidFill>
                  <a:srgbClr val="C00000"/>
                </a:solidFill>
              </a:rPr>
              <a:t>actors </a:t>
            </a:r>
          </a:p>
          <a:p>
            <a:pPr>
              <a:buFont typeface="Wingdings" pitchFamily="2" charset="2"/>
              <a:buChar char="Ø"/>
            </a:pPr>
            <a:r>
              <a:rPr lang="en-US" sz="2000" dirty="0"/>
              <a:t>Desire</a:t>
            </a:r>
            <a:r>
              <a:rPr lang="en-US" sz="2000" dirty="0" smtClean="0"/>
              <a:t> </a:t>
            </a:r>
            <a:r>
              <a:rPr lang="en-US" sz="2000" dirty="0"/>
              <a:t>To make money </a:t>
            </a:r>
            <a:r>
              <a:rPr lang="en-US" sz="2000" dirty="0" smtClean="0"/>
              <a:t>or </a:t>
            </a:r>
            <a:r>
              <a:rPr lang="en-US" sz="2000" dirty="0"/>
              <a:t>Employment Creation Need</a:t>
            </a:r>
            <a:endParaRPr lang="en-US" sz="2000" dirty="0" smtClean="0"/>
          </a:p>
          <a:p>
            <a:pPr>
              <a:buFont typeface="Wingdings" pitchFamily="2" charset="2"/>
              <a:buChar char="Ø"/>
            </a:pPr>
            <a:r>
              <a:rPr lang="en-US" sz="2000" dirty="0" smtClean="0"/>
              <a:t>Educational background</a:t>
            </a:r>
          </a:p>
          <a:p>
            <a:pPr>
              <a:buFont typeface="Wingdings" pitchFamily="2" charset="2"/>
              <a:buChar char="Ø"/>
            </a:pPr>
            <a:r>
              <a:rPr lang="en-US" sz="2000" dirty="0" smtClean="0"/>
              <a:t> </a:t>
            </a:r>
            <a:r>
              <a:rPr lang="en-US" sz="2000" dirty="0"/>
              <a:t>Occupational </a:t>
            </a:r>
            <a:r>
              <a:rPr lang="en-US" sz="2000" dirty="0" smtClean="0"/>
              <a:t>experience</a:t>
            </a:r>
          </a:p>
          <a:p>
            <a:pPr>
              <a:buFont typeface="Wingdings" pitchFamily="2" charset="2"/>
              <a:buChar char="Ø"/>
            </a:pPr>
            <a:r>
              <a:rPr lang="en-US" sz="2000" dirty="0" smtClean="0"/>
              <a:t> </a:t>
            </a:r>
            <a:r>
              <a:rPr lang="en-US" sz="2000" dirty="0"/>
              <a:t>Desire to do something pioneering and innovative </a:t>
            </a:r>
            <a:r>
              <a:rPr lang="en-US" sz="2000" dirty="0" smtClean="0"/>
              <a:t>and for </a:t>
            </a:r>
            <a:r>
              <a:rPr lang="en-US" sz="2000" dirty="0"/>
              <a:t>Self-actualization</a:t>
            </a:r>
            <a:endParaRPr lang="en-US" sz="2000" dirty="0" smtClean="0"/>
          </a:p>
          <a:p>
            <a:pPr>
              <a:buFont typeface="Wingdings" pitchFamily="2" charset="2"/>
              <a:buChar char="Ø"/>
            </a:pPr>
            <a:r>
              <a:rPr lang="en-US" sz="2000" dirty="0" smtClean="0"/>
              <a:t> </a:t>
            </a:r>
            <a:r>
              <a:rPr lang="en-US" sz="2000" dirty="0"/>
              <a:t>Desire to be free and independent </a:t>
            </a:r>
            <a:endParaRPr lang="en-US" sz="2000" dirty="0" smtClean="0"/>
          </a:p>
          <a:p>
            <a:pPr>
              <a:buFont typeface="Wingdings" pitchFamily="2" charset="2"/>
              <a:buChar char="Ø"/>
            </a:pPr>
            <a:r>
              <a:rPr lang="en-US" sz="2000" dirty="0" smtClean="0"/>
              <a:t> family </a:t>
            </a:r>
            <a:r>
              <a:rPr lang="en-US" sz="2000" dirty="0"/>
              <a:t>background </a:t>
            </a:r>
            <a:endParaRPr lang="en-US" sz="2000" dirty="0" smtClean="0"/>
          </a:p>
          <a:p>
            <a:pPr marL="0" indent="0">
              <a:buNone/>
            </a:pPr>
            <a:r>
              <a:rPr lang="en-US" sz="2000" dirty="0" smtClean="0"/>
              <a:t>(</a:t>
            </a:r>
            <a:r>
              <a:rPr lang="en-US" sz="2000" b="1" dirty="0">
                <a:solidFill>
                  <a:srgbClr val="C00000"/>
                </a:solidFill>
              </a:rPr>
              <a:t>ii) </a:t>
            </a:r>
            <a:r>
              <a:rPr lang="en-US" sz="2000" b="1" dirty="0" smtClean="0">
                <a:solidFill>
                  <a:srgbClr val="C00000"/>
                </a:solidFill>
              </a:rPr>
              <a:t>External Motivation Factors </a:t>
            </a:r>
          </a:p>
          <a:p>
            <a:pPr>
              <a:buFont typeface="Wingdings" pitchFamily="2" charset="2"/>
              <a:buChar char="Ø"/>
            </a:pPr>
            <a:r>
              <a:rPr lang="en-US" sz="2000" dirty="0" smtClean="0"/>
              <a:t> </a:t>
            </a:r>
            <a:r>
              <a:rPr lang="en-US" sz="2000" dirty="0"/>
              <a:t>Assistance from Government </a:t>
            </a:r>
            <a:endParaRPr lang="en-US" sz="2000" dirty="0" smtClean="0"/>
          </a:p>
          <a:p>
            <a:pPr>
              <a:buFont typeface="Wingdings" pitchFamily="2" charset="2"/>
              <a:buChar char="Ø"/>
            </a:pPr>
            <a:r>
              <a:rPr lang="en-US" sz="2000" dirty="0" smtClean="0"/>
              <a:t> Financial </a:t>
            </a:r>
            <a:r>
              <a:rPr lang="en-US" sz="2000" dirty="0"/>
              <a:t>assistance from </a:t>
            </a:r>
            <a:r>
              <a:rPr lang="en-US" sz="2000" dirty="0" smtClean="0"/>
              <a:t>institutions</a:t>
            </a:r>
          </a:p>
          <a:p>
            <a:pPr>
              <a:buFont typeface="Wingdings" pitchFamily="2" charset="2"/>
              <a:buChar char="Ø"/>
            </a:pPr>
            <a:r>
              <a:rPr lang="en-US" sz="2000" dirty="0" smtClean="0"/>
              <a:t> Availability </a:t>
            </a:r>
            <a:r>
              <a:rPr lang="en-US" sz="2000" dirty="0"/>
              <a:t>of technology and/or raw </a:t>
            </a:r>
            <a:r>
              <a:rPr lang="en-US" sz="2000" dirty="0" smtClean="0"/>
              <a:t>materials</a:t>
            </a:r>
          </a:p>
          <a:p>
            <a:pPr>
              <a:buFont typeface="Wingdings" pitchFamily="2" charset="2"/>
              <a:buChar char="Ø"/>
            </a:pPr>
            <a:r>
              <a:rPr lang="en-US" sz="2000" dirty="0" smtClean="0"/>
              <a:t> </a:t>
            </a:r>
            <a:r>
              <a:rPr lang="en-US" sz="2000" dirty="0"/>
              <a:t>Encouragement from big business </a:t>
            </a:r>
            <a:r>
              <a:rPr lang="en-US" sz="2000" dirty="0" smtClean="0"/>
              <a:t>units</a:t>
            </a:r>
          </a:p>
          <a:p>
            <a:pPr>
              <a:buFont typeface="Wingdings" pitchFamily="2" charset="2"/>
              <a:buChar char="Ø"/>
            </a:pPr>
            <a:r>
              <a:rPr lang="en-US" sz="2000" dirty="0" smtClean="0"/>
              <a:t> Heavy </a:t>
            </a:r>
            <a:r>
              <a:rPr lang="en-US" sz="2000" dirty="0"/>
              <a:t>demand for product </a:t>
            </a:r>
            <a:endParaRPr lang="en-US" sz="2000" dirty="0" smtClean="0"/>
          </a:p>
        </p:txBody>
      </p:sp>
    </p:spTree>
    <p:extLst>
      <p:ext uri="{BB962C8B-B14F-4D97-AF65-F5344CB8AC3E}">
        <p14:creationId xmlns:p14="http://schemas.microsoft.com/office/powerpoint/2010/main" val="1979082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295" y="31055"/>
            <a:ext cx="11479317" cy="6861725"/>
          </a:xfrm>
          <a:prstGeom prst="rect">
            <a:avLst/>
          </a:prstGeom>
        </p:spPr>
        <p:txBody>
          <a:bodyPr wrap="square" lIns="89760" tIns="44882" rIns="89760" bIns="44882">
            <a:spAutoFit/>
          </a:bodyPr>
          <a:lstStyle/>
          <a:p>
            <a:pPr marL="392703" lvl="1" algn="ctr"/>
            <a:r>
              <a:rPr lang="en-US" sz="2400" b="1" dirty="0" smtClean="0">
                <a:solidFill>
                  <a:srgbClr val="00B050"/>
                </a:solidFill>
              </a:rPr>
              <a:t>Internal motivators</a:t>
            </a:r>
          </a:p>
          <a:p>
            <a:pPr marL="392703" lvl="1" algn="ctr"/>
            <a:endParaRPr lang="en-US" sz="2000" b="1" dirty="0" smtClean="0">
              <a:solidFill>
                <a:srgbClr val="00B050"/>
              </a:solidFill>
            </a:endParaRPr>
          </a:p>
          <a:p>
            <a:pPr marL="392703" lvl="1" algn="just"/>
            <a:r>
              <a:rPr lang="en-US" sz="2000" b="1" dirty="0" smtClean="0">
                <a:solidFill>
                  <a:srgbClr val="FF0000"/>
                </a:solidFill>
              </a:rPr>
              <a:t>i. Desire to make money or  Employment Creation Need</a:t>
            </a:r>
            <a:r>
              <a:rPr lang="en-US" sz="2000" b="1" dirty="0" smtClean="0"/>
              <a:t>: </a:t>
            </a:r>
            <a:r>
              <a:rPr lang="en-US" sz="2000" dirty="0" smtClean="0"/>
              <a:t>For a means of </a:t>
            </a:r>
            <a:r>
              <a:rPr lang="en-US" sz="2000" dirty="0"/>
              <a:t>securing the necessities of </a:t>
            </a:r>
            <a:r>
              <a:rPr lang="en-US" sz="2000" dirty="0" smtClean="0"/>
              <a:t>life, money is needed and should make money on own or should get as salary</a:t>
            </a:r>
          </a:p>
          <a:p>
            <a:pPr marL="392703" lvl="1" algn="just"/>
            <a:endParaRPr lang="en-US" sz="2000" dirty="0"/>
          </a:p>
          <a:p>
            <a:pPr algn="just"/>
            <a:r>
              <a:rPr lang="en-US" sz="2000" dirty="0"/>
              <a:t> </a:t>
            </a:r>
            <a:r>
              <a:rPr lang="en-US" sz="2000" dirty="0" smtClean="0">
                <a:solidFill>
                  <a:srgbClr val="FF0000"/>
                </a:solidFill>
              </a:rPr>
              <a:t>ii. </a:t>
            </a:r>
            <a:r>
              <a:rPr lang="en-US" sz="2000" b="1" dirty="0">
                <a:solidFill>
                  <a:srgbClr val="FF0000"/>
                </a:solidFill>
              </a:rPr>
              <a:t>Need for independence or self-Reliance</a:t>
            </a:r>
            <a:r>
              <a:rPr lang="en-US" sz="2000" dirty="0"/>
              <a:t>: one may want to be one's own boss                                    especially if one doesn't like taking orders from others. </a:t>
            </a:r>
          </a:p>
          <a:p>
            <a:pPr algn="just"/>
            <a:endParaRPr lang="en-US" sz="2000" b="1" dirty="0" smtClean="0"/>
          </a:p>
          <a:p>
            <a:pPr algn="just"/>
            <a:r>
              <a:rPr lang="en-US" sz="2000" b="1" dirty="0" smtClean="0">
                <a:solidFill>
                  <a:srgbClr val="FF0000"/>
                </a:solidFill>
              </a:rPr>
              <a:t>iii. Need </a:t>
            </a:r>
            <a:r>
              <a:rPr lang="en-US" sz="2000" b="1" dirty="0">
                <a:solidFill>
                  <a:srgbClr val="FF0000"/>
                </a:solidFill>
              </a:rPr>
              <a:t>for Power</a:t>
            </a:r>
            <a:r>
              <a:rPr lang="en-US" sz="2000" dirty="0"/>
              <a:t>: Need to exercise power over others and need to control others. People with high need for power have a greater concern for exercising influence and control</a:t>
            </a:r>
            <a:r>
              <a:rPr lang="en-US" sz="2000" dirty="0" smtClean="0"/>
              <a:t>.</a:t>
            </a:r>
          </a:p>
          <a:p>
            <a:pPr algn="just"/>
            <a:endParaRPr lang="en-US" sz="2000" dirty="0" smtClean="0"/>
          </a:p>
          <a:p>
            <a:pPr algn="just"/>
            <a:r>
              <a:rPr lang="en-US" sz="2000" dirty="0" err="1" smtClean="0">
                <a:solidFill>
                  <a:srgbClr val="FF0000"/>
                </a:solidFill>
              </a:rPr>
              <a:t>iV</a:t>
            </a:r>
            <a:r>
              <a:rPr lang="en-US" sz="2000" dirty="0" smtClean="0">
                <a:solidFill>
                  <a:srgbClr val="FF0000"/>
                </a:solidFill>
              </a:rPr>
              <a:t>. </a:t>
            </a:r>
            <a:r>
              <a:rPr lang="en-US" sz="2000" b="1" dirty="0">
                <a:solidFill>
                  <a:srgbClr val="FF0000"/>
                </a:solidFill>
              </a:rPr>
              <a:t>Need for Recognition</a:t>
            </a:r>
            <a:r>
              <a:rPr lang="en-US" sz="2000" dirty="0"/>
              <a:t>: We normally strive to get recognition about our achievement in life, </a:t>
            </a:r>
            <a:r>
              <a:rPr lang="en-US" sz="2000" dirty="0" smtClean="0"/>
              <a:t>your </a:t>
            </a:r>
            <a:r>
              <a:rPr lang="en-US" sz="2000" dirty="0"/>
              <a:t>peers, family and society. </a:t>
            </a:r>
            <a:endParaRPr lang="en-US" sz="2000" dirty="0" smtClean="0"/>
          </a:p>
          <a:p>
            <a:pPr algn="just"/>
            <a:r>
              <a:rPr lang="en-US" sz="2000" dirty="0" smtClean="0"/>
              <a:t>If </a:t>
            </a:r>
            <a:r>
              <a:rPr lang="en-US" sz="2000" dirty="0"/>
              <a:t>you aspire to be recognized, then this could be an important drive for you to go into </a:t>
            </a:r>
            <a:r>
              <a:rPr lang="en-US" sz="2000" dirty="0" smtClean="0"/>
              <a:t>self employment.  </a:t>
            </a:r>
          </a:p>
          <a:p>
            <a:pPr algn="just"/>
            <a:endParaRPr lang="en-US" sz="2000" dirty="0" smtClean="0"/>
          </a:p>
          <a:p>
            <a:pPr algn="just"/>
            <a:r>
              <a:rPr lang="en-US" sz="2000" dirty="0" smtClean="0">
                <a:solidFill>
                  <a:srgbClr val="FF0000"/>
                </a:solidFill>
              </a:rPr>
              <a:t>V </a:t>
            </a:r>
            <a:r>
              <a:rPr lang="en-US" sz="2000" b="1" dirty="0" smtClean="0">
                <a:solidFill>
                  <a:srgbClr val="FF0000"/>
                </a:solidFill>
              </a:rPr>
              <a:t>Need </a:t>
            </a:r>
            <a:r>
              <a:rPr lang="en-US" sz="2000" b="1" dirty="0">
                <a:solidFill>
                  <a:srgbClr val="FF0000"/>
                </a:solidFill>
              </a:rPr>
              <a:t>for </a:t>
            </a:r>
            <a:r>
              <a:rPr lang="en-US" sz="2000" b="1" dirty="0" smtClean="0">
                <a:solidFill>
                  <a:srgbClr val="FF0000"/>
                </a:solidFill>
              </a:rPr>
              <a:t>Security</a:t>
            </a:r>
            <a:r>
              <a:rPr lang="en-US" sz="2000" dirty="0" smtClean="0"/>
              <a:t>: Anxiety </a:t>
            </a:r>
            <a:r>
              <a:rPr lang="en-US" sz="2000" dirty="0"/>
              <a:t>about the future, both for ourselves as well as for our </a:t>
            </a:r>
            <a:r>
              <a:rPr lang="en-US" sz="2000" dirty="0" smtClean="0"/>
              <a:t>families It </a:t>
            </a:r>
            <a:r>
              <a:rPr lang="en-US" sz="2000" dirty="0"/>
              <a:t>is for this reason that we all strive to maximize our returns, wage employment may not meet this anxiety especially if we are not pensionable. </a:t>
            </a:r>
            <a:r>
              <a:rPr lang="en-US" sz="2000" dirty="0" smtClean="0"/>
              <a:t>  </a:t>
            </a:r>
          </a:p>
          <a:p>
            <a:pPr algn="just"/>
            <a:endParaRPr lang="en-US" sz="2000" dirty="0" smtClean="0"/>
          </a:p>
          <a:p>
            <a:pPr algn="just"/>
            <a:r>
              <a:rPr lang="en-US" sz="2000" dirty="0">
                <a:solidFill>
                  <a:srgbClr val="FF0000"/>
                </a:solidFill>
              </a:rPr>
              <a:t>V</a:t>
            </a:r>
            <a:r>
              <a:rPr lang="en-US" sz="2000" dirty="0" smtClean="0">
                <a:solidFill>
                  <a:srgbClr val="FF0000"/>
                </a:solidFill>
              </a:rPr>
              <a:t>i</a:t>
            </a:r>
            <a:r>
              <a:rPr lang="en-US" sz="2000" b="1" dirty="0" smtClean="0">
                <a:solidFill>
                  <a:srgbClr val="FF0000"/>
                </a:solidFill>
              </a:rPr>
              <a:t>. Self-actualization need</a:t>
            </a:r>
            <a:r>
              <a:rPr lang="en-US" sz="2000" dirty="0" smtClean="0"/>
              <a:t>: Refers </a:t>
            </a:r>
            <a:r>
              <a:rPr lang="en-US" sz="2000" dirty="0"/>
              <a:t>to the need to accomplish that which you as a person is capable of achieving, the peed to be unique. </a:t>
            </a:r>
            <a:endParaRPr lang="en-US" sz="2000" dirty="0" smtClean="0"/>
          </a:p>
          <a:p>
            <a:pPr algn="just"/>
            <a:endParaRPr lang="en-US" sz="2000" dirty="0"/>
          </a:p>
        </p:txBody>
      </p:sp>
    </p:spTree>
    <p:extLst>
      <p:ext uri="{BB962C8B-B14F-4D97-AF65-F5344CB8AC3E}">
        <p14:creationId xmlns:p14="http://schemas.microsoft.com/office/powerpoint/2010/main" val="2541800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87" t="23484" r="36258" b="6724"/>
          <a:stretch/>
        </p:blipFill>
        <p:spPr bwMode="auto">
          <a:xfrm>
            <a:off x="398606" y="13854"/>
            <a:ext cx="11258406" cy="661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90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580" y="114306"/>
            <a:ext cx="11699432" cy="5726115"/>
          </a:xfrm>
        </p:spPr>
        <p:txBody>
          <a:bodyPr>
            <a:noAutofit/>
          </a:bodyPr>
          <a:lstStyle/>
          <a:p>
            <a:pPr marL="0" indent="0" algn="ctr">
              <a:buNone/>
            </a:pPr>
            <a:r>
              <a:rPr lang="en-US" sz="2400" b="1" dirty="0" smtClean="0">
                <a:solidFill>
                  <a:srgbClr val="00B050"/>
                </a:solidFill>
              </a:rPr>
              <a:t>External Motivators</a:t>
            </a:r>
          </a:p>
          <a:p>
            <a:pPr marL="0" indent="0" algn="just">
              <a:buNone/>
            </a:pPr>
            <a:r>
              <a:rPr lang="en-US" sz="2400" b="1" dirty="0" smtClean="0"/>
              <a:t> </a:t>
            </a:r>
            <a:r>
              <a:rPr lang="en-US" sz="2400" dirty="0"/>
              <a:t>T</a:t>
            </a:r>
            <a:r>
              <a:rPr lang="en-US" sz="2400" dirty="0" smtClean="0"/>
              <a:t>hey  are drives from out side </a:t>
            </a:r>
            <a:r>
              <a:rPr lang="en-US" sz="2400" dirty="0"/>
              <a:t>u</a:t>
            </a:r>
            <a:r>
              <a:rPr lang="en-US" sz="2400" dirty="0" smtClean="0"/>
              <a:t>nlike </a:t>
            </a:r>
            <a:r>
              <a:rPr lang="en-US" sz="2400" dirty="0"/>
              <a:t>internal motivations which are in your inner </a:t>
            </a:r>
            <a:r>
              <a:rPr lang="en-US" sz="2400" dirty="0" smtClean="0"/>
              <a:t>being.</a:t>
            </a:r>
          </a:p>
          <a:p>
            <a:pPr marL="0" indent="0" algn="just">
              <a:buNone/>
            </a:pPr>
            <a:r>
              <a:rPr lang="en-US" sz="2400" dirty="0" smtClean="0"/>
              <a:t>The </a:t>
            </a:r>
            <a:r>
              <a:rPr lang="en-US" sz="2400" dirty="0"/>
              <a:t>external </a:t>
            </a:r>
            <a:r>
              <a:rPr lang="en-US" sz="2400" dirty="0" smtClean="0"/>
              <a:t>motivators </a:t>
            </a:r>
            <a:r>
              <a:rPr lang="en-US" sz="2400" dirty="0"/>
              <a:t>refer to those that are provided by others, especially the legal authorities and society in general</a:t>
            </a:r>
            <a:r>
              <a:rPr lang="en-US" sz="2400" dirty="0" smtClean="0"/>
              <a:t>. </a:t>
            </a:r>
          </a:p>
          <a:p>
            <a:pPr marL="0" indent="0" algn="just">
              <a:buNone/>
            </a:pPr>
            <a:r>
              <a:rPr lang="en-US" sz="2400" dirty="0" smtClean="0"/>
              <a:t>These </a:t>
            </a:r>
            <a:r>
              <a:rPr lang="en-US" sz="2400" dirty="0"/>
              <a:t>provide an enabling environment for entrepreneurship. Some of them </a:t>
            </a:r>
            <a:r>
              <a:rPr lang="en-US" sz="2400" dirty="0" smtClean="0"/>
              <a:t>are </a:t>
            </a:r>
          </a:p>
          <a:p>
            <a:pPr marL="0" indent="0" algn="just">
              <a:buNone/>
            </a:pPr>
            <a:r>
              <a:rPr lang="en-US" sz="2400" b="1" dirty="0" smtClean="0">
                <a:solidFill>
                  <a:srgbClr val="C00000"/>
                </a:solidFill>
              </a:rPr>
              <a:t>i. Infrastructure</a:t>
            </a:r>
            <a:r>
              <a:rPr lang="en-US" sz="2400" dirty="0"/>
              <a:t>: To operate efficiently, any business requires the provision of certain basic facilities such as power, water, electricity, communication and accessibility</a:t>
            </a:r>
            <a:r>
              <a:rPr lang="en-US" sz="2400" dirty="0" smtClean="0"/>
              <a:t>. </a:t>
            </a:r>
          </a:p>
          <a:p>
            <a:pPr marL="0" indent="0" algn="just">
              <a:buNone/>
            </a:pPr>
            <a:r>
              <a:rPr lang="en-US" sz="2400" b="1" dirty="0" smtClean="0">
                <a:solidFill>
                  <a:srgbClr val="C00000"/>
                </a:solidFill>
              </a:rPr>
              <a:t>ii</a:t>
            </a:r>
            <a:r>
              <a:rPr lang="en-US" sz="2400" b="1" dirty="0">
                <a:solidFill>
                  <a:srgbClr val="C00000"/>
                </a:solidFill>
              </a:rPr>
              <a:t>. Credit Facilities</a:t>
            </a:r>
            <a:r>
              <a:rPr lang="en-US" sz="2400" dirty="0"/>
              <a:t>: Refers to provision of money through loans to be used in starting as well as expanding a business. It is usually very rare for a person to have adequate finance to start or expand his own business. </a:t>
            </a:r>
            <a:endParaRPr lang="en-US" sz="2400" dirty="0" smtClean="0"/>
          </a:p>
          <a:p>
            <a:pPr marL="0" indent="0" algn="just">
              <a:buNone/>
            </a:pPr>
            <a:r>
              <a:rPr lang="en-US" sz="2400" dirty="0" smtClean="0"/>
              <a:t>Some </a:t>
            </a:r>
            <a:r>
              <a:rPr lang="en-US" sz="2400" dirty="0"/>
              <a:t>of the external sources include</a:t>
            </a:r>
            <a:r>
              <a:rPr lang="en-US" sz="2400" dirty="0" smtClean="0"/>
              <a:t>: Government agencies Banks </a:t>
            </a:r>
            <a:r>
              <a:rPr lang="en-US" sz="2400" dirty="0"/>
              <a:t>and non-bank financial </a:t>
            </a:r>
            <a:r>
              <a:rPr lang="en-US" sz="2400" dirty="0" smtClean="0"/>
              <a:t>institutions Non-governmental organizations .</a:t>
            </a:r>
          </a:p>
          <a:p>
            <a:pPr marL="0" indent="0" algn="just">
              <a:buNone/>
            </a:pPr>
            <a:r>
              <a:rPr lang="en-US" sz="2400" b="1" dirty="0" smtClean="0">
                <a:solidFill>
                  <a:srgbClr val="C00000"/>
                </a:solidFill>
              </a:rPr>
              <a:t>iii</a:t>
            </a:r>
            <a:r>
              <a:rPr lang="en-US" sz="2400" b="1" dirty="0">
                <a:solidFill>
                  <a:srgbClr val="C00000"/>
                </a:solidFill>
              </a:rPr>
              <a:t>. Information Support</a:t>
            </a:r>
            <a:r>
              <a:rPr lang="en-US" sz="2400" dirty="0"/>
              <a:t>: Entrepreneurs need information related to the market for their products since they may not have resources to carryout significant marketing research, yet the success of business depends on how well they understand the market. It is therefore necessary for such information to be made easily accessible to entrepreneurs.</a:t>
            </a:r>
          </a:p>
          <a:p>
            <a:pPr marL="0" indent="0" algn="just">
              <a:buNone/>
            </a:pPr>
            <a:endParaRPr lang="en-US" sz="2400" dirty="0" smtClean="0"/>
          </a:p>
        </p:txBody>
      </p:sp>
    </p:spTree>
    <p:extLst>
      <p:ext uri="{BB962C8B-B14F-4D97-AF65-F5344CB8AC3E}">
        <p14:creationId xmlns:p14="http://schemas.microsoft.com/office/powerpoint/2010/main" val="3041740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865" y="228606"/>
            <a:ext cx="11647099" cy="6523171"/>
          </a:xfrm>
          <a:prstGeom prst="rect">
            <a:avLst/>
          </a:prstGeom>
        </p:spPr>
        <p:txBody>
          <a:bodyPr wrap="square" lIns="89760" tIns="44882" rIns="89760" bIns="44882">
            <a:spAutoFit/>
          </a:bodyPr>
          <a:lstStyle/>
          <a:p>
            <a:pPr algn="just"/>
            <a:endParaRPr lang="en-US" dirty="0" smtClean="0"/>
          </a:p>
          <a:p>
            <a:pPr algn="just"/>
            <a:r>
              <a:rPr lang="en-US" dirty="0" smtClean="0"/>
              <a:t>iv. </a:t>
            </a:r>
            <a:r>
              <a:rPr lang="en-US" b="1" dirty="0" smtClean="0">
                <a:solidFill>
                  <a:srgbClr val="C00000"/>
                </a:solidFill>
              </a:rPr>
              <a:t>Pricing Policy</a:t>
            </a:r>
            <a:r>
              <a:rPr lang="en-US" dirty="0" smtClean="0"/>
              <a:t>: Pricing policy of the government should be an incentive to an entrepreneur. It should motivate more and more people to venture into such entrepreneurial activities. When venturing into a particular business. you will first have to understand the pricing policy applied in such an industry and assess how that policy will affect your earnings and the survival of your business.</a:t>
            </a:r>
          </a:p>
          <a:p>
            <a:pPr algn="just"/>
            <a:endParaRPr lang="en-US" dirty="0" smtClean="0"/>
          </a:p>
          <a:p>
            <a:pPr algn="just"/>
            <a:r>
              <a:rPr lang="en-US" dirty="0" smtClean="0"/>
              <a:t>V</a:t>
            </a:r>
            <a:r>
              <a:rPr lang="en-US" dirty="0"/>
              <a:t>. </a:t>
            </a:r>
            <a:r>
              <a:rPr lang="en-US" b="1" dirty="0">
                <a:solidFill>
                  <a:srgbClr val="C00000"/>
                </a:solidFill>
              </a:rPr>
              <a:t>Tax </a:t>
            </a:r>
            <a:r>
              <a:rPr lang="en-US" b="1" dirty="0" smtClean="0">
                <a:solidFill>
                  <a:srgbClr val="C00000"/>
                </a:solidFill>
              </a:rPr>
              <a:t>Policy </a:t>
            </a:r>
            <a:r>
              <a:rPr lang="en-US" dirty="0" smtClean="0"/>
              <a:t>It </a:t>
            </a:r>
            <a:r>
              <a:rPr lang="en-US" dirty="0"/>
              <a:t>is important that the tax policy act as a motivator to entrepreneurship, all too often, the authorities in their endeavor to raise revenue resort to increasing indirect taxes such as value added tax and customs duty</a:t>
            </a:r>
            <a:r>
              <a:rPr lang="en-US" dirty="0" smtClean="0"/>
              <a:t>.</a:t>
            </a:r>
          </a:p>
          <a:p>
            <a:pPr algn="just"/>
            <a:endParaRPr lang="en-US" dirty="0" smtClean="0"/>
          </a:p>
          <a:p>
            <a:pPr algn="just"/>
            <a:endParaRPr lang="en-US" dirty="0" smtClean="0"/>
          </a:p>
          <a:p>
            <a:pPr algn="just"/>
            <a:r>
              <a:rPr lang="en-US" b="1" dirty="0" smtClean="0">
                <a:solidFill>
                  <a:srgbClr val="C00000"/>
                </a:solidFill>
              </a:rPr>
              <a:t>vi</a:t>
            </a:r>
            <a:r>
              <a:rPr lang="en-US" b="1" dirty="0">
                <a:solidFill>
                  <a:srgbClr val="C00000"/>
                </a:solidFill>
              </a:rPr>
              <a:t>. Legal </a:t>
            </a:r>
            <a:r>
              <a:rPr lang="en-US" b="1" dirty="0" smtClean="0">
                <a:solidFill>
                  <a:srgbClr val="C00000"/>
                </a:solidFill>
              </a:rPr>
              <a:t>Control</a:t>
            </a:r>
            <a:r>
              <a:rPr lang="en-US" dirty="0" smtClean="0"/>
              <a:t>: Legal </a:t>
            </a:r>
            <a:r>
              <a:rPr lang="en-US" dirty="0"/>
              <a:t>controls and the attendant bureaucracy should be minimized as much as possible so as </a:t>
            </a:r>
            <a:r>
              <a:rPr lang="en-US" dirty="0" smtClean="0"/>
              <a:t>to attract </a:t>
            </a:r>
            <a:r>
              <a:rPr lang="en-US" dirty="0"/>
              <a:t>entrepreneurs. The legal control can be manifested in the licensing requirements for establishing various types of businesses</a:t>
            </a:r>
            <a:r>
              <a:rPr lang="en-US" dirty="0" smtClean="0"/>
              <a:t>. </a:t>
            </a:r>
          </a:p>
          <a:p>
            <a:pPr algn="just"/>
            <a:endParaRPr lang="en-US" dirty="0" smtClean="0"/>
          </a:p>
          <a:p>
            <a:pPr algn="just"/>
            <a:r>
              <a:rPr lang="en-US" b="1" dirty="0" smtClean="0">
                <a:solidFill>
                  <a:srgbClr val="C00000"/>
                </a:solidFill>
              </a:rPr>
              <a:t>vii</a:t>
            </a:r>
            <a:r>
              <a:rPr lang="en-US" b="1" dirty="0">
                <a:solidFill>
                  <a:srgbClr val="C00000"/>
                </a:solidFill>
              </a:rPr>
              <a:t>. Political </a:t>
            </a:r>
            <a:r>
              <a:rPr lang="en-US" b="1" dirty="0" smtClean="0">
                <a:solidFill>
                  <a:srgbClr val="C00000"/>
                </a:solidFill>
              </a:rPr>
              <a:t>Climate</a:t>
            </a:r>
            <a:r>
              <a:rPr lang="en-US" dirty="0" smtClean="0"/>
              <a:t>: The </a:t>
            </a:r>
            <a:r>
              <a:rPr lang="en-US" dirty="0"/>
              <a:t>prevailing political climate should be conducive to smooth operation of business. This climate should be that there is no discrimination and conducive law and order, no tribal barrier.</a:t>
            </a:r>
          </a:p>
        </p:txBody>
      </p:sp>
    </p:spTree>
    <p:extLst>
      <p:ext uri="{BB962C8B-B14F-4D97-AF65-F5344CB8AC3E}">
        <p14:creationId xmlns:p14="http://schemas.microsoft.com/office/powerpoint/2010/main" val="3020920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157" t="61111" r="25803" b="22222"/>
          <a:stretch/>
        </p:blipFill>
        <p:spPr bwMode="auto">
          <a:xfrm>
            <a:off x="533243" y="609600"/>
            <a:ext cx="11606616"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711015" y="-20778"/>
            <a:ext cx="10969943" cy="630383"/>
          </a:xfrm>
        </p:spPr>
        <p:txBody>
          <a:bodyPr>
            <a:normAutofit fontScale="90000"/>
          </a:bodyPr>
          <a:lstStyle/>
          <a:p>
            <a:r>
              <a:rPr lang="en-US" dirty="0"/>
              <a:t>Entrepreneurial Skills</a:t>
            </a:r>
          </a:p>
        </p:txBody>
      </p:sp>
      <p:sp>
        <p:nvSpPr>
          <p:cNvPr id="4" name="Rectangle 3"/>
          <p:cNvSpPr/>
          <p:nvPr/>
        </p:nvSpPr>
        <p:spPr>
          <a:xfrm>
            <a:off x="919293" y="3011055"/>
            <a:ext cx="10834511" cy="4158807"/>
          </a:xfrm>
          <a:prstGeom prst="rect">
            <a:avLst/>
          </a:prstGeom>
        </p:spPr>
        <p:txBody>
          <a:bodyPr wrap="square" lIns="95226" tIns="47613" rIns="95226" bIns="47613">
            <a:spAutoFit/>
          </a:bodyPr>
          <a:lstStyle/>
          <a:p>
            <a:pPr algn="ctr"/>
            <a:r>
              <a:rPr lang="en-US" b="1" dirty="0" smtClean="0">
                <a:solidFill>
                  <a:srgbClr val="C00000"/>
                </a:solidFill>
              </a:rPr>
              <a:t>1. Soft </a:t>
            </a:r>
            <a:r>
              <a:rPr lang="en-US" b="1" dirty="0">
                <a:solidFill>
                  <a:srgbClr val="C00000"/>
                </a:solidFill>
              </a:rPr>
              <a:t>skills Soft Skills include the </a:t>
            </a:r>
            <a:r>
              <a:rPr lang="en-US" b="1" dirty="0" smtClean="0">
                <a:solidFill>
                  <a:srgbClr val="C00000"/>
                </a:solidFill>
              </a:rPr>
              <a:t>following</a:t>
            </a:r>
          </a:p>
          <a:p>
            <a:pPr algn="ctr"/>
            <a:r>
              <a:rPr lang="en-US" b="1" dirty="0" smtClean="0"/>
              <a:t> </a:t>
            </a:r>
          </a:p>
          <a:p>
            <a:pPr marL="476128" indent="-476128">
              <a:buAutoNum type="arabicParenBoth"/>
            </a:pPr>
            <a:r>
              <a:rPr lang="en-US" dirty="0" smtClean="0"/>
              <a:t> </a:t>
            </a:r>
            <a:r>
              <a:rPr lang="en-US" b="1" dirty="0" smtClean="0">
                <a:solidFill>
                  <a:srgbClr val="00B0F0"/>
                </a:solidFill>
              </a:rPr>
              <a:t>Communication skills</a:t>
            </a:r>
          </a:p>
          <a:p>
            <a:pPr marL="476128" indent="-476128">
              <a:buAutoNum type="arabicParenBoth"/>
            </a:pPr>
            <a:endParaRPr lang="en-US" b="1" dirty="0" smtClean="0">
              <a:solidFill>
                <a:srgbClr val="00B0F0"/>
              </a:solidFill>
            </a:endParaRPr>
          </a:p>
          <a:p>
            <a:pPr marL="476128" indent="-476128">
              <a:buFontTx/>
              <a:buAutoNum type="arabicParenBoth"/>
            </a:pPr>
            <a:r>
              <a:rPr lang="en-US" b="1" dirty="0" smtClean="0">
                <a:solidFill>
                  <a:srgbClr val="00B0F0"/>
                </a:solidFill>
              </a:rPr>
              <a:t> Interpersonal </a:t>
            </a:r>
            <a:r>
              <a:rPr lang="en-US" b="1" dirty="0">
                <a:solidFill>
                  <a:srgbClr val="00B0F0"/>
                </a:solidFill>
              </a:rPr>
              <a:t>relations </a:t>
            </a:r>
            <a:r>
              <a:rPr lang="en-US" b="1" dirty="0" smtClean="0">
                <a:solidFill>
                  <a:srgbClr val="00B0F0"/>
                </a:solidFill>
              </a:rPr>
              <a:t> </a:t>
            </a:r>
            <a:r>
              <a:rPr lang="en-US" b="1" dirty="0">
                <a:solidFill>
                  <a:srgbClr val="00B0F0"/>
                </a:solidFill>
              </a:rPr>
              <a:t>skills</a:t>
            </a:r>
          </a:p>
          <a:p>
            <a:pPr marL="476128" indent="-476128">
              <a:buAutoNum type="arabicParenBoth"/>
            </a:pPr>
            <a:endParaRPr lang="en-US" b="1" dirty="0" smtClean="0">
              <a:solidFill>
                <a:srgbClr val="00B0F0"/>
              </a:solidFill>
            </a:endParaRPr>
          </a:p>
          <a:p>
            <a:pPr marL="476128" indent="-476128">
              <a:buFontTx/>
              <a:buAutoNum type="arabicParenBoth"/>
            </a:pPr>
            <a:r>
              <a:rPr lang="en-US" b="1" dirty="0">
                <a:solidFill>
                  <a:srgbClr val="00B0F0"/>
                </a:solidFill>
              </a:rPr>
              <a:t> </a:t>
            </a:r>
            <a:r>
              <a:rPr lang="en-US" b="1" dirty="0" smtClean="0">
                <a:solidFill>
                  <a:srgbClr val="00B0F0"/>
                </a:solidFill>
              </a:rPr>
              <a:t>Environmental Observation </a:t>
            </a:r>
            <a:r>
              <a:rPr lang="en-US" b="1" dirty="0">
                <a:solidFill>
                  <a:srgbClr val="00B0F0"/>
                </a:solidFill>
              </a:rPr>
              <a:t>skills</a:t>
            </a:r>
          </a:p>
          <a:p>
            <a:pPr marL="476128" indent="-476128">
              <a:buAutoNum type="arabicParenBoth"/>
            </a:pPr>
            <a:endParaRPr lang="en-US" b="1" dirty="0" smtClean="0">
              <a:solidFill>
                <a:srgbClr val="00B0F0"/>
              </a:solidFill>
            </a:endParaRPr>
          </a:p>
          <a:p>
            <a:pPr marL="476128" indent="-476128">
              <a:buFontTx/>
              <a:buAutoNum type="arabicParenBoth"/>
            </a:pPr>
            <a:r>
              <a:rPr lang="en-US" b="1" dirty="0">
                <a:solidFill>
                  <a:srgbClr val="00B0F0"/>
                </a:solidFill>
              </a:rPr>
              <a:t> </a:t>
            </a:r>
            <a:r>
              <a:rPr lang="en-US" b="1" dirty="0" smtClean="0">
                <a:solidFill>
                  <a:srgbClr val="00B0F0"/>
                </a:solidFill>
              </a:rPr>
              <a:t>Coordination </a:t>
            </a:r>
            <a:r>
              <a:rPr lang="en-US" b="1" dirty="0">
                <a:solidFill>
                  <a:srgbClr val="00B0F0"/>
                </a:solidFill>
              </a:rPr>
              <a:t>skills</a:t>
            </a:r>
          </a:p>
          <a:p>
            <a:pPr marL="476128" indent="-476128">
              <a:buAutoNum type="arabicParenBoth"/>
            </a:pPr>
            <a:endParaRPr lang="en-US" b="1" dirty="0" smtClean="0">
              <a:solidFill>
                <a:srgbClr val="00B0F0"/>
              </a:solidFill>
            </a:endParaRPr>
          </a:p>
          <a:p>
            <a:pPr marL="476128" indent="-476128">
              <a:buFontTx/>
              <a:buAutoNum type="arabicParenBoth"/>
            </a:pPr>
            <a:r>
              <a:rPr lang="en-US" b="1" dirty="0">
                <a:solidFill>
                  <a:srgbClr val="00B0F0"/>
                </a:solidFill>
              </a:rPr>
              <a:t> </a:t>
            </a:r>
            <a:r>
              <a:rPr lang="en-US" b="1" dirty="0" smtClean="0">
                <a:solidFill>
                  <a:srgbClr val="00B0F0"/>
                </a:solidFill>
              </a:rPr>
              <a:t>Specific </a:t>
            </a:r>
            <a:r>
              <a:rPr lang="en-US" b="1" dirty="0">
                <a:solidFill>
                  <a:srgbClr val="00B0F0"/>
                </a:solidFill>
              </a:rPr>
              <a:t>operation </a:t>
            </a:r>
            <a:r>
              <a:rPr lang="en-US" b="1" dirty="0" smtClean="0">
                <a:solidFill>
                  <a:srgbClr val="00B0F0"/>
                </a:solidFill>
              </a:rPr>
              <a:t>Technology </a:t>
            </a:r>
            <a:r>
              <a:rPr lang="en-US" b="1" dirty="0">
                <a:solidFill>
                  <a:srgbClr val="00B0F0"/>
                </a:solidFill>
              </a:rPr>
              <a:t>skills</a:t>
            </a:r>
          </a:p>
          <a:p>
            <a:pPr marL="476128" indent="-476128">
              <a:buAutoNum type="arabicParenBoth"/>
            </a:pPr>
            <a:endParaRPr lang="en-US" dirty="0"/>
          </a:p>
        </p:txBody>
      </p:sp>
    </p:spTree>
    <p:extLst>
      <p:ext uri="{BB962C8B-B14F-4D97-AF65-F5344CB8AC3E}">
        <p14:creationId xmlns:p14="http://schemas.microsoft.com/office/powerpoint/2010/main" val="1016379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56" t="50855" r="35509" b="15626"/>
          <a:stretch/>
        </p:blipFill>
        <p:spPr bwMode="auto">
          <a:xfrm>
            <a:off x="3566361" y="1"/>
            <a:ext cx="8239818" cy="370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656" t="50000" r="38426" b="20784"/>
          <a:stretch/>
        </p:blipFill>
        <p:spPr bwMode="auto">
          <a:xfrm>
            <a:off x="225721" y="3010084"/>
            <a:ext cx="4920673" cy="3487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983618" y="3373653"/>
            <a:ext cx="2675877" cy="434710"/>
          </a:xfrm>
          <a:prstGeom prst="rect">
            <a:avLst/>
          </a:prstGeom>
        </p:spPr>
        <p:txBody>
          <a:bodyPr wrap="none" lIns="95226" tIns="47613" rIns="95226" bIns="47613">
            <a:spAutoFit/>
          </a:bodyPr>
          <a:lstStyle/>
          <a:p>
            <a:r>
              <a:rPr lang="en-US" b="1" dirty="0" smtClean="0">
                <a:solidFill>
                  <a:srgbClr val="00B050"/>
                </a:solidFill>
              </a:rPr>
              <a:t>Communication skills</a:t>
            </a:r>
            <a:endParaRPr lang="en-US" b="1" dirty="0">
              <a:solidFill>
                <a:srgbClr val="00B050"/>
              </a:solidFill>
            </a:endParaRPr>
          </a:p>
        </p:txBody>
      </p:sp>
      <p:sp>
        <p:nvSpPr>
          <p:cNvPr id="7" name="Rectangle 6"/>
          <p:cNvSpPr/>
          <p:nvPr/>
        </p:nvSpPr>
        <p:spPr>
          <a:xfrm>
            <a:off x="4108088" y="5410202"/>
            <a:ext cx="2462229" cy="434710"/>
          </a:xfrm>
          <a:prstGeom prst="rect">
            <a:avLst/>
          </a:prstGeom>
        </p:spPr>
        <p:txBody>
          <a:bodyPr wrap="none" lIns="95226" tIns="47613" rIns="95226" bIns="47613">
            <a:spAutoFit/>
          </a:bodyPr>
          <a:lstStyle/>
          <a:p>
            <a:r>
              <a:rPr lang="en-US" b="1" dirty="0" smtClean="0">
                <a:solidFill>
                  <a:srgbClr val="FF0000"/>
                </a:solidFill>
              </a:rPr>
              <a:t>Interpersonal skills </a:t>
            </a:r>
            <a:endParaRPr lang="en-US" b="1" dirty="0">
              <a:solidFill>
                <a:srgbClr val="FF0000"/>
              </a:solidFill>
            </a:endParaRPr>
          </a:p>
        </p:txBody>
      </p:sp>
    </p:spTree>
    <p:extLst>
      <p:ext uri="{BB962C8B-B14F-4D97-AF65-F5344CB8AC3E}">
        <p14:creationId xmlns:p14="http://schemas.microsoft.com/office/powerpoint/2010/main" val="2952427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213" y="76200"/>
            <a:ext cx="11582400" cy="6629400"/>
          </a:xfrm>
        </p:spPr>
        <p:txBody>
          <a:bodyPr>
            <a:normAutofit lnSpcReduction="10000"/>
          </a:bodyPr>
          <a:lstStyle/>
          <a:p>
            <a:pPr marL="0" indent="0" algn="just">
              <a:buNone/>
            </a:pPr>
            <a:r>
              <a:rPr lang="en-US" b="1" dirty="0">
                <a:solidFill>
                  <a:srgbClr val="0070C0"/>
                </a:solidFill>
              </a:rPr>
              <a:t>Environmental </a:t>
            </a:r>
            <a:r>
              <a:rPr lang="en-US" b="1" dirty="0" smtClean="0">
                <a:solidFill>
                  <a:srgbClr val="0070C0"/>
                </a:solidFill>
              </a:rPr>
              <a:t>Observation skills</a:t>
            </a:r>
            <a:r>
              <a:rPr lang="en-US" dirty="0" smtClean="0"/>
              <a:t>: Environmental </a:t>
            </a:r>
            <a:r>
              <a:rPr lang="en-US" dirty="0"/>
              <a:t>observation is one of the technical skills. This skill helps in understanding job objective and current scenario of the society with respect to the business that one wants to start. </a:t>
            </a:r>
            <a:endParaRPr lang="en-US" dirty="0" smtClean="0"/>
          </a:p>
          <a:p>
            <a:pPr marL="0" indent="0" algn="just">
              <a:buNone/>
            </a:pPr>
            <a:r>
              <a:rPr lang="en-US" b="1" dirty="0" smtClean="0">
                <a:solidFill>
                  <a:srgbClr val="00B050"/>
                </a:solidFill>
              </a:rPr>
              <a:t>Coordination skills</a:t>
            </a:r>
            <a:r>
              <a:rPr lang="en-US" dirty="0" smtClean="0"/>
              <a:t>: </a:t>
            </a:r>
            <a:r>
              <a:rPr lang="en-US" dirty="0"/>
              <a:t>It is a skill that helps in understanding other people and work together to achieve the set goal. Coordination must exist among the team members in order to achieve best possible results</a:t>
            </a:r>
            <a:r>
              <a:rPr lang="en-US" dirty="0" smtClean="0"/>
              <a:t>. </a:t>
            </a:r>
          </a:p>
          <a:p>
            <a:pPr marL="0" indent="0" algn="just">
              <a:buNone/>
            </a:pPr>
            <a:r>
              <a:rPr lang="en-US" dirty="0" smtClean="0"/>
              <a:t> </a:t>
            </a:r>
            <a:r>
              <a:rPr lang="en-US" b="1" dirty="0" smtClean="0">
                <a:solidFill>
                  <a:srgbClr val="FF0000"/>
                </a:solidFill>
              </a:rPr>
              <a:t>Specific </a:t>
            </a:r>
            <a:r>
              <a:rPr lang="en-US" b="1" dirty="0">
                <a:solidFill>
                  <a:srgbClr val="FF0000"/>
                </a:solidFill>
              </a:rPr>
              <a:t>operation </a:t>
            </a:r>
            <a:r>
              <a:rPr lang="en-US" b="1" dirty="0" smtClean="0">
                <a:solidFill>
                  <a:srgbClr val="FF0000"/>
                </a:solidFill>
              </a:rPr>
              <a:t>Technology skills</a:t>
            </a:r>
            <a:r>
              <a:rPr lang="en-US" dirty="0" smtClean="0"/>
              <a:t>: </a:t>
            </a:r>
            <a:r>
              <a:rPr lang="en-US" dirty="0"/>
              <a:t>Sometimes specific technology is required for achieving specific goal. For example if you want to develop a software for web designing then you require knowledge of some specific technology like HTML, CSS, JAVA SCRIPT etc.</a:t>
            </a:r>
          </a:p>
        </p:txBody>
      </p:sp>
    </p:spTree>
    <p:extLst>
      <p:ext uri="{BB962C8B-B14F-4D97-AF65-F5344CB8AC3E}">
        <p14:creationId xmlns:p14="http://schemas.microsoft.com/office/powerpoint/2010/main" val="4068429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2" y="34636"/>
            <a:ext cx="11430000" cy="7204364"/>
          </a:xfrm>
        </p:spPr>
        <p:txBody>
          <a:bodyPr>
            <a:noAutofit/>
          </a:bodyPr>
          <a:lstStyle/>
          <a:p>
            <a:pPr marL="0" indent="0" algn="ctr">
              <a:buNone/>
            </a:pPr>
            <a:r>
              <a:rPr lang="en-US" sz="2400" b="1" dirty="0" smtClean="0">
                <a:solidFill>
                  <a:srgbClr val="0070C0"/>
                </a:solidFill>
              </a:rPr>
              <a:t>2.  </a:t>
            </a:r>
            <a:r>
              <a:rPr lang="en-US" sz="2400" b="1" dirty="0">
                <a:solidFill>
                  <a:srgbClr val="0070C0"/>
                </a:solidFill>
              </a:rPr>
              <a:t>Managerial skills </a:t>
            </a:r>
          </a:p>
          <a:p>
            <a:pPr>
              <a:buFont typeface="Wingdings" pitchFamily="2" charset="2"/>
              <a:buChar char="Ø"/>
            </a:pPr>
            <a:r>
              <a:rPr lang="en-US" sz="1900" b="1" dirty="0" smtClean="0">
                <a:solidFill>
                  <a:srgbClr val="00B050"/>
                </a:solidFill>
              </a:rPr>
              <a:t> </a:t>
            </a:r>
            <a:r>
              <a:rPr lang="en-US" sz="1900" b="1" dirty="0">
                <a:solidFill>
                  <a:srgbClr val="00B050"/>
                </a:solidFill>
              </a:rPr>
              <a:t>Planning</a:t>
            </a:r>
          </a:p>
          <a:p>
            <a:pPr>
              <a:buFont typeface="Wingdings" pitchFamily="2" charset="2"/>
              <a:buChar char="Ø"/>
            </a:pPr>
            <a:r>
              <a:rPr lang="en-US" sz="1900" b="1" dirty="0">
                <a:solidFill>
                  <a:srgbClr val="00B050"/>
                </a:solidFill>
              </a:rPr>
              <a:t> Motivation </a:t>
            </a:r>
          </a:p>
          <a:p>
            <a:pPr>
              <a:buFont typeface="Wingdings" pitchFamily="2" charset="2"/>
              <a:buChar char="Ø"/>
            </a:pPr>
            <a:r>
              <a:rPr lang="en-US" sz="1900" b="1" dirty="0">
                <a:solidFill>
                  <a:srgbClr val="00B050"/>
                </a:solidFill>
              </a:rPr>
              <a:t> Marketing </a:t>
            </a:r>
          </a:p>
          <a:p>
            <a:pPr>
              <a:buFont typeface="Wingdings" pitchFamily="2" charset="2"/>
              <a:buChar char="Ø"/>
            </a:pPr>
            <a:r>
              <a:rPr lang="en-US" sz="1900" b="1" dirty="0">
                <a:solidFill>
                  <a:srgbClr val="00B050"/>
                </a:solidFill>
              </a:rPr>
              <a:t> Accounting </a:t>
            </a:r>
          </a:p>
          <a:p>
            <a:pPr>
              <a:buFont typeface="Wingdings" pitchFamily="2" charset="2"/>
              <a:buChar char="Ø"/>
            </a:pPr>
            <a:r>
              <a:rPr lang="en-US" sz="1900" b="1" dirty="0">
                <a:solidFill>
                  <a:srgbClr val="00B050"/>
                </a:solidFill>
              </a:rPr>
              <a:t> Negotiating </a:t>
            </a:r>
          </a:p>
          <a:p>
            <a:pPr marL="0" indent="0" algn="just">
              <a:buNone/>
            </a:pPr>
            <a:r>
              <a:rPr lang="en-US" sz="1900" b="1" dirty="0" smtClean="0">
                <a:solidFill>
                  <a:srgbClr val="C00000"/>
                </a:solidFill>
              </a:rPr>
              <a:t>Planning</a:t>
            </a:r>
            <a:r>
              <a:rPr lang="en-US" sz="1900" dirty="0" smtClean="0"/>
              <a:t> </a:t>
            </a:r>
            <a:r>
              <a:rPr lang="en-US" sz="1900" dirty="0"/>
              <a:t>: It is a basic management method involving formulation of one or more detailed plan to achieve the best result. The planning process is to identify goal, formulate strategy and decide the process to be followed to achieve the goal on the same strategy. </a:t>
            </a:r>
          </a:p>
          <a:p>
            <a:pPr marL="0" indent="0" algn="just">
              <a:buNone/>
            </a:pPr>
            <a:r>
              <a:rPr lang="en-US" sz="1900" b="1" dirty="0" smtClean="0">
                <a:solidFill>
                  <a:srgbClr val="C00000"/>
                </a:solidFill>
              </a:rPr>
              <a:t>Motivation</a:t>
            </a:r>
            <a:r>
              <a:rPr lang="en-US" sz="1900" dirty="0" smtClean="0"/>
              <a:t> </a:t>
            </a:r>
            <a:r>
              <a:rPr lang="en-US" sz="1900" dirty="0"/>
              <a:t>: Motivation is defined as goal oriented </a:t>
            </a:r>
            <a:r>
              <a:rPr lang="en-US" sz="1900" dirty="0" err="1"/>
              <a:t>behaviour</a:t>
            </a:r>
            <a:r>
              <a:rPr lang="en-US" sz="1900" dirty="0"/>
              <a:t>. It is frequently used to describe why a person is interested in doing a particular work. </a:t>
            </a:r>
          </a:p>
          <a:p>
            <a:pPr marL="0" indent="0">
              <a:buNone/>
            </a:pPr>
            <a:r>
              <a:rPr lang="en-US" sz="1900" dirty="0"/>
              <a:t>Following points help us to stay motivated</a:t>
            </a:r>
          </a:p>
          <a:p>
            <a:pPr algn="just">
              <a:buFont typeface="Wingdings" pitchFamily="2" charset="2"/>
              <a:buChar char="Ø"/>
            </a:pPr>
            <a:r>
              <a:rPr lang="en-US" sz="1900" dirty="0"/>
              <a:t> Surround yourself with positivity </a:t>
            </a:r>
          </a:p>
          <a:p>
            <a:pPr algn="just">
              <a:buFont typeface="Wingdings" pitchFamily="2" charset="2"/>
              <a:buChar char="Ø"/>
            </a:pPr>
            <a:r>
              <a:rPr lang="en-US" sz="1900" dirty="0"/>
              <a:t> Create a vision board Make smart goals </a:t>
            </a:r>
          </a:p>
          <a:p>
            <a:pPr algn="just">
              <a:buFont typeface="Wingdings" pitchFamily="2" charset="2"/>
              <a:buChar char="Ø"/>
            </a:pPr>
            <a:r>
              <a:rPr lang="en-US" sz="1900" dirty="0"/>
              <a:t> Reward yourself z Believe in yourself </a:t>
            </a:r>
          </a:p>
          <a:p>
            <a:pPr algn="just">
              <a:buFont typeface="Wingdings" pitchFamily="2" charset="2"/>
              <a:buChar char="Ø"/>
            </a:pPr>
            <a:r>
              <a:rPr lang="en-US" sz="1900" dirty="0"/>
              <a:t> Acknowledge your positive attributes z</a:t>
            </a:r>
          </a:p>
          <a:p>
            <a:pPr algn="just">
              <a:buFont typeface="Wingdings" pitchFamily="2" charset="2"/>
              <a:buChar char="Ø"/>
            </a:pPr>
            <a:r>
              <a:rPr lang="en-US" sz="1900" dirty="0"/>
              <a:t> Recognize your progress z Visualize accomplishing your goals </a:t>
            </a:r>
          </a:p>
          <a:p>
            <a:pPr algn="just">
              <a:buFont typeface="Wingdings" pitchFamily="2" charset="2"/>
              <a:buChar char="Ø"/>
            </a:pPr>
            <a:r>
              <a:rPr lang="en-US" sz="1900" dirty="0"/>
              <a:t> Be kind to yourself </a:t>
            </a:r>
          </a:p>
          <a:p>
            <a:pPr algn="just">
              <a:buFont typeface="Wingdings" pitchFamily="2" charset="2"/>
              <a:buChar char="Ø"/>
            </a:pPr>
            <a:r>
              <a:rPr lang="en-US" sz="1900" dirty="0"/>
              <a:t> Don’t compare yourself to others Marketing It is an ability through which you sell something or create </a:t>
            </a:r>
            <a:r>
              <a:rPr lang="en-US" sz="1900" dirty="0" smtClean="0"/>
              <a:t>awareness.</a:t>
            </a:r>
            <a:endParaRPr lang="en-US" sz="1900" dirty="0"/>
          </a:p>
        </p:txBody>
      </p:sp>
    </p:spTree>
    <p:extLst>
      <p:ext uri="{BB962C8B-B14F-4D97-AF65-F5344CB8AC3E}">
        <p14:creationId xmlns:p14="http://schemas.microsoft.com/office/powerpoint/2010/main" val="671859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012" y="228600"/>
            <a:ext cx="11734800" cy="6524863"/>
          </a:xfrm>
          <a:prstGeom prst="rect">
            <a:avLst/>
          </a:prstGeom>
        </p:spPr>
        <p:txBody>
          <a:bodyPr wrap="square">
            <a:spAutoFit/>
          </a:bodyPr>
          <a:lstStyle/>
          <a:p>
            <a:pPr algn="just"/>
            <a:r>
              <a:rPr lang="en-US" b="1" dirty="0" smtClean="0">
                <a:solidFill>
                  <a:srgbClr val="C00000"/>
                </a:solidFill>
              </a:rPr>
              <a:t>Marketing</a:t>
            </a:r>
            <a:r>
              <a:rPr lang="en-US" dirty="0" smtClean="0"/>
              <a:t>:  </a:t>
            </a:r>
            <a:r>
              <a:rPr lang="en-US" dirty="0"/>
              <a:t>It is an ability through which you sell something or create awareness about something e.g. any product. For example T.V. commercials are a part of marketing. It tries to satisfy needs of clients. It includes the coordination of product, price, place and promotional strategy. </a:t>
            </a:r>
            <a:endParaRPr lang="en-US" dirty="0" smtClean="0"/>
          </a:p>
          <a:p>
            <a:pPr algn="just"/>
            <a:r>
              <a:rPr lang="en-US" dirty="0" smtClean="0"/>
              <a:t>These </a:t>
            </a:r>
            <a:r>
              <a:rPr lang="en-US" dirty="0"/>
              <a:t>are known as 4 P’s of marketing. </a:t>
            </a:r>
            <a:endParaRPr lang="en-US" dirty="0" smtClean="0"/>
          </a:p>
          <a:p>
            <a:pPr algn="just"/>
            <a:r>
              <a:rPr lang="en-US" dirty="0" smtClean="0"/>
              <a:t> </a:t>
            </a:r>
            <a:r>
              <a:rPr lang="en-US" dirty="0"/>
              <a:t>Identify the product </a:t>
            </a:r>
            <a:endParaRPr lang="en-US" dirty="0" smtClean="0"/>
          </a:p>
          <a:p>
            <a:pPr algn="just"/>
            <a:r>
              <a:rPr lang="en-US" dirty="0" smtClean="0"/>
              <a:t> </a:t>
            </a:r>
            <a:r>
              <a:rPr lang="en-US" dirty="0"/>
              <a:t>Determine its price </a:t>
            </a:r>
            <a:endParaRPr lang="en-US" dirty="0" smtClean="0"/>
          </a:p>
          <a:p>
            <a:pPr algn="just"/>
            <a:r>
              <a:rPr lang="en-US" dirty="0" smtClean="0"/>
              <a:t> </a:t>
            </a:r>
            <a:r>
              <a:rPr lang="en-US" dirty="0"/>
              <a:t>Reach the customer </a:t>
            </a:r>
            <a:endParaRPr lang="en-US" dirty="0" smtClean="0"/>
          </a:p>
          <a:p>
            <a:pPr algn="just"/>
            <a:r>
              <a:rPr lang="en-US" dirty="0" smtClean="0"/>
              <a:t> </a:t>
            </a:r>
            <a:r>
              <a:rPr lang="en-US" dirty="0"/>
              <a:t>Implement the of promotional strategy </a:t>
            </a:r>
            <a:endParaRPr lang="en-US" dirty="0" smtClean="0"/>
          </a:p>
          <a:p>
            <a:pPr algn="just"/>
            <a:endParaRPr lang="en-US" dirty="0" smtClean="0"/>
          </a:p>
          <a:p>
            <a:pPr algn="just"/>
            <a:r>
              <a:rPr lang="en-US" b="1" dirty="0" smtClean="0">
                <a:solidFill>
                  <a:srgbClr val="C00000"/>
                </a:solidFill>
              </a:rPr>
              <a:t>Accounting</a:t>
            </a:r>
            <a:r>
              <a:rPr lang="en-US" dirty="0" smtClean="0"/>
              <a:t>: </a:t>
            </a:r>
            <a:r>
              <a:rPr lang="en-US" dirty="0"/>
              <a:t>It is a process of keeping financial record or preparing financial record. It includes analysis, verification and reporting of records. </a:t>
            </a:r>
            <a:endParaRPr lang="en-US" dirty="0" smtClean="0"/>
          </a:p>
          <a:p>
            <a:pPr algn="just"/>
            <a:endParaRPr lang="en-US" dirty="0" smtClean="0"/>
          </a:p>
          <a:p>
            <a:pPr algn="just"/>
            <a:r>
              <a:rPr lang="en-US" b="1" dirty="0" smtClean="0">
                <a:solidFill>
                  <a:srgbClr val="C00000"/>
                </a:solidFill>
              </a:rPr>
              <a:t>Negotiating</a:t>
            </a:r>
            <a:r>
              <a:rPr lang="en-US" dirty="0" smtClean="0"/>
              <a:t>: </a:t>
            </a:r>
            <a:r>
              <a:rPr lang="en-US" dirty="0"/>
              <a:t>It is a process through which people settle all the problems which occur between two or more parties. Parties try to reach at mutual beneficial outcome through negotiation. Process of negotiation includes following stages: </a:t>
            </a:r>
            <a:endParaRPr lang="en-US" dirty="0" smtClean="0"/>
          </a:p>
          <a:p>
            <a:pPr marL="342900" indent="-342900" algn="just">
              <a:buFont typeface="Wingdings" pitchFamily="2" charset="2"/>
              <a:buChar char="Ø"/>
            </a:pPr>
            <a:r>
              <a:rPr lang="en-US" dirty="0" smtClean="0"/>
              <a:t>Preparation </a:t>
            </a:r>
          </a:p>
          <a:p>
            <a:pPr marL="342900" indent="-342900" algn="just">
              <a:buFont typeface="Wingdings" pitchFamily="2" charset="2"/>
              <a:buChar char="Ø"/>
            </a:pPr>
            <a:r>
              <a:rPr lang="en-US" dirty="0" smtClean="0"/>
              <a:t>Discussion</a:t>
            </a:r>
          </a:p>
          <a:p>
            <a:pPr marL="342900" indent="-342900" algn="just">
              <a:buFont typeface="Wingdings" pitchFamily="2" charset="2"/>
              <a:buChar char="Ø"/>
            </a:pPr>
            <a:r>
              <a:rPr lang="en-US" dirty="0" smtClean="0"/>
              <a:t>Goal </a:t>
            </a:r>
            <a:r>
              <a:rPr lang="en-US" dirty="0"/>
              <a:t>clarification </a:t>
            </a:r>
            <a:endParaRPr lang="en-US" dirty="0" smtClean="0"/>
          </a:p>
          <a:p>
            <a:pPr marL="342900" indent="-342900" algn="just">
              <a:buFont typeface="Wingdings" pitchFamily="2" charset="2"/>
              <a:buChar char="Ø"/>
            </a:pPr>
            <a:r>
              <a:rPr lang="en-US" dirty="0" smtClean="0"/>
              <a:t>Arriving </a:t>
            </a:r>
            <a:r>
              <a:rPr lang="en-US" dirty="0"/>
              <a:t>at mutual beneficial point</a:t>
            </a:r>
          </a:p>
        </p:txBody>
      </p:sp>
    </p:spTree>
    <p:extLst>
      <p:ext uri="{BB962C8B-B14F-4D97-AF65-F5344CB8AC3E}">
        <p14:creationId xmlns:p14="http://schemas.microsoft.com/office/powerpoint/2010/main" val="2293424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212" y="0"/>
            <a:ext cx="11658599" cy="6476999"/>
          </a:xfrm>
        </p:spPr>
        <p:txBody>
          <a:bodyPr>
            <a:noAutofit/>
          </a:bodyPr>
          <a:lstStyle/>
          <a:p>
            <a:pPr marL="0" indent="0" algn="ctr">
              <a:buNone/>
            </a:pPr>
            <a:r>
              <a:rPr lang="en-US" sz="2400" b="1" dirty="0" smtClean="0">
                <a:solidFill>
                  <a:srgbClr val="FF0000"/>
                </a:solidFill>
              </a:rPr>
              <a:t>3. Entrepreneurial skills</a:t>
            </a:r>
          </a:p>
          <a:p>
            <a:pPr algn="just">
              <a:buFont typeface="Wingdings" pitchFamily="2" charset="2"/>
              <a:buChar char="Ø"/>
            </a:pPr>
            <a:r>
              <a:rPr lang="en-US" sz="2000" b="1" dirty="0" smtClean="0">
                <a:solidFill>
                  <a:srgbClr val="00B050"/>
                </a:solidFill>
              </a:rPr>
              <a:t>Innovation </a:t>
            </a:r>
          </a:p>
          <a:p>
            <a:pPr algn="just">
              <a:buFont typeface="Wingdings" pitchFamily="2" charset="2"/>
              <a:buChar char="Ø"/>
            </a:pPr>
            <a:r>
              <a:rPr lang="en-US" sz="2000" b="1" dirty="0" smtClean="0">
                <a:solidFill>
                  <a:srgbClr val="00B050"/>
                </a:solidFill>
              </a:rPr>
              <a:t>Persistency </a:t>
            </a:r>
          </a:p>
          <a:p>
            <a:pPr algn="just">
              <a:buFont typeface="Wingdings" pitchFamily="2" charset="2"/>
              <a:buChar char="Ø"/>
            </a:pPr>
            <a:r>
              <a:rPr lang="en-US" sz="2000" b="1" dirty="0" smtClean="0">
                <a:solidFill>
                  <a:srgbClr val="00B050"/>
                </a:solidFill>
              </a:rPr>
              <a:t>Visionary </a:t>
            </a:r>
          </a:p>
          <a:p>
            <a:pPr algn="just">
              <a:buFont typeface="Wingdings" pitchFamily="2" charset="2"/>
              <a:buChar char="Ø"/>
            </a:pPr>
            <a:r>
              <a:rPr lang="en-US" sz="2000" b="1" dirty="0" smtClean="0">
                <a:solidFill>
                  <a:srgbClr val="00B050"/>
                </a:solidFill>
              </a:rPr>
              <a:t>Flexibility </a:t>
            </a:r>
          </a:p>
          <a:p>
            <a:pPr marL="0" indent="0" algn="just">
              <a:buNone/>
            </a:pPr>
            <a:endParaRPr lang="en-US" sz="2000" dirty="0" smtClean="0"/>
          </a:p>
          <a:p>
            <a:pPr algn="just"/>
            <a:r>
              <a:rPr lang="en-US" sz="2000" b="1" dirty="0" smtClean="0"/>
              <a:t>Innovation </a:t>
            </a:r>
            <a:r>
              <a:rPr lang="en-US" sz="2000" b="1" dirty="0"/>
              <a:t>and Risk Taking </a:t>
            </a:r>
            <a:r>
              <a:rPr lang="en-US" sz="2000" b="1" dirty="0" smtClean="0"/>
              <a:t>Ability: </a:t>
            </a:r>
            <a:r>
              <a:rPr lang="en-US" sz="2000" dirty="0"/>
              <a:t>It is a process of translating new ideas into services that create value. An idea must be replicable at economical cost and satisfy customer’s need. Innovation is synonymous with risk taking. An organization that creates new idea, takes great risk of implementing a new market. </a:t>
            </a:r>
            <a:endParaRPr lang="en-US" sz="2000" dirty="0" smtClean="0"/>
          </a:p>
          <a:p>
            <a:pPr algn="just"/>
            <a:endParaRPr lang="en-US" sz="2000" dirty="0" smtClean="0"/>
          </a:p>
          <a:p>
            <a:pPr algn="just"/>
            <a:r>
              <a:rPr lang="en-US" sz="2000" b="1" dirty="0" smtClean="0"/>
              <a:t>Persistency </a:t>
            </a:r>
            <a:r>
              <a:rPr lang="en-US" sz="2000" b="1" dirty="0"/>
              <a:t>In this </a:t>
            </a:r>
            <a:r>
              <a:rPr lang="en-US" sz="2000" b="1" dirty="0" smtClean="0"/>
              <a:t>skill</a:t>
            </a:r>
            <a:r>
              <a:rPr lang="en-US" sz="2000" dirty="0" smtClean="0"/>
              <a:t>: If some one continue </a:t>
            </a:r>
            <a:r>
              <a:rPr lang="en-US" sz="2000" dirty="0"/>
              <a:t>to do something even though it is difficult or even if other people are against it. This skill requires lot of patience and determination. </a:t>
            </a:r>
            <a:endParaRPr lang="en-US" sz="2000" dirty="0" smtClean="0"/>
          </a:p>
          <a:p>
            <a:pPr algn="just"/>
            <a:endParaRPr lang="en-US" sz="2000" dirty="0" smtClean="0"/>
          </a:p>
          <a:p>
            <a:pPr algn="just"/>
            <a:r>
              <a:rPr lang="en-US" sz="2000" b="1" dirty="0" smtClean="0"/>
              <a:t>Visionary</a:t>
            </a:r>
            <a:r>
              <a:rPr lang="en-US" sz="2000" dirty="0" smtClean="0"/>
              <a:t>: </a:t>
            </a:r>
            <a:r>
              <a:rPr lang="en-US" sz="2000" dirty="0"/>
              <a:t>Someone who can visualize the future and take action according to that is visionary. A visionary has clear ideas about what should happen and what strategy can be formed to achieve best possible results. </a:t>
            </a:r>
            <a:endParaRPr lang="en-US" sz="2000" dirty="0" smtClean="0"/>
          </a:p>
          <a:p>
            <a:pPr algn="just"/>
            <a:endParaRPr lang="en-US" sz="2000" dirty="0" smtClean="0"/>
          </a:p>
          <a:p>
            <a:pPr algn="just"/>
            <a:r>
              <a:rPr lang="en-US" sz="2000" b="1" dirty="0" smtClean="0"/>
              <a:t>Flexibility:</a:t>
            </a:r>
            <a:r>
              <a:rPr lang="en-US" sz="2000" dirty="0" smtClean="0"/>
              <a:t> </a:t>
            </a:r>
            <a:r>
              <a:rPr lang="en-US" sz="2000" dirty="0"/>
              <a:t>Flexibility is willingness to change as per the changing environment, for betterment. One should not be stringent about his/her way of working; rather should be able to adapt new ways easily</a:t>
            </a:r>
          </a:p>
        </p:txBody>
      </p:sp>
    </p:spTree>
    <p:extLst>
      <p:ext uri="{BB962C8B-B14F-4D97-AF65-F5344CB8AC3E}">
        <p14:creationId xmlns:p14="http://schemas.microsoft.com/office/powerpoint/2010/main" val="3052904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457200"/>
            <a:ext cx="11352374" cy="5897565"/>
          </a:xfrm>
        </p:spPr>
        <p:txBody>
          <a:bodyPr>
            <a:normAutofit fontScale="55000" lnSpcReduction="20000"/>
          </a:bodyPr>
          <a:lstStyle/>
          <a:p>
            <a:pPr marL="0" indent="0" algn="ctr">
              <a:buNone/>
            </a:pPr>
            <a:endParaRPr lang="en-US" sz="4000" dirty="0" smtClean="0"/>
          </a:p>
          <a:p>
            <a:pPr algn="just">
              <a:buFont typeface="Wingdings" pitchFamily="2" charset="2"/>
              <a:buChar char="Ø"/>
            </a:pPr>
            <a:r>
              <a:rPr lang="en-US" sz="4400" dirty="0" smtClean="0"/>
              <a:t> </a:t>
            </a:r>
            <a:r>
              <a:rPr lang="en-US" sz="4400" dirty="0"/>
              <a:t>Opportunities are ideas. They may be referred to as something that exists on paper. </a:t>
            </a:r>
            <a:endParaRPr lang="en-US" sz="4400" dirty="0" smtClean="0"/>
          </a:p>
          <a:p>
            <a:pPr algn="just">
              <a:buFont typeface="Wingdings" pitchFamily="2" charset="2"/>
              <a:buChar char="Ø"/>
            </a:pPr>
            <a:endParaRPr lang="en-US" sz="4400" dirty="0" smtClean="0"/>
          </a:p>
          <a:p>
            <a:pPr algn="just">
              <a:buFont typeface="Wingdings" pitchFamily="2" charset="2"/>
              <a:buChar char="Ø"/>
            </a:pPr>
            <a:r>
              <a:rPr lang="en-US" sz="4400" dirty="0" smtClean="0"/>
              <a:t>Opportunities </a:t>
            </a:r>
            <a:r>
              <a:rPr lang="en-US" sz="4400" dirty="0"/>
              <a:t>that turned by individuals into profitable and functioning businesses are referred to as realized opportunities. </a:t>
            </a:r>
            <a:endParaRPr lang="en-US" sz="4400" dirty="0" smtClean="0"/>
          </a:p>
          <a:p>
            <a:pPr algn="just">
              <a:buFont typeface="Wingdings" pitchFamily="2" charset="2"/>
              <a:buChar char="Ø"/>
            </a:pPr>
            <a:endParaRPr lang="en-US" sz="4400" dirty="0" smtClean="0"/>
          </a:p>
          <a:p>
            <a:pPr algn="just">
              <a:buFont typeface="Wingdings" pitchFamily="2" charset="2"/>
              <a:buChar char="Ø"/>
            </a:pPr>
            <a:r>
              <a:rPr lang="en-US" sz="4400" dirty="0" smtClean="0"/>
              <a:t>Therefore </a:t>
            </a:r>
            <a:r>
              <a:rPr lang="en-US" sz="4400" dirty="0"/>
              <a:t>in practical terms, opportunities may be defined, as business concept that, if turned into a tangible product or service may arise that what do opportunities in business really mean</a:t>
            </a:r>
            <a:r>
              <a:rPr lang="en-US" sz="4400" dirty="0" smtClean="0"/>
              <a:t>.</a:t>
            </a:r>
          </a:p>
          <a:p>
            <a:pPr marL="0" indent="0" algn="just">
              <a:buNone/>
            </a:pPr>
            <a:endParaRPr lang="en-US" sz="4400" dirty="0"/>
          </a:p>
          <a:p>
            <a:pPr algn="just">
              <a:buFont typeface="Wingdings" pitchFamily="2" charset="2"/>
              <a:buChar char="Ø"/>
            </a:pPr>
            <a:endParaRPr lang="en-US" sz="4400" dirty="0" smtClean="0"/>
          </a:p>
          <a:p>
            <a:pPr algn="just">
              <a:buFont typeface="Wingdings" pitchFamily="2" charset="2"/>
              <a:buChar char="Ø"/>
            </a:pPr>
            <a:r>
              <a:rPr lang="en-US" sz="4400" dirty="0" smtClean="0"/>
              <a:t>Business </a:t>
            </a:r>
            <a:r>
              <a:rPr lang="en-US" sz="4400" dirty="0"/>
              <a:t>ideas and business opportunities very often are used interchangeably</a:t>
            </a:r>
            <a:r>
              <a:rPr lang="en-US" sz="4400" dirty="0" smtClean="0"/>
              <a:t>.</a:t>
            </a:r>
          </a:p>
          <a:p>
            <a:pPr algn="just">
              <a:buFont typeface="Wingdings" pitchFamily="2" charset="2"/>
              <a:buChar char="Ø"/>
            </a:pPr>
            <a:endParaRPr lang="en-US" sz="4400" dirty="0" smtClean="0"/>
          </a:p>
          <a:p>
            <a:pPr algn="just">
              <a:buFont typeface="Wingdings" pitchFamily="2" charset="2"/>
              <a:buChar char="Ø"/>
            </a:pPr>
            <a:r>
              <a:rPr lang="en-US" sz="4400" dirty="0" smtClean="0"/>
              <a:t> </a:t>
            </a:r>
            <a:r>
              <a:rPr lang="en-US" sz="4400" dirty="0"/>
              <a:t>Opportunity is considered as a viable business idea, which the entrepreneur selects from several ideas suited to his own capabilities and subsequently he takes it up as a good investment proposition.</a:t>
            </a:r>
          </a:p>
        </p:txBody>
      </p:sp>
      <p:sp>
        <p:nvSpPr>
          <p:cNvPr id="2" name="Rectangle 1"/>
          <p:cNvSpPr/>
          <p:nvPr/>
        </p:nvSpPr>
        <p:spPr>
          <a:xfrm>
            <a:off x="3145810" y="152400"/>
            <a:ext cx="5963300" cy="523220"/>
          </a:xfrm>
          <a:prstGeom prst="rect">
            <a:avLst/>
          </a:prstGeom>
        </p:spPr>
        <p:txBody>
          <a:bodyPr wrap="none">
            <a:spAutoFit/>
          </a:bodyPr>
          <a:lstStyle/>
          <a:p>
            <a:pPr algn="ctr"/>
            <a:r>
              <a:rPr lang="en-US" sz="2800" b="1" dirty="0">
                <a:solidFill>
                  <a:srgbClr val="00B050"/>
                </a:solidFill>
              </a:rPr>
              <a:t>MEANING OF BUSINESS OPPORTUNITY</a:t>
            </a:r>
          </a:p>
        </p:txBody>
      </p:sp>
    </p:spTree>
    <p:extLst>
      <p:ext uri="{BB962C8B-B14F-4D97-AF65-F5344CB8AC3E}">
        <p14:creationId xmlns:p14="http://schemas.microsoft.com/office/powerpoint/2010/main" val="259489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098" y="260788"/>
            <a:ext cx="10969943" cy="106365"/>
          </a:xfrm>
        </p:spPr>
        <p:txBody>
          <a:bodyPr>
            <a:noAutofit/>
          </a:bodyPr>
          <a:lstStyle/>
          <a:p>
            <a:r>
              <a:rPr lang="en-US" sz="3400" b="1" dirty="0">
                <a:solidFill>
                  <a:srgbClr val="FF0000"/>
                </a:solidFill>
              </a:rPr>
              <a:t>IDENTIFICATION OF BUSINESS OPPORTUNITIES</a:t>
            </a:r>
          </a:p>
        </p:txBody>
      </p:sp>
      <p:sp>
        <p:nvSpPr>
          <p:cNvPr id="3" name="Content Placeholder 2"/>
          <p:cNvSpPr>
            <a:spLocks noGrp="1"/>
          </p:cNvSpPr>
          <p:nvPr>
            <p:ph idx="1"/>
          </p:nvPr>
        </p:nvSpPr>
        <p:spPr>
          <a:xfrm>
            <a:off x="379413" y="762004"/>
            <a:ext cx="11199974" cy="5867396"/>
          </a:xfrm>
        </p:spPr>
        <p:txBody>
          <a:bodyPr>
            <a:normAutofit fontScale="62500" lnSpcReduction="20000"/>
          </a:bodyPr>
          <a:lstStyle/>
          <a:p>
            <a:pPr algn="just">
              <a:buFont typeface="Wingdings" pitchFamily="2" charset="2"/>
              <a:buChar char="Ø"/>
            </a:pPr>
            <a:r>
              <a:rPr lang="en-US" dirty="0"/>
              <a:t>The ability to identify, pursue </a:t>
            </a:r>
            <a:r>
              <a:rPr lang="en-US" dirty="0" smtClean="0"/>
              <a:t>and </a:t>
            </a:r>
            <a:r>
              <a:rPr lang="en-US" dirty="0"/>
              <a:t>capture the value from business opportunities is accepted </a:t>
            </a:r>
            <a:r>
              <a:rPr lang="en-US" dirty="0" smtClean="0"/>
              <a:t>as </a:t>
            </a:r>
            <a:r>
              <a:rPr lang="en-US" dirty="0"/>
              <a:t>the key to entrepreneurship.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No </a:t>
            </a:r>
            <a:r>
              <a:rPr lang="en-US" dirty="0"/>
              <a:t>one can call a person an entrepreneur until they have </a:t>
            </a:r>
            <a:r>
              <a:rPr lang="en-US" dirty="0" smtClean="0"/>
              <a:t>proved them self . </a:t>
            </a:r>
          </a:p>
          <a:p>
            <a:pPr algn="just">
              <a:buFont typeface="Wingdings" pitchFamily="2" charset="2"/>
              <a:buChar char="Ø"/>
            </a:pPr>
            <a:endParaRPr lang="en-US" dirty="0" smtClean="0"/>
          </a:p>
          <a:p>
            <a:pPr algn="just">
              <a:buFont typeface="Wingdings" pitchFamily="2" charset="2"/>
              <a:buChar char="Ø"/>
            </a:pPr>
            <a:r>
              <a:rPr lang="en-US" dirty="0" smtClean="0"/>
              <a:t>It </a:t>
            </a:r>
            <a:r>
              <a:rPr lang="en-US" dirty="0"/>
              <a:t>is very hard to generalize what makes a good opportunity and also where entrepreneurs find opportunity.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Some </a:t>
            </a:r>
            <a:r>
              <a:rPr lang="en-US" dirty="0"/>
              <a:t>entrepreneurs find opportunity as a result of extended thought and exploration.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Other find </a:t>
            </a:r>
            <a:r>
              <a:rPr lang="en-US" dirty="0"/>
              <a:t>them due to a fortunate set of circumstance and by responding to a phone call from a desperate potential customer.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Hence </a:t>
            </a:r>
            <a:r>
              <a:rPr lang="en-US" dirty="0"/>
              <a:t>it is not so easy to generalize from the experiences of successful and unsuccessful entrepreneurs regarding opportunity</a:t>
            </a:r>
            <a:r>
              <a:rPr lang="en-US" dirty="0" smtClean="0"/>
              <a:t>.</a:t>
            </a:r>
          </a:p>
          <a:p>
            <a:pPr marL="0" indent="0" algn="just">
              <a:buNone/>
            </a:pPr>
            <a:endParaRPr lang="en-US" dirty="0" smtClean="0"/>
          </a:p>
          <a:p>
            <a:pPr algn="just">
              <a:buFont typeface="Wingdings" pitchFamily="2" charset="2"/>
              <a:buChar char="Ø"/>
            </a:pPr>
            <a:r>
              <a:rPr lang="en-US" dirty="0" smtClean="0"/>
              <a:t>However</a:t>
            </a:r>
            <a:r>
              <a:rPr lang="en-US" dirty="0"/>
              <a:t>, we will make an attempt to summarize what we know about identification of business opportunities</a:t>
            </a:r>
          </a:p>
        </p:txBody>
      </p:sp>
    </p:spTree>
    <p:extLst>
      <p:ext uri="{BB962C8B-B14F-4D97-AF65-F5344CB8AC3E}">
        <p14:creationId xmlns:p14="http://schemas.microsoft.com/office/powerpoint/2010/main" val="1601717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78" t="24811" r="37696" b="7576"/>
          <a:stretch/>
        </p:blipFill>
        <p:spPr bwMode="auto">
          <a:xfrm>
            <a:off x="455612" y="457200"/>
            <a:ext cx="113538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495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81007"/>
            <a:ext cx="11506200" cy="6476993"/>
          </a:xfrm>
        </p:spPr>
        <p:txBody>
          <a:bodyPr>
            <a:normAutofit fontScale="62500" lnSpcReduction="20000"/>
          </a:bodyPr>
          <a:lstStyle/>
          <a:p>
            <a:pPr marL="0" indent="0" algn="just">
              <a:buNone/>
            </a:pPr>
            <a:r>
              <a:rPr lang="en-US" b="1" dirty="0" smtClean="0">
                <a:solidFill>
                  <a:srgbClr val="0070C0"/>
                </a:solidFill>
              </a:rPr>
              <a:t>1.Opportunities </a:t>
            </a:r>
            <a:r>
              <a:rPr lang="en-US" b="1" dirty="0">
                <a:solidFill>
                  <a:srgbClr val="0070C0"/>
                </a:solidFill>
              </a:rPr>
              <a:t>Relate to the Creation of Value</a:t>
            </a:r>
            <a:r>
              <a:rPr lang="en-US" dirty="0"/>
              <a:t>: Entrepreneurs should communicate the value of the product i.e. they have to come in at the right cost. It is not necessary that the cost should be lowered. </a:t>
            </a:r>
            <a:endParaRPr lang="en-US" dirty="0" smtClean="0"/>
          </a:p>
          <a:p>
            <a:pPr marL="0" indent="0" algn="just">
              <a:buNone/>
            </a:pPr>
            <a:endParaRPr lang="en-US" dirty="0"/>
          </a:p>
          <a:p>
            <a:pPr marL="0" indent="0" algn="just">
              <a:buNone/>
            </a:pPr>
            <a:r>
              <a:rPr lang="en-US" dirty="0" smtClean="0"/>
              <a:t>Lowering </a:t>
            </a:r>
            <a:r>
              <a:rPr lang="en-US" dirty="0"/>
              <a:t>the cost may sometimes lead to failure of the product. It is very simple that if it is worth it, people pay. </a:t>
            </a:r>
            <a:endParaRPr lang="en-US" dirty="0" smtClean="0"/>
          </a:p>
          <a:p>
            <a:pPr marL="0" indent="0" algn="just">
              <a:buNone/>
            </a:pPr>
            <a:endParaRPr lang="en-US" dirty="0" smtClean="0"/>
          </a:p>
          <a:p>
            <a:pPr marL="0" indent="0" algn="just">
              <a:buNone/>
            </a:pPr>
            <a:r>
              <a:rPr lang="en-US" b="1" dirty="0" smtClean="0">
                <a:solidFill>
                  <a:srgbClr val="00B0F0"/>
                </a:solidFill>
              </a:rPr>
              <a:t>2</a:t>
            </a:r>
            <a:r>
              <a:rPr lang="en-US" dirty="0"/>
              <a:t>. </a:t>
            </a:r>
            <a:r>
              <a:rPr lang="en-US" b="1" dirty="0">
                <a:solidFill>
                  <a:srgbClr val="0070C0"/>
                </a:solidFill>
              </a:rPr>
              <a:t>Opportunities are not similar to all</a:t>
            </a:r>
            <a:r>
              <a:rPr lang="en-US" dirty="0"/>
              <a:t>: Opportunities are not the same to all. The reason is obvious. Every one of us is not equally equipped to perceive or capture an opportunity. </a:t>
            </a:r>
            <a:endParaRPr lang="en-US" dirty="0" smtClean="0"/>
          </a:p>
          <a:p>
            <a:pPr marL="0" indent="0" algn="just">
              <a:buNone/>
            </a:pPr>
            <a:endParaRPr lang="en-US" dirty="0" smtClean="0"/>
          </a:p>
          <a:p>
            <a:pPr marL="0" indent="0" algn="just">
              <a:buNone/>
            </a:pPr>
            <a:r>
              <a:rPr lang="en-US" dirty="0" smtClean="0"/>
              <a:t>The </a:t>
            </a:r>
            <a:r>
              <a:rPr lang="en-US" dirty="0"/>
              <a:t>experience of each individual or team makes him or her more or less able to identify and capture opportunity</a:t>
            </a:r>
            <a:r>
              <a:rPr lang="en-US" dirty="0" smtClean="0"/>
              <a:t>. </a:t>
            </a:r>
          </a:p>
          <a:p>
            <a:pPr marL="0" indent="0" algn="just">
              <a:buNone/>
            </a:pPr>
            <a:endParaRPr lang="en-US" dirty="0"/>
          </a:p>
          <a:p>
            <a:pPr marL="0" indent="0" algn="just">
              <a:buNone/>
            </a:pPr>
            <a:r>
              <a:rPr lang="en-US" dirty="0" smtClean="0"/>
              <a:t> </a:t>
            </a:r>
            <a:r>
              <a:rPr lang="en-US" dirty="0"/>
              <a:t>In addition, each individual‘s perspective (Which is a product of their products, services, markets or skills) is different. </a:t>
            </a:r>
            <a:endParaRPr lang="en-US" dirty="0" smtClean="0"/>
          </a:p>
          <a:p>
            <a:pPr marL="0" indent="0" algn="just">
              <a:buNone/>
            </a:pPr>
            <a:endParaRPr lang="en-US" dirty="0" smtClean="0"/>
          </a:p>
          <a:p>
            <a:pPr marL="0" indent="0" algn="just">
              <a:buNone/>
            </a:pPr>
            <a:r>
              <a:rPr lang="en-US" dirty="0" smtClean="0"/>
              <a:t>It </a:t>
            </a:r>
            <a:r>
              <a:rPr lang="en-US" dirty="0"/>
              <a:t>means that something which is perceived by one as an opportunity may not be perceived by others so. </a:t>
            </a:r>
            <a:endParaRPr lang="en-US" dirty="0" smtClean="0"/>
          </a:p>
          <a:p>
            <a:pPr marL="0" indent="0" algn="just">
              <a:buNone/>
            </a:pPr>
            <a:endParaRPr lang="en-US" dirty="0" smtClean="0"/>
          </a:p>
          <a:p>
            <a:pPr marL="0" indent="0" algn="just">
              <a:buNone/>
            </a:pPr>
            <a:r>
              <a:rPr lang="en-US" dirty="0" smtClean="0"/>
              <a:t>It </a:t>
            </a:r>
            <a:r>
              <a:rPr lang="en-US" dirty="0"/>
              <a:t>depends up on whether one is capable of i</a:t>
            </a:r>
            <a:r>
              <a:rPr lang="en-US" dirty="0" smtClean="0"/>
              <a:t>mplementing </a:t>
            </a:r>
            <a:r>
              <a:rPr lang="en-US" dirty="0"/>
              <a:t>it or not. As capacity between individuals to implement an idea differs, opportunities seem to be different among </a:t>
            </a:r>
            <a:r>
              <a:rPr lang="en-US" dirty="0" smtClean="0"/>
              <a:t>individuals.</a:t>
            </a:r>
            <a:endParaRPr lang="en-US" dirty="0"/>
          </a:p>
        </p:txBody>
      </p:sp>
    </p:spTree>
    <p:extLst>
      <p:ext uri="{BB962C8B-B14F-4D97-AF65-F5344CB8AC3E}">
        <p14:creationId xmlns:p14="http://schemas.microsoft.com/office/powerpoint/2010/main" val="1904462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228600"/>
            <a:ext cx="11430000" cy="6477000"/>
          </a:xfrm>
        </p:spPr>
        <p:txBody>
          <a:bodyPr>
            <a:noAutofit/>
          </a:bodyPr>
          <a:lstStyle/>
          <a:p>
            <a:pPr marL="0" indent="0" algn="just">
              <a:buNone/>
            </a:pPr>
            <a:r>
              <a:rPr lang="en-US" sz="2400" dirty="0"/>
              <a:t>3. </a:t>
            </a:r>
            <a:r>
              <a:rPr lang="en-US" sz="2400" b="1" dirty="0">
                <a:solidFill>
                  <a:srgbClr val="0070C0"/>
                </a:solidFill>
              </a:rPr>
              <a:t>Only Some Pursues Opportunities</a:t>
            </a:r>
            <a:r>
              <a:rPr lang="en-US" sz="2400" dirty="0"/>
              <a:t>: Every if the opportunities are obvious, only some pursues them and not all. </a:t>
            </a:r>
            <a:endParaRPr lang="en-US" sz="2400" dirty="0" smtClean="0"/>
          </a:p>
          <a:p>
            <a:pPr marL="0" indent="0" algn="just">
              <a:buNone/>
            </a:pPr>
            <a:r>
              <a:rPr lang="en-US" sz="2400" dirty="0" smtClean="0"/>
              <a:t>Profit </a:t>
            </a:r>
            <a:r>
              <a:rPr lang="en-US" sz="2400" dirty="0"/>
              <a:t>is left to those who wish to show initiative and actually pursue rather than just think about a business opportunity. </a:t>
            </a:r>
            <a:endParaRPr lang="en-US" sz="2400" dirty="0" smtClean="0"/>
          </a:p>
          <a:p>
            <a:pPr marL="0" indent="0" algn="just">
              <a:buNone/>
            </a:pPr>
            <a:r>
              <a:rPr lang="en-US" sz="2400" dirty="0" smtClean="0"/>
              <a:t>Creative </a:t>
            </a:r>
            <a:r>
              <a:rPr lang="en-US" sz="2400" dirty="0"/>
              <a:t>thought is wonderful but if it does not lead to action it is only an expenditure of energy</a:t>
            </a:r>
            <a:r>
              <a:rPr lang="en-US" sz="2400" dirty="0" smtClean="0"/>
              <a:t>.</a:t>
            </a:r>
          </a:p>
          <a:p>
            <a:pPr marL="0" indent="0" algn="just">
              <a:buNone/>
            </a:pPr>
            <a:r>
              <a:rPr lang="en-US" sz="2400" dirty="0" smtClean="0"/>
              <a:t>Mostly </a:t>
            </a:r>
            <a:r>
              <a:rPr lang="en-US" sz="2400" dirty="0"/>
              <a:t>people and companies pursue opportunity, especially if they are not reasonably satisfied with the status quo. One must show real initiative to pursue opportunity. </a:t>
            </a:r>
            <a:endParaRPr lang="en-US" sz="2400" dirty="0" smtClean="0"/>
          </a:p>
          <a:p>
            <a:pPr algn="just"/>
            <a:endParaRPr lang="en-US" sz="2400" dirty="0" smtClean="0"/>
          </a:p>
          <a:p>
            <a:pPr marL="0" indent="0" algn="just">
              <a:buNone/>
            </a:pPr>
            <a:r>
              <a:rPr lang="en-US" sz="2400" dirty="0" smtClean="0"/>
              <a:t>4</a:t>
            </a:r>
            <a:r>
              <a:rPr lang="en-US" sz="2400" dirty="0"/>
              <a:t>. </a:t>
            </a:r>
            <a:r>
              <a:rPr lang="en-US" sz="2400" b="1" dirty="0">
                <a:solidFill>
                  <a:srgbClr val="0070C0"/>
                </a:solidFill>
              </a:rPr>
              <a:t>Complex Opportunities do not work</a:t>
            </a:r>
            <a:r>
              <a:rPr lang="en-US" sz="2400" dirty="0"/>
              <a:t>: Some opportunities involve large numerous of people and integrates number steps and components. </a:t>
            </a:r>
            <a:endParaRPr lang="en-US" sz="2400" dirty="0" smtClean="0"/>
          </a:p>
          <a:p>
            <a:pPr marL="0" indent="0" algn="just">
              <a:buNone/>
            </a:pPr>
            <a:r>
              <a:rPr lang="en-US" sz="2400" dirty="0" smtClean="0"/>
              <a:t>They </a:t>
            </a:r>
            <a:r>
              <a:rPr lang="en-US" sz="2400" dirty="0"/>
              <a:t>are referred to as complex opportunities. The more complex an opportunity is the more it is unlikely to attain. </a:t>
            </a:r>
            <a:endParaRPr lang="en-US" sz="2400" dirty="0" smtClean="0"/>
          </a:p>
          <a:p>
            <a:pPr marL="0" indent="0" algn="just">
              <a:buNone/>
            </a:pPr>
            <a:r>
              <a:rPr lang="en-US" sz="2400" dirty="0" smtClean="0"/>
              <a:t>Some </a:t>
            </a:r>
            <a:r>
              <a:rPr lang="en-US" sz="2400" dirty="0"/>
              <a:t>entrepreneurs have ideas but when they try to pursue them, they find they must involve more and more people. </a:t>
            </a:r>
            <a:endParaRPr lang="en-US" sz="2400" dirty="0" smtClean="0"/>
          </a:p>
        </p:txBody>
      </p:sp>
    </p:spTree>
    <p:extLst>
      <p:ext uri="{BB962C8B-B14F-4D97-AF65-F5344CB8AC3E}">
        <p14:creationId xmlns:p14="http://schemas.microsoft.com/office/powerpoint/2010/main" val="727907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3" y="152401"/>
            <a:ext cx="11199969" cy="5973772"/>
          </a:xfrm>
        </p:spPr>
        <p:txBody>
          <a:bodyPr>
            <a:normAutofit fontScale="77500" lnSpcReduction="20000"/>
          </a:bodyPr>
          <a:lstStyle/>
          <a:p>
            <a:pPr marL="0" indent="0" algn="just">
              <a:buNone/>
            </a:pPr>
            <a:r>
              <a:rPr lang="en-US" dirty="0"/>
              <a:t>5. </a:t>
            </a:r>
            <a:r>
              <a:rPr lang="en-US" b="1" dirty="0">
                <a:solidFill>
                  <a:srgbClr val="0070C0"/>
                </a:solidFill>
              </a:rPr>
              <a:t>Opportunities Found Rarely in Well Grown Markets</a:t>
            </a:r>
            <a:r>
              <a:rPr lang="en-US" dirty="0"/>
              <a:t>: Opportunities are not found always in well grown market. </a:t>
            </a:r>
            <a:endParaRPr lang="en-US" dirty="0" smtClean="0"/>
          </a:p>
          <a:p>
            <a:pPr marL="0" indent="0" algn="just">
              <a:buNone/>
            </a:pPr>
            <a:endParaRPr lang="en-US" dirty="0" smtClean="0"/>
          </a:p>
          <a:p>
            <a:pPr marL="0" indent="0" algn="just">
              <a:buNone/>
            </a:pPr>
            <a:r>
              <a:rPr lang="en-US" dirty="0" smtClean="0"/>
              <a:t>Once </a:t>
            </a:r>
            <a:r>
              <a:rPr lang="en-US" dirty="0"/>
              <a:t>market started picking up entrepreneurs enter in many numbers to pursue the investment opportunities there. </a:t>
            </a:r>
            <a:endParaRPr lang="en-US" dirty="0" smtClean="0"/>
          </a:p>
          <a:p>
            <a:pPr marL="0" indent="0" algn="just">
              <a:buNone/>
            </a:pPr>
            <a:endParaRPr lang="en-US" dirty="0" smtClean="0"/>
          </a:p>
          <a:p>
            <a:pPr marL="0" indent="0" algn="just">
              <a:buNone/>
            </a:pPr>
            <a:r>
              <a:rPr lang="en-US" dirty="0" smtClean="0"/>
              <a:t>Even </a:t>
            </a:r>
            <a:r>
              <a:rPr lang="en-US" dirty="0"/>
              <a:t>if it is so only a few will survive because of imbalance between demand and </a:t>
            </a:r>
            <a:r>
              <a:rPr lang="en-US" dirty="0" smtClean="0"/>
              <a:t>supply.</a:t>
            </a:r>
          </a:p>
          <a:p>
            <a:pPr marL="0" indent="0" algn="just">
              <a:buNone/>
            </a:pPr>
            <a:endParaRPr lang="en-US" dirty="0" smtClean="0"/>
          </a:p>
          <a:p>
            <a:pPr marL="0" indent="0" algn="just">
              <a:buNone/>
            </a:pPr>
            <a:r>
              <a:rPr lang="en-US" dirty="0" smtClean="0"/>
              <a:t>6</a:t>
            </a:r>
            <a:r>
              <a:rPr lang="en-US" dirty="0"/>
              <a:t>. </a:t>
            </a:r>
            <a:r>
              <a:rPr lang="en-US" b="1" dirty="0">
                <a:solidFill>
                  <a:srgbClr val="0070C0"/>
                </a:solidFill>
              </a:rPr>
              <a:t>Opportunities need Not Necessarily the Outcome of Inventions made by the Entrepreneur</a:t>
            </a:r>
            <a:r>
              <a:rPr lang="en-US" dirty="0"/>
              <a:t>: Entrepreneurs are not necessarily inventors. </a:t>
            </a:r>
            <a:endParaRPr lang="en-US" dirty="0" smtClean="0"/>
          </a:p>
          <a:p>
            <a:pPr marL="0" indent="0" algn="just">
              <a:buNone/>
            </a:pPr>
            <a:endParaRPr lang="en-US" dirty="0" smtClean="0"/>
          </a:p>
          <a:p>
            <a:pPr marL="0" indent="0" algn="just">
              <a:buNone/>
            </a:pPr>
            <a:r>
              <a:rPr lang="en-US" dirty="0" smtClean="0"/>
              <a:t>But </a:t>
            </a:r>
            <a:r>
              <a:rPr lang="en-US" dirty="0"/>
              <a:t>many entrepreneurs invest their time and effort in searching for opportunities based on some kind of technological breakthrough. </a:t>
            </a:r>
            <a:endParaRPr lang="en-US" dirty="0" smtClean="0"/>
          </a:p>
          <a:p>
            <a:pPr marL="0" indent="0" algn="just">
              <a:buNone/>
            </a:pPr>
            <a:endParaRPr lang="en-US" dirty="0"/>
          </a:p>
          <a:p>
            <a:pPr marL="0" indent="0" algn="just">
              <a:buNone/>
            </a:pPr>
            <a:r>
              <a:rPr lang="en-US" dirty="0" smtClean="0"/>
              <a:t>Though</a:t>
            </a:r>
            <a:r>
              <a:rPr lang="en-US" dirty="0"/>
              <a:t>, this may be admirable and even desirable it is necessary.</a:t>
            </a:r>
          </a:p>
        </p:txBody>
      </p:sp>
    </p:spTree>
    <p:extLst>
      <p:ext uri="{BB962C8B-B14F-4D97-AF65-F5344CB8AC3E}">
        <p14:creationId xmlns:p14="http://schemas.microsoft.com/office/powerpoint/2010/main" val="3180187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15" y="0"/>
            <a:ext cx="10969943" cy="533400"/>
          </a:xfrm>
        </p:spPr>
        <p:txBody>
          <a:bodyPr>
            <a:normAutofit fontScale="90000"/>
          </a:bodyPr>
          <a:lstStyle/>
          <a:p>
            <a:r>
              <a:rPr lang="en-US" dirty="0"/>
              <a:t>Creativity</a:t>
            </a:r>
          </a:p>
        </p:txBody>
      </p:sp>
      <p:sp>
        <p:nvSpPr>
          <p:cNvPr id="3" name="Content Placeholder 2"/>
          <p:cNvSpPr>
            <a:spLocks noGrp="1"/>
          </p:cNvSpPr>
          <p:nvPr>
            <p:ph idx="1"/>
          </p:nvPr>
        </p:nvSpPr>
        <p:spPr>
          <a:xfrm>
            <a:off x="531812" y="914400"/>
            <a:ext cx="11123774" cy="5592765"/>
          </a:xfrm>
        </p:spPr>
        <p:txBody>
          <a:bodyPr>
            <a:normAutofit lnSpcReduction="10000"/>
          </a:bodyPr>
          <a:lstStyle/>
          <a:p>
            <a:pPr algn="just">
              <a:buFont typeface="Wingdings" pitchFamily="2" charset="2"/>
              <a:buChar char="Ø"/>
            </a:pPr>
            <a:r>
              <a:rPr lang="en-US" b="1" dirty="0" smtClean="0">
                <a:solidFill>
                  <a:srgbClr val="00B050"/>
                </a:solidFill>
              </a:rPr>
              <a:t>In </a:t>
            </a:r>
            <a:r>
              <a:rPr lang="en-US" b="1" dirty="0">
                <a:solidFill>
                  <a:srgbClr val="00B050"/>
                </a:solidFill>
              </a:rPr>
              <a:t>this fiercely competitive, global world, creativity is not only an important source for building a competitive advantage, but it is also a necessity for survival. </a:t>
            </a:r>
            <a:endParaRPr lang="en-US" b="1" dirty="0" smtClean="0">
              <a:solidFill>
                <a:srgbClr val="00B050"/>
              </a:solidFill>
            </a:endParaRPr>
          </a:p>
          <a:p>
            <a:pPr algn="just">
              <a:buFont typeface="Wingdings" pitchFamily="2" charset="2"/>
              <a:buChar char="Ø"/>
            </a:pPr>
            <a:r>
              <a:rPr lang="en-US" b="1" dirty="0" smtClean="0">
                <a:solidFill>
                  <a:srgbClr val="00B050"/>
                </a:solidFill>
              </a:rPr>
              <a:t>When </a:t>
            </a:r>
            <a:r>
              <a:rPr lang="en-US" b="1" dirty="0">
                <a:solidFill>
                  <a:srgbClr val="00B050"/>
                </a:solidFill>
              </a:rPr>
              <a:t>developing creative solutions to modern problems, entrepreneurs must go beyond merely relying on what has worked in the past. </a:t>
            </a:r>
            <a:endParaRPr lang="en-US" b="1" dirty="0" smtClean="0">
              <a:solidFill>
                <a:srgbClr val="00B050"/>
              </a:solidFill>
            </a:endParaRPr>
          </a:p>
          <a:p>
            <a:pPr algn="just">
              <a:buFont typeface="Wingdings" pitchFamily="2" charset="2"/>
              <a:buChar char="Ø"/>
            </a:pPr>
            <a:r>
              <a:rPr lang="en-US" b="1" dirty="0" smtClean="0">
                <a:solidFill>
                  <a:srgbClr val="00B050"/>
                </a:solidFill>
              </a:rPr>
              <a:t>Ideas </a:t>
            </a:r>
            <a:r>
              <a:rPr lang="en-US" b="1" dirty="0">
                <a:solidFill>
                  <a:srgbClr val="00B050"/>
                </a:solidFill>
              </a:rPr>
              <a:t>usually evolve through a creative process whereby imaginative people germinate ideas, nurture them, and develop them successfully. </a:t>
            </a:r>
            <a:endParaRPr lang="en-US" b="1" dirty="0" smtClean="0">
              <a:solidFill>
                <a:srgbClr val="00B050"/>
              </a:solidFill>
            </a:endParaRPr>
          </a:p>
          <a:p>
            <a:pPr algn="just">
              <a:buFont typeface="Wingdings" pitchFamily="2" charset="2"/>
              <a:buChar char="Ø"/>
            </a:pPr>
            <a:r>
              <a:rPr lang="en-US" b="1" dirty="0" smtClean="0">
                <a:solidFill>
                  <a:srgbClr val="00B050"/>
                </a:solidFill>
              </a:rPr>
              <a:t>Various </a:t>
            </a:r>
            <a:r>
              <a:rPr lang="en-US" b="1" dirty="0">
                <a:solidFill>
                  <a:srgbClr val="00B050"/>
                </a:solidFill>
              </a:rPr>
              <a:t>labels have been applied to stages in the creative process, but most social scientists agree on five stages</a:t>
            </a:r>
          </a:p>
        </p:txBody>
      </p:sp>
    </p:spTree>
    <p:extLst>
      <p:ext uri="{BB962C8B-B14F-4D97-AF65-F5344CB8AC3E}">
        <p14:creationId xmlns:p14="http://schemas.microsoft.com/office/powerpoint/2010/main" val="3518187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rcRect l="31123" t="48611" r="33472" b="19381"/>
          <a:stretch/>
        </p:blipFill>
        <p:spPr bwMode="auto">
          <a:xfrm>
            <a:off x="1320460" y="533400"/>
            <a:ext cx="10001989"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46604" y="6151421"/>
            <a:ext cx="2936239" cy="441554"/>
          </a:xfrm>
          <a:prstGeom prst="rect">
            <a:avLst/>
          </a:prstGeom>
        </p:spPr>
        <p:txBody>
          <a:bodyPr wrap="none" lIns="102006" tIns="51002" rIns="102006" bIns="51002">
            <a:spAutoFit/>
          </a:bodyPr>
          <a:lstStyle/>
          <a:p>
            <a:r>
              <a:rPr lang="en-US" b="1" dirty="0" smtClean="0">
                <a:solidFill>
                  <a:srgbClr val="FF0000"/>
                </a:solidFill>
              </a:rPr>
              <a:t>Five stages of creativity</a:t>
            </a:r>
            <a:endParaRPr lang="en-US" b="1" dirty="0">
              <a:solidFill>
                <a:srgbClr val="FF0000"/>
              </a:solidFill>
            </a:endParaRPr>
          </a:p>
        </p:txBody>
      </p:sp>
    </p:spTree>
    <p:extLst>
      <p:ext uri="{BB962C8B-B14F-4D97-AF65-F5344CB8AC3E}">
        <p14:creationId xmlns:p14="http://schemas.microsoft.com/office/powerpoint/2010/main" val="2657288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22" y="304801"/>
            <a:ext cx="11274663" cy="6172200"/>
          </a:xfrm>
        </p:spPr>
        <p:txBody>
          <a:bodyPr>
            <a:normAutofit/>
          </a:bodyPr>
          <a:lstStyle/>
          <a:p>
            <a:pPr marL="0" indent="0" algn="just">
              <a:buNone/>
            </a:pPr>
            <a:r>
              <a:rPr lang="en-US" dirty="0"/>
              <a:t>Bolton and Thompson (2000) associate invention closely with creativity but link it with entrepreneurship if the invention </a:t>
            </a:r>
            <a:r>
              <a:rPr lang="en-US" dirty="0" smtClean="0"/>
              <a:t>becomes </a:t>
            </a:r>
            <a:r>
              <a:rPr lang="en-US" dirty="0"/>
              <a:t>a commercial </a:t>
            </a:r>
            <a:r>
              <a:rPr lang="en-US" dirty="0" smtClean="0"/>
              <a:t>opportunity. </a:t>
            </a:r>
          </a:p>
          <a:p>
            <a:pPr lvl="1" algn="just">
              <a:buFont typeface="Wingdings" pitchFamily="2" charset="2"/>
              <a:buChar char="Ø"/>
            </a:pPr>
            <a:r>
              <a:rPr lang="en-US" dirty="0" smtClean="0"/>
              <a:t>‘Creativity </a:t>
            </a:r>
            <a:r>
              <a:rPr lang="en-US" dirty="0"/>
              <a:t>is the starting point whether it is associated with invention or opportunity spotting. </a:t>
            </a:r>
            <a:endParaRPr lang="en-US" dirty="0" smtClean="0"/>
          </a:p>
          <a:p>
            <a:pPr lvl="1" algn="just">
              <a:buFont typeface="Wingdings" pitchFamily="2" charset="2"/>
              <a:buChar char="Ø"/>
            </a:pPr>
            <a:r>
              <a:rPr lang="en-US" dirty="0" smtClean="0"/>
              <a:t>This </a:t>
            </a:r>
            <a:r>
              <a:rPr lang="en-US" dirty="0"/>
              <a:t>creativity is turned to practical reality (a product, for example) through innovation. </a:t>
            </a:r>
            <a:endParaRPr lang="en-US" dirty="0" smtClean="0"/>
          </a:p>
          <a:p>
            <a:pPr lvl="1" algn="just">
              <a:buFont typeface="Wingdings" pitchFamily="2" charset="2"/>
              <a:buChar char="Ø"/>
            </a:pPr>
            <a:r>
              <a:rPr lang="en-US" dirty="0" smtClean="0"/>
              <a:t>Entrepreneurship </a:t>
            </a:r>
            <a:r>
              <a:rPr lang="en-US" dirty="0"/>
              <a:t>then sets that innovation in the context of an enterprise (the actual business), which is something of recognized value.’ </a:t>
            </a:r>
            <a:endParaRPr lang="en-US" dirty="0" smtClean="0"/>
          </a:p>
          <a:p>
            <a:pPr lvl="1" algn="just">
              <a:buFont typeface="Wingdings" pitchFamily="2" charset="2"/>
              <a:buChar char="Ø"/>
            </a:pPr>
            <a:r>
              <a:rPr lang="en-US" dirty="0" smtClean="0"/>
              <a:t>Creativity </a:t>
            </a:r>
            <a:r>
              <a:rPr lang="en-US" dirty="0"/>
              <a:t>and innovation need the entrepreneurial context to become a business </a:t>
            </a:r>
            <a:r>
              <a:rPr lang="en-US" dirty="0" smtClean="0"/>
              <a:t>reality.</a:t>
            </a:r>
            <a:endParaRPr lang="en-US" dirty="0"/>
          </a:p>
        </p:txBody>
      </p:sp>
    </p:spTree>
    <p:extLst>
      <p:ext uri="{BB962C8B-B14F-4D97-AF65-F5344CB8AC3E}">
        <p14:creationId xmlns:p14="http://schemas.microsoft.com/office/powerpoint/2010/main" val="3978277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800" t="59920" r="33100" b="13849"/>
          <a:stretch/>
        </p:blipFill>
        <p:spPr bwMode="auto">
          <a:xfrm>
            <a:off x="887063" y="4"/>
            <a:ext cx="9779350" cy="326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73383" y="3505200"/>
            <a:ext cx="3940488" cy="441554"/>
          </a:xfrm>
          <a:prstGeom prst="rect">
            <a:avLst/>
          </a:prstGeom>
        </p:spPr>
        <p:txBody>
          <a:bodyPr wrap="none" lIns="102006" tIns="51002" rIns="102006" bIns="51002">
            <a:spAutoFit/>
          </a:bodyPr>
          <a:lstStyle/>
          <a:p>
            <a:r>
              <a:rPr lang="en-US" b="1" dirty="0">
                <a:solidFill>
                  <a:srgbClr val="C00000"/>
                </a:solidFill>
              </a:rPr>
              <a:t>Creativity and Entrepreneurship</a:t>
            </a:r>
          </a:p>
        </p:txBody>
      </p:sp>
      <p:sp>
        <p:nvSpPr>
          <p:cNvPr id="5" name="Rectangle 4"/>
          <p:cNvSpPr/>
          <p:nvPr/>
        </p:nvSpPr>
        <p:spPr>
          <a:xfrm>
            <a:off x="304722" y="4070870"/>
            <a:ext cx="11477810" cy="2472880"/>
          </a:xfrm>
          <a:prstGeom prst="rect">
            <a:avLst/>
          </a:prstGeom>
        </p:spPr>
        <p:txBody>
          <a:bodyPr wrap="square" lIns="102006" tIns="51002" rIns="102006" bIns="51002">
            <a:spAutoFit/>
          </a:bodyPr>
          <a:lstStyle/>
          <a:p>
            <a:pPr marL="342900" indent="-342900" algn="just">
              <a:buFont typeface="Wingdings" pitchFamily="2" charset="2"/>
              <a:buChar char="Ø"/>
            </a:pPr>
            <a:r>
              <a:rPr lang="en-US" dirty="0"/>
              <a:t>Only in </a:t>
            </a:r>
            <a:r>
              <a:rPr lang="en-US" b="1" dirty="0">
                <a:solidFill>
                  <a:srgbClr val="00B050"/>
                </a:solidFill>
              </a:rPr>
              <a:t>quadrant A</a:t>
            </a:r>
            <a:r>
              <a:rPr lang="en-US" dirty="0"/>
              <a:t> is there </a:t>
            </a:r>
            <a:r>
              <a:rPr lang="en-US" dirty="0" smtClean="0"/>
              <a:t>a </a:t>
            </a:r>
            <a:r>
              <a:rPr lang="en-US" dirty="0"/>
              <a:t>winning </a:t>
            </a:r>
            <a:r>
              <a:rPr lang="en-US" dirty="0" smtClean="0"/>
              <a:t>combination </a:t>
            </a:r>
            <a:r>
              <a:rPr lang="en-US" dirty="0"/>
              <a:t>of creativity and entrepreneurship</a:t>
            </a:r>
            <a:r>
              <a:rPr lang="en-US" dirty="0" smtClean="0"/>
              <a:t>.</a:t>
            </a:r>
          </a:p>
          <a:p>
            <a:pPr marL="342900" indent="-342900" algn="just">
              <a:buFont typeface="Wingdings" pitchFamily="2" charset="2"/>
              <a:buChar char="Ø"/>
            </a:pPr>
            <a:r>
              <a:rPr lang="en-US" dirty="0" smtClean="0"/>
              <a:t> </a:t>
            </a:r>
            <a:r>
              <a:rPr lang="en-US" dirty="0"/>
              <a:t>In </a:t>
            </a:r>
            <a:r>
              <a:rPr lang="en-US" b="1" dirty="0">
                <a:solidFill>
                  <a:srgbClr val="C00000"/>
                </a:solidFill>
              </a:rPr>
              <a:t>quadrant B</a:t>
            </a:r>
            <a:r>
              <a:rPr lang="en-US" dirty="0"/>
              <a:t> there is a firm struggling with too many wasted ideas. It lacks an entrepreneur with the ability both to see the commercial application of the idea and to exploit it. </a:t>
            </a:r>
            <a:endParaRPr lang="en-US" dirty="0" smtClean="0"/>
          </a:p>
          <a:p>
            <a:pPr marL="342900" indent="-342900" algn="just">
              <a:buFont typeface="Wingdings" pitchFamily="2" charset="2"/>
              <a:buChar char="Ø"/>
            </a:pPr>
            <a:r>
              <a:rPr lang="en-US" dirty="0" smtClean="0"/>
              <a:t>In </a:t>
            </a:r>
            <a:r>
              <a:rPr lang="en-US" b="1" dirty="0">
                <a:solidFill>
                  <a:srgbClr val="00B050"/>
                </a:solidFill>
              </a:rPr>
              <a:t>quadrant C</a:t>
            </a:r>
            <a:r>
              <a:rPr lang="en-US" dirty="0"/>
              <a:t> there is a firm that lacks creativity but can at least copy and perhaps improve on creativity coming from other firms if they have a commercial application. </a:t>
            </a:r>
            <a:endParaRPr lang="en-US" dirty="0" smtClean="0"/>
          </a:p>
          <a:p>
            <a:pPr marL="342900" indent="-342900" algn="just">
              <a:buFont typeface="Wingdings" pitchFamily="2" charset="2"/>
              <a:buChar char="Ø"/>
            </a:pPr>
            <a:r>
              <a:rPr lang="en-US" dirty="0" smtClean="0"/>
              <a:t>Firms </a:t>
            </a:r>
            <a:r>
              <a:rPr lang="en-US" dirty="0"/>
              <a:t>in </a:t>
            </a:r>
            <a:r>
              <a:rPr lang="en-US" b="1" dirty="0">
                <a:solidFill>
                  <a:srgbClr val="00B0F0"/>
                </a:solidFill>
              </a:rPr>
              <a:t>quadrant D</a:t>
            </a:r>
            <a:r>
              <a:rPr lang="en-US" dirty="0"/>
              <a:t> lack creativity and entrepreneurship are certain never to grow and indeed their survival may be questioned.</a:t>
            </a:r>
          </a:p>
        </p:txBody>
      </p:sp>
    </p:spTree>
    <p:extLst>
      <p:ext uri="{BB962C8B-B14F-4D97-AF65-F5344CB8AC3E}">
        <p14:creationId xmlns:p14="http://schemas.microsoft.com/office/powerpoint/2010/main" val="2463714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4" y="152404"/>
            <a:ext cx="11263375" cy="5973769"/>
          </a:xfrm>
        </p:spPr>
        <p:txBody>
          <a:bodyPr>
            <a:normAutofit fontScale="92500" lnSpcReduction="10000"/>
          </a:bodyPr>
          <a:lstStyle/>
          <a:p>
            <a:pPr marL="0" indent="0" algn="ctr">
              <a:buNone/>
            </a:pPr>
            <a:r>
              <a:rPr lang="en-US" b="1" dirty="0">
                <a:solidFill>
                  <a:srgbClr val="0070C0"/>
                </a:solidFill>
              </a:rPr>
              <a:t>Innovation</a:t>
            </a:r>
            <a:endParaRPr lang="en-US" b="1" dirty="0" smtClean="0">
              <a:solidFill>
                <a:srgbClr val="0070C0"/>
              </a:solidFill>
            </a:endParaRPr>
          </a:p>
          <a:p>
            <a:pPr marL="0" indent="0" algn="just">
              <a:buNone/>
            </a:pPr>
            <a:r>
              <a:rPr lang="en-US" dirty="0" smtClean="0"/>
              <a:t>It is </a:t>
            </a:r>
            <a:r>
              <a:rPr lang="en-US" dirty="0"/>
              <a:t>‘the means to break away from established patterns’, in other words doing things really differently. </a:t>
            </a:r>
            <a:endParaRPr lang="en-US" dirty="0" smtClean="0"/>
          </a:p>
          <a:p>
            <a:pPr marL="0" indent="0" algn="just">
              <a:buNone/>
            </a:pPr>
            <a:endParaRPr lang="en-US" dirty="0" smtClean="0"/>
          </a:p>
          <a:p>
            <a:pPr marL="0" indent="0" algn="just">
              <a:buNone/>
            </a:pPr>
            <a:r>
              <a:rPr lang="en-US" dirty="0" smtClean="0"/>
              <a:t>Therefore</a:t>
            </a:r>
            <a:r>
              <a:rPr lang="en-US" dirty="0"/>
              <a:t>, simply introducing a new product or service that has customer’s willing to buy it, is not necessarily innovation</a:t>
            </a:r>
            <a:r>
              <a:rPr lang="en-US" dirty="0" smtClean="0"/>
              <a:t>.</a:t>
            </a:r>
          </a:p>
          <a:p>
            <a:pPr marL="0" indent="0" algn="just">
              <a:buNone/>
            </a:pPr>
            <a:r>
              <a:rPr lang="en-US" dirty="0" smtClean="0"/>
              <a:t> </a:t>
            </a:r>
          </a:p>
          <a:p>
            <a:pPr marL="0" indent="0" algn="just">
              <a:buNone/>
            </a:pPr>
            <a:r>
              <a:rPr lang="en-US" dirty="0" smtClean="0"/>
              <a:t>Innovations </a:t>
            </a:r>
            <a:r>
              <a:rPr lang="en-US" dirty="0"/>
              <a:t>have to break the </a:t>
            </a:r>
            <a:r>
              <a:rPr lang="en-US" dirty="0" err="1"/>
              <a:t>mould</a:t>
            </a:r>
            <a:r>
              <a:rPr lang="en-US" dirty="0"/>
              <a:t> of how things are done. </a:t>
            </a:r>
            <a:endParaRPr lang="en-US" dirty="0" smtClean="0"/>
          </a:p>
          <a:p>
            <a:pPr marL="0" indent="0" algn="just">
              <a:buNone/>
            </a:pPr>
            <a:endParaRPr lang="en-US" dirty="0" smtClean="0"/>
          </a:p>
          <a:p>
            <a:pPr marL="0" indent="0" algn="just">
              <a:buNone/>
            </a:pPr>
            <a:r>
              <a:rPr lang="en-US" dirty="0" smtClean="0"/>
              <a:t>To </a:t>
            </a:r>
            <a:r>
              <a:rPr lang="en-US" dirty="0"/>
              <a:t>really ­innovate </a:t>
            </a:r>
            <a:r>
              <a:rPr lang="en-US" dirty="0" err="1"/>
              <a:t>Mintzberg</a:t>
            </a:r>
            <a:r>
              <a:rPr lang="en-US" dirty="0"/>
              <a:t> says that ‘one engages in divergent thinking aimed at innovation; the other is convergent thinking aimed at perfection’.</a:t>
            </a:r>
          </a:p>
        </p:txBody>
      </p:sp>
    </p:spTree>
    <p:extLst>
      <p:ext uri="{BB962C8B-B14F-4D97-AF65-F5344CB8AC3E}">
        <p14:creationId xmlns:p14="http://schemas.microsoft.com/office/powerpoint/2010/main" val="1035390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27708"/>
            <a:ext cx="11736097" cy="6830291"/>
          </a:xfrm>
        </p:spPr>
        <p:txBody>
          <a:bodyPr>
            <a:noAutofit/>
          </a:bodyPr>
          <a:lstStyle/>
          <a:p>
            <a:pPr algn="just">
              <a:buFont typeface="Wingdings" pitchFamily="2" charset="2"/>
              <a:buChar char="Ø"/>
            </a:pPr>
            <a:r>
              <a:rPr lang="en-US" sz="2100" dirty="0"/>
              <a:t>Most innovations introduced to the market are ordinary innovations, that is, with little uniqueness or technology. </a:t>
            </a:r>
          </a:p>
          <a:p>
            <a:pPr algn="just">
              <a:buFont typeface="Wingdings" pitchFamily="2" charset="2"/>
              <a:buChar char="Ø"/>
            </a:pPr>
            <a:r>
              <a:rPr lang="en-US" sz="2100" dirty="0"/>
              <a:t>As expected, there are fewer technological innovations and breakthrough innovations with the number of actual innovations decreasing as the technology involved increases. </a:t>
            </a:r>
          </a:p>
          <a:p>
            <a:pPr algn="just">
              <a:buFont typeface="Wingdings" pitchFamily="2" charset="2"/>
              <a:buChar char="Ø"/>
            </a:pPr>
            <a:r>
              <a:rPr lang="en-US" sz="2100" dirty="0" smtClean="0"/>
              <a:t>Regardless </a:t>
            </a:r>
            <a:r>
              <a:rPr lang="en-US" sz="2100" dirty="0"/>
              <a:t>of its level of uniqueness or technology, each innovation (particularly the latter two types) evolves into and develops toward commercialization through one of three mechanisms:</a:t>
            </a:r>
          </a:p>
          <a:p>
            <a:pPr marL="457200" indent="-457200" algn="ctr">
              <a:buFont typeface="+mj-lt"/>
              <a:buAutoNum type="arabicPeriod"/>
            </a:pPr>
            <a:r>
              <a:rPr lang="en-US" sz="2100" dirty="0"/>
              <a:t> The government, </a:t>
            </a:r>
          </a:p>
          <a:p>
            <a:pPr marL="457200" indent="-457200" algn="ctr">
              <a:buFont typeface="+mj-lt"/>
              <a:buAutoNum type="arabicPeriod"/>
            </a:pPr>
            <a:r>
              <a:rPr lang="en-US" sz="2100" dirty="0" err="1"/>
              <a:t>Intrapreneurship</a:t>
            </a:r>
            <a:r>
              <a:rPr lang="en-US" sz="2100" dirty="0"/>
              <a:t>, </a:t>
            </a:r>
          </a:p>
          <a:p>
            <a:pPr marL="457200" indent="-457200" algn="ctr">
              <a:buFont typeface="+mj-lt"/>
              <a:buAutoNum type="arabicPeriod"/>
            </a:pPr>
            <a:r>
              <a:rPr lang="en-US" sz="2100" dirty="0" smtClean="0"/>
              <a:t>Entre­preneurship</a:t>
            </a:r>
          </a:p>
          <a:p>
            <a:pPr marL="457200" indent="-457200" algn="ctr">
              <a:buFont typeface="+mj-lt"/>
              <a:buAutoNum type="arabicPeriod"/>
            </a:pPr>
            <a:endParaRPr lang="en-US" sz="2100" dirty="0"/>
          </a:p>
          <a:p>
            <a:pPr algn="just">
              <a:buFont typeface="Wingdings" pitchFamily="2" charset="2"/>
              <a:buChar char="Ø"/>
            </a:pPr>
            <a:r>
              <a:rPr lang="en-US" sz="2100" dirty="0"/>
              <a:t> Innovation means “doing new things or the doing of things that is already being done in a new way</a:t>
            </a:r>
            <a:r>
              <a:rPr lang="en-US" sz="2100" dirty="0" smtClean="0"/>
              <a:t>.”</a:t>
            </a:r>
          </a:p>
          <a:p>
            <a:pPr algn="just">
              <a:buFont typeface="Wingdings" pitchFamily="2" charset="2"/>
              <a:buChar char="Ø"/>
            </a:pPr>
            <a:r>
              <a:rPr lang="en-US" sz="2100" dirty="0" smtClean="0"/>
              <a:t> </a:t>
            </a:r>
            <a:r>
              <a:rPr lang="en-US" sz="2100" dirty="0"/>
              <a:t>It includes new processes of production, introduction of new products, and creation of new markets, discovery of a new and better form of industrial organization. Earlier, we defined innovation as the process of doing new things. </a:t>
            </a:r>
            <a:endParaRPr lang="en-US" sz="2100" dirty="0" smtClean="0"/>
          </a:p>
          <a:p>
            <a:pPr marL="0" indent="0" algn="just">
              <a:buNone/>
            </a:pPr>
            <a:endParaRPr lang="en-US" sz="2100" dirty="0"/>
          </a:p>
          <a:p>
            <a:pPr algn="just">
              <a:buFont typeface="Wingdings" pitchFamily="2" charset="2"/>
              <a:buChar char="Ø"/>
            </a:pPr>
            <a:r>
              <a:rPr lang="en-US" sz="2100" dirty="0" smtClean="0"/>
              <a:t>It </a:t>
            </a:r>
            <a:r>
              <a:rPr lang="en-US" sz="2100" dirty="0"/>
              <a:t>is important to recognize the innovation more focus on action not conceiving new ideas only. </a:t>
            </a:r>
            <a:endParaRPr lang="en-US" sz="2100" dirty="0" smtClean="0"/>
          </a:p>
          <a:p>
            <a:pPr algn="just">
              <a:buFont typeface="Wingdings" pitchFamily="2" charset="2"/>
              <a:buChar char="Ø"/>
            </a:pPr>
            <a:r>
              <a:rPr lang="en-US" sz="2100" dirty="0" smtClean="0"/>
              <a:t>When </a:t>
            </a:r>
            <a:r>
              <a:rPr lang="en-US" sz="2100" dirty="0"/>
              <a:t>people have passed through the Realization and Validation stages of creativity process, they may have become inventors, but they are not yet innovators</a:t>
            </a:r>
          </a:p>
        </p:txBody>
      </p:sp>
    </p:spTree>
    <p:extLst>
      <p:ext uri="{BB962C8B-B14F-4D97-AF65-F5344CB8AC3E}">
        <p14:creationId xmlns:p14="http://schemas.microsoft.com/office/powerpoint/2010/main" val="2766847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00" t="37897" r="31269" b="39583"/>
          <a:stretch/>
        </p:blipFill>
        <p:spPr bwMode="auto">
          <a:xfrm>
            <a:off x="767449" y="381003"/>
            <a:ext cx="10653936" cy="304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6010" y="3534015"/>
            <a:ext cx="11285948" cy="2804590"/>
          </a:xfrm>
          <a:prstGeom prst="rect">
            <a:avLst/>
          </a:prstGeom>
        </p:spPr>
        <p:txBody>
          <a:bodyPr wrap="square" lIns="95226" tIns="47613" rIns="95226" bIns="47613">
            <a:spAutoFit/>
          </a:bodyPr>
          <a:lstStyle/>
          <a:p>
            <a:pPr marL="342900" indent="-342900" algn="just">
              <a:buFont typeface="Wingdings" pitchFamily="2" charset="2"/>
              <a:buChar char="Ø"/>
            </a:pPr>
            <a:r>
              <a:rPr lang="en-US" dirty="0"/>
              <a:t>To innovate effectively, therefore, requires insight - into customers and markets, into what is possible and what is not, and into how to make things happen. It is also helped by good luck. </a:t>
            </a:r>
            <a:endParaRPr lang="en-US" dirty="0" smtClean="0"/>
          </a:p>
          <a:p>
            <a:pPr marL="342900" indent="-342900" algn="just">
              <a:buFont typeface="Wingdings" pitchFamily="2" charset="2"/>
              <a:buChar char="Ø"/>
            </a:pPr>
            <a:endParaRPr lang="en-US" dirty="0" smtClean="0"/>
          </a:p>
          <a:p>
            <a:pPr marL="342900" indent="-342900" algn="just">
              <a:buFont typeface="Wingdings" pitchFamily="2" charset="2"/>
              <a:buChar char="Ø"/>
            </a:pPr>
            <a:r>
              <a:rPr lang="en-US" dirty="0" smtClean="0"/>
              <a:t>What </a:t>
            </a:r>
            <a:r>
              <a:rPr lang="en-US" dirty="0"/>
              <a:t>is more, innovation may be a ­necessary condition for establishing a growth business, but it is not a sufficient condition. </a:t>
            </a:r>
            <a:endParaRPr lang="en-US" dirty="0" smtClean="0"/>
          </a:p>
          <a:p>
            <a:pPr marL="342900" indent="-342900" algn="just">
              <a:buFont typeface="Wingdings" pitchFamily="2" charset="2"/>
              <a:buChar char="Ø"/>
            </a:pPr>
            <a:endParaRPr lang="en-US" dirty="0"/>
          </a:p>
          <a:p>
            <a:pPr marL="342900" indent="-342900" algn="just">
              <a:buFont typeface="Wingdings" pitchFamily="2" charset="2"/>
              <a:buChar char="Ø"/>
            </a:pPr>
            <a:r>
              <a:rPr lang="en-US" dirty="0" smtClean="0"/>
              <a:t>To </a:t>
            </a:r>
            <a:r>
              <a:rPr lang="en-US" dirty="0"/>
              <a:t>exploit an innovation successfully requires strength of personal character, managerial ability and often money, which bring us back to the central role of the </a:t>
            </a:r>
            <a:r>
              <a:rPr lang="en-US" dirty="0" smtClean="0"/>
              <a:t>entrepreneur.</a:t>
            </a:r>
            <a:endParaRPr lang="en-US" dirty="0"/>
          </a:p>
        </p:txBody>
      </p:sp>
    </p:spTree>
    <p:extLst>
      <p:ext uri="{BB962C8B-B14F-4D97-AF65-F5344CB8AC3E}">
        <p14:creationId xmlns:p14="http://schemas.microsoft.com/office/powerpoint/2010/main" val="208389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91" t="28409" r="38880" b="10890"/>
          <a:stretch/>
        </p:blipFill>
        <p:spPr bwMode="auto">
          <a:xfrm>
            <a:off x="531812" y="533400"/>
            <a:ext cx="107442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835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3" y="274638"/>
            <a:ext cx="10969943" cy="411165"/>
          </a:xfrm>
        </p:spPr>
        <p:txBody>
          <a:bodyPr>
            <a:noAutofit/>
          </a:bodyPr>
          <a:lstStyle/>
          <a:p>
            <a:r>
              <a:rPr lang="en-US" sz="2800" b="1" dirty="0">
                <a:solidFill>
                  <a:srgbClr val="0070C0"/>
                </a:solidFill>
              </a:rPr>
              <a:t>Types of innovation</a:t>
            </a:r>
            <a:br>
              <a:rPr lang="en-US" sz="2800" b="1" dirty="0">
                <a:solidFill>
                  <a:srgbClr val="0070C0"/>
                </a:solidFill>
              </a:rPr>
            </a:br>
            <a:endParaRPr lang="en-US" sz="2800" b="1" dirty="0">
              <a:solidFill>
                <a:srgbClr val="0070C0"/>
              </a:solidFill>
            </a:endParaRPr>
          </a:p>
        </p:txBody>
      </p:sp>
      <p:sp>
        <p:nvSpPr>
          <p:cNvPr id="3" name="Content Placeholder 2"/>
          <p:cNvSpPr>
            <a:spLocks noGrp="1"/>
          </p:cNvSpPr>
          <p:nvPr>
            <p:ph idx="1"/>
          </p:nvPr>
        </p:nvSpPr>
        <p:spPr>
          <a:xfrm>
            <a:off x="531812" y="609600"/>
            <a:ext cx="11123774" cy="5791199"/>
          </a:xfrm>
        </p:spPr>
        <p:txBody>
          <a:bodyPr>
            <a:normAutofit/>
          </a:bodyPr>
          <a:lstStyle/>
          <a:p>
            <a:pPr marL="0" indent="0" algn="just">
              <a:buNone/>
            </a:pPr>
            <a:r>
              <a:rPr lang="en-US" sz="2400" dirty="0" smtClean="0"/>
              <a:t>Any </a:t>
            </a:r>
            <a:r>
              <a:rPr lang="en-US" sz="2400" dirty="0"/>
              <a:t>innovative manager should be on the lookout for ideas to implement, whether they’ve intentionally created an innovation process or not. There are a few types of innovation ideas</a:t>
            </a:r>
          </a:p>
          <a:p>
            <a:pPr marL="0" indent="0" algn="just">
              <a:buNone/>
            </a:pP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62" t="19991" r="28955" b="25049"/>
          <a:stretch/>
        </p:blipFill>
        <p:spPr bwMode="auto">
          <a:xfrm>
            <a:off x="2360612" y="1752600"/>
            <a:ext cx="7900202" cy="4966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12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76200"/>
            <a:ext cx="11350943" cy="6553200"/>
          </a:xfrm>
        </p:spPr>
        <p:txBody>
          <a:bodyPr>
            <a:noAutofit/>
          </a:bodyPr>
          <a:lstStyle/>
          <a:p>
            <a:pPr marL="0" indent="0" algn="ctr">
              <a:buNone/>
            </a:pPr>
            <a:r>
              <a:rPr lang="en-US" sz="2400" b="1" dirty="0">
                <a:solidFill>
                  <a:srgbClr val="C00000"/>
                </a:solidFill>
              </a:rPr>
              <a:t>Incremental </a:t>
            </a:r>
            <a:r>
              <a:rPr lang="en-US" sz="2400" b="1" dirty="0" smtClean="0">
                <a:solidFill>
                  <a:srgbClr val="C00000"/>
                </a:solidFill>
              </a:rPr>
              <a:t>innovation</a:t>
            </a:r>
          </a:p>
          <a:p>
            <a:pPr algn="just">
              <a:buFont typeface="Wingdings" pitchFamily="2" charset="2"/>
              <a:buChar char="Ø"/>
            </a:pPr>
            <a:r>
              <a:rPr lang="en-US" sz="2400" b="1" dirty="0" smtClean="0"/>
              <a:t>Incremental </a:t>
            </a:r>
            <a:r>
              <a:rPr lang="en-US" sz="2400" b="1" dirty="0"/>
              <a:t>innovation</a:t>
            </a:r>
            <a:r>
              <a:rPr lang="en-US" sz="2400" dirty="0"/>
              <a:t> is the step-by-step change of something that already exists, usually in the form of linear improvement. </a:t>
            </a:r>
            <a:endParaRPr lang="en-US" sz="2400" dirty="0" smtClean="0"/>
          </a:p>
          <a:p>
            <a:pPr algn="just">
              <a:buFont typeface="Wingdings" pitchFamily="2" charset="2"/>
              <a:buChar char="Ø"/>
            </a:pPr>
            <a:r>
              <a:rPr lang="en-US" sz="2400" dirty="0" smtClean="0"/>
              <a:t>The </a:t>
            </a:r>
            <a:r>
              <a:rPr lang="en-US" sz="2400" dirty="0"/>
              <a:t>focus is on the further development of products, services, processes, technologies, and business models. </a:t>
            </a:r>
            <a:endParaRPr lang="en-US" sz="2400" dirty="0" smtClean="0"/>
          </a:p>
          <a:p>
            <a:pPr algn="just">
              <a:buFont typeface="Wingdings" pitchFamily="2" charset="2"/>
              <a:buChar char="Ø"/>
            </a:pPr>
            <a:r>
              <a:rPr lang="en-US" sz="2400" dirty="0" smtClean="0"/>
              <a:t>In </a:t>
            </a:r>
            <a:r>
              <a:rPr lang="en-US" sz="2400" dirty="0"/>
              <a:t>practice, </a:t>
            </a:r>
            <a:r>
              <a:rPr lang="en-US" sz="2400" b="1" dirty="0"/>
              <a:t>incremental innovation</a:t>
            </a:r>
            <a:r>
              <a:rPr lang="en-US" sz="2400" dirty="0"/>
              <a:t> includes new product functions, new designs, improved </a:t>
            </a:r>
            <a:r>
              <a:rPr lang="en-US" sz="2400" dirty="0" smtClean="0"/>
              <a:t>processes </a:t>
            </a:r>
            <a:r>
              <a:rPr lang="en-US" sz="2400" dirty="0"/>
              <a:t>and cost reductions.</a:t>
            </a:r>
            <a:endParaRPr lang="en-US" sz="2400" b="1" dirty="0">
              <a:solidFill>
                <a:srgbClr val="C00000"/>
              </a:solidFill>
            </a:endParaRPr>
          </a:p>
          <a:p>
            <a:pPr algn="just">
              <a:buFont typeface="Wingdings" pitchFamily="2" charset="2"/>
              <a:buChar char="Ø"/>
            </a:pPr>
            <a:r>
              <a:rPr lang="en-US" sz="2400" dirty="0" smtClean="0"/>
              <a:t>They are </a:t>
            </a:r>
            <a:r>
              <a:rPr lang="en-US" sz="2400" dirty="0"/>
              <a:t>just a little better than the previous version of the product or service and has only slight variations on an existing product formulation or service delivery method</a:t>
            </a:r>
            <a:r>
              <a:rPr lang="en-US" sz="2400" dirty="0" smtClean="0"/>
              <a:t>.</a:t>
            </a:r>
          </a:p>
          <a:p>
            <a:pPr marL="0" indent="0" algn="ctr">
              <a:buNone/>
            </a:pPr>
            <a:r>
              <a:rPr lang="en-US" sz="2400" b="1" dirty="0" err="1" smtClean="0">
                <a:solidFill>
                  <a:srgbClr val="00B050"/>
                </a:solidFill>
              </a:rPr>
              <a:t>Eg</a:t>
            </a:r>
            <a:r>
              <a:rPr lang="en-US" sz="2400" b="1" dirty="0" smtClean="0">
                <a:solidFill>
                  <a:srgbClr val="00B050"/>
                </a:solidFill>
              </a:rPr>
              <a:t>: Land line phones ….. </a:t>
            </a:r>
            <a:r>
              <a:rPr lang="en-US" sz="2400" b="1" dirty="0" err="1" smtClean="0">
                <a:solidFill>
                  <a:srgbClr val="00B050"/>
                </a:solidFill>
              </a:rPr>
              <a:t>Walky</a:t>
            </a:r>
            <a:r>
              <a:rPr lang="en-US" sz="2400" b="1" dirty="0" smtClean="0">
                <a:solidFill>
                  <a:srgbClr val="00B050"/>
                </a:solidFill>
              </a:rPr>
              <a:t> talkies ……cell phones….</a:t>
            </a:r>
            <a:endParaRPr lang="en-US" sz="2400" b="1" dirty="0">
              <a:solidFill>
                <a:srgbClr val="00B050"/>
              </a:solidFill>
            </a:endParaRPr>
          </a:p>
          <a:p>
            <a:r>
              <a:rPr lang="en-US" sz="2400" dirty="0"/>
              <a:t>Benefits of </a:t>
            </a:r>
            <a:r>
              <a:rPr lang="en-US" sz="2400" b="1" dirty="0"/>
              <a:t>incremental innovation</a:t>
            </a:r>
            <a:r>
              <a:rPr lang="en-US" sz="2400" dirty="0"/>
              <a:t> include:</a:t>
            </a:r>
          </a:p>
          <a:p>
            <a:r>
              <a:rPr lang="en-US" sz="2400" dirty="0"/>
              <a:t>The majority of innovations </a:t>
            </a:r>
            <a:r>
              <a:rPr lang="en-US" sz="2400" dirty="0" smtClean="0"/>
              <a:t>are incremental changes</a:t>
            </a:r>
            <a:endParaRPr lang="en-US" sz="2400" dirty="0"/>
          </a:p>
          <a:p>
            <a:r>
              <a:rPr lang="en-US" sz="2400" dirty="0"/>
              <a:t>Relatively low risk</a:t>
            </a:r>
          </a:p>
          <a:p>
            <a:r>
              <a:rPr lang="en-US" sz="2400" dirty="0"/>
              <a:t>Short- to medium-term focus on success</a:t>
            </a:r>
          </a:p>
          <a:p>
            <a:pPr marL="0" indent="0" algn="just">
              <a:buNone/>
            </a:pPr>
            <a:endParaRPr lang="en-US" sz="2400" dirty="0" smtClean="0"/>
          </a:p>
        </p:txBody>
      </p:sp>
    </p:spTree>
    <p:extLst>
      <p:ext uri="{BB962C8B-B14F-4D97-AF65-F5344CB8AC3E}">
        <p14:creationId xmlns:p14="http://schemas.microsoft.com/office/powerpoint/2010/main" val="2598343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2" y="304800"/>
            <a:ext cx="11353800" cy="4525965"/>
          </a:xfrm>
        </p:spPr>
        <p:txBody>
          <a:bodyPr>
            <a:noAutofit/>
          </a:bodyPr>
          <a:lstStyle/>
          <a:p>
            <a:pPr marL="0" indent="0" algn="ctr">
              <a:buNone/>
            </a:pPr>
            <a:r>
              <a:rPr lang="en-US" sz="2400" b="1" dirty="0">
                <a:solidFill>
                  <a:srgbClr val="C00000"/>
                </a:solidFill>
              </a:rPr>
              <a:t>Disruptive innovation </a:t>
            </a:r>
          </a:p>
          <a:p>
            <a:pPr algn="just">
              <a:buFont typeface="Wingdings" pitchFamily="2" charset="2"/>
              <a:buChar char="Ø"/>
            </a:pPr>
            <a:r>
              <a:rPr lang="en-US" sz="2400" dirty="0"/>
              <a:t>Disruptive innovation is a theory that refers to a concept, product, or a service </a:t>
            </a:r>
            <a:r>
              <a:rPr lang="en-US" sz="2400" b="1" dirty="0"/>
              <a:t>that creates a new value network</a:t>
            </a:r>
            <a:r>
              <a:rPr lang="en-US" sz="2400" dirty="0"/>
              <a:t> either by entering an existing market or by creating a completely new market. </a:t>
            </a:r>
          </a:p>
          <a:p>
            <a:pPr algn="just">
              <a:buFont typeface="Wingdings" pitchFamily="2" charset="2"/>
              <a:buChar char="Ø"/>
            </a:pPr>
            <a:endParaRPr lang="en-US" sz="2400" dirty="0"/>
          </a:p>
          <a:p>
            <a:pPr>
              <a:buFont typeface="Wingdings" pitchFamily="2" charset="2"/>
              <a:buChar char="Ø"/>
            </a:pPr>
            <a:r>
              <a:rPr lang="en-US" sz="2400" dirty="0"/>
              <a:t>Disruptive innovation refers to innovations and technologies that make expensive or sophisticated products and services accessible and more affordable to a broader market.</a:t>
            </a:r>
          </a:p>
          <a:p>
            <a:pPr>
              <a:buFont typeface="Wingdings" pitchFamily="2" charset="2"/>
              <a:buChar char="Ø"/>
            </a:pPr>
            <a:endParaRPr lang="en-US" sz="2400" dirty="0"/>
          </a:p>
          <a:p>
            <a:pPr>
              <a:buFont typeface="Wingdings" pitchFamily="2" charset="2"/>
              <a:buChar char="Ø"/>
            </a:pPr>
            <a:r>
              <a:rPr lang="en-US" sz="2400" dirty="0"/>
              <a:t>Disruptive innovation refers to the use of technology that upsets a structure, as opposed to "disruptive technology", which refers to the technology itself.</a:t>
            </a:r>
          </a:p>
          <a:p>
            <a:endParaRPr lang="en-US" sz="2400" dirty="0"/>
          </a:p>
          <a:p>
            <a:pPr marL="0" indent="0" algn="ctr">
              <a:buNone/>
            </a:pPr>
            <a:r>
              <a:rPr lang="en-US" sz="2400" b="1" dirty="0" smtClean="0">
                <a:solidFill>
                  <a:srgbClr val="00B050"/>
                </a:solidFill>
              </a:rPr>
              <a:t>  </a:t>
            </a:r>
            <a:r>
              <a:rPr lang="en-US" sz="2400" b="1" dirty="0" err="1" smtClean="0">
                <a:solidFill>
                  <a:srgbClr val="00B050"/>
                </a:solidFill>
              </a:rPr>
              <a:t>Eg</a:t>
            </a:r>
            <a:r>
              <a:rPr lang="en-US" sz="2400" b="1" dirty="0" smtClean="0">
                <a:solidFill>
                  <a:srgbClr val="00B050"/>
                </a:solidFill>
              </a:rPr>
              <a:t>: Amazon</a:t>
            </a:r>
            <a:r>
              <a:rPr lang="en-US" sz="2400" b="1" dirty="0">
                <a:solidFill>
                  <a:srgbClr val="00B050"/>
                </a:solidFill>
              </a:rPr>
              <a:t>, launched as an online bookstore in the mid-1990s, is an example of disruptive innovation.</a:t>
            </a:r>
          </a:p>
          <a:p>
            <a:pPr algn="just">
              <a:buFont typeface="Wingdings" pitchFamily="2" charset="2"/>
              <a:buChar char="Ø"/>
            </a:pPr>
            <a:r>
              <a:rPr lang="en-US" sz="2400" dirty="0" smtClean="0"/>
              <a:t>These </a:t>
            </a:r>
            <a:r>
              <a:rPr lang="en-US" sz="2400" dirty="0"/>
              <a:t>types of innovations are often capable of turning non-customers into customers</a:t>
            </a:r>
          </a:p>
          <a:p>
            <a:pPr marL="0" indent="0" algn="just">
              <a:buNone/>
            </a:pPr>
            <a:endParaRPr lang="en-US" sz="2400" dirty="0"/>
          </a:p>
          <a:p>
            <a:endParaRPr lang="en-US" sz="2400" dirty="0"/>
          </a:p>
        </p:txBody>
      </p:sp>
    </p:spTree>
    <p:extLst>
      <p:ext uri="{BB962C8B-B14F-4D97-AF65-F5344CB8AC3E}">
        <p14:creationId xmlns:p14="http://schemas.microsoft.com/office/powerpoint/2010/main" val="3065245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212" y="152400"/>
            <a:ext cx="11429999" cy="6400800"/>
          </a:xfrm>
        </p:spPr>
        <p:txBody>
          <a:bodyPr>
            <a:noAutofit/>
          </a:bodyPr>
          <a:lstStyle/>
          <a:p>
            <a:pPr marL="0" indent="0" algn="ctr">
              <a:buNone/>
            </a:pPr>
            <a:r>
              <a:rPr lang="en-US" sz="2200" b="1" dirty="0" smtClean="0">
                <a:solidFill>
                  <a:srgbClr val="C00000"/>
                </a:solidFill>
              </a:rPr>
              <a:t>Sustaining innovation</a:t>
            </a:r>
          </a:p>
          <a:p>
            <a:pPr algn="just">
              <a:buFont typeface="Wingdings" pitchFamily="2" charset="2"/>
              <a:buChar char="Ø"/>
            </a:pPr>
            <a:r>
              <a:rPr lang="en-US" sz="2200" dirty="0" smtClean="0"/>
              <a:t>Sustaining innovation occurs when a company, already successful,  creates better-performing products to sell for higher profits to its best customers. </a:t>
            </a:r>
          </a:p>
          <a:p>
            <a:pPr algn="just">
              <a:buFont typeface="Wingdings" pitchFamily="2" charset="2"/>
              <a:buChar char="Ø"/>
            </a:pPr>
            <a:r>
              <a:rPr lang="en-US" sz="2200" dirty="0" smtClean="0"/>
              <a:t>The motivating factor in sustaining innovation is profit, by creating better products for its best customers, a business can pursue ever-higher profit margins.</a:t>
            </a:r>
          </a:p>
          <a:p>
            <a:pPr algn="just">
              <a:buFont typeface="Wingdings" pitchFamily="2" charset="2"/>
              <a:buChar char="Ø"/>
            </a:pPr>
            <a:r>
              <a:rPr lang="en-US" sz="2200" dirty="0" smtClean="0"/>
              <a:t>Sustaining innovation is the opposite of disruptive innovation as it exists in the current market and instead of creating new value networks, it improves and grows the existing ones by satisfying the needs of a customer.</a:t>
            </a:r>
          </a:p>
          <a:p>
            <a:pPr algn="just">
              <a:buFont typeface="Wingdings" pitchFamily="2" charset="2"/>
              <a:buChar char="Ø"/>
            </a:pPr>
            <a:r>
              <a:rPr lang="en-US" sz="2200" dirty="0" smtClean="0"/>
              <a:t>Just like incremental innovation, the product performance of sustaining innovation is made slightly better with every iteration, reducing defects. </a:t>
            </a:r>
          </a:p>
          <a:p>
            <a:pPr algn="just">
              <a:buFont typeface="Wingdings" pitchFamily="2" charset="2"/>
              <a:buChar char="Ø"/>
            </a:pPr>
            <a:r>
              <a:rPr lang="en-US" sz="2200" dirty="0" smtClean="0"/>
              <a:t>The new improved version of the product can be more expensive and have higher margins than the previous one if it targets more demanding, high-end customers with better performance than what was previously available and may become cheap if it leads to higher volumes .</a:t>
            </a:r>
          </a:p>
          <a:p>
            <a:pPr marL="0" indent="0" algn="ctr">
              <a:buNone/>
            </a:pPr>
            <a:r>
              <a:rPr lang="en-US" sz="2200" b="1" dirty="0" err="1" smtClean="0">
                <a:solidFill>
                  <a:srgbClr val="00B050"/>
                </a:solidFill>
              </a:rPr>
              <a:t>Eg:</a:t>
            </a:r>
            <a:r>
              <a:rPr lang="en-US" sz="2400" b="1" dirty="0" err="1" smtClean="0">
                <a:solidFill>
                  <a:srgbClr val="00B050"/>
                </a:solidFill>
              </a:rPr>
              <a:t>In</a:t>
            </a:r>
            <a:r>
              <a:rPr lang="en-US" sz="2400" b="1" dirty="0" smtClean="0">
                <a:solidFill>
                  <a:srgbClr val="00B050"/>
                </a:solidFill>
              </a:rPr>
              <a:t> 2019, Apple released its iPhone 11 with three rear cameras. </a:t>
            </a:r>
          </a:p>
          <a:p>
            <a:pPr marL="0" indent="0" algn="ctr">
              <a:buNone/>
            </a:pPr>
            <a:r>
              <a:rPr lang="en-US" sz="2400" b="1" dirty="0" smtClean="0">
                <a:solidFill>
                  <a:srgbClr val="0070C0"/>
                </a:solidFill>
              </a:rPr>
              <a:t>Then in 2020, Apple released the iPhones 12 Pro and 12 Pro Max with a </a:t>
            </a:r>
            <a:r>
              <a:rPr lang="en-US" sz="2400" b="1" dirty="0" err="1" smtClean="0">
                <a:solidFill>
                  <a:srgbClr val="0070C0"/>
                </a:solidFill>
              </a:rPr>
              <a:t>lidar</a:t>
            </a:r>
            <a:r>
              <a:rPr lang="en-US" sz="2400" b="1" dirty="0" smtClean="0">
                <a:solidFill>
                  <a:srgbClr val="0070C0"/>
                </a:solidFill>
              </a:rPr>
              <a:t> scanner</a:t>
            </a:r>
            <a:r>
              <a:rPr lang="en-US" sz="2400" b="1" dirty="0" smtClean="0">
                <a:solidFill>
                  <a:srgbClr val="00B050"/>
                </a:solidFill>
              </a:rPr>
              <a:t>. </a:t>
            </a:r>
            <a:r>
              <a:rPr lang="en-US" sz="2400" b="1" dirty="0" err="1" smtClean="0">
                <a:solidFill>
                  <a:srgbClr val="00B050"/>
                </a:solidFill>
              </a:rPr>
              <a:t>Lidar</a:t>
            </a:r>
            <a:r>
              <a:rPr lang="en-US" sz="2400" b="1" dirty="0" smtClean="0">
                <a:solidFill>
                  <a:srgbClr val="00B050"/>
                </a:solidFill>
              </a:rPr>
              <a:t> scanners provide these iPhone models with a new type of depth-sensing that aids with augmented reality..</a:t>
            </a:r>
          </a:p>
          <a:p>
            <a:r>
              <a:rPr lang="en-US" sz="2400" dirty="0"/>
              <a:t> </a:t>
            </a:r>
          </a:p>
          <a:p>
            <a:endParaRPr lang="en-US" sz="2200" dirty="0"/>
          </a:p>
        </p:txBody>
      </p:sp>
    </p:spTree>
    <p:extLst>
      <p:ext uri="{BB962C8B-B14F-4D97-AF65-F5344CB8AC3E}">
        <p14:creationId xmlns:p14="http://schemas.microsoft.com/office/powerpoint/2010/main" val="2808094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3" y="533401"/>
            <a:ext cx="10969943" cy="5592770"/>
          </a:xfrm>
        </p:spPr>
        <p:txBody>
          <a:bodyPr>
            <a:normAutofit fontScale="85000" lnSpcReduction="20000"/>
          </a:bodyPr>
          <a:lstStyle/>
          <a:p>
            <a:pPr marL="0" indent="0" algn="ctr">
              <a:buNone/>
            </a:pPr>
            <a:r>
              <a:rPr lang="en-US" sz="3600" b="1" dirty="0">
                <a:solidFill>
                  <a:srgbClr val="C00000"/>
                </a:solidFill>
              </a:rPr>
              <a:t>Radical innovation</a:t>
            </a:r>
          </a:p>
          <a:p>
            <a:pPr algn="just">
              <a:buFont typeface="Wingdings" pitchFamily="2" charset="2"/>
              <a:buChar char="Ø"/>
            </a:pPr>
            <a:r>
              <a:rPr lang="en-US" sz="3600" dirty="0"/>
              <a:t>Radical innovation is rare as it has similar characteristics to disruptive innovation but is different in a way that it simultaneously </a:t>
            </a:r>
            <a:r>
              <a:rPr lang="en-US" sz="3600" b="1" dirty="0">
                <a:solidFill>
                  <a:srgbClr val="7030A0"/>
                </a:solidFill>
              </a:rPr>
              <a:t>uses</a:t>
            </a:r>
            <a:r>
              <a:rPr lang="en-US" sz="3600" dirty="0">
                <a:solidFill>
                  <a:srgbClr val="7030A0"/>
                </a:solidFill>
              </a:rPr>
              <a:t> </a:t>
            </a:r>
            <a:r>
              <a:rPr lang="en-US" sz="3600" b="1" dirty="0">
                <a:solidFill>
                  <a:srgbClr val="7030A0"/>
                </a:solidFill>
              </a:rPr>
              <a:t>revolutionary technology and a new business model</a:t>
            </a:r>
            <a:r>
              <a:rPr lang="en-US" sz="3600" dirty="0">
                <a:solidFill>
                  <a:srgbClr val="7030A0"/>
                </a:solidFill>
              </a:rPr>
              <a:t>.  </a:t>
            </a:r>
          </a:p>
          <a:p>
            <a:pPr algn="just">
              <a:buFont typeface="Wingdings" pitchFamily="2" charset="2"/>
              <a:buChar char="Ø"/>
            </a:pPr>
            <a:r>
              <a:rPr lang="en-US" sz="3600" dirty="0"/>
              <a:t>Radical innovation solves global problems and addresses needs in completely new ways than what we’re used to and even provides solutions to needs and problems we didn’t know we had, completely transforming the market, or even the entire economy.</a:t>
            </a:r>
          </a:p>
          <a:p>
            <a:pPr algn="just">
              <a:buFont typeface="Wingdings" pitchFamily="2" charset="2"/>
              <a:buChar char="Ø"/>
            </a:pPr>
            <a:r>
              <a:rPr lang="en-US" sz="3600" dirty="0"/>
              <a:t>Although radical innovations are rare, there have been more and more of them in the recent past.</a:t>
            </a:r>
          </a:p>
          <a:p>
            <a:pPr marL="0" indent="0" algn="ctr">
              <a:buNone/>
            </a:pPr>
            <a:r>
              <a:rPr lang="en-US" b="1" dirty="0" smtClean="0">
                <a:solidFill>
                  <a:srgbClr val="007635"/>
                </a:solidFill>
              </a:rPr>
              <a:t>    </a:t>
            </a:r>
            <a:r>
              <a:rPr lang="en-US" b="1" dirty="0" err="1" smtClean="0">
                <a:solidFill>
                  <a:srgbClr val="007635"/>
                </a:solidFill>
              </a:rPr>
              <a:t>Eg</a:t>
            </a:r>
            <a:r>
              <a:rPr lang="en-US" b="1" dirty="0" smtClean="0">
                <a:solidFill>
                  <a:srgbClr val="007635"/>
                </a:solidFill>
              </a:rPr>
              <a:t>: Washing machines</a:t>
            </a:r>
            <a:endParaRPr lang="en-US" b="1" dirty="0">
              <a:solidFill>
                <a:srgbClr val="007635"/>
              </a:solidFill>
            </a:endParaRPr>
          </a:p>
        </p:txBody>
      </p:sp>
    </p:spTree>
    <p:extLst>
      <p:ext uri="{BB962C8B-B14F-4D97-AF65-F5344CB8AC3E}">
        <p14:creationId xmlns:p14="http://schemas.microsoft.com/office/powerpoint/2010/main" val="2094744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28600"/>
            <a:ext cx="10969943" cy="1143000"/>
          </a:xfrm>
        </p:spPr>
        <p:txBody>
          <a:bodyPr/>
          <a:lstStyle/>
          <a:p>
            <a:r>
              <a:rPr lang="en-US" dirty="0" smtClean="0"/>
              <a:t>Innovation Principles</a:t>
            </a:r>
            <a:endParaRPr lang="en-US" dirty="0"/>
          </a:p>
        </p:txBody>
      </p:sp>
      <p:sp>
        <p:nvSpPr>
          <p:cNvPr id="3" name="Content Placeholder 2"/>
          <p:cNvSpPr>
            <a:spLocks noGrp="1"/>
          </p:cNvSpPr>
          <p:nvPr>
            <p:ph idx="1"/>
          </p:nvPr>
        </p:nvSpPr>
        <p:spPr>
          <a:xfrm>
            <a:off x="227013" y="838200"/>
            <a:ext cx="11734800" cy="6019800"/>
          </a:xfrm>
        </p:spPr>
        <p:txBody>
          <a:bodyPr>
            <a:normAutofit fontScale="92500" lnSpcReduction="20000"/>
          </a:bodyPr>
          <a:lstStyle/>
          <a:p>
            <a:pPr marL="0" indent="0" algn="just">
              <a:buNone/>
            </a:pPr>
            <a:r>
              <a:rPr lang="en-US" dirty="0" smtClean="0"/>
              <a:t>1</a:t>
            </a:r>
            <a:r>
              <a:rPr lang="en-US" b="1" dirty="0" smtClean="0">
                <a:solidFill>
                  <a:srgbClr val="C00000"/>
                </a:solidFill>
              </a:rPr>
              <a:t>. Innovation </a:t>
            </a:r>
            <a:r>
              <a:rPr lang="en-US" b="1" dirty="0">
                <a:solidFill>
                  <a:srgbClr val="C00000"/>
                </a:solidFill>
              </a:rPr>
              <a:t>should come from </a:t>
            </a:r>
            <a:r>
              <a:rPr lang="en-US" b="1" dirty="0" smtClean="0">
                <a:solidFill>
                  <a:srgbClr val="C00000"/>
                </a:solidFill>
              </a:rPr>
              <a:t>everywhere</a:t>
            </a:r>
            <a:r>
              <a:rPr lang="en-US" dirty="0" smtClean="0"/>
              <a:t>: </a:t>
            </a:r>
            <a:r>
              <a:rPr lang="en-US" dirty="0"/>
              <a:t> Innovation can come from anywhere in the company and many times, allowing each employee the opportunity to contribute to big innovative ideas, </a:t>
            </a:r>
            <a:r>
              <a:rPr lang="en-US" dirty="0" smtClean="0"/>
              <a:t>to </a:t>
            </a:r>
            <a:r>
              <a:rPr lang="en-US" dirty="0"/>
              <a:t>get some surprising results</a:t>
            </a:r>
            <a:r>
              <a:rPr lang="en-US" dirty="0" smtClean="0"/>
              <a:t>.</a:t>
            </a:r>
          </a:p>
          <a:p>
            <a:pPr marL="0" indent="0" algn="just">
              <a:buNone/>
            </a:pPr>
            <a:r>
              <a:rPr lang="en-US" dirty="0" smtClean="0"/>
              <a:t>2. </a:t>
            </a:r>
            <a:r>
              <a:rPr lang="en-US" b="1" dirty="0" smtClean="0">
                <a:solidFill>
                  <a:srgbClr val="C00000"/>
                </a:solidFill>
              </a:rPr>
              <a:t>Focus </a:t>
            </a:r>
            <a:r>
              <a:rPr lang="en-US" b="1" dirty="0">
                <a:solidFill>
                  <a:srgbClr val="C00000"/>
                </a:solidFill>
              </a:rPr>
              <a:t>on the </a:t>
            </a:r>
            <a:r>
              <a:rPr lang="en-US" b="1" dirty="0" smtClean="0">
                <a:solidFill>
                  <a:srgbClr val="C00000"/>
                </a:solidFill>
              </a:rPr>
              <a:t>User</a:t>
            </a:r>
            <a:r>
              <a:rPr lang="en-US" dirty="0" smtClean="0"/>
              <a:t>: Product </a:t>
            </a:r>
            <a:r>
              <a:rPr lang="en-US" dirty="0"/>
              <a:t>design decisions should always be made around solving customers’ problems, not by how much money it will make. </a:t>
            </a:r>
            <a:r>
              <a:rPr lang="en-US" dirty="0" smtClean="0"/>
              <a:t>A useful </a:t>
            </a:r>
            <a:r>
              <a:rPr lang="en-US" dirty="0"/>
              <a:t>user </a:t>
            </a:r>
            <a:r>
              <a:rPr lang="en-US" dirty="0" smtClean="0"/>
              <a:t>experience definitely follows revenue. </a:t>
            </a:r>
          </a:p>
          <a:p>
            <a:pPr marL="0" indent="0" algn="just">
              <a:buNone/>
            </a:pPr>
            <a:r>
              <a:rPr lang="en-US" dirty="0" smtClean="0"/>
              <a:t>3. </a:t>
            </a:r>
            <a:r>
              <a:rPr lang="en-US" b="1" dirty="0" smtClean="0">
                <a:solidFill>
                  <a:srgbClr val="C00000"/>
                </a:solidFill>
              </a:rPr>
              <a:t>Think out of the box</a:t>
            </a:r>
            <a:r>
              <a:rPr lang="en-US" dirty="0" smtClean="0"/>
              <a:t>: Thinking </a:t>
            </a:r>
            <a:r>
              <a:rPr lang="en-US" dirty="0"/>
              <a:t>bigger than what </a:t>
            </a:r>
            <a:r>
              <a:rPr lang="en-US" dirty="0" smtClean="0"/>
              <a:t>is possible is much important in innovation. Irrespective of available resources, thinking more than that is very important</a:t>
            </a:r>
            <a:endParaRPr lang="en-US" dirty="0"/>
          </a:p>
          <a:p>
            <a:pPr marL="0" indent="0">
              <a:buNone/>
            </a:pPr>
            <a:r>
              <a:rPr lang="en-US" dirty="0" smtClean="0"/>
              <a:t>4.  </a:t>
            </a:r>
            <a:r>
              <a:rPr lang="en-US" b="1" dirty="0" smtClean="0">
                <a:solidFill>
                  <a:srgbClr val="C00000"/>
                </a:solidFill>
              </a:rPr>
              <a:t>Unique Insights</a:t>
            </a:r>
            <a:r>
              <a:rPr lang="en-US" dirty="0" smtClean="0"/>
              <a:t>: Every </a:t>
            </a:r>
            <a:r>
              <a:rPr lang="en-US" dirty="0"/>
              <a:t>organization has unique insights because they see the world through a certain lens that no one else has. </a:t>
            </a:r>
            <a:r>
              <a:rPr lang="en-US" dirty="0" smtClean="0"/>
              <a:t>But should not stuck at own innovation and should aim for next </a:t>
            </a:r>
            <a:r>
              <a:rPr lang="en-US" dirty="0"/>
              <a:t>big idea to change the world.</a:t>
            </a:r>
          </a:p>
          <a:p>
            <a:pPr marL="0" indent="0" algn="just">
              <a:buNone/>
            </a:pPr>
            <a:endParaRPr lang="en-US" dirty="0" smtClean="0"/>
          </a:p>
          <a:p>
            <a:pPr algn="just"/>
            <a:endParaRPr lang="en-US" dirty="0" smtClean="0"/>
          </a:p>
          <a:p>
            <a:pPr algn="just"/>
            <a:endParaRPr lang="en-US" dirty="0"/>
          </a:p>
          <a:p>
            <a:pPr algn="just"/>
            <a:endParaRPr lang="en-US" dirty="0"/>
          </a:p>
        </p:txBody>
      </p:sp>
    </p:spTree>
    <p:extLst>
      <p:ext uri="{BB962C8B-B14F-4D97-AF65-F5344CB8AC3E}">
        <p14:creationId xmlns:p14="http://schemas.microsoft.com/office/powerpoint/2010/main" val="4280806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304800"/>
            <a:ext cx="11506200" cy="6248400"/>
          </a:xfrm>
        </p:spPr>
        <p:txBody>
          <a:bodyPr>
            <a:normAutofit fontScale="62500" lnSpcReduction="20000"/>
          </a:bodyPr>
          <a:lstStyle/>
          <a:p>
            <a:pPr marL="0" indent="0" algn="just">
              <a:buNone/>
            </a:pPr>
            <a:r>
              <a:rPr lang="en-US" dirty="0" smtClean="0"/>
              <a:t>5. </a:t>
            </a:r>
            <a:r>
              <a:rPr lang="en-US" b="1" dirty="0" smtClean="0">
                <a:solidFill>
                  <a:srgbClr val="C00000"/>
                </a:solidFill>
              </a:rPr>
              <a:t>Launch and Iterate</a:t>
            </a:r>
            <a:r>
              <a:rPr lang="en-US" dirty="0" smtClean="0"/>
              <a:t>: The most important factor for any  product is the feedback of user. Some companies only ship when products are flawless and perfect. The problem is that no product is ever perfect. Once it hits the users, there are always nooks and crannies that appear full of issues and needed improvements. So taking a leap of faith and releasing next product as a reasonably functioning prototype and letting users provide feedback is key for successful product. </a:t>
            </a:r>
          </a:p>
          <a:p>
            <a:pPr marL="0" indent="0" algn="just">
              <a:buNone/>
            </a:pPr>
            <a:endParaRPr lang="en-US" dirty="0" smtClean="0"/>
          </a:p>
          <a:p>
            <a:pPr marL="0" indent="0" algn="just">
              <a:buNone/>
            </a:pPr>
            <a:r>
              <a:rPr lang="en-US" dirty="0" smtClean="0"/>
              <a:t>6. </a:t>
            </a:r>
            <a:r>
              <a:rPr lang="en-US" b="1" dirty="0" smtClean="0">
                <a:solidFill>
                  <a:srgbClr val="C00000"/>
                </a:solidFill>
              </a:rPr>
              <a:t>Giving  20</a:t>
            </a:r>
            <a:r>
              <a:rPr lang="en-US" b="1" dirty="0">
                <a:solidFill>
                  <a:srgbClr val="C00000"/>
                </a:solidFill>
              </a:rPr>
              <a:t>% Time </a:t>
            </a:r>
            <a:r>
              <a:rPr lang="en-US" b="1" dirty="0" smtClean="0">
                <a:solidFill>
                  <a:srgbClr val="C00000"/>
                </a:solidFill>
              </a:rPr>
              <a:t>to employees</a:t>
            </a:r>
            <a:r>
              <a:rPr lang="en-US" dirty="0" smtClean="0"/>
              <a:t>: Giving  </a:t>
            </a:r>
            <a:r>
              <a:rPr lang="en-US" dirty="0"/>
              <a:t>employees 20% of their time to focus on the items they are most passionate about. </a:t>
            </a:r>
            <a:r>
              <a:rPr lang="en-US" dirty="0" smtClean="0"/>
              <a:t>But </a:t>
            </a:r>
            <a:r>
              <a:rPr lang="en-US" dirty="0"/>
              <a:t>when the ideas are shared around, people spend their 20% </a:t>
            </a:r>
            <a:r>
              <a:rPr lang="en-US" dirty="0" smtClean="0"/>
              <a:t>time </a:t>
            </a:r>
            <a:r>
              <a:rPr lang="en-US" dirty="0"/>
              <a:t>and resources to the best ones, creating a self-governing and self-regulating environment. This truly allows everyone in the organization the time to act on their innovative spirit</a:t>
            </a:r>
            <a:r>
              <a:rPr lang="en-US" dirty="0" smtClean="0"/>
              <a:t>.</a:t>
            </a:r>
          </a:p>
          <a:p>
            <a:pPr marL="0" indent="0" algn="just">
              <a:buNone/>
            </a:pPr>
            <a:endParaRPr lang="en-US" dirty="0"/>
          </a:p>
          <a:p>
            <a:pPr marL="0" indent="0">
              <a:buNone/>
            </a:pPr>
            <a:r>
              <a:rPr lang="en-US" dirty="0" smtClean="0"/>
              <a:t>7. </a:t>
            </a:r>
            <a:r>
              <a:rPr lang="en-US" b="1" dirty="0" smtClean="0">
                <a:solidFill>
                  <a:srgbClr val="C00000"/>
                </a:solidFill>
              </a:rPr>
              <a:t>Default </a:t>
            </a:r>
            <a:r>
              <a:rPr lang="en-US" b="1" dirty="0">
                <a:solidFill>
                  <a:srgbClr val="C00000"/>
                </a:solidFill>
              </a:rPr>
              <a:t>to </a:t>
            </a:r>
            <a:r>
              <a:rPr lang="en-US" b="1" dirty="0" smtClean="0">
                <a:solidFill>
                  <a:srgbClr val="C00000"/>
                </a:solidFill>
              </a:rPr>
              <a:t>open</a:t>
            </a:r>
            <a:r>
              <a:rPr lang="en-US" dirty="0" smtClean="0"/>
              <a:t>: Everyone </a:t>
            </a:r>
            <a:r>
              <a:rPr lang="en-US" dirty="0"/>
              <a:t>wants to hire the best and brightest top </a:t>
            </a:r>
            <a:r>
              <a:rPr lang="en-US" dirty="0" smtClean="0"/>
              <a:t>1%. Tapping the collective wisdom of the customers  and  letting </a:t>
            </a:r>
            <a:r>
              <a:rPr lang="en-US" dirty="0"/>
              <a:t>them come up with </a:t>
            </a:r>
            <a:r>
              <a:rPr lang="en-US" dirty="0" smtClean="0"/>
              <a:t>marketing </a:t>
            </a:r>
            <a:r>
              <a:rPr lang="en-US" dirty="0"/>
              <a:t>ideas and </a:t>
            </a:r>
            <a:r>
              <a:rPr lang="en-US" dirty="0" smtClean="0"/>
              <a:t>strategies.</a:t>
            </a:r>
          </a:p>
          <a:p>
            <a:pPr marL="0" indent="0">
              <a:buNone/>
            </a:pPr>
            <a:endParaRPr lang="en-US" dirty="0" smtClean="0"/>
          </a:p>
          <a:p>
            <a:pPr marL="0" indent="0">
              <a:buNone/>
            </a:pPr>
            <a:r>
              <a:rPr lang="en-US" dirty="0" smtClean="0"/>
              <a:t>8</a:t>
            </a:r>
            <a:r>
              <a:rPr lang="en-US" b="1" dirty="0" smtClean="0"/>
              <a:t>. </a:t>
            </a:r>
            <a:r>
              <a:rPr lang="en-US" b="1" dirty="0" smtClean="0">
                <a:solidFill>
                  <a:srgbClr val="C00000"/>
                </a:solidFill>
              </a:rPr>
              <a:t>Fail often</a:t>
            </a:r>
            <a:r>
              <a:rPr lang="en-US" dirty="0" smtClean="0"/>
              <a:t>: fail often means  </a:t>
            </a:r>
            <a:r>
              <a:rPr lang="en-US" dirty="0"/>
              <a:t>trying hard enough. </a:t>
            </a:r>
            <a:r>
              <a:rPr lang="en-US" dirty="0" smtClean="0"/>
              <a:t>pushing </a:t>
            </a:r>
            <a:r>
              <a:rPr lang="en-US" dirty="0"/>
              <a:t>the boundaries of </a:t>
            </a:r>
            <a:r>
              <a:rPr lang="en-US" dirty="0" smtClean="0"/>
              <a:t>innovation by working many times and failing many times is the key principle of innovation.  Failing many times </a:t>
            </a:r>
            <a:r>
              <a:rPr lang="en-US" dirty="0"/>
              <a:t>is a badge of </a:t>
            </a:r>
            <a:r>
              <a:rPr lang="en-US" dirty="0" smtClean="0"/>
              <a:t>honor and pride. </a:t>
            </a:r>
          </a:p>
          <a:p>
            <a:pPr marL="0" indent="0">
              <a:buNone/>
            </a:pPr>
            <a:endParaRPr lang="en-US" dirty="0" smtClean="0"/>
          </a:p>
          <a:p>
            <a:pPr marL="0" indent="0">
              <a:buNone/>
            </a:pPr>
            <a:r>
              <a:rPr lang="en-US" dirty="0" smtClean="0"/>
              <a:t>9. </a:t>
            </a:r>
            <a:r>
              <a:rPr lang="en-US" b="1" dirty="0" smtClean="0">
                <a:solidFill>
                  <a:srgbClr val="C00000"/>
                </a:solidFill>
              </a:rPr>
              <a:t>Set a purposeful goal and build belief in goal</a:t>
            </a:r>
            <a:r>
              <a:rPr lang="en-US" dirty="0" smtClean="0"/>
              <a:t>: The </a:t>
            </a:r>
            <a:r>
              <a:rPr lang="en-US" dirty="0"/>
              <a:t>most important principle for innovation in </a:t>
            </a:r>
            <a:r>
              <a:rPr lang="en-US" dirty="0" smtClean="0"/>
              <a:t>any organization </a:t>
            </a:r>
            <a:r>
              <a:rPr lang="en-US" dirty="0"/>
              <a:t>is having a </a:t>
            </a:r>
            <a:r>
              <a:rPr lang="en-US" dirty="0" smtClean="0"/>
              <a:t> goal </a:t>
            </a:r>
            <a:r>
              <a:rPr lang="en-US" dirty="0"/>
              <a:t>that people can believe in. Having </a:t>
            </a:r>
            <a:r>
              <a:rPr lang="en-US" dirty="0" smtClean="0"/>
              <a:t>a </a:t>
            </a:r>
            <a:r>
              <a:rPr lang="en-US" dirty="0"/>
              <a:t>purpose </a:t>
            </a:r>
            <a:r>
              <a:rPr lang="en-US" dirty="0" smtClean="0"/>
              <a:t>to the goal gets employees to work  </a:t>
            </a:r>
            <a:r>
              <a:rPr lang="en-US" dirty="0"/>
              <a:t>with the need to be innovative.</a:t>
            </a:r>
          </a:p>
          <a:p>
            <a:endParaRPr lang="en-US" dirty="0"/>
          </a:p>
          <a:p>
            <a:pPr marL="514350" indent="-514350">
              <a:buAutoNum type="arabicPeriod" startAt="7"/>
            </a:pPr>
            <a:endParaRPr lang="en-US" dirty="0"/>
          </a:p>
        </p:txBody>
      </p:sp>
    </p:spTree>
    <p:extLst>
      <p:ext uri="{BB962C8B-B14F-4D97-AF65-F5344CB8AC3E}">
        <p14:creationId xmlns:p14="http://schemas.microsoft.com/office/powerpoint/2010/main" val="17535338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Sources of  Business Ideas</a:t>
            </a:r>
            <a:br>
              <a:rPr lang="en-US" b="1" dirty="0"/>
            </a:br>
            <a:endParaRPr lang="en-US" dirty="0"/>
          </a:p>
        </p:txBody>
      </p:sp>
      <p:sp>
        <p:nvSpPr>
          <p:cNvPr id="3" name="Content Placeholder 2"/>
          <p:cNvSpPr>
            <a:spLocks noGrp="1"/>
          </p:cNvSpPr>
          <p:nvPr>
            <p:ph idx="1"/>
          </p:nvPr>
        </p:nvSpPr>
        <p:spPr>
          <a:xfrm>
            <a:off x="609443" y="1143000"/>
            <a:ext cx="10969943" cy="5410199"/>
          </a:xfrm>
        </p:spPr>
        <p:txBody>
          <a:bodyPr>
            <a:normAutofit fontScale="70000" lnSpcReduction="20000"/>
          </a:bodyPr>
          <a:lstStyle/>
          <a:p>
            <a:pPr marL="0" indent="0" algn="ctr">
              <a:buNone/>
            </a:pPr>
            <a:r>
              <a:rPr lang="en-US" sz="4000" b="1" dirty="0" smtClean="0">
                <a:solidFill>
                  <a:srgbClr val="00B050"/>
                </a:solidFill>
              </a:rPr>
              <a:t>1. Hobbies/Interests</a:t>
            </a:r>
            <a:endParaRPr lang="en-US" sz="4000" b="1" dirty="0">
              <a:solidFill>
                <a:srgbClr val="00B050"/>
              </a:solidFill>
            </a:endParaRPr>
          </a:p>
          <a:p>
            <a:pPr algn="just">
              <a:buFont typeface="Wingdings" pitchFamily="2" charset="2"/>
              <a:buChar char="Ø"/>
            </a:pPr>
            <a:r>
              <a:rPr lang="en-US" dirty="0"/>
              <a:t>A hobby is a favorite leisure-time activity or occupation. Many people, in pursuit of their hobbies or interests, have founded businesses. If, for example, you enjoy playing with computers, cooking, music, traveling, sport or performing, to name but a few, you may be able </a:t>
            </a:r>
            <a:r>
              <a:rPr lang="en-US" dirty="0" smtClean="0"/>
              <a:t>to develop in to </a:t>
            </a:r>
            <a:r>
              <a:rPr lang="en-US" dirty="0" err="1" smtClean="0"/>
              <a:t>bussiness</a:t>
            </a:r>
            <a:r>
              <a:rPr lang="en-US" dirty="0" smtClean="0"/>
              <a:t>.</a:t>
            </a:r>
          </a:p>
          <a:p>
            <a:pPr marL="0" indent="0" algn="just">
              <a:buNone/>
            </a:pPr>
            <a:endParaRPr lang="en-US" dirty="0"/>
          </a:p>
          <a:p>
            <a:pPr algn="just">
              <a:buFont typeface="Wingdings" pitchFamily="2" charset="2"/>
              <a:buChar char="Ø"/>
            </a:pPr>
            <a:r>
              <a:rPr lang="en-US" dirty="0"/>
              <a:t>To illustrate this, if you enjoy traveling, performing, and/or hospitality, you may consider going into tourism – which is one of the biggest industries in the world</a:t>
            </a:r>
            <a:r>
              <a:rPr lang="en-US" dirty="0" smtClean="0"/>
              <a:t>.</a:t>
            </a:r>
          </a:p>
          <a:p>
            <a:pPr algn="just">
              <a:buFont typeface="Wingdings" pitchFamily="2" charset="2"/>
              <a:buChar char="Ø"/>
            </a:pPr>
            <a:endParaRPr lang="en-US" dirty="0"/>
          </a:p>
          <a:p>
            <a:pPr algn="just">
              <a:buFont typeface="Wingdings" pitchFamily="2" charset="2"/>
              <a:buChar char="Ø"/>
            </a:pPr>
            <a:r>
              <a:rPr lang="en-US" dirty="0"/>
              <a:t>Another example is freelance writing. Perhaps you have a passion for writing and spend much of your spare time reading stimulating novels from some of the world’s best authors</a:t>
            </a:r>
            <a:r>
              <a:rPr lang="en-US" dirty="0" smtClean="0"/>
              <a:t>.</a:t>
            </a:r>
          </a:p>
          <a:p>
            <a:pPr algn="just">
              <a:buFont typeface="Wingdings" pitchFamily="2" charset="2"/>
              <a:buChar char="Ø"/>
            </a:pPr>
            <a:endParaRPr lang="en-US" dirty="0"/>
          </a:p>
          <a:p>
            <a:pPr algn="just">
              <a:buFont typeface="Wingdings" pitchFamily="2" charset="2"/>
              <a:buChar char="Ø"/>
            </a:pPr>
            <a:r>
              <a:rPr lang="en-US" dirty="0"/>
              <a:t>Over the last few years, the number of remote writing jobs </a:t>
            </a:r>
            <a:r>
              <a:rPr lang="en-US" dirty="0" smtClean="0"/>
              <a:t>has </a:t>
            </a:r>
            <a:r>
              <a:rPr lang="en-US" dirty="0"/>
              <a:t>exploded with startups, small businesses, and large corporations looking for writing talent all over the globe</a:t>
            </a:r>
          </a:p>
          <a:p>
            <a:pPr algn="just"/>
            <a:endParaRPr lang="en-US" dirty="0"/>
          </a:p>
        </p:txBody>
      </p:sp>
    </p:spTree>
    <p:extLst>
      <p:ext uri="{BB962C8B-B14F-4D97-AF65-F5344CB8AC3E}">
        <p14:creationId xmlns:p14="http://schemas.microsoft.com/office/powerpoint/2010/main" val="2207510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0"/>
            <a:ext cx="11277600" cy="6400800"/>
          </a:xfrm>
        </p:spPr>
        <p:txBody>
          <a:bodyPr>
            <a:noAutofit/>
          </a:bodyPr>
          <a:lstStyle/>
          <a:p>
            <a:pPr marL="0" indent="0" algn="ctr">
              <a:buNone/>
            </a:pPr>
            <a:r>
              <a:rPr lang="en-US" sz="2800" b="1" dirty="0" smtClean="0">
                <a:solidFill>
                  <a:srgbClr val="00B050"/>
                </a:solidFill>
              </a:rPr>
              <a:t>2. Personal </a:t>
            </a:r>
            <a:r>
              <a:rPr lang="en-US" sz="2800" b="1" dirty="0">
                <a:solidFill>
                  <a:srgbClr val="00B050"/>
                </a:solidFill>
              </a:rPr>
              <a:t>Skills and Experience</a:t>
            </a:r>
          </a:p>
          <a:p>
            <a:pPr algn="just">
              <a:buFont typeface="Wingdings" pitchFamily="2" charset="2"/>
              <a:buChar char="Ø"/>
            </a:pPr>
            <a:r>
              <a:rPr lang="en-US" sz="2400" dirty="0"/>
              <a:t>Over half of the ideas for successful businesses come from experiences in the workplace, e.g. a mechanic with experience in working for a large garage who eventually sets up his/her own car repair or a used car business. Thus, the background of potential entrepreneurs plays a crucial role in the decision to go into business as well as the type of venture to be created</a:t>
            </a:r>
            <a:r>
              <a:rPr lang="en-US" sz="2400" dirty="0" smtClean="0"/>
              <a:t>.</a:t>
            </a:r>
          </a:p>
          <a:p>
            <a:pPr>
              <a:buFont typeface="Wingdings" pitchFamily="2" charset="2"/>
              <a:buChar char="Ø"/>
            </a:pPr>
            <a:endParaRPr lang="en-US" sz="2400" dirty="0"/>
          </a:p>
          <a:p>
            <a:pPr algn="just">
              <a:buFont typeface="Wingdings" pitchFamily="2" charset="2"/>
              <a:buChar char="Ø"/>
            </a:pPr>
            <a:r>
              <a:rPr lang="en-US" sz="2400" dirty="0"/>
              <a:t>Your skills and experience are probably your most important resource, not only in generating ideas but also in capitalizing on them.</a:t>
            </a:r>
          </a:p>
          <a:p>
            <a:pPr marL="0" indent="0" algn="ctr">
              <a:buNone/>
            </a:pPr>
            <a:r>
              <a:rPr lang="en-US" sz="2800" b="1" dirty="0" smtClean="0">
                <a:solidFill>
                  <a:srgbClr val="00B050"/>
                </a:solidFill>
              </a:rPr>
              <a:t>3. Franchises</a:t>
            </a:r>
            <a:endParaRPr lang="en-US" sz="2800" b="1" dirty="0">
              <a:solidFill>
                <a:srgbClr val="00B050"/>
              </a:solidFill>
            </a:endParaRPr>
          </a:p>
          <a:p>
            <a:pPr algn="just">
              <a:buFont typeface="Wingdings" pitchFamily="2" charset="2"/>
              <a:buChar char="Ø"/>
            </a:pPr>
            <a:r>
              <a:rPr lang="en-US" sz="2400" dirty="0"/>
              <a:t>A franchise is an arrangement whereby the manufacturer or sole distributor of a trademark, product, or service gives exclusive rights for local distribution to independent retailers in return for their payment of royalties and conformity to standardized operating procedures</a:t>
            </a:r>
            <a:r>
              <a:rPr lang="en-US" sz="2400" dirty="0" smtClean="0"/>
              <a:t>.</a:t>
            </a:r>
          </a:p>
          <a:p>
            <a:pPr algn="just">
              <a:buFont typeface="Wingdings" pitchFamily="2" charset="2"/>
              <a:buChar char="Ø"/>
            </a:pPr>
            <a:endParaRPr lang="en-US" sz="2400" dirty="0"/>
          </a:p>
          <a:p>
            <a:pPr algn="just">
              <a:buFont typeface="Wingdings" pitchFamily="2" charset="2"/>
              <a:buChar char="Ø"/>
            </a:pPr>
            <a:r>
              <a:rPr lang="en-US" sz="2400" dirty="0"/>
              <a:t>Franchising may take several forms, but the one of interest is the type that offers a name, image, method of doing business, and operating procedures</a:t>
            </a:r>
            <a:r>
              <a:rPr lang="en-US" sz="2400" dirty="0" smtClean="0"/>
              <a:t>.</a:t>
            </a:r>
          </a:p>
          <a:p>
            <a:pPr marL="0" indent="0" algn="just">
              <a:buNone/>
            </a:pPr>
            <a:endParaRPr lang="en-US" sz="2400" dirty="0"/>
          </a:p>
          <a:p>
            <a:pPr algn="just">
              <a:buFont typeface="Wingdings" pitchFamily="2" charset="2"/>
              <a:buChar char="Ø"/>
            </a:pPr>
            <a:r>
              <a:rPr lang="en-US" sz="2400" dirty="0"/>
              <a:t>In the 1980s and early franchising experienced tremendous growth, becoming a much-used method of going into business for the millions of enterprises that were starting up in the USA and Europe. In the USA alone, there are over 2,000 types of franchise businesses, accounting for over US$300 billion in annual sales revenue, and about a third of all retail sales.</a:t>
            </a:r>
          </a:p>
          <a:p>
            <a:endParaRPr lang="en-US" sz="2400" dirty="0"/>
          </a:p>
        </p:txBody>
      </p:sp>
    </p:spTree>
    <p:extLst>
      <p:ext uri="{BB962C8B-B14F-4D97-AF65-F5344CB8AC3E}">
        <p14:creationId xmlns:p14="http://schemas.microsoft.com/office/powerpoint/2010/main" val="3984527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3" y="457200"/>
            <a:ext cx="10969943" cy="6248400"/>
          </a:xfrm>
        </p:spPr>
        <p:txBody>
          <a:bodyPr>
            <a:noAutofit/>
          </a:bodyPr>
          <a:lstStyle/>
          <a:p>
            <a:pPr marL="0" indent="0" algn="ctr">
              <a:buNone/>
            </a:pPr>
            <a:r>
              <a:rPr lang="en-US" sz="2800" b="1" dirty="0" smtClean="0">
                <a:solidFill>
                  <a:srgbClr val="00B050"/>
                </a:solidFill>
              </a:rPr>
              <a:t>6. Surveys</a:t>
            </a:r>
            <a:endParaRPr lang="en-US" sz="2800" b="1" dirty="0">
              <a:solidFill>
                <a:srgbClr val="00B050"/>
              </a:solidFill>
            </a:endParaRPr>
          </a:p>
          <a:p>
            <a:pPr algn="just">
              <a:buFont typeface="Wingdings" pitchFamily="2" charset="2"/>
              <a:buChar char="Ø"/>
            </a:pPr>
            <a:r>
              <a:rPr lang="en-US" sz="2400" dirty="0"/>
              <a:t>The focal point for a </a:t>
            </a:r>
            <a:r>
              <a:rPr lang="en-US" sz="2400" i="1" dirty="0"/>
              <a:t>new business idea</a:t>
            </a:r>
            <a:r>
              <a:rPr lang="en-US" sz="2400" dirty="0"/>
              <a:t> should be the </a:t>
            </a:r>
            <a:r>
              <a:rPr lang="en-US" sz="2400" b="1" dirty="0"/>
              <a:t>customer</a:t>
            </a:r>
            <a:r>
              <a:rPr lang="en-US" sz="2400" dirty="0"/>
              <a:t>. The needs and wants of the customer, which provide the rationale for a product or service, can be ascertained through a survey. </a:t>
            </a:r>
            <a:endParaRPr lang="en-US" sz="2400" dirty="0" smtClean="0"/>
          </a:p>
          <a:p>
            <a:pPr algn="just">
              <a:buFont typeface="Wingdings" pitchFamily="2" charset="2"/>
              <a:buChar char="Ø"/>
            </a:pPr>
            <a:endParaRPr lang="en-US" sz="2400" dirty="0"/>
          </a:p>
          <a:p>
            <a:pPr algn="just">
              <a:buFont typeface="Wingdings" pitchFamily="2" charset="2"/>
              <a:buChar char="Ø"/>
            </a:pPr>
            <a:r>
              <a:rPr lang="en-US" sz="2400" dirty="0" smtClean="0"/>
              <a:t>Such </a:t>
            </a:r>
            <a:r>
              <a:rPr lang="en-US" sz="2400" dirty="0"/>
              <a:t>a survey might be conducted informally or formally by talking to people – usually using a questionnaire or through interviews – and/or through observation</a:t>
            </a:r>
            <a:r>
              <a:rPr lang="en-US" sz="2400" dirty="0" smtClean="0"/>
              <a:t>.</a:t>
            </a:r>
          </a:p>
          <a:p>
            <a:pPr marL="0" indent="0" algn="just">
              <a:buNone/>
            </a:pPr>
            <a:endParaRPr lang="en-US" sz="2400" dirty="0"/>
          </a:p>
          <a:p>
            <a:pPr algn="just">
              <a:buFont typeface="Wingdings" pitchFamily="2" charset="2"/>
              <a:buChar char="Ø"/>
            </a:pPr>
            <a:r>
              <a:rPr lang="en-US" sz="2400" dirty="0"/>
              <a:t>You may start by talking to your family and friends to find out what they think is needed or wanted that is not available. Or, for example, whether they are dissatisfied with an existing product or service and what improvements or changes they would like to see</a:t>
            </a:r>
            <a:r>
              <a:rPr lang="en-US" sz="2400" dirty="0" smtClean="0"/>
              <a:t>.</a:t>
            </a:r>
          </a:p>
          <a:p>
            <a:pPr algn="just">
              <a:buFont typeface="Wingdings" pitchFamily="2" charset="2"/>
              <a:buChar char="Ø"/>
            </a:pPr>
            <a:endParaRPr lang="en-US" sz="2400" dirty="0"/>
          </a:p>
          <a:p>
            <a:pPr algn="just">
              <a:buFont typeface="Wingdings" pitchFamily="2" charset="2"/>
              <a:buChar char="Ø"/>
            </a:pPr>
            <a:r>
              <a:rPr lang="en-US" sz="2400" dirty="0"/>
              <a:t>You can then move on and talk to people who are part of the distribution chain that is manufacturers, wholesalers, distributors, agents, and retailers</a:t>
            </a:r>
            <a:r>
              <a:rPr lang="en-US" sz="2400" dirty="0" smtClean="0"/>
              <a:t>.</a:t>
            </a:r>
          </a:p>
          <a:p>
            <a:pPr algn="just">
              <a:buFont typeface="Wingdings" pitchFamily="2" charset="2"/>
              <a:buChar char="Ø"/>
            </a:pPr>
            <a:endParaRPr lang="en-US" sz="2400" dirty="0"/>
          </a:p>
          <a:p>
            <a:pPr algn="just">
              <a:buFont typeface="Wingdings" pitchFamily="2" charset="2"/>
              <a:buChar char="Ø"/>
            </a:pPr>
            <a:r>
              <a:rPr lang="en-US" sz="2400" dirty="0"/>
              <a:t>It would be useful to prepare beforehand a set of questions that might be put on a questionnaire or used in an interview. Given their close contact with customers, channel members have a good sense of what is required and what will not sell.</a:t>
            </a:r>
          </a:p>
          <a:p>
            <a:endParaRPr lang="en-US" sz="2400" dirty="0"/>
          </a:p>
        </p:txBody>
      </p:sp>
    </p:spTree>
    <p:extLst>
      <p:ext uri="{BB962C8B-B14F-4D97-AF65-F5344CB8AC3E}">
        <p14:creationId xmlns:p14="http://schemas.microsoft.com/office/powerpoint/2010/main" val="110403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0"/>
            <a:ext cx="10969943" cy="1066800"/>
          </a:xfrm>
        </p:spPr>
        <p:txBody>
          <a:bodyPr>
            <a:normAutofit fontScale="90000"/>
          </a:bodyPr>
          <a:lstStyle/>
          <a:p>
            <a:r>
              <a:rPr lang="en-US" b="1" dirty="0" smtClean="0">
                <a:solidFill>
                  <a:srgbClr val="C00000"/>
                </a:solidFill>
              </a:rPr>
              <a:t>Unit- 2</a:t>
            </a:r>
            <a:br>
              <a:rPr lang="en-US" b="1" dirty="0" smtClean="0">
                <a:solidFill>
                  <a:srgbClr val="C00000"/>
                </a:solidFill>
              </a:rPr>
            </a:br>
            <a:r>
              <a:rPr lang="en-US" b="1" dirty="0" smtClean="0">
                <a:solidFill>
                  <a:srgbClr val="C00000"/>
                </a:solidFill>
              </a:rPr>
              <a:t>Entrepreneurial </a:t>
            </a:r>
            <a:r>
              <a:rPr lang="en-US" b="1" dirty="0">
                <a:solidFill>
                  <a:srgbClr val="C00000"/>
                </a:solidFill>
              </a:rPr>
              <a:t>values and attitudes</a:t>
            </a:r>
          </a:p>
        </p:txBody>
      </p:sp>
      <p:sp>
        <p:nvSpPr>
          <p:cNvPr id="3" name="Content Placeholder 2"/>
          <p:cNvSpPr>
            <a:spLocks noGrp="1"/>
          </p:cNvSpPr>
          <p:nvPr>
            <p:ph idx="1"/>
          </p:nvPr>
        </p:nvSpPr>
        <p:spPr>
          <a:xfrm>
            <a:off x="303212" y="1295400"/>
            <a:ext cx="11582399" cy="5410200"/>
          </a:xfrm>
        </p:spPr>
        <p:txBody>
          <a:bodyPr>
            <a:normAutofit fontScale="77500" lnSpcReduction="20000"/>
          </a:bodyPr>
          <a:lstStyle/>
          <a:p>
            <a:pPr marL="0" indent="0" algn="just">
              <a:buNone/>
            </a:pPr>
            <a:r>
              <a:rPr lang="en-US" dirty="0"/>
              <a:t>E</a:t>
            </a:r>
            <a:r>
              <a:rPr lang="en-US" dirty="0" smtClean="0"/>
              <a:t>ntrepreneurial </a:t>
            </a:r>
            <a:r>
              <a:rPr lang="en-US" dirty="0"/>
              <a:t>values and attitudes refer to the </a:t>
            </a:r>
            <a:r>
              <a:rPr lang="en-US" dirty="0" err="1"/>
              <a:t>behavioural</a:t>
            </a:r>
            <a:r>
              <a:rPr lang="en-US" dirty="0"/>
              <a:t> choices individuals make for </a:t>
            </a:r>
            <a:r>
              <a:rPr lang="en-US" dirty="0" smtClean="0"/>
              <a:t>successful </a:t>
            </a:r>
            <a:r>
              <a:rPr lang="en-US" dirty="0"/>
              <a:t>entrepreneurship. </a:t>
            </a:r>
            <a:endParaRPr lang="en-US" dirty="0" smtClean="0"/>
          </a:p>
          <a:p>
            <a:pPr marL="0" indent="0" algn="just">
              <a:buNone/>
            </a:pPr>
            <a:endParaRPr lang="en-US" dirty="0" smtClean="0"/>
          </a:p>
          <a:p>
            <a:pPr marL="0" indent="0" algn="just">
              <a:buNone/>
            </a:pPr>
            <a:r>
              <a:rPr lang="en-US" dirty="0" smtClean="0"/>
              <a:t>The </a:t>
            </a:r>
            <a:r>
              <a:rPr lang="en-US" dirty="0"/>
              <a:t>word ‘choice’ is important, as there are alternative ways of behaving too. </a:t>
            </a:r>
            <a:endParaRPr lang="en-US" dirty="0" smtClean="0"/>
          </a:p>
          <a:p>
            <a:pPr marL="0" indent="0" algn="just">
              <a:buNone/>
            </a:pPr>
            <a:endParaRPr lang="en-US" dirty="0" smtClean="0"/>
          </a:p>
          <a:p>
            <a:pPr marL="0" indent="0" algn="just">
              <a:buNone/>
            </a:pPr>
            <a:r>
              <a:rPr lang="en-US" dirty="0" smtClean="0"/>
              <a:t>In </a:t>
            </a:r>
            <a:r>
              <a:rPr lang="en-US" dirty="0"/>
              <a:t>entrepreneurship, a host of </a:t>
            </a:r>
            <a:r>
              <a:rPr lang="en-US" dirty="0" err="1"/>
              <a:t>behavioural</a:t>
            </a:r>
            <a:r>
              <a:rPr lang="en-US" dirty="0"/>
              <a:t> tendencies or orientations have been reported as having a bearing on success</a:t>
            </a:r>
            <a:r>
              <a:rPr lang="en-US" dirty="0" smtClean="0"/>
              <a:t>.</a:t>
            </a:r>
          </a:p>
          <a:p>
            <a:pPr marL="0" indent="0" algn="just">
              <a:buNone/>
            </a:pPr>
            <a:endParaRPr lang="en-US" dirty="0"/>
          </a:p>
          <a:p>
            <a:pPr marL="0" indent="0" algn="just">
              <a:buNone/>
            </a:pPr>
            <a:r>
              <a:rPr lang="en-US" dirty="0"/>
              <a:t>The choice that make may have a tremendous impact on performance.</a:t>
            </a:r>
          </a:p>
          <a:p>
            <a:pPr marL="0" indent="0" algn="just">
              <a:buNone/>
            </a:pPr>
            <a:endParaRPr lang="en-US" dirty="0"/>
          </a:p>
          <a:p>
            <a:pPr marL="0" indent="0" algn="just">
              <a:buNone/>
            </a:pPr>
            <a:r>
              <a:rPr lang="en-US" dirty="0"/>
              <a:t>Starting and managing a business and the associated </a:t>
            </a:r>
            <a:r>
              <a:rPr lang="en-US" dirty="0" err="1"/>
              <a:t>behavioural</a:t>
            </a:r>
            <a:r>
              <a:rPr lang="en-US" dirty="0"/>
              <a:t> alternatives are presented below which are observed to be associated with superior performance </a:t>
            </a:r>
            <a:endParaRPr lang="en-US" dirty="0" smtClean="0"/>
          </a:p>
          <a:p>
            <a:pPr marL="0" indent="0" algn="just">
              <a:buNone/>
            </a:pPr>
            <a:endParaRPr lang="en-US" dirty="0" smtClean="0"/>
          </a:p>
          <a:p>
            <a:pPr marL="0" indent="0" algn="just">
              <a:buNone/>
            </a:pPr>
            <a:r>
              <a:rPr lang="en-US" dirty="0" smtClean="0"/>
              <a:t>. </a:t>
            </a:r>
            <a:endParaRPr lang="en-US" dirty="0"/>
          </a:p>
        </p:txBody>
      </p:sp>
    </p:spTree>
    <p:extLst>
      <p:ext uri="{BB962C8B-B14F-4D97-AF65-F5344CB8AC3E}">
        <p14:creationId xmlns:p14="http://schemas.microsoft.com/office/powerpoint/2010/main" val="1734831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3" y="228599"/>
            <a:ext cx="10969943" cy="6248401"/>
          </a:xfrm>
        </p:spPr>
        <p:txBody>
          <a:bodyPr>
            <a:normAutofit fontScale="62500" lnSpcReduction="20000"/>
          </a:bodyPr>
          <a:lstStyle/>
          <a:p>
            <a:pPr marL="0" indent="0" algn="ctr">
              <a:buNone/>
            </a:pPr>
            <a:r>
              <a:rPr lang="en-US" sz="4500" b="1" dirty="0">
                <a:solidFill>
                  <a:srgbClr val="00B050"/>
                </a:solidFill>
              </a:rPr>
              <a:t>4</a:t>
            </a:r>
            <a:r>
              <a:rPr lang="en-US" sz="4500" b="1" dirty="0" smtClean="0">
                <a:solidFill>
                  <a:srgbClr val="00B050"/>
                </a:solidFill>
              </a:rPr>
              <a:t>. Mass </a:t>
            </a:r>
            <a:r>
              <a:rPr lang="en-US" sz="4500" b="1" dirty="0">
                <a:solidFill>
                  <a:srgbClr val="00B050"/>
                </a:solidFill>
              </a:rPr>
              <a:t>Media</a:t>
            </a:r>
          </a:p>
          <a:p>
            <a:pPr algn="just">
              <a:buFont typeface="Wingdings" pitchFamily="2" charset="2"/>
              <a:buChar char="Ø"/>
            </a:pPr>
            <a:r>
              <a:rPr lang="en-US" dirty="0"/>
              <a:t>The mass media is a great source of information, ideas, and often opportunity. Newspapers, magazines, television, and nowadays the Internet are all examples of mass media</a:t>
            </a:r>
            <a:r>
              <a:rPr lang="en-US" dirty="0" smtClean="0"/>
              <a:t>.</a:t>
            </a:r>
          </a:p>
          <a:p>
            <a:pPr algn="just">
              <a:buFont typeface="Wingdings" pitchFamily="2" charset="2"/>
              <a:buChar char="Ø"/>
            </a:pPr>
            <a:endParaRPr lang="en-US" dirty="0"/>
          </a:p>
          <a:p>
            <a:pPr algn="just">
              <a:buFont typeface="Wingdings" pitchFamily="2" charset="2"/>
              <a:buChar char="Ø"/>
            </a:pPr>
            <a:r>
              <a:rPr lang="en-US" dirty="0"/>
              <a:t>Take a careful look, for example, at the commercial advertisements in a newspaper or magazine and you may well find businesses for sale. Well, one way to become an entrepreneur is to respond to such an offer. Articles in the printed press or on the Internet or documentaries on television may report on changes in fashions or consumer needs</a:t>
            </a:r>
            <a:r>
              <a:rPr lang="en-US" dirty="0" smtClean="0"/>
              <a:t>.</a:t>
            </a:r>
          </a:p>
          <a:p>
            <a:pPr algn="just">
              <a:buFont typeface="Wingdings" pitchFamily="2" charset="2"/>
              <a:buChar char="Ø"/>
            </a:pPr>
            <a:endParaRPr lang="en-US" dirty="0"/>
          </a:p>
          <a:p>
            <a:pPr algn="just">
              <a:buFont typeface="Wingdings" pitchFamily="2" charset="2"/>
              <a:buChar char="Ø"/>
            </a:pPr>
            <a:r>
              <a:rPr lang="en-US" dirty="0"/>
              <a:t>For example, you may read or hear that people are now increasingly interested in healthy eating or physical fitness. You may also find advertisements calling for the provision of certain services based on skills, for example, accounting, catering, or security. Or you may discover a new concept for which investors are required, such as a franchise</a:t>
            </a:r>
            <a:r>
              <a:rPr lang="en-US" dirty="0" smtClean="0"/>
              <a:t>.</a:t>
            </a:r>
          </a:p>
          <a:p>
            <a:pPr algn="just">
              <a:buFont typeface="Wingdings" pitchFamily="2" charset="2"/>
              <a:buChar char="Ø"/>
            </a:pPr>
            <a:endParaRPr lang="en-US" dirty="0"/>
          </a:p>
          <a:p>
            <a:pPr marL="0" indent="0" algn="ctr">
              <a:buNone/>
            </a:pPr>
            <a:r>
              <a:rPr lang="en-US" sz="4500" b="1" dirty="0">
                <a:solidFill>
                  <a:srgbClr val="00B050"/>
                </a:solidFill>
              </a:rPr>
              <a:t>5</a:t>
            </a:r>
            <a:r>
              <a:rPr lang="en-US" sz="4500" b="1" dirty="0" smtClean="0">
                <a:solidFill>
                  <a:srgbClr val="00B050"/>
                </a:solidFill>
              </a:rPr>
              <a:t>. Exhibitions</a:t>
            </a:r>
            <a:endParaRPr lang="en-US" sz="4500" b="1" dirty="0">
              <a:solidFill>
                <a:srgbClr val="00B050"/>
              </a:solidFill>
            </a:endParaRPr>
          </a:p>
          <a:p>
            <a:pPr>
              <a:buFont typeface="Wingdings" pitchFamily="2" charset="2"/>
              <a:buChar char="Ø"/>
            </a:pPr>
            <a:r>
              <a:rPr lang="en-US" dirty="0"/>
              <a:t>Another way to find ideas for a business is to attend exhibitions and trade fairs. These are usually advertised on the radio or in </a:t>
            </a:r>
            <a:r>
              <a:rPr lang="en-US" dirty="0" smtClean="0"/>
              <a:t>newspapers.</a:t>
            </a:r>
          </a:p>
          <a:p>
            <a:pPr>
              <a:buFont typeface="Wingdings" pitchFamily="2" charset="2"/>
              <a:buChar char="Ø"/>
            </a:pPr>
            <a:endParaRPr lang="en-US" dirty="0" smtClean="0"/>
          </a:p>
          <a:p>
            <a:pPr>
              <a:buFont typeface="Wingdings" pitchFamily="2" charset="2"/>
              <a:buChar char="Ø"/>
            </a:pPr>
            <a:r>
              <a:rPr lang="en-US" dirty="0" smtClean="0"/>
              <a:t>By </a:t>
            </a:r>
            <a:r>
              <a:rPr lang="en-US" dirty="0"/>
              <a:t>visiting such events regularly, you will not only discover new products and services, but you will also meet sales representatives, manufacturers, wholesalers, distributors, and franchisers.</a:t>
            </a:r>
          </a:p>
          <a:p>
            <a:pPr>
              <a:buFont typeface="Wingdings" pitchFamily="2" charset="2"/>
              <a:buChar char="Ø"/>
            </a:pPr>
            <a:endParaRPr lang="en-US" dirty="0"/>
          </a:p>
        </p:txBody>
      </p:sp>
    </p:spTree>
    <p:extLst>
      <p:ext uri="{BB962C8B-B14F-4D97-AF65-F5344CB8AC3E}">
        <p14:creationId xmlns:p14="http://schemas.microsoft.com/office/powerpoint/2010/main" val="998853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212" y="0"/>
            <a:ext cx="11506200" cy="5897571"/>
          </a:xfrm>
        </p:spPr>
        <p:txBody>
          <a:bodyPr>
            <a:noAutofit/>
          </a:bodyPr>
          <a:lstStyle/>
          <a:p>
            <a:pPr marL="0" indent="0" algn="ctr">
              <a:buNone/>
            </a:pPr>
            <a:r>
              <a:rPr lang="en-US" sz="2800" b="1" dirty="0" smtClean="0">
                <a:solidFill>
                  <a:srgbClr val="00B050"/>
                </a:solidFill>
              </a:rPr>
              <a:t>7. Complaints</a:t>
            </a:r>
            <a:endParaRPr lang="en-US" sz="2800" b="1" dirty="0">
              <a:solidFill>
                <a:srgbClr val="00B050"/>
              </a:solidFill>
            </a:endParaRPr>
          </a:p>
          <a:p>
            <a:pPr algn="just">
              <a:buFont typeface="Wingdings" pitchFamily="2" charset="2"/>
              <a:buChar char="Ø"/>
            </a:pPr>
            <a:r>
              <a:rPr lang="en-US" sz="2400" dirty="0"/>
              <a:t>Complaints and frustrations on the part of customers have led to many a new product or service. </a:t>
            </a:r>
            <a:endParaRPr lang="en-US" sz="2400" dirty="0" smtClean="0"/>
          </a:p>
          <a:p>
            <a:pPr algn="just">
              <a:buFont typeface="Wingdings" pitchFamily="2" charset="2"/>
              <a:buChar char="Ø"/>
            </a:pPr>
            <a:r>
              <a:rPr lang="en-US" sz="2400" dirty="0" smtClean="0"/>
              <a:t>Whenever </a:t>
            </a:r>
            <a:r>
              <a:rPr lang="en-US" sz="2400" dirty="0"/>
              <a:t>consumers complain bitterly about a product or service, or when you hear someone say ‘I wish there was … “or “If only there were a product/service that could … “, you have the potential for a business idea</a:t>
            </a:r>
            <a:r>
              <a:rPr lang="en-US" sz="2400" dirty="0" smtClean="0"/>
              <a:t>.</a:t>
            </a:r>
          </a:p>
          <a:p>
            <a:pPr marL="0" indent="0" algn="just">
              <a:buNone/>
            </a:pPr>
            <a:endParaRPr lang="en-US" sz="2400" dirty="0" smtClean="0"/>
          </a:p>
          <a:p>
            <a:pPr algn="just">
              <a:buFont typeface="Wingdings" pitchFamily="2" charset="2"/>
              <a:buChar char="Ø"/>
            </a:pPr>
            <a:r>
              <a:rPr lang="en-US" sz="2400" dirty="0" smtClean="0"/>
              <a:t>The </a:t>
            </a:r>
            <a:r>
              <a:rPr lang="en-US" sz="2400" dirty="0"/>
              <a:t>idea could be to set up a rival firm offering a better product or service, or it might be a new product or service which could be sold to the firm in question and/or to others.</a:t>
            </a:r>
          </a:p>
          <a:p>
            <a:pPr marL="0" indent="0" algn="ctr">
              <a:buNone/>
            </a:pPr>
            <a:r>
              <a:rPr lang="en-US" sz="2800" b="1" dirty="0" smtClean="0">
                <a:solidFill>
                  <a:srgbClr val="00B050"/>
                </a:solidFill>
              </a:rPr>
              <a:t>8. Brainstorming</a:t>
            </a:r>
            <a:endParaRPr lang="en-US" sz="2800" b="1" dirty="0">
              <a:solidFill>
                <a:srgbClr val="00B050"/>
              </a:solidFill>
            </a:endParaRPr>
          </a:p>
          <a:p>
            <a:pPr algn="just">
              <a:buFont typeface="Wingdings" pitchFamily="2" charset="2"/>
              <a:buChar char="Ø"/>
            </a:pPr>
            <a:r>
              <a:rPr lang="en-US" sz="2400" dirty="0"/>
              <a:t>Brainstorming is a technique or creative problem-solving as well as for generating ideas. The object is to come up with as many ideas as possible. It usually starts with a question or problem statement</a:t>
            </a:r>
            <a:r>
              <a:rPr lang="en-US" sz="2400" dirty="0" smtClean="0"/>
              <a:t>.</a:t>
            </a:r>
          </a:p>
          <a:p>
            <a:pPr algn="just">
              <a:buFont typeface="Wingdings" pitchFamily="2" charset="2"/>
              <a:buChar char="Ø"/>
            </a:pPr>
            <a:r>
              <a:rPr lang="en-US" sz="2400" dirty="0" smtClean="0"/>
              <a:t>For </a:t>
            </a:r>
            <a:r>
              <a:rPr lang="en-US" sz="2400" dirty="0"/>
              <a:t>example, you may ask “What are the products and services needed in the home today which are not available?” Each idea leads to one or more additional ideas, resulting in a good number.</a:t>
            </a:r>
          </a:p>
          <a:p>
            <a:endParaRPr lang="en-US" sz="2400" dirty="0"/>
          </a:p>
        </p:txBody>
      </p:sp>
    </p:spTree>
    <p:extLst>
      <p:ext uri="{BB962C8B-B14F-4D97-AF65-F5344CB8AC3E}">
        <p14:creationId xmlns:p14="http://schemas.microsoft.com/office/powerpoint/2010/main" val="2983222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0"/>
            <a:ext cx="10817543" cy="990600"/>
          </a:xfrm>
        </p:spPr>
        <p:txBody>
          <a:bodyPr/>
          <a:lstStyle/>
          <a:p>
            <a:pPr fontAlgn="auto"/>
            <a:r>
              <a:rPr lang="en-US" b="1" dirty="0"/>
              <a:t>Sources of Innovation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185" t="24811" r="42180" b="21023"/>
          <a:stretch/>
        </p:blipFill>
        <p:spPr bwMode="auto">
          <a:xfrm>
            <a:off x="2208212" y="762000"/>
            <a:ext cx="7924800" cy="579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3910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3212" y="1219200"/>
            <a:ext cx="11125200" cy="5170646"/>
          </a:xfrm>
          <a:prstGeom prst="rect">
            <a:avLst/>
          </a:prstGeom>
        </p:spPr>
        <p:txBody>
          <a:bodyPr wrap="square">
            <a:spAutoFit/>
          </a:bodyPr>
          <a:lstStyle/>
          <a:p>
            <a:pPr algn="just"/>
            <a:r>
              <a:rPr lang="en-US" b="1" dirty="0"/>
              <a:t>Unexpected success or failure :  </a:t>
            </a:r>
            <a:r>
              <a:rPr lang="en-US" dirty="0"/>
              <a:t>Understanding the reasons for the unexpected success or failure of a product generates opportunities to innovate. Take the case of IBM, which wanted to sell accounting machines to banks, but discovered that it was libraries that wanted to buy these machines. IBM’s Univac, designed for advanced scientific work, became popular in business applications such as payroll. Unexpected product failures can also give companies new ideas that may help them to come up with something that the market likes</a:t>
            </a:r>
            <a:r>
              <a:rPr lang="en-US" dirty="0" smtClean="0"/>
              <a:t>.</a:t>
            </a:r>
          </a:p>
          <a:p>
            <a:pPr algn="just"/>
            <a:endParaRPr lang="en-US" dirty="0"/>
          </a:p>
          <a:p>
            <a:pPr algn="just"/>
            <a:endParaRPr lang="en-US" dirty="0"/>
          </a:p>
          <a:p>
            <a:pPr algn="just"/>
            <a:r>
              <a:rPr lang="en-US" b="1" dirty="0"/>
              <a:t>The incongruity between what actually happens and what was supposed to happen :  </a:t>
            </a:r>
            <a:r>
              <a:rPr lang="en-US" dirty="0"/>
              <a:t>If things are not happening as they should, there is scope to innovate. For example, in industries which are growing, but where the margins are falling, there is tremendous potential for innovation. Similarly, when companies continue to work at improving something to reduce costs but fail to do so, an innovator can look at other options to cut costs. This is exactly how container ships emerged by focusing on the ship’s turnaround time rather than fuel efficiency.</a:t>
            </a:r>
          </a:p>
          <a:p>
            <a:pPr algn="just"/>
            <a:r>
              <a:rPr lang="en-US" dirty="0" smtClean="0"/>
              <a:t>.”</a:t>
            </a:r>
            <a:endParaRPr lang="en-US" dirty="0"/>
          </a:p>
        </p:txBody>
      </p:sp>
      <p:sp>
        <p:nvSpPr>
          <p:cNvPr id="3" name="Rectangle 2"/>
          <p:cNvSpPr/>
          <p:nvPr/>
        </p:nvSpPr>
        <p:spPr>
          <a:xfrm>
            <a:off x="4570412" y="457202"/>
            <a:ext cx="2931893" cy="430887"/>
          </a:xfrm>
          <a:prstGeom prst="rect">
            <a:avLst/>
          </a:prstGeom>
        </p:spPr>
        <p:txBody>
          <a:bodyPr wrap="none">
            <a:spAutoFit/>
          </a:bodyPr>
          <a:lstStyle/>
          <a:p>
            <a:pPr algn="ctr"/>
            <a:r>
              <a:rPr lang="en-US" b="1" dirty="0" smtClean="0"/>
              <a:t>7 Sources </a:t>
            </a:r>
            <a:r>
              <a:rPr lang="en-US" b="1" dirty="0"/>
              <a:t>of Innovation</a:t>
            </a:r>
            <a:endParaRPr lang="en-US" dirty="0"/>
          </a:p>
        </p:txBody>
      </p:sp>
    </p:spTree>
    <p:extLst>
      <p:ext uri="{BB962C8B-B14F-4D97-AF65-F5344CB8AC3E}">
        <p14:creationId xmlns:p14="http://schemas.microsoft.com/office/powerpoint/2010/main" val="24578605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1812" y="990600"/>
            <a:ext cx="11430000" cy="4154984"/>
          </a:xfrm>
          <a:prstGeom prst="rect">
            <a:avLst/>
          </a:prstGeom>
        </p:spPr>
        <p:txBody>
          <a:bodyPr wrap="square">
            <a:spAutoFit/>
          </a:bodyPr>
          <a:lstStyle/>
          <a:p>
            <a:pPr algn="just"/>
            <a:r>
              <a:rPr lang="en-US" b="1" dirty="0"/>
              <a:t>The </a:t>
            </a:r>
            <a:r>
              <a:rPr lang="en-US" b="1" dirty="0" smtClean="0"/>
              <a:t>deficiencies or gaps </a:t>
            </a:r>
            <a:r>
              <a:rPr lang="en-US" b="1" dirty="0"/>
              <a:t>in a </a:t>
            </a:r>
            <a:r>
              <a:rPr lang="en-US" b="1" dirty="0" smtClean="0"/>
              <a:t>process:  </a:t>
            </a:r>
            <a:r>
              <a:rPr lang="en-US" b="1" dirty="0"/>
              <a:t> </a:t>
            </a:r>
            <a:r>
              <a:rPr lang="en-US" dirty="0"/>
              <a:t>If a process is inefficient or suffers from a big gap, there is scope to innovate. Sometimes, a process that is widely used may have certain deficiencies. An innovator, by thinking out of the box, may come up with a new idea that removes this deficiency. Pilkington’s float glass manufacturing process, for example, paved the way for the development of glass with a smooth finish</a:t>
            </a:r>
            <a:r>
              <a:rPr lang="en-US" dirty="0" smtClean="0"/>
              <a:t>.</a:t>
            </a:r>
          </a:p>
          <a:p>
            <a:endParaRPr lang="en-US" dirty="0"/>
          </a:p>
          <a:p>
            <a:pPr algn="just"/>
            <a:r>
              <a:rPr lang="en-US" b="1" dirty="0"/>
              <a:t>The changes in industry or market </a:t>
            </a:r>
            <a:r>
              <a:rPr lang="en-US" b="1" dirty="0" smtClean="0"/>
              <a:t>structure:</a:t>
            </a:r>
            <a:r>
              <a:rPr lang="en-US" b="1" dirty="0"/>
              <a:t> </a:t>
            </a:r>
            <a:r>
              <a:rPr lang="en-US" dirty="0"/>
              <a:t>The emergence of new, fast-growing segments provides scope for innovation. Innovators can serve the needs of these segments. The success of the small floppy disk drive manufacturers had much to do with the emergence of new customer segments who wanted smaller and lighter disk drives. According to </a:t>
            </a:r>
            <a:r>
              <a:rPr lang="en-US" dirty="0" err="1"/>
              <a:t>Drucker</a:t>
            </a:r>
            <a:r>
              <a:rPr lang="en-US" dirty="0"/>
              <a:t>, “New opportunities rarely fit the way the industry has always approached the market, defined it, or organized to serve it. Innovators therefore have a good chance of being left alone for a long time.”</a:t>
            </a:r>
          </a:p>
        </p:txBody>
      </p:sp>
    </p:spTree>
    <p:extLst>
      <p:ext uri="{BB962C8B-B14F-4D97-AF65-F5344CB8AC3E}">
        <p14:creationId xmlns:p14="http://schemas.microsoft.com/office/powerpoint/2010/main" val="3222117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612" y="-228600"/>
            <a:ext cx="10972800" cy="7201972"/>
          </a:xfrm>
          <a:prstGeom prst="rect">
            <a:avLst/>
          </a:prstGeom>
        </p:spPr>
        <p:txBody>
          <a:bodyPr wrap="square">
            <a:spAutoFit/>
          </a:bodyPr>
          <a:lstStyle/>
          <a:p>
            <a:pPr algn="just"/>
            <a:r>
              <a:rPr lang="en-US" b="1" dirty="0"/>
              <a:t>Demographic changes :  </a:t>
            </a:r>
            <a:r>
              <a:rPr lang="en-US" dirty="0"/>
              <a:t>Demographic changes result in new wants and new lifestyles that call for new products. The Japanese pioneered robotics because they anticipated the rising levels of education and the consequent shortage of blue-collared workers. In recent years, the ageing of Japan and Europe has put pressure on governments to control healthcare expenses. This has fuelled the rise of generic drugs. Demographic changes provide innovation opportunities that are the most rewarding and the least risky, as the trends are easier to predict.</a:t>
            </a:r>
          </a:p>
          <a:p>
            <a:pPr algn="just"/>
            <a:r>
              <a:rPr lang="en-US" b="1" dirty="0"/>
              <a:t>Changes in perception :  </a:t>
            </a:r>
            <a:r>
              <a:rPr lang="en-US" dirty="0"/>
              <a:t>By changing the common perception of people, new needs can be created. For example, capitalizing on people’s concern for health and fitness, a booming industry has emerged for exercise and jogging equipment.</a:t>
            </a:r>
          </a:p>
          <a:p>
            <a:pPr algn="just"/>
            <a:r>
              <a:rPr lang="en-US" b="1" dirty="0"/>
              <a:t>The changes brought about by new knowledge :  </a:t>
            </a:r>
            <a:r>
              <a:rPr lang="en-US" dirty="0"/>
              <a:t>New knowledge can be used to develop innovative products. Innovations of this sort usually combine many sorts of knowledge. The development of the computer, for example, was facilitated by a combination of binary arithmetic, calculating machine, punch </a:t>
            </a:r>
            <a:r>
              <a:rPr lang="en-US" dirty="0" smtClean="0"/>
              <a:t>card, </a:t>
            </a:r>
            <a:r>
              <a:rPr lang="en-US" dirty="0"/>
              <a:t>symbolic logic and programming. Such innovations are also risky, because there is usually a gap between the emergence of new knowledge and its conversion into usable technology and another gap before the product is launched in the market. </a:t>
            </a:r>
            <a:endParaRPr lang="en-US" dirty="0" smtClean="0"/>
          </a:p>
          <a:p>
            <a:pPr algn="just"/>
            <a:endParaRPr lang="en-US" dirty="0" smtClean="0"/>
          </a:p>
          <a:p>
            <a:pPr algn="just"/>
            <a:r>
              <a:rPr lang="en-US" dirty="0" err="1" smtClean="0"/>
              <a:t>Drucker</a:t>
            </a:r>
            <a:r>
              <a:rPr lang="en-US" dirty="0" smtClean="0"/>
              <a:t> </a:t>
            </a:r>
            <a:r>
              <a:rPr lang="en-US" dirty="0"/>
              <a:t>has mentioned, “Contrary to almost universal belief, new knowledge is not the most reliable or most predictable source of successful innovations. For all the visibility, glamour and importance of science-based innovation, it is actually the least reliable and least predictable one</a:t>
            </a:r>
          </a:p>
        </p:txBody>
      </p:sp>
    </p:spTree>
    <p:extLst>
      <p:ext uri="{BB962C8B-B14F-4D97-AF65-F5344CB8AC3E}">
        <p14:creationId xmlns:p14="http://schemas.microsoft.com/office/powerpoint/2010/main" val="1492869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Innovation </a:t>
            </a:r>
            <a:r>
              <a:rPr lang="en-US" dirty="0"/>
              <a:t>process</a:t>
            </a:r>
          </a:p>
        </p:txBody>
      </p:sp>
      <p:sp>
        <p:nvSpPr>
          <p:cNvPr id="3" name="Content Placeholder 2"/>
          <p:cNvSpPr>
            <a:spLocks noGrp="1"/>
          </p:cNvSpPr>
          <p:nvPr>
            <p:ph idx="1"/>
          </p:nvPr>
        </p:nvSpPr>
        <p:spPr/>
        <p:txBody>
          <a:bodyPr>
            <a:normAutofit fontScale="77500" lnSpcReduction="20000"/>
          </a:bodyPr>
          <a:lstStyle/>
          <a:p>
            <a:pPr marL="0" indent="0" algn="just">
              <a:buNone/>
            </a:pPr>
            <a:r>
              <a:rPr lang="en-US" dirty="0"/>
              <a:t>The innovation </a:t>
            </a:r>
            <a:r>
              <a:rPr lang="en-US" dirty="0" smtClean="0"/>
              <a:t>process</a:t>
            </a:r>
            <a:r>
              <a:rPr lang="en-US" dirty="0"/>
              <a:t> </a:t>
            </a:r>
            <a:r>
              <a:rPr lang="en-US" dirty="0" smtClean="0"/>
              <a:t>is </a:t>
            </a:r>
            <a:r>
              <a:rPr lang="en-US" dirty="0"/>
              <a:t>a systematic and disciplined approach. It includes generating, developing, implementing, and refining innovative ideas. </a:t>
            </a:r>
            <a:endParaRPr lang="en-US" dirty="0" smtClean="0"/>
          </a:p>
          <a:p>
            <a:pPr marL="0" indent="0" algn="just">
              <a:buNone/>
            </a:pPr>
            <a:endParaRPr lang="en-US" dirty="0"/>
          </a:p>
          <a:p>
            <a:pPr marL="0" indent="0" algn="just">
              <a:buNone/>
            </a:pPr>
            <a:r>
              <a:rPr lang="en-US" dirty="0" smtClean="0"/>
              <a:t>It </a:t>
            </a:r>
            <a:r>
              <a:rPr lang="en-US" dirty="0"/>
              <a:t>involves a series of connected stages that guide the transformation of ideas into valuable products, services, or processes. </a:t>
            </a:r>
            <a:endParaRPr lang="en-US" dirty="0" smtClean="0"/>
          </a:p>
          <a:p>
            <a:pPr marL="0" indent="0" algn="just">
              <a:buNone/>
            </a:pPr>
            <a:endParaRPr lang="en-US" dirty="0"/>
          </a:p>
          <a:p>
            <a:pPr marL="0" indent="0" algn="just">
              <a:buNone/>
            </a:pPr>
            <a:endParaRPr lang="en-US" dirty="0" smtClean="0"/>
          </a:p>
          <a:p>
            <a:pPr marL="0" indent="0" algn="just">
              <a:buNone/>
            </a:pPr>
            <a:r>
              <a:rPr lang="en-US" dirty="0" smtClean="0"/>
              <a:t>This </a:t>
            </a:r>
            <a:r>
              <a:rPr lang="en-US" dirty="0"/>
              <a:t>process fosters </a:t>
            </a:r>
            <a:r>
              <a:rPr lang="en-US" dirty="0" smtClean="0"/>
              <a:t>creativity</a:t>
            </a:r>
            <a:r>
              <a:rPr lang="en-US" dirty="0"/>
              <a:t> </a:t>
            </a:r>
            <a:r>
              <a:rPr lang="en-US" dirty="0" smtClean="0"/>
              <a:t>and </a:t>
            </a:r>
            <a:r>
              <a:rPr lang="en-US" dirty="0"/>
              <a:t>collaboration. Also, continuous progress, enables organizations to remain competitive and meet the changing needs of their customers.</a:t>
            </a:r>
          </a:p>
          <a:p>
            <a:pPr algn="just"/>
            <a:r>
              <a:rPr lang="en-US" dirty="0"/>
              <a:t/>
            </a:r>
            <a:br>
              <a:rPr lang="en-US" dirty="0"/>
            </a:br>
            <a:endParaRPr lang="en-US" dirty="0"/>
          </a:p>
        </p:txBody>
      </p:sp>
    </p:spTree>
    <p:extLst>
      <p:ext uri="{BB962C8B-B14F-4D97-AF65-F5344CB8AC3E}">
        <p14:creationId xmlns:p14="http://schemas.microsoft.com/office/powerpoint/2010/main" val="2257077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349" y="-228600"/>
            <a:ext cx="11655743" cy="6278570"/>
          </a:xfrm>
        </p:spPr>
        <p:txBody>
          <a:bodyPr>
            <a:noAutofit/>
          </a:bodyPr>
          <a:lstStyle/>
          <a:p>
            <a:pPr marL="0" indent="0" algn="ctr" fontAlgn="base">
              <a:buNone/>
            </a:pPr>
            <a:endParaRPr lang="en-US" sz="1800" dirty="0" smtClean="0"/>
          </a:p>
          <a:p>
            <a:pPr marL="0" indent="0" algn="ctr" fontAlgn="base">
              <a:buNone/>
            </a:pPr>
            <a:r>
              <a:rPr lang="en-US" sz="2000" b="1" dirty="0" smtClean="0"/>
              <a:t>Stages in Process of Innovation</a:t>
            </a:r>
            <a:endParaRPr lang="en-US" sz="2000" b="1" dirty="0"/>
          </a:p>
          <a:p>
            <a:pPr marL="0" indent="0">
              <a:buNone/>
            </a:pPr>
            <a:r>
              <a:rPr lang="en-US" sz="2000" b="1" dirty="0" smtClean="0"/>
              <a:t>Stage </a:t>
            </a:r>
            <a:r>
              <a:rPr lang="en-US" sz="2000" b="1" dirty="0"/>
              <a:t>1 – Ideation</a:t>
            </a:r>
          </a:p>
          <a:p>
            <a:pPr marL="0" indent="0">
              <a:buNone/>
            </a:pPr>
            <a:r>
              <a:rPr lang="en-US" sz="2000" dirty="0"/>
              <a:t>The creative stage of the innovation process is ideation. It entails coming up with a broad variety of concepts that might potentially address issues, satisfy client wants, or open up new opportunities</a:t>
            </a:r>
            <a:r>
              <a:rPr lang="en-US" sz="2000" dirty="0" smtClean="0"/>
              <a:t>.</a:t>
            </a:r>
          </a:p>
          <a:p>
            <a:pPr marL="0" indent="0">
              <a:buNone/>
            </a:pPr>
            <a:endParaRPr lang="en-US" sz="2000" dirty="0"/>
          </a:p>
          <a:p>
            <a:pPr marL="0" indent="0">
              <a:buNone/>
            </a:pPr>
            <a:r>
              <a:rPr lang="en-US" sz="2000" dirty="0" smtClean="0"/>
              <a:t> </a:t>
            </a:r>
            <a:r>
              <a:rPr lang="en-US" sz="2000" dirty="0"/>
              <a:t>Teams or individuals utilize a variety of strategies at this phase to promote </a:t>
            </a:r>
            <a:r>
              <a:rPr lang="en-US" sz="2000" dirty="0" smtClean="0"/>
              <a:t>creativity</a:t>
            </a:r>
            <a:r>
              <a:rPr lang="en-US" sz="2000" dirty="0"/>
              <a:t> </a:t>
            </a:r>
            <a:r>
              <a:rPr lang="en-US" sz="2000" dirty="0" smtClean="0"/>
              <a:t>and </a:t>
            </a:r>
            <a:r>
              <a:rPr lang="en-US" sz="2000" dirty="0"/>
              <a:t>idea development, including brainstorming sessions, mind mapping, or even taking inspiration from other sectors.</a:t>
            </a:r>
          </a:p>
          <a:p>
            <a:pPr marL="0" indent="0">
              <a:buNone/>
            </a:pPr>
            <a:endParaRPr lang="en-US" sz="2000" dirty="0"/>
          </a:p>
          <a:p>
            <a:pPr marL="0" indent="0">
              <a:buNone/>
            </a:pPr>
            <a:r>
              <a:rPr lang="en-US" sz="2000" dirty="0" smtClean="0"/>
              <a:t>For </a:t>
            </a:r>
            <a:r>
              <a:rPr lang="en-US" sz="2000" dirty="0"/>
              <a:t>example, the ideation phase was essential to </a:t>
            </a:r>
            <a:r>
              <a:rPr lang="en-US" sz="2000" dirty="0">
                <a:hlinkClick r:id="rId2"/>
              </a:rPr>
              <a:t>Apple Inc</a:t>
            </a:r>
            <a:r>
              <a:rPr lang="en-US" sz="2000" dirty="0"/>
              <a:t>.’s creation of the iPhone. An innovative invention that incorporated a phone, music player, and internet communicator was developed as a result of engineers’ and designers’ brainstorming </a:t>
            </a:r>
            <a:r>
              <a:rPr lang="en-US" sz="2000" dirty="0" smtClean="0"/>
              <a:t>sessions.</a:t>
            </a:r>
          </a:p>
          <a:p>
            <a:pPr marL="0" indent="0">
              <a:buNone/>
            </a:pPr>
            <a:endParaRPr lang="en-US" sz="2000" dirty="0" smtClean="0"/>
          </a:p>
          <a:p>
            <a:pPr marL="0" indent="0">
              <a:buNone/>
            </a:pPr>
            <a:r>
              <a:rPr lang="en-US" sz="2000" b="1" dirty="0" smtClean="0"/>
              <a:t>Stage </a:t>
            </a:r>
            <a:r>
              <a:rPr lang="en-US" sz="2000" b="1" dirty="0"/>
              <a:t>2 – Evaluation</a:t>
            </a:r>
          </a:p>
          <a:p>
            <a:pPr marL="0" indent="0">
              <a:buNone/>
            </a:pPr>
            <a:r>
              <a:rPr lang="en-US" sz="2000" dirty="0" smtClean="0"/>
              <a:t>The </a:t>
            </a:r>
            <a:r>
              <a:rPr lang="en-US" sz="2000" dirty="0"/>
              <a:t>evaluation phase starts once there is a pool of ideas. The emphasis now changes to evaluating each idea’s viability and potential. </a:t>
            </a:r>
            <a:endParaRPr lang="en-US" sz="2000" dirty="0" smtClean="0"/>
          </a:p>
          <a:p>
            <a:pPr marL="0" indent="0">
              <a:buNone/>
            </a:pPr>
            <a:endParaRPr lang="en-US" sz="2000" dirty="0"/>
          </a:p>
          <a:p>
            <a:pPr marL="0" indent="0">
              <a:buNone/>
            </a:pPr>
            <a:r>
              <a:rPr lang="en-US" sz="2000" dirty="0" smtClean="0"/>
              <a:t>Discovering </a:t>
            </a:r>
            <a:r>
              <a:rPr lang="en-US" sz="2000" dirty="0"/>
              <a:t>opportunities and potential difficulties requires performing market research, researching client demands and preferences, and assessing the competition environment</a:t>
            </a:r>
            <a:r>
              <a:rPr lang="en-US" sz="2000" dirty="0" smtClean="0"/>
              <a:t>.</a:t>
            </a:r>
          </a:p>
          <a:p>
            <a:pPr marL="0" indent="0">
              <a:buNone/>
            </a:pPr>
            <a:r>
              <a:rPr lang="en-US" sz="2000" dirty="0"/>
              <a:t>As an example, a software business aiming to create a new mobile app would carry out market research to comprehend consumer demand, compare the offers of rival companies, and determine the app’s potential marketability.</a:t>
            </a:r>
          </a:p>
          <a:p>
            <a:pPr marL="0" indent="0">
              <a:buNone/>
            </a:pPr>
            <a:r>
              <a:rPr lang="en-US" sz="2000" dirty="0"/>
              <a:t/>
            </a:r>
            <a:br>
              <a:rPr lang="en-US" sz="2000" dirty="0"/>
            </a:br>
            <a:r>
              <a:rPr lang="en-US" sz="2000" dirty="0"/>
              <a:t/>
            </a:r>
            <a:br>
              <a:rPr lang="en-US" sz="2000" dirty="0"/>
            </a:br>
            <a:endParaRPr lang="en-US" sz="2000" b="1" dirty="0" smtClean="0"/>
          </a:p>
        </p:txBody>
      </p:sp>
    </p:spTree>
    <p:extLst>
      <p:ext uri="{BB962C8B-B14F-4D97-AF65-F5344CB8AC3E}">
        <p14:creationId xmlns:p14="http://schemas.microsoft.com/office/powerpoint/2010/main" val="20018718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0"/>
            <a:ext cx="11627716" cy="4525965"/>
          </a:xfrm>
        </p:spPr>
        <p:txBody>
          <a:bodyPr>
            <a:noAutofit/>
          </a:bodyPr>
          <a:lstStyle/>
          <a:p>
            <a:pPr marL="0" indent="0" algn="just">
              <a:buNone/>
            </a:pPr>
            <a:r>
              <a:rPr lang="en-US" sz="2000" b="1" dirty="0"/>
              <a:t>Stage 3 – Development</a:t>
            </a:r>
          </a:p>
          <a:p>
            <a:pPr marL="0" indent="0" algn="just">
              <a:buNone/>
            </a:pPr>
            <a:r>
              <a:rPr lang="en-US" sz="2000" dirty="0"/>
              <a:t>In the development stage, selected ideas are transformed into tangible products, services, or processes</a:t>
            </a:r>
            <a:r>
              <a:rPr lang="en-US" sz="2000" dirty="0" smtClean="0"/>
              <a:t>.</a:t>
            </a:r>
          </a:p>
          <a:p>
            <a:pPr marL="0" indent="0" algn="just">
              <a:buNone/>
            </a:pPr>
            <a:endParaRPr lang="en-US" sz="2000" dirty="0"/>
          </a:p>
          <a:p>
            <a:pPr marL="0" indent="0" algn="just">
              <a:buNone/>
            </a:pPr>
            <a:r>
              <a:rPr lang="en-US" sz="2000" dirty="0" smtClean="0"/>
              <a:t> </a:t>
            </a:r>
            <a:r>
              <a:rPr lang="en-US" sz="2000" dirty="0"/>
              <a:t>This often involves prototyping and testing to refine and validate the idea. </a:t>
            </a:r>
            <a:endParaRPr lang="en-US" sz="2000" dirty="0" smtClean="0"/>
          </a:p>
          <a:p>
            <a:pPr marL="0" indent="0" algn="just">
              <a:buNone/>
            </a:pPr>
            <a:endParaRPr lang="en-US" sz="2000" dirty="0"/>
          </a:p>
          <a:p>
            <a:pPr marL="0" indent="0" algn="just">
              <a:buNone/>
            </a:pPr>
            <a:r>
              <a:rPr lang="en-US" sz="2000" dirty="0" smtClean="0"/>
              <a:t>Prototyping </a:t>
            </a:r>
            <a:r>
              <a:rPr lang="en-US" sz="2000" dirty="0"/>
              <a:t>allows for the creation of a simplified version of the innovation, enabling stakeholders to gather feedback, identify improvements, and make necessary adjustments before proceeding </a:t>
            </a:r>
            <a:r>
              <a:rPr lang="en-US" sz="2000" dirty="0" smtClean="0"/>
              <a:t>further.</a:t>
            </a:r>
          </a:p>
          <a:p>
            <a:pPr marL="0" indent="0" algn="just">
              <a:buNone/>
            </a:pPr>
            <a:endParaRPr lang="en-US" sz="2000" dirty="0" smtClean="0"/>
          </a:p>
          <a:p>
            <a:pPr marL="0" indent="0" algn="just">
              <a:buNone/>
            </a:pPr>
            <a:r>
              <a:rPr lang="en-US" sz="2000" dirty="0"/>
              <a:t>E</a:t>
            </a:r>
            <a:r>
              <a:rPr lang="en-US" sz="2000" dirty="0" smtClean="0"/>
              <a:t>xample </a:t>
            </a:r>
            <a:r>
              <a:rPr lang="en-US" sz="2000" dirty="0"/>
              <a:t>of the development stage is seen in the automotive industry, where car manufacturers create prototypes of new vehicle models to assess design, functionality, and performance aspects before mass production</a:t>
            </a:r>
            <a:r>
              <a:rPr lang="en-US" sz="2000" dirty="0" smtClean="0"/>
              <a:t>.</a:t>
            </a:r>
          </a:p>
          <a:p>
            <a:pPr marL="0" indent="0">
              <a:buNone/>
            </a:pPr>
            <a:r>
              <a:rPr lang="en-US" sz="2000" dirty="0" smtClean="0"/>
              <a:t/>
            </a:r>
            <a:br>
              <a:rPr lang="en-US" sz="2000" dirty="0" smtClean="0"/>
            </a:br>
            <a:r>
              <a:rPr lang="en-US" sz="2000" b="1" dirty="0" smtClean="0"/>
              <a:t>Stage 4 – Implementation</a:t>
            </a:r>
          </a:p>
          <a:p>
            <a:pPr marL="0" indent="0">
              <a:buNone/>
            </a:pPr>
            <a:r>
              <a:rPr lang="en-US" sz="2000" dirty="0" smtClean="0"/>
              <a:t>Once </a:t>
            </a:r>
            <a:r>
              <a:rPr lang="en-US" sz="2000" dirty="0"/>
              <a:t>the concept has been created and improved, it is time to put it into practice. Planning and resource allocation are required at this phase to sell the invention or incorporate it into current systems and procedures. Production, marketing, distribution, and training must all be carefully coordinated throughout the implementation stage.</a:t>
            </a:r>
          </a:p>
          <a:p>
            <a:pPr marL="0" indent="0" algn="just">
              <a:buNone/>
            </a:pPr>
            <a:r>
              <a:rPr lang="en-US" sz="2000" dirty="0"/>
              <a:t>Consider the implementation stage of a new manufacturing process in a factory. It requires planning the necessary resources, such as machinery and materials, training the workforce on the new process, and ensuring smooth integration into the production line.</a:t>
            </a:r>
          </a:p>
        </p:txBody>
      </p:sp>
    </p:spTree>
    <p:extLst>
      <p:ext uri="{BB962C8B-B14F-4D97-AF65-F5344CB8AC3E}">
        <p14:creationId xmlns:p14="http://schemas.microsoft.com/office/powerpoint/2010/main" val="10404321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2" y="228600"/>
            <a:ext cx="11274743" cy="4525965"/>
          </a:xfrm>
        </p:spPr>
        <p:txBody>
          <a:bodyPr>
            <a:noAutofit/>
          </a:bodyPr>
          <a:lstStyle/>
          <a:p>
            <a:pPr marL="0" indent="0" algn="just">
              <a:buNone/>
            </a:pPr>
            <a:r>
              <a:rPr lang="en-US" sz="2400" b="1" dirty="0"/>
              <a:t>Stage 5 – Review and Improvement</a:t>
            </a:r>
          </a:p>
          <a:p>
            <a:pPr marL="0" indent="0" algn="just">
              <a:buNone/>
            </a:pPr>
            <a:r>
              <a:rPr lang="en-US" sz="2400" dirty="0"/>
              <a:t>The final stage of the innovation process focuses on reviewing the outcomes and identifying areas for improvement. Measuring the success and performance of the innovation against predetermined criteria allows organizations to gain insights into its impact and identify opportunities for further refinement and enhancement</a:t>
            </a:r>
            <a:r>
              <a:rPr lang="en-US" sz="2400" dirty="0" smtClean="0"/>
              <a:t>.</a:t>
            </a:r>
          </a:p>
          <a:p>
            <a:pPr marL="0" indent="0" algn="just">
              <a:buNone/>
            </a:pPr>
            <a:endParaRPr lang="en-US" sz="2400" dirty="0"/>
          </a:p>
          <a:p>
            <a:pPr marL="0" indent="0" algn="just">
              <a:buNone/>
            </a:pPr>
            <a:r>
              <a:rPr lang="en-US" sz="2400" dirty="0"/>
              <a:t>For example, an e-commerce company launching a new website would review user engagement metrics, conversion rates, and customer feedback to assess the website’s performance and identify areas for improvement, such as enhancing user experience or optimizing site navigation.</a:t>
            </a:r>
          </a:p>
          <a:p>
            <a:pPr marL="0" indent="0" algn="just" fontAlgn="base">
              <a:buNone/>
            </a:pPr>
            <a:endParaRPr lang="en-US" sz="2400" dirty="0"/>
          </a:p>
        </p:txBody>
      </p:sp>
    </p:spTree>
    <p:extLst>
      <p:ext uri="{BB962C8B-B14F-4D97-AF65-F5344CB8AC3E}">
        <p14:creationId xmlns:p14="http://schemas.microsoft.com/office/powerpoint/2010/main" val="28222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3" y="274642"/>
            <a:ext cx="10969943" cy="106365"/>
          </a:xfrm>
        </p:spPr>
        <p:txBody>
          <a:bodyPr>
            <a:noAutofit/>
          </a:bodyPr>
          <a:lstStyle/>
          <a:p>
            <a:r>
              <a:rPr lang="en-US" sz="2800" b="1" dirty="0" err="1"/>
              <a:t>Behavioural</a:t>
            </a:r>
            <a:r>
              <a:rPr lang="en-US" sz="2800" b="1" dirty="0"/>
              <a:t> Choices for Entrepreneurial Success</a:t>
            </a:r>
          </a:p>
        </p:txBody>
      </p:sp>
      <p:sp>
        <p:nvSpPr>
          <p:cNvPr id="4" name="Content Placeholder 3"/>
          <p:cNvSpPr>
            <a:spLocks noGrp="1"/>
          </p:cNvSpPr>
          <p:nvPr>
            <p:ph idx="1"/>
          </p:nvPr>
        </p:nvSpPr>
        <p:spPr>
          <a:xfrm>
            <a:off x="531812" y="762000"/>
            <a:ext cx="11277600" cy="5791200"/>
          </a:xfrm>
        </p:spPr>
        <p:txBody>
          <a:bodyPr>
            <a:normAutofit/>
          </a:bodyPr>
          <a:lstStyle/>
          <a:p>
            <a:pPr marL="0" indent="0" algn="just">
              <a:buNone/>
            </a:pPr>
            <a:r>
              <a:rPr lang="en-US" dirty="0"/>
              <a:t>Type of </a:t>
            </a:r>
            <a:r>
              <a:rPr lang="en-US" dirty="0" smtClean="0"/>
              <a:t>Entrepreneurship: Choosing </a:t>
            </a:r>
            <a:r>
              <a:rPr lang="en-US" dirty="0"/>
              <a:t>pioneering/innovative products Choose tried and tested </a:t>
            </a:r>
            <a:r>
              <a:rPr lang="en-US" dirty="0" smtClean="0"/>
              <a:t>products.</a:t>
            </a:r>
          </a:p>
          <a:p>
            <a:pPr marL="0" indent="0" algn="just">
              <a:buNone/>
            </a:pPr>
            <a:endParaRPr lang="en-US" dirty="0" smtClean="0"/>
          </a:p>
          <a:p>
            <a:pPr marL="0" indent="0" algn="just">
              <a:buNone/>
            </a:pPr>
            <a:r>
              <a:rPr lang="en-US" dirty="0"/>
              <a:t>Business </a:t>
            </a:r>
            <a:r>
              <a:rPr lang="en-US" dirty="0" smtClean="0"/>
              <a:t>Decision: Choosing </a:t>
            </a:r>
            <a:r>
              <a:rPr lang="en-US" dirty="0"/>
              <a:t>business as per </a:t>
            </a:r>
            <a:r>
              <a:rPr lang="en-US" dirty="0" smtClean="0"/>
              <a:t>qualifications/experience and  Grabbing </a:t>
            </a:r>
            <a:r>
              <a:rPr lang="en-US" dirty="0"/>
              <a:t>whatever opportunity comes </a:t>
            </a:r>
            <a:r>
              <a:rPr lang="en-US" dirty="0" smtClean="0"/>
              <a:t>in  way.</a:t>
            </a:r>
          </a:p>
          <a:p>
            <a:pPr marL="0" indent="0" algn="just">
              <a:buNone/>
            </a:pPr>
            <a:endParaRPr lang="en-US" dirty="0" smtClean="0"/>
          </a:p>
          <a:p>
            <a:pPr marL="0" indent="0" algn="just">
              <a:buNone/>
            </a:pPr>
            <a:r>
              <a:rPr lang="en-US" dirty="0" smtClean="0"/>
              <a:t>HRM&amp; </a:t>
            </a:r>
            <a:r>
              <a:rPr lang="en-US" dirty="0"/>
              <a:t>Recruitment </a:t>
            </a:r>
            <a:r>
              <a:rPr lang="en-US" dirty="0" smtClean="0"/>
              <a:t>Policy: </a:t>
            </a:r>
            <a:r>
              <a:rPr lang="en-US" dirty="0"/>
              <a:t>Recruit trustworthy, dependable and obedient </a:t>
            </a:r>
            <a:r>
              <a:rPr lang="en-US" dirty="0" smtClean="0"/>
              <a:t>employees. Recruitment of </a:t>
            </a:r>
            <a:r>
              <a:rPr lang="en-US" dirty="0"/>
              <a:t>qualified and trained </a:t>
            </a:r>
            <a:r>
              <a:rPr lang="en-US" dirty="0" smtClean="0"/>
              <a:t>professionals.</a:t>
            </a:r>
            <a:endParaRPr lang="en-US" dirty="0"/>
          </a:p>
        </p:txBody>
      </p:sp>
    </p:spTree>
    <p:extLst>
      <p:ext uri="{BB962C8B-B14F-4D97-AF65-F5344CB8AC3E}">
        <p14:creationId xmlns:p14="http://schemas.microsoft.com/office/powerpoint/2010/main" val="3352954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52406"/>
            <a:ext cx="11123774" cy="6629394"/>
          </a:xfrm>
        </p:spPr>
        <p:txBody>
          <a:bodyPr>
            <a:normAutofit fontScale="92500"/>
          </a:bodyPr>
          <a:lstStyle/>
          <a:p>
            <a:pPr marL="0" indent="0" algn="just">
              <a:buNone/>
            </a:pPr>
            <a:r>
              <a:rPr lang="en-US" dirty="0"/>
              <a:t>Managing Growth: </a:t>
            </a:r>
            <a:r>
              <a:rPr lang="en-US" dirty="0" smtClean="0"/>
              <a:t>Growing </a:t>
            </a:r>
            <a:r>
              <a:rPr lang="en-US" dirty="0"/>
              <a:t>only </a:t>
            </a:r>
            <a:r>
              <a:rPr lang="en-US" dirty="0" smtClean="0"/>
              <a:t>to </a:t>
            </a:r>
            <a:r>
              <a:rPr lang="en-US" dirty="0"/>
              <a:t>manageable </a:t>
            </a:r>
            <a:r>
              <a:rPr lang="en-US" dirty="0" smtClean="0"/>
              <a:t>extent. </a:t>
            </a:r>
            <a:r>
              <a:rPr lang="en-US" dirty="0"/>
              <a:t>Make a hay while the sun </a:t>
            </a:r>
            <a:r>
              <a:rPr lang="en-US" dirty="0" smtClean="0"/>
              <a:t>shines.</a:t>
            </a:r>
          </a:p>
          <a:p>
            <a:pPr marL="0" indent="0" algn="just">
              <a:buNone/>
            </a:pPr>
            <a:endParaRPr lang="en-US" dirty="0" smtClean="0"/>
          </a:p>
          <a:p>
            <a:pPr marL="0" indent="0" algn="just">
              <a:buNone/>
            </a:pPr>
            <a:r>
              <a:rPr lang="en-US" dirty="0" err="1" smtClean="0"/>
              <a:t>Organising</a:t>
            </a:r>
            <a:r>
              <a:rPr lang="en-US" dirty="0"/>
              <a:t> &amp;</a:t>
            </a:r>
            <a:r>
              <a:rPr lang="en-US" dirty="0" smtClean="0"/>
              <a:t> Ability </a:t>
            </a:r>
            <a:r>
              <a:rPr lang="en-US" dirty="0"/>
              <a:t>to </a:t>
            </a:r>
            <a:r>
              <a:rPr lang="en-US" dirty="0" smtClean="0"/>
              <a:t>Delegate: Supervising </a:t>
            </a:r>
            <a:r>
              <a:rPr lang="en-US" dirty="0"/>
              <a:t>closely </a:t>
            </a:r>
            <a:r>
              <a:rPr lang="en-US" dirty="0" smtClean="0"/>
              <a:t>to delegate </a:t>
            </a:r>
            <a:r>
              <a:rPr lang="en-US" dirty="0"/>
              <a:t>and </a:t>
            </a:r>
            <a:r>
              <a:rPr lang="en-US" dirty="0" err="1" smtClean="0"/>
              <a:t>decentralise</a:t>
            </a:r>
            <a:r>
              <a:rPr lang="en-US" dirty="0" smtClean="0"/>
              <a:t>.</a:t>
            </a:r>
          </a:p>
          <a:p>
            <a:pPr marL="0" indent="0" algn="just">
              <a:buNone/>
            </a:pPr>
            <a:endParaRPr lang="en-US" dirty="0" smtClean="0"/>
          </a:p>
          <a:p>
            <a:pPr marL="0" indent="0" algn="just">
              <a:buNone/>
            </a:pPr>
            <a:r>
              <a:rPr lang="en-US" dirty="0"/>
              <a:t>Marketing Management: </a:t>
            </a:r>
            <a:r>
              <a:rPr lang="en-US" dirty="0" smtClean="0"/>
              <a:t>Selling </a:t>
            </a:r>
            <a:r>
              <a:rPr lang="en-US" dirty="0"/>
              <a:t>hard what </a:t>
            </a:r>
            <a:r>
              <a:rPr lang="en-US" dirty="0" smtClean="0"/>
              <a:t>ever produced.</a:t>
            </a:r>
          </a:p>
          <a:p>
            <a:pPr marL="0" indent="0" algn="just">
              <a:buNone/>
            </a:pPr>
            <a:endParaRPr lang="en-US" dirty="0" smtClean="0"/>
          </a:p>
          <a:p>
            <a:pPr marL="0" indent="0" algn="just">
              <a:buNone/>
            </a:pPr>
            <a:r>
              <a:rPr lang="en-US" dirty="0"/>
              <a:t>Marketing </a:t>
            </a:r>
            <a:r>
              <a:rPr lang="en-US" dirty="0" smtClean="0"/>
              <a:t>Concept: </a:t>
            </a:r>
            <a:r>
              <a:rPr lang="en-US" dirty="0"/>
              <a:t>Produce according to customers’ </a:t>
            </a:r>
            <a:r>
              <a:rPr lang="en-US" dirty="0" smtClean="0"/>
              <a:t>requirements.</a:t>
            </a:r>
          </a:p>
          <a:p>
            <a:pPr marL="0" indent="0" algn="just">
              <a:buNone/>
            </a:pPr>
            <a:endParaRPr lang="en-US" dirty="0" smtClean="0"/>
          </a:p>
          <a:p>
            <a:pPr marL="0" indent="0" algn="just">
              <a:buNone/>
            </a:pPr>
            <a:r>
              <a:rPr lang="en-US" dirty="0" smtClean="0"/>
              <a:t>HRM</a:t>
            </a:r>
            <a:r>
              <a:rPr lang="en-US" dirty="0"/>
              <a:t> </a:t>
            </a:r>
            <a:r>
              <a:rPr lang="en-US" dirty="0" smtClean="0"/>
              <a:t>&amp; Compensation: </a:t>
            </a:r>
            <a:r>
              <a:rPr lang="en-US" dirty="0"/>
              <a:t>Reward good performance by additional </a:t>
            </a:r>
            <a:r>
              <a:rPr lang="en-US" dirty="0" smtClean="0"/>
              <a:t>increments/promotions. </a:t>
            </a:r>
            <a:endParaRPr lang="en-US" dirty="0"/>
          </a:p>
        </p:txBody>
      </p:sp>
    </p:spTree>
    <p:extLst>
      <p:ext uri="{BB962C8B-B14F-4D97-AF65-F5344CB8AC3E}">
        <p14:creationId xmlns:p14="http://schemas.microsoft.com/office/powerpoint/2010/main" val="1812190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52406"/>
            <a:ext cx="11123774" cy="6400794"/>
          </a:xfrm>
        </p:spPr>
        <p:txBody>
          <a:bodyPr>
            <a:normAutofit fontScale="92500" lnSpcReduction="10000"/>
          </a:bodyPr>
          <a:lstStyle/>
          <a:p>
            <a:pPr marL="0" indent="0" algn="just">
              <a:buNone/>
            </a:pPr>
            <a:r>
              <a:rPr lang="en-US" dirty="0"/>
              <a:t>Managing </a:t>
            </a:r>
            <a:r>
              <a:rPr lang="en-US" dirty="0" smtClean="0"/>
              <a:t>Growth </a:t>
            </a:r>
            <a:r>
              <a:rPr lang="en-US" dirty="0"/>
              <a:t>Direction </a:t>
            </a:r>
            <a:r>
              <a:rPr lang="en-US" dirty="0" smtClean="0"/>
              <a:t>: </a:t>
            </a:r>
            <a:r>
              <a:rPr lang="en-US" dirty="0"/>
              <a:t>Grow around core-competence </a:t>
            </a:r>
            <a:r>
              <a:rPr lang="en-US" dirty="0" smtClean="0"/>
              <a:t>Grab </a:t>
            </a:r>
            <a:r>
              <a:rPr lang="en-US" dirty="0"/>
              <a:t>whatever opportunity comes your </a:t>
            </a:r>
            <a:r>
              <a:rPr lang="en-US" dirty="0" smtClean="0"/>
              <a:t>way.</a:t>
            </a:r>
          </a:p>
          <a:p>
            <a:pPr marL="0" indent="0" algn="just">
              <a:buNone/>
            </a:pPr>
            <a:endParaRPr lang="en-US" dirty="0" smtClean="0"/>
          </a:p>
          <a:p>
            <a:pPr marL="0" indent="0" algn="just">
              <a:buNone/>
            </a:pPr>
            <a:r>
              <a:rPr lang="en-US" dirty="0"/>
              <a:t>Marketing </a:t>
            </a:r>
            <a:r>
              <a:rPr lang="en-US" dirty="0" smtClean="0"/>
              <a:t>Management &amp; </a:t>
            </a:r>
            <a:r>
              <a:rPr lang="en-US" dirty="0"/>
              <a:t>Product Planning </a:t>
            </a:r>
            <a:r>
              <a:rPr lang="en-US" dirty="0" smtClean="0"/>
              <a:t>and development: </a:t>
            </a:r>
            <a:r>
              <a:rPr lang="en-US" dirty="0"/>
              <a:t>Change the product only if absolutely necessary </a:t>
            </a:r>
            <a:r>
              <a:rPr lang="en-US" dirty="0" smtClean="0"/>
              <a:t>Innovate/improvise continually.</a:t>
            </a:r>
          </a:p>
          <a:p>
            <a:pPr algn="just"/>
            <a:endParaRPr lang="en-US" dirty="0" smtClean="0"/>
          </a:p>
          <a:p>
            <a:pPr marL="0" indent="0" algn="just">
              <a:buNone/>
            </a:pPr>
            <a:r>
              <a:rPr lang="en-US" dirty="0"/>
              <a:t>Operations </a:t>
            </a:r>
            <a:r>
              <a:rPr lang="en-US" dirty="0" smtClean="0"/>
              <a:t>Management &amp; </a:t>
            </a:r>
            <a:r>
              <a:rPr lang="en-US" dirty="0"/>
              <a:t>Locational Decision </a:t>
            </a:r>
            <a:r>
              <a:rPr lang="en-US" dirty="0" smtClean="0"/>
              <a:t>: </a:t>
            </a:r>
            <a:r>
              <a:rPr lang="en-US" dirty="0"/>
              <a:t>Locate the business near social </a:t>
            </a:r>
            <a:r>
              <a:rPr lang="en-US" dirty="0" smtClean="0"/>
              <a:t>contacts. Locate </a:t>
            </a:r>
            <a:r>
              <a:rPr lang="en-US" dirty="0"/>
              <a:t>purely on economic </a:t>
            </a:r>
            <a:r>
              <a:rPr lang="en-US" dirty="0" smtClean="0"/>
              <a:t>merits.</a:t>
            </a:r>
          </a:p>
          <a:p>
            <a:pPr algn="just"/>
            <a:endParaRPr lang="en-US" dirty="0" smtClean="0"/>
          </a:p>
          <a:p>
            <a:pPr marL="0" indent="0" algn="just">
              <a:buNone/>
            </a:pPr>
            <a:r>
              <a:rPr lang="en-US" dirty="0"/>
              <a:t>Operations </a:t>
            </a:r>
            <a:r>
              <a:rPr lang="en-US" dirty="0" smtClean="0"/>
              <a:t>Management </a:t>
            </a:r>
            <a:r>
              <a:rPr lang="en-US" dirty="0"/>
              <a:t>&amp;</a:t>
            </a:r>
            <a:r>
              <a:rPr lang="en-US" dirty="0" smtClean="0"/>
              <a:t> </a:t>
            </a:r>
            <a:r>
              <a:rPr lang="en-US" dirty="0"/>
              <a:t>Cost </a:t>
            </a:r>
            <a:r>
              <a:rPr lang="en-US" dirty="0" err="1"/>
              <a:t>Rationalisation</a:t>
            </a:r>
            <a:r>
              <a:rPr lang="en-US" dirty="0"/>
              <a:t> </a:t>
            </a:r>
            <a:r>
              <a:rPr lang="en-US" dirty="0" smtClean="0"/>
              <a:t>: </a:t>
            </a:r>
            <a:r>
              <a:rPr lang="en-US" dirty="0"/>
              <a:t>Increase profit by negotiating hard with </a:t>
            </a:r>
            <a:r>
              <a:rPr lang="en-US" dirty="0" smtClean="0"/>
              <a:t>suppliers workers </a:t>
            </a:r>
            <a:r>
              <a:rPr lang="en-US" dirty="0"/>
              <a:t>and </a:t>
            </a:r>
            <a:r>
              <a:rPr lang="en-US" dirty="0" smtClean="0"/>
              <a:t>customers. </a:t>
            </a:r>
            <a:r>
              <a:rPr lang="en-US" dirty="0"/>
              <a:t>Reduce cost by cutting the overheads and improved </a:t>
            </a:r>
            <a:r>
              <a:rPr lang="en-US" dirty="0" smtClean="0"/>
              <a:t>efficiency.</a:t>
            </a:r>
            <a:endParaRPr lang="en-US" dirty="0"/>
          </a:p>
        </p:txBody>
      </p:sp>
    </p:spTree>
    <p:extLst>
      <p:ext uri="{BB962C8B-B14F-4D97-AF65-F5344CB8AC3E}">
        <p14:creationId xmlns:p14="http://schemas.microsoft.com/office/powerpoint/2010/main" val="143327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27709"/>
            <a:ext cx="11429999" cy="5943599"/>
          </a:xfrm>
        </p:spPr>
        <p:txBody>
          <a:bodyPr>
            <a:noAutofit/>
          </a:bodyPr>
          <a:lstStyle/>
          <a:p>
            <a:pPr marL="0" indent="0" algn="just">
              <a:buNone/>
            </a:pPr>
            <a:r>
              <a:rPr lang="en-US" sz="2800" dirty="0"/>
              <a:t>Managing </a:t>
            </a:r>
            <a:r>
              <a:rPr lang="en-US" sz="2800" dirty="0" smtClean="0"/>
              <a:t>Competition: </a:t>
            </a:r>
            <a:r>
              <a:rPr lang="en-US" sz="2800" dirty="0"/>
              <a:t>Fight the competition </a:t>
            </a:r>
            <a:r>
              <a:rPr lang="en-US" sz="2800" dirty="0" smtClean="0"/>
              <a:t>or avoid competition.</a:t>
            </a:r>
          </a:p>
          <a:p>
            <a:pPr marL="0" indent="0" algn="just">
              <a:buNone/>
            </a:pPr>
            <a:endParaRPr lang="en-US" sz="2800" dirty="0" smtClean="0"/>
          </a:p>
          <a:p>
            <a:pPr marL="0" indent="0" algn="just">
              <a:buNone/>
            </a:pPr>
            <a:r>
              <a:rPr lang="en-US" sz="2800" dirty="0" smtClean="0"/>
              <a:t>Planning &amp; </a:t>
            </a:r>
            <a:r>
              <a:rPr lang="en-US" sz="2800" dirty="0"/>
              <a:t>Decision-making </a:t>
            </a:r>
            <a:r>
              <a:rPr lang="en-US" sz="2800" dirty="0" smtClean="0"/>
              <a:t>: </a:t>
            </a:r>
            <a:r>
              <a:rPr lang="en-US" sz="2800" dirty="0"/>
              <a:t>Approach to Scan the environment for business information </a:t>
            </a:r>
            <a:r>
              <a:rPr lang="en-US" sz="2800" dirty="0" smtClean="0"/>
              <a:t>Rely </a:t>
            </a:r>
            <a:r>
              <a:rPr lang="en-US" sz="2800" dirty="0"/>
              <a:t>on </a:t>
            </a:r>
            <a:r>
              <a:rPr lang="en-US" sz="2800" dirty="0" smtClean="0"/>
              <a:t>intuition/judgment.</a:t>
            </a:r>
          </a:p>
          <a:p>
            <a:pPr algn="just"/>
            <a:endParaRPr lang="en-US" sz="2800" dirty="0" smtClean="0"/>
          </a:p>
          <a:p>
            <a:pPr marL="0" indent="0" algn="just">
              <a:buNone/>
            </a:pPr>
            <a:endParaRPr lang="en-US" sz="2800" dirty="0" smtClean="0"/>
          </a:p>
          <a:p>
            <a:pPr marL="0" indent="0" algn="just">
              <a:buNone/>
            </a:pPr>
            <a:r>
              <a:rPr lang="en-US" sz="2800" dirty="0" smtClean="0"/>
              <a:t>Ethics: </a:t>
            </a:r>
            <a:r>
              <a:rPr lang="en-US" sz="2800" dirty="0"/>
              <a:t>M</a:t>
            </a:r>
            <a:r>
              <a:rPr lang="en-US" sz="2800" dirty="0" smtClean="0"/>
              <a:t>oral </a:t>
            </a:r>
            <a:r>
              <a:rPr lang="en-US" sz="2800" dirty="0"/>
              <a:t>principles that govern a </a:t>
            </a:r>
            <a:r>
              <a:rPr lang="en-US" sz="2800" dirty="0" smtClean="0"/>
              <a:t>behavior </a:t>
            </a:r>
            <a:r>
              <a:rPr lang="en-US" sz="2800" dirty="0"/>
              <a:t>or the conducting of an activity</a:t>
            </a:r>
            <a:r>
              <a:rPr lang="en-US" sz="2800" dirty="0" smtClean="0"/>
              <a:t>:</a:t>
            </a:r>
          </a:p>
          <a:p>
            <a:pPr marL="0" indent="0" algn="just">
              <a:buNone/>
            </a:pPr>
            <a:endParaRPr lang="en-US" sz="2800" dirty="0" smtClean="0"/>
          </a:p>
          <a:p>
            <a:pPr marL="0" indent="0">
              <a:buNone/>
            </a:pPr>
            <a:r>
              <a:rPr lang="en-US" sz="2800" dirty="0"/>
              <a:t>Planning: </a:t>
            </a:r>
            <a:r>
              <a:rPr lang="en-US" sz="2800" dirty="0" smtClean="0"/>
              <a:t>It is a process </a:t>
            </a:r>
            <a:r>
              <a:rPr lang="en-US" sz="2800" dirty="0"/>
              <a:t>of visualizing </a:t>
            </a:r>
            <a:r>
              <a:rPr lang="en-US" sz="2800" dirty="0" smtClean="0"/>
              <a:t>future activities and </a:t>
            </a:r>
            <a:r>
              <a:rPr lang="en-US" sz="2800" dirty="0"/>
              <a:t>defining it </a:t>
            </a:r>
            <a:r>
              <a:rPr lang="en-US" sz="2800" dirty="0" smtClean="0"/>
              <a:t>step-by-step in the light of present.</a:t>
            </a:r>
          </a:p>
          <a:p>
            <a:pPr marL="0" indent="0">
              <a:buNone/>
            </a:pPr>
            <a:endParaRPr lang="en-US" sz="2800" dirty="0"/>
          </a:p>
          <a:p>
            <a:pPr marL="0" indent="0">
              <a:buNone/>
            </a:pPr>
            <a:r>
              <a:rPr lang="en-US" sz="2800" dirty="0"/>
              <a:t>Operations Management Research and </a:t>
            </a:r>
            <a:r>
              <a:rPr lang="en-US" sz="2800" dirty="0" smtClean="0"/>
              <a:t>Development (R and D) </a:t>
            </a:r>
            <a:r>
              <a:rPr lang="en-US" sz="2800" dirty="0"/>
              <a:t>: </a:t>
            </a:r>
            <a:r>
              <a:rPr lang="en-US" sz="2800" dirty="0" smtClean="0"/>
              <a:t>Investment in </a:t>
            </a:r>
            <a:r>
              <a:rPr lang="en-US" sz="2800" dirty="0"/>
              <a:t>R and </a:t>
            </a:r>
            <a:r>
              <a:rPr lang="en-US" sz="2800" dirty="0" smtClean="0"/>
              <a:t>D gives the promising future for the current product or service.</a:t>
            </a:r>
            <a:endParaRPr lang="en-US" sz="2800" dirty="0"/>
          </a:p>
        </p:txBody>
      </p:sp>
    </p:spTree>
    <p:extLst>
      <p:ext uri="{BB962C8B-B14F-4D97-AF65-F5344CB8AC3E}">
        <p14:creationId xmlns:p14="http://schemas.microsoft.com/office/powerpoint/2010/main" val="3282713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1209</TotalTime>
  <Words>5654</Words>
  <Application>Microsoft Office PowerPoint</Application>
  <PresentationFormat>Custom</PresentationFormat>
  <Paragraphs>466</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PowerPoint Presentation</vt:lpstr>
      <vt:lpstr>PowerPoint Presentation</vt:lpstr>
      <vt:lpstr>PowerPoint Presentation</vt:lpstr>
      <vt:lpstr>PowerPoint Presentation</vt:lpstr>
      <vt:lpstr>Unit- 2 Entrepreneurial values and attitudes</vt:lpstr>
      <vt:lpstr>Behavioural Choices for Entrepreneurial Success</vt:lpstr>
      <vt:lpstr>PowerPoint Presentation</vt:lpstr>
      <vt:lpstr>PowerPoint Presentation</vt:lpstr>
      <vt:lpstr>PowerPoint Presentation</vt:lpstr>
      <vt:lpstr>Dominant characteristics of successful Entrepreneurs</vt:lpstr>
      <vt:lpstr>Dominant characteristics of successful Entrepreneurs</vt:lpstr>
      <vt:lpstr>PowerPoint Presentation</vt:lpstr>
      <vt:lpstr>PowerPoint Presentation</vt:lpstr>
      <vt:lpstr>PowerPoint Presentation</vt:lpstr>
      <vt:lpstr>PowerPoint Presentation</vt:lpstr>
      <vt:lpstr>PowerPoint Presentation</vt:lpstr>
      <vt:lpstr>PowerPoint Presentation</vt:lpstr>
      <vt:lpstr>Motives behind being an Entrepreneur</vt:lpstr>
      <vt:lpstr>PowerPoint Presentation</vt:lpstr>
      <vt:lpstr>PowerPoint Presentation</vt:lpstr>
      <vt:lpstr>PowerPoint Presentation</vt:lpstr>
      <vt:lpstr>Entrepreneurial Skills</vt:lpstr>
      <vt:lpstr>PowerPoint Presentation</vt:lpstr>
      <vt:lpstr>PowerPoint Presentation</vt:lpstr>
      <vt:lpstr>PowerPoint Presentation</vt:lpstr>
      <vt:lpstr>PowerPoint Presentation</vt:lpstr>
      <vt:lpstr>PowerPoint Presentation</vt:lpstr>
      <vt:lpstr>PowerPoint Presentation</vt:lpstr>
      <vt:lpstr>IDENTIFICATION OF BUSINESS OPPORTUNITIES</vt:lpstr>
      <vt:lpstr>PowerPoint Presentation</vt:lpstr>
      <vt:lpstr>PowerPoint Presentation</vt:lpstr>
      <vt:lpstr>PowerPoint Presentation</vt:lpstr>
      <vt:lpstr>Creativity</vt:lpstr>
      <vt:lpstr>PowerPoint Presentation</vt:lpstr>
      <vt:lpstr>PowerPoint Presentation</vt:lpstr>
      <vt:lpstr>PowerPoint Presentation</vt:lpstr>
      <vt:lpstr>PowerPoint Presentation</vt:lpstr>
      <vt:lpstr>PowerPoint Presentation</vt:lpstr>
      <vt:lpstr>PowerPoint Presentation</vt:lpstr>
      <vt:lpstr>Types of innovation </vt:lpstr>
      <vt:lpstr>PowerPoint Presentation</vt:lpstr>
      <vt:lpstr>PowerPoint Presentation</vt:lpstr>
      <vt:lpstr>PowerPoint Presentation</vt:lpstr>
      <vt:lpstr>PowerPoint Presentation</vt:lpstr>
      <vt:lpstr>Innovation Principles</vt:lpstr>
      <vt:lpstr>PowerPoint Presentation</vt:lpstr>
      <vt:lpstr>Sources of  Business Ideas </vt:lpstr>
      <vt:lpstr>PowerPoint Presentation</vt:lpstr>
      <vt:lpstr>PowerPoint Presentation</vt:lpstr>
      <vt:lpstr>PowerPoint Presentation</vt:lpstr>
      <vt:lpstr>PowerPoint Presentation</vt:lpstr>
      <vt:lpstr>Sources of Innovation</vt:lpstr>
      <vt:lpstr>PowerPoint Presentation</vt:lpstr>
      <vt:lpstr>PowerPoint Presentation</vt:lpstr>
      <vt:lpstr>PowerPoint Presentation</vt:lpstr>
      <vt:lpstr> Innovation process</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vandana</dc:creator>
  <cp:lastModifiedBy>vandana</cp:lastModifiedBy>
  <cp:revision>191</cp:revision>
  <dcterms:created xsi:type="dcterms:W3CDTF">2006-08-16T00:00:00Z</dcterms:created>
  <dcterms:modified xsi:type="dcterms:W3CDTF">2023-09-08T10:24:12Z</dcterms:modified>
</cp:coreProperties>
</file>