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42" r:id="rId1"/>
  </p:sldMasterIdLst>
  <p:notesMasterIdLst>
    <p:notesMasterId r:id="rId58"/>
  </p:notesMasterIdLst>
  <p:handoutMasterIdLst>
    <p:handoutMasterId r:id="rId59"/>
  </p:handoutMasterIdLst>
  <p:sldIdLst>
    <p:sldId id="256" r:id="rId2"/>
    <p:sldId id="745" r:id="rId3"/>
    <p:sldId id="746" r:id="rId4"/>
    <p:sldId id="686" r:id="rId5"/>
    <p:sldId id="700" r:id="rId6"/>
    <p:sldId id="701" r:id="rId7"/>
    <p:sldId id="702" r:id="rId8"/>
    <p:sldId id="707" r:id="rId9"/>
    <p:sldId id="757" r:id="rId10"/>
    <p:sldId id="758" r:id="rId11"/>
    <p:sldId id="706" r:id="rId12"/>
    <p:sldId id="709" r:id="rId13"/>
    <p:sldId id="710" r:id="rId14"/>
    <p:sldId id="711" r:id="rId15"/>
    <p:sldId id="712" r:id="rId16"/>
    <p:sldId id="713" r:id="rId17"/>
    <p:sldId id="720" r:id="rId18"/>
    <p:sldId id="749" r:id="rId19"/>
    <p:sldId id="688" r:id="rId20"/>
    <p:sldId id="663" r:id="rId21"/>
    <p:sldId id="665" r:id="rId22"/>
    <p:sldId id="704" r:id="rId23"/>
    <p:sldId id="651" r:id="rId24"/>
    <p:sldId id="690" r:id="rId25"/>
    <p:sldId id="696" r:id="rId26"/>
    <p:sldId id="732" r:id="rId27"/>
    <p:sldId id="731" r:id="rId28"/>
    <p:sldId id="729" r:id="rId29"/>
    <p:sldId id="653" r:id="rId30"/>
    <p:sldId id="654" r:id="rId31"/>
    <p:sldId id="694" r:id="rId32"/>
    <p:sldId id="733" r:id="rId33"/>
    <p:sldId id="751" r:id="rId34"/>
    <p:sldId id="752" r:id="rId35"/>
    <p:sldId id="753" r:id="rId36"/>
    <p:sldId id="754" r:id="rId37"/>
    <p:sldId id="755" r:id="rId38"/>
    <p:sldId id="756" r:id="rId39"/>
    <p:sldId id="748" r:id="rId40"/>
    <p:sldId id="730" r:id="rId41"/>
    <p:sldId id="735" r:id="rId42"/>
    <p:sldId id="747" r:id="rId43"/>
    <p:sldId id="668" r:id="rId44"/>
    <p:sldId id="737" r:id="rId45"/>
    <p:sldId id="738" r:id="rId46"/>
    <p:sldId id="744" r:id="rId47"/>
    <p:sldId id="723" r:id="rId48"/>
    <p:sldId id="724" r:id="rId49"/>
    <p:sldId id="725" r:id="rId50"/>
    <p:sldId id="727" r:id="rId51"/>
    <p:sldId id="722" r:id="rId52"/>
    <p:sldId id="740" r:id="rId53"/>
    <p:sldId id="741" r:id="rId54"/>
    <p:sldId id="742" r:id="rId55"/>
    <p:sldId id="743" r:id="rId56"/>
    <p:sldId id="628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66FC"/>
    <a:srgbClr val="870581"/>
    <a:srgbClr val="0000CC"/>
    <a:srgbClr val="005024"/>
    <a:srgbClr val="990000"/>
    <a:srgbClr val="008000"/>
    <a:srgbClr val="FF0000"/>
    <a:srgbClr val="FF0066"/>
    <a:srgbClr val="00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86380" autoAdjust="0"/>
  </p:normalViewPr>
  <p:slideViewPr>
    <p:cSldViewPr>
      <p:cViewPr>
        <p:scale>
          <a:sx n="66" d="100"/>
          <a:sy n="66" d="100"/>
        </p:scale>
        <p:origin x="-1416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A22EEA-D8EA-4614-98A4-BAC12F8DF8C6}" type="datetimeFigureOut">
              <a:rPr lang="en-US"/>
              <a:pPr>
                <a:defRPr/>
              </a:pPr>
              <a:t>6/22/2025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ED5249-3884-40F2-AE31-B91401425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6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CEA44C-BF10-4EEF-A5F0-1E64CE572A6C}" type="datetimeFigureOut">
              <a:rPr lang="en-US"/>
              <a:pPr>
                <a:defRPr/>
              </a:pPr>
              <a:t>6/22/2025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311E87-EFF9-4FFF-A5D6-E150B9408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EBC571-6DF7-4A62-A952-CEAF71BF8235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106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410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8B7393AA-93B1-423B-A969-6DDFC76E69B6}" type="datetime1">
              <a:rPr lang="en-US" smtClean="0"/>
              <a:pPr>
                <a:defRPr/>
              </a:pPr>
              <a:t>6/22/2025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C2F99F4D-B57C-4412-9F1D-88D4F0724F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4AD2A-3BA3-4F98-8C99-26E99C28CB8A}" type="datetime1">
              <a:rPr lang="en-US" smtClean="0"/>
              <a:pPr>
                <a:defRPr/>
              </a:pPr>
              <a:t>6/22/2025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10813-DE9C-48B2-B823-27F6B3379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7FE57-3A58-4B69-8670-A2F8A067D3B6}" type="datetime1">
              <a:rPr lang="en-US" smtClean="0"/>
              <a:pPr>
                <a:defRPr/>
              </a:pPr>
              <a:t>6/22/2025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6584-3546-4909-9E63-44ACA24B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97169310-2151-41D8-AB42-C7538CCD8146}" type="datetime1">
              <a:rPr lang="en-US" smtClean="0"/>
              <a:pPr>
                <a:defRPr/>
              </a:pPr>
              <a:t>6/22/2025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D049903A-4E81-409C-9B57-4F63C385C425}" type="datetime1">
              <a:rPr lang="en-US" smtClean="0"/>
              <a:pPr>
                <a:defRPr/>
              </a:pPr>
              <a:t>6/22/2025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59C9F82-0A0C-4FE8-9CE0-D4D087541E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7B225B-F018-4969-A07A-8776746A1CEC}" type="datetime1">
              <a:rPr lang="en-US" smtClean="0"/>
              <a:pPr>
                <a:defRPr/>
              </a:pPr>
              <a:t>6/22/2025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7210A-3C7B-4008-8946-3E83403CF3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9E6ACD-A477-4FFB-BEB6-95111872E76B}" type="datetime1">
              <a:rPr lang="en-US" smtClean="0"/>
              <a:pPr>
                <a:defRPr/>
              </a:pPr>
              <a:t>6/22/2025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2A793-FA6D-4933-A67E-66F96BE7AD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F89F883-E8D0-4FD9-933F-A57733025102}" type="datetime1">
              <a:rPr lang="en-US" smtClean="0"/>
              <a:pPr>
                <a:defRPr/>
              </a:pPr>
              <a:t>6/22/2025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50FA784-F202-43C6-9E41-96BB78A400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909CAF-4355-43C5-8BB5-6D237648B020}" type="datetime1">
              <a:rPr lang="en-US" smtClean="0"/>
              <a:pPr>
                <a:defRPr/>
              </a:pPr>
              <a:t>6/22/2025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CFAD4-B0E4-4404-BB82-BC41116CF3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68DA4EC1-0F8B-4A8E-8F23-D7A18390719A}" type="datetime1">
              <a:rPr lang="en-US" smtClean="0"/>
              <a:pPr>
                <a:defRPr/>
              </a:pPr>
              <a:t>6/22/2025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CAA8183-F479-4A1F-B48F-352764325B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9AAB31B6-B565-43B5-A39B-D6B7B76FBA9F}" type="datetime1">
              <a:rPr lang="en-US" smtClean="0"/>
              <a:pPr>
                <a:defRPr/>
              </a:pPr>
              <a:t>6/22/2025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917AD06-E163-45C6-B598-C5F60E7339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61A260-D0AA-4B6B-B80F-64E400E2C114}" type="datetime1">
              <a:rPr lang="en-US" smtClean="0"/>
              <a:pPr>
                <a:defRPr/>
              </a:pPr>
              <a:t>6/22/2025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8720BB-BF14-41BE-BB1D-12D43BE56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3" r:id="rId1"/>
    <p:sldLayoutId id="2147485144" r:id="rId2"/>
    <p:sldLayoutId id="2147485145" r:id="rId3"/>
    <p:sldLayoutId id="2147485146" r:id="rId4"/>
    <p:sldLayoutId id="2147485147" r:id="rId5"/>
    <p:sldLayoutId id="2147485148" r:id="rId6"/>
    <p:sldLayoutId id="2147485149" r:id="rId7"/>
    <p:sldLayoutId id="2147485150" r:id="rId8"/>
    <p:sldLayoutId id="2147485151" r:id="rId9"/>
    <p:sldLayoutId id="2147485152" r:id="rId10"/>
    <p:sldLayoutId id="214748515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otsandpeople.com/blog/machine-learning-deep-learning-when-computer-learn-independently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381000"/>
            <a:ext cx="8077199" cy="2590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6000" dirty="0" smtClean="0">
                <a:solidFill>
                  <a:srgbClr val="0000FF"/>
                </a:solidFill>
                <a:latin typeface="Book Antiqua" pitchFamily="18" charset="0"/>
                <a:ea typeface="+mn-ea"/>
                <a:cs typeface="Arial" pitchFamily="34" charset="0"/>
              </a:rPr>
              <a:t>(Machine Learning)</a:t>
            </a:r>
            <a:br>
              <a:rPr lang="en-US" sz="6000" dirty="0" smtClean="0">
                <a:solidFill>
                  <a:srgbClr val="0000FF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5400" dirty="0" smtClean="0">
                <a:solidFill>
                  <a:srgbClr val="005024"/>
                </a:solidFill>
                <a:latin typeface="Book Antiqua" pitchFamily="18" charset="0"/>
                <a:cs typeface="Arial" pitchFamily="34" charset="0"/>
              </a:rPr>
              <a:t>III B.Tech II Sem </a:t>
            </a:r>
            <a:br>
              <a:rPr lang="en-US" sz="5400" dirty="0" smtClean="0">
                <a:solidFill>
                  <a:srgbClr val="005024"/>
                </a:solidFill>
                <a:latin typeface="Book Antiqua" pitchFamily="18" charset="0"/>
                <a:cs typeface="Arial" pitchFamily="34" charset="0"/>
              </a:rPr>
            </a:br>
            <a:r>
              <a:rPr lang="en-US" sz="5400" dirty="0" smtClean="0">
                <a:solidFill>
                  <a:srgbClr val="C00000"/>
                </a:solidFill>
                <a:latin typeface="Book Antiqua" pitchFamily="18" charset="0"/>
                <a:cs typeface="Arial" pitchFamily="34" charset="0"/>
              </a:rPr>
              <a:t>(PVP-20)</a:t>
            </a:r>
            <a:endParaRPr lang="en-US" dirty="0">
              <a:solidFill>
                <a:srgbClr val="C00000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EAF0F-628F-4DC5-9A96-5064ADCBF2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026" name="Picture 2" descr="Raspberry Pi Projects: Raspberry pi Machine Learning with Intel Movidius  Neural Compute Sti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76600"/>
            <a:ext cx="327050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533400"/>
            <a:ext cx="8603668" cy="59093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Baskerville Old Face" pitchFamily="18" charset="0"/>
              </a:rPr>
              <a:t>3. </a:t>
            </a:r>
            <a:r>
              <a:rPr lang="en-US" sz="2800" b="1" u="sng" dirty="0" smtClean="0">
                <a:solidFill>
                  <a:srgbClr val="FF0000"/>
                </a:solidFill>
                <a:latin typeface="Baskerville Old Face" pitchFamily="18" charset="0"/>
              </a:rPr>
              <a:t>Available in 24 x 7:</a:t>
            </a:r>
            <a:r>
              <a:rPr lang="en-US" sz="2400" b="1" u="sng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AI can work </a:t>
            </a:r>
            <a:r>
              <a:rPr lang="en-IN" sz="2400" b="1" dirty="0" smtClean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x 7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but Humans can      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work </a:t>
            </a:r>
            <a:r>
              <a:rPr lang="en-IN" sz="2400" b="1" dirty="0" smtClean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to 8 Hours per day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Baskerville Old Face" pitchFamily="18" charset="0"/>
              </a:rPr>
              <a:t>4. </a:t>
            </a:r>
            <a:r>
              <a:rPr lang="en-US" sz="2800" b="1" u="sng" dirty="0">
                <a:solidFill>
                  <a:srgbClr val="FF0000"/>
                </a:solidFill>
                <a:latin typeface="Baskerville Old Face" pitchFamily="18" charset="0"/>
              </a:rPr>
              <a:t>Speed : </a:t>
            </a:r>
            <a:r>
              <a:rPr lang="en-US" sz="2800" b="1" u="sng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can given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can be exact,  </a:t>
            </a:r>
            <a:r>
              <a:rPr lang="en-US" sz="2400" b="1" dirty="0" smtClean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time  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with speed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But in Human is given the same information,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it cannot be as exact, and is slower.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Baskerville Old Face" pitchFamily="18" charset="0"/>
              </a:rPr>
              <a:t>5</a:t>
            </a:r>
            <a:r>
              <a:rPr lang="en-US" sz="2800" b="1" dirty="0">
                <a:solidFill>
                  <a:srgbClr val="FF0000"/>
                </a:solidFill>
                <a:latin typeface="Baskerville Old Face" pitchFamily="18" charset="0"/>
              </a:rPr>
              <a:t>. </a:t>
            </a:r>
            <a:r>
              <a:rPr lang="en-US" sz="2800" b="1" u="sng" dirty="0">
                <a:solidFill>
                  <a:srgbClr val="FF0000"/>
                </a:solidFill>
                <a:latin typeface="Baskerville Old Face" pitchFamily="18" charset="0"/>
              </a:rPr>
              <a:t>Memory : </a:t>
            </a:r>
            <a:r>
              <a:rPr lang="en-US" sz="2800" b="1" u="sng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Humans are unable to store large amount of data 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memory. But in Machine store large amount data and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retrive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data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fastely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Chess Game.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63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066800"/>
            <a:ext cx="8610600" cy="5486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Baskerville Old Face" pitchFamily="18" charset="0"/>
              </a:rPr>
              <a:t>Before learning about </a:t>
            </a:r>
            <a:r>
              <a:rPr lang="en-US" sz="2800" b="1" dirty="0" smtClean="0">
                <a:solidFill>
                  <a:srgbClr val="870581"/>
                </a:solidFill>
                <a:latin typeface="Baskerville Old Face" pitchFamily="18" charset="0"/>
              </a:rPr>
              <a:t>Machine Learning</a:t>
            </a:r>
            <a:r>
              <a:rPr lang="en-US" sz="2800" dirty="0" smtClean="0">
                <a:latin typeface="Baskerville Old Face" pitchFamily="18" charset="0"/>
              </a:rPr>
              <a:t>, </a:t>
            </a:r>
            <a:r>
              <a:rPr lang="en-US" sz="2800" dirty="0">
                <a:latin typeface="Baskerville Old Face" pitchFamily="18" charset="0"/>
              </a:rPr>
              <a:t>you must have the fundamental knowledge of following so that you can understand the concepts easily: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870581"/>
                </a:solidFill>
                <a:latin typeface="Baskerville Old Face" pitchFamily="18" charset="0"/>
              </a:rPr>
              <a:t>A strong hold on Mathematics </a:t>
            </a:r>
            <a:r>
              <a:rPr lang="en-US" sz="2800" dirty="0">
                <a:latin typeface="Baskerville Old Face" pitchFamily="18" charset="0"/>
              </a:rPr>
              <a:t>–  namely </a:t>
            </a:r>
            <a:r>
              <a:rPr lang="en-US" sz="2800" dirty="0" smtClean="0">
                <a:latin typeface="Baskerville Old Face" pitchFamily="18" charset="0"/>
              </a:rPr>
              <a:t>Linear Algebra, Calculus</a:t>
            </a:r>
            <a:r>
              <a:rPr lang="en-US" sz="2800" dirty="0">
                <a:latin typeface="Baskerville Old Face" pitchFamily="18" charset="0"/>
              </a:rPr>
              <a:t>, Statistics and probability.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Baskerville Old Face" pitchFamily="18" charset="0"/>
              </a:rPr>
              <a:t>A good amount of experience in </a:t>
            </a:r>
            <a:r>
              <a:rPr lang="en-US" sz="2800" b="1" dirty="0">
                <a:solidFill>
                  <a:srgbClr val="870581"/>
                </a:solidFill>
                <a:latin typeface="Baskerville Old Face" pitchFamily="18" charset="0"/>
              </a:rPr>
              <a:t>programming languages </a:t>
            </a:r>
            <a:r>
              <a:rPr lang="en-US" sz="2800" b="1" dirty="0">
                <a:latin typeface="Baskerville Old Face" pitchFamily="18" charset="0"/>
              </a:rPr>
              <a:t>like </a:t>
            </a:r>
            <a:r>
              <a:rPr lang="en-US" sz="2800" b="1" dirty="0" smtClean="0">
                <a:latin typeface="Baskerville Old Face" pitchFamily="18" charset="0"/>
              </a:rPr>
              <a:t>C, C++, Java</a:t>
            </a:r>
            <a:r>
              <a:rPr lang="en-US" sz="2800" b="1" dirty="0">
                <a:latin typeface="Baskerville Old Face" pitchFamily="18" charset="0"/>
              </a:rPr>
              <a:t>, or Python</a:t>
            </a:r>
            <a:r>
              <a:rPr lang="en-US" sz="2800" b="1" dirty="0" smtClean="0">
                <a:latin typeface="Baskerville Old Face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latin typeface="Baskerville Old Face" pitchFamily="18" charset="0"/>
              </a:rPr>
              <a:t> </a:t>
            </a:r>
            <a:r>
              <a:rPr lang="en-US" sz="2800" b="1" dirty="0" smtClean="0">
                <a:latin typeface="Baskerville Old Face" pitchFamily="18" charset="0"/>
              </a:rPr>
              <a:t>Knows the </a:t>
            </a:r>
            <a:r>
              <a:rPr lang="en-US" sz="2800" b="1" dirty="0" smtClean="0">
                <a:solidFill>
                  <a:srgbClr val="0000CC"/>
                </a:solidFill>
                <a:latin typeface="Baskerville Old Face" pitchFamily="18" charset="0"/>
              </a:rPr>
              <a:t>Good Knowledge on Data Structures</a:t>
            </a:r>
            <a:r>
              <a:rPr lang="en-US" sz="2800" b="1" dirty="0" smtClean="0">
                <a:latin typeface="Baskerville Old Face" pitchFamily="18" charset="0"/>
              </a:rPr>
              <a:t>, to </a:t>
            </a:r>
            <a:r>
              <a:rPr lang="en-US" b="1" dirty="0"/>
              <a:t>for </a:t>
            </a:r>
            <a:r>
              <a:rPr lang="en-US" b="1" dirty="0">
                <a:solidFill>
                  <a:srgbClr val="990000"/>
                </a:solidFill>
              </a:rPr>
              <a:t>organizing, processing, retrieving and storing data.</a:t>
            </a:r>
            <a:endParaRPr lang="en-US" sz="2800" b="1" dirty="0">
              <a:solidFill>
                <a:srgbClr val="990000"/>
              </a:solidFill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Baskerville Old Face" pitchFamily="18" charset="0"/>
              </a:rPr>
              <a:t>A strong hold in </a:t>
            </a:r>
            <a:r>
              <a:rPr lang="en-US" sz="2800" b="1" dirty="0">
                <a:solidFill>
                  <a:srgbClr val="FF0000"/>
                </a:solidFill>
                <a:latin typeface="Baskerville Old Face" pitchFamily="18" charset="0"/>
              </a:rPr>
              <a:t>understanding and writing algorithms.</a:t>
            </a:r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685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Prerequisites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19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153400" y="5791200"/>
            <a:ext cx="859632" cy="98186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88484"/>
              </p:ext>
            </p:extLst>
          </p:nvPr>
        </p:nvGraphicFramePr>
        <p:xfrm>
          <a:off x="152400" y="664899"/>
          <a:ext cx="8458200" cy="4797116"/>
        </p:xfrm>
        <a:graphic>
          <a:graphicData uri="http://schemas.openxmlformats.org/drawingml/2006/table">
            <a:tbl>
              <a:tblPr/>
              <a:tblGrid>
                <a:gridCol w="838200"/>
                <a:gridCol w="7620000"/>
              </a:tblGrid>
              <a:tr h="81835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solidFill>
                            <a:srgbClr val="0000CC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Course Outcomes</a:t>
                      </a:r>
                      <a:endParaRPr lang="en-US" sz="2800" dirty="0">
                        <a:solidFill>
                          <a:srgbClr val="0000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463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99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Upon successful completion of the course, the student will be able to</a:t>
                      </a:r>
                      <a:endParaRPr lang="en-US" sz="2400" dirty="0">
                        <a:solidFill>
                          <a:srgbClr val="99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82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4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CO1</a:t>
                      </a: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4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Understand the </a:t>
                      </a:r>
                      <a:r>
                        <a:rPr kumimoji="0" lang="en-US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basic</a:t>
                      </a:r>
                      <a:r>
                        <a:rPr kumimoji="0" lang="en-US" sz="2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concepts of Machine Learning</a:t>
                      </a:r>
                      <a:r>
                        <a:rPr kumimoji="0" lang="en-US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kumimoji="0" lang="en-US" sz="2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4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CO2</a:t>
                      </a: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Apply Supervised Learning Algorithms for solving various problems</a:t>
                      </a:r>
                      <a:endParaRPr kumimoji="0" lang="en-US" sz="2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4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CO3</a:t>
                      </a: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Apply Unsupervised Learning and Reinforcement Learning Algorithms for solving various problems</a:t>
                      </a:r>
                      <a:endParaRPr kumimoji="0" lang="en-US" sz="2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62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400" b="1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CO4</a:t>
                      </a: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Analyze</a:t>
                      </a:r>
                      <a:r>
                        <a:rPr kumimoji="0" lang="en-US" sz="2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the given Application and use Suitable Machine Learning Algorithm</a:t>
                      </a:r>
                      <a:endParaRPr kumimoji="0" lang="en-US" sz="2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633" marR="656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18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195943"/>
            <a:ext cx="85344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Arial Rounded MT Bold" pitchFamily="34" charset="0"/>
                <a:cs typeface="Times New Roman" pitchFamily="18" charset="0"/>
              </a:rPr>
              <a:t>SYLLABUS</a:t>
            </a:r>
            <a:endParaRPr lang="en-IN" sz="3600" b="1" dirty="0">
              <a:solidFill>
                <a:srgbClr val="0000FF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534400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90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4873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Berlin Sans FB Demi" pitchFamily="34" charset="0"/>
              </a:rPr>
              <a:t>Learning Resources :</a:t>
            </a:r>
            <a:endParaRPr lang="en-IN" sz="4000" b="1" dirty="0">
              <a:solidFill>
                <a:srgbClr val="0000FF"/>
              </a:solidFill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762000"/>
            <a:ext cx="8686800" cy="5867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800" b="1" u="sng" dirty="0">
                <a:solidFill>
                  <a:srgbClr val="FF0000"/>
                </a:solidFill>
                <a:latin typeface="Berlin Sans FB Demi" pitchFamily="34" charset="0"/>
              </a:rPr>
              <a:t>Text </a:t>
            </a:r>
            <a:r>
              <a:rPr lang="en-IN" sz="2800" b="1" u="sng" dirty="0" smtClean="0">
                <a:solidFill>
                  <a:srgbClr val="FF0000"/>
                </a:solidFill>
                <a:latin typeface="Berlin Sans FB Demi" pitchFamily="34" charset="0"/>
              </a:rPr>
              <a:t>Books:</a:t>
            </a:r>
          </a:p>
          <a:p>
            <a:pPr marL="361950" lvl="1" indent="-187325" algn="just">
              <a:lnSpc>
                <a:spcPct val="150000"/>
              </a:lnSpc>
              <a:buAutoNum type="arabicPeriod"/>
            </a:pPr>
            <a:r>
              <a:rPr lang="en-IN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srgbClr val="870581"/>
                </a:solidFill>
              </a:rPr>
              <a:t>Machine Learning </a:t>
            </a:r>
            <a:r>
              <a:rPr lang="en-US" sz="2400" dirty="0"/>
              <a:t>by </a:t>
            </a:r>
            <a:r>
              <a:rPr lang="en-US" sz="2400" b="1" dirty="0">
                <a:solidFill>
                  <a:srgbClr val="0000CC"/>
                </a:solidFill>
              </a:rPr>
              <a:t>Tom M. Mitchell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990000"/>
                </a:solidFill>
              </a:rPr>
              <a:t>Indian Edition 2013, </a:t>
            </a:r>
            <a:r>
              <a:rPr lang="en-US" sz="2400" b="1" dirty="0">
                <a:solidFill>
                  <a:srgbClr val="FF0000"/>
                </a:solidFill>
              </a:rPr>
              <a:t>McGraw Hill Education.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361950" lvl="1" indent="-187325" algn="just">
              <a:lnSpc>
                <a:spcPct val="150000"/>
              </a:lnSpc>
              <a:buAutoNum type="arabicPeriod"/>
            </a:pPr>
            <a:r>
              <a:rPr lang="en-US" sz="2400" b="1" dirty="0">
                <a:solidFill>
                  <a:srgbClr val="870581"/>
                </a:solidFill>
              </a:rPr>
              <a:t>Machine Learning </a:t>
            </a:r>
            <a:r>
              <a:rPr lang="en-US" sz="2400" b="1" dirty="0" smtClean="0">
                <a:solidFill>
                  <a:schemeClr val="tx1"/>
                </a:solidFill>
              </a:rPr>
              <a:t>by</a:t>
            </a:r>
            <a:r>
              <a:rPr lang="en-US" sz="2400" b="1" dirty="0" smtClean="0">
                <a:solidFill>
                  <a:srgbClr val="870581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Saikat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Dutt</a:t>
            </a:r>
            <a:r>
              <a:rPr lang="en-US" sz="2400" b="1" dirty="0" smtClean="0">
                <a:solidFill>
                  <a:srgbClr val="0000FF"/>
                </a:solidFill>
              </a:rPr>
              <a:t>, Subramanian </a:t>
            </a:r>
            <a:r>
              <a:rPr lang="en-US" sz="2400" b="1" dirty="0" err="1">
                <a:solidFill>
                  <a:srgbClr val="0000FF"/>
                </a:solidFill>
              </a:rPr>
              <a:t>Chandramouli</a:t>
            </a:r>
            <a:r>
              <a:rPr lang="en-US" sz="2400" b="1" dirty="0">
                <a:solidFill>
                  <a:srgbClr val="0000FF"/>
                </a:solidFill>
              </a:rPr>
              <a:t>, </a:t>
            </a:r>
            <a:r>
              <a:rPr lang="en-US" sz="2400" b="1" dirty="0" err="1">
                <a:solidFill>
                  <a:srgbClr val="0000FF"/>
                </a:solidFill>
              </a:rPr>
              <a:t>Amit</a:t>
            </a:r>
            <a:r>
              <a:rPr lang="en-US" sz="2400" b="1" dirty="0">
                <a:solidFill>
                  <a:srgbClr val="0000FF"/>
                </a:solidFill>
              </a:rPr>
              <a:t> Kumar Das</a:t>
            </a:r>
            <a:r>
              <a:rPr lang="en-US" sz="2400" b="1" dirty="0">
                <a:solidFill>
                  <a:srgbClr val="870581"/>
                </a:solidFill>
              </a:rPr>
              <a:t>, </a:t>
            </a:r>
            <a:r>
              <a:rPr lang="en-US" sz="2400" b="1" dirty="0" smtClean="0">
                <a:solidFill>
                  <a:srgbClr val="C00000"/>
                </a:solidFill>
              </a:rPr>
              <a:t>First Edition,2019, </a:t>
            </a:r>
            <a:r>
              <a:rPr lang="en-US" sz="2400" b="1" dirty="0" smtClean="0">
                <a:solidFill>
                  <a:srgbClr val="FF0000"/>
                </a:solidFill>
              </a:rPr>
              <a:t>Pearson Education</a:t>
            </a:r>
          </a:p>
          <a:p>
            <a:pPr marL="361950" lvl="1" indent="-187325" algn="just">
              <a:lnSpc>
                <a:spcPct val="150000"/>
              </a:lnSpc>
              <a:buAutoNum type="arabicPeriod"/>
            </a:pPr>
            <a:r>
              <a:rPr lang="en-US" sz="2400" b="1" dirty="0">
                <a:solidFill>
                  <a:srgbClr val="870581"/>
                </a:solidFill>
              </a:rPr>
              <a:t>Data Mining Concepts and </a:t>
            </a:r>
            <a:r>
              <a:rPr lang="en-US" sz="2400" b="1" dirty="0" smtClean="0">
                <a:solidFill>
                  <a:srgbClr val="870581"/>
                </a:solidFill>
              </a:rPr>
              <a:t>Techniques</a:t>
            </a:r>
            <a:r>
              <a:rPr lang="en-US" sz="2000" dirty="0" smtClean="0"/>
              <a:t> by </a:t>
            </a:r>
            <a:r>
              <a:rPr lang="en-US" sz="2000" b="1" dirty="0" err="1" smtClean="0">
                <a:solidFill>
                  <a:srgbClr val="0000FF"/>
                </a:solidFill>
              </a:rPr>
              <a:t>Jiawei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Han</a:t>
            </a:r>
            <a:r>
              <a:rPr lang="en-US" sz="2000" b="1" dirty="0" smtClean="0">
                <a:solidFill>
                  <a:srgbClr val="0000FF"/>
                </a:solidFill>
              </a:rPr>
              <a:t>, </a:t>
            </a:r>
            <a:r>
              <a:rPr lang="en-US" sz="2000" b="1" dirty="0" err="1" smtClean="0">
                <a:solidFill>
                  <a:srgbClr val="0000FF"/>
                </a:solidFill>
              </a:rPr>
              <a:t>Micheline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Kamber</a:t>
            </a:r>
            <a:r>
              <a:rPr lang="en-US" sz="2000" b="1" dirty="0" smtClean="0">
                <a:solidFill>
                  <a:srgbClr val="0000FF"/>
                </a:solidFill>
              </a:rPr>
              <a:t>, </a:t>
            </a:r>
            <a:r>
              <a:rPr lang="en-US" sz="2000" b="1" dirty="0" err="1" smtClean="0">
                <a:solidFill>
                  <a:srgbClr val="0000FF"/>
                </a:solidFill>
              </a:rPr>
              <a:t>Jian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Pei</a:t>
            </a:r>
            <a:r>
              <a:rPr lang="en-US" sz="2000" dirty="0" smtClean="0"/>
              <a:t>, </a:t>
            </a:r>
            <a:r>
              <a:rPr lang="en-US" sz="2000" b="1" dirty="0" smtClean="0">
                <a:solidFill>
                  <a:srgbClr val="990000"/>
                </a:solidFill>
              </a:rPr>
              <a:t>Third Edition,2012</a:t>
            </a:r>
            <a:endParaRPr lang="en-IN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64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4873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Berlin Sans FB Demi" pitchFamily="34" charset="0"/>
              </a:rPr>
              <a:t>Learning Resources :</a:t>
            </a:r>
            <a:endParaRPr lang="en-IN" sz="4000" b="1" dirty="0">
              <a:solidFill>
                <a:srgbClr val="0000FF"/>
              </a:solidFill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762000"/>
            <a:ext cx="8686800" cy="6096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800" b="1" u="sng" dirty="0" smtClean="0">
                <a:solidFill>
                  <a:srgbClr val="FF0000"/>
                </a:solidFill>
                <a:latin typeface="Berlin Sans FB Demi" pitchFamily="34" charset="0"/>
              </a:rPr>
              <a:t>Reference Books:</a:t>
            </a:r>
          </a:p>
          <a:p>
            <a:pPr marL="361950" lvl="1" indent="-187325" algn="just">
              <a:lnSpc>
                <a:spcPct val="150000"/>
              </a:lnSpc>
              <a:buAutoNum type="arabicPeriod"/>
            </a:pPr>
            <a:r>
              <a:rPr lang="en-IN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srgbClr val="870581"/>
                </a:solidFill>
              </a:rPr>
              <a:t>Introduction to Machine Learning </a:t>
            </a:r>
            <a:r>
              <a:rPr lang="en-US" sz="2400" dirty="0"/>
              <a:t>by </a:t>
            </a:r>
            <a:r>
              <a:rPr lang="en-US" sz="2400" b="1" dirty="0">
                <a:solidFill>
                  <a:srgbClr val="0000FF"/>
                </a:solidFill>
              </a:rPr>
              <a:t>ETHEM ALPAYDIN,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990000"/>
                </a:solidFill>
              </a:rPr>
              <a:t>Fourth Edition, Prentice Hall of India, MIT Press, </a:t>
            </a:r>
            <a:r>
              <a:rPr lang="en-US" sz="2400" b="1" dirty="0" smtClean="0">
                <a:solidFill>
                  <a:srgbClr val="990000"/>
                </a:solidFill>
              </a:rPr>
              <a:t>2020</a:t>
            </a:r>
          </a:p>
          <a:p>
            <a:pPr marL="361950" lvl="1" indent="-187325" algn="just">
              <a:lnSpc>
                <a:spcPct val="150000"/>
              </a:lnSpc>
              <a:buAutoNum type="arabicPeriod"/>
            </a:pPr>
            <a:r>
              <a:rPr lang="en-US" sz="2400" b="1" dirty="0">
                <a:solidFill>
                  <a:srgbClr val="870581"/>
                </a:solidFill>
              </a:rPr>
              <a:t>C Bishop – Pattern Recognition and Machine Learning </a:t>
            </a:r>
            <a:r>
              <a:rPr lang="en-US" sz="2400" dirty="0"/>
              <a:t>– </a:t>
            </a:r>
            <a:r>
              <a:rPr lang="en-US" sz="2400" b="1" dirty="0">
                <a:solidFill>
                  <a:srgbClr val="990000"/>
                </a:solidFill>
              </a:rPr>
              <a:t>Springer, 2006.</a:t>
            </a:r>
            <a:r>
              <a:rPr lang="en-US" sz="2400" dirty="0"/>
              <a:t> </a:t>
            </a:r>
            <a:r>
              <a:rPr lang="en-US" sz="2400" b="1" dirty="0" smtClean="0">
                <a:solidFill>
                  <a:srgbClr val="870581"/>
                </a:solidFill>
              </a:rPr>
              <a:t>Machine Learning, </a:t>
            </a:r>
            <a:r>
              <a:rPr lang="en-US" sz="2400" b="1" dirty="0" err="1" smtClean="0">
                <a:solidFill>
                  <a:srgbClr val="870581"/>
                </a:solidFill>
              </a:rPr>
              <a:t>Anuradha</a:t>
            </a:r>
            <a:r>
              <a:rPr lang="en-US" sz="2400" b="1" dirty="0" smtClean="0">
                <a:solidFill>
                  <a:srgbClr val="870581"/>
                </a:solidFill>
              </a:rPr>
              <a:t> </a:t>
            </a:r>
            <a:r>
              <a:rPr lang="en-US" sz="2400" b="1" dirty="0" err="1" smtClean="0">
                <a:solidFill>
                  <a:srgbClr val="870581"/>
                </a:solidFill>
              </a:rPr>
              <a:t>Srinivasaraghavan</a:t>
            </a:r>
            <a:r>
              <a:rPr lang="en-US" sz="2400" b="1" dirty="0" smtClean="0">
                <a:solidFill>
                  <a:srgbClr val="870581"/>
                </a:solidFill>
              </a:rPr>
              <a:t> , and </a:t>
            </a:r>
            <a:r>
              <a:rPr lang="en-US" sz="2400" b="1" dirty="0" err="1" smtClean="0">
                <a:solidFill>
                  <a:srgbClr val="870581"/>
                </a:solidFill>
              </a:rPr>
              <a:t>Vincy</a:t>
            </a:r>
            <a:r>
              <a:rPr lang="en-US" sz="2400" b="1" dirty="0" smtClean="0">
                <a:solidFill>
                  <a:srgbClr val="870581"/>
                </a:solidFill>
              </a:rPr>
              <a:t> Joseph </a:t>
            </a:r>
            <a:r>
              <a:rPr lang="en-US" sz="2400" dirty="0" smtClean="0"/>
              <a:t>,</a:t>
            </a:r>
            <a:r>
              <a:rPr lang="en-US" sz="2400" b="1" dirty="0">
                <a:solidFill>
                  <a:srgbClr val="990000"/>
                </a:solidFill>
              </a:rPr>
              <a:t>Kindle Edition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990000"/>
                </a:solidFill>
              </a:rPr>
              <a:t>September 2020, </a:t>
            </a:r>
            <a:r>
              <a:rPr lang="en-US" sz="2400" b="1" dirty="0">
                <a:solidFill>
                  <a:srgbClr val="0000CC"/>
                </a:solidFill>
              </a:rPr>
              <a:t>WILEY</a:t>
            </a:r>
            <a:r>
              <a:rPr lang="en-US" sz="2400" b="1" dirty="0" smtClean="0">
                <a:solidFill>
                  <a:srgbClr val="0000CC"/>
                </a:solidFill>
              </a:rPr>
              <a:t>.</a:t>
            </a:r>
          </a:p>
          <a:p>
            <a:pPr marL="361950" lvl="1" indent="-187325" algn="just">
              <a:lnSpc>
                <a:spcPct val="150000"/>
              </a:lnSpc>
              <a:buAutoNum type="arabicPeriod"/>
            </a:pPr>
            <a:r>
              <a:rPr lang="en-US" sz="2400" b="1" dirty="0">
                <a:solidFill>
                  <a:srgbClr val="870581"/>
                </a:solidFill>
              </a:rPr>
              <a:t>Machine Learning in Production</a:t>
            </a:r>
            <a:r>
              <a:rPr lang="en-US" sz="2400" b="1" dirty="0" smtClean="0">
                <a:solidFill>
                  <a:srgbClr val="870581"/>
                </a:solidFill>
              </a:rPr>
              <a:t>: Developing </a:t>
            </a:r>
            <a:r>
              <a:rPr lang="en-US" sz="2400" b="1" dirty="0">
                <a:solidFill>
                  <a:srgbClr val="870581"/>
                </a:solidFill>
              </a:rPr>
              <a:t>and optimizing Data Science Workflows and Applications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990000"/>
                </a:solidFill>
              </a:rPr>
              <a:t>Andrew </a:t>
            </a:r>
            <a:r>
              <a:rPr lang="en-US" sz="2400" b="1" dirty="0">
                <a:solidFill>
                  <a:srgbClr val="990000"/>
                </a:solidFill>
              </a:rPr>
              <a:t>Kelleher</a:t>
            </a:r>
            <a:r>
              <a:rPr lang="en-US" sz="2400" b="1" dirty="0" smtClean="0">
                <a:solidFill>
                  <a:srgbClr val="990000"/>
                </a:solidFill>
              </a:rPr>
              <a:t>, Adam </a:t>
            </a:r>
            <a:r>
              <a:rPr lang="en-US" sz="2400" b="1" dirty="0">
                <a:solidFill>
                  <a:srgbClr val="990000"/>
                </a:solidFill>
              </a:rPr>
              <a:t>Kelleher, First Edition,2012,</a:t>
            </a:r>
            <a:r>
              <a:rPr lang="en-US" sz="2400" b="1" dirty="0">
                <a:solidFill>
                  <a:srgbClr val="0000CC"/>
                </a:solidFill>
              </a:rPr>
              <a:t>Pearson Education</a:t>
            </a:r>
            <a:endParaRPr lang="en-US" sz="2400" b="1" dirty="0" smtClean="0">
              <a:solidFill>
                <a:srgbClr val="0000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07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4873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Berlin Sans FB Demi" pitchFamily="34" charset="0"/>
              </a:rPr>
              <a:t>Learning Resources :</a:t>
            </a:r>
            <a:endParaRPr lang="en-IN" sz="4000" b="1" dirty="0">
              <a:solidFill>
                <a:srgbClr val="0000FF"/>
              </a:solidFill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762000"/>
            <a:ext cx="8686800" cy="6096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800" b="1" u="sng" dirty="0" smtClean="0">
                <a:solidFill>
                  <a:srgbClr val="FF0000"/>
                </a:solidFill>
                <a:latin typeface="Berlin Sans FB Demi" pitchFamily="34" charset="0"/>
              </a:rPr>
              <a:t>Reference Books:</a:t>
            </a:r>
          </a:p>
          <a:p>
            <a:pPr marL="174625" lvl="1" indent="0" algn="just">
              <a:lnSpc>
                <a:spcPct val="150000"/>
              </a:lnSpc>
              <a:buNone/>
            </a:pPr>
            <a:r>
              <a:rPr lang="en-IN" b="1" dirty="0" smtClean="0">
                <a:solidFill>
                  <a:srgbClr val="00B050"/>
                </a:solidFill>
              </a:rPr>
              <a:t>4. </a:t>
            </a:r>
            <a:r>
              <a:rPr lang="en-US" sz="2400" b="1" dirty="0">
                <a:solidFill>
                  <a:srgbClr val="870581"/>
                </a:solidFill>
              </a:rPr>
              <a:t>Introduction to Data Mining,</a:t>
            </a:r>
            <a:r>
              <a:rPr lang="en-US" sz="2400" dirty="0"/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Tan,Vipin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Kumar,Michael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Steinbach,Ninth</a:t>
            </a:r>
            <a:r>
              <a:rPr lang="en-US" sz="2400" b="1" dirty="0">
                <a:solidFill>
                  <a:srgbClr val="0000CC"/>
                </a:solidFill>
              </a:rPr>
              <a:t> Impression</a:t>
            </a:r>
            <a:r>
              <a:rPr lang="en-US" sz="2400" dirty="0" smtClean="0"/>
              <a:t>, </a:t>
            </a:r>
            <a:r>
              <a:rPr lang="en-US" sz="2400" b="1" dirty="0">
                <a:solidFill>
                  <a:srgbClr val="990000"/>
                </a:solidFill>
              </a:rPr>
              <a:t>Pearson, </a:t>
            </a:r>
            <a:r>
              <a:rPr lang="en-US" sz="2400" b="1" dirty="0" smtClean="0"/>
              <a:t>2013</a:t>
            </a:r>
          </a:p>
          <a:p>
            <a:pPr marL="174625" lvl="1" indent="0" algn="just">
              <a:lnSpc>
                <a:spcPct val="150000"/>
              </a:lnSpc>
              <a:buNone/>
            </a:pPr>
            <a:r>
              <a:rPr lang="en-IN" sz="2400" b="1" u="sng" dirty="0" smtClean="0">
                <a:solidFill>
                  <a:srgbClr val="FF0000"/>
                </a:solidFill>
                <a:latin typeface="Berlin Sans FB Demi" pitchFamily="34" charset="0"/>
              </a:rPr>
              <a:t>e- Resources and other Digital Material:</a:t>
            </a:r>
          </a:p>
          <a:p>
            <a:pPr marL="174625" lvl="1" indent="0" algn="just">
              <a:lnSpc>
                <a:spcPct val="200000"/>
              </a:lnSpc>
              <a:buNone/>
            </a:pPr>
            <a:r>
              <a:rPr lang="en-US" sz="2400" b="1" dirty="0" smtClean="0"/>
              <a:t>1.https</a:t>
            </a:r>
            <a:r>
              <a:rPr lang="en-US" sz="2400" b="1" dirty="0"/>
              <a:t>://</a:t>
            </a:r>
            <a:r>
              <a:rPr lang="en-US" sz="2400" b="1" dirty="0" smtClean="0"/>
              <a:t>www.coursera.org/learn/machine-learning  </a:t>
            </a:r>
            <a:r>
              <a:rPr lang="en-US" sz="2400" b="1" dirty="0"/>
              <a:t>2.https://nptel.ac.in/courses/106/106/106106139/</a:t>
            </a:r>
            <a:endParaRPr lang="en-IN" sz="2400" b="1" u="sng" dirty="0">
              <a:solidFill>
                <a:srgbClr val="FF0000"/>
              </a:solidFill>
              <a:latin typeface="Berlin Sans FB Demi" pitchFamily="34" charset="0"/>
            </a:endParaRPr>
          </a:p>
          <a:p>
            <a:pPr marL="174625" lvl="1" indent="0" algn="just">
              <a:lnSpc>
                <a:spcPct val="150000"/>
              </a:lnSpc>
              <a:buNone/>
            </a:pPr>
            <a:endParaRPr lang="en-US" sz="2400" b="1" dirty="0" smtClean="0">
              <a:solidFill>
                <a:srgbClr val="0000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83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213695"/>
            <a:ext cx="9143999" cy="685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Machine Learning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26" name="Picture 2" descr="Introduction to Machine Lear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7696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18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13695"/>
            <a:ext cx="8458200" cy="685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295400"/>
            <a:ext cx="8382000" cy="39703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the real world, we are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surrounded by humans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who can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learn everything from their experiences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their learning capability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and we have </a:t>
            </a:r>
            <a:r>
              <a:rPr lang="en-US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computers or machines which work on our instructions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en-US" sz="2400" b="1" dirty="0">
                <a:solidFill>
                  <a:srgbClr val="005024"/>
                </a:solidFill>
                <a:latin typeface="Times New Roman" pitchFamily="18" charset="0"/>
                <a:cs typeface="Times New Roman" pitchFamily="18" charset="0"/>
              </a:rPr>
              <a:t>can a machine also learn from experiences or past data like a human does? </a:t>
            </a:r>
            <a:endParaRPr lang="en-US" sz="2400" b="1" dirty="0" smtClean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Ans: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here comes the role of </a:t>
            </a:r>
            <a:r>
              <a:rPr lang="en-US" sz="24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Machine Learning</a:t>
            </a:r>
            <a:r>
              <a:rPr lang="en-US" sz="24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778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532" y="184666"/>
            <a:ext cx="8451268" cy="50113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Machine Learning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838200"/>
            <a:ext cx="8451268" cy="5632311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Machine Learning is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subset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of artificial intelligence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that is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involves the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development of algorithms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which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allow a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computer to learn from the data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and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past experiences on their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own.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term machine learning was first introduced by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 </a:t>
            </a:r>
            <a:r>
              <a:rPr lang="en-US" sz="2400" b="1" u="sng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Arthur Samuel in 1959. </a:t>
            </a:r>
            <a:endParaRPr lang="en-US" sz="2400" b="1" u="sng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But Machine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learning became very famous in the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1990s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   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introduced by </a:t>
            </a: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Tom M. Mitchell</a:t>
            </a:r>
            <a:r>
              <a:rPr lang="en-US" sz="2400" u="sng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815114"/>
            <a:ext cx="140062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68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04800" y="152400"/>
            <a:ext cx="8534400" cy="6477000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4000" b="1" u="sng" dirty="0" smtClean="0">
                <a:solidFill>
                  <a:srgbClr val="FF0000"/>
                </a:solidFill>
                <a:latin typeface="Baskerville Old Face" pitchFamily="18" charset="0"/>
              </a:rPr>
              <a:t>Topics 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b="1" dirty="0" smtClean="0">
                <a:solidFill>
                  <a:srgbClr val="870581"/>
                </a:solidFill>
                <a:latin typeface="Baskerville Old Face" pitchFamily="18" charset="0"/>
              </a:rPr>
              <a:t>Introduction.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b="1" dirty="0" smtClean="0">
                <a:solidFill>
                  <a:srgbClr val="008000"/>
                </a:solidFill>
                <a:latin typeface="Baskerville Old Face" pitchFamily="18" charset="0"/>
              </a:rPr>
              <a:t>Differences b/w Human Intelligence and Artificial Intelligence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rgbClr val="870581"/>
                </a:solidFill>
                <a:latin typeface="Baskerville Old Face" pitchFamily="18" charset="0"/>
              </a:rPr>
              <a:t>Learning Resources for this Course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b="1" dirty="0" smtClean="0">
                <a:solidFill>
                  <a:srgbClr val="990000"/>
                </a:solidFill>
                <a:latin typeface="Baskerville Old Face" pitchFamily="18" charset="0"/>
              </a:rPr>
              <a:t>Machine Learning – Formal Definition.</a:t>
            </a:r>
            <a:endParaRPr lang="en-US" sz="2600" b="1" dirty="0">
              <a:solidFill>
                <a:srgbClr val="990000"/>
              </a:solidFill>
              <a:latin typeface="Baskerville Old Face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rgbClr val="0070C0"/>
                </a:solidFill>
                <a:latin typeface="Baskerville Old Face" pitchFamily="18" charset="0"/>
              </a:rPr>
              <a:t>Why can we use Machine Learning</a:t>
            </a:r>
            <a:r>
              <a:rPr lang="en-US" sz="2600" b="1" dirty="0" smtClean="0">
                <a:solidFill>
                  <a:srgbClr val="0070C0"/>
                </a:solidFill>
                <a:latin typeface="Baskerville Old Face" pitchFamily="18" charset="0"/>
              </a:rPr>
              <a:t>?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b="1" dirty="0" smtClean="0">
                <a:solidFill>
                  <a:srgbClr val="870581"/>
                </a:solidFill>
                <a:latin typeface="Baskerville Old Face" pitchFamily="18" charset="0"/>
              </a:rPr>
              <a:t>How Machine Learning Works?</a:t>
            </a:r>
            <a:endParaRPr lang="en-US" sz="2600" b="1" dirty="0">
              <a:solidFill>
                <a:srgbClr val="870581"/>
              </a:solidFill>
              <a:latin typeface="Baskerville Old Face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rgbClr val="FF0066"/>
                </a:solidFill>
                <a:latin typeface="Baskerville Old Face" pitchFamily="18" charset="0"/>
              </a:rPr>
              <a:t>Features of Machine </a:t>
            </a:r>
            <a:r>
              <a:rPr lang="en-US" sz="2600" b="1" dirty="0" smtClean="0">
                <a:solidFill>
                  <a:srgbClr val="FF0066"/>
                </a:solidFill>
                <a:latin typeface="Baskerville Old Face" pitchFamily="18" charset="0"/>
              </a:rPr>
              <a:t>Learning.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57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366" y="184666"/>
            <a:ext cx="9051634" cy="6535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Formal Definition Machine Learning?</a:t>
            </a:r>
            <a:endParaRPr lang="en-US" sz="40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305800" cy="464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92366" y="5715000"/>
            <a:ext cx="9143999" cy="50113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endParaRPr lang="en-US" sz="2800" dirty="0" smtClean="0">
              <a:solidFill>
                <a:srgbClr val="870581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5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2701" y="337066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4000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6" y="762000"/>
            <a:ext cx="8442034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3733801"/>
            <a:ext cx="5057775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366" y="3200400"/>
            <a:ext cx="6156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3399"/>
                </a:solidFill>
              </a:rPr>
              <a:t>Example-2: Hand Written Recognition</a:t>
            </a:r>
            <a:endParaRPr lang="en-US" b="1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980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184666"/>
            <a:ext cx="8305800" cy="6535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Why Machine Learning was Introduced</a:t>
            </a:r>
            <a:endParaRPr lang="en-US" sz="36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60198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47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184666"/>
            <a:ext cx="8305800" cy="6535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Why we use Machine Learning?</a:t>
            </a:r>
            <a:endParaRPr lang="en-US" sz="40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990600"/>
            <a:ext cx="8806868" cy="5748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00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84666"/>
            <a:ext cx="7620000" cy="6535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5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Machine Learning </a:t>
            </a:r>
            <a:r>
              <a:rPr lang="en-US" sz="3600" b="1" dirty="0">
                <a:solidFill>
                  <a:srgbClr val="005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works: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304800" y="1066800"/>
            <a:ext cx="8229600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data to the system.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 goes through the 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entire data and analyzes it to find patterns based on sizes, shapes, colors etc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after figuring out patterns, the </a:t>
            </a:r>
            <a:r>
              <a:rPr lang="en-US" sz="2400" b="1" dirty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takes decisions and starts separating items.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the work is done, </a:t>
            </a:r>
            <a:r>
              <a:rPr 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system learns from the result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5025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84666"/>
            <a:ext cx="7620000" cy="6535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4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Features of Machine Learning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954375"/>
            <a:ext cx="8451268" cy="438581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Machine learning uses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data to detect various patterns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 a </a:t>
            </a:r>
            <a:r>
              <a:rPr lang="en-US" sz="2400" b="1" dirty="0">
                <a:solidFill>
                  <a:srgbClr val="005024"/>
                </a:solidFill>
                <a:latin typeface="Book Antiqua" panose="02040602050305030304" pitchFamily="18" charset="0"/>
                <a:cs typeface="Times New Roman" pitchFamily="18" charset="0"/>
              </a:rPr>
              <a:t>given dataset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It can learn from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past data and improve automatically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It is a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data-driven technology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Machine learning is much similar to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data mining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as it also deals with the huge amount of the data.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102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84666"/>
            <a:ext cx="7620000" cy="6535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4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Terminology of machine learning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954375"/>
            <a:ext cx="8451268" cy="313932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 ML,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a target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called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a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Class Label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In statistics,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a target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called a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dependent variable.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variable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 statistics is called a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feature in ML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latin typeface="Book Antiqua" panose="02040602050305030304" pitchFamily="18" charset="0"/>
                <a:cs typeface="Times New Roman" pitchFamily="18" charset="0"/>
              </a:rPr>
              <a:t>Example: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In Linear Regression , we use 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                         y= mx+c</a:t>
            </a:r>
            <a:endParaRPr lang="en-US" sz="3600" b="1" dirty="0">
              <a:solidFill>
                <a:srgbClr val="99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85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20134"/>
            <a:ext cx="7620000" cy="102286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Difference b/w human learning and machine learning</a:t>
            </a:r>
            <a:r>
              <a:rPr lang="en-US" sz="34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	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" name="Picture 2" descr="https://iconext.co.th/wp-content/uploads/2021/07/EN_2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1219200"/>
            <a:ext cx="8654468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16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990600"/>
          </a:xfrm>
        </p:spPr>
        <p:txBody>
          <a:bodyPr>
            <a:noAutofit/>
          </a:bodyPr>
          <a:lstStyle/>
          <a:p>
            <a:pPr marL="365760" indent="-256032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3200" b="1" dirty="0">
                <a:solidFill>
                  <a:srgbClr val="FF0000"/>
                </a:solidFill>
                <a:effectLst/>
                <a:latin typeface="Book Antiqua" pitchFamily="18" charset="0"/>
                <a:ea typeface="+mn-ea"/>
                <a:cs typeface="Arial" pitchFamily="34" charset="0"/>
              </a:rPr>
              <a:t>Differences b/w Traditional Programming and Machine Learning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92" y="1295400"/>
            <a:ext cx="838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495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500" y="228600"/>
            <a:ext cx="8610600" cy="533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65760" indent="-256032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3200" b="1" dirty="0" smtClean="0">
                <a:solidFill>
                  <a:srgbClr val="FF0000"/>
                </a:solidFill>
                <a:effectLst/>
                <a:latin typeface="Book Antiqua" pitchFamily="18" charset="0"/>
                <a:ea typeface="+mn-ea"/>
                <a:cs typeface="Arial" pitchFamily="34" charset="0"/>
              </a:rPr>
              <a:t>Example</a:t>
            </a:r>
            <a:endParaRPr lang="en-US" sz="3200" b="1" dirty="0">
              <a:solidFill>
                <a:srgbClr val="FF0000"/>
              </a:solidFill>
              <a:effectLst/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382000" cy="5486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93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04800" y="152400"/>
            <a:ext cx="8382000" cy="6096000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4000" b="1" u="sng" dirty="0" smtClean="0">
                <a:solidFill>
                  <a:srgbClr val="FF0000"/>
                </a:solidFill>
                <a:latin typeface="Baskerville Old Face" pitchFamily="18" charset="0"/>
              </a:rPr>
              <a:t>Topics :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5024"/>
                </a:solidFill>
                <a:latin typeface="Baskerville Old Face" pitchFamily="18" charset="0"/>
              </a:rPr>
              <a:t>Differences </a:t>
            </a:r>
            <a:r>
              <a:rPr lang="en-US" sz="2400" b="1" dirty="0">
                <a:solidFill>
                  <a:srgbClr val="005024"/>
                </a:solidFill>
                <a:latin typeface="Baskerville Old Face" pitchFamily="18" charset="0"/>
              </a:rPr>
              <a:t>b/w  Traditional Programming and  Machine </a:t>
            </a:r>
            <a:r>
              <a:rPr lang="en-US" sz="2400" b="1" dirty="0" smtClean="0">
                <a:solidFill>
                  <a:srgbClr val="005024"/>
                </a:solidFill>
                <a:latin typeface="Baskerville Old Face" pitchFamily="18" charset="0"/>
              </a:rPr>
              <a:t>Learning.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CC"/>
                </a:solidFill>
                <a:latin typeface="Baskerville Old Face" pitchFamily="18" charset="0"/>
              </a:rPr>
              <a:t>Types of Machine Learning.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990000"/>
                </a:solidFill>
                <a:latin typeface="Baskerville Old Face" pitchFamily="18" charset="0"/>
              </a:rPr>
              <a:t>Applications of Machine Learning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0066"/>
                </a:solidFill>
                <a:latin typeface="Baskerville Old Face" pitchFamily="18" charset="0"/>
              </a:rPr>
              <a:t>ML in Project Management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B050"/>
                </a:solidFill>
                <a:latin typeface="Baskerville Old Face" pitchFamily="18" charset="0"/>
              </a:rPr>
              <a:t>Learning Beyond Curriculum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7030A0"/>
                </a:solidFill>
                <a:latin typeface="Baskerville Old Face" pitchFamily="18" charset="0"/>
              </a:rPr>
              <a:t>Role of ML in Higher Studies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0066"/>
                </a:solidFill>
                <a:latin typeface="Baskerville Old Face" pitchFamily="18" charset="0"/>
              </a:rPr>
              <a:t>Tools and Libraries used in ML</a:t>
            </a:r>
            <a:endParaRPr lang="en-US" sz="3500" b="1" dirty="0">
              <a:solidFill>
                <a:srgbClr val="FF0066"/>
              </a:solidFill>
              <a:latin typeface="Baskerville Old Face" pitchFamily="18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endParaRPr lang="en-US" sz="3600" b="1" dirty="0" smtClean="0">
              <a:solidFill>
                <a:srgbClr val="FF0000"/>
              </a:solidFill>
              <a:latin typeface="Baskerville Old Face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21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610600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17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56620"/>
            <a:ext cx="7848600" cy="44297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3048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00CC"/>
                </a:solidFill>
                <a:latin typeface="Baskerville Old Face" panose="02020602080505020303" pitchFamily="18" charset="0"/>
              </a:rPr>
              <a:t>Example:</a:t>
            </a:r>
            <a:endParaRPr lang="en-IN" sz="2800" b="1" u="sng" dirty="0">
              <a:solidFill>
                <a:srgbClr val="0000CC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28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65760" indent="-256032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Types of Machine Learning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562975" cy="594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2491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40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8600" y="609600"/>
            <a:ext cx="8458200" cy="51706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Supervised Learning: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a method  in which  we teach the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machine using labelled data. 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it is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supervised by some one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Supervised Learning: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label is </a:t>
            </a:r>
            <a:r>
              <a:rPr lang="en-US" sz="2400" b="1" dirty="0" smtClean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categorical </a:t>
            </a:r>
            <a:r>
              <a:rPr lang="en-US" sz="2400" b="1" dirty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model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known as a “</a:t>
            </a:r>
            <a:r>
              <a:rPr lang="en-US" sz="2400" b="1" u="sng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classification”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Regression Definition 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the label is </a:t>
            </a:r>
            <a:r>
              <a:rPr lang="en-US" sz="2400" b="1" dirty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numeric,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model is known as a “</a:t>
            </a:r>
            <a:r>
              <a:rPr lang="en-US" sz="2400" b="1" u="sng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regression</a:t>
            </a:r>
            <a:r>
              <a:rPr lang="en-US" sz="2400" b="1" u="sng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721144"/>
            <a:ext cx="2209800" cy="270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40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40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9218" name="Picture 2" descr="Supervised learning - Diego Cal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686800" cy="579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85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4000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305800" cy="609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45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4000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04801" y="457200"/>
            <a:ext cx="8534399" cy="517064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Unsupervised Learning: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Unsupervised learning techniques </a:t>
            </a:r>
            <a:endParaRPr lang="en-US" sz="2400" dirty="0" smtClean="0"/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can </a:t>
            </a:r>
            <a:r>
              <a:rPr lang="en-US" sz="2400" dirty="0"/>
              <a:t>be appl</a:t>
            </a:r>
            <a:r>
              <a:rPr lang="en-US" sz="2400" b="1" dirty="0"/>
              <a:t>ied without having the </a:t>
            </a:r>
            <a:endParaRPr lang="en-US" sz="2400" b="1" dirty="0" smtClean="0"/>
          </a:p>
          <a:p>
            <a:pPr algn="just">
              <a:lnSpc>
                <a:spcPct val="150000"/>
              </a:lnSpc>
            </a:pPr>
            <a:r>
              <a:rPr lang="en-US" sz="2400" b="1" dirty="0"/>
              <a:t> </a:t>
            </a:r>
            <a:r>
              <a:rPr lang="en-US" sz="2400" b="1" dirty="0" smtClean="0"/>
              <a:t>data </a:t>
            </a:r>
            <a:r>
              <a:rPr lang="en-US" sz="2400" b="1" dirty="0"/>
              <a:t>label</a:t>
            </a:r>
            <a:r>
              <a:rPr lang="en-US" sz="2400" dirty="0"/>
              <a:t>ed for training</a:t>
            </a:r>
            <a:r>
              <a:rPr lang="en-US" sz="2400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Unsupervised Learning: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Dimensionality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Dimensionality reduction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refers to techniques that reduce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input variables in a dataset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Clustering: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Clustering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is the task of dividing the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 or data points into a number of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09600"/>
            <a:ext cx="22098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22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4000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3228"/>
            <a:ext cx="8686800" cy="60161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03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65760" indent="-256032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Types of Machine Learning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686800" cy="579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99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65760" indent="-256032" algn="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Contd..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2050" name="Picture 2" descr="ML ty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610600" cy="584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61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077200" cy="685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INTRODUCTION to ML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311732" y="915869"/>
            <a:ext cx="8451268" cy="114153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Machine Learning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the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Subset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of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Artificial Intelligence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  <a:r>
              <a:rPr lang="en-US" sz="2400" b="1" dirty="0">
                <a:solidFill>
                  <a:srgbClr val="FF0000"/>
                </a:solidFill>
              </a:rPr>
              <a:t> </a:t>
            </a:r>
            <a:endParaRPr lang="en-US" sz="2400" b="1" dirty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116" y="2209799"/>
            <a:ext cx="7658100" cy="313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11732" y="5486400"/>
            <a:ext cx="8451268" cy="120032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In AI,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It is Science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uses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Technology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, finally it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creates Magic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257800" y="5903881"/>
            <a:ext cx="2133600" cy="728994"/>
            <a:chOff x="5257800" y="5903881"/>
            <a:chExt cx="2133600" cy="728994"/>
          </a:xfrm>
        </p:grpSpPr>
        <p:sp>
          <p:nvSpPr>
            <p:cNvPr id="4" name="TextBox 3"/>
            <p:cNvSpPr txBox="1"/>
            <p:nvPr/>
          </p:nvSpPr>
          <p:spPr>
            <a:xfrm>
              <a:off x="5257800" y="6232765"/>
              <a:ext cx="2133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990000"/>
                  </a:solidFill>
                </a:rPr>
                <a:t>ML, DL etc.</a:t>
              </a:r>
              <a:endParaRPr lang="en-US" b="1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5638800" y="5903881"/>
              <a:ext cx="304800" cy="36536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5943600" y="5903881"/>
              <a:ext cx="228600" cy="36536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17136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65760" indent="-256032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Types of Machine Learning</a:t>
            </a:r>
            <a:endParaRPr lang="en-US" sz="2800" dirty="0" smtClean="0">
              <a:solidFill>
                <a:srgbClr val="0000CC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1026" name="Picture 2" descr="Machine Learning Algorithms - Javat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763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56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4000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7170" name="Picture 2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6868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66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85801" y="184666"/>
            <a:ext cx="7696200" cy="95833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Comparison of Supervised and Unsupervised Learning</a:t>
            </a:r>
            <a:endParaRPr lang="en-US" sz="36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0010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66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4000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8601" y="457200"/>
            <a:ext cx="84582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Reinforcement Learning: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this Reinforcement Learning, the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agent interacts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its environment by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producing actions and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discover errors on rewards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828800"/>
            <a:ext cx="1447800" cy="2733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5442403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7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84666"/>
            <a:ext cx="8305800" cy="6535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50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of  Machine Learning</a:t>
            </a:r>
            <a:endParaRPr lang="en-US" sz="3600" b="1" dirty="0">
              <a:solidFill>
                <a:srgbClr val="0050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6" y="914400"/>
            <a:ext cx="8001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0359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838200"/>
            <a:ext cx="7848600" cy="563880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Handwritten Digits Recognition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Optimal Path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Automatic Attendance System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Sentimental Analysis using Machine Learning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1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Classification of Iris Flowers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Gender and Age Prediction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endParaRPr lang="en-US" sz="1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sz="3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534400" cy="5334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52400" y="152400"/>
            <a:ext cx="8839200" cy="762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r>
              <a:rPr lang="en-IN" sz="4400" dirty="0" smtClean="0">
                <a:solidFill>
                  <a:srgbClr val="0000CC"/>
                </a:solidFill>
                <a:latin typeface="Book Antiqua" pitchFamily="18" charset="0"/>
                <a:cs typeface="Times New Roman" pitchFamily="18" charset="0"/>
              </a:rPr>
              <a:t>ML in Project Management</a:t>
            </a:r>
            <a:endParaRPr lang="en-US" sz="4400" dirty="0"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62400"/>
            <a:ext cx="3276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84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63976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Face Recognition</a:t>
            </a:r>
            <a:endParaRPr lang="en-US" sz="3600" b="1" dirty="0">
              <a:solidFill>
                <a:srgbClr val="0000CC"/>
              </a:solidFill>
            </a:endParaRP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175" y="1066800"/>
            <a:ext cx="8226425" cy="49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300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49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4400" dirty="0" smtClean="0">
                <a:latin typeface="Times New Roman" pitchFamily="18" charset="0"/>
                <a:cs typeface="Times New Roman" pitchFamily="18" charset="0"/>
              </a:rPr>
              <a:t>1.Coursera</a:t>
            </a:r>
          </a:p>
          <a:p>
            <a:pPr>
              <a:lnSpc>
                <a:spcPct val="150000"/>
              </a:lnSpc>
            </a:pPr>
            <a:r>
              <a:rPr lang="en-IN" sz="4400" dirty="0" smtClean="0">
                <a:latin typeface="Times New Roman" pitchFamily="18" charset="0"/>
                <a:cs typeface="Times New Roman" pitchFamily="18" charset="0"/>
              </a:rPr>
              <a:t> 2.NPTEL</a:t>
            </a:r>
          </a:p>
          <a:p>
            <a:pPr>
              <a:lnSpc>
                <a:spcPct val="150000"/>
              </a:lnSpc>
            </a:pPr>
            <a:r>
              <a:rPr lang="en-IN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3.MIT Online Certification Courses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 smtClean="0">
                <a:solidFill>
                  <a:srgbClr val="0000CC"/>
                </a:solidFill>
              </a:rPr>
              <a:t/>
            </a:r>
            <a:br>
              <a:rPr lang="en-US" u="sng" dirty="0" smtClean="0">
                <a:solidFill>
                  <a:srgbClr val="0000CC"/>
                </a:solidFill>
              </a:rPr>
            </a:br>
            <a:r>
              <a:rPr lang="en-US" sz="49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Learning beyond Curriculum</a:t>
            </a:r>
            <a:endParaRPr lang="en-US" sz="44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20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229600" y="5867400"/>
            <a:ext cx="36576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534988" lvl="0" indent="-534988" algn="just">
              <a:lnSpc>
                <a:spcPct val="130000"/>
              </a:lnSpc>
              <a:buClr>
                <a:schemeClr val="tx1"/>
              </a:buClr>
              <a:buSzPct val="102000"/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AI For Everyone</a:t>
            </a:r>
          </a:p>
          <a:p>
            <a:pPr marL="534988" lvl="0" indent="-534988" algn="just">
              <a:lnSpc>
                <a:spcPct val="130000"/>
              </a:lnSpc>
              <a:buClr>
                <a:schemeClr val="tx1"/>
              </a:buClr>
              <a:buSzPct val="102000"/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IBM Applied AI Professional Certificate</a:t>
            </a:r>
          </a:p>
          <a:p>
            <a:pPr marL="534988" lvl="0" indent="-534988" algn="just">
              <a:lnSpc>
                <a:spcPct val="130000"/>
              </a:lnSpc>
              <a:buClr>
                <a:schemeClr val="tx1"/>
              </a:buClr>
              <a:buSzPct val="102000"/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Machine Learning</a:t>
            </a:r>
          </a:p>
          <a:p>
            <a:pPr marL="534988" lvl="0" indent="-534988" algn="just">
              <a:lnSpc>
                <a:spcPct val="130000"/>
              </a:lnSpc>
              <a:buClr>
                <a:schemeClr val="tx1"/>
              </a:buClr>
              <a:buSzPct val="102000"/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Introduction to Artificial Intelligence (AI)</a:t>
            </a:r>
          </a:p>
          <a:p>
            <a:pPr marL="534988" lvl="0" indent="-534988" algn="just">
              <a:lnSpc>
                <a:spcPct val="130000"/>
              </a:lnSpc>
              <a:buClr>
                <a:schemeClr val="tx1"/>
              </a:buClr>
              <a:buSzPct val="102000"/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IBM AI Engineering Professional Certificate</a:t>
            </a:r>
          </a:p>
          <a:p>
            <a:pPr marL="534988" lvl="0" indent="-534988" algn="just">
              <a:lnSpc>
                <a:spcPct val="130000"/>
              </a:lnSpc>
              <a:buClr>
                <a:schemeClr val="tx1"/>
              </a:buClr>
              <a:buSzPct val="102000"/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Mathematics for Machine Learning Specialization</a:t>
            </a:r>
          </a:p>
          <a:p>
            <a:pPr marL="534988" lvl="0" indent="-534988" algn="just">
              <a:lnSpc>
                <a:spcPct val="130000"/>
              </a:lnSpc>
              <a:buClr>
                <a:schemeClr val="tx1"/>
              </a:buClr>
              <a:buSzPct val="102000"/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Advanced Machine Learning with Tensor Flow on Google Cloud Platform Specialization……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etc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  <p:pic>
        <p:nvPicPr>
          <p:cNvPr id="11" name="Picture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76200"/>
            <a:ext cx="2362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410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8600"/>
            <a:ext cx="8534400" cy="5778691"/>
          </a:xfrm>
        </p:spPr>
        <p:txBody>
          <a:bodyPr/>
          <a:lstStyle/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marL="109728" lvl="0" indent="0">
              <a:lnSpc>
                <a:spcPct val="150000"/>
              </a:lnSpc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Introduction to Artificial Intelligence</a:t>
            </a:r>
          </a:p>
          <a:p>
            <a:pPr marL="109728" lvl="0" indent="0" algn="just">
              <a:lnSpc>
                <a:spcPct val="150000"/>
              </a:lnSpc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 Introduction to Machine Learning - 	</a:t>
            </a:r>
          </a:p>
          <a:p>
            <a:pPr marL="109728" lvl="0" indent="0" algn="just">
              <a:lnSpc>
                <a:spcPct val="150000"/>
              </a:lnSpc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IIT Kharagpur</a:t>
            </a:r>
          </a:p>
          <a:p>
            <a:pPr marL="109728" lvl="0" indent="0" algn="just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229600" y="5791200"/>
            <a:ext cx="533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pic>
        <p:nvPicPr>
          <p:cNvPr id="6" name="Picture 5" descr="Nptel, online courses and certification, Learn for fre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685800"/>
            <a:ext cx="4572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077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184666"/>
            <a:ext cx="8578268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52400" y="865287"/>
            <a:ext cx="8610600" cy="6186309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Definition of AI: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Artificial intelligence is a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field of computer science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which makes a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computer system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that can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mimic human intelligence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It is capable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of performing complex tasks that historically only a human could do, such as reasoning, making decisions, or solving problems. 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comprised of two words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"Artificial"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"intelligence",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which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means</a:t>
            </a:r>
            <a:r>
              <a:rPr lang="en-US" sz="2400" b="1" dirty="0" smtClean="0">
                <a:solidFill>
                  <a:srgbClr val="FF3399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solidFill>
                  <a:srgbClr val="FF3399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human-made thinking power</a:t>
            </a:r>
            <a:r>
              <a:rPr lang="en-US" sz="2400" b="1" dirty="0">
                <a:solidFill>
                  <a:srgbClr val="FF3399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No computer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can yet match the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complexity of human intelligence. </a:t>
            </a:r>
            <a:endParaRPr lang="en-US" sz="2400" b="1" dirty="0" smtClean="0"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17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381000"/>
            <a:ext cx="8458200" cy="6477000"/>
          </a:xfrm>
        </p:spPr>
        <p:txBody>
          <a:bodyPr>
            <a:normAutofit/>
          </a:bodyPr>
          <a:lstStyle/>
          <a:p>
            <a:pPr lvl="0"/>
            <a:endParaRPr lang="en-US" dirty="0" smtClean="0"/>
          </a:p>
          <a:p>
            <a:pPr marL="534988" indent="-534988" algn="just">
              <a:lnSpc>
                <a:spcPct val="120000"/>
              </a:lnSpc>
              <a:buClr>
                <a:schemeClr val="tx1"/>
              </a:buClr>
              <a:buSzPct val="102000"/>
              <a:buFont typeface="+mj-lt"/>
              <a:buAutoNum type="arabicPeriod"/>
            </a:pP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 marL="534988" indent="-534988" algn="just">
              <a:lnSpc>
                <a:spcPct val="120000"/>
              </a:lnSpc>
              <a:buClr>
                <a:schemeClr val="tx1"/>
              </a:buClr>
              <a:buSzPct val="102000"/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Ethics of AI: Safeguarding Humanity.</a:t>
            </a:r>
          </a:p>
          <a:p>
            <a:pPr marL="534988" indent="-534988" algn="just">
              <a:lnSpc>
                <a:spcPct val="120000"/>
              </a:lnSpc>
              <a:buClr>
                <a:schemeClr val="tx1"/>
              </a:buClr>
              <a:buSzPct val="102000"/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Modeling and Optimization for Machine Learning.</a:t>
            </a:r>
          </a:p>
          <a:p>
            <a:pPr marL="534988" indent="-534988" algn="just">
              <a:lnSpc>
                <a:spcPct val="120000"/>
              </a:lnSpc>
              <a:buClr>
                <a:schemeClr val="tx1"/>
              </a:buClr>
              <a:buSzPct val="102000"/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Machine Learning for Healthcare.</a:t>
            </a:r>
          </a:p>
          <a:p>
            <a:pPr marL="534988" indent="-534988" algn="just">
              <a:lnSpc>
                <a:spcPct val="120000"/>
              </a:lnSpc>
              <a:buClr>
                <a:schemeClr val="tx1"/>
              </a:buClr>
              <a:buSzPct val="102000"/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Reinforcement Learning.</a:t>
            </a:r>
          </a:p>
          <a:p>
            <a:pPr marL="534988" indent="-534988" algn="just">
              <a:lnSpc>
                <a:spcPct val="120000"/>
              </a:lnSpc>
              <a:buClr>
                <a:schemeClr val="tx1"/>
              </a:buClr>
              <a:buSzPct val="102000"/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Advances in Imaging and Machine Learning: Medical, VR-AR, and Self-Driving Cars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pic>
        <p:nvPicPr>
          <p:cNvPr id="7" name="Picture 6" descr="Massachusetts Institute of Technology | edX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9698"/>
            <a:ext cx="4648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153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3286" y="228600"/>
            <a:ext cx="8672286" cy="630926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Role of this course in Higher Studies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1676400"/>
            <a:ext cx="67818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Studies</a:t>
            </a:r>
          </a:p>
          <a:p>
            <a:pPr marL="0" indent="0">
              <a:lnSpc>
                <a:spcPct val="170000"/>
              </a:lnSpc>
              <a:buFont typeface="Arial" pitchFamily="34" charset="0"/>
              <a:buNone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India (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M.Tech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/ Overseas (MS):</a:t>
            </a:r>
          </a:p>
          <a:p>
            <a:pPr marL="0" indent="0">
              <a:lnSpc>
                <a:spcPct val="170000"/>
              </a:lnSpc>
              <a:buFont typeface="Arial" pitchFamily="34" charset="0"/>
              <a:buNone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IIT, IIM, IIIT &amp; Universities </a:t>
            </a:r>
          </a:p>
          <a:p>
            <a:pPr lvl="1">
              <a:lnSpc>
                <a:spcPct val="170000"/>
              </a:lnSpc>
            </a:pP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 Tech - CSE</a:t>
            </a:r>
          </a:p>
          <a:p>
            <a:pPr lvl="1">
              <a:lnSpc>
                <a:spcPct val="170000"/>
              </a:lnSpc>
            </a:pP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 Tech – AI &amp; ML</a:t>
            </a:r>
          </a:p>
        </p:txBody>
      </p:sp>
    </p:spTree>
    <p:extLst>
      <p:ext uri="{BB962C8B-B14F-4D97-AF65-F5344CB8AC3E}">
        <p14:creationId xmlns:p14="http://schemas.microsoft.com/office/powerpoint/2010/main" val="419618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63976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Tools used for Machine Learning</a:t>
            </a:r>
            <a:endParaRPr lang="en-US" sz="3600" b="1" dirty="0">
              <a:solidFill>
                <a:srgbClr val="0000C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1"/>
            <a:ext cx="7315200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2754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63976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Programming Tools</a:t>
            </a:r>
            <a:endParaRPr lang="en-US" sz="3600" b="1" dirty="0">
              <a:solidFill>
                <a:srgbClr val="0000CC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12800"/>
            <a:ext cx="8382000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82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639762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Data Handling in Python</a:t>
            </a:r>
            <a:endParaRPr lang="en-US" sz="3600" dirty="0">
              <a:solidFill>
                <a:srgbClr val="0000CC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382000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75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534400" cy="63976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Machine Learning Libraries</a:t>
            </a:r>
            <a:endParaRPr lang="en-US" sz="3600" b="1" dirty="0">
              <a:solidFill>
                <a:srgbClr val="0000CC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86800" cy="563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30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1"/>
          <p:cNvSpPr>
            <a:spLocks noGrp="1"/>
          </p:cNvSpPr>
          <p:nvPr>
            <p:ph sz="quarter" idx="1"/>
          </p:nvPr>
        </p:nvSpPr>
        <p:spPr>
          <a:xfrm>
            <a:off x="457201" y="1066800"/>
            <a:ext cx="6248400" cy="3733800"/>
          </a:xfrm>
        </p:spPr>
        <p:txBody>
          <a:bodyPr>
            <a:normAutofit/>
          </a:bodyPr>
          <a:lstStyle/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en-US" altLang="en-US" sz="8000" b="1" dirty="0">
                <a:solidFill>
                  <a:srgbClr val="87058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lgerian" panose="04020705040A02060702" pitchFamily="82" charset="0"/>
                <a:cs typeface="Arial" pitchFamily="34" charset="0"/>
              </a:rPr>
              <a:t>THANK 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69DF7E7-B7DB-4B03-97BB-F8902B9600C5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"/>
            <a:ext cx="2311583" cy="4946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4006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732" y="76200"/>
            <a:ext cx="8418936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52400" y="609600"/>
            <a:ext cx="8763000" cy="6186309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key to this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goal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lies in 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M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  <a:hlinkClick r:id="rId2"/>
              </a:rPr>
              <a:t>achine learning (ML) and Deep learning (DL)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That's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because </a:t>
            </a:r>
            <a:r>
              <a:rPr lang="en-US" sz="2400" b="1" u="sng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these two technologies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are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able to analyze large amounts of data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and </a:t>
            </a:r>
            <a:r>
              <a:rPr lang="en-US" sz="2400" b="1" dirty="0">
                <a:solidFill>
                  <a:srgbClr val="FF3399"/>
                </a:solidFill>
                <a:latin typeface="Book Antiqua" panose="02040602050305030304" pitchFamily="18" charset="0"/>
                <a:cs typeface="Times New Roman" pitchFamily="18" charset="0"/>
              </a:rPr>
              <a:t>make decisions and predictions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based on it with as </a:t>
            </a:r>
            <a:r>
              <a:rPr lang="en-US" sz="2400" b="1" dirty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little human intervention as possible</a:t>
            </a:r>
            <a:r>
              <a:rPr lang="en-US" sz="2400" b="1" dirty="0" smtClean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 that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Machine Learning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the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subset of </a:t>
            </a:r>
            <a:r>
              <a:rPr lang="en-US" sz="2400" b="1" dirty="0">
                <a:solidFill>
                  <a:srgbClr val="FF3399"/>
                </a:solidFill>
                <a:latin typeface="Book Antiqua" panose="02040602050305030304" pitchFamily="18" charset="0"/>
                <a:cs typeface="Times New Roman" pitchFamily="18" charset="0"/>
              </a:rPr>
              <a:t>Artificial </a:t>
            </a:r>
            <a:r>
              <a:rPr lang="en-US" sz="2400" b="1" dirty="0" smtClean="0">
                <a:solidFill>
                  <a:srgbClr val="FF3399"/>
                </a:solidFill>
                <a:latin typeface="Book Antiqua" panose="02040602050305030304" pitchFamily="18" charset="0"/>
                <a:cs typeface="Times New Roman" pitchFamily="18" charset="0"/>
              </a:rPr>
              <a:t>Intelligence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Machine learning (ML)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 a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technology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used to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make pre- dictions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about likely </a:t>
            </a:r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outcomes based on the processing of a large amount of collected data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thereby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producing “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probabilistic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results</a:t>
            </a:r>
            <a:r>
              <a:rPr lang="en-US" sz="2400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”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Book Antiqua" panose="02040602050305030304" pitchFamily="18" charset="0"/>
                <a:cs typeface="Times New Roman" pitchFamily="18" charset="0"/>
              </a:rPr>
              <a:t>Elish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&amp; Boyd,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2018)</a:t>
            </a: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74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AutoShape 4" descr="Difference between AI, Machine Learning, NLP and Deep Learning. | by Mohan  Mohadikar | Becoming Human: Artificial Intelligence Magaz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3" name="Picture 7" descr="Difference between AI, Machine Learning, NLP and Deep Learning. | by Mohan  Mohadikar | Becoming Human: Artificial Intelligence Magaz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18" y="160338"/>
            <a:ext cx="8531225" cy="6392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5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0207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IN" b="1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Differences between Human Intelligence and Artificial Intelligence</a:t>
            </a:r>
            <a:endParaRPr lang="en-US" b="1" dirty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28600" y="1481328"/>
            <a:ext cx="8534400" cy="514807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87363" indent="-487363">
              <a:lnSpc>
                <a:spcPct val="15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Faster Decisions</a:t>
            </a:r>
          </a:p>
          <a:p>
            <a:pPr marL="487363" indent="-487363">
              <a:lnSpc>
                <a:spcPct val="15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Reduction in Human Error</a:t>
            </a:r>
          </a:p>
          <a:p>
            <a:pPr marL="487363" indent="-487363">
              <a:lnSpc>
                <a:spcPct val="15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Available in 24X7</a:t>
            </a:r>
          </a:p>
          <a:p>
            <a:pPr marL="487363" indent="-487363">
              <a:lnSpc>
                <a:spcPct val="15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Speed</a:t>
            </a:r>
          </a:p>
          <a:p>
            <a:pPr marL="487363" indent="-487363">
              <a:lnSpc>
                <a:spcPct val="150000"/>
              </a:lnSpc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Memory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86200"/>
            <a:ext cx="4000500" cy="2638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Difference Between Humans and AI [Technology Relationship] - Thrive Glob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92514"/>
            <a:ext cx="27051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69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76200" y="533400"/>
            <a:ext cx="8756068" cy="470898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800" b="1" u="sng" dirty="0" smtClean="0">
                <a:solidFill>
                  <a:srgbClr val="FF0000"/>
                </a:solidFill>
                <a:latin typeface="Baskerville Old Face" pitchFamily="18" charset="0"/>
              </a:rPr>
              <a:t>Faster Decisions:</a:t>
            </a:r>
            <a:r>
              <a:rPr lang="en-US" sz="2400" b="1" u="sng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is highly objective in decision making as it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analyses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</a:t>
            </a:r>
            <a:r>
              <a:rPr lang="en-IN" sz="2400" b="1" dirty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purely gathered data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However, humans’ decisions may be influenced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n-IN" sz="2400" b="1" dirty="0" smtClean="0">
                <a:solidFill>
                  <a:srgbClr val="716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dirty="0">
                <a:solidFill>
                  <a:srgbClr val="716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sz="2400" b="1" dirty="0" smtClean="0">
                <a:solidFill>
                  <a:srgbClr val="716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sentiments, relations etc. </a:t>
            </a:r>
            <a:r>
              <a:rPr lang="en-I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going to take a decision.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Baskerville Old Face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Baskerville Old Face" pitchFamily="18" charset="0"/>
              </a:rPr>
              <a:t>. </a:t>
            </a:r>
            <a:r>
              <a:rPr lang="en-US" sz="2800" b="1" u="sng" dirty="0" smtClean="0">
                <a:solidFill>
                  <a:srgbClr val="FF0000"/>
                </a:solidFill>
                <a:latin typeface="Baskerville Old Face" pitchFamily="18" charset="0"/>
              </a:rPr>
              <a:t>Reduction </a:t>
            </a:r>
            <a:r>
              <a:rPr lang="en-US" sz="2800" b="1" u="sng" dirty="0">
                <a:solidFill>
                  <a:srgbClr val="FF0000"/>
                </a:solidFill>
                <a:latin typeface="Baskerville Old Face" pitchFamily="18" charset="0"/>
              </a:rPr>
              <a:t>in Human Error 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often produces accurate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results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it functions based on a </a:t>
            </a:r>
            <a:r>
              <a:rPr lang="en-US" sz="2400" b="1" dirty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 of programmed rules.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for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human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intelligence, there is usually a room for </a:t>
            </a:r>
            <a:r>
              <a:rPr lang="en-US" sz="2400" b="1" dirty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“human error”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certain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details may be missed at one point or the other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815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23809</TotalTime>
  <Words>1330</Words>
  <Application>Microsoft Office PowerPoint</Application>
  <PresentationFormat>On-screen Show (4:3)</PresentationFormat>
  <Paragraphs>262</Paragraphs>
  <Slides>56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Oriel</vt:lpstr>
      <vt:lpstr>  (Machine Learning) III B.Tech II Sem  (PVP-20)</vt:lpstr>
      <vt:lpstr>PowerPoint Presentation</vt:lpstr>
      <vt:lpstr>PowerPoint Presentation</vt:lpstr>
      <vt:lpstr>INTRODUCTION to ML</vt:lpstr>
      <vt:lpstr>Contd..</vt:lpstr>
      <vt:lpstr>Contd..</vt:lpstr>
      <vt:lpstr>PowerPoint Presentation</vt:lpstr>
      <vt:lpstr>Differences between Human Intelligence and Artificial Intelligence</vt:lpstr>
      <vt:lpstr>Contd..</vt:lpstr>
      <vt:lpstr>Contd..</vt:lpstr>
      <vt:lpstr> Prerequisites</vt:lpstr>
      <vt:lpstr>PowerPoint Presentation</vt:lpstr>
      <vt:lpstr>PowerPoint Presentation</vt:lpstr>
      <vt:lpstr>Learning Resources :</vt:lpstr>
      <vt:lpstr>Learning Resources :</vt:lpstr>
      <vt:lpstr>Learning Resources :</vt:lpstr>
      <vt:lpstr>Machine Learning</vt:lpstr>
      <vt:lpstr>Contd..</vt:lpstr>
      <vt:lpstr>Machine Learning</vt:lpstr>
      <vt:lpstr>Formal Definition Machine Learning?</vt:lpstr>
      <vt:lpstr>Contd..</vt:lpstr>
      <vt:lpstr>Why Machine Learning was Introduced</vt:lpstr>
      <vt:lpstr>Why we use Machine Learning?</vt:lpstr>
      <vt:lpstr>how Machine Learning works:</vt:lpstr>
      <vt:lpstr>Features of Machine Learning</vt:lpstr>
      <vt:lpstr>Terminology of machine learning</vt:lpstr>
      <vt:lpstr>Difference b/w human learning and machine learning </vt:lpstr>
      <vt:lpstr>Differences b/w Traditional Programming and Machine Learning</vt:lpstr>
      <vt:lpstr>Example</vt:lpstr>
      <vt:lpstr>PowerPoint Presentation</vt:lpstr>
      <vt:lpstr>PowerPoint Presentation</vt:lpstr>
      <vt:lpstr>Types of Machine Learning</vt:lpstr>
      <vt:lpstr>Contd..</vt:lpstr>
      <vt:lpstr>Contd..</vt:lpstr>
      <vt:lpstr>Contd..</vt:lpstr>
      <vt:lpstr>Contd..</vt:lpstr>
      <vt:lpstr>Contd..</vt:lpstr>
      <vt:lpstr>Types of Machine Learning</vt:lpstr>
      <vt:lpstr>Contd..</vt:lpstr>
      <vt:lpstr>Types of Machine Learning</vt:lpstr>
      <vt:lpstr>Contd..</vt:lpstr>
      <vt:lpstr>Comparison of Supervised and Unsupervised Learning</vt:lpstr>
      <vt:lpstr>Contd..</vt:lpstr>
      <vt:lpstr>Applications of  Machine Learning</vt:lpstr>
      <vt:lpstr> </vt:lpstr>
      <vt:lpstr>Face Recognition</vt:lpstr>
      <vt:lpstr> Learning beyond Curriculum</vt:lpstr>
      <vt:lpstr>PowerPoint Presentation</vt:lpstr>
      <vt:lpstr>PowerPoint Presentation</vt:lpstr>
      <vt:lpstr>PowerPoint Presentation</vt:lpstr>
      <vt:lpstr>Role of this course in Higher Studies</vt:lpstr>
      <vt:lpstr>Tools used for Machine Learning</vt:lpstr>
      <vt:lpstr>Programming Tools</vt:lpstr>
      <vt:lpstr>Data Handling in Python</vt:lpstr>
      <vt:lpstr>Machine Learning Libraries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GLK</dc:creator>
  <cp:lastModifiedBy>Y.Surekha</cp:lastModifiedBy>
  <cp:revision>1795</cp:revision>
  <dcterms:created xsi:type="dcterms:W3CDTF">2013-11-07T06:07:38Z</dcterms:created>
  <dcterms:modified xsi:type="dcterms:W3CDTF">2025-06-22T12:29:21Z</dcterms:modified>
</cp:coreProperties>
</file>