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347" r:id="rId2"/>
    <p:sldId id="256" r:id="rId3"/>
    <p:sldId id="265" r:id="rId4"/>
    <p:sldId id="266" r:id="rId5"/>
    <p:sldId id="267" r:id="rId6"/>
    <p:sldId id="268" r:id="rId7"/>
    <p:sldId id="269" r:id="rId8"/>
    <p:sldId id="282" r:id="rId9"/>
    <p:sldId id="283" r:id="rId10"/>
    <p:sldId id="257" r:id="rId11"/>
    <p:sldId id="259" r:id="rId12"/>
    <p:sldId id="258" r:id="rId13"/>
    <p:sldId id="260" r:id="rId14"/>
    <p:sldId id="261" r:id="rId15"/>
    <p:sldId id="262" r:id="rId16"/>
    <p:sldId id="263" r:id="rId17"/>
    <p:sldId id="264" r:id="rId18"/>
    <p:sldId id="284" r:id="rId19"/>
    <p:sldId id="270" r:id="rId20"/>
    <p:sldId id="271" r:id="rId21"/>
    <p:sldId id="272" r:id="rId22"/>
    <p:sldId id="273" r:id="rId23"/>
    <p:sldId id="350" r:id="rId24"/>
    <p:sldId id="274" r:id="rId25"/>
    <p:sldId id="275" r:id="rId26"/>
    <p:sldId id="276" r:id="rId27"/>
    <p:sldId id="277" r:id="rId28"/>
    <p:sldId id="278" r:id="rId29"/>
    <p:sldId id="280" r:id="rId30"/>
    <p:sldId id="287" r:id="rId31"/>
    <p:sldId id="286" r:id="rId32"/>
    <p:sldId id="285" r:id="rId33"/>
    <p:sldId id="288" r:id="rId34"/>
    <p:sldId id="289" r:id="rId35"/>
    <p:sldId id="291" r:id="rId36"/>
    <p:sldId id="292" r:id="rId37"/>
    <p:sldId id="290" r:id="rId38"/>
    <p:sldId id="293" r:id="rId39"/>
    <p:sldId id="294" r:id="rId40"/>
    <p:sldId id="295" r:id="rId41"/>
    <p:sldId id="296" r:id="rId42"/>
    <p:sldId id="297" r:id="rId43"/>
    <p:sldId id="298" r:id="rId44"/>
    <p:sldId id="300" r:id="rId45"/>
    <p:sldId id="302" r:id="rId46"/>
    <p:sldId id="303" r:id="rId47"/>
    <p:sldId id="309" r:id="rId48"/>
    <p:sldId id="305" r:id="rId49"/>
    <p:sldId id="306" r:id="rId50"/>
    <p:sldId id="307" r:id="rId51"/>
    <p:sldId id="308" r:id="rId52"/>
    <p:sldId id="310" r:id="rId53"/>
    <p:sldId id="311" r:id="rId54"/>
    <p:sldId id="312" r:id="rId55"/>
    <p:sldId id="316" r:id="rId56"/>
    <p:sldId id="317" r:id="rId57"/>
    <p:sldId id="314" r:id="rId58"/>
    <p:sldId id="315" r:id="rId59"/>
    <p:sldId id="319" r:id="rId60"/>
    <p:sldId id="320" r:id="rId61"/>
    <p:sldId id="328" r:id="rId62"/>
    <p:sldId id="321" r:id="rId63"/>
    <p:sldId id="322" r:id="rId64"/>
    <p:sldId id="329" r:id="rId65"/>
    <p:sldId id="323" r:id="rId66"/>
    <p:sldId id="324" r:id="rId67"/>
    <p:sldId id="325" r:id="rId68"/>
    <p:sldId id="326" r:id="rId69"/>
    <p:sldId id="327" r:id="rId70"/>
    <p:sldId id="332" r:id="rId71"/>
    <p:sldId id="333" r:id="rId72"/>
    <p:sldId id="330" r:id="rId73"/>
    <p:sldId id="334" r:id="rId74"/>
    <p:sldId id="335" r:id="rId75"/>
    <p:sldId id="336" r:id="rId76"/>
    <p:sldId id="337" r:id="rId77"/>
    <p:sldId id="338" r:id="rId78"/>
    <p:sldId id="339" r:id="rId79"/>
    <p:sldId id="340" r:id="rId80"/>
    <p:sldId id="345" r:id="rId81"/>
    <p:sldId id="341" r:id="rId82"/>
    <p:sldId id="342" r:id="rId83"/>
    <p:sldId id="343" r:id="rId84"/>
    <p:sldId id="344" r:id="rId8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7/27/2023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6"/>
          <p:cNvSpPr txBox="1">
            <a:spLocks noChangeArrowheads="1"/>
          </p:cNvSpPr>
          <p:nvPr/>
        </p:nvSpPr>
        <p:spPr bwMode="auto">
          <a:xfrm>
            <a:off x="508000" y="-57150"/>
            <a:ext cx="8089900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 b="1" baseline="-25000">
                <a:solidFill>
                  <a:srgbClr val="0000B6"/>
                </a:solidFill>
                <a:latin typeface="Arial" charset="0"/>
                <a:ea typeface="Gulim" pitchFamily="34" charset="-127"/>
              </a:defRPr>
            </a:lvl1pPr>
            <a:lvl2pPr marL="742950" indent="-285750">
              <a:defRPr sz="1200" b="1" baseline="-25000">
                <a:solidFill>
                  <a:srgbClr val="0000B6"/>
                </a:solidFill>
                <a:latin typeface="Arial" charset="0"/>
                <a:ea typeface="Gulim" pitchFamily="34" charset="-127"/>
              </a:defRPr>
            </a:lvl2pPr>
            <a:lvl3pPr marL="1143000" indent="-228600">
              <a:defRPr sz="1200" b="1" baseline="-25000">
                <a:solidFill>
                  <a:srgbClr val="0000B6"/>
                </a:solidFill>
                <a:latin typeface="Arial" charset="0"/>
                <a:ea typeface="Gulim" pitchFamily="34" charset="-127"/>
              </a:defRPr>
            </a:lvl3pPr>
            <a:lvl4pPr marL="1600200" indent="-228600">
              <a:defRPr sz="1200" b="1" baseline="-25000">
                <a:solidFill>
                  <a:srgbClr val="0000B6"/>
                </a:solidFill>
                <a:latin typeface="Arial" charset="0"/>
                <a:ea typeface="Gulim" pitchFamily="34" charset="-127"/>
              </a:defRPr>
            </a:lvl4pPr>
            <a:lvl5pPr marL="2057400" indent="-228600">
              <a:defRPr sz="1200" b="1" baseline="-25000">
                <a:solidFill>
                  <a:srgbClr val="0000B6"/>
                </a:solidFill>
                <a:latin typeface="Arial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baseline="-25000">
                <a:solidFill>
                  <a:srgbClr val="0000B6"/>
                </a:solidFill>
                <a:latin typeface="Arial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baseline="-25000">
                <a:solidFill>
                  <a:srgbClr val="0000B6"/>
                </a:solidFill>
                <a:latin typeface="Arial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baseline="-25000">
                <a:solidFill>
                  <a:srgbClr val="0000B6"/>
                </a:solidFill>
                <a:latin typeface="Arial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baseline="-25000">
                <a:solidFill>
                  <a:srgbClr val="0000B6"/>
                </a:solidFill>
                <a:latin typeface="Arial" charset="0"/>
                <a:ea typeface="Gulim" pitchFamily="34" charset="-127"/>
              </a:defRPr>
            </a:lvl9pPr>
          </a:lstStyle>
          <a:p>
            <a:pPr algn="ctr"/>
            <a:r>
              <a:rPr lang="en-US" sz="4400" dirty="0"/>
              <a:t> Computer Organization and Architecture</a:t>
            </a:r>
            <a:endParaRPr lang="en-US" altLang="ko-KR" sz="2400" b="0" baseline="0" dirty="0">
              <a:solidFill>
                <a:schemeClr val="tx2"/>
              </a:solidFill>
            </a:endParaRPr>
          </a:p>
          <a:p>
            <a:pPr algn="ctr"/>
            <a:endParaRPr lang="en-US" altLang="ko-KR" sz="2400" b="0" baseline="0" dirty="0">
              <a:solidFill>
                <a:schemeClr val="tx2"/>
              </a:solidFill>
            </a:endParaRPr>
          </a:p>
        </p:txBody>
      </p:sp>
      <p:sp>
        <p:nvSpPr>
          <p:cNvPr id="3075" name="Rectangle 1"/>
          <p:cNvSpPr>
            <a:spLocks noChangeArrowheads="1"/>
          </p:cNvSpPr>
          <p:nvPr/>
        </p:nvSpPr>
        <p:spPr bwMode="auto">
          <a:xfrm>
            <a:off x="111125" y="754063"/>
            <a:ext cx="9032875" cy="5970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en-US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UNIT-1</a:t>
            </a:r>
          </a:p>
          <a:p>
            <a:pPr algn="just"/>
            <a:r>
              <a:rPr lang="en-US" sz="1200" baseline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Register Transfer and Micro-Operations</a:t>
            </a:r>
            <a:r>
              <a:rPr lang="en-US" sz="1200" baseline="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200" b="0" baseline="0" dirty="0">
                <a:latin typeface="Times New Roman" pitchFamily="18" charset="0"/>
                <a:cs typeface="Times New Roman" pitchFamily="18" charset="0"/>
              </a:rPr>
              <a:t>Register Transfer Language, Register Transfer, memory Transfers, Bus construction with Multiplexers, Arithmetic Micro-operations, Logic Micro-operations, Shift Micro-operations, Arithmetic Logic Shift Unit. </a:t>
            </a:r>
            <a:r>
              <a:rPr lang="en-US" sz="1800" b="0" baseline="0" dirty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algn="just"/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UNIT-2</a:t>
            </a:r>
            <a:endParaRPr lang="en-IN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800" baseline="0" dirty="0">
                <a:latin typeface="Times New Roman" pitchFamily="18" charset="0"/>
                <a:cs typeface="Times New Roman" pitchFamily="18" charset="0"/>
              </a:rPr>
              <a:t>Basic Computer Organization: </a:t>
            </a:r>
            <a:r>
              <a:rPr lang="en-US" sz="1800" b="0" baseline="0" dirty="0">
                <a:latin typeface="Times New Roman" pitchFamily="18" charset="0"/>
                <a:cs typeface="Times New Roman" pitchFamily="18" charset="0"/>
              </a:rPr>
              <a:t>Instruction codes, Computer Registers, Computer Instructions, Timing and Control, Instruction Cycle, Memory-Reference Instructions, Input- Output and Interrupt. 	</a:t>
            </a:r>
          </a:p>
          <a:p>
            <a:pPr algn="just"/>
            <a:endParaRPr lang="en-US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UNIT-3</a:t>
            </a:r>
            <a:endParaRPr lang="en-IN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800" baseline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Central Processing Unit</a:t>
            </a:r>
            <a:r>
              <a:rPr lang="en-US" sz="1800" baseline="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800" b="0" baseline="0" dirty="0">
                <a:latin typeface="Times New Roman" pitchFamily="18" charset="0"/>
                <a:cs typeface="Times New Roman" pitchFamily="18" charset="0"/>
              </a:rPr>
              <a:t>General registers Organization, Stack Organization, Instruction Formats, Addressing Modes, Data Transfer and Manipulation, Program Control. 	</a:t>
            </a:r>
          </a:p>
          <a:p>
            <a:pPr algn="just"/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UNIT-4</a:t>
            </a:r>
            <a:endParaRPr lang="en-IN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800" baseline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Computer Arithmetic</a:t>
            </a:r>
            <a:r>
              <a:rPr lang="en-US" sz="1800" baseline="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800" b="0" baseline="0" dirty="0">
                <a:latin typeface="Times New Roman" pitchFamily="18" charset="0"/>
                <a:cs typeface="Times New Roman" pitchFamily="18" charset="0"/>
              </a:rPr>
              <a:t>Introduction, Addition and Subtraction, Booth Multiplication Algorithm. </a:t>
            </a:r>
          </a:p>
          <a:p>
            <a:pPr algn="just"/>
            <a:r>
              <a:rPr lang="en-US" sz="1800" baseline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Memory Organization</a:t>
            </a:r>
            <a:r>
              <a:rPr lang="en-US" sz="1800" baseline="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800" b="0" baseline="0" dirty="0">
                <a:latin typeface="Times New Roman" pitchFamily="18" charset="0"/>
                <a:cs typeface="Times New Roman" pitchFamily="18" charset="0"/>
              </a:rPr>
              <a:t>Memory Hierarchy, Main Memory, Auxiliary memory, Associative Memory, Cache Memory, Virtual Memory. 	</a:t>
            </a:r>
          </a:p>
          <a:p>
            <a:pPr algn="just"/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UNIT-5</a:t>
            </a:r>
            <a:endParaRPr lang="en-IN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800" baseline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Input-Output Organization</a:t>
            </a:r>
            <a:r>
              <a:rPr lang="en-US" sz="1800" baseline="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800" b="0" baseline="0" dirty="0">
                <a:latin typeface="Times New Roman" pitchFamily="18" charset="0"/>
                <a:cs typeface="Times New Roman" pitchFamily="18" charset="0"/>
              </a:rPr>
              <a:t>Peripheral Devices, Input-output Interface, Asynchronous Data Transfer, Priority Interrupt, Direct Memory Access (DMA), Input-Output Processor. </a:t>
            </a:r>
          </a:p>
          <a:p>
            <a:pPr algn="just"/>
            <a:r>
              <a:rPr lang="en-US" sz="1800" baseline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Pipeline and Parallel Processing</a:t>
            </a:r>
            <a:r>
              <a:rPr lang="en-US" sz="1800" baseline="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800" b="0" baseline="0" dirty="0">
                <a:latin typeface="Times New Roman" pitchFamily="18" charset="0"/>
                <a:cs typeface="Times New Roman" pitchFamily="18" charset="0"/>
              </a:rPr>
              <a:t>Parallel processing, Pipelining, Arithmetic pipeline,</a:t>
            </a:r>
          </a:p>
          <a:p>
            <a:pPr algn="just"/>
            <a:r>
              <a:rPr lang="en-US" sz="1800" b="0" baseline="0" dirty="0">
                <a:latin typeface="Times New Roman" pitchFamily="18" charset="0"/>
                <a:cs typeface="Times New Roman" pitchFamily="18" charset="0"/>
              </a:rPr>
              <a:t>Instruction pipeline. </a:t>
            </a:r>
          </a:p>
        </p:txBody>
      </p:sp>
    </p:spTree>
    <p:extLst>
      <p:ext uri="{BB962C8B-B14F-4D97-AF65-F5344CB8AC3E}">
        <p14:creationId xmlns:p14="http://schemas.microsoft.com/office/powerpoint/2010/main" val="3025689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6374" y="228600"/>
            <a:ext cx="7772400" cy="731838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66"/>
                </a:solidFill>
                <a:latin typeface="Tw Cen MT" pitchFamily="34" charset="0"/>
              </a:rPr>
              <a:t>2. Computer </a:t>
            </a:r>
            <a:r>
              <a:rPr lang="en-US" dirty="0">
                <a:solidFill>
                  <a:srgbClr val="FF0066"/>
                </a:solidFill>
                <a:latin typeface="Tw Cen MT" pitchFamily="34" charset="0"/>
              </a:rPr>
              <a:t>Registers</a:t>
            </a:r>
            <a:endParaRPr lang="en-IN" dirty="0">
              <a:solidFill>
                <a:srgbClr val="FF00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914400"/>
            <a:ext cx="8610600" cy="4572000"/>
          </a:xfrm>
        </p:spPr>
        <p:txBody>
          <a:bodyPr>
            <a:normAutofit/>
          </a:bodyPr>
          <a:lstStyle/>
          <a:p>
            <a:pPr algn="just"/>
            <a:r>
              <a:rPr lang="en-IN" sz="2400" dirty="0"/>
              <a:t>It is necessary to provide a register in the control unit for storing the instruction </a:t>
            </a:r>
            <a:r>
              <a:rPr lang="en-IN" sz="2400" dirty="0" smtClean="0"/>
              <a:t>code after </a:t>
            </a:r>
            <a:r>
              <a:rPr lang="en-IN" sz="2400" dirty="0"/>
              <a:t>it is read from memory</a:t>
            </a:r>
            <a:r>
              <a:rPr lang="en-IN" sz="2400" dirty="0" smtClean="0"/>
              <a:t>.</a:t>
            </a:r>
          </a:p>
          <a:p>
            <a:pPr algn="just"/>
            <a:r>
              <a:rPr lang="en-IN" sz="2400" dirty="0"/>
              <a:t>The computer needs processor registers for manipulating data and a register for </a:t>
            </a:r>
            <a:r>
              <a:rPr lang="en-IN" sz="2400" dirty="0" smtClean="0"/>
              <a:t>holding a </a:t>
            </a:r>
            <a:r>
              <a:rPr lang="en-IN" sz="2400" dirty="0"/>
              <a:t>memory address.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666999"/>
            <a:ext cx="6934200" cy="3522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057400" y="6182599"/>
            <a:ext cx="5562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1" dirty="0"/>
              <a:t>Figure 2.4: Basic Computer Register and Memory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856279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72400" cy="563562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66"/>
                </a:solidFill>
                <a:latin typeface="Tw Cen MT" pitchFamily="34" charset="0"/>
              </a:rPr>
              <a:t>Computer Registers</a:t>
            </a:r>
            <a:endParaRPr lang="en-IN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66800"/>
            <a:ext cx="8335962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7354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7772400" cy="808038"/>
          </a:xfrm>
        </p:spPr>
        <p:txBody>
          <a:bodyPr/>
          <a:lstStyle/>
          <a:p>
            <a:r>
              <a:rPr lang="en-US" dirty="0">
                <a:solidFill>
                  <a:srgbClr val="FF0066"/>
                </a:solidFill>
                <a:latin typeface="Tw Cen MT" pitchFamily="34" charset="0"/>
              </a:rPr>
              <a:t>Computer Registers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066800"/>
            <a:ext cx="8839200" cy="4572000"/>
          </a:xfrm>
        </p:spPr>
        <p:txBody>
          <a:bodyPr>
            <a:noAutofit/>
          </a:bodyPr>
          <a:lstStyle/>
          <a:p>
            <a:r>
              <a:rPr lang="en-IN" sz="2400" dirty="0" smtClean="0"/>
              <a:t>The </a:t>
            </a:r>
            <a:r>
              <a:rPr lang="en-IN" sz="2400" i="1" dirty="0"/>
              <a:t>data register (DR) </a:t>
            </a:r>
            <a:r>
              <a:rPr lang="en-IN" sz="2400" dirty="0"/>
              <a:t>holds the operand read from memory. </a:t>
            </a:r>
          </a:p>
          <a:p>
            <a:r>
              <a:rPr lang="en-IN" sz="2400" dirty="0" smtClean="0"/>
              <a:t>The </a:t>
            </a:r>
            <a:r>
              <a:rPr lang="en-IN" sz="2400" i="1" dirty="0"/>
              <a:t>accumulator (AC) </a:t>
            </a:r>
            <a:r>
              <a:rPr lang="en-IN" sz="2400" dirty="0"/>
              <a:t>register is a general purpose processing register. </a:t>
            </a:r>
          </a:p>
          <a:p>
            <a:r>
              <a:rPr lang="en-IN" sz="2400" dirty="0" smtClean="0"/>
              <a:t>The </a:t>
            </a:r>
            <a:r>
              <a:rPr lang="en-IN" sz="2400" dirty="0"/>
              <a:t>instruction read from memory is placed in the </a:t>
            </a:r>
            <a:r>
              <a:rPr lang="en-IN" sz="2400" i="1" dirty="0"/>
              <a:t>instruction register (</a:t>
            </a:r>
            <a:r>
              <a:rPr lang="en-IN" sz="2400" i="1" dirty="0" err="1"/>
              <a:t>IR</a:t>
            </a:r>
            <a:r>
              <a:rPr lang="en-IN" sz="2400" i="1" dirty="0"/>
              <a:t>). </a:t>
            </a:r>
            <a:endParaRPr lang="en-IN" sz="2400" dirty="0"/>
          </a:p>
          <a:p>
            <a:r>
              <a:rPr lang="en-IN" sz="2400" dirty="0" smtClean="0"/>
              <a:t>The </a:t>
            </a:r>
            <a:r>
              <a:rPr lang="en-IN" sz="2400" i="1" dirty="0"/>
              <a:t>temporary register (</a:t>
            </a:r>
            <a:r>
              <a:rPr lang="en-IN" sz="2400" i="1" dirty="0" err="1"/>
              <a:t>TR</a:t>
            </a:r>
            <a:r>
              <a:rPr lang="en-IN" sz="2400" i="1" dirty="0"/>
              <a:t>) </a:t>
            </a:r>
            <a:r>
              <a:rPr lang="en-IN" sz="2400" dirty="0"/>
              <a:t>is used for holding temporary data during the processing. </a:t>
            </a:r>
          </a:p>
          <a:p>
            <a:r>
              <a:rPr lang="en-IN" sz="2400" dirty="0" smtClean="0"/>
              <a:t>The </a:t>
            </a:r>
            <a:r>
              <a:rPr lang="en-IN" sz="2400" i="1" dirty="0"/>
              <a:t>memory address register (AR) </a:t>
            </a:r>
            <a:r>
              <a:rPr lang="en-IN" sz="2400" dirty="0"/>
              <a:t>has 12 bits since this is the width of a memory address. </a:t>
            </a:r>
          </a:p>
          <a:p>
            <a:r>
              <a:rPr lang="en-IN" sz="2400" dirty="0" smtClean="0"/>
              <a:t>The </a:t>
            </a:r>
            <a:r>
              <a:rPr lang="en-IN" sz="2400" i="1" dirty="0"/>
              <a:t>program counter (PC) </a:t>
            </a:r>
            <a:r>
              <a:rPr lang="en-IN" sz="2400" dirty="0"/>
              <a:t>also has 12 bits and it holds the address of the next instruction to be read from memory after the current instruction is executed. </a:t>
            </a:r>
          </a:p>
          <a:p>
            <a:r>
              <a:rPr lang="en-IN" sz="2400" dirty="0" smtClean="0"/>
              <a:t>Two </a:t>
            </a:r>
            <a:r>
              <a:rPr lang="en-IN" sz="2400" dirty="0"/>
              <a:t>registers are used for input and output. </a:t>
            </a:r>
          </a:p>
          <a:p>
            <a:pPr lvl="1"/>
            <a:r>
              <a:rPr lang="en-IN" dirty="0" smtClean="0"/>
              <a:t>The </a:t>
            </a:r>
            <a:r>
              <a:rPr lang="en-IN" i="1" dirty="0"/>
              <a:t>input register (</a:t>
            </a:r>
            <a:r>
              <a:rPr lang="en-IN" i="1" dirty="0" err="1"/>
              <a:t>INPR</a:t>
            </a:r>
            <a:r>
              <a:rPr lang="en-IN" i="1" dirty="0"/>
              <a:t>) </a:t>
            </a:r>
            <a:r>
              <a:rPr lang="en-IN" dirty="0"/>
              <a:t>receives an 8-bit character from an input device. </a:t>
            </a:r>
          </a:p>
          <a:p>
            <a:pPr lvl="1"/>
            <a:r>
              <a:rPr lang="en-IN" dirty="0" smtClean="0"/>
              <a:t>The </a:t>
            </a:r>
            <a:r>
              <a:rPr lang="en-IN" i="1" dirty="0"/>
              <a:t>output register (</a:t>
            </a:r>
            <a:r>
              <a:rPr lang="en-IN" i="1" dirty="0" err="1"/>
              <a:t>OUTR</a:t>
            </a:r>
            <a:r>
              <a:rPr lang="en-IN" i="1" dirty="0"/>
              <a:t>) </a:t>
            </a:r>
            <a:r>
              <a:rPr lang="en-IN" dirty="0"/>
              <a:t>holds an 8-bit character for an output device. </a:t>
            </a:r>
          </a:p>
          <a:p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161075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06362"/>
            <a:ext cx="7772400" cy="808038"/>
          </a:xfrm>
        </p:spPr>
        <p:txBody>
          <a:bodyPr/>
          <a:lstStyle/>
          <a:p>
            <a:r>
              <a:rPr lang="en-IN" b="1" dirty="0">
                <a:solidFill>
                  <a:srgbClr val="FF0000"/>
                </a:solidFill>
              </a:rPr>
              <a:t>Common Bus System </a:t>
            </a:r>
            <a:endParaRPr lang="en-IN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143000"/>
            <a:ext cx="8382000" cy="4572000"/>
          </a:xfrm>
        </p:spPr>
        <p:txBody>
          <a:bodyPr>
            <a:noAutofit/>
          </a:bodyPr>
          <a:lstStyle/>
          <a:p>
            <a:pPr algn="just"/>
            <a:r>
              <a:rPr lang="en-IN" sz="2200" dirty="0" smtClean="0"/>
              <a:t>The </a:t>
            </a:r>
            <a:r>
              <a:rPr lang="en-IN" sz="2200" dirty="0"/>
              <a:t>basic computer has eight registers, a memory unit, and a control unit </a:t>
            </a:r>
          </a:p>
          <a:p>
            <a:pPr algn="just"/>
            <a:r>
              <a:rPr lang="en-IN" sz="2200" dirty="0" smtClean="0"/>
              <a:t>Paths </a:t>
            </a:r>
            <a:r>
              <a:rPr lang="en-IN" sz="2200" dirty="0"/>
              <a:t>must be provided to transfer information from one register to another and between memory and registers. </a:t>
            </a:r>
          </a:p>
          <a:p>
            <a:pPr algn="just"/>
            <a:r>
              <a:rPr lang="en-IN" sz="2200" dirty="0" smtClean="0"/>
              <a:t>A </a:t>
            </a:r>
            <a:r>
              <a:rPr lang="en-IN" sz="2200" dirty="0"/>
              <a:t>more efficient scheme for transferring information in a system with many registers is to use a common bus. </a:t>
            </a:r>
          </a:p>
          <a:p>
            <a:pPr algn="just"/>
            <a:r>
              <a:rPr lang="en-IN" sz="2200" dirty="0" smtClean="0"/>
              <a:t>The </a:t>
            </a:r>
            <a:r>
              <a:rPr lang="en-IN" sz="2200" dirty="0"/>
              <a:t>connection of the registers and memory of the basic computer to a common bus system is shown in Fig</a:t>
            </a:r>
            <a:r>
              <a:rPr lang="en-IN" sz="2200" dirty="0" smtClean="0"/>
              <a:t>. </a:t>
            </a:r>
            <a:endParaRPr lang="en-IN" sz="2200" dirty="0"/>
          </a:p>
          <a:p>
            <a:pPr algn="just"/>
            <a:r>
              <a:rPr lang="en-IN" sz="2200" dirty="0" smtClean="0"/>
              <a:t>The </a:t>
            </a:r>
            <a:r>
              <a:rPr lang="en-IN" sz="2200" dirty="0"/>
              <a:t>outputs of seven registers and memory are connected to the common bus. </a:t>
            </a:r>
            <a:endParaRPr lang="en-IN" sz="2200" dirty="0" smtClean="0"/>
          </a:p>
          <a:p>
            <a:pPr algn="just"/>
            <a:r>
              <a:rPr lang="en-IN" sz="2200" dirty="0" smtClean="0"/>
              <a:t>The </a:t>
            </a:r>
            <a:r>
              <a:rPr lang="en-IN" sz="2200" dirty="0"/>
              <a:t>specific output that is selected for the bus lines at any given time is determined from the binary value of the selection variables S2, S1, and S0. </a:t>
            </a:r>
            <a:endParaRPr lang="en-IN" sz="2200" dirty="0" smtClean="0"/>
          </a:p>
          <a:p>
            <a:pPr algn="just"/>
            <a:r>
              <a:rPr lang="en-IN" sz="2200" dirty="0" smtClean="0"/>
              <a:t>The </a:t>
            </a:r>
            <a:r>
              <a:rPr lang="en-IN" sz="2200" dirty="0"/>
              <a:t>number along each output shows the decimal equivalent of the required binary selection. </a:t>
            </a:r>
          </a:p>
          <a:p>
            <a:pPr algn="just"/>
            <a:r>
              <a:rPr lang="en-IN" sz="2200" dirty="0" smtClean="0"/>
              <a:t>For </a:t>
            </a:r>
            <a:r>
              <a:rPr lang="en-IN" sz="2200" dirty="0"/>
              <a:t>example, the number along the output of </a:t>
            </a:r>
            <a:r>
              <a:rPr lang="en-IN" sz="2200" i="1" dirty="0"/>
              <a:t>DR </a:t>
            </a:r>
            <a:r>
              <a:rPr lang="en-IN" sz="2200" dirty="0"/>
              <a:t>is 3. The 16-bit outputs of DR are placed on the bus lines when </a:t>
            </a:r>
            <a:r>
              <a:rPr lang="en-IN" sz="2200" dirty="0" smtClean="0"/>
              <a:t>S2S1S0 </a:t>
            </a:r>
            <a:r>
              <a:rPr lang="en-IN" sz="2200" dirty="0"/>
              <a:t>= 011. </a:t>
            </a:r>
          </a:p>
        </p:txBody>
      </p:sp>
    </p:spTree>
    <p:extLst>
      <p:ext uri="{BB962C8B-B14F-4D97-AF65-F5344CB8AC3E}">
        <p14:creationId xmlns:p14="http://schemas.microsoft.com/office/powerpoint/2010/main" val="3224690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4999" y="213085"/>
            <a:ext cx="5486401" cy="6615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95314" y="3449749"/>
            <a:ext cx="160968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2800" b="1" dirty="0">
                <a:solidFill>
                  <a:srgbClr val="FF0000"/>
                </a:solidFill>
              </a:rPr>
              <a:t>Common Bus </a:t>
            </a:r>
            <a:endParaRPr lang="en-IN" sz="2800" b="1" dirty="0" smtClean="0">
              <a:solidFill>
                <a:srgbClr val="FF0000"/>
              </a:solidFill>
            </a:endParaRPr>
          </a:p>
          <a:p>
            <a:pPr algn="ctr"/>
            <a:r>
              <a:rPr lang="en-IN" sz="2800" b="1" dirty="0" smtClean="0">
                <a:solidFill>
                  <a:srgbClr val="FF0000"/>
                </a:solidFill>
              </a:rPr>
              <a:t>System </a:t>
            </a:r>
            <a:endParaRPr lang="en-IN" sz="2800" dirty="0"/>
          </a:p>
        </p:txBody>
      </p:sp>
    </p:spTree>
    <p:extLst>
      <p:ext uri="{BB962C8B-B14F-4D97-AF65-F5344CB8AC3E}">
        <p14:creationId xmlns:p14="http://schemas.microsoft.com/office/powerpoint/2010/main" val="3528849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304800"/>
            <a:ext cx="8763000" cy="5715000"/>
          </a:xfrm>
        </p:spPr>
        <p:txBody>
          <a:bodyPr>
            <a:noAutofit/>
          </a:bodyPr>
          <a:lstStyle/>
          <a:p>
            <a:pPr algn="just"/>
            <a:r>
              <a:rPr lang="en-IN" sz="2200" dirty="0" smtClean="0"/>
              <a:t>The </a:t>
            </a:r>
            <a:r>
              <a:rPr lang="en-IN" sz="2200" dirty="0"/>
              <a:t>lines from the common bus are connected to the inputs of each register and the data inputs of the memory. </a:t>
            </a:r>
          </a:p>
          <a:p>
            <a:pPr algn="just"/>
            <a:r>
              <a:rPr lang="en-IN" sz="2200" dirty="0" smtClean="0"/>
              <a:t>The </a:t>
            </a:r>
            <a:r>
              <a:rPr lang="en-IN" sz="2200" dirty="0"/>
              <a:t>particular register whose LD (load) input is enabled receives the data from the bus during the next clock pulse transition. </a:t>
            </a:r>
          </a:p>
          <a:p>
            <a:pPr algn="just"/>
            <a:r>
              <a:rPr lang="en-IN" sz="2200" dirty="0" smtClean="0"/>
              <a:t>The </a:t>
            </a:r>
            <a:r>
              <a:rPr lang="en-IN" sz="2200" dirty="0"/>
              <a:t>memory receives the contents of the bus when its write input is </a:t>
            </a:r>
            <a:r>
              <a:rPr lang="en-IN" sz="2200" dirty="0" smtClean="0"/>
              <a:t>activated.</a:t>
            </a:r>
          </a:p>
          <a:p>
            <a:pPr algn="just"/>
            <a:r>
              <a:rPr lang="en-IN" sz="2200" dirty="0" smtClean="0"/>
              <a:t>The </a:t>
            </a:r>
            <a:r>
              <a:rPr lang="en-IN" sz="2200" dirty="0"/>
              <a:t>memory places its 16-bit output onto the bus when the read input is activated and S2S1S0 = 111. </a:t>
            </a:r>
            <a:endParaRPr lang="en-IN" sz="2200" dirty="0" smtClean="0"/>
          </a:p>
          <a:p>
            <a:pPr algn="just"/>
            <a:r>
              <a:rPr lang="en-IN" sz="2200" dirty="0" smtClean="0"/>
              <a:t>Two </a:t>
            </a:r>
            <a:r>
              <a:rPr lang="en-IN" sz="2200" dirty="0"/>
              <a:t>registers, AR and </a:t>
            </a:r>
            <a:r>
              <a:rPr lang="en-IN" sz="2200" i="1" dirty="0"/>
              <a:t>PC, </a:t>
            </a:r>
            <a:r>
              <a:rPr lang="en-IN" sz="2200" dirty="0"/>
              <a:t>have 12 bits each since they hold a memory address. </a:t>
            </a:r>
            <a:endParaRPr lang="en-IN" sz="2200" dirty="0" smtClean="0"/>
          </a:p>
          <a:p>
            <a:pPr algn="just"/>
            <a:r>
              <a:rPr lang="en-IN" sz="2200" dirty="0" smtClean="0"/>
              <a:t>When </a:t>
            </a:r>
            <a:r>
              <a:rPr lang="en-IN" sz="2200" dirty="0"/>
              <a:t>the contents of </a:t>
            </a:r>
            <a:r>
              <a:rPr lang="en-IN" sz="2200" i="1" dirty="0"/>
              <a:t>AR </a:t>
            </a:r>
            <a:r>
              <a:rPr lang="en-IN" sz="2200" dirty="0"/>
              <a:t>or </a:t>
            </a:r>
            <a:r>
              <a:rPr lang="en-IN" sz="2200" i="1" dirty="0"/>
              <a:t>PC </a:t>
            </a:r>
            <a:r>
              <a:rPr lang="en-IN" sz="2200" dirty="0"/>
              <a:t>are applied to the 16-bit common bus, the four most significant bits are set to 0's. </a:t>
            </a:r>
            <a:endParaRPr lang="en-IN" sz="2200" dirty="0" smtClean="0"/>
          </a:p>
          <a:p>
            <a:pPr algn="just"/>
            <a:r>
              <a:rPr lang="en-IN" sz="2200" dirty="0" smtClean="0"/>
              <a:t>When </a:t>
            </a:r>
            <a:r>
              <a:rPr lang="en-IN" sz="2200" dirty="0"/>
              <a:t>AR or </a:t>
            </a:r>
            <a:r>
              <a:rPr lang="en-IN" sz="2200" i="1" dirty="0"/>
              <a:t>PC </a:t>
            </a:r>
            <a:r>
              <a:rPr lang="en-IN" sz="2200" dirty="0"/>
              <a:t>receives information from the bus, only the 12 least significant bits are transferred into the register. </a:t>
            </a:r>
            <a:endParaRPr lang="en-IN" sz="2200" dirty="0" smtClean="0"/>
          </a:p>
          <a:p>
            <a:pPr algn="just"/>
            <a:r>
              <a:rPr lang="en-IN" sz="2200" dirty="0" smtClean="0"/>
              <a:t>The </a:t>
            </a:r>
            <a:r>
              <a:rPr lang="en-IN" sz="2200" dirty="0"/>
              <a:t>input register </a:t>
            </a:r>
            <a:r>
              <a:rPr lang="en-IN" sz="2200" i="1" dirty="0" err="1"/>
              <a:t>INPR</a:t>
            </a:r>
            <a:r>
              <a:rPr lang="en-IN" sz="2200" i="1" dirty="0"/>
              <a:t> </a:t>
            </a:r>
            <a:r>
              <a:rPr lang="en-IN" sz="2200" dirty="0"/>
              <a:t>and the output register </a:t>
            </a:r>
            <a:r>
              <a:rPr lang="en-IN" sz="2200" dirty="0" err="1"/>
              <a:t>OUTR</a:t>
            </a:r>
            <a:r>
              <a:rPr lang="en-IN" sz="2200" dirty="0"/>
              <a:t> have 8 bits each. </a:t>
            </a:r>
          </a:p>
          <a:p>
            <a:pPr algn="just"/>
            <a:r>
              <a:rPr lang="en-IN" sz="2200" dirty="0" smtClean="0"/>
              <a:t>They </a:t>
            </a:r>
            <a:r>
              <a:rPr lang="en-IN" sz="2200" dirty="0"/>
              <a:t>communicate with the eight least significant bits in the bus. </a:t>
            </a:r>
          </a:p>
          <a:p>
            <a:pPr algn="just"/>
            <a:r>
              <a:rPr lang="en-IN" sz="2200" dirty="0" err="1" smtClean="0"/>
              <a:t>INPR</a:t>
            </a:r>
            <a:r>
              <a:rPr lang="en-IN" sz="2200" dirty="0" smtClean="0"/>
              <a:t> </a:t>
            </a:r>
            <a:r>
              <a:rPr lang="en-IN" sz="2200" dirty="0"/>
              <a:t>is connected to provide information to the bus but </a:t>
            </a:r>
            <a:r>
              <a:rPr lang="en-IN" sz="2200" dirty="0" err="1"/>
              <a:t>OUTR</a:t>
            </a:r>
            <a:r>
              <a:rPr lang="en-IN" sz="2200" dirty="0"/>
              <a:t> can only receive information from the bus. </a:t>
            </a:r>
          </a:p>
        </p:txBody>
      </p:sp>
    </p:spTree>
    <p:extLst>
      <p:ext uri="{BB962C8B-B14F-4D97-AF65-F5344CB8AC3E}">
        <p14:creationId xmlns:p14="http://schemas.microsoft.com/office/powerpoint/2010/main" val="2002183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304800"/>
            <a:ext cx="8763000" cy="5715000"/>
          </a:xfrm>
        </p:spPr>
        <p:txBody>
          <a:bodyPr>
            <a:noAutofit/>
          </a:bodyPr>
          <a:lstStyle/>
          <a:p>
            <a:r>
              <a:rPr lang="en-IN" sz="2100" dirty="0" smtClean="0"/>
              <a:t>This </a:t>
            </a:r>
            <a:r>
              <a:rPr lang="en-IN" sz="2100" dirty="0"/>
              <a:t>is because </a:t>
            </a:r>
            <a:r>
              <a:rPr lang="en-IN" sz="2100" dirty="0" err="1"/>
              <a:t>INPR</a:t>
            </a:r>
            <a:r>
              <a:rPr lang="en-IN" sz="2100" dirty="0"/>
              <a:t> receives a character from an input device which is then transferred to </a:t>
            </a:r>
            <a:r>
              <a:rPr lang="en-IN" sz="2100" i="1" dirty="0"/>
              <a:t>AC. </a:t>
            </a:r>
            <a:endParaRPr lang="en-IN" sz="2100" dirty="0"/>
          </a:p>
          <a:p>
            <a:r>
              <a:rPr lang="en-IN" sz="2100" i="1" dirty="0" err="1" smtClean="0"/>
              <a:t>OUTR</a:t>
            </a:r>
            <a:r>
              <a:rPr lang="en-IN" sz="2100" i="1" dirty="0" smtClean="0"/>
              <a:t> </a:t>
            </a:r>
            <a:r>
              <a:rPr lang="en-IN" sz="2100" dirty="0"/>
              <a:t>receives a character from AC and delivers it to an output device. </a:t>
            </a:r>
          </a:p>
          <a:p>
            <a:r>
              <a:rPr lang="en-IN" sz="2100" dirty="0" smtClean="0"/>
              <a:t>Five </a:t>
            </a:r>
            <a:r>
              <a:rPr lang="en-IN" sz="2100" dirty="0"/>
              <a:t>registers have three control inputs: LD (load), </a:t>
            </a:r>
            <a:r>
              <a:rPr lang="en-IN" sz="2100" dirty="0" err="1"/>
              <a:t>INR</a:t>
            </a:r>
            <a:r>
              <a:rPr lang="en-IN" sz="2100" dirty="0"/>
              <a:t> (increment), and </a:t>
            </a:r>
            <a:r>
              <a:rPr lang="en-IN" sz="2100" dirty="0" err="1"/>
              <a:t>CLR</a:t>
            </a:r>
            <a:r>
              <a:rPr lang="en-IN" sz="2100" dirty="0"/>
              <a:t> (clear). </a:t>
            </a:r>
          </a:p>
          <a:p>
            <a:r>
              <a:rPr lang="en-IN" sz="2100" dirty="0" smtClean="0"/>
              <a:t>This </a:t>
            </a:r>
            <a:r>
              <a:rPr lang="en-IN" sz="2100" dirty="0"/>
              <a:t>type of register is equivalent to a binary counter with parallel load and synchronous clear. </a:t>
            </a:r>
          </a:p>
          <a:p>
            <a:r>
              <a:rPr lang="en-IN" sz="2100" dirty="0" smtClean="0"/>
              <a:t>Two </a:t>
            </a:r>
            <a:r>
              <a:rPr lang="en-IN" sz="2100" dirty="0"/>
              <a:t>registers have only a LD input. </a:t>
            </a:r>
          </a:p>
          <a:p>
            <a:r>
              <a:rPr lang="en-IN" sz="2100" dirty="0" smtClean="0"/>
              <a:t>The </a:t>
            </a:r>
            <a:r>
              <a:rPr lang="en-IN" sz="2100" dirty="0"/>
              <a:t>input data and output data of the memory are connected to the common bus, but the memory address is connected to AR. </a:t>
            </a:r>
          </a:p>
          <a:p>
            <a:r>
              <a:rPr lang="en-IN" sz="2100" dirty="0" smtClean="0"/>
              <a:t>Therefore</a:t>
            </a:r>
            <a:r>
              <a:rPr lang="en-IN" sz="2100" dirty="0"/>
              <a:t>, AR must always be used to specify a memory address. </a:t>
            </a:r>
          </a:p>
          <a:p>
            <a:r>
              <a:rPr lang="en-IN" sz="2100" dirty="0" smtClean="0"/>
              <a:t>The </a:t>
            </a:r>
            <a:r>
              <a:rPr lang="en-IN" sz="2100" dirty="0"/>
              <a:t>16 inputs of </a:t>
            </a:r>
            <a:r>
              <a:rPr lang="en-IN" sz="2100" i="1" dirty="0"/>
              <a:t>AC </a:t>
            </a:r>
            <a:r>
              <a:rPr lang="en-IN" sz="2100" dirty="0"/>
              <a:t>come from an adder and logic circuit. This circuit has three sets of inputs. </a:t>
            </a:r>
            <a:endParaRPr lang="en-IN" sz="2100" dirty="0" smtClean="0"/>
          </a:p>
          <a:p>
            <a:pPr lvl="1"/>
            <a:r>
              <a:rPr lang="en-IN" sz="2100" dirty="0" smtClean="0"/>
              <a:t>One </a:t>
            </a:r>
            <a:r>
              <a:rPr lang="en-IN" sz="2100" dirty="0"/>
              <a:t>set of 16-bit inputs come from the outputs of </a:t>
            </a:r>
            <a:r>
              <a:rPr lang="en-IN" sz="2100" i="1" dirty="0"/>
              <a:t>AC. </a:t>
            </a:r>
            <a:endParaRPr lang="en-IN" sz="2100" dirty="0"/>
          </a:p>
          <a:p>
            <a:pPr lvl="1"/>
            <a:r>
              <a:rPr lang="en-IN" sz="2100" dirty="0" smtClean="0"/>
              <a:t>Another </a:t>
            </a:r>
            <a:r>
              <a:rPr lang="en-IN" sz="2100" dirty="0"/>
              <a:t>set of 16-bit inputs come from the data register </a:t>
            </a:r>
            <a:r>
              <a:rPr lang="en-IN" sz="2100" i="1" dirty="0"/>
              <a:t>DR. </a:t>
            </a:r>
            <a:endParaRPr lang="en-IN" sz="2100" dirty="0"/>
          </a:p>
          <a:p>
            <a:pPr lvl="1"/>
            <a:r>
              <a:rPr lang="en-IN" sz="2100" dirty="0" smtClean="0"/>
              <a:t>The </a:t>
            </a:r>
            <a:r>
              <a:rPr lang="en-IN" sz="2100" dirty="0"/>
              <a:t>result of an addition is transferred to </a:t>
            </a:r>
            <a:r>
              <a:rPr lang="en-IN" sz="2100" i="1" dirty="0"/>
              <a:t>AC </a:t>
            </a:r>
            <a:r>
              <a:rPr lang="en-IN" sz="2100" dirty="0"/>
              <a:t>and the end carry-out of the addition is transferred to flip-flop E (extended </a:t>
            </a:r>
            <a:r>
              <a:rPr lang="en-IN" sz="2100" i="1" dirty="0"/>
              <a:t>AC </a:t>
            </a:r>
            <a:r>
              <a:rPr lang="en-IN" sz="2100" dirty="0"/>
              <a:t>bit). </a:t>
            </a:r>
          </a:p>
          <a:p>
            <a:pPr lvl="1"/>
            <a:r>
              <a:rPr lang="en-IN" sz="2100" dirty="0" smtClean="0"/>
              <a:t> </a:t>
            </a:r>
            <a:r>
              <a:rPr lang="en-IN" sz="2100" dirty="0"/>
              <a:t>A third set of 8-bit inputs come from the input register </a:t>
            </a:r>
            <a:r>
              <a:rPr lang="en-IN" sz="2100" dirty="0" err="1"/>
              <a:t>INPR</a:t>
            </a:r>
            <a:r>
              <a:rPr lang="en-IN" sz="21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626010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381000"/>
            <a:ext cx="8153400" cy="4572000"/>
          </a:xfrm>
        </p:spPr>
        <p:txBody>
          <a:bodyPr>
            <a:normAutofit/>
          </a:bodyPr>
          <a:lstStyle/>
          <a:p>
            <a:pPr algn="just"/>
            <a:r>
              <a:rPr lang="en-IN" dirty="0" smtClean="0"/>
              <a:t>The </a:t>
            </a:r>
            <a:r>
              <a:rPr lang="en-IN" dirty="0"/>
              <a:t>content of any register can be applied onto the bus and an operation can be performed in the adder and logic circuit during the same clock cycle. </a:t>
            </a:r>
          </a:p>
          <a:p>
            <a:pPr algn="just"/>
            <a:r>
              <a:rPr lang="en-IN" dirty="0" smtClean="0"/>
              <a:t>For </a:t>
            </a:r>
            <a:r>
              <a:rPr lang="en-IN" dirty="0"/>
              <a:t>example, the two </a:t>
            </a:r>
            <a:r>
              <a:rPr lang="en-IN" dirty="0" err="1"/>
              <a:t>microoperations</a:t>
            </a:r>
            <a:r>
              <a:rPr lang="en-IN" dirty="0"/>
              <a:t> </a:t>
            </a:r>
            <a:r>
              <a:rPr lang="en-IN" dirty="0" smtClean="0"/>
              <a:t>DR    AC </a:t>
            </a:r>
            <a:r>
              <a:rPr lang="en-IN" dirty="0"/>
              <a:t>and AC </a:t>
            </a:r>
            <a:r>
              <a:rPr lang="en-IN" dirty="0" smtClean="0"/>
              <a:t>   DR </a:t>
            </a:r>
            <a:r>
              <a:rPr lang="en-IN" dirty="0"/>
              <a:t>can be executed at the same time. </a:t>
            </a:r>
          </a:p>
          <a:p>
            <a:pPr algn="just"/>
            <a:r>
              <a:rPr lang="en-IN" dirty="0" smtClean="0"/>
              <a:t>This </a:t>
            </a:r>
            <a:r>
              <a:rPr lang="en-IN" dirty="0"/>
              <a:t>can be done by placing the content of </a:t>
            </a:r>
            <a:r>
              <a:rPr lang="en-IN" i="1" dirty="0"/>
              <a:t>AC </a:t>
            </a:r>
            <a:r>
              <a:rPr lang="en-IN" dirty="0"/>
              <a:t>on the bus (with S2S1S0 = 100), enabling the LD (load) input of DR, transferring the content of DR through the adder and logic circuit into AC, and enabling the LD (load) input of </a:t>
            </a:r>
            <a:r>
              <a:rPr lang="en-IN" i="1" dirty="0"/>
              <a:t>AC, </a:t>
            </a:r>
            <a:r>
              <a:rPr lang="en-IN" dirty="0"/>
              <a:t>all during the same clock cycle. </a:t>
            </a:r>
          </a:p>
          <a:p>
            <a:pPr algn="just"/>
            <a:endParaRPr lang="en-IN" dirty="0"/>
          </a:p>
        </p:txBody>
      </p:sp>
      <p:sp>
        <p:nvSpPr>
          <p:cNvPr id="6" name="Left Arrow 5"/>
          <p:cNvSpPr/>
          <p:nvPr/>
        </p:nvSpPr>
        <p:spPr>
          <a:xfrm flipV="1">
            <a:off x="5981700" y="1828800"/>
            <a:ext cx="228600" cy="152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Left Arrow 6"/>
          <p:cNvSpPr/>
          <p:nvPr/>
        </p:nvSpPr>
        <p:spPr>
          <a:xfrm flipV="1">
            <a:off x="7734300" y="1826217"/>
            <a:ext cx="228600" cy="152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94222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Workseet-3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en-IN" dirty="0"/>
              <a:t>The </a:t>
            </a:r>
            <a:r>
              <a:rPr lang="en-IN" dirty="0" smtClean="0"/>
              <a:t>following </a:t>
            </a:r>
            <a:r>
              <a:rPr lang="en-IN" dirty="0"/>
              <a:t>control inputs are active in the bus system shown in Fig. </a:t>
            </a:r>
            <a:r>
              <a:rPr lang="en-IN" dirty="0" smtClean="0"/>
              <a:t>5-4.For </a:t>
            </a:r>
            <a:r>
              <a:rPr lang="en-IN" dirty="0"/>
              <a:t>each case, specify the register transfer that-will be executed during </a:t>
            </a:r>
            <a:r>
              <a:rPr lang="en-IN" dirty="0" smtClean="0"/>
              <a:t>the next clock </a:t>
            </a:r>
            <a:r>
              <a:rPr lang="en-IN" dirty="0"/>
              <a:t>transition.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895600"/>
            <a:ext cx="8259650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2931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  <a:latin typeface="Tw Cen MT" pitchFamily="34" charset="0"/>
              </a:rPr>
              <a:t>Computer Instructions</a:t>
            </a:r>
            <a:endParaRPr lang="en-IN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IN" dirty="0" smtClean="0"/>
              <a:t>The </a:t>
            </a:r>
            <a:r>
              <a:rPr lang="en-IN" dirty="0"/>
              <a:t>basic computer has three instruction code formats </a:t>
            </a:r>
          </a:p>
          <a:p>
            <a:endParaRPr lang="en-IN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831" y="2209800"/>
            <a:ext cx="7010400" cy="3918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7217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914400" y="182562"/>
            <a:ext cx="7772400" cy="731838"/>
          </a:xfrm>
        </p:spPr>
        <p:txBody>
          <a:bodyPr>
            <a:normAutofit/>
          </a:bodyPr>
          <a:lstStyle/>
          <a:p>
            <a:pPr algn="ctr"/>
            <a:r>
              <a:rPr lang="en-US" sz="2400" dirty="0" smtClean="0">
                <a:latin typeface="Tw Cen MT" pitchFamily="34" charset="0"/>
              </a:rPr>
              <a:t>UNIT-2</a:t>
            </a:r>
            <a:r>
              <a:rPr lang="en-US" sz="2400" dirty="0">
                <a:latin typeface="Tw Cen MT" pitchFamily="34" charset="0"/>
              </a:rPr>
              <a:t>: BASIC COMPUTER ORGANIZATION AND DESIGN</a:t>
            </a:r>
            <a:endParaRPr lang="en-IN" sz="2400" dirty="0">
              <a:latin typeface="Tw Cen MT" pitchFamily="34" charset="0"/>
            </a:endParaRPr>
          </a:p>
        </p:txBody>
      </p:sp>
      <p:sp>
        <p:nvSpPr>
          <p:cNvPr id="3075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914400"/>
            <a:ext cx="5791200" cy="5791200"/>
          </a:xfrm>
        </p:spPr>
        <p:txBody>
          <a:bodyPr>
            <a:noAutofit/>
          </a:bodyPr>
          <a:lstStyle/>
          <a:p>
            <a:pPr algn="just"/>
            <a:r>
              <a:rPr lang="en-US" sz="2000" dirty="0" smtClean="0">
                <a:latin typeface="Tw Cen MT" pitchFamily="34" charset="0"/>
              </a:rPr>
              <a:t>BASIC </a:t>
            </a:r>
            <a:r>
              <a:rPr lang="en-US" sz="2000" dirty="0">
                <a:latin typeface="Tw Cen MT" pitchFamily="34" charset="0"/>
              </a:rPr>
              <a:t>COMPUTER ORGANIZATION AND DESIGN: </a:t>
            </a:r>
            <a:endParaRPr lang="en-US" sz="2000" dirty="0" smtClean="0">
              <a:latin typeface="Tw Cen MT" pitchFamily="34" charset="0"/>
            </a:endParaRPr>
          </a:p>
          <a:p>
            <a:pPr lvl="1" algn="just"/>
            <a:r>
              <a:rPr lang="en-US" sz="2000" dirty="0" smtClean="0">
                <a:latin typeface="Tw Cen MT" pitchFamily="34" charset="0"/>
              </a:rPr>
              <a:t>Instruction </a:t>
            </a:r>
            <a:r>
              <a:rPr lang="en-US" sz="2000" dirty="0">
                <a:latin typeface="Tw Cen MT" pitchFamily="34" charset="0"/>
              </a:rPr>
              <a:t>Codes, </a:t>
            </a:r>
            <a:endParaRPr lang="en-US" sz="2000" dirty="0" smtClean="0">
              <a:latin typeface="Tw Cen MT" pitchFamily="34" charset="0"/>
            </a:endParaRPr>
          </a:p>
          <a:p>
            <a:pPr lvl="1" algn="just"/>
            <a:r>
              <a:rPr lang="en-US" sz="2000" dirty="0" smtClean="0">
                <a:latin typeface="Tw Cen MT" pitchFamily="34" charset="0"/>
              </a:rPr>
              <a:t>Computer </a:t>
            </a:r>
            <a:r>
              <a:rPr lang="en-US" sz="2000" dirty="0">
                <a:latin typeface="Tw Cen MT" pitchFamily="34" charset="0"/>
              </a:rPr>
              <a:t>Registers, </a:t>
            </a:r>
            <a:endParaRPr lang="en-US" sz="2000" dirty="0" smtClean="0">
              <a:latin typeface="Tw Cen MT" pitchFamily="34" charset="0"/>
            </a:endParaRPr>
          </a:p>
          <a:p>
            <a:pPr lvl="1" algn="just"/>
            <a:r>
              <a:rPr lang="en-US" sz="2000" dirty="0" smtClean="0">
                <a:latin typeface="Tw Cen MT" pitchFamily="34" charset="0"/>
              </a:rPr>
              <a:t>Computer Instructions</a:t>
            </a:r>
            <a:r>
              <a:rPr lang="en-US" sz="2000" dirty="0">
                <a:latin typeface="Tw Cen MT" pitchFamily="34" charset="0"/>
              </a:rPr>
              <a:t>, </a:t>
            </a:r>
            <a:endParaRPr lang="en-US" sz="2000" dirty="0" smtClean="0">
              <a:latin typeface="Tw Cen MT" pitchFamily="34" charset="0"/>
            </a:endParaRPr>
          </a:p>
          <a:p>
            <a:pPr lvl="1" algn="just"/>
            <a:r>
              <a:rPr lang="en-US" sz="2000" dirty="0" smtClean="0">
                <a:latin typeface="Tw Cen MT" pitchFamily="34" charset="0"/>
              </a:rPr>
              <a:t>Timing </a:t>
            </a:r>
            <a:r>
              <a:rPr lang="en-US" sz="2000" dirty="0">
                <a:latin typeface="Tw Cen MT" pitchFamily="34" charset="0"/>
              </a:rPr>
              <a:t>and Control, </a:t>
            </a:r>
            <a:endParaRPr lang="en-US" sz="2000" dirty="0" smtClean="0">
              <a:latin typeface="Tw Cen MT" pitchFamily="34" charset="0"/>
            </a:endParaRPr>
          </a:p>
          <a:p>
            <a:pPr lvl="1" algn="just"/>
            <a:r>
              <a:rPr lang="en-US" sz="2000" dirty="0" smtClean="0">
                <a:latin typeface="Tw Cen MT" pitchFamily="34" charset="0"/>
              </a:rPr>
              <a:t>Instruction </a:t>
            </a:r>
            <a:r>
              <a:rPr lang="en-US" sz="2000" dirty="0">
                <a:latin typeface="Tw Cen MT" pitchFamily="34" charset="0"/>
              </a:rPr>
              <a:t>Cycle, </a:t>
            </a:r>
            <a:endParaRPr lang="en-US" sz="2000" dirty="0" smtClean="0">
              <a:latin typeface="Tw Cen MT" pitchFamily="34" charset="0"/>
            </a:endParaRPr>
          </a:p>
          <a:p>
            <a:pPr lvl="1" algn="just"/>
            <a:r>
              <a:rPr lang="en-US" sz="2000" dirty="0" smtClean="0">
                <a:latin typeface="Tw Cen MT" pitchFamily="34" charset="0"/>
              </a:rPr>
              <a:t>Memory-Reference </a:t>
            </a:r>
            <a:r>
              <a:rPr lang="en-US" sz="2000" dirty="0">
                <a:latin typeface="Tw Cen MT" pitchFamily="34" charset="0"/>
              </a:rPr>
              <a:t>Instructions, </a:t>
            </a:r>
            <a:endParaRPr lang="en-US" sz="2000" dirty="0" smtClean="0">
              <a:latin typeface="Tw Cen MT" pitchFamily="34" charset="0"/>
            </a:endParaRPr>
          </a:p>
          <a:p>
            <a:pPr lvl="1" algn="just"/>
            <a:r>
              <a:rPr lang="en-US" sz="2000" dirty="0" smtClean="0">
                <a:latin typeface="Tw Cen MT" pitchFamily="34" charset="0"/>
              </a:rPr>
              <a:t>Input-Output </a:t>
            </a:r>
            <a:r>
              <a:rPr lang="en-US" sz="2000" dirty="0">
                <a:latin typeface="Tw Cen MT" pitchFamily="34" charset="0"/>
              </a:rPr>
              <a:t>and Interrupt, </a:t>
            </a:r>
            <a:endParaRPr lang="en-US" sz="2000" dirty="0" smtClean="0">
              <a:latin typeface="Tw Cen MT" pitchFamily="34" charset="0"/>
            </a:endParaRPr>
          </a:p>
          <a:p>
            <a:pPr lvl="1" algn="just"/>
            <a:r>
              <a:rPr lang="en-US" sz="2000" dirty="0" smtClean="0">
                <a:solidFill>
                  <a:srgbClr val="FF0000"/>
                </a:solidFill>
                <a:latin typeface="Tw Cen MT" pitchFamily="34" charset="0"/>
              </a:rPr>
              <a:t>Complete </a:t>
            </a:r>
            <a:r>
              <a:rPr lang="en-US" sz="2000" dirty="0">
                <a:solidFill>
                  <a:srgbClr val="FF0000"/>
                </a:solidFill>
                <a:latin typeface="Tw Cen MT" pitchFamily="34" charset="0"/>
              </a:rPr>
              <a:t>Computer Description, </a:t>
            </a:r>
            <a:endParaRPr lang="en-US" sz="2000" dirty="0" smtClean="0">
              <a:solidFill>
                <a:srgbClr val="FF0000"/>
              </a:solidFill>
              <a:latin typeface="Tw Cen MT" pitchFamily="34" charset="0"/>
            </a:endParaRPr>
          </a:p>
          <a:p>
            <a:pPr lvl="1" algn="just"/>
            <a:r>
              <a:rPr lang="en-US" sz="2000" dirty="0" smtClean="0">
                <a:solidFill>
                  <a:srgbClr val="FF0000"/>
                </a:solidFill>
                <a:latin typeface="Tw Cen MT" pitchFamily="34" charset="0"/>
              </a:rPr>
              <a:t>Design </a:t>
            </a:r>
            <a:r>
              <a:rPr lang="en-US" sz="2000" dirty="0">
                <a:solidFill>
                  <a:srgbClr val="FF0000"/>
                </a:solidFill>
                <a:latin typeface="Tw Cen MT" pitchFamily="34" charset="0"/>
              </a:rPr>
              <a:t>of Basic Computer, </a:t>
            </a:r>
            <a:endParaRPr lang="en-US" sz="2000" dirty="0" smtClean="0">
              <a:solidFill>
                <a:srgbClr val="FF0000"/>
              </a:solidFill>
              <a:latin typeface="Tw Cen MT" pitchFamily="34" charset="0"/>
            </a:endParaRPr>
          </a:p>
          <a:p>
            <a:pPr lvl="1" algn="just"/>
            <a:r>
              <a:rPr lang="en-US" sz="2000" dirty="0" smtClean="0">
                <a:solidFill>
                  <a:srgbClr val="FF0000"/>
                </a:solidFill>
                <a:latin typeface="Tw Cen MT" pitchFamily="34" charset="0"/>
              </a:rPr>
              <a:t>Design </a:t>
            </a:r>
            <a:r>
              <a:rPr lang="en-US" sz="2000" dirty="0">
                <a:solidFill>
                  <a:srgbClr val="FF0000"/>
                </a:solidFill>
                <a:latin typeface="Tw Cen MT" pitchFamily="34" charset="0"/>
              </a:rPr>
              <a:t>of Accumulator Logic</a:t>
            </a:r>
            <a:r>
              <a:rPr lang="en-US" sz="2000" dirty="0" smtClean="0">
                <a:solidFill>
                  <a:srgbClr val="FF0000"/>
                </a:solidFill>
                <a:latin typeface="Tw Cen MT" pitchFamily="34" charset="0"/>
              </a:rPr>
              <a:t>.</a:t>
            </a:r>
            <a:endParaRPr lang="en-IN" sz="2000" dirty="0">
              <a:solidFill>
                <a:srgbClr val="FF0000"/>
              </a:solidFill>
              <a:latin typeface="Tw Cen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7221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304800"/>
            <a:ext cx="8839200" cy="6324600"/>
          </a:xfrm>
        </p:spPr>
        <p:txBody>
          <a:bodyPr>
            <a:noAutofit/>
          </a:bodyPr>
          <a:lstStyle/>
          <a:p>
            <a:pPr algn="just"/>
            <a:r>
              <a:rPr lang="en-IN" sz="2200" b="1" dirty="0" smtClean="0"/>
              <a:t>Memory-reference instruction: </a:t>
            </a:r>
          </a:p>
          <a:p>
            <a:pPr lvl="1" algn="just"/>
            <a:r>
              <a:rPr lang="en-IN" sz="2200" dirty="0" smtClean="0"/>
              <a:t>A </a:t>
            </a:r>
            <a:r>
              <a:rPr lang="en-IN" sz="2200" b="1" dirty="0"/>
              <a:t>memory-reference instruction </a:t>
            </a:r>
            <a:r>
              <a:rPr lang="en-IN" sz="2200" dirty="0"/>
              <a:t>uses 12 bits to specify an address and one bit to </a:t>
            </a:r>
            <a:r>
              <a:rPr lang="en-IN" sz="2200" dirty="0" smtClean="0"/>
              <a:t>specify the </a:t>
            </a:r>
            <a:r>
              <a:rPr lang="en-IN" sz="2200" dirty="0"/>
              <a:t>addressing mode I. </a:t>
            </a:r>
            <a:endParaRPr lang="en-IN" sz="2200" dirty="0" smtClean="0"/>
          </a:p>
          <a:p>
            <a:pPr lvl="1" algn="just"/>
            <a:r>
              <a:rPr lang="en-IN" sz="2200" dirty="0" smtClean="0"/>
              <a:t>I </a:t>
            </a:r>
            <a:r>
              <a:rPr lang="en-IN" sz="2200" dirty="0"/>
              <a:t>is equal to 0 for direct address and to 1 for indirect address</a:t>
            </a:r>
            <a:r>
              <a:rPr lang="en-IN" sz="2200" dirty="0" smtClean="0"/>
              <a:t>.</a:t>
            </a:r>
          </a:p>
          <a:p>
            <a:pPr algn="just"/>
            <a:r>
              <a:rPr lang="en-IN" sz="2200" b="1" dirty="0" smtClean="0"/>
              <a:t>Register </a:t>
            </a:r>
            <a:r>
              <a:rPr lang="en-IN" sz="2200" b="1" dirty="0"/>
              <a:t>reference instructions</a:t>
            </a:r>
            <a:endParaRPr lang="en-IN" sz="2200" dirty="0" smtClean="0"/>
          </a:p>
          <a:p>
            <a:pPr lvl="1" algn="just"/>
            <a:r>
              <a:rPr lang="en-IN" sz="2200" dirty="0" smtClean="0"/>
              <a:t>The </a:t>
            </a:r>
            <a:r>
              <a:rPr lang="en-IN" sz="2200" b="1" dirty="0"/>
              <a:t>register reference instructions </a:t>
            </a:r>
            <a:r>
              <a:rPr lang="en-IN" sz="2200" dirty="0"/>
              <a:t>are recognized by the operation code 111 with a 0 </a:t>
            </a:r>
            <a:r>
              <a:rPr lang="en-IN" sz="2200" dirty="0" smtClean="0"/>
              <a:t>in the </a:t>
            </a:r>
            <a:r>
              <a:rPr lang="en-IN" sz="2200" dirty="0"/>
              <a:t>leftmost bit (bit 15) of the instruction. </a:t>
            </a:r>
            <a:endParaRPr lang="en-IN" sz="2200" dirty="0" smtClean="0"/>
          </a:p>
          <a:p>
            <a:pPr lvl="1" algn="just"/>
            <a:r>
              <a:rPr lang="en-IN" sz="2200" dirty="0" smtClean="0"/>
              <a:t>A </a:t>
            </a:r>
            <a:r>
              <a:rPr lang="en-IN" sz="2200" dirty="0"/>
              <a:t>register-reference instruction specifies </a:t>
            </a:r>
            <a:r>
              <a:rPr lang="en-IN" sz="2200" dirty="0" smtClean="0"/>
              <a:t>an operation </a:t>
            </a:r>
            <a:r>
              <a:rPr lang="en-IN" sz="2200" dirty="0"/>
              <a:t>on or a test of the AC register</a:t>
            </a:r>
            <a:r>
              <a:rPr lang="en-IN" sz="2200" dirty="0" smtClean="0"/>
              <a:t>.</a:t>
            </a:r>
          </a:p>
          <a:p>
            <a:pPr lvl="1" algn="just"/>
            <a:r>
              <a:rPr lang="en-IN" sz="2200" dirty="0" smtClean="0"/>
              <a:t>An </a:t>
            </a:r>
            <a:r>
              <a:rPr lang="en-IN" sz="2200" dirty="0"/>
              <a:t>operand from memory is not needed</a:t>
            </a:r>
            <a:r>
              <a:rPr lang="en-IN" sz="2200" dirty="0" smtClean="0"/>
              <a:t>; therefore</a:t>
            </a:r>
            <a:r>
              <a:rPr lang="en-IN" sz="2200" dirty="0"/>
              <a:t>, the other 12 bits are used to specify the operation or test to be executed</a:t>
            </a:r>
            <a:r>
              <a:rPr lang="en-IN" sz="2200" dirty="0" smtClean="0"/>
              <a:t>.</a:t>
            </a:r>
          </a:p>
          <a:p>
            <a:pPr algn="just"/>
            <a:r>
              <a:rPr lang="en-IN" sz="2200" b="1" dirty="0" smtClean="0"/>
              <a:t>Input-output instruction: </a:t>
            </a:r>
          </a:p>
          <a:p>
            <a:pPr lvl="1" algn="just"/>
            <a:r>
              <a:rPr lang="en-IN" sz="2200" dirty="0" smtClean="0"/>
              <a:t>An </a:t>
            </a:r>
            <a:r>
              <a:rPr lang="en-IN" sz="2200" b="1" dirty="0"/>
              <a:t>input-output instruction </a:t>
            </a:r>
            <a:r>
              <a:rPr lang="en-IN" sz="2200" dirty="0"/>
              <a:t>does not need a reference to memory and is recognized </a:t>
            </a:r>
            <a:r>
              <a:rPr lang="en-IN" sz="2200" dirty="0" smtClean="0"/>
              <a:t>by the </a:t>
            </a:r>
            <a:r>
              <a:rPr lang="en-IN" sz="2200" dirty="0"/>
              <a:t>operation code 111 with a 1 in the leftmost bit of the instruction. </a:t>
            </a:r>
            <a:endParaRPr lang="en-IN" sz="2200" dirty="0" smtClean="0"/>
          </a:p>
          <a:p>
            <a:pPr lvl="1" algn="just"/>
            <a:r>
              <a:rPr lang="en-IN" sz="2200" dirty="0" smtClean="0"/>
              <a:t>The </a:t>
            </a:r>
            <a:r>
              <a:rPr lang="en-IN" sz="2200" dirty="0"/>
              <a:t>remaining </a:t>
            </a:r>
            <a:r>
              <a:rPr lang="en-IN" sz="2200" dirty="0" smtClean="0"/>
              <a:t>12 bits </a:t>
            </a:r>
            <a:r>
              <a:rPr lang="en-IN" sz="2200" dirty="0"/>
              <a:t>are used to specify the type of input-output operation or test performed</a:t>
            </a:r>
            <a:r>
              <a:rPr lang="en-IN" sz="2200" dirty="0" smtClean="0"/>
              <a:t>.</a:t>
            </a:r>
            <a:endParaRPr lang="en-IN" sz="2200" dirty="0"/>
          </a:p>
        </p:txBody>
      </p:sp>
    </p:spTree>
    <p:extLst>
      <p:ext uri="{BB962C8B-B14F-4D97-AF65-F5344CB8AC3E}">
        <p14:creationId xmlns:p14="http://schemas.microsoft.com/office/powerpoint/2010/main" val="813963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4"/>
          <a:stretch/>
        </p:blipFill>
        <p:spPr bwMode="auto">
          <a:xfrm>
            <a:off x="1219200" y="228599"/>
            <a:ext cx="7162800" cy="6580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8261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solidFill>
                  <a:srgbClr val="FF0000"/>
                </a:solidFill>
              </a:rPr>
              <a:t>Instruction Set Completeness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447800"/>
            <a:ext cx="8305800" cy="4572000"/>
          </a:xfrm>
        </p:spPr>
        <p:txBody>
          <a:bodyPr>
            <a:normAutofit/>
          </a:bodyPr>
          <a:lstStyle/>
          <a:p>
            <a:r>
              <a:rPr lang="en-IN" sz="2400" dirty="0" smtClean="0"/>
              <a:t>A </a:t>
            </a:r>
            <a:r>
              <a:rPr lang="en-IN" sz="2400" dirty="0"/>
              <a:t>computer should have a set of instructions so that the user can construct machine language programs to evaluate any function. </a:t>
            </a:r>
          </a:p>
          <a:p>
            <a:pPr algn="just"/>
            <a:r>
              <a:rPr lang="en-IN" sz="2400" dirty="0" smtClean="0"/>
              <a:t>The </a:t>
            </a:r>
            <a:r>
              <a:rPr lang="en-IN" sz="2400" b="1" dirty="0"/>
              <a:t>set of instructions are said to be complete if the computer includes </a:t>
            </a:r>
            <a:r>
              <a:rPr lang="en-IN" sz="2400" b="1" dirty="0" smtClean="0"/>
              <a:t>a sufficient </a:t>
            </a:r>
            <a:r>
              <a:rPr lang="en-IN" sz="2400" b="1" dirty="0"/>
              <a:t>number of instructions </a:t>
            </a:r>
            <a:r>
              <a:rPr lang="en-IN" sz="2400" dirty="0"/>
              <a:t>in each of the following categories</a:t>
            </a:r>
            <a:r>
              <a:rPr lang="en-IN" sz="2400" dirty="0" smtClean="0"/>
              <a:t>:</a:t>
            </a:r>
          </a:p>
          <a:p>
            <a:pPr marL="788670" lvl="1" indent="-514350" algn="just">
              <a:buFont typeface="+mj-lt"/>
              <a:buAutoNum type="arabicPeriod"/>
            </a:pPr>
            <a:r>
              <a:rPr lang="en-IN" dirty="0" smtClean="0"/>
              <a:t>Arithmetic</a:t>
            </a:r>
            <a:r>
              <a:rPr lang="en-IN" dirty="0"/>
              <a:t>, logical, and shift instructions</a:t>
            </a:r>
          </a:p>
          <a:p>
            <a:pPr marL="788670" lvl="1" indent="-514350" algn="just">
              <a:buFont typeface="+mj-lt"/>
              <a:buAutoNum type="arabicPeriod"/>
            </a:pPr>
            <a:r>
              <a:rPr lang="en-IN" dirty="0" smtClean="0"/>
              <a:t>Instructions </a:t>
            </a:r>
            <a:r>
              <a:rPr lang="en-IN" dirty="0"/>
              <a:t>for moving information to and from memory and </a:t>
            </a:r>
            <a:r>
              <a:rPr lang="en-IN" dirty="0" smtClean="0"/>
              <a:t>processor registers</a:t>
            </a:r>
            <a:endParaRPr lang="en-IN" dirty="0"/>
          </a:p>
          <a:p>
            <a:pPr marL="788670" lvl="1" indent="-514350" algn="just">
              <a:buFont typeface="+mj-lt"/>
              <a:buAutoNum type="arabicPeriod"/>
            </a:pPr>
            <a:r>
              <a:rPr lang="en-IN" dirty="0" smtClean="0"/>
              <a:t>Program </a:t>
            </a:r>
            <a:r>
              <a:rPr lang="en-IN" dirty="0"/>
              <a:t>control instructions together with instructions that </a:t>
            </a:r>
            <a:r>
              <a:rPr lang="en-IN" dirty="0" smtClean="0"/>
              <a:t>check status </a:t>
            </a:r>
            <a:r>
              <a:rPr lang="en-IN" dirty="0"/>
              <a:t>conditions</a:t>
            </a:r>
          </a:p>
          <a:p>
            <a:pPr marL="788670" lvl="1" indent="-514350" algn="just">
              <a:buFont typeface="+mj-lt"/>
              <a:buAutoNum type="arabicPeriod"/>
            </a:pPr>
            <a:r>
              <a:rPr lang="en-IN" dirty="0" smtClean="0"/>
              <a:t>Input </a:t>
            </a:r>
            <a:r>
              <a:rPr lang="en-IN" dirty="0"/>
              <a:t>and output instructions</a:t>
            </a:r>
          </a:p>
        </p:txBody>
      </p:sp>
    </p:spTree>
    <p:extLst>
      <p:ext uri="{BB962C8B-B14F-4D97-AF65-F5344CB8AC3E}">
        <p14:creationId xmlns:p14="http://schemas.microsoft.com/office/powerpoint/2010/main" val="3658255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28600"/>
            <a:ext cx="7772400" cy="655638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Class Test-1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685800"/>
            <a:ext cx="8915400" cy="4876800"/>
          </a:xfrm>
        </p:spPr>
        <p:txBody>
          <a:bodyPr>
            <a:noAutofit/>
          </a:bodyPr>
          <a:lstStyle/>
          <a:p>
            <a:pPr marL="0" indent="0" algn="just">
              <a:buFont typeface="Monotype Sorts" pitchFamily="2" charset="2"/>
              <a:buNone/>
              <a:defRPr/>
            </a:pPr>
            <a:r>
              <a:rPr lang="en-US" sz="2200" dirty="0" smtClean="0">
                <a:latin typeface="Tw Cen MT" pitchFamily="34" charset="0"/>
              </a:rPr>
              <a:t>1. Consider </a:t>
            </a:r>
            <a:r>
              <a:rPr lang="en-US" sz="2200" dirty="0">
                <a:latin typeface="Tw Cen MT" pitchFamily="34" charset="0"/>
              </a:rPr>
              <a:t>the following register transfer statements</a:t>
            </a:r>
          </a:p>
          <a:p>
            <a:pPr marL="0" indent="0" algn="just">
              <a:buFont typeface="Monotype Sorts" pitchFamily="2" charset="2"/>
              <a:buNone/>
              <a:defRPr/>
            </a:pPr>
            <a:r>
              <a:rPr lang="en-US" sz="2200" dirty="0">
                <a:solidFill>
                  <a:srgbClr val="002060"/>
                </a:solidFill>
                <a:latin typeface="Tw Cen MT" pitchFamily="34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w Cen MT" pitchFamily="34" charset="0"/>
              </a:rPr>
              <a:t>xT</a:t>
            </a:r>
            <a:r>
              <a:rPr lang="en-US" sz="2200" dirty="0">
                <a:solidFill>
                  <a:srgbClr val="002060"/>
                </a:solidFill>
                <a:latin typeface="Tw Cen MT" pitchFamily="34" charset="0"/>
              </a:rPr>
              <a:t>: R1 </a:t>
            </a:r>
            <a:r>
              <a:rPr lang="en-US" sz="2200" dirty="0">
                <a:solidFill>
                  <a:srgbClr val="002060"/>
                </a:solidFill>
                <a:latin typeface="Tw Cen MT" pitchFamily="34" charset="0"/>
                <a:sym typeface="Wingdings" pitchFamily="2" charset="2"/>
              </a:rPr>
              <a:t></a:t>
            </a:r>
            <a:r>
              <a:rPr lang="en-US" sz="2200" dirty="0">
                <a:solidFill>
                  <a:srgbClr val="002060"/>
                </a:solidFill>
                <a:latin typeface="Tw Cen MT" pitchFamily="34" charset="0"/>
              </a:rPr>
              <a:t> R1 + R1 (if x = 1); </a:t>
            </a:r>
            <a:r>
              <a:rPr lang="en-US" sz="2200" dirty="0" err="1">
                <a:solidFill>
                  <a:srgbClr val="002060"/>
                </a:solidFill>
                <a:latin typeface="Tw Cen MT" pitchFamily="34" charset="0"/>
              </a:rPr>
              <a:t>xT</a:t>
            </a:r>
            <a:r>
              <a:rPr lang="en-US" sz="2200" dirty="0">
                <a:solidFill>
                  <a:srgbClr val="002060"/>
                </a:solidFill>
                <a:latin typeface="Tw Cen MT" pitchFamily="34" charset="0"/>
              </a:rPr>
              <a:t>: R1 </a:t>
            </a:r>
            <a:r>
              <a:rPr lang="en-US" sz="2200" dirty="0">
                <a:solidFill>
                  <a:srgbClr val="002060"/>
                </a:solidFill>
                <a:latin typeface="Tw Cen MT" pitchFamily="34" charset="0"/>
                <a:sym typeface="Wingdings" pitchFamily="2" charset="2"/>
              </a:rPr>
              <a:t></a:t>
            </a:r>
            <a:r>
              <a:rPr lang="en-US" sz="2200" dirty="0">
                <a:solidFill>
                  <a:srgbClr val="002060"/>
                </a:solidFill>
                <a:latin typeface="Tw Cen MT" pitchFamily="34" charset="0"/>
              </a:rPr>
              <a:t>R2 (if x = 0)</a:t>
            </a:r>
          </a:p>
          <a:p>
            <a:pPr marL="0" indent="0" algn="just">
              <a:buFont typeface="Monotype Sorts" pitchFamily="2" charset="2"/>
              <a:buNone/>
              <a:defRPr/>
            </a:pPr>
            <a:r>
              <a:rPr lang="en-US" sz="2200" dirty="0">
                <a:latin typeface="Tw Cen MT" pitchFamily="34" charset="0"/>
              </a:rPr>
              <a:t>where T represents clock. Draw a diagram showing the hardware implementation of the above statements</a:t>
            </a:r>
            <a:r>
              <a:rPr lang="en-US" sz="2200" dirty="0" smtClean="0">
                <a:latin typeface="Tw Cen MT" pitchFamily="34" charset="0"/>
              </a:rPr>
              <a:t>.</a:t>
            </a:r>
          </a:p>
          <a:p>
            <a:pPr marL="0" indent="0" algn="just">
              <a:buFont typeface="Monotype Sorts" pitchFamily="2" charset="2"/>
              <a:buNone/>
              <a:defRPr/>
            </a:pPr>
            <a:r>
              <a:rPr lang="en-US" sz="2200" dirty="0" smtClean="0">
                <a:latin typeface="Tw Cen MT" pitchFamily="34" charset="0"/>
              </a:rPr>
              <a:t>2. Logic </a:t>
            </a:r>
            <a:r>
              <a:rPr lang="en-US" sz="2200" dirty="0" err="1">
                <a:latin typeface="Tw Cen MT" pitchFamily="34" charset="0"/>
              </a:rPr>
              <a:t>microoperations</a:t>
            </a:r>
            <a:r>
              <a:rPr lang="en-US" sz="2200" dirty="0">
                <a:latin typeface="Tw Cen MT" pitchFamily="34" charset="0"/>
              </a:rPr>
              <a:t> can be used to manipulate individual bits or a portions of a word in a </a:t>
            </a:r>
            <a:r>
              <a:rPr lang="en-US" sz="2200" dirty="0" smtClean="0">
                <a:latin typeface="Tw Cen MT" pitchFamily="34" charset="0"/>
              </a:rPr>
              <a:t>register. Explain the applications of logic </a:t>
            </a:r>
            <a:r>
              <a:rPr lang="en-US" sz="2200" dirty="0" err="1" smtClean="0">
                <a:latin typeface="Tw Cen MT" pitchFamily="34" charset="0"/>
              </a:rPr>
              <a:t>microoperations</a:t>
            </a:r>
            <a:r>
              <a:rPr lang="en-US" sz="2200" dirty="0" smtClean="0">
                <a:latin typeface="Tw Cen MT" pitchFamily="34" charset="0"/>
              </a:rPr>
              <a:t>. </a:t>
            </a:r>
            <a:endParaRPr lang="en-US" sz="2200" dirty="0">
              <a:latin typeface="Tw Cen MT" pitchFamily="34" charset="0"/>
            </a:endParaRPr>
          </a:p>
          <a:p>
            <a:pPr marL="0" indent="0" algn="just">
              <a:buNone/>
              <a:defRPr/>
            </a:pPr>
            <a:r>
              <a:rPr lang="en-US" sz="2200" dirty="0" smtClean="0"/>
              <a:t>3. What </a:t>
            </a:r>
            <a:r>
              <a:rPr lang="en-US" sz="2200" dirty="0"/>
              <a:t>do you mean by arithmetic logic shift unit? With a neat diagram, explain  the design process of arithmetic logic shift unit. </a:t>
            </a:r>
            <a:endParaRPr lang="en-US" sz="2200" dirty="0" smtClean="0"/>
          </a:p>
          <a:p>
            <a:pPr marL="0" indent="0" algn="just">
              <a:buFont typeface="Monotype Sorts" pitchFamily="2" charset="2"/>
              <a:buNone/>
              <a:defRPr/>
            </a:pPr>
            <a:r>
              <a:rPr lang="en-US" sz="2200" dirty="0" smtClean="0">
                <a:latin typeface="Tw Cen MT" pitchFamily="34" charset="0"/>
              </a:rPr>
              <a:t>4. A </a:t>
            </a:r>
            <a:r>
              <a:rPr lang="en-US" sz="2200" dirty="0">
                <a:latin typeface="Tw Cen MT" pitchFamily="34" charset="0"/>
              </a:rPr>
              <a:t>digital computer has a common bus system for 8 registers of 32bits each. The bus is controlled with multiplexers </a:t>
            </a:r>
          </a:p>
          <a:p>
            <a:pPr marL="571500" indent="-571500" algn="just">
              <a:buFont typeface="Monotype Sorts" pitchFamily="2" charset="2"/>
              <a:buAutoNum type="romanLcParenBoth"/>
              <a:defRPr/>
            </a:pPr>
            <a:r>
              <a:rPr lang="en-US" sz="2200" dirty="0">
                <a:latin typeface="Tw Cen MT" pitchFamily="34" charset="0"/>
              </a:rPr>
              <a:t>How many selection inputs are there in each multiplexer? </a:t>
            </a:r>
          </a:p>
          <a:p>
            <a:pPr marL="571500" indent="-571500" algn="just">
              <a:buFont typeface="Monotype Sorts" pitchFamily="2" charset="2"/>
              <a:buAutoNum type="romanLcParenBoth"/>
              <a:defRPr/>
            </a:pPr>
            <a:r>
              <a:rPr lang="en-US" sz="2200" dirty="0">
                <a:latin typeface="Tw Cen MT" pitchFamily="34" charset="0"/>
              </a:rPr>
              <a:t>What sizes of multiplexers are needed?</a:t>
            </a:r>
          </a:p>
          <a:p>
            <a:pPr marL="571500" indent="-571500" algn="just">
              <a:buFont typeface="Monotype Sorts" pitchFamily="2" charset="2"/>
              <a:buAutoNum type="romanLcParenBoth"/>
              <a:defRPr/>
            </a:pPr>
            <a:r>
              <a:rPr lang="en-US" sz="2200" i="1" dirty="0">
                <a:latin typeface="Tw Cen MT" pitchFamily="34" charset="0"/>
              </a:rPr>
              <a:t>How many multiplexers are there in the bus?</a:t>
            </a:r>
            <a:endParaRPr lang="en-US" sz="2200" dirty="0">
              <a:latin typeface="Tw Cen MT" pitchFamily="34" charset="0"/>
            </a:endParaRPr>
          </a:p>
          <a:p>
            <a:pPr marL="0" indent="0" algn="just">
              <a:buNone/>
              <a:defRPr/>
            </a:pPr>
            <a:endParaRPr lang="en-US" sz="2200" dirty="0" smtClean="0"/>
          </a:p>
          <a:p>
            <a:pPr marL="0" indent="0" algn="just">
              <a:buNone/>
              <a:defRPr/>
            </a:pPr>
            <a:endParaRPr lang="en-US" sz="2200" dirty="0"/>
          </a:p>
          <a:p>
            <a:pPr marL="0" indent="0" algn="just">
              <a:buFont typeface="Monotype Sorts" pitchFamily="2" charset="2"/>
              <a:buNone/>
              <a:defRPr/>
            </a:pPr>
            <a:endParaRPr lang="en-US" sz="2200" dirty="0">
              <a:latin typeface="Tw Cen MT" pitchFamily="34" charset="0"/>
            </a:endParaRPr>
          </a:p>
          <a:p>
            <a:pPr marL="0" indent="0">
              <a:buNone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3563922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655638"/>
          </a:xfrm>
        </p:spPr>
        <p:txBody>
          <a:bodyPr>
            <a:normAutofit fontScale="90000"/>
          </a:bodyPr>
          <a:lstStyle/>
          <a:p>
            <a:r>
              <a:rPr lang="en-IN" dirty="0" smtClean="0">
                <a:solidFill>
                  <a:srgbClr val="FF0000"/>
                </a:solidFill>
              </a:rPr>
              <a:t>4. </a:t>
            </a:r>
            <a:r>
              <a:rPr lang="en-IN" dirty="0">
                <a:solidFill>
                  <a:srgbClr val="FF0000"/>
                </a:solidFill>
              </a:rPr>
              <a:t>Timing and Control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762000"/>
            <a:ext cx="8915400" cy="5257800"/>
          </a:xfrm>
        </p:spPr>
        <p:txBody>
          <a:bodyPr>
            <a:noAutofit/>
          </a:bodyPr>
          <a:lstStyle/>
          <a:p>
            <a:pPr algn="just"/>
            <a:r>
              <a:rPr lang="en-IN" sz="1800" dirty="0" smtClean="0"/>
              <a:t>The </a:t>
            </a:r>
            <a:r>
              <a:rPr lang="en-IN" sz="1800" dirty="0"/>
              <a:t>timing for all registers in the basic computer is controlled by a master clock generator. </a:t>
            </a:r>
          </a:p>
          <a:p>
            <a:pPr algn="just"/>
            <a:r>
              <a:rPr lang="en-IN" sz="1800" dirty="0" smtClean="0"/>
              <a:t>The </a:t>
            </a:r>
            <a:r>
              <a:rPr lang="en-IN" sz="1800" dirty="0"/>
              <a:t>clock pulses are applied to all flip-flops and registers in the system, including the flip-flops and registers in the control unit. </a:t>
            </a:r>
          </a:p>
          <a:p>
            <a:pPr algn="just"/>
            <a:r>
              <a:rPr lang="en-IN" sz="1800" dirty="0" smtClean="0"/>
              <a:t>The </a:t>
            </a:r>
            <a:r>
              <a:rPr lang="en-IN" sz="1800" dirty="0"/>
              <a:t>clock pulses do not change the state of a register unless the register is enabled by a control signal. </a:t>
            </a:r>
          </a:p>
          <a:p>
            <a:pPr algn="just"/>
            <a:r>
              <a:rPr lang="en-IN" sz="1800" dirty="0" smtClean="0"/>
              <a:t>The </a:t>
            </a:r>
            <a:r>
              <a:rPr lang="en-IN" sz="1800" dirty="0"/>
              <a:t>control signals are generated in the control unit and provide control inputs for the multiplexers in the common bus, control inputs in processor registers, and </a:t>
            </a:r>
            <a:r>
              <a:rPr lang="en-IN" sz="1800" dirty="0" err="1"/>
              <a:t>microoperations</a:t>
            </a:r>
            <a:r>
              <a:rPr lang="en-IN" sz="1800" dirty="0"/>
              <a:t> for the accumulator. </a:t>
            </a:r>
          </a:p>
          <a:p>
            <a:r>
              <a:rPr lang="en-IN" sz="1800" b="1" dirty="0"/>
              <a:t>Functions of the Control Unit –</a:t>
            </a:r>
            <a:endParaRPr lang="en-IN" sz="1800" dirty="0"/>
          </a:p>
          <a:p>
            <a:pPr lvl="1"/>
            <a:r>
              <a:rPr lang="en-IN" sz="1800" dirty="0"/>
              <a:t>It coordinates the sequence of data movements into, out of, and between a processor’s many sub-units.</a:t>
            </a:r>
          </a:p>
          <a:p>
            <a:pPr lvl="1"/>
            <a:r>
              <a:rPr lang="en-IN" sz="1800" dirty="0"/>
              <a:t>It interprets instructions.</a:t>
            </a:r>
          </a:p>
          <a:p>
            <a:pPr lvl="1"/>
            <a:r>
              <a:rPr lang="en-IN" sz="1800" dirty="0"/>
              <a:t>It controls data flow inside the processor.</a:t>
            </a:r>
          </a:p>
          <a:p>
            <a:pPr lvl="1"/>
            <a:r>
              <a:rPr lang="en-IN" sz="1800" dirty="0"/>
              <a:t>It receives external instructions or commands to which it converts to sequence of control signals.</a:t>
            </a:r>
          </a:p>
          <a:p>
            <a:pPr lvl="1"/>
            <a:r>
              <a:rPr lang="en-IN" sz="1800" dirty="0"/>
              <a:t>It controls many execution units(i.e. </a:t>
            </a:r>
            <a:r>
              <a:rPr lang="en-IN" sz="1800" dirty="0" err="1"/>
              <a:t>ALU</a:t>
            </a:r>
            <a:r>
              <a:rPr lang="en-IN" sz="1800" dirty="0"/>
              <a:t>, data buffers and registers) contained within a CPU.</a:t>
            </a:r>
          </a:p>
          <a:p>
            <a:pPr lvl="1"/>
            <a:r>
              <a:rPr lang="en-IN" sz="1800" dirty="0"/>
              <a:t>It also handles multiple tasks, such as fetching, decoding, execution handling and storing results.</a:t>
            </a:r>
          </a:p>
          <a:p>
            <a:pPr algn="just"/>
            <a:endParaRPr lang="en-IN" sz="1800" dirty="0" smtClean="0"/>
          </a:p>
          <a:p>
            <a:pPr algn="just"/>
            <a:r>
              <a:rPr lang="en-IN" sz="1800" dirty="0" smtClean="0"/>
              <a:t>There </a:t>
            </a:r>
            <a:r>
              <a:rPr lang="en-IN" sz="1800" dirty="0"/>
              <a:t>are two major types of control </a:t>
            </a:r>
            <a:r>
              <a:rPr lang="en-IN" sz="1800" dirty="0" smtClean="0"/>
              <a:t>Units: </a:t>
            </a:r>
            <a:endParaRPr lang="en-IN" sz="1800" dirty="0"/>
          </a:p>
          <a:p>
            <a:pPr lvl="1" algn="just"/>
            <a:r>
              <a:rPr lang="en-IN" sz="1800" i="1" dirty="0" smtClean="0">
                <a:solidFill>
                  <a:srgbClr val="FF0000"/>
                </a:solidFill>
              </a:rPr>
              <a:t>Hardwired </a:t>
            </a:r>
            <a:r>
              <a:rPr lang="en-IN" sz="1800" i="1" dirty="0">
                <a:solidFill>
                  <a:srgbClr val="FF0000"/>
                </a:solidFill>
              </a:rPr>
              <a:t>control </a:t>
            </a:r>
            <a:endParaRPr lang="en-IN" sz="1800" dirty="0">
              <a:solidFill>
                <a:srgbClr val="FF0000"/>
              </a:solidFill>
            </a:endParaRPr>
          </a:p>
          <a:p>
            <a:pPr lvl="1" algn="just"/>
            <a:r>
              <a:rPr lang="en-IN" sz="1800" i="1" dirty="0" err="1" smtClean="0">
                <a:solidFill>
                  <a:srgbClr val="FF0000"/>
                </a:solidFill>
              </a:rPr>
              <a:t>Microprogrammed</a:t>
            </a:r>
            <a:r>
              <a:rPr lang="en-IN" sz="1800" i="1" dirty="0" smtClean="0">
                <a:solidFill>
                  <a:srgbClr val="FF0000"/>
                </a:solidFill>
              </a:rPr>
              <a:t> </a:t>
            </a:r>
            <a:r>
              <a:rPr lang="en-IN" sz="1800" i="1" dirty="0">
                <a:solidFill>
                  <a:srgbClr val="FF0000"/>
                </a:solidFill>
              </a:rPr>
              <a:t>control </a:t>
            </a:r>
            <a:endParaRPr lang="en-IN" sz="1800" dirty="0">
              <a:solidFill>
                <a:srgbClr val="FF0000"/>
              </a:solidFill>
            </a:endParaRPr>
          </a:p>
          <a:p>
            <a:pPr algn="just"/>
            <a:endParaRPr lang="en-IN" sz="1800" dirty="0"/>
          </a:p>
        </p:txBody>
      </p:sp>
      <p:sp>
        <p:nvSpPr>
          <p:cNvPr id="4" name="Rectangle 3"/>
          <p:cNvSpPr/>
          <p:nvPr/>
        </p:nvSpPr>
        <p:spPr>
          <a:xfrm>
            <a:off x="4404852" y="5562600"/>
            <a:ext cx="4572000" cy="1169551"/>
          </a:xfrm>
          <a:prstGeom prst="rect">
            <a:avLst/>
          </a:prstGeom>
          <a:solidFill>
            <a:schemeClr val="accent2"/>
          </a:solidFill>
        </p:spPr>
        <p:txBody>
          <a:bodyPr>
            <a:spAutoFit/>
          </a:bodyPr>
          <a:lstStyle/>
          <a:p>
            <a:pPr algn="just"/>
            <a:r>
              <a:rPr lang="en-US" sz="1400" b="1" dirty="0"/>
              <a:t>Clock Time</a:t>
            </a:r>
          </a:p>
          <a:p>
            <a:pPr algn="just"/>
            <a:r>
              <a:rPr lang="en-US" sz="1400" dirty="0">
                <a:solidFill>
                  <a:schemeClr val="bg1"/>
                </a:solidFill>
              </a:rPr>
              <a:t>Clock time (CT) is the period of the clock that synchronizes the circuits in a processor. It is the reciprocal of the clock frequency.</a:t>
            </a:r>
          </a:p>
          <a:p>
            <a:pPr algn="just"/>
            <a:r>
              <a:rPr lang="en-US" sz="1400" dirty="0">
                <a:solidFill>
                  <a:schemeClr val="bg1"/>
                </a:solidFill>
              </a:rPr>
              <a:t>For example, a 1 GHz processor has a cycle time of 1.0 ns and a 4 GHz processor has a cycle time of 0.25 ns.</a:t>
            </a:r>
          </a:p>
        </p:txBody>
      </p:sp>
    </p:spTree>
    <p:extLst>
      <p:ext uri="{BB962C8B-B14F-4D97-AF65-F5344CB8AC3E}">
        <p14:creationId xmlns:p14="http://schemas.microsoft.com/office/powerpoint/2010/main" val="2280831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458200" cy="884238"/>
          </a:xfrm>
        </p:spPr>
        <p:txBody>
          <a:bodyPr>
            <a:normAutofit/>
          </a:bodyPr>
          <a:lstStyle/>
          <a:p>
            <a:pPr algn="ctr"/>
            <a:r>
              <a:rPr lang="en-IN" sz="3200" dirty="0" smtClean="0">
                <a:solidFill>
                  <a:srgbClr val="FF0000"/>
                </a:solidFill>
              </a:rPr>
              <a:t>Hardwired </a:t>
            </a:r>
            <a:r>
              <a:rPr lang="en-IN" sz="3200" dirty="0">
                <a:solidFill>
                  <a:srgbClr val="FF0000"/>
                </a:solidFill>
              </a:rPr>
              <a:t>control</a:t>
            </a:r>
            <a:r>
              <a:rPr lang="en-IN" sz="3200" dirty="0" smtClean="0">
                <a:solidFill>
                  <a:srgbClr val="FF0000"/>
                </a:solidFill>
              </a:rPr>
              <a:t> </a:t>
            </a:r>
            <a:r>
              <a:rPr lang="en-IN" sz="3200" dirty="0" err="1" smtClean="0">
                <a:solidFill>
                  <a:srgbClr val="FF0000"/>
                </a:solidFill>
              </a:rPr>
              <a:t>Vs</a:t>
            </a:r>
            <a:r>
              <a:rPr lang="en-IN" sz="3200" dirty="0" smtClean="0">
                <a:solidFill>
                  <a:srgbClr val="FF0000"/>
                </a:solidFill>
              </a:rPr>
              <a:t> </a:t>
            </a:r>
            <a:r>
              <a:rPr lang="en-IN" sz="3200" dirty="0" err="1" smtClean="0">
                <a:solidFill>
                  <a:srgbClr val="FF0000"/>
                </a:solidFill>
              </a:rPr>
              <a:t>Microprogrammed</a:t>
            </a:r>
            <a:r>
              <a:rPr lang="en-IN" sz="3200" dirty="0" smtClean="0">
                <a:solidFill>
                  <a:srgbClr val="FF0000"/>
                </a:solidFill>
              </a:rPr>
              <a:t> </a:t>
            </a:r>
            <a:r>
              <a:rPr lang="en-IN" sz="3200" dirty="0">
                <a:solidFill>
                  <a:srgbClr val="FF0000"/>
                </a:solidFill>
              </a:rPr>
              <a:t>control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00200"/>
            <a:ext cx="8680076" cy="3934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9458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>
                <a:solidFill>
                  <a:srgbClr val="FF0000"/>
                </a:solidFill>
              </a:rPr>
              <a:t/>
            </a:r>
            <a:br>
              <a:rPr lang="en-IN" dirty="0">
                <a:solidFill>
                  <a:srgbClr val="FF0000"/>
                </a:solidFill>
              </a:rPr>
            </a:br>
            <a:r>
              <a:rPr lang="en-IN" dirty="0" smtClean="0">
                <a:solidFill>
                  <a:srgbClr val="FF0000"/>
                </a:solidFill>
              </a:rPr>
              <a:t>Hardwired </a:t>
            </a:r>
            <a:r>
              <a:rPr lang="en-IN" dirty="0">
                <a:solidFill>
                  <a:srgbClr val="FF0000"/>
                </a:solidFill>
              </a:rPr>
              <a:t>control unit </a:t>
            </a:r>
            <a:br>
              <a:rPr lang="en-IN" dirty="0">
                <a:solidFill>
                  <a:srgbClr val="FF0000"/>
                </a:solidFill>
              </a:rPr>
            </a:br>
            <a:endParaRPr lang="en-IN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990600"/>
            <a:ext cx="8686800" cy="5029200"/>
          </a:xfrm>
        </p:spPr>
        <p:txBody>
          <a:bodyPr>
            <a:noAutofit/>
          </a:bodyPr>
          <a:lstStyle/>
          <a:p>
            <a:pPr algn="just"/>
            <a:r>
              <a:rPr lang="en-IN" sz="2400" dirty="0"/>
              <a:t>Components of Control unit </a:t>
            </a:r>
            <a:r>
              <a:rPr lang="en-IN" sz="2400" dirty="0" smtClean="0"/>
              <a:t>are</a:t>
            </a:r>
            <a:endParaRPr lang="en-IN" sz="2400" dirty="0"/>
          </a:p>
          <a:p>
            <a:pPr marL="274320" lvl="1" indent="0" algn="just">
              <a:buNone/>
            </a:pPr>
            <a:r>
              <a:rPr lang="en-IN" dirty="0"/>
              <a:t>1. Two decoders</a:t>
            </a:r>
          </a:p>
          <a:p>
            <a:pPr marL="274320" lvl="1" indent="0" algn="just">
              <a:buNone/>
            </a:pPr>
            <a:r>
              <a:rPr lang="en-IN" dirty="0"/>
              <a:t>2. A sequence counter</a:t>
            </a:r>
          </a:p>
          <a:p>
            <a:pPr marL="274320" lvl="1" indent="0" algn="just">
              <a:buNone/>
            </a:pPr>
            <a:r>
              <a:rPr lang="en-IN" dirty="0"/>
              <a:t>3. </a:t>
            </a:r>
            <a:r>
              <a:rPr lang="en-IN" dirty="0" smtClean="0"/>
              <a:t>Control </a:t>
            </a:r>
            <a:r>
              <a:rPr lang="en-IN" dirty="0"/>
              <a:t>logic </a:t>
            </a:r>
            <a:r>
              <a:rPr lang="en-IN" dirty="0" smtClean="0"/>
              <a:t>gates</a:t>
            </a:r>
          </a:p>
          <a:p>
            <a:pPr algn="just"/>
            <a:r>
              <a:rPr lang="en-IN" sz="2400" dirty="0" smtClean="0"/>
              <a:t>An </a:t>
            </a:r>
            <a:r>
              <a:rPr lang="en-IN" sz="2400" dirty="0"/>
              <a:t>instruction read from memory is placed in the instruction register (</a:t>
            </a:r>
            <a:r>
              <a:rPr lang="en-IN" sz="2400" dirty="0" err="1"/>
              <a:t>IR</a:t>
            </a:r>
            <a:r>
              <a:rPr lang="en-IN" sz="2400" dirty="0"/>
              <a:t>). It is divided into three parts: The I bit, the operation code, and bits 0 through 11. </a:t>
            </a:r>
          </a:p>
          <a:p>
            <a:pPr algn="just"/>
            <a:r>
              <a:rPr lang="en-IN" sz="2400" dirty="0" smtClean="0"/>
              <a:t>The </a:t>
            </a:r>
            <a:r>
              <a:rPr lang="en-IN" sz="2400" dirty="0"/>
              <a:t>operation code in bits 12 through 14 are decoded with a 3 x 8 decoder. The eight outputs of the decoder are designated by the symbols D0 through D7. </a:t>
            </a:r>
            <a:endParaRPr lang="en-IN" sz="2400" dirty="0" smtClean="0"/>
          </a:p>
          <a:p>
            <a:pPr algn="just"/>
            <a:r>
              <a:rPr lang="en-IN" sz="2400" dirty="0" smtClean="0"/>
              <a:t>Bit </a:t>
            </a:r>
            <a:r>
              <a:rPr lang="en-IN" sz="2400" dirty="0"/>
              <a:t>15 of the instruction is transferred to a flip-flop designated by the symbol I. </a:t>
            </a:r>
          </a:p>
          <a:p>
            <a:pPr algn="just"/>
            <a:r>
              <a:rPr lang="en-IN" sz="2400" dirty="0" smtClean="0"/>
              <a:t>Bits </a:t>
            </a:r>
            <a:r>
              <a:rPr lang="en-IN" sz="2400" dirty="0"/>
              <a:t>0 through 11 are applied to the control logic gates. </a:t>
            </a:r>
          </a:p>
          <a:p>
            <a:pPr algn="just"/>
            <a:r>
              <a:rPr lang="en-IN" sz="2400" dirty="0" smtClean="0"/>
              <a:t>The </a:t>
            </a:r>
            <a:r>
              <a:rPr lang="en-IN" sz="2400" dirty="0"/>
              <a:t>4-bit sequence counter can count in binary from 0 through 15. </a:t>
            </a:r>
          </a:p>
        </p:txBody>
      </p:sp>
    </p:spTree>
    <p:extLst>
      <p:ext uri="{BB962C8B-B14F-4D97-AF65-F5344CB8AC3E}">
        <p14:creationId xmlns:p14="http://schemas.microsoft.com/office/powerpoint/2010/main" val="918373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1"/>
            <a:ext cx="8785443" cy="6324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6639686" y="5931932"/>
            <a:ext cx="2180469" cy="523220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pPr algn="just"/>
            <a:r>
              <a:rPr lang="en-IN" sz="2800" dirty="0">
                <a:solidFill>
                  <a:schemeClr val="bg1"/>
                </a:solidFill>
              </a:rPr>
              <a:t>D3T4: SC ← 0</a:t>
            </a:r>
          </a:p>
        </p:txBody>
      </p:sp>
    </p:spTree>
    <p:extLst>
      <p:ext uri="{BB962C8B-B14F-4D97-AF65-F5344CB8AC3E}">
        <p14:creationId xmlns:p14="http://schemas.microsoft.com/office/powerpoint/2010/main" val="2770839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304800"/>
            <a:ext cx="8686800" cy="6248400"/>
          </a:xfrm>
        </p:spPr>
        <p:txBody>
          <a:bodyPr>
            <a:normAutofit/>
          </a:bodyPr>
          <a:lstStyle/>
          <a:p>
            <a:pPr algn="just"/>
            <a:r>
              <a:rPr lang="en-IN" dirty="0" smtClean="0"/>
              <a:t>The </a:t>
            </a:r>
            <a:r>
              <a:rPr lang="en-IN" dirty="0"/>
              <a:t>outputs of counter are </a:t>
            </a:r>
            <a:r>
              <a:rPr lang="en-IN" dirty="0" smtClean="0"/>
              <a:t>decoded </a:t>
            </a:r>
            <a:r>
              <a:rPr lang="en-IN" dirty="0"/>
              <a:t>into 16 timing signals </a:t>
            </a:r>
            <a:r>
              <a:rPr lang="en-IN" dirty="0" smtClean="0"/>
              <a:t>T0 through </a:t>
            </a:r>
            <a:r>
              <a:rPr lang="en-IN" dirty="0"/>
              <a:t>T15</a:t>
            </a:r>
            <a:r>
              <a:rPr lang="en-IN" dirty="0" smtClean="0"/>
              <a:t>.</a:t>
            </a:r>
          </a:p>
          <a:p>
            <a:pPr algn="just"/>
            <a:r>
              <a:rPr lang="en-IN" dirty="0"/>
              <a:t>The sequence counter SC can be incremented or cleared synchronously. </a:t>
            </a:r>
            <a:endParaRPr lang="en-IN" dirty="0" smtClean="0"/>
          </a:p>
          <a:p>
            <a:pPr algn="just"/>
            <a:r>
              <a:rPr lang="en-IN" dirty="0" smtClean="0"/>
              <a:t>Most </a:t>
            </a:r>
            <a:r>
              <a:rPr lang="en-IN" dirty="0"/>
              <a:t>of </a:t>
            </a:r>
            <a:r>
              <a:rPr lang="en-IN" dirty="0" smtClean="0"/>
              <a:t>the time</a:t>
            </a:r>
            <a:r>
              <a:rPr lang="en-IN" dirty="0"/>
              <a:t>, the counter is incremented to provide the sequence of timing signals out of 4 X </a:t>
            </a:r>
            <a:r>
              <a:rPr lang="en-IN" dirty="0" smtClean="0"/>
              <a:t>16 decoder</a:t>
            </a:r>
            <a:r>
              <a:rPr lang="en-IN" dirty="0"/>
              <a:t>. </a:t>
            </a:r>
            <a:endParaRPr lang="en-IN" dirty="0" smtClean="0"/>
          </a:p>
          <a:p>
            <a:pPr algn="just"/>
            <a:r>
              <a:rPr lang="en-IN" dirty="0" smtClean="0"/>
              <a:t>Once </a:t>
            </a:r>
            <a:r>
              <a:rPr lang="en-IN" dirty="0"/>
              <a:t>in awhile, the counter is cleared to 0, causing the next timing signal to </a:t>
            </a:r>
            <a:r>
              <a:rPr lang="en-IN" dirty="0" smtClean="0"/>
              <a:t>be T0.</a:t>
            </a:r>
          </a:p>
          <a:p>
            <a:pPr algn="just"/>
            <a:r>
              <a:rPr lang="en-IN" dirty="0"/>
              <a:t>As an example, consider the case where SC is incremented to provide timing signals T0</a:t>
            </a:r>
            <a:r>
              <a:rPr lang="en-IN" dirty="0" smtClean="0"/>
              <a:t>, T1</a:t>
            </a:r>
            <a:r>
              <a:rPr lang="en-IN" dirty="0"/>
              <a:t>, T2, T3 and T4 in sequence. </a:t>
            </a:r>
            <a:endParaRPr lang="en-IN" dirty="0" smtClean="0"/>
          </a:p>
          <a:p>
            <a:pPr algn="just"/>
            <a:r>
              <a:rPr lang="en-IN" dirty="0" smtClean="0"/>
              <a:t>At </a:t>
            </a:r>
            <a:r>
              <a:rPr lang="en-IN" dirty="0"/>
              <a:t>time T4, SC is cleared to 0 if decoder output D3 is active</a:t>
            </a:r>
            <a:r>
              <a:rPr lang="en-IN" dirty="0" smtClean="0"/>
              <a:t>. </a:t>
            </a:r>
          </a:p>
          <a:p>
            <a:pPr algn="just"/>
            <a:r>
              <a:rPr lang="en-IN" dirty="0" smtClean="0"/>
              <a:t>This </a:t>
            </a:r>
            <a:r>
              <a:rPr lang="en-IN" dirty="0"/>
              <a:t>is expressed symbolically by the </a:t>
            </a:r>
            <a:r>
              <a:rPr lang="en-IN" dirty="0" smtClean="0"/>
              <a:t>statement</a:t>
            </a:r>
          </a:p>
          <a:p>
            <a:pPr marL="0" indent="0" algn="just">
              <a:buNone/>
            </a:pPr>
            <a:r>
              <a:rPr lang="en-IN" dirty="0" smtClean="0"/>
              <a:t>	D3T4</a:t>
            </a:r>
            <a:r>
              <a:rPr lang="en-IN" dirty="0"/>
              <a:t>: SC ← 0</a:t>
            </a:r>
          </a:p>
        </p:txBody>
      </p:sp>
    </p:spTree>
    <p:extLst>
      <p:ext uri="{BB962C8B-B14F-4D97-AF65-F5344CB8AC3E}">
        <p14:creationId xmlns:p14="http://schemas.microsoft.com/office/powerpoint/2010/main" val="375599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1" y="838200"/>
            <a:ext cx="83058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305800" cy="731838"/>
          </a:xfrm>
        </p:spPr>
        <p:txBody>
          <a:bodyPr>
            <a:normAutofit fontScale="90000"/>
          </a:bodyPr>
          <a:lstStyle/>
          <a:p>
            <a:r>
              <a:rPr lang="en-IN" b="1" dirty="0">
                <a:solidFill>
                  <a:srgbClr val="FF0000"/>
                </a:solidFill>
              </a:rPr>
              <a:t>Timing Diagram</a:t>
            </a:r>
            <a:endParaRPr lang="en-IN" dirty="0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657600" y="304800"/>
            <a:ext cx="42298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dirty="0"/>
              <a:t>shows the time relationship of the control signals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764924"/>
            <a:ext cx="6096000" cy="864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2123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487362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  <a:latin typeface="Tw Cen MT" pitchFamily="34" charset="0"/>
              </a:rPr>
              <a:t>Instruction Codes</a:t>
            </a:r>
            <a:endParaRPr lang="en-IN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762000"/>
            <a:ext cx="8763000" cy="4572000"/>
          </a:xfrm>
        </p:spPr>
        <p:txBody>
          <a:bodyPr>
            <a:normAutofit fontScale="92500"/>
          </a:bodyPr>
          <a:lstStyle/>
          <a:p>
            <a:pPr algn="just"/>
            <a:r>
              <a:rPr lang="en-IN" b="1" i="1" dirty="0" smtClean="0"/>
              <a:t>Program: </a:t>
            </a:r>
          </a:p>
          <a:p>
            <a:pPr lvl="1" algn="just"/>
            <a:r>
              <a:rPr lang="en-IN" dirty="0" smtClean="0"/>
              <a:t>The</a:t>
            </a:r>
            <a:r>
              <a:rPr lang="en-IN" b="1" i="1" dirty="0" smtClean="0"/>
              <a:t> </a:t>
            </a:r>
            <a:r>
              <a:rPr lang="en-IN" dirty="0" smtClean="0"/>
              <a:t>set </a:t>
            </a:r>
            <a:r>
              <a:rPr lang="en-IN" dirty="0"/>
              <a:t>of instructions that specify the operations, operands, and the sequence by which processing has to occur. </a:t>
            </a:r>
          </a:p>
          <a:p>
            <a:pPr algn="just"/>
            <a:r>
              <a:rPr lang="en-IN" b="1" i="1" dirty="0" smtClean="0"/>
              <a:t>Instruction</a:t>
            </a:r>
            <a:r>
              <a:rPr lang="en-IN" i="1" dirty="0"/>
              <a:t>: </a:t>
            </a:r>
            <a:endParaRPr lang="en-IN" i="1" dirty="0" smtClean="0"/>
          </a:p>
          <a:p>
            <a:pPr lvl="1" algn="just"/>
            <a:r>
              <a:rPr lang="en-IN" dirty="0" smtClean="0"/>
              <a:t>A </a:t>
            </a:r>
            <a:r>
              <a:rPr lang="en-IN" dirty="0"/>
              <a:t>binary code that specifies a sequence of micro-operations for the computer. </a:t>
            </a:r>
            <a:endParaRPr lang="en-IN" dirty="0" smtClean="0"/>
          </a:p>
          <a:p>
            <a:pPr algn="just"/>
            <a:r>
              <a:rPr lang="en-IN" b="1" i="1" dirty="0" smtClean="0"/>
              <a:t>Instruction Cycle: </a:t>
            </a:r>
          </a:p>
          <a:p>
            <a:pPr lvl="1" algn="just"/>
            <a:r>
              <a:rPr lang="en-IN" dirty="0" smtClean="0"/>
              <a:t>The </a:t>
            </a:r>
            <a:r>
              <a:rPr lang="en-IN" dirty="0"/>
              <a:t>computer reads each instruction from memory and places it in a control register. </a:t>
            </a:r>
            <a:endParaRPr lang="en-IN" dirty="0" smtClean="0"/>
          </a:p>
          <a:p>
            <a:pPr lvl="1" algn="just"/>
            <a:r>
              <a:rPr lang="en-IN" dirty="0" smtClean="0"/>
              <a:t>The </a:t>
            </a:r>
            <a:r>
              <a:rPr lang="en-IN" dirty="0"/>
              <a:t>control then interprets the binary code of the instruction and proceeds to execute it by issuing a sequence of micro-operations. </a:t>
            </a:r>
            <a:endParaRPr lang="en-IN" dirty="0" smtClean="0"/>
          </a:p>
          <a:p>
            <a:pPr algn="just"/>
            <a:r>
              <a:rPr lang="en-IN" b="1" dirty="0" smtClean="0"/>
              <a:t>Instruction Code: </a:t>
            </a:r>
            <a:endParaRPr lang="en-IN" dirty="0"/>
          </a:p>
          <a:p>
            <a:pPr algn="just"/>
            <a:endParaRPr lang="en-IN" dirty="0"/>
          </a:p>
          <a:p>
            <a:pPr algn="just"/>
            <a:endParaRPr lang="en-IN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3182" y="4953001"/>
            <a:ext cx="5328818" cy="1609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495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" y="228600"/>
            <a:ext cx="8991600" cy="6629400"/>
          </a:xfrm>
        </p:spPr>
        <p:txBody>
          <a:bodyPr>
            <a:noAutofit/>
          </a:bodyPr>
          <a:lstStyle/>
          <a:p>
            <a:pPr algn="just"/>
            <a:r>
              <a:rPr lang="en-IN" sz="2000" dirty="0"/>
              <a:t>The timing diagram </a:t>
            </a:r>
            <a:r>
              <a:rPr lang="en-IN" sz="2000" dirty="0" smtClean="0"/>
              <a:t>shows </a:t>
            </a:r>
            <a:r>
              <a:rPr lang="en-IN" sz="2000" dirty="0"/>
              <a:t>the time relationship of the control signals</a:t>
            </a:r>
            <a:r>
              <a:rPr lang="en-IN" sz="2000" dirty="0" smtClean="0"/>
              <a:t>.</a:t>
            </a:r>
          </a:p>
          <a:p>
            <a:pPr algn="just"/>
            <a:r>
              <a:rPr lang="en-IN" sz="2000" dirty="0"/>
              <a:t>The sequence counter SC responds to the positive transition of the clock</a:t>
            </a:r>
            <a:r>
              <a:rPr lang="en-IN" sz="2000" dirty="0" smtClean="0"/>
              <a:t>.</a:t>
            </a:r>
          </a:p>
          <a:p>
            <a:pPr algn="just"/>
            <a:r>
              <a:rPr lang="en-IN" sz="2000" dirty="0"/>
              <a:t>Initially, the </a:t>
            </a:r>
            <a:r>
              <a:rPr lang="en-IN" sz="2000" dirty="0" err="1"/>
              <a:t>CLR</a:t>
            </a:r>
            <a:r>
              <a:rPr lang="en-IN" sz="2000" dirty="0"/>
              <a:t> input of SC is </a:t>
            </a:r>
            <a:r>
              <a:rPr lang="en-IN" sz="2000" dirty="0" smtClean="0"/>
              <a:t>active</a:t>
            </a:r>
          </a:p>
          <a:p>
            <a:pPr algn="just"/>
            <a:r>
              <a:rPr lang="en-IN" sz="2000" dirty="0"/>
              <a:t>The first positive transition of the clock clears SC to 0, which in turn activates the </a:t>
            </a:r>
            <a:r>
              <a:rPr lang="en-IN" sz="2000" dirty="0" smtClean="0"/>
              <a:t>timing T0 </a:t>
            </a:r>
            <a:r>
              <a:rPr lang="en-IN" sz="2000" dirty="0"/>
              <a:t>out of the decoder. </a:t>
            </a:r>
            <a:endParaRPr lang="en-IN" sz="2000" dirty="0" smtClean="0"/>
          </a:p>
          <a:p>
            <a:pPr algn="just"/>
            <a:r>
              <a:rPr lang="en-IN" sz="2000" dirty="0" smtClean="0"/>
              <a:t>T0 </a:t>
            </a:r>
            <a:r>
              <a:rPr lang="en-IN" sz="2000" dirty="0"/>
              <a:t>is active during one clock cycle. </a:t>
            </a:r>
            <a:endParaRPr lang="en-IN" sz="2000" dirty="0" smtClean="0"/>
          </a:p>
          <a:p>
            <a:pPr algn="just"/>
            <a:r>
              <a:rPr lang="en-IN" sz="2000" dirty="0" smtClean="0"/>
              <a:t>The </a:t>
            </a:r>
            <a:r>
              <a:rPr lang="en-IN" sz="2000" dirty="0"/>
              <a:t>positive clock </a:t>
            </a:r>
            <a:r>
              <a:rPr lang="en-IN" sz="2000" dirty="0" smtClean="0"/>
              <a:t>transition </a:t>
            </a:r>
            <a:r>
              <a:rPr lang="en-IN" sz="2000" dirty="0" err="1"/>
              <a:t>labeled</a:t>
            </a:r>
            <a:r>
              <a:rPr lang="en-IN" sz="2000" dirty="0"/>
              <a:t> T0 in the diagram will </a:t>
            </a:r>
            <a:r>
              <a:rPr lang="en-IN" sz="2000" dirty="0">
                <a:solidFill>
                  <a:srgbClr val="FF0000"/>
                </a:solidFill>
              </a:rPr>
              <a:t>trigger only those registers whose control inputs </a:t>
            </a:r>
            <a:r>
              <a:rPr lang="en-IN" sz="2000" dirty="0" smtClean="0">
                <a:solidFill>
                  <a:srgbClr val="FF0000"/>
                </a:solidFill>
              </a:rPr>
              <a:t>are connected </a:t>
            </a:r>
            <a:r>
              <a:rPr lang="en-IN" sz="2000" dirty="0">
                <a:solidFill>
                  <a:srgbClr val="FF0000"/>
                </a:solidFill>
              </a:rPr>
              <a:t>to timing signal T0</a:t>
            </a:r>
            <a:r>
              <a:rPr lang="en-IN" sz="2000" dirty="0" smtClean="0"/>
              <a:t>.</a:t>
            </a:r>
          </a:p>
          <a:p>
            <a:pPr algn="just"/>
            <a:r>
              <a:rPr lang="en-IN" sz="2000" dirty="0"/>
              <a:t>SC is incremented with every positive clock transition, unless its </a:t>
            </a:r>
            <a:r>
              <a:rPr lang="en-IN" sz="2000" dirty="0" err="1"/>
              <a:t>CLR</a:t>
            </a:r>
            <a:r>
              <a:rPr lang="en-IN" sz="2000" dirty="0"/>
              <a:t> input is active</a:t>
            </a:r>
            <a:r>
              <a:rPr lang="en-IN" sz="2000" dirty="0" smtClean="0"/>
              <a:t>.</a:t>
            </a:r>
          </a:p>
          <a:p>
            <a:pPr algn="just"/>
            <a:r>
              <a:rPr lang="en-IN" sz="2000" dirty="0"/>
              <a:t>This procedures the sequence of timing signals T0, T1, T2, T3 and T4, and so on. </a:t>
            </a:r>
            <a:endParaRPr lang="en-IN" sz="2000" dirty="0" smtClean="0"/>
          </a:p>
          <a:p>
            <a:pPr algn="just"/>
            <a:r>
              <a:rPr lang="en-IN" sz="2000" dirty="0" smtClean="0"/>
              <a:t>If </a:t>
            </a:r>
            <a:r>
              <a:rPr lang="en-IN" sz="2000" dirty="0"/>
              <a:t>SC is </a:t>
            </a:r>
            <a:r>
              <a:rPr lang="en-IN" sz="2000" dirty="0" smtClean="0"/>
              <a:t>not cleared</a:t>
            </a:r>
            <a:r>
              <a:rPr lang="en-IN" sz="2000" dirty="0"/>
              <a:t>, the timing signals will continue with T5, T6, up to T15 and back to T0</a:t>
            </a:r>
            <a:r>
              <a:rPr lang="en-IN" sz="2000" dirty="0" smtClean="0"/>
              <a:t>.</a:t>
            </a:r>
          </a:p>
          <a:p>
            <a:pPr algn="just"/>
            <a:r>
              <a:rPr lang="en-IN" sz="2000" dirty="0"/>
              <a:t>The last three waveforms shows how SC is cleared when D3T4 = 1. </a:t>
            </a:r>
            <a:endParaRPr lang="en-IN" sz="2000" dirty="0" smtClean="0"/>
          </a:p>
          <a:p>
            <a:pPr algn="just"/>
            <a:r>
              <a:rPr lang="en-IN" sz="2000" dirty="0" smtClean="0"/>
              <a:t>Output </a:t>
            </a:r>
            <a:r>
              <a:rPr lang="en-IN" sz="2000" dirty="0"/>
              <a:t>D3 from </a:t>
            </a:r>
            <a:r>
              <a:rPr lang="en-IN" sz="2000" dirty="0" smtClean="0"/>
              <a:t>the operation </a:t>
            </a:r>
            <a:r>
              <a:rPr lang="en-IN" sz="2000" dirty="0"/>
              <a:t>decoder becomes active at the end of timing signal T2. When timing signal </a:t>
            </a:r>
            <a:r>
              <a:rPr lang="en-IN" sz="2000" dirty="0" smtClean="0"/>
              <a:t>T4 becomes </a:t>
            </a:r>
            <a:r>
              <a:rPr lang="en-IN" sz="2000" dirty="0"/>
              <a:t>active, the output of the AND gate that implements the control function </a:t>
            </a:r>
            <a:r>
              <a:rPr lang="en-IN" sz="2000" dirty="0" smtClean="0"/>
              <a:t>D3T4 becomes </a:t>
            </a:r>
            <a:r>
              <a:rPr lang="en-IN" sz="2000" dirty="0"/>
              <a:t>active</a:t>
            </a:r>
            <a:r>
              <a:rPr lang="en-IN" sz="2000" dirty="0" smtClean="0"/>
              <a:t>.</a:t>
            </a:r>
          </a:p>
          <a:p>
            <a:pPr algn="just"/>
            <a:r>
              <a:rPr lang="en-IN" sz="2000" dirty="0"/>
              <a:t>This signal is applied to the </a:t>
            </a:r>
            <a:r>
              <a:rPr lang="en-IN" sz="2000" dirty="0" err="1"/>
              <a:t>CLR</a:t>
            </a:r>
            <a:r>
              <a:rPr lang="en-IN" sz="2000" dirty="0"/>
              <a:t> input of SC. On the next positive clock transition </a:t>
            </a:r>
            <a:r>
              <a:rPr lang="en-IN" sz="2000" dirty="0" smtClean="0"/>
              <a:t>the counter </a:t>
            </a:r>
            <a:r>
              <a:rPr lang="en-IN" sz="2000" dirty="0"/>
              <a:t>is cleared to 0.  </a:t>
            </a:r>
            <a:r>
              <a:rPr lang="en-IN" sz="2000" dirty="0" smtClean="0"/>
              <a:t>This </a:t>
            </a:r>
            <a:r>
              <a:rPr lang="en-IN" sz="2000" dirty="0"/>
              <a:t>causes the timing signal T0 to become active instead of </a:t>
            </a:r>
            <a:r>
              <a:rPr lang="en-IN" sz="2000" dirty="0" smtClean="0"/>
              <a:t>T5 that </a:t>
            </a:r>
            <a:r>
              <a:rPr lang="en-IN" sz="2000" dirty="0"/>
              <a:t>would have been active if SC were incremented instead of cleared.</a:t>
            </a:r>
          </a:p>
        </p:txBody>
      </p:sp>
    </p:spTree>
    <p:extLst>
      <p:ext uri="{BB962C8B-B14F-4D97-AF65-F5344CB8AC3E}">
        <p14:creationId xmlns:p14="http://schemas.microsoft.com/office/powerpoint/2010/main" val="4182896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lIns="77221" tIns="38611" rIns="77221" bIns="38611"/>
          <a:lstStyle/>
          <a:p>
            <a:endParaRPr lang="en-IN" dirty="0"/>
          </a:p>
        </p:txBody>
      </p:sp>
      <p:pic>
        <p:nvPicPr>
          <p:cNvPr id="38914" name="Picture 2" descr="G:\Downloads\IMG20210105104448.jpg"/>
          <p:cNvPicPr>
            <a:picLocks noChangeAspect="1" noChangeArrowheads="1"/>
          </p:cNvPicPr>
          <p:nvPr/>
        </p:nvPicPr>
        <p:blipFill>
          <a:blip r:embed="rId2" cstate="print"/>
          <a:srcRect l="8077" t="15385" r="4231" b="10769"/>
          <a:stretch>
            <a:fillRect/>
          </a:stretch>
        </p:blipFill>
        <p:spPr bwMode="auto">
          <a:xfrm>
            <a:off x="0" y="381001"/>
            <a:ext cx="9144000" cy="6476999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659466" y="0"/>
            <a:ext cx="3481500" cy="363162"/>
          </a:xfrm>
          <a:prstGeom prst="rect">
            <a:avLst/>
          </a:prstGeom>
        </p:spPr>
        <p:txBody>
          <a:bodyPr wrap="none" lIns="85329" tIns="42665" rIns="85329" bIns="42665">
            <a:spAutoFit/>
          </a:bodyPr>
          <a:lstStyle/>
          <a:p>
            <a:r>
              <a:rPr lang="en-IN" dirty="0" smtClean="0">
                <a:solidFill>
                  <a:srgbClr val="FF0000"/>
                </a:solidFill>
              </a:rPr>
              <a:t>Block diagram of 8086 Micro computer</a:t>
            </a:r>
            <a:endParaRPr lang="en-IN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511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:\Downloads\IMG20210105104500.jpg"/>
          <p:cNvPicPr/>
          <p:nvPr/>
        </p:nvPicPr>
        <p:blipFill>
          <a:blip r:embed="rId2" cstate="print"/>
          <a:srcRect l="14091" t="7895" r="17905" b="13668"/>
          <a:stretch>
            <a:fillRect/>
          </a:stretch>
        </p:blipFill>
        <p:spPr bwMode="auto">
          <a:xfrm>
            <a:off x="152400" y="228600"/>
            <a:ext cx="88392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79582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82562"/>
            <a:ext cx="7162800" cy="655638"/>
          </a:xfrm>
        </p:spPr>
        <p:txBody>
          <a:bodyPr>
            <a:normAutofit fontScale="90000"/>
          </a:bodyPr>
          <a:lstStyle/>
          <a:p>
            <a:r>
              <a:rPr lang="en-IN" b="1" dirty="0">
                <a:solidFill>
                  <a:srgbClr val="FF0000"/>
                </a:solidFill>
              </a:rPr>
              <a:t>Instruction Cycle </a:t>
            </a:r>
            <a:endParaRPr lang="en-IN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838200"/>
            <a:ext cx="8763000" cy="4572000"/>
          </a:xfrm>
        </p:spPr>
        <p:txBody>
          <a:bodyPr>
            <a:noAutofit/>
          </a:bodyPr>
          <a:lstStyle/>
          <a:p>
            <a:r>
              <a:rPr lang="en-IN" sz="2400" dirty="0" smtClean="0"/>
              <a:t>A </a:t>
            </a:r>
            <a:r>
              <a:rPr lang="en-IN" sz="2400" dirty="0"/>
              <a:t>program residing in the memory unit of the computer consists of a sequence of instructions. </a:t>
            </a:r>
          </a:p>
          <a:p>
            <a:r>
              <a:rPr lang="en-IN" sz="2400" dirty="0" smtClean="0"/>
              <a:t>The </a:t>
            </a:r>
            <a:r>
              <a:rPr lang="en-IN" sz="2400" dirty="0"/>
              <a:t>program is executed in the computer by going through a cycle for each instruction. </a:t>
            </a:r>
          </a:p>
          <a:p>
            <a:r>
              <a:rPr lang="en-IN" sz="2400" dirty="0" smtClean="0"/>
              <a:t>Each </a:t>
            </a:r>
            <a:r>
              <a:rPr lang="en-IN" sz="2400" dirty="0"/>
              <a:t>instruction cycle in turn is subdivided into a sequence of sub cycles or phases. </a:t>
            </a:r>
          </a:p>
          <a:p>
            <a:pPr marL="0" indent="0">
              <a:buNone/>
            </a:pPr>
            <a:r>
              <a:rPr lang="en-IN" sz="2400" dirty="0" smtClean="0"/>
              <a:t> </a:t>
            </a:r>
            <a:r>
              <a:rPr lang="en-IN" sz="2400" dirty="0"/>
              <a:t>In the basic computer each instruction cycle consists of the following phases: </a:t>
            </a:r>
          </a:p>
          <a:p>
            <a:pPr marL="788670" lvl="1" indent="-514350">
              <a:buFont typeface="+mj-lt"/>
              <a:buAutoNum type="arabicPeriod"/>
            </a:pPr>
            <a:r>
              <a:rPr lang="en-IN" dirty="0" smtClean="0">
                <a:solidFill>
                  <a:srgbClr val="00B050"/>
                </a:solidFill>
              </a:rPr>
              <a:t>Fetch </a:t>
            </a:r>
            <a:r>
              <a:rPr lang="en-IN" dirty="0">
                <a:solidFill>
                  <a:srgbClr val="00B050"/>
                </a:solidFill>
              </a:rPr>
              <a:t>an instruction from </a:t>
            </a:r>
            <a:r>
              <a:rPr lang="en-IN" dirty="0" smtClean="0">
                <a:solidFill>
                  <a:srgbClr val="00B050"/>
                </a:solidFill>
              </a:rPr>
              <a:t>memory.</a:t>
            </a:r>
          </a:p>
          <a:p>
            <a:pPr marL="788670" lvl="1" indent="-514350">
              <a:buFont typeface="+mj-lt"/>
              <a:buAutoNum type="arabicPeriod"/>
            </a:pPr>
            <a:r>
              <a:rPr lang="en-IN" dirty="0" smtClean="0">
                <a:solidFill>
                  <a:srgbClr val="00B050"/>
                </a:solidFill>
              </a:rPr>
              <a:t>Decode </a:t>
            </a:r>
            <a:r>
              <a:rPr lang="en-IN" dirty="0">
                <a:solidFill>
                  <a:srgbClr val="00B050"/>
                </a:solidFill>
              </a:rPr>
              <a:t>the instruction. </a:t>
            </a:r>
            <a:endParaRPr lang="en-IN" dirty="0" smtClean="0">
              <a:solidFill>
                <a:srgbClr val="00B050"/>
              </a:solidFill>
            </a:endParaRPr>
          </a:p>
          <a:p>
            <a:pPr marL="788670" lvl="1" indent="-514350">
              <a:buFont typeface="+mj-lt"/>
              <a:buAutoNum type="arabicPeriod"/>
            </a:pPr>
            <a:r>
              <a:rPr lang="en-IN" dirty="0" smtClean="0">
                <a:solidFill>
                  <a:srgbClr val="00B050"/>
                </a:solidFill>
              </a:rPr>
              <a:t>Read </a:t>
            </a:r>
            <a:r>
              <a:rPr lang="en-IN" dirty="0">
                <a:solidFill>
                  <a:srgbClr val="00B050"/>
                </a:solidFill>
              </a:rPr>
              <a:t>the effective address from memory if the instruction has an indirect address. </a:t>
            </a:r>
            <a:endParaRPr lang="en-IN" dirty="0" smtClean="0">
              <a:solidFill>
                <a:srgbClr val="00B050"/>
              </a:solidFill>
            </a:endParaRPr>
          </a:p>
          <a:p>
            <a:pPr marL="788670" lvl="1" indent="-514350">
              <a:buFont typeface="+mj-lt"/>
              <a:buAutoNum type="arabicPeriod"/>
            </a:pPr>
            <a:r>
              <a:rPr lang="en-IN" dirty="0" smtClean="0">
                <a:solidFill>
                  <a:srgbClr val="00B050"/>
                </a:solidFill>
              </a:rPr>
              <a:t>Execute </a:t>
            </a:r>
            <a:r>
              <a:rPr lang="en-IN" dirty="0">
                <a:solidFill>
                  <a:srgbClr val="00B050"/>
                </a:solidFill>
              </a:rPr>
              <a:t>the instruction. </a:t>
            </a:r>
          </a:p>
          <a:p>
            <a:r>
              <a:rPr lang="en-IN" sz="2400" dirty="0" smtClean="0"/>
              <a:t>Upon </a:t>
            </a:r>
            <a:r>
              <a:rPr lang="en-IN" sz="2400" dirty="0"/>
              <a:t>the completion of step 4, the control goes back to step 1 to fetch, decode, and execute the next instruction. </a:t>
            </a:r>
          </a:p>
          <a:p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1650020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219559"/>
            <a:ext cx="8763000" cy="4572000"/>
          </a:xfrm>
        </p:spPr>
        <p:txBody>
          <a:bodyPr/>
          <a:lstStyle/>
          <a:p>
            <a:r>
              <a:rPr lang="en-IN" b="1" dirty="0"/>
              <a:t>Fetch and Decode: </a:t>
            </a:r>
            <a:endParaRPr lang="en-IN" b="1" dirty="0" smtClean="0"/>
          </a:p>
          <a:p>
            <a:pPr lvl="1" algn="just"/>
            <a:r>
              <a:rPr lang="en-IN" dirty="0" smtClean="0"/>
              <a:t>Initially</a:t>
            </a:r>
            <a:r>
              <a:rPr lang="en-IN" dirty="0"/>
              <a:t>, the program counter PC is loaded with the address of the first instruction in the program. </a:t>
            </a:r>
          </a:p>
          <a:p>
            <a:pPr lvl="1" algn="just"/>
            <a:r>
              <a:rPr lang="en-IN" dirty="0" smtClean="0"/>
              <a:t>The </a:t>
            </a:r>
            <a:r>
              <a:rPr lang="en-IN" dirty="0"/>
              <a:t>sequence counter </a:t>
            </a:r>
            <a:r>
              <a:rPr lang="en-IN" i="1" dirty="0"/>
              <a:t>SC </a:t>
            </a:r>
            <a:r>
              <a:rPr lang="en-IN" dirty="0"/>
              <a:t>is cleared to 0, providing a decoded timing signal T0. </a:t>
            </a:r>
          </a:p>
          <a:p>
            <a:pPr lvl="1" algn="just"/>
            <a:r>
              <a:rPr lang="en-IN" dirty="0" smtClean="0"/>
              <a:t>The </a:t>
            </a:r>
            <a:r>
              <a:rPr lang="en-IN" dirty="0" err="1"/>
              <a:t>microoperations</a:t>
            </a:r>
            <a:r>
              <a:rPr lang="en-IN" dirty="0"/>
              <a:t> for the fetch and decode phases can be specified by the following register transfer statements. </a:t>
            </a:r>
          </a:p>
          <a:p>
            <a:endParaRPr lang="en-IN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200400"/>
            <a:ext cx="7283824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6463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0"/>
            <a:ext cx="6629400" cy="6721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7838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304800"/>
            <a:ext cx="8458200" cy="4572000"/>
          </a:xfrm>
        </p:spPr>
        <p:txBody>
          <a:bodyPr>
            <a:noAutofit/>
          </a:bodyPr>
          <a:lstStyle/>
          <a:p>
            <a:r>
              <a:rPr lang="en-IN" sz="1600" b="1" dirty="0"/>
              <a:t>Determine the Type of </a:t>
            </a:r>
            <a:r>
              <a:rPr lang="en-IN" sz="1600" b="1" dirty="0" smtClean="0"/>
              <a:t>Instruction</a:t>
            </a:r>
          </a:p>
          <a:p>
            <a:pPr lvl="1"/>
            <a:r>
              <a:rPr lang="en-IN" sz="1600" dirty="0" smtClean="0"/>
              <a:t>The </a:t>
            </a:r>
            <a:r>
              <a:rPr lang="en-IN" sz="1600" dirty="0"/>
              <a:t>timing signal that is active after the decoding is T3. </a:t>
            </a:r>
          </a:p>
          <a:p>
            <a:pPr lvl="1"/>
            <a:r>
              <a:rPr lang="en-IN" sz="1600" dirty="0" smtClean="0"/>
              <a:t>During </a:t>
            </a:r>
            <a:r>
              <a:rPr lang="en-IN" sz="1600" dirty="0"/>
              <a:t>time T3, the control unit determine the type of instruction that was read from the memory. </a:t>
            </a:r>
          </a:p>
          <a:p>
            <a:pPr lvl="1"/>
            <a:r>
              <a:rPr lang="en-IN" sz="1600" dirty="0" smtClean="0"/>
              <a:t>The </a:t>
            </a:r>
            <a:r>
              <a:rPr lang="en-IN" sz="1600" dirty="0"/>
              <a:t>flowchart of fig.5-9 shows the initial configurations for the instruction cycle and also how the control determines the instruction cycle type after the decoding. </a:t>
            </a:r>
          </a:p>
          <a:p>
            <a:pPr lvl="1"/>
            <a:r>
              <a:rPr lang="en-IN" sz="1600" dirty="0" smtClean="0"/>
              <a:t>Decoder </a:t>
            </a:r>
            <a:r>
              <a:rPr lang="en-IN" sz="1600" dirty="0"/>
              <a:t>output D7 is equal to 1 if the operation code is equal to binary 111. </a:t>
            </a:r>
          </a:p>
          <a:p>
            <a:pPr lvl="1"/>
            <a:r>
              <a:rPr lang="en-IN" sz="1600" dirty="0" smtClean="0"/>
              <a:t>If </a:t>
            </a:r>
            <a:r>
              <a:rPr lang="en-IN" sz="1600" dirty="0"/>
              <a:t>D7=1, the instruction must be a register-reference or input-output type. </a:t>
            </a:r>
          </a:p>
          <a:p>
            <a:pPr lvl="1"/>
            <a:r>
              <a:rPr lang="en-IN" sz="1600" dirty="0" smtClean="0"/>
              <a:t>If </a:t>
            </a:r>
            <a:r>
              <a:rPr lang="en-IN" sz="1600" i="1" dirty="0"/>
              <a:t>D7 = </a:t>
            </a:r>
            <a:r>
              <a:rPr lang="en-IN" sz="1600" dirty="0"/>
              <a:t>0, the operation code must be one of the other seven values 000 through 110, specifying a memory-reference instruction</a:t>
            </a:r>
            <a:r>
              <a:rPr lang="en-IN" sz="1600" dirty="0" smtClean="0"/>
              <a:t>.</a:t>
            </a:r>
          </a:p>
          <a:p>
            <a:pPr lvl="1"/>
            <a:r>
              <a:rPr lang="en-IN" sz="1600" dirty="0" smtClean="0"/>
              <a:t>Control </a:t>
            </a:r>
            <a:r>
              <a:rPr lang="en-IN" sz="1600" dirty="0"/>
              <a:t>then inspects the value of the first bit of the instruction, which is now available in flip-flop I. </a:t>
            </a:r>
          </a:p>
          <a:p>
            <a:pPr lvl="1"/>
            <a:r>
              <a:rPr lang="en-IN" sz="1600" dirty="0" smtClean="0"/>
              <a:t>If </a:t>
            </a:r>
            <a:r>
              <a:rPr lang="en-IN" sz="1600" i="1" dirty="0"/>
              <a:t>D7 = </a:t>
            </a:r>
            <a:r>
              <a:rPr lang="en-IN" sz="1600" dirty="0"/>
              <a:t>0 and I = 1, indicates a memory-reference instruction with an indirect address. So it is then necessary to read the effective address from memory. </a:t>
            </a:r>
          </a:p>
          <a:p>
            <a:pPr lvl="1"/>
            <a:r>
              <a:rPr lang="en-IN" sz="1600" dirty="0" smtClean="0"/>
              <a:t> </a:t>
            </a:r>
            <a:r>
              <a:rPr lang="en-IN" sz="1600" dirty="0"/>
              <a:t>If </a:t>
            </a:r>
            <a:r>
              <a:rPr lang="en-IN" sz="1600" i="1" dirty="0"/>
              <a:t>D7 = </a:t>
            </a:r>
            <a:r>
              <a:rPr lang="en-IN" sz="1600" dirty="0"/>
              <a:t>0 and I = 0, indicates a memory-reference instruction with a direct address. </a:t>
            </a:r>
          </a:p>
          <a:p>
            <a:pPr lvl="1"/>
            <a:r>
              <a:rPr lang="en-IN" sz="1600" dirty="0" smtClean="0"/>
              <a:t> </a:t>
            </a:r>
            <a:r>
              <a:rPr lang="en-IN" sz="1600" dirty="0"/>
              <a:t>If </a:t>
            </a:r>
            <a:r>
              <a:rPr lang="en-IN" sz="1600" i="1" dirty="0"/>
              <a:t>D7 = </a:t>
            </a:r>
            <a:r>
              <a:rPr lang="en-IN" sz="1600" dirty="0"/>
              <a:t>1 and I = 0, indicates a register-reference instruction. </a:t>
            </a:r>
          </a:p>
          <a:p>
            <a:pPr lvl="1"/>
            <a:r>
              <a:rPr lang="en-IN" sz="1600" dirty="0" smtClean="0"/>
              <a:t>If </a:t>
            </a:r>
            <a:r>
              <a:rPr lang="en-IN" sz="1600" i="1" dirty="0"/>
              <a:t>D7 = </a:t>
            </a:r>
            <a:r>
              <a:rPr lang="en-IN" sz="1600" dirty="0"/>
              <a:t>01and I = 1, indicates an input-output instruction. </a:t>
            </a:r>
          </a:p>
          <a:p>
            <a:pPr lvl="1"/>
            <a:r>
              <a:rPr lang="en-IN" sz="1600" dirty="0" smtClean="0"/>
              <a:t> </a:t>
            </a:r>
            <a:r>
              <a:rPr lang="en-IN" sz="1600" dirty="0"/>
              <a:t>The three instruction types are subdivided into four separate paths. </a:t>
            </a:r>
          </a:p>
          <a:p>
            <a:pPr lvl="1"/>
            <a:r>
              <a:rPr lang="en-IN" sz="1600" dirty="0" smtClean="0"/>
              <a:t>The </a:t>
            </a:r>
            <a:r>
              <a:rPr lang="en-IN" sz="1600" dirty="0"/>
              <a:t>selected operation is activated with the clock transition associated with timing signal T3. </a:t>
            </a:r>
          </a:p>
          <a:p>
            <a:pPr lvl="1"/>
            <a:r>
              <a:rPr lang="en-IN" sz="1600" dirty="0" smtClean="0"/>
              <a:t>This </a:t>
            </a:r>
            <a:r>
              <a:rPr lang="en-IN" sz="1600" dirty="0"/>
              <a:t>can be symbolized as follows: </a:t>
            </a:r>
          </a:p>
          <a:p>
            <a:pPr lvl="1"/>
            <a:endParaRPr lang="en-IN" sz="1600" dirty="0"/>
          </a:p>
          <a:p>
            <a:endParaRPr lang="en-IN" sz="1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199" y="5343967"/>
            <a:ext cx="4876801" cy="1285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1528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9136"/>
            <a:ext cx="8229600" cy="6808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5244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772400" cy="655638"/>
          </a:xfrm>
        </p:spPr>
        <p:txBody>
          <a:bodyPr>
            <a:normAutofit fontScale="90000"/>
          </a:bodyPr>
          <a:lstStyle/>
          <a:p>
            <a:r>
              <a:rPr lang="en-IN" b="1" dirty="0">
                <a:solidFill>
                  <a:srgbClr val="FF0000"/>
                </a:solidFill>
              </a:rPr>
              <a:t>Register-Reference Instructions </a:t>
            </a:r>
            <a:endParaRPr lang="en-IN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838200"/>
            <a:ext cx="8610600" cy="5181600"/>
          </a:xfrm>
        </p:spPr>
        <p:txBody>
          <a:bodyPr>
            <a:noAutofit/>
          </a:bodyPr>
          <a:lstStyle/>
          <a:p>
            <a:r>
              <a:rPr lang="en-IN" sz="2400" dirty="0" smtClean="0"/>
              <a:t>Register-reference </a:t>
            </a:r>
            <a:r>
              <a:rPr lang="en-IN" sz="2400" dirty="0"/>
              <a:t>instructions are recognized by the control when D7 = 1 and I=0. </a:t>
            </a:r>
            <a:endParaRPr lang="en-IN" sz="2400" dirty="0" smtClean="0"/>
          </a:p>
          <a:p>
            <a:endParaRPr lang="en-IN" sz="2400" dirty="0" smtClean="0"/>
          </a:p>
          <a:p>
            <a:r>
              <a:rPr lang="en-IN" sz="2400" dirty="0" smtClean="0"/>
              <a:t> </a:t>
            </a:r>
            <a:r>
              <a:rPr lang="en-IN" sz="2400" dirty="0"/>
              <a:t>These instructions use bits 0 through 11 of the instruction code to specify one of 12 instructions. </a:t>
            </a:r>
          </a:p>
          <a:p>
            <a:r>
              <a:rPr lang="en-IN" sz="2400" dirty="0" smtClean="0"/>
              <a:t>These </a:t>
            </a:r>
            <a:r>
              <a:rPr lang="en-IN" sz="2400" dirty="0"/>
              <a:t>12 bits are available in </a:t>
            </a:r>
            <a:r>
              <a:rPr lang="en-IN" sz="2400" dirty="0" err="1"/>
              <a:t>IR</a:t>
            </a:r>
            <a:r>
              <a:rPr lang="en-IN" sz="2400" dirty="0"/>
              <a:t> (0-11). </a:t>
            </a:r>
          </a:p>
          <a:p>
            <a:r>
              <a:rPr lang="en-IN" sz="2400" dirty="0" smtClean="0"/>
              <a:t>The </a:t>
            </a:r>
            <a:r>
              <a:rPr lang="en-IN" sz="2400" dirty="0"/>
              <a:t>control functions and </a:t>
            </a:r>
            <a:r>
              <a:rPr lang="en-IN" sz="2400" dirty="0" err="1"/>
              <a:t>microoperations</a:t>
            </a:r>
            <a:r>
              <a:rPr lang="en-IN" sz="2400" dirty="0"/>
              <a:t> for the register-reference instructions are listed in </a:t>
            </a:r>
            <a:r>
              <a:rPr lang="en-IN" sz="2400" dirty="0" smtClean="0"/>
              <a:t>Table. </a:t>
            </a:r>
            <a:endParaRPr lang="en-IN" sz="2400" dirty="0"/>
          </a:p>
          <a:p>
            <a:r>
              <a:rPr lang="en-IN" sz="2400" dirty="0" smtClean="0"/>
              <a:t>These </a:t>
            </a:r>
            <a:r>
              <a:rPr lang="en-IN" sz="2400" dirty="0"/>
              <a:t>instructions are executed with the clock transition associated with timing variable T3. </a:t>
            </a:r>
          </a:p>
          <a:p>
            <a:r>
              <a:rPr lang="en-IN" sz="2400" dirty="0" smtClean="0"/>
              <a:t> </a:t>
            </a:r>
            <a:r>
              <a:rPr lang="en-IN" sz="2400" dirty="0"/>
              <a:t>Control function needs the Boolean relation </a:t>
            </a:r>
            <a:r>
              <a:rPr lang="en-IN" sz="2400" dirty="0">
                <a:solidFill>
                  <a:srgbClr val="FF0000"/>
                </a:solidFill>
              </a:rPr>
              <a:t>D7I’T3</a:t>
            </a:r>
            <a:r>
              <a:rPr lang="en-IN" sz="2400" dirty="0"/>
              <a:t>, which we designate for convenience by the symbol </a:t>
            </a:r>
            <a:r>
              <a:rPr lang="en-IN" sz="2400" dirty="0">
                <a:solidFill>
                  <a:srgbClr val="FF0000"/>
                </a:solidFill>
              </a:rPr>
              <a:t>r</a:t>
            </a:r>
            <a:r>
              <a:rPr lang="en-IN" sz="2400" dirty="0"/>
              <a:t>. </a:t>
            </a:r>
          </a:p>
          <a:p>
            <a:r>
              <a:rPr lang="en-IN" sz="2400" dirty="0" smtClean="0"/>
              <a:t>By </a:t>
            </a:r>
            <a:r>
              <a:rPr lang="en-IN" sz="2400" dirty="0"/>
              <a:t>assigning the symbol </a:t>
            </a:r>
            <a:r>
              <a:rPr lang="en-IN" sz="2400" i="1" dirty="0"/>
              <a:t>Bi </a:t>
            </a:r>
            <a:r>
              <a:rPr lang="en-IN" sz="2400" dirty="0"/>
              <a:t>to bit i of </a:t>
            </a:r>
            <a:r>
              <a:rPr lang="en-IN" sz="2400" i="1" dirty="0" err="1"/>
              <a:t>IR</a:t>
            </a:r>
            <a:r>
              <a:rPr lang="en-IN" sz="2400" i="1" dirty="0"/>
              <a:t>, </a:t>
            </a:r>
            <a:r>
              <a:rPr lang="en-IN" sz="2400" dirty="0"/>
              <a:t>all control functions can be simply denoted by </a:t>
            </a:r>
            <a:r>
              <a:rPr lang="en-IN" sz="2400" i="1" dirty="0" err="1">
                <a:solidFill>
                  <a:srgbClr val="FF0000"/>
                </a:solidFill>
              </a:rPr>
              <a:t>rBi</a:t>
            </a:r>
            <a:r>
              <a:rPr lang="en-IN" sz="2400" i="1" dirty="0"/>
              <a:t>. </a:t>
            </a:r>
            <a:endParaRPr lang="en-IN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599" y="1447800"/>
            <a:ext cx="3748087" cy="665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1735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030658"/>
            <a:ext cx="5562602" cy="756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9599"/>
            <a:ext cx="8675372" cy="5257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547284" y="214460"/>
            <a:ext cx="34920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dirty="0"/>
              <a:t>These 12 bits are available in </a:t>
            </a:r>
            <a:r>
              <a:rPr lang="en-IN" dirty="0" err="1"/>
              <a:t>IR</a:t>
            </a:r>
            <a:r>
              <a:rPr lang="en-IN" dirty="0"/>
              <a:t> (0-11). </a:t>
            </a:r>
          </a:p>
        </p:txBody>
      </p:sp>
    </p:spTree>
    <p:extLst>
      <p:ext uri="{BB962C8B-B14F-4D97-AF65-F5344CB8AC3E}">
        <p14:creationId xmlns:p14="http://schemas.microsoft.com/office/powerpoint/2010/main" val="3464288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8600"/>
            <a:ext cx="7772400" cy="762000"/>
          </a:xfrm>
        </p:spPr>
        <p:txBody>
          <a:bodyPr>
            <a:normAutofit fontScale="90000"/>
          </a:bodyPr>
          <a:lstStyle/>
          <a:p>
            <a:r>
              <a:rPr lang="en-IN" b="1" dirty="0" smtClean="0">
                <a:solidFill>
                  <a:srgbClr val="FF0000"/>
                </a:solidFill>
              </a:rPr>
              <a:t/>
            </a:r>
            <a:br>
              <a:rPr lang="en-IN" b="1" dirty="0" smtClean="0">
                <a:solidFill>
                  <a:srgbClr val="FF0000"/>
                </a:solidFill>
              </a:rPr>
            </a:br>
            <a:r>
              <a:rPr lang="en-IN" b="1" dirty="0">
                <a:solidFill>
                  <a:srgbClr val="FF0000"/>
                </a:solidFill>
              </a:rPr>
              <a:t/>
            </a:r>
            <a:br>
              <a:rPr lang="en-IN" b="1" dirty="0">
                <a:solidFill>
                  <a:srgbClr val="FF0000"/>
                </a:solidFill>
              </a:rPr>
            </a:br>
            <a:r>
              <a:rPr lang="en-IN" b="1" dirty="0" smtClean="0">
                <a:solidFill>
                  <a:srgbClr val="FF0000"/>
                </a:solidFill>
              </a:rPr>
              <a:t/>
            </a:r>
            <a:br>
              <a:rPr lang="en-IN" b="1" dirty="0" smtClean="0">
                <a:solidFill>
                  <a:srgbClr val="FF0000"/>
                </a:solidFill>
              </a:rPr>
            </a:br>
            <a:r>
              <a:rPr lang="en-IN" b="1" dirty="0" smtClean="0">
                <a:solidFill>
                  <a:srgbClr val="FF0000"/>
                </a:solidFill>
              </a:rPr>
              <a:t>Stored </a:t>
            </a:r>
            <a:r>
              <a:rPr lang="en-IN" b="1" dirty="0">
                <a:solidFill>
                  <a:srgbClr val="FF0000"/>
                </a:solidFill>
              </a:rPr>
              <a:t>Program </a:t>
            </a:r>
            <a:r>
              <a:rPr lang="en-IN" b="1" dirty="0" smtClean="0">
                <a:solidFill>
                  <a:srgbClr val="FF0000"/>
                </a:solidFill>
              </a:rPr>
              <a:t>Organization</a:t>
            </a:r>
            <a:endParaRPr lang="en-IN" dirty="0">
              <a:solidFill>
                <a:srgbClr val="FF0000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199322"/>
            <a:ext cx="6934200" cy="5125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7850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228600"/>
            <a:ext cx="8610600" cy="5791200"/>
          </a:xfrm>
        </p:spPr>
        <p:txBody>
          <a:bodyPr>
            <a:noAutofit/>
          </a:bodyPr>
          <a:lstStyle/>
          <a:p>
            <a:r>
              <a:rPr lang="en-IN" sz="2000" dirty="0" smtClean="0"/>
              <a:t>For </a:t>
            </a:r>
            <a:r>
              <a:rPr lang="en-IN" sz="2000" dirty="0"/>
              <a:t>example, the instruction </a:t>
            </a:r>
            <a:r>
              <a:rPr lang="en-IN" sz="2000" dirty="0" err="1"/>
              <a:t>CLA</a:t>
            </a:r>
            <a:r>
              <a:rPr lang="en-IN" sz="2000" dirty="0"/>
              <a:t> has the hexadecimal code 7800, which gives the binary equivalent 0111 1000 0000 0000. The first bit is a zero and is equivalent to I’. </a:t>
            </a:r>
          </a:p>
          <a:p>
            <a:r>
              <a:rPr lang="en-IN" sz="2000" dirty="0" smtClean="0"/>
              <a:t>The </a:t>
            </a:r>
            <a:r>
              <a:rPr lang="en-IN" sz="2000" dirty="0"/>
              <a:t>next three bits constitute the operation code and are recognized from decoder output D7. </a:t>
            </a:r>
          </a:p>
          <a:p>
            <a:r>
              <a:rPr lang="en-IN" sz="2000" dirty="0" smtClean="0"/>
              <a:t>Bit </a:t>
            </a:r>
            <a:r>
              <a:rPr lang="en-IN" sz="2000" dirty="0"/>
              <a:t>11 in </a:t>
            </a:r>
            <a:r>
              <a:rPr lang="en-IN" sz="2000" dirty="0" err="1"/>
              <a:t>IR</a:t>
            </a:r>
            <a:r>
              <a:rPr lang="en-IN" sz="2000" dirty="0"/>
              <a:t> is 1 and is recognized from B11. The control function that initiates the </a:t>
            </a:r>
            <a:r>
              <a:rPr lang="en-IN" sz="2000" dirty="0" err="1"/>
              <a:t>microoperation</a:t>
            </a:r>
            <a:r>
              <a:rPr lang="en-IN" sz="2000" dirty="0"/>
              <a:t> for this instruction is </a:t>
            </a:r>
            <a:r>
              <a:rPr lang="en-IN" sz="2000" i="1" dirty="0"/>
              <a:t>D7</a:t>
            </a:r>
            <a:r>
              <a:rPr lang="en-IN" sz="2000" dirty="0"/>
              <a:t>I’T3 B11 = rB11. </a:t>
            </a:r>
          </a:p>
          <a:p>
            <a:r>
              <a:rPr lang="en-IN" sz="2000" dirty="0" smtClean="0"/>
              <a:t>The </a:t>
            </a:r>
            <a:r>
              <a:rPr lang="en-IN" sz="2000" dirty="0"/>
              <a:t>execution of a register-reference instruction is completed at time T3. </a:t>
            </a:r>
          </a:p>
          <a:p>
            <a:r>
              <a:rPr lang="en-IN" sz="2000" dirty="0" smtClean="0"/>
              <a:t>The </a:t>
            </a:r>
            <a:r>
              <a:rPr lang="en-IN" sz="2000" dirty="0"/>
              <a:t>sequence counter SC is cleared to 0 and the control goes back to fetch the next instruction with timing signal T0. </a:t>
            </a:r>
          </a:p>
          <a:p>
            <a:r>
              <a:rPr lang="en-IN" sz="2000" dirty="0" smtClean="0"/>
              <a:t>The </a:t>
            </a:r>
            <a:r>
              <a:rPr lang="en-IN" sz="2000" dirty="0"/>
              <a:t>first seven register-reference instructions perform clear, complement, circular shift, and increment </a:t>
            </a:r>
            <a:r>
              <a:rPr lang="en-IN" sz="2000" dirty="0" err="1"/>
              <a:t>microoperations</a:t>
            </a:r>
            <a:r>
              <a:rPr lang="en-IN" sz="2000" dirty="0"/>
              <a:t> on the AC or E registers. </a:t>
            </a:r>
          </a:p>
          <a:p>
            <a:r>
              <a:rPr lang="en-IN" sz="2000" dirty="0" smtClean="0"/>
              <a:t> </a:t>
            </a:r>
            <a:r>
              <a:rPr lang="en-IN" sz="2000" dirty="0"/>
              <a:t>The next four instructions cause a skip of the next instruction in sequence when a stated condition is satisfied. The skipping of the instruction is achieved by incrementing </a:t>
            </a:r>
            <a:r>
              <a:rPr lang="en-IN" sz="2000" i="1" dirty="0"/>
              <a:t>PC </a:t>
            </a:r>
            <a:r>
              <a:rPr lang="en-IN" sz="2000" dirty="0"/>
              <a:t>once again. </a:t>
            </a:r>
          </a:p>
          <a:p>
            <a:r>
              <a:rPr lang="en-IN" sz="2000" dirty="0" smtClean="0"/>
              <a:t>The </a:t>
            </a:r>
            <a:r>
              <a:rPr lang="en-IN" sz="2000" dirty="0"/>
              <a:t>condition control statements must be recognized as part of the control conditions. </a:t>
            </a:r>
          </a:p>
          <a:p>
            <a:r>
              <a:rPr lang="en-IN" sz="2000" dirty="0" smtClean="0"/>
              <a:t>The </a:t>
            </a:r>
            <a:r>
              <a:rPr lang="en-IN" sz="2000" i="1" dirty="0"/>
              <a:t>AC </a:t>
            </a:r>
            <a:r>
              <a:rPr lang="en-IN" sz="2000" dirty="0"/>
              <a:t>is positive when the sign bit in AC(15) = 0; it is negative when AC(15) = 1. The content of </a:t>
            </a:r>
            <a:r>
              <a:rPr lang="en-IN" sz="2000" i="1" dirty="0"/>
              <a:t>AC </a:t>
            </a:r>
            <a:r>
              <a:rPr lang="en-IN" sz="2000" dirty="0"/>
              <a:t>is zero </a:t>
            </a:r>
            <a:r>
              <a:rPr lang="en-IN" sz="2000" i="1" dirty="0"/>
              <a:t>(AC = </a:t>
            </a:r>
            <a:r>
              <a:rPr lang="en-IN" sz="2000" dirty="0"/>
              <a:t>0) if all the flip-flops of the register are zero. </a:t>
            </a:r>
          </a:p>
          <a:p>
            <a:r>
              <a:rPr lang="en-IN" sz="2000" dirty="0" smtClean="0"/>
              <a:t>The </a:t>
            </a:r>
            <a:r>
              <a:rPr lang="en-IN" sz="2000" dirty="0" err="1"/>
              <a:t>HLT</a:t>
            </a:r>
            <a:r>
              <a:rPr lang="en-IN" sz="2000" dirty="0"/>
              <a:t> instruction clears a start-stop flip-flop </a:t>
            </a:r>
            <a:r>
              <a:rPr lang="en-IN" sz="2000" i="1" dirty="0"/>
              <a:t>S </a:t>
            </a:r>
            <a:r>
              <a:rPr lang="en-IN" sz="2000" dirty="0"/>
              <a:t>and stops the sequence counter from counting. </a:t>
            </a:r>
          </a:p>
        </p:txBody>
      </p:sp>
    </p:spTree>
    <p:extLst>
      <p:ext uri="{BB962C8B-B14F-4D97-AF65-F5344CB8AC3E}">
        <p14:creationId xmlns:p14="http://schemas.microsoft.com/office/powerpoint/2010/main" val="3217150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731838"/>
          </a:xfrm>
        </p:spPr>
        <p:txBody>
          <a:bodyPr>
            <a:normAutofit fontScale="90000"/>
          </a:bodyPr>
          <a:lstStyle/>
          <a:p>
            <a:r>
              <a:rPr lang="en-IN" b="1" dirty="0">
                <a:solidFill>
                  <a:srgbClr val="FF0000"/>
                </a:solidFill>
              </a:rPr>
              <a:t>Memory-Reference Instructions </a:t>
            </a:r>
            <a:endParaRPr lang="en-IN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066800"/>
            <a:ext cx="8686800" cy="457200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IN" dirty="0" smtClean="0"/>
              <a:t>Table </a:t>
            </a:r>
            <a:r>
              <a:rPr lang="en-IN" dirty="0"/>
              <a:t>5-4 lists the seven memory-reference instructions. </a:t>
            </a:r>
          </a:p>
          <a:p>
            <a:pPr algn="just"/>
            <a:r>
              <a:rPr lang="en-IN" dirty="0" smtClean="0"/>
              <a:t>The </a:t>
            </a:r>
            <a:r>
              <a:rPr lang="en-IN" dirty="0"/>
              <a:t>decoded output </a:t>
            </a:r>
            <a:r>
              <a:rPr lang="en-IN" i="1" dirty="0"/>
              <a:t>Di </a:t>
            </a:r>
            <a:r>
              <a:rPr lang="en-IN" dirty="0"/>
              <a:t>for </a:t>
            </a:r>
            <a:r>
              <a:rPr lang="en-IN" i="1" dirty="0"/>
              <a:t>i = </a:t>
            </a:r>
            <a:r>
              <a:rPr lang="en-IN" dirty="0"/>
              <a:t>0, 1, 2, 3, 4, 5, and 6 from the operation decoder that belongs to each instruction is included in the table. </a:t>
            </a:r>
            <a:endParaRPr lang="en-IN" dirty="0" smtClean="0"/>
          </a:p>
          <a:p>
            <a:pPr algn="just"/>
            <a:endParaRPr lang="en-IN" dirty="0"/>
          </a:p>
          <a:p>
            <a:pPr algn="just"/>
            <a:endParaRPr lang="en-IN" dirty="0"/>
          </a:p>
          <a:p>
            <a:pPr algn="just"/>
            <a:r>
              <a:rPr lang="en-IN" dirty="0" smtClean="0"/>
              <a:t>The </a:t>
            </a:r>
            <a:r>
              <a:rPr lang="en-IN" dirty="0"/>
              <a:t>effective address of the instruction is in the address register AR and was placed there during timing signal T2 when I</a:t>
            </a:r>
            <a:r>
              <a:rPr lang="en-IN" i="1" dirty="0"/>
              <a:t>= </a:t>
            </a:r>
            <a:r>
              <a:rPr lang="en-IN" dirty="0"/>
              <a:t>0, or during timing signal T3 when I = 1. </a:t>
            </a:r>
          </a:p>
          <a:p>
            <a:pPr algn="just"/>
            <a:r>
              <a:rPr lang="en-IN" dirty="0" smtClean="0"/>
              <a:t>The </a:t>
            </a:r>
            <a:r>
              <a:rPr lang="en-IN" dirty="0"/>
              <a:t>execution of the memory-reference instructions starts with timing signal T4. </a:t>
            </a:r>
            <a:endParaRPr lang="en-IN" dirty="0" smtClean="0"/>
          </a:p>
          <a:p>
            <a:r>
              <a:rPr lang="en-IN" dirty="0" smtClean="0"/>
              <a:t>The </a:t>
            </a:r>
            <a:r>
              <a:rPr lang="en-IN" dirty="0"/>
              <a:t>symbolic description of each instruction is specified in the table in terms of register transfer notation. </a:t>
            </a:r>
          </a:p>
          <a:p>
            <a:pPr algn="just"/>
            <a:endParaRPr lang="en-IN" dirty="0"/>
          </a:p>
          <a:p>
            <a:pPr algn="just"/>
            <a:endParaRPr lang="en-IN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209800"/>
            <a:ext cx="4477753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4387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88" y="1143000"/>
            <a:ext cx="7885111" cy="434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5142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381000"/>
            <a:ext cx="8686800" cy="5638800"/>
          </a:xfrm>
        </p:spPr>
        <p:txBody>
          <a:bodyPr>
            <a:noAutofit/>
          </a:bodyPr>
          <a:lstStyle/>
          <a:p>
            <a:r>
              <a:rPr lang="en-IN" sz="2400" b="1" dirty="0"/>
              <a:t>AND to AC: </a:t>
            </a:r>
            <a:endParaRPr lang="en-IN" sz="2400" dirty="0"/>
          </a:p>
          <a:p>
            <a:pPr lvl="1"/>
            <a:r>
              <a:rPr lang="en-IN" dirty="0" smtClean="0"/>
              <a:t> </a:t>
            </a:r>
            <a:r>
              <a:rPr lang="en-IN" dirty="0"/>
              <a:t>This is an instruction that performs the AND logic operation on pairs of bits in AC and the memory word specified by the effective address. </a:t>
            </a:r>
          </a:p>
          <a:p>
            <a:pPr lvl="1"/>
            <a:r>
              <a:rPr lang="en-IN" dirty="0" smtClean="0"/>
              <a:t> </a:t>
            </a:r>
            <a:r>
              <a:rPr lang="en-IN" dirty="0"/>
              <a:t>The result of the operation is transferred to AC. </a:t>
            </a:r>
          </a:p>
          <a:p>
            <a:pPr lvl="1"/>
            <a:r>
              <a:rPr lang="en-IN" dirty="0" smtClean="0"/>
              <a:t> </a:t>
            </a:r>
            <a:r>
              <a:rPr lang="en-IN" dirty="0"/>
              <a:t>The </a:t>
            </a:r>
            <a:r>
              <a:rPr lang="en-IN" dirty="0" err="1"/>
              <a:t>microoperations</a:t>
            </a:r>
            <a:r>
              <a:rPr lang="en-IN" dirty="0"/>
              <a:t> that execute this instruction are: </a:t>
            </a:r>
            <a:endParaRPr lang="en-IN" dirty="0" smtClean="0"/>
          </a:p>
          <a:p>
            <a:pPr lvl="1"/>
            <a:endParaRPr lang="en-IN" dirty="0"/>
          </a:p>
          <a:p>
            <a:pPr lvl="1"/>
            <a:endParaRPr lang="en-IN" dirty="0" smtClean="0"/>
          </a:p>
          <a:p>
            <a:r>
              <a:rPr lang="en-IN" sz="2400" b="1" dirty="0" smtClean="0"/>
              <a:t>ADD </a:t>
            </a:r>
            <a:r>
              <a:rPr lang="en-IN" sz="2400" b="1" dirty="0"/>
              <a:t>to AC: </a:t>
            </a:r>
            <a:endParaRPr lang="en-IN" sz="2400" dirty="0"/>
          </a:p>
          <a:p>
            <a:pPr lvl="1"/>
            <a:r>
              <a:rPr lang="en-IN" dirty="0"/>
              <a:t>This instruction adds the content of the memory word specified by the effective address to the value of </a:t>
            </a:r>
            <a:r>
              <a:rPr lang="en-IN" i="1" dirty="0"/>
              <a:t>AC. </a:t>
            </a:r>
            <a:endParaRPr lang="en-IN" dirty="0"/>
          </a:p>
          <a:p>
            <a:pPr lvl="1"/>
            <a:r>
              <a:rPr lang="en-IN" dirty="0"/>
              <a:t>The sum is transferred into AC and the output carry </a:t>
            </a:r>
            <a:r>
              <a:rPr lang="en-IN" i="1" dirty="0" err="1"/>
              <a:t>Cout</a:t>
            </a:r>
            <a:r>
              <a:rPr lang="en-IN" i="1" dirty="0"/>
              <a:t> </a:t>
            </a:r>
            <a:r>
              <a:rPr lang="en-IN" dirty="0"/>
              <a:t>is transferred to the E (extended accumulator) flip-flop. </a:t>
            </a:r>
          </a:p>
          <a:p>
            <a:pPr lvl="1"/>
            <a:r>
              <a:rPr lang="en-IN" dirty="0"/>
              <a:t>The </a:t>
            </a:r>
            <a:r>
              <a:rPr lang="en-IN" dirty="0" err="1"/>
              <a:t>microoperations</a:t>
            </a:r>
            <a:r>
              <a:rPr lang="en-IN" dirty="0"/>
              <a:t> needed to execute this instruction are </a:t>
            </a:r>
          </a:p>
          <a:p>
            <a:pPr lvl="1"/>
            <a:endParaRPr lang="en-IN" dirty="0"/>
          </a:p>
          <a:p>
            <a:endParaRPr lang="en-IN" sz="2400" dirty="0"/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794" y="2571993"/>
            <a:ext cx="3745542" cy="704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5715000"/>
            <a:ext cx="4959804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4943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44438" y="457200"/>
            <a:ext cx="8342361" cy="4572000"/>
          </a:xfrm>
        </p:spPr>
        <p:txBody>
          <a:bodyPr>
            <a:normAutofit fontScale="92500" lnSpcReduction="20000"/>
          </a:bodyPr>
          <a:lstStyle/>
          <a:p>
            <a:r>
              <a:rPr lang="en-IN" b="1" dirty="0" err="1" smtClean="0"/>
              <a:t>LDA</a:t>
            </a:r>
            <a:r>
              <a:rPr lang="en-IN" b="1" dirty="0"/>
              <a:t>: </a:t>
            </a:r>
            <a:r>
              <a:rPr lang="en-IN" dirty="0"/>
              <a:t>Load to AC </a:t>
            </a:r>
            <a:endParaRPr lang="en-IN" dirty="0" smtClean="0"/>
          </a:p>
          <a:p>
            <a:pPr lvl="1"/>
            <a:r>
              <a:rPr lang="en-IN" dirty="0" smtClean="0"/>
              <a:t>This </a:t>
            </a:r>
            <a:r>
              <a:rPr lang="en-IN" dirty="0"/>
              <a:t>instruction transfers the memory word specified by the </a:t>
            </a:r>
            <a:r>
              <a:rPr lang="en-IN" dirty="0">
                <a:solidFill>
                  <a:srgbClr val="FF0000"/>
                </a:solidFill>
              </a:rPr>
              <a:t>effective address</a:t>
            </a:r>
            <a:r>
              <a:rPr lang="en-IN" dirty="0"/>
              <a:t> to AC. </a:t>
            </a:r>
          </a:p>
          <a:p>
            <a:pPr lvl="1"/>
            <a:r>
              <a:rPr lang="en-IN" dirty="0" smtClean="0"/>
              <a:t>The </a:t>
            </a:r>
            <a:r>
              <a:rPr lang="en-IN" dirty="0" err="1"/>
              <a:t>microoperations</a:t>
            </a:r>
            <a:r>
              <a:rPr lang="en-IN" dirty="0"/>
              <a:t> needed to execute this instruction are </a:t>
            </a:r>
            <a:endParaRPr lang="en-IN" dirty="0" smtClean="0"/>
          </a:p>
          <a:p>
            <a:pPr lvl="1"/>
            <a:endParaRPr lang="en-IN" dirty="0"/>
          </a:p>
          <a:p>
            <a:pPr lvl="1"/>
            <a:endParaRPr lang="en-IN" dirty="0" smtClean="0"/>
          </a:p>
          <a:p>
            <a:pPr lvl="1"/>
            <a:endParaRPr lang="en-IN" dirty="0"/>
          </a:p>
          <a:p>
            <a:pPr lvl="1"/>
            <a:endParaRPr lang="en-IN" dirty="0" smtClean="0"/>
          </a:p>
          <a:p>
            <a:r>
              <a:rPr lang="en-IN" sz="2400" b="1" dirty="0" err="1"/>
              <a:t>STA</a:t>
            </a:r>
            <a:r>
              <a:rPr lang="en-IN" sz="2400" b="1" dirty="0"/>
              <a:t>: </a:t>
            </a:r>
            <a:r>
              <a:rPr lang="en-IN" sz="2400" dirty="0"/>
              <a:t>Store AC </a:t>
            </a:r>
          </a:p>
          <a:p>
            <a:pPr lvl="1"/>
            <a:r>
              <a:rPr lang="en-IN" dirty="0"/>
              <a:t>This instruction stores the content of </a:t>
            </a:r>
            <a:r>
              <a:rPr lang="en-IN" i="1" dirty="0"/>
              <a:t>AC </a:t>
            </a:r>
            <a:r>
              <a:rPr lang="en-IN" dirty="0"/>
              <a:t>into the memory word specified by the effective address. </a:t>
            </a:r>
          </a:p>
          <a:p>
            <a:pPr lvl="1"/>
            <a:r>
              <a:rPr lang="en-IN" dirty="0"/>
              <a:t>Since the output of AC is applied to the bus and the data input of memory is connected to the bus, we can execute this instruction with one </a:t>
            </a:r>
            <a:r>
              <a:rPr lang="en-IN" dirty="0" err="1"/>
              <a:t>microoperation</a:t>
            </a:r>
            <a:r>
              <a:rPr lang="en-IN" dirty="0"/>
              <a:t>. </a:t>
            </a:r>
          </a:p>
          <a:p>
            <a:pPr lvl="1"/>
            <a:endParaRPr lang="en-IN" dirty="0"/>
          </a:p>
          <a:p>
            <a:endParaRPr lang="en-IN" dirty="0"/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905000"/>
            <a:ext cx="3355474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9" y="5029200"/>
            <a:ext cx="3897927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7506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381000"/>
            <a:ext cx="8763000" cy="5638800"/>
          </a:xfrm>
        </p:spPr>
        <p:txBody>
          <a:bodyPr/>
          <a:lstStyle/>
          <a:p>
            <a:r>
              <a:rPr lang="en-IN" b="1" dirty="0"/>
              <a:t>BUN: </a:t>
            </a:r>
            <a:r>
              <a:rPr lang="en-IN" dirty="0"/>
              <a:t>Branch Unconditionally </a:t>
            </a:r>
            <a:endParaRPr lang="en-IN" dirty="0" smtClean="0"/>
          </a:p>
          <a:p>
            <a:pPr lvl="1"/>
            <a:r>
              <a:rPr lang="en-IN" dirty="0" smtClean="0"/>
              <a:t>This </a:t>
            </a:r>
            <a:r>
              <a:rPr lang="en-IN" dirty="0"/>
              <a:t>instruction transfers the program to the instruction specified by the effective address. </a:t>
            </a:r>
          </a:p>
          <a:p>
            <a:pPr lvl="1"/>
            <a:r>
              <a:rPr lang="en-IN" dirty="0" smtClean="0"/>
              <a:t>The </a:t>
            </a:r>
            <a:r>
              <a:rPr lang="en-IN" dirty="0"/>
              <a:t>BUN instruction allows the programmer to specify an instruction out of sequence and we say that the program branches (or jumps) unconditionally. </a:t>
            </a:r>
          </a:p>
          <a:p>
            <a:pPr lvl="1"/>
            <a:r>
              <a:rPr lang="en-IN" dirty="0" smtClean="0"/>
              <a:t> </a:t>
            </a:r>
            <a:r>
              <a:rPr lang="en-IN" dirty="0"/>
              <a:t>The instruction is executed with one </a:t>
            </a:r>
            <a:r>
              <a:rPr lang="en-IN" dirty="0" err="1"/>
              <a:t>microoperation</a:t>
            </a:r>
            <a:r>
              <a:rPr lang="en-IN" dirty="0"/>
              <a:t>: </a:t>
            </a:r>
          </a:p>
          <a:p>
            <a:endParaRPr lang="en-IN" dirty="0"/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2720" y="3401956"/>
            <a:ext cx="3820160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0164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228600"/>
            <a:ext cx="8991600" cy="5791200"/>
          </a:xfrm>
        </p:spPr>
        <p:txBody>
          <a:bodyPr>
            <a:normAutofit/>
          </a:bodyPr>
          <a:lstStyle/>
          <a:p>
            <a:r>
              <a:rPr lang="en-IN" sz="2400" b="1" dirty="0" err="1"/>
              <a:t>BSA</a:t>
            </a:r>
            <a:r>
              <a:rPr lang="en-IN" sz="2400" b="1" dirty="0"/>
              <a:t>: </a:t>
            </a:r>
            <a:r>
              <a:rPr lang="en-IN" sz="2400" dirty="0"/>
              <a:t>Branch and Save Return Address </a:t>
            </a:r>
            <a:endParaRPr lang="en-IN" sz="2400" dirty="0" smtClean="0"/>
          </a:p>
          <a:p>
            <a:pPr lvl="1"/>
            <a:r>
              <a:rPr lang="en-IN" dirty="0" smtClean="0"/>
              <a:t>This </a:t>
            </a:r>
            <a:r>
              <a:rPr lang="en-IN" dirty="0"/>
              <a:t>instruction is useful for </a:t>
            </a:r>
            <a:r>
              <a:rPr lang="en-IN" dirty="0">
                <a:solidFill>
                  <a:srgbClr val="FF0000"/>
                </a:solidFill>
              </a:rPr>
              <a:t>branching to a portion of the program</a:t>
            </a:r>
            <a:r>
              <a:rPr lang="en-IN" dirty="0"/>
              <a:t> called a subroutine or procedure. </a:t>
            </a:r>
          </a:p>
          <a:p>
            <a:pPr lvl="1"/>
            <a:r>
              <a:rPr lang="en-IN" dirty="0" smtClean="0"/>
              <a:t>When </a:t>
            </a:r>
            <a:r>
              <a:rPr lang="en-IN" dirty="0"/>
              <a:t>executed, the </a:t>
            </a:r>
            <a:r>
              <a:rPr lang="en-IN" dirty="0" err="1"/>
              <a:t>BSA</a:t>
            </a:r>
            <a:r>
              <a:rPr lang="en-IN" dirty="0"/>
              <a:t> instruction stores the address of the next instruction in sequence (which is available in PC) into a memory location specified by the effective address. </a:t>
            </a:r>
          </a:p>
          <a:p>
            <a:pPr lvl="1"/>
            <a:r>
              <a:rPr lang="en-IN" dirty="0" smtClean="0">
                <a:solidFill>
                  <a:srgbClr val="FF0000"/>
                </a:solidFill>
              </a:rPr>
              <a:t>The </a:t>
            </a:r>
            <a:r>
              <a:rPr lang="en-IN" dirty="0">
                <a:solidFill>
                  <a:srgbClr val="FF0000"/>
                </a:solidFill>
              </a:rPr>
              <a:t>effective address plus one is then transferred to </a:t>
            </a:r>
            <a:r>
              <a:rPr lang="en-IN" i="1" dirty="0">
                <a:solidFill>
                  <a:srgbClr val="FF0000"/>
                </a:solidFill>
              </a:rPr>
              <a:t>PC </a:t>
            </a:r>
            <a:r>
              <a:rPr lang="en-IN" dirty="0">
                <a:solidFill>
                  <a:srgbClr val="FF0000"/>
                </a:solidFill>
              </a:rPr>
              <a:t>to serve as the address of the first instruction in the subroutine</a:t>
            </a:r>
            <a:r>
              <a:rPr lang="en-IN" dirty="0"/>
              <a:t>. </a:t>
            </a:r>
          </a:p>
          <a:p>
            <a:pPr lvl="1"/>
            <a:r>
              <a:rPr lang="en-IN" dirty="0" smtClean="0"/>
              <a:t>This </a:t>
            </a:r>
            <a:r>
              <a:rPr lang="en-IN" dirty="0"/>
              <a:t>operation was specified with the following register transfer: </a:t>
            </a:r>
          </a:p>
          <a:p>
            <a:pPr lvl="1"/>
            <a:endParaRPr lang="en-IN" dirty="0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038600"/>
            <a:ext cx="3587931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5420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275" y="1676400"/>
            <a:ext cx="8077200" cy="5026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9" y="1002224"/>
            <a:ext cx="4520123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81000" y="331070"/>
            <a:ext cx="8534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000" dirty="0">
                <a:solidFill>
                  <a:srgbClr val="FF0000"/>
                </a:solidFill>
              </a:rPr>
              <a:t>A numerical example that demonstrates how this instruction is used with a subroutine is shown in Fig. </a:t>
            </a:r>
          </a:p>
        </p:txBody>
      </p:sp>
    </p:spTree>
    <p:extLst>
      <p:ext uri="{BB962C8B-B14F-4D97-AF65-F5344CB8AC3E}">
        <p14:creationId xmlns:p14="http://schemas.microsoft.com/office/powerpoint/2010/main" val="3445189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304800"/>
            <a:ext cx="8839200" cy="5715000"/>
          </a:xfrm>
        </p:spPr>
        <p:txBody>
          <a:bodyPr>
            <a:normAutofit fontScale="85000" lnSpcReduction="20000"/>
          </a:bodyPr>
          <a:lstStyle/>
          <a:p>
            <a:r>
              <a:rPr lang="en-IN" dirty="0" smtClean="0"/>
              <a:t>The </a:t>
            </a:r>
            <a:r>
              <a:rPr lang="en-IN" dirty="0" err="1"/>
              <a:t>BSA</a:t>
            </a:r>
            <a:r>
              <a:rPr lang="en-IN" dirty="0"/>
              <a:t> instruction is assumed to be in memory at address 20. </a:t>
            </a:r>
          </a:p>
          <a:p>
            <a:r>
              <a:rPr lang="en-IN" dirty="0" smtClean="0"/>
              <a:t>The </a:t>
            </a:r>
            <a:r>
              <a:rPr lang="en-IN" dirty="0"/>
              <a:t>I bit is 0 and the address part of the instruction has the binary equivalent of 135. </a:t>
            </a:r>
          </a:p>
          <a:p>
            <a:r>
              <a:rPr lang="en-IN" dirty="0" smtClean="0"/>
              <a:t>After </a:t>
            </a:r>
            <a:r>
              <a:rPr lang="en-IN" dirty="0"/>
              <a:t>the fetch and decode phases, </a:t>
            </a:r>
            <a:r>
              <a:rPr lang="en-IN" i="1" dirty="0"/>
              <a:t>PC </a:t>
            </a:r>
            <a:r>
              <a:rPr lang="en-IN" dirty="0"/>
              <a:t>contains 21, which is the address of the next instruction in the program (referred to as the return </a:t>
            </a:r>
            <a:r>
              <a:rPr lang="en-IN" i="1" dirty="0"/>
              <a:t>address). </a:t>
            </a:r>
            <a:r>
              <a:rPr lang="en-IN" dirty="0"/>
              <a:t>AR holds the effective address 135. </a:t>
            </a:r>
          </a:p>
          <a:p>
            <a:r>
              <a:rPr lang="en-IN" dirty="0" smtClean="0"/>
              <a:t>This </a:t>
            </a:r>
            <a:r>
              <a:rPr lang="en-IN" dirty="0"/>
              <a:t>is shown in part (a) of the figure. </a:t>
            </a:r>
          </a:p>
          <a:p>
            <a:r>
              <a:rPr lang="en-IN" dirty="0" smtClean="0"/>
              <a:t>The </a:t>
            </a:r>
            <a:r>
              <a:rPr lang="en-IN" dirty="0" err="1"/>
              <a:t>BSA</a:t>
            </a:r>
            <a:r>
              <a:rPr lang="en-IN" dirty="0"/>
              <a:t> instruction performs the following numerical operation: </a:t>
            </a:r>
            <a:endParaRPr lang="en-IN" dirty="0" smtClean="0"/>
          </a:p>
          <a:p>
            <a:endParaRPr lang="en-IN" dirty="0" smtClean="0"/>
          </a:p>
          <a:p>
            <a:endParaRPr lang="en-IN" dirty="0"/>
          </a:p>
          <a:p>
            <a:r>
              <a:rPr lang="en-IN" dirty="0"/>
              <a:t>When this instruction is executed, control goes to the indirect phase to read the effective address at location 135, where it finds the previously saved address 21. </a:t>
            </a:r>
          </a:p>
          <a:p>
            <a:r>
              <a:rPr lang="en-IN" dirty="0" smtClean="0"/>
              <a:t>When </a:t>
            </a:r>
            <a:r>
              <a:rPr lang="en-IN" dirty="0"/>
              <a:t>the BUN instruction is executed, the effective address 21 is transferred to PC. </a:t>
            </a:r>
          </a:p>
          <a:p>
            <a:r>
              <a:rPr lang="en-IN" dirty="0" smtClean="0"/>
              <a:t> </a:t>
            </a:r>
            <a:r>
              <a:rPr lang="en-IN" dirty="0"/>
              <a:t>The next instruction cycle finds </a:t>
            </a:r>
            <a:r>
              <a:rPr lang="en-IN" i="1" dirty="0"/>
              <a:t>PC with </a:t>
            </a:r>
            <a:r>
              <a:rPr lang="en-IN" dirty="0"/>
              <a:t>the value 21, so control continues to execute the instruction at the return address. </a:t>
            </a:r>
          </a:p>
          <a:p>
            <a:r>
              <a:rPr lang="en-IN" dirty="0" smtClean="0"/>
              <a:t> </a:t>
            </a:r>
            <a:r>
              <a:rPr lang="en-IN" dirty="0"/>
              <a:t>The </a:t>
            </a:r>
            <a:r>
              <a:rPr lang="en-IN" dirty="0" err="1"/>
              <a:t>BSA</a:t>
            </a:r>
            <a:r>
              <a:rPr lang="en-IN" dirty="0"/>
              <a:t> instruction must be executed with a sequence of two </a:t>
            </a:r>
            <a:r>
              <a:rPr lang="en-IN" dirty="0" err="1"/>
              <a:t>microoperations</a:t>
            </a:r>
            <a:r>
              <a:rPr lang="en-IN" dirty="0"/>
              <a:t>: </a:t>
            </a:r>
          </a:p>
          <a:p>
            <a:endParaRPr lang="en-IN" dirty="0"/>
          </a:p>
          <a:p>
            <a:endParaRPr lang="en-IN" dirty="0"/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598" y="5791200"/>
            <a:ext cx="4343402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699" y="2743200"/>
            <a:ext cx="3848101" cy="778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0731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304800"/>
            <a:ext cx="8458200" cy="5715000"/>
          </a:xfrm>
        </p:spPr>
        <p:txBody>
          <a:bodyPr>
            <a:normAutofit/>
          </a:bodyPr>
          <a:lstStyle/>
          <a:p>
            <a:r>
              <a:rPr lang="en-IN" sz="2400" b="1" dirty="0" err="1"/>
              <a:t>ISZ</a:t>
            </a:r>
            <a:r>
              <a:rPr lang="en-IN" sz="2400" b="1" dirty="0"/>
              <a:t>: </a:t>
            </a:r>
            <a:r>
              <a:rPr lang="en-IN" sz="2400" dirty="0" smtClean="0"/>
              <a:t>Increment </a:t>
            </a:r>
            <a:r>
              <a:rPr lang="en-IN" sz="2400" dirty="0"/>
              <a:t>and Skip if Zero </a:t>
            </a:r>
            <a:endParaRPr lang="en-IN" sz="2400" dirty="0" smtClean="0"/>
          </a:p>
          <a:p>
            <a:pPr lvl="1"/>
            <a:r>
              <a:rPr lang="en-IN" dirty="0" smtClean="0"/>
              <a:t>This </a:t>
            </a:r>
            <a:r>
              <a:rPr lang="en-IN" dirty="0"/>
              <a:t>instruction increment the word specified by the effective address, and if the incremented value is equal to 0, PC is incremented by 1 to skip the next instruction in the program. </a:t>
            </a:r>
          </a:p>
          <a:p>
            <a:pPr lvl="1"/>
            <a:r>
              <a:rPr lang="en-IN" dirty="0" smtClean="0"/>
              <a:t>Since </a:t>
            </a:r>
            <a:r>
              <a:rPr lang="en-IN" dirty="0"/>
              <a:t>it is not possible to increment a word inside the memory, it is necessary to read the word into DR, increment DR, and store the word back into memory. </a:t>
            </a:r>
          </a:p>
          <a:p>
            <a:pPr lvl="1"/>
            <a:r>
              <a:rPr lang="en-IN" dirty="0" smtClean="0"/>
              <a:t>This </a:t>
            </a:r>
            <a:r>
              <a:rPr lang="en-IN" dirty="0"/>
              <a:t>is done with the following sequence of </a:t>
            </a:r>
            <a:r>
              <a:rPr lang="en-IN" dirty="0" err="1"/>
              <a:t>microoperations</a:t>
            </a:r>
            <a:r>
              <a:rPr lang="en-IN" dirty="0"/>
              <a:t>: </a:t>
            </a:r>
          </a:p>
          <a:p>
            <a:endParaRPr lang="en-IN" sz="2400" dirty="0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569776"/>
            <a:ext cx="6923852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9937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8600"/>
            <a:ext cx="7772400" cy="808038"/>
          </a:xfrm>
        </p:spPr>
        <p:txBody>
          <a:bodyPr/>
          <a:lstStyle/>
          <a:p>
            <a:r>
              <a:rPr lang="en-IN" b="1" dirty="0">
                <a:solidFill>
                  <a:srgbClr val="FF0000"/>
                </a:solidFill>
              </a:rPr>
              <a:t>Addressing of Operand </a:t>
            </a:r>
            <a:endParaRPr lang="en-IN" dirty="0">
              <a:solidFill>
                <a:srgbClr val="FF00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399" y="1106152"/>
            <a:ext cx="5943601" cy="5523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2141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228600"/>
            <a:ext cx="8915400" cy="5791200"/>
          </a:xfrm>
        </p:spPr>
        <p:txBody>
          <a:bodyPr/>
          <a:lstStyle/>
          <a:p>
            <a:r>
              <a:rPr lang="en-IN" b="1" dirty="0"/>
              <a:t>Control Flowchart: </a:t>
            </a:r>
            <a:endParaRPr lang="en-IN" b="1" dirty="0" smtClean="0"/>
          </a:p>
          <a:p>
            <a:pPr lvl="1"/>
            <a:r>
              <a:rPr lang="en-IN" dirty="0" smtClean="0"/>
              <a:t>A </a:t>
            </a:r>
            <a:r>
              <a:rPr lang="en-IN" dirty="0"/>
              <a:t>flowchart showing all </a:t>
            </a:r>
            <a:r>
              <a:rPr lang="en-IN" dirty="0" err="1"/>
              <a:t>microoperations</a:t>
            </a:r>
            <a:r>
              <a:rPr lang="en-IN" dirty="0"/>
              <a:t> for the execution of the seven memory-reference instructions is shown in Fig. 5.11. </a:t>
            </a:r>
          </a:p>
          <a:p>
            <a:endParaRPr lang="en-IN" dirty="0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371600"/>
            <a:ext cx="7772400" cy="5472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7381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45008" y="191168"/>
            <a:ext cx="45740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800" b="1" dirty="0">
                <a:solidFill>
                  <a:srgbClr val="FF0000"/>
                </a:solidFill>
              </a:rPr>
              <a:t>Input-Output and Interrupt </a:t>
            </a:r>
            <a:endParaRPr lang="en-IN" sz="2800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32546" y="1447800"/>
            <a:ext cx="610165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IN" sz="2800" b="1" dirty="0">
                <a:solidFill>
                  <a:srgbClr val="FF0000"/>
                </a:solidFill>
              </a:rPr>
              <a:t>Input-Output</a:t>
            </a:r>
            <a:endParaRPr lang="en-IN" sz="2800" b="1" dirty="0" smtClean="0"/>
          </a:p>
          <a:p>
            <a:pPr marL="742950" lvl="1" indent="-285750">
              <a:buFont typeface="Wingdings" pitchFamily="2" charset="2"/>
              <a:buChar char="Ø"/>
            </a:pPr>
            <a:r>
              <a:rPr lang="en-IN" sz="2800" b="1" dirty="0" smtClean="0"/>
              <a:t>Input-Output Configuration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en-IN" sz="2800" b="1" dirty="0" smtClean="0"/>
              <a:t>Input-Output Instructions</a:t>
            </a:r>
          </a:p>
          <a:p>
            <a:pPr marL="285750" indent="-285750">
              <a:buFont typeface="Wingdings" pitchFamily="2" charset="2"/>
              <a:buChar char="Ø"/>
            </a:pPr>
            <a:endParaRPr lang="en-IN" sz="2800" b="1" dirty="0" smtClean="0">
              <a:solidFill>
                <a:srgbClr val="FF0000"/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IN" sz="2800" b="1" dirty="0" smtClean="0">
                <a:solidFill>
                  <a:srgbClr val="FF0000"/>
                </a:solidFill>
              </a:rPr>
              <a:t>Interrupt</a:t>
            </a:r>
            <a:endParaRPr lang="en-IN" sz="2800" b="1" dirty="0"/>
          </a:p>
          <a:p>
            <a:pPr marL="742950" lvl="1" indent="-285750">
              <a:buFont typeface="Wingdings" pitchFamily="2" charset="2"/>
              <a:buChar char="Ø"/>
            </a:pPr>
            <a:r>
              <a:rPr lang="en-IN" sz="2800" b="1" dirty="0" smtClean="0"/>
              <a:t>Program </a:t>
            </a:r>
            <a:r>
              <a:rPr lang="en-IN" sz="2800" b="1" dirty="0"/>
              <a:t>Interrupt </a:t>
            </a:r>
            <a:endParaRPr lang="en-IN" sz="2800" dirty="0" smtClean="0"/>
          </a:p>
          <a:p>
            <a:pPr marL="742950" lvl="1" indent="-285750">
              <a:buFont typeface="Wingdings" pitchFamily="2" charset="2"/>
              <a:buChar char="Ø"/>
            </a:pPr>
            <a:r>
              <a:rPr lang="en-IN" sz="2800" b="1" dirty="0"/>
              <a:t>Interrupt </a:t>
            </a:r>
            <a:r>
              <a:rPr lang="en-IN" sz="2800" b="1" dirty="0" smtClean="0"/>
              <a:t>cycle 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en-IN" sz="2800" b="1" dirty="0" smtClean="0"/>
              <a:t>A </a:t>
            </a:r>
          </a:p>
          <a:p>
            <a:pPr lvl="1"/>
            <a:endParaRPr lang="en-IN" sz="2800" b="1" dirty="0" smtClean="0"/>
          </a:p>
          <a:p>
            <a:pPr lvl="1"/>
            <a:endParaRPr lang="en-IN" sz="2800" dirty="0"/>
          </a:p>
        </p:txBody>
      </p:sp>
      <p:sp>
        <p:nvSpPr>
          <p:cNvPr id="4" name="Rectangle 3"/>
          <p:cNvSpPr/>
          <p:nvPr/>
        </p:nvSpPr>
        <p:spPr>
          <a:xfrm>
            <a:off x="3146289" y="4507468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609368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143000"/>
            <a:ext cx="8610600" cy="4876800"/>
          </a:xfrm>
        </p:spPr>
        <p:txBody>
          <a:bodyPr>
            <a:normAutofit/>
          </a:bodyPr>
          <a:lstStyle/>
          <a:p>
            <a:pPr algn="just"/>
            <a:r>
              <a:rPr lang="en-IN" sz="2400" dirty="0"/>
              <a:t>A computer can serve no useful purpose unless it communicates with the </a:t>
            </a:r>
            <a:r>
              <a:rPr lang="en-IN" sz="2400" dirty="0" smtClean="0"/>
              <a:t>external environment.</a:t>
            </a:r>
          </a:p>
          <a:p>
            <a:pPr algn="just"/>
            <a:r>
              <a:rPr lang="en-IN" sz="2400" dirty="0" smtClean="0">
                <a:solidFill>
                  <a:srgbClr val="FF0000"/>
                </a:solidFill>
              </a:rPr>
              <a:t>Instructions </a:t>
            </a:r>
            <a:r>
              <a:rPr lang="en-IN" sz="2400" dirty="0">
                <a:solidFill>
                  <a:srgbClr val="FF0000"/>
                </a:solidFill>
              </a:rPr>
              <a:t>and data stored in memory must come from some input device. </a:t>
            </a:r>
          </a:p>
          <a:p>
            <a:pPr algn="just"/>
            <a:r>
              <a:rPr lang="en-IN" sz="2400" dirty="0" smtClean="0">
                <a:solidFill>
                  <a:srgbClr val="92D050"/>
                </a:solidFill>
              </a:rPr>
              <a:t>Computational </a:t>
            </a:r>
            <a:r>
              <a:rPr lang="en-IN" sz="2400" dirty="0">
                <a:solidFill>
                  <a:srgbClr val="92D050"/>
                </a:solidFill>
              </a:rPr>
              <a:t>results must be transmitted to the user through some output device.</a:t>
            </a:r>
            <a:r>
              <a:rPr lang="en-IN" sz="2400" dirty="0"/>
              <a:t> </a:t>
            </a:r>
          </a:p>
          <a:p>
            <a:pPr algn="just"/>
            <a:r>
              <a:rPr lang="en-IN" sz="2400" dirty="0" smtClean="0"/>
              <a:t>To </a:t>
            </a:r>
            <a:r>
              <a:rPr lang="en-IN" sz="2400" dirty="0"/>
              <a:t>demonstrate the most basic requirements for input and output communication, we will use as an illustration a terminal unit with a keyboard and printer. </a:t>
            </a:r>
          </a:p>
          <a:p>
            <a:pPr algn="just"/>
            <a:endParaRPr lang="en-IN" sz="2400" dirty="0"/>
          </a:p>
        </p:txBody>
      </p:sp>
      <p:sp>
        <p:nvSpPr>
          <p:cNvPr id="4" name="Rectangle 3"/>
          <p:cNvSpPr/>
          <p:nvPr/>
        </p:nvSpPr>
        <p:spPr>
          <a:xfrm>
            <a:off x="3429000" y="304800"/>
            <a:ext cx="25987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3200" b="1" dirty="0">
                <a:solidFill>
                  <a:srgbClr val="FF0000"/>
                </a:solidFill>
              </a:rPr>
              <a:t>Input-Output</a:t>
            </a:r>
            <a:endParaRPr lang="en-IN" sz="3200" b="1" dirty="0"/>
          </a:p>
        </p:txBody>
      </p:sp>
    </p:spTree>
    <p:extLst>
      <p:ext uri="{BB962C8B-B14F-4D97-AF65-F5344CB8AC3E}">
        <p14:creationId xmlns:p14="http://schemas.microsoft.com/office/powerpoint/2010/main" val="4076477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IN" b="1" dirty="0"/>
              <a:t>Input-Output Configuration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219200"/>
            <a:ext cx="8686800" cy="4800600"/>
          </a:xfrm>
        </p:spPr>
        <p:txBody>
          <a:bodyPr>
            <a:normAutofit/>
          </a:bodyPr>
          <a:lstStyle/>
          <a:p>
            <a:r>
              <a:rPr lang="en-IN" dirty="0" smtClean="0"/>
              <a:t>The </a:t>
            </a:r>
            <a:r>
              <a:rPr lang="en-IN" dirty="0"/>
              <a:t>terminal sends and receives serial information. </a:t>
            </a:r>
          </a:p>
          <a:p>
            <a:r>
              <a:rPr lang="en-IN" dirty="0" smtClean="0"/>
              <a:t>Each </a:t>
            </a:r>
            <a:r>
              <a:rPr lang="en-IN" dirty="0"/>
              <a:t>quantity of information has eight bits of an alphanumeric code. </a:t>
            </a:r>
          </a:p>
          <a:p>
            <a:r>
              <a:rPr lang="en-IN" dirty="0" smtClean="0"/>
              <a:t>The </a:t>
            </a:r>
            <a:r>
              <a:rPr lang="en-IN" dirty="0"/>
              <a:t>serial information from the keyboard is shifted into the input register </a:t>
            </a:r>
            <a:r>
              <a:rPr lang="en-IN" i="1" dirty="0" err="1"/>
              <a:t>INPR</a:t>
            </a:r>
            <a:r>
              <a:rPr lang="en-IN" i="1" dirty="0"/>
              <a:t>. </a:t>
            </a:r>
            <a:endParaRPr lang="en-IN" dirty="0"/>
          </a:p>
          <a:p>
            <a:r>
              <a:rPr lang="en-IN" dirty="0" smtClean="0"/>
              <a:t>The </a:t>
            </a:r>
            <a:r>
              <a:rPr lang="en-IN" dirty="0"/>
              <a:t>serial information for the printer is stored in the output register </a:t>
            </a:r>
            <a:r>
              <a:rPr lang="en-IN" dirty="0" err="1"/>
              <a:t>OUTR</a:t>
            </a:r>
            <a:r>
              <a:rPr lang="en-IN" dirty="0"/>
              <a:t>. </a:t>
            </a:r>
          </a:p>
          <a:p>
            <a:r>
              <a:rPr lang="en-IN" dirty="0" smtClean="0"/>
              <a:t>These </a:t>
            </a:r>
            <a:r>
              <a:rPr lang="en-IN" dirty="0"/>
              <a:t>two registers communicate with a communication interface serially and with the AC in parallel. </a:t>
            </a:r>
          </a:p>
          <a:p>
            <a:r>
              <a:rPr lang="en-IN" dirty="0" smtClean="0"/>
              <a:t>The </a:t>
            </a:r>
            <a:r>
              <a:rPr lang="en-IN" dirty="0"/>
              <a:t>input—output configuration is shown in Fig. 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030557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2" y="1531156"/>
            <a:ext cx="5792492" cy="3669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" y="304800"/>
            <a:ext cx="7924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000" dirty="0"/>
              <a:t>The serial information from the keyboard is shifted into the input register </a:t>
            </a:r>
            <a:r>
              <a:rPr lang="en-IN" sz="2000" i="1" dirty="0" err="1"/>
              <a:t>INPR</a:t>
            </a:r>
            <a:r>
              <a:rPr lang="en-IN" sz="2000" i="1" dirty="0" smtClean="0"/>
              <a:t>.</a:t>
            </a:r>
          </a:p>
          <a:p>
            <a:r>
              <a:rPr lang="en-IN" sz="2000" dirty="0"/>
              <a:t>The serial information for the printer is stored in the output register </a:t>
            </a:r>
            <a:r>
              <a:rPr lang="en-IN" sz="2000" dirty="0" err="1"/>
              <a:t>OUTR</a:t>
            </a:r>
            <a:r>
              <a:rPr lang="en-IN" sz="2000" dirty="0"/>
              <a:t>. </a:t>
            </a:r>
          </a:p>
          <a:p>
            <a:r>
              <a:rPr lang="en-IN" sz="2000" i="1" dirty="0" smtClean="0"/>
              <a:t> </a:t>
            </a:r>
            <a:endParaRPr lang="en-IN" sz="2000" dirty="0"/>
          </a:p>
        </p:txBody>
      </p:sp>
      <p:sp>
        <p:nvSpPr>
          <p:cNvPr id="3" name="Rectangle 2"/>
          <p:cNvSpPr/>
          <p:nvPr/>
        </p:nvSpPr>
        <p:spPr>
          <a:xfrm>
            <a:off x="5715000" y="3658612"/>
            <a:ext cx="3200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en-IN" sz="1600" dirty="0" smtClean="0"/>
              <a:t>The input flag </a:t>
            </a:r>
            <a:r>
              <a:rPr lang="en-IN" sz="1600" dirty="0" err="1" smtClean="0"/>
              <a:t>FGI</a:t>
            </a:r>
            <a:r>
              <a:rPr lang="en-IN" sz="1600" dirty="0" smtClean="0"/>
              <a:t> </a:t>
            </a:r>
            <a:r>
              <a:rPr lang="en-IN" sz="1600" dirty="0"/>
              <a:t>is cleared to </a:t>
            </a:r>
            <a:r>
              <a:rPr lang="en-IN" sz="1600" dirty="0" smtClean="0"/>
              <a:t>0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n-IN" sz="1600" dirty="0"/>
              <a:t>When a key is struck in the keyboard, an 8-bit alphanumeric code is shifted into </a:t>
            </a:r>
            <a:r>
              <a:rPr lang="en-IN" sz="1600" dirty="0" err="1"/>
              <a:t>INPR</a:t>
            </a:r>
            <a:r>
              <a:rPr lang="en-IN" sz="1600" dirty="0"/>
              <a:t> and the input flag </a:t>
            </a:r>
            <a:r>
              <a:rPr lang="en-IN" sz="1600" dirty="0" err="1"/>
              <a:t>FGI</a:t>
            </a:r>
            <a:r>
              <a:rPr lang="en-IN" sz="1600" dirty="0"/>
              <a:t> is set to 1</a:t>
            </a:r>
            <a:r>
              <a:rPr lang="en-IN" sz="1600" dirty="0" smtClean="0"/>
              <a:t>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n-IN" sz="1600" dirty="0"/>
              <a:t>The computer checks the flag bit; if it is 1, the information from </a:t>
            </a:r>
            <a:r>
              <a:rPr lang="en-IN" sz="1600" dirty="0" err="1"/>
              <a:t>INPR</a:t>
            </a:r>
            <a:r>
              <a:rPr lang="en-IN" sz="1600" dirty="0"/>
              <a:t> is transferred in parallel into AC and </a:t>
            </a:r>
            <a:r>
              <a:rPr lang="en-IN" sz="1600" dirty="0" err="1"/>
              <a:t>FGI</a:t>
            </a:r>
            <a:r>
              <a:rPr lang="en-IN" sz="1600" dirty="0"/>
              <a:t> is cleared to 0</a:t>
            </a:r>
            <a:r>
              <a:rPr lang="en-IN" sz="1600" dirty="0" smtClean="0"/>
              <a:t>.</a:t>
            </a:r>
            <a:endParaRPr lang="en-IN" sz="1600" dirty="0"/>
          </a:p>
        </p:txBody>
      </p:sp>
      <p:sp>
        <p:nvSpPr>
          <p:cNvPr id="4" name="Rectangle 3"/>
          <p:cNvSpPr/>
          <p:nvPr/>
        </p:nvSpPr>
        <p:spPr>
          <a:xfrm>
            <a:off x="5802824" y="1066800"/>
            <a:ext cx="311257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buFont typeface="Arial" pitchFamily="34" charset="0"/>
              <a:buChar char="•"/>
            </a:pPr>
            <a:r>
              <a:rPr lang="en-IN" sz="1600" dirty="0" smtClean="0"/>
              <a:t>The </a:t>
            </a:r>
            <a:r>
              <a:rPr lang="en-IN" sz="1600" dirty="0"/>
              <a:t>output flag </a:t>
            </a:r>
            <a:r>
              <a:rPr lang="en-IN" sz="1600" dirty="0" err="1"/>
              <a:t>FGO</a:t>
            </a:r>
            <a:r>
              <a:rPr lang="en-IN" sz="1600" dirty="0"/>
              <a:t> is set to </a:t>
            </a:r>
            <a:r>
              <a:rPr lang="en-IN" sz="1600" dirty="0" smtClean="0"/>
              <a:t>1, the </a:t>
            </a:r>
            <a:r>
              <a:rPr lang="en-IN" sz="1600" dirty="0"/>
              <a:t>information from AC is transferred in parallel to </a:t>
            </a:r>
            <a:r>
              <a:rPr lang="en-IN" sz="1600" dirty="0" err="1"/>
              <a:t>OUTR</a:t>
            </a:r>
            <a:r>
              <a:rPr lang="en-IN" sz="1600" dirty="0"/>
              <a:t> and </a:t>
            </a:r>
            <a:r>
              <a:rPr lang="en-IN" sz="1600" dirty="0" err="1"/>
              <a:t>FGO</a:t>
            </a:r>
            <a:r>
              <a:rPr lang="en-IN" sz="1600" dirty="0"/>
              <a:t> is cleared to 0</a:t>
            </a:r>
            <a:r>
              <a:rPr lang="en-IN" sz="1600" dirty="0" smtClean="0"/>
              <a:t>.</a:t>
            </a:r>
          </a:p>
          <a:p>
            <a:pPr marL="171450" indent="-171450" algn="just">
              <a:buFont typeface="Arial" pitchFamily="34" charset="0"/>
              <a:buChar char="•"/>
            </a:pPr>
            <a:r>
              <a:rPr lang="en-IN" sz="1600" dirty="0"/>
              <a:t>The output device accepts the coded information, prints the corresponding character, and when the operation is completed, it sets </a:t>
            </a:r>
            <a:r>
              <a:rPr lang="en-IN" sz="1600" dirty="0" err="1"/>
              <a:t>FGO</a:t>
            </a:r>
            <a:r>
              <a:rPr lang="en-IN" sz="1600" dirty="0"/>
              <a:t> to 1.</a:t>
            </a:r>
          </a:p>
          <a:p>
            <a:pPr marL="171450" indent="-171450" algn="just">
              <a:buFont typeface="Arial" pitchFamily="34" charset="0"/>
              <a:buChar char="•"/>
            </a:pPr>
            <a:endParaRPr lang="en-IN" sz="1600" dirty="0" smtClean="0"/>
          </a:p>
          <a:p>
            <a:pPr marL="171450" indent="-171450" algn="just">
              <a:buFont typeface="Arial" pitchFamily="34" charset="0"/>
              <a:buChar char="•"/>
            </a:pPr>
            <a:endParaRPr lang="en-IN" sz="1600" dirty="0" smtClean="0"/>
          </a:p>
        </p:txBody>
      </p:sp>
    </p:spTree>
    <p:extLst>
      <p:ext uri="{BB962C8B-B14F-4D97-AF65-F5344CB8AC3E}">
        <p14:creationId xmlns:p14="http://schemas.microsoft.com/office/powerpoint/2010/main" val="2905790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b="1" i="1" dirty="0"/>
              <a:t>The process of input information transfer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en-IN" dirty="0"/>
              <a:t>Initially, the input flag </a:t>
            </a:r>
            <a:r>
              <a:rPr lang="en-IN" dirty="0" err="1"/>
              <a:t>FGI</a:t>
            </a:r>
            <a:r>
              <a:rPr lang="en-IN" dirty="0"/>
              <a:t> is cleared to 0. </a:t>
            </a:r>
            <a:endParaRPr lang="en-IN" dirty="0" smtClean="0"/>
          </a:p>
          <a:p>
            <a:pPr algn="just"/>
            <a:r>
              <a:rPr lang="en-IN" dirty="0" smtClean="0"/>
              <a:t>When </a:t>
            </a:r>
            <a:r>
              <a:rPr lang="en-IN" dirty="0"/>
              <a:t>a key is struck in the keyboard, an </a:t>
            </a:r>
            <a:r>
              <a:rPr lang="en-IN" dirty="0" smtClean="0"/>
              <a:t>8-bit alphanumeric </a:t>
            </a:r>
            <a:r>
              <a:rPr lang="en-IN" dirty="0"/>
              <a:t>code is shifted into </a:t>
            </a:r>
            <a:r>
              <a:rPr lang="en-IN" dirty="0" err="1"/>
              <a:t>INPR</a:t>
            </a:r>
            <a:r>
              <a:rPr lang="en-IN" dirty="0"/>
              <a:t> and the input flag </a:t>
            </a:r>
            <a:r>
              <a:rPr lang="en-IN" dirty="0" err="1"/>
              <a:t>FGI</a:t>
            </a:r>
            <a:r>
              <a:rPr lang="en-IN" dirty="0"/>
              <a:t> is set to 1</a:t>
            </a:r>
            <a:r>
              <a:rPr lang="en-IN" dirty="0" smtClean="0"/>
              <a:t>.</a:t>
            </a:r>
            <a:endParaRPr lang="en-IN" dirty="0"/>
          </a:p>
          <a:p>
            <a:pPr algn="just"/>
            <a:r>
              <a:rPr lang="en-IN" dirty="0" smtClean="0"/>
              <a:t> </a:t>
            </a:r>
            <a:r>
              <a:rPr lang="en-IN" dirty="0"/>
              <a:t>As long as the flag is set, the information in </a:t>
            </a:r>
            <a:r>
              <a:rPr lang="en-IN" dirty="0" err="1"/>
              <a:t>INPR</a:t>
            </a:r>
            <a:r>
              <a:rPr lang="en-IN" dirty="0"/>
              <a:t> cannot be changed by striking </a:t>
            </a:r>
            <a:r>
              <a:rPr lang="en-IN" dirty="0" smtClean="0"/>
              <a:t>another key</a:t>
            </a:r>
            <a:r>
              <a:rPr lang="en-IN" dirty="0"/>
              <a:t>. </a:t>
            </a:r>
            <a:endParaRPr lang="en-IN" dirty="0" smtClean="0"/>
          </a:p>
          <a:p>
            <a:pPr algn="just"/>
            <a:r>
              <a:rPr lang="en-IN" dirty="0" smtClean="0"/>
              <a:t>The </a:t>
            </a:r>
            <a:r>
              <a:rPr lang="en-IN" dirty="0"/>
              <a:t>computer checks the flag bit; if it is 1, the information from </a:t>
            </a:r>
            <a:r>
              <a:rPr lang="en-IN" dirty="0" err="1"/>
              <a:t>INPR</a:t>
            </a:r>
            <a:r>
              <a:rPr lang="en-IN" dirty="0"/>
              <a:t> is </a:t>
            </a:r>
            <a:r>
              <a:rPr lang="en-IN" dirty="0" smtClean="0"/>
              <a:t>transferred in </a:t>
            </a:r>
            <a:r>
              <a:rPr lang="en-IN" dirty="0"/>
              <a:t>parallel into AC and </a:t>
            </a:r>
            <a:r>
              <a:rPr lang="en-IN" dirty="0" err="1"/>
              <a:t>FGI</a:t>
            </a:r>
            <a:r>
              <a:rPr lang="en-IN" dirty="0"/>
              <a:t> is cleared to 0</a:t>
            </a:r>
            <a:r>
              <a:rPr lang="en-IN" dirty="0" smtClean="0"/>
              <a:t>.</a:t>
            </a:r>
          </a:p>
          <a:p>
            <a:pPr algn="just"/>
            <a:r>
              <a:rPr lang="en-IN" dirty="0"/>
              <a:t>Once the flag is cleared, new information can be shifted into </a:t>
            </a:r>
            <a:r>
              <a:rPr lang="en-IN" dirty="0" err="1"/>
              <a:t>INPR</a:t>
            </a:r>
            <a:r>
              <a:rPr lang="en-IN" dirty="0"/>
              <a:t> by striking </a:t>
            </a:r>
            <a:r>
              <a:rPr lang="en-IN" dirty="0" smtClean="0"/>
              <a:t>another key</a:t>
            </a:r>
            <a:r>
              <a:rPr lang="en-IN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31683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b="1" i="1" dirty="0"/>
              <a:t>The process of outputting information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n-IN" dirty="0"/>
              <a:t>The output register </a:t>
            </a:r>
            <a:r>
              <a:rPr lang="en-IN" dirty="0" err="1"/>
              <a:t>OUTR</a:t>
            </a:r>
            <a:r>
              <a:rPr lang="en-IN" dirty="0"/>
              <a:t> works similarly but the direction of information flow </a:t>
            </a:r>
            <a:r>
              <a:rPr lang="en-IN" dirty="0" smtClean="0"/>
              <a:t>is reversed.</a:t>
            </a:r>
          </a:p>
          <a:p>
            <a:pPr algn="just"/>
            <a:r>
              <a:rPr lang="en-IN" dirty="0"/>
              <a:t>Initially, the output flag </a:t>
            </a:r>
            <a:r>
              <a:rPr lang="en-IN" dirty="0" err="1"/>
              <a:t>FGO</a:t>
            </a:r>
            <a:r>
              <a:rPr lang="en-IN" dirty="0"/>
              <a:t> is set to 1. The computer checks the flag bit; if it is 1, </a:t>
            </a:r>
            <a:r>
              <a:rPr lang="en-IN" dirty="0" smtClean="0"/>
              <a:t>the information </a:t>
            </a:r>
            <a:r>
              <a:rPr lang="en-IN" dirty="0"/>
              <a:t>from AC is transferred in parallel to </a:t>
            </a:r>
            <a:r>
              <a:rPr lang="en-IN" dirty="0" err="1"/>
              <a:t>OUTR</a:t>
            </a:r>
            <a:r>
              <a:rPr lang="en-IN" dirty="0"/>
              <a:t> and </a:t>
            </a:r>
            <a:r>
              <a:rPr lang="en-IN" dirty="0" err="1"/>
              <a:t>FGO</a:t>
            </a:r>
            <a:r>
              <a:rPr lang="en-IN" dirty="0"/>
              <a:t> is cleared to 0. </a:t>
            </a:r>
            <a:endParaRPr lang="en-IN" dirty="0" smtClean="0"/>
          </a:p>
          <a:p>
            <a:pPr algn="just"/>
            <a:r>
              <a:rPr lang="en-IN" dirty="0" smtClean="0"/>
              <a:t>The output </a:t>
            </a:r>
            <a:r>
              <a:rPr lang="en-IN" dirty="0"/>
              <a:t>device accepts the coded information, prints the </a:t>
            </a:r>
            <a:r>
              <a:rPr lang="en-IN" dirty="0" smtClean="0"/>
              <a:t>corresponding </a:t>
            </a:r>
            <a:r>
              <a:rPr lang="en-IN" dirty="0"/>
              <a:t>character, </a:t>
            </a:r>
            <a:r>
              <a:rPr lang="en-IN" dirty="0" smtClean="0"/>
              <a:t>and when </a:t>
            </a:r>
            <a:r>
              <a:rPr lang="en-IN" dirty="0"/>
              <a:t>the operation is completed, it sets </a:t>
            </a:r>
            <a:r>
              <a:rPr lang="en-IN" dirty="0" err="1"/>
              <a:t>FGO</a:t>
            </a:r>
            <a:r>
              <a:rPr lang="en-IN" dirty="0"/>
              <a:t> to 1</a:t>
            </a:r>
            <a:r>
              <a:rPr lang="en-IN" dirty="0" smtClean="0"/>
              <a:t>.</a:t>
            </a:r>
          </a:p>
          <a:p>
            <a:pPr algn="just"/>
            <a:r>
              <a:rPr lang="en-IN" dirty="0"/>
              <a:t>The computer does not load a new character into </a:t>
            </a:r>
            <a:r>
              <a:rPr lang="en-IN" dirty="0" err="1"/>
              <a:t>OUTR</a:t>
            </a:r>
            <a:r>
              <a:rPr lang="en-IN" dirty="0"/>
              <a:t> when </a:t>
            </a:r>
            <a:r>
              <a:rPr lang="en-IN" dirty="0" err="1"/>
              <a:t>FGO</a:t>
            </a:r>
            <a:r>
              <a:rPr lang="en-IN" dirty="0"/>
              <a:t> is 0 because </a:t>
            </a:r>
            <a:r>
              <a:rPr lang="en-IN" dirty="0" smtClean="0"/>
              <a:t>this condition </a:t>
            </a:r>
            <a:r>
              <a:rPr lang="en-IN" dirty="0"/>
              <a:t>indicates that the output device is in the process of printing the character.</a:t>
            </a:r>
          </a:p>
        </p:txBody>
      </p:sp>
    </p:spTree>
    <p:extLst>
      <p:ext uri="{BB962C8B-B14F-4D97-AF65-F5344CB8AC3E}">
        <p14:creationId xmlns:p14="http://schemas.microsoft.com/office/powerpoint/2010/main" val="2008119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305800" cy="792162"/>
          </a:xfrm>
        </p:spPr>
        <p:txBody>
          <a:bodyPr/>
          <a:lstStyle/>
          <a:p>
            <a:r>
              <a:rPr lang="en-IN" b="1" dirty="0"/>
              <a:t>Input-Output Instructions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371600"/>
            <a:ext cx="8915400" cy="4648200"/>
          </a:xfrm>
        </p:spPr>
        <p:txBody>
          <a:bodyPr>
            <a:noAutofit/>
          </a:bodyPr>
          <a:lstStyle/>
          <a:p>
            <a:r>
              <a:rPr lang="en-IN" sz="2000" dirty="0" smtClean="0"/>
              <a:t>Input </a:t>
            </a:r>
            <a:r>
              <a:rPr lang="en-IN" sz="2000" dirty="0"/>
              <a:t>and output instructions are needed for transferring information to and from </a:t>
            </a:r>
            <a:r>
              <a:rPr lang="en-IN" sz="2000" i="1" dirty="0"/>
              <a:t>AC </a:t>
            </a:r>
            <a:r>
              <a:rPr lang="en-IN" sz="2000" dirty="0"/>
              <a:t>register, for checking the flag bits, and for controlling the interrupt facility. </a:t>
            </a:r>
          </a:p>
          <a:p>
            <a:r>
              <a:rPr lang="en-IN" sz="2000" dirty="0" smtClean="0"/>
              <a:t> </a:t>
            </a:r>
            <a:r>
              <a:rPr lang="en-IN" sz="2000" dirty="0"/>
              <a:t>Input-output instructions have an operation code </a:t>
            </a:r>
            <a:r>
              <a:rPr lang="en-IN" sz="2000" dirty="0">
                <a:solidFill>
                  <a:srgbClr val="FF0000"/>
                </a:solidFill>
              </a:rPr>
              <a:t>1111 and are recognized by the control when D7 = 1 and I = 1. </a:t>
            </a:r>
          </a:p>
          <a:p>
            <a:r>
              <a:rPr lang="en-IN" sz="2000" dirty="0" smtClean="0"/>
              <a:t>The </a:t>
            </a:r>
            <a:r>
              <a:rPr lang="en-IN" sz="2000" dirty="0"/>
              <a:t>remaining bits of the instruction specify the particular operation. </a:t>
            </a:r>
            <a:endParaRPr lang="en-IN" sz="2000" dirty="0" smtClean="0"/>
          </a:p>
          <a:p>
            <a:r>
              <a:rPr lang="en-IN" sz="2000" dirty="0" smtClean="0"/>
              <a:t>The </a:t>
            </a:r>
            <a:r>
              <a:rPr lang="en-IN" sz="2000" dirty="0"/>
              <a:t>control functions and </a:t>
            </a:r>
            <a:r>
              <a:rPr lang="en-IN" sz="2000" dirty="0" err="1"/>
              <a:t>microoperations</a:t>
            </a:r>
            <a:r>
              <a:rPr lang="en-IN" sz="2000" dirty="0"/>
              <a:t> for the input-output instructions are listed in </a:t>
            </a:r>
            <a:r>
              <a:rPr lang="en-IN" sz="2000" dirty="0" smtClean="0"/>
              <a:t>Table.</a:t>
            </a:r>
          </a:p>
          <a:p>
            <a:r>
              <a:rPr lang="en-IN" sz="2000" dirty="0" smtClean="0"/>
              <a:t>These </a:t>
            </a:r>
            <a:r>
              <a:rPr lang="en-IN" sz="2000" dirty="0"/>
              <a:t>instructions are executed with the clock transition associated with timing signal T3. </a:t>
            </a:r>
          </a:p>
          <a:p>
            <a:r>
              <a:rPr lang="en-IN" sz="2000" dirty="0" smtClean="0"/>
              <a:t> </a:t>
            </a:r>
            <a:r>
              <a:rPr lang="en-IN" sz="2000" dirty="0"/>
              <a:t>Each control function needs a Boolean relation </a:t>
            </a:r>
            <a:r>
              <a:rPr lang="en-IN" sz="2000" dirty="0">
                <a:solidFill>
                  <a:srgbClr val="FF0000"/>
                </a:solidFill>
              </a:rPr>
              <a:t>D7IT3</a:t>
            </a:r>
            <a:r>
              <a:rPr lang="en-IN" sz="2000" dirty="0"/>
              <a:t>, which we designate for convenience by the symbol </a:t>
            </a:r>
            <a:r>
              <a:rPr lang="en-IN" sz="2000" dirty="0">
                <a:solidFill>
                  <a:srgbClr val="FF0000"/>
                </a:solidFill>
              </a:rPr>
              <a:t>p</a:t>
            </a:r>
            <a:r>
              <a:rPr lang="en-IN" sz="2000" dirty="0"/>
              <a:t>. </a:t>
            </a:r>
          </a:p>
          <a:p>
            <a:r>
              <a:rPr lang="en-IN" sz="2000" dirty="0" smtClean="0"/>
              <a:t>The </a:t>
            </a:r>
            <a:r>
              <a:rPr lang="en-IN" sz="2000" dirty="0"/>
              <a:t>control function is distinguished by one of the bits in </a:t>
            </a:r>
            <a:r>
              <a:rPr lang="en-IN" sz="2000" dirty="0" err="1">
                <a:solidFill>
                  <a:srgbClr val="FF0000"/>
                </a:solidFill>
              </a:rPr>
              <a:t>IR</a:t>
            </a:r>
            <a:r>
              <a:rPr lang="en-IN" sz="2000" dirty="0">
                <a:solidFill>
                  <a:srgbClr val="FF0000"/>
                </a:solidFill>
              </a:rPr>
              <a:t> (6-11). </a:t>
            </a:r>
          </a:p>
          <a:p>
            <a:r>
              <a:rPr lang="en-IN" sz="2000" dirty="0" smtClean="0"/>
              <a:t>By </a:t>
            </a:r>
            <a:r>
              <a:rPr lang="en-IN" sz="2000" dirty="0"/>
              <a:t>assigning the symbol Bi to bit </a:t>
            </a:r>
            <a:r>
              <a:rPr lang="en-IN" sz="2000" i="1" dirty="0"/>
              <a:t>i </a:t>
            </a:r>
            <a:r>
              <a:rPr lang="en-IN" sz="2000" dirty="0"/>
              <a:t>of </a:t>
            </a:r>
            <a:r>
              <a:rPr lang="en-IN" sz="2000" dirty="0" err="1"/>
              <a:t>IR</a:t>
            </a:r>
            <a:r>
              <a:rPr lang="en-IN" sz="2000" dirty="0"/>
              <a:t>, all control functions can be denoted by </a:t>
            </a:r>
            <a:r>
              <a:rPr lang="en-IN" sz="2000" dirty="0" err="1">
                <a:solidFill>
                  <a:srgbClr val="FF0000"/>
                </a:solidFill>
              </a:rPr>
              <a:t>pBi</a:t>
            </a:r>
            <a:r>
              <a:rPr lang="en-IN" sz="2000" dirty="0"/>
              <a:t> for i = 6 though 11. </a:t>
            </a:r>
          </a:p>
          <a:p>
            <a:r>
              <a:rPr lang="en-IN" sz="2000" dirty="0" smtClean="0"/>
              <a:t> </a:t>
            </a:r>
            <a:r>
              <a:rPr lang="en-IN" sz="2000" dirty="0"/>
              <a:t>The sequence counter </a:t>
            </a:r>
            <a:r>
              <a:rPr lang="en-IN" sz="2000" i="1" dirty="0"/>
              <a:t>SC </a:t>
            </a:r>
            <a:r>
              <a:rPr lang="en-IN" sz="2000" dirty="0"/>
              <a:t>is cleared to 0 when </a:t>
            </a:r>
            <a:r>
              <a:rPr lang="en-IN" sz="2000" dirty="0">
                <a:solidFill>
                  <a:srgbClr val="FF0000"/>
                </a:solidFill>
              </a:rPr>
              <a:t>p = D7IT3 = 1</a:t>
            </a:r>
            <a:r>
              <a:rPr lang="en-IN" sz="2000" dirty="0"/>
              <a:t>. </a:t>
            </a:r>
          </a:p>
          <a:p>
            <a:r>
              <a:rPr lang="en-IN" sz="2000" dirty="0" smtClean="0"/>
              <a:t>The </a:t>
            </a:r>
            <a:r>
              <a:rPr lang="en-IN" sz="2000" dirty="0"/>
              <a:t>last two instructions set and clear an interrupt enable flip-flop </a:t>
            </a:r>
            <a:r>
              <a:rPr lang="en-IN" sz="2000" dirty="0" err="1">
                <a:solidFill>
                  <a:srgbClr val="FF0000"/>
                </a:solidFill>
              </a:rPr>
              <a:t>IEN</a:t>
            </a:r>
            <a:r>
              <a:rPr lang="en-IN" sz="20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721155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747515"/>
            <a:ext cx="6019800" cy="2367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0708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7772400" cy="808038"/>
          </a:xfrm>
        </p:spPr>
        <p:txBody>
          <a:bodyPr/>
          <a:lstStyle/>
          <a:p>
            <a:r>
              <a:rPr lang="en-IN" b="1" dirty="0"/>
              <a:t>Program Interrupt: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762000"/>
            <a:ext cx="8763000" cy="5257800"/>
          </a:xfrm>
        </p:spPr>
        <p:txBody>
          <a:bodyPr>
            <a:noAutofit/>
          </a:bodyPr>
          <a:lstStyle/>
          <a:p>
            <a:pPr algn="just"/>
            <a:r>
              <a:rPr lang="en-IN" sz="2400" dirty="0" smtClean="0"/>
              <a:t>The </a:t>
            </a:r>
            <a:r>
              <a:rPr lang="en-IN" sz="2400" dirty="0"/>
              <a:t>computer keeps </a:t>
            </a:r>
            <a:r>
              <a:rPr lang="en-IN" sz="2400" dirty="0">
                <a:solidFill>
                  <a:srgbClr val="FF0000"/>
                </a:solidFill>
              </a:rPr>
              <a:t>checking the flag bit</a:t>
            </a:r>
            <a:r>
              <a:rPr lang="en-IN" sz="2400" dirty="0"/>
              <a:t>, and when it finds it set, it initiates an information transfer. </a:t>
            </a:r>
          </a:p>
          <a:p>
            <a:pPr algn="just"/>
            <a:r>
              <a:rPr lang="en-IN" sz="2400" dirty="0" smtClean="0"/>
              <a:t>The </a:t>
            </a:r>
            <a:r>
              <a:rPr lang="en-IN" sz="2400" dirty="0"/>
              <a:t>difference of information </a:t>
            </a:r>
            <a:r>
              <a:rPr lang="en-IN" sz="2400" dirty="0">
                <a:solidFill>
                  <a:srgbClr val="FF0000"/>
                </a:solidFill>
              </a:rPr>
              <a:t>flow rate between the computer </a:t>
            </a:r>
            <a:r>
              <a:rPr lang="en-IN" sz="2400" dirty="0"/>
              <a:t>and that of the input—output device makes this type of transfer inefficient. </a:t>
            </a:r>
            <a:endParaRPr lang="en-IN" sz="2400" dirty="0" smtClean="0"/>
          </a:p>
          <a:p>
            <a:pPr algn="just"/>
            <a:r>
              <a:rPr lang="en-IN" sz="2400" dirty="0" smtClean="0"/>
              <a:t>Example: To </a:t>
            </a:r>
            <a:r>
              <a:rPr lang="en-IN" sz="2400" dirty="0"/>
              <a:t>see why this is inefficient, consider a computer that </a:t>
            </a:r>
            <a:r>
              <a:rPr lang="en-IN" sz="2400" dirty="0" smtClean="0"/>
              <a:t>can go </a:t>
            </a:r>
            <a:r>
              <a:rPr lang="en-IN" sz="2400" dirty="0"/>
              <a:t>through an </a:t>
            </a:r>
            <a:r>
              <a:rPr lang="en-IN" sz="2400" dirty="0">
                <a:solidFill>
                  <a:srgbClr val="FF0000"/>
                </a:solidFill>
              </a:rPr>
              <a:t>instruction cycle in </a:t>
            </a:r>
            <a:r>
              <a:rPr lang="en-IN" sz="2400" dirty="0" smtClean="0">
                <a:solidFill>
                  <a:srgbClr val="FF0000"/>
                </a:solidFill>
              </a:rPr>
              <a:t>1µs</a:t>
            </a:r>
            <a:r>
              <a:rPr lang="en-IN" sz="2400" dirty="0" smtClean="0"/>
              <a:t>. </a:t>
            </a:r>
          </a:p>
          <a:p>
            <a:pPr algn="just"/>
            <a:r>
              <a:rPr lang="en-IN" sz="2400" dirty="0" smtClean="0"/>
              <a:t>Assume </a:t>
            </a:r>
            <a:r>
              <a:rPr lang="en-IN" sz="2400" dirty="0"/>
              <a:t>that the </a:t>
            </a:r>
            <a:r>
              <a:rPr lang="en-IN" sz="2400" dirty="0" smtClean="0"/>
              <a:t>input-</a:t>
            </a:r>
            <a:r>
              <a:rPr lang="en-IN" sz="2400" dirty="0"/>
              <a:t>o</a:t>
            </a:r>
            <a:r>
              <a:rPr lang="en-IN" sz="2400" dirty="0" smtClean="0"/>
              <a:t>utput </a:t>
            </a:r>
            <a:r>
              <a:rPr lang="en-IN" sz="2400" dirty="0"/>
              <a:t>device </a:t>
            </a:r>
            <a:r>
              <a:rPr lang="en-IN" sz="2400" dirty="0" smtClean="0"/>
              <a:t>can transfer </a:t>
            </a:r>
            <a:r>
              <a:rPr lang="en-IN" sz="2400" dirty="0"/>
              <a:t>information at a maximum rate of </a:t>
            </a:r>
            <a:r>
              <a:rPr lang="en-IN" sz="2400" dirty="0">
                <a:solidFill>
                  <a:srgbClr val="FF0000"/>
                </a:solidFill>
              </a:rPr>
              <a:t>10 characters per second</a:t>
            </a:r>
            <a:r>
              <a:rPr lang="en-IN" sz="2400" dirty="0"/>
              <a:t>. </a:t>
            </a:r>
            <a:endParaRPr lang="en-IN" sz="2400" dirty="0" smtClean="0"/>
          </a:p>
          <a:p>
            <a:pPr algn="just"/>
            <a:r>
              <a:rPr lang="en-IN" sz="2400" dirty="0" smtClean="0"/>
              <a:t>This is equivalent </a:t>
            </a:r>
            <a:r>
              <a:rPr lang="en-IN" sz="2400" dirty="0"/>
              <a:t>to one </a:t>
            </a:r>
            <a:r>
              <a:rPr lang="en-IN" sz="2400" dirty="0">
                <a:solidFill>
                  <a:srgbClr val="FF0000"/>
                </a:solidFill>
              </a:rPr>
              <a:t>character every 100,000 µ</a:t>
            </a:r>
            <a:r>
              <a:rPr lang="en-IN" sz="2400" dirty="0" smtClean="0">
                <a:solidFill>
                  <a:srgbClr val="FF0000"/>
                </a:solidFill>
              </a:rPr>
              <a:t>s</a:t>
            </a:r>
            <a:r>
              <a:rPr lang="en-IN" sz="2400" dirty="0" smtClean="0"/>
              <a:t>. </a:t>
            </a:r>
          </a:p>
          <a:p>
            <a:pPr algn="just"/>
            <a:r>
              <a:rPr lang="en-IN" sz="2400" dirty="0" smtClean="0"/>
              <a:t>Two </a:t>
            </a:r>
            <a:r>
              <a:rPr lang="en-IN" sz="2400" dirty="0"/>
              <a:t>instructions are executed </a:t>
            </a:r>
            <a:r>
              <a:rPr lang="en-IN" sz="2400" dirty="0" smtClean="0"/>
              <a:t>when the </a:t>
            </a:r>
            <a:r>
              <a:rPr lang="en-IN" sz="2400" dirty="0"/>
              <a:t>computer checks the flag bit and decides not to transfer the information. </a:t>
            </a:r>
            <a:endParaRPr lang="en-IN" sz="2400" dirty="0" smtClean="0"/>
          </a:p>
          <a:p>
            <a:pPr algn="just"/>
            <a:r>
              <a:rPr lang="en-IN" sz="2400" dirty="0" smtClean="0"/>
              <a:t>This means </a:t>
            </a:r>
            <a:r>
              <a:rPr lang="en-IN" sz="2400" dirty="0"/>
              <a:t>that at the maximum rate, the computer will check the flag </a:t>
            </a:r>
            <a:r>
              <a:rPr lang="en-IN" sz="2400" dirty="0">
                <a:solidFill>
                  <a:srgbClr val="FF0000"/>
                </a:solidFill>
              </a:rPr>
              <a:t>50,000 </a:t>
            </a:r>
            <a:r>
              <a:rPr lang="en-IN" sz="2400" dirty="0" smtClean="0">
                <a:solidFill>
                  <a:srgbClr val="FF0000"/>
                </a:solidFill>
              </a:rPr>
              <a:t>times between </a:t>
            </a:r>
            <a:r>
              <a:rPr lang="en-IN" sz="2400" dirty="0">
                <a:solidFill>
                  <a:srgbClr val="FF0000"/>
                </a:solidFill>
              </a:rPr>
              <a:t>each transfer</a:t>
            </a:r>
            <a:r>
              <a:rPr lang="en-IN" sz="2400" dirty="0"/>
              <a:t>. </a:t>
            </a:r>
            <a:endParaRPr lang="en-IN" sz="2400" dirty="0" smtClean="0"/>
          </a:p>
          <a:p>
            <a:pPr algn="just"/>
            <a:r>
              <a:rPr lang="en-IN" sz="2400" dirty="0" smtClean="0">
                <a:solidFill>
                  <a:srgbClr val="FF0000"/>
                </a:solidFill>
              </a:rPr>
              <a:t>The </a:t>
            </a:r>
            <a:r>
              <a:rPr lang="en-IN" sz="2400" dirty="0">
                <a:solidFill>
                  <a:srgbClr val="FF0000"/>
                </a:solidFill>
              </a:rPr>
              <a:t>computer is wasting time while checking the </a:t>
            </a:r>
            <a:r>
              <a:rPr lang="en-IN" sz="2400" dirty="0" smtClean="0">
                <a:solidFill>
                  <a:srgbClr val="FF0000"/>
                </a:solidFill>
              </a:rPr>
              <a:t>flag instead </a:t>
            </a:r>
            <a:r>
              <a:rPr lang="en-IN" sz="2400" dirty="0">
                <a:solidFill>
                  <a:srgbClr val="FF0000"/>
                </a:solidFill>
              </a:rPr>
              <a:t>of doing some other useful processing task</a:t>
            </a:r>
            <a:r>
              <a:rPr lang="en-IN" sz="2400" dirty="0" smtClean="0">
                <a:solidFill>
                  <a:srgbClr val="FF0000"/>
                </a:solidFill>
              </a:rPr>
              <a:t>.</a:t>
            </a:r>
            <a:endParaRPr lang="en-IN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944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639762"/>
          </a:xfrm>
        </p:spPr>
        <p:txBody>
          <a:bodyPr>
            <a:normAutofit fontScale="90000"/>
          </a:bodyPr>
          <a:lstStyle/>
          <a:p>
            <a:r>
              <a:rPr lang="en-IN" dirty="0" smtClean="0"/>
              <a:t>Worksheet-1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914400"/>
            <a:ext cx="8686800" cy="5105400"/>
          </a:xfrm>
        </p:spPr>
        <p:txBody>
          <a:bodyPr>
            <a:normAutofit fontScale="925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IN" sz="2400" dirty="0"/>
              <a:t>A computer uses a memory unit with </a:t>
            </a:r>
            <a:r>
              <a:rPr lang="en-IN" sz="2400" dirty="0" smtClean="0"/>
              <a:t>256k </a:t>
            </a:r>
            <a:r>
              <a:rPr lang="en-IN" sz="2400" dirty="0"/>
              <a:t>words of 32 bits each. </a:t>
            </a:r>
            <a:r>
              <a:rPr lang="en-IN" sz="2400" dirty="0" smtClean="0"/>
              <a:t>A binary instruction </a:t>
            </a:r>
            <a:r>
              <a:rPr lang="en-IN" sz="2400" dirty="0"/>
              <a:t>code is stored in one word </a:t>
            </a:r>
            <a:r>
              <a:rPr lang="en-IN" sz="2400" dirty="0" smtClean="0"/>
              <a:t>of </a:t>
            </a:r>
            <a:r>
              <a:rPr lang="en-IN" sz="2400" dirty="0"/>
              <a:t>memory. </a:t>
            </a:r>
            <a:r>
              <a:rPr lang="en-IN" sz="2400" dirty="0" smtClean="0"/>
              <a:t>The </a:t>
            </a:r>
            <a:r>
              <a:rPr lang="en-IN" sz="2400" dirty="0"/>
              <a:t>instruction has </a:t>
            </a:r>
            <a:r>
              <a:rPr lang="en-IN" sz="2400" dirty="0" smtClean="0"/>
              <a:t>four parts</a:t>
            </a:r>
            <a:r>
              <a:rPr lang="en-IN" sz="2400" dirty="0"/>
              <a:t>: an indirect bit. an operation code, a </a:t>
            </a:r>
            <a:r>
              <a:rPr lang="en-IN" sz="2400" dirty="0" smtClean="0"/>
              <a:t>register </a:t>
            </a:r>
            <a:r>
              <a:rPr lang="en-IN" sz="2400" dirty="0"/>
              <a:t>code part to specify </a:t>
            </a:r>
            <a:r>
              <a:rPr lang="en-IN" sz="2400" dirty="0" smtClean="0"/>
              <a:t>one of </a:t>
            </a:r>
            <a:r>
              <a:rPr lang="en-IN" sz="2400" dirty="0"/>
              <a:t>64 registers, and an address part.</a:t>
            </a:r>
          </a:p>
          <a:p>
            <a:pPr lvl="1" algn="just">
              <a:lnSpc>
                <a:spcPct val="150000"/>
              </a:lnSpc>
            </a:pPr>
            <a:r>
              <a:rPr lang="en-IN" dirty="0"/>
              <a:t>a. How many bits are there in the operation code, the register code </a:t>
            </a:r>
            <a:r>
              <a:rPr lang="en-IN" dirty="0" smtClean="0"/>
              <a:t>part, and </a:t>
            </a:r>
            <a:r>
              <a:rPr lang="en-IN" dirty="0"/>
              <a:t>the address part?</a:t>
            </a:r>
          </a:p>
          <a:p>
            <a:pPr lvl="1" algn="just">
              <a:lnSpc>
                <a:spcPct val="150000"/>
              </a:lnSpc>
            </a:pPr>
            <a:r>
              <a:rPr lang="en-IN" dirty="0"/>
              <a:t>b. Draw the instruction word format and indicate the </a:t>
            </a:r>
            <a:r>
              <a:rPr lang="en-IN" dirty="0" smtClean="0"/>
              <a:t>number of bits </a:t>
            </a:r>
            <a:r>
              <a:rPr lang="en-IN" dirty="0"/>
              <a:t>in </a:t>
            </a:r>
            <a:r>
              <a:rPr lang="en-IN" dirty="0" smtClean="0"/>
              <a:t>each part</a:t>
            </a:r>
            <a:r>
              <a:rPr lang="en-IN" dirty="0"/>
              <a:t>.</a:t>
            </a:r>
          </a:p>
          <a:p>
            <a:pPr lvl="1" algn="just">
              <a:lnSpc>
                <a:spcPct val="150000"/>
              </a:lnSpc>
            </a:pPr>
            <a:r>
              <a:rPr lang="en-IN" dirty="0"/>
              <a:t>c. How many bits are there in the data and address inputs </a:t>
            </a:r>
            <a:r>
              <a:rPr lang="en-IN" dirty="0" smtClean="0"/>
              <a:t>of the </a:t>
            </a:r>
            <a:r>
              <a:rPr lang="en-IN" dirty="0"/>
              <a:t>memory?</a:t>
            </a:r>
          </a:p>
        </p:txBody>
      </p:sp>
    </p:spTree>
    <p:extLst>
      <p:ext uri="{BB962C8B-B14F-4D97-AF65-F5344CB8AC3E}">
        <p14:creationId xmlns:p14="http://schemas.microsoft.com/office/powerpoint/2010/main" val="2295589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228600"/>
            <a:ext cx="8991600" cy="5791200"/>
          </a:xfrm>
        </p:spPr>
        <p:txBody>
          <a:bodyPr>
            <a:noAutofit/>
          </a:bodyPr>
          <a:lstStyle/>
          <a:p>
            <a:pPr algn="just"/>
            <a:r>
              <a:rPr lang="en-IN" sz="2200" dirty="0"/>
              <a:t>An alternative to the </a:t>
            </a:r>
            <a:r>
              <a:rPr lang="en-IN" sz="2200" dirty="0">
                <a:solidFill>
                  <a:srgbClr val="FF0000"/>
                </a:solidFill>
              </a:rPr>
              <a:t>programmed controlled procedure </a:t>
            </a:r>
            <a:r>
              <a:rPr lang="en-IN" sz="2200" dirty="0"/>
              <a:t>is to let the external device </a:t>
            </a:r>
            <a:r>
              <a:rPr lang="en-IN" sz="2200" dirty="0">
                <a:solidFill>
                  <a:srgbClr val="FF0000"/>
                </a:solidFill>
              </a:rPr>
              <a:t>inform the computer when it is ready for the transfer</a:t>
            </a:r>
            <a:r>
              <a:rPr lang="en-IN" sz="2200" dirty="0"/>
              <a:t>. </a:t>
            </a:r>
          </a:p>
          <a:p>
            <a:pPr algn="just"/>
            <a:r>
              <a:rPr lang="en-IN" sz="2200" dirty="0"/>
              <a:t> In the meantime the computer can be busy with other tasks. This type of transfer uses the </a:t>
            </a:r>
            <a:r>
              <a:rPr lang="en-IN" sz="2200" dirty="0">
                <a:solidFill>
                  <a:srgbClr val="FF0000"/>
                </a:solidFill>
              </a:rPr>
              <a:t>interrupt facility</a:t>
            </a:r>
            <a:r>
              <a:rPr lang="en-IN" sz="2200" dirty="0"/>
              <a:t>. </a:t>
            </a:r>
          </a:p>
          <a:p>
            <a:pPr algn="just"/>
            <a:r>
              <a:rPr lang="en-IN" sz="2200" dirty="0"/>
              <a:t>While the computer is running a program, it does not check the flags. </a:t>
            </a:r>
          </a:p>
          <a:p>
            <a:pPr algn="just"/>
            <a:r>
              <a:rPr lang="en-IN" sz="2200" dirty="0"/>
              <a:t> When a flag is set, the computer is momentarily interrupted from the current program. </a:t>
            </a:r>
          </a:p>
          <a:p>
            <a:pPr algn="just"/>
            <a:r>
              <a:rPr lang="en-IN" sz="2200" dirty="0"/>
              <a:t>The computer deviates momentarily from what it is doing to perform of the input or output transfer. </a:t>
            </a:r>
          </a:p>
          <a:p>
            <a:pPr algn="just"/>
            <a:r>
              <a:rPr lang="en-IN" sz="2200" dirty="0"/>
              <a:t>It then returns to the current program to continue what it was doing before the interrupt. </a:t>
            </a:r>
          </a:p>
          <a:p>
            <a:pPr algn="just"/>
            <a:r>
              <a:rPr lang="en-IN" sz="2200" dirty="0"/>
              <a:t>The </a:t>
            </a:r>
            <a:r>
              <a:rPr lang="en-IN" sz="2200" dirty="0">
                <a:solidFill>
                  <a:srgbClr val="FF0000"/>
                </a:solidFill>
              </a:rPr>
              <a:t>interrupt enable flip-flop </a:t>
            </a:r>
            <a:r>
              <a:rPr lang="en-IN" sz="2200" dirty="0" err="1">
                <a:solidFill>
                  <a:srgbClr val="FF0000"/>
                </a:solidFill>
              </a:rPr>
              <a:t>IEN</a:t>
            </a:r>
            <a:r>
              <a:rPr lang="en-IN" sz="2200" dirty="0">
                <a:solidFill>
                  <a:srgbClr val="FF0000"/>
                </a:solidFill>
              </a:rPr>
              <a:t> </a:t>
            </a:r>
            <a:r>
              <a:rPr lang="en-IN" sz="2200" dirty="0"/>
              <a:t>can be set and cleared with two instructions. </a:t>
            </a:r>
          </a:p>
          <a:p>
            <a:pPr lvl="1"/>
            <a:r>
              <a:rPr lang="en-IN" sz="2200" dirty="0"/>
              <a:t>When </a:t>
            </a:r>
            <a:r>
              <a:rPr lang="en-IN" sz="2200" dirty="0" err="1"/>
              <a:t>IEN</a:t>
            </a:r>
            <a:r>
              <a:rPr lang="en-IN" sz="2200" dirty="0"/>
              <a:t> is cleared to 0 (with the </a:t>
            </a:r>
            <a:r>
              <a:rPr lang="en-IN" sz="2200" dirty="0" err="1"/>
              <a:t>IOF</a:t>
            </a:r>
            <a:r>
              <a:rPr lang="en-IN" sz="2200" dirty="0"/>
              <a:t> instruction), the flags cannot interrupt the computer. </a:t>
            </a:r>
          </a:p>
          <a:p>
            <a:pPr lvl="1"/>
            <a:r>
              <a:rPr lang="en-IN" sz="2200" dirty="0"/>
              <a:t>When </a:t>
            </a:r>
            <a:r>
              <a:rPr lang="en-IN" sz="2200" i="1" dirty="0" err="1"/>
              <a:t>IEN</a:t>
            </a:r>
            <a:r>
              <a:rPr lang="en-IN" sz="2200" i="1" dirty="0"/>
              <a:t> </a:t>
            </a:r>
            <a:r>
              <a:rPr lang="en-IN" sz="2200" dirty="0"/>
              <a:t>is set to (with the ION instruction), the computer can be interrupted. </a:t>
            </a:r>
          </a:p>
          <a:p>
            <a:endParaRPr lang="en-IN" sz="2200" dirty="0"/>
          </a:p>
          <a:p>
            <a:endParaRPr lang="en-IN" sz="2200" dirty="0"/>
          </a:p>
          <a:p>
            <a:endParaRPr lang="en-IN" sz="2200" dirty="0"/>
          </a:p>
        </p:txBody>
      </p:sp>
    </p:spTree>
    <p:extLst>
      <p:ext uri="{BB962C8B-B14F-4D97-AF65-F5344CB8AC3E}">
        <p14:creationId xmlns:p14="http://schemas.microsoft.com/office/powerpoint/2010/main" val="4132537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8382000" cy="5715000"/>
          </a:xfrm>
        </p:spPr>
        <p:txBody>
          <a:bodyPr>
            <a:normAutofit fontScale="85000" lnSpcReduction="20000"/>
          </a:bodyPr>
          <a:lstStyle/>
          <a:p>
            <a:pPr algn="just">
              <a:lnSpc>
                <a:spcPct val="150000"/>
              </a:lnSpc>
            </a:pPr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The way that the interrupt is handled by the computer can be explained by means of the flowchart of Fig. </a:t>
            </a:r>
          </a:p>
          <a:p>
            <a:pPr algn="just">
              <a:lnSpc>
                <a:spcPct val="150000"/>
              </a:lnSpc>
            </a:pPr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An interrupt flip-flop R is included in the computer. When </a:t>
            </a:r>
            <a:r>
              <a:rPr lang="en-IN" sz="2000" i="1" dirty="0">
                <a:latin typeface="Times New Roman" pitchFamily="18" charset="0"/>
                <a:cs typeface="Times New Roman" pitchFamily="18" charset="0"/>
              </a:rPr>
              <a:t>R = </a:t>
            </a:r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0, the computer goes through an instruction cycle. </a:t>
            </a:r>
          </a:p>
          <a:p>
            <a:pPr algn="just">
              <a:lnSpc>
                <a:spcPct val="150000"/>
              </a:lnSpc>
            </a:pPr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During the execute phase of the instruction cycle </a:t>
            </a:r>
            <a:r>
              <a:rPr lang="en-IN" sz="2000" dirty="0" err="1">
                <a:latin typeface="Times New Roman" pitchFamily="18" charset="0"/>
                <a:cs typeface="Times New Roman" pitchFamily="18" charset="0"/>
              </a:rPr>
              <a:t>IEN</a:t>
            </a:r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 is checked by the control. </a:t>
            </a:r>
          </a:p>
          <a:p>
            <a:pPr algn="just">
              <a:lnSpc>
                <a:spcPct val="150000"/>
              </a:lnSpc>
            </a:pPr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 If it is 0, it indicates that the programmer does not want to use the interrupt, so control continues with the next instruction cycle. </a:t>
            </a:r>
          </a:p>
          <a:p>
            <a:pPr algn="just">
              <a:lnSpc>
                <a:spcPct val="150000"/>
              </a:lnSpc>
            </a:pPr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 If </a:t>
            </a:r>
            <a:r>
              <a:rPr lang="en-IN" sz="2000" dirty="0" err="1">
                <a:latin typeface="Times New Roman" pitchFamily="18" charset="0"/>
                <a:cs typeface="Times New Roman" pitchFamily="18" charset="0"/>
              </a:rPr>
              <a:t>IEN</a:t>
            </a:r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 is 1, control checks the flag bits. </a:t>
            </a:r>
            <a:endParaRPr lang="en-IN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If </a:t>
            </a:r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both flags are 0, it indicates that neither the input nor the output registers are ready for transfer of information</a:t>
            </a: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this case, control continues with the next instruction cycle. </a:t>
            </a:r>
          </a:p>
          <a:p>
            <a:pPr algn="just">
              <a:lnSpc>
                <a:spcPct val="150000"/>
              </a:lnSpc>
            </a:pPr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If either flag is set to 1 while </a:t>
            </a:r>
            <a:r>
              <a:rPr lang="en-IN" sz="2000" i="1" dirty="0" err="1">
                <a:latin typeface="Times New Roman" pitchFamily="18" charset="0"/>
                <a:cs typeface="Times New Roman" pitchFamily="18" charset="0"/>
              </a:rPr>
              <a:t>IEN</a:t>
            </a:r>
            <a:r>
              <a:rPr lang="en-IN" sz="2000" i="1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1, flip-flop R is set to 1. </a:t>
            </a:r>
            <a:endParaRPr lang="en-IN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At </a:t>
            </a:r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the end of the execute phase, control checks the value of R, and if it is equal to 1, it goes to an interrupt cycle instead of an instruction cycle. </a:t>
            </a:r>
          </a:p>
          <a:p>
            <a:pPr algn="just">
              <a:lnSpc>
                <a:spcPct val="150000"/>
              </a:lnSpc>
            </a:pPr>
            <a:endParaRPr lang="en-IN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880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7391400" cy="5292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49" t="29785" r="25394" b="62217"/>
          <a:stretch/>
        </p:blipFill>
        <p:spPr bwMode="auto">
          <a:xfrm>
            <a:off x="381001" y="5545761"/>
            <a:ext cx="3505200" cy="380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69359" r="37467"/>
          <a:stretch/>
        </p:blipFill>
        <p:spPr bwMode="auto">
          <a:xfrm>
            <a:off x="4495799" y="5368499"/>
            <a:ext cx="4510007" cy="1260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6297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7772400" cy="655638"/>
          </a:xfrm>
        </p:spPr>
        <p:txBody>
          <a:bodyPr>
            <a:normAutofit fontScale="90000"/>
          </a:bodyPr>
          <a:lstStyle/>
          <a:p>
            <a:r>
              <a:rPr lang="en-IN" b="1" dirty="0"/>
              <a:t>Interrupt cycle: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685800"/>
            <a:ext cx="9144000" cy="6019800"/>
          </a:xfrm>
        </p:spPr>
        <p:txBody>
          <a:bodyPr>
            <a:noAutofit/>
          </a:bodyPr>
          <a:lstStyle/>
          <a:p>
            <a:r>
              <a:rPr lang="en-IN" sz="2400" dirty="0" smtClean="0"/>
              <a:t>The </a:t>
            </a:r>
            <a:r>
              <a:rPr lang="en-IN" sz="2400" dirty="0"/>
              <a:t>interrupt cycle is a hardware implementation of a branch and save return address operation. </a:t>
            </a:r>
          </a:p>
          <a:p>
            <a:r>
              <a:rPr lang="en-IN" sz="2400" dirty="0" smtClean="0"/>
              <a:t>The </a:t>
            </a:r>
            <a:r>
              <a:rPr lang="en-IN" sz="2400" dirty="0"/>
              <a:t>return address available in PC is stored in a specific location. </a:t>
            </a:r>
          </a:p>
          <a:p>
            <a:r>
              <a:rPr lang="en-IN" sz="2400" dirty="0" smtClean="0"/>
              <a:t>This </a:t>
            </a:r>
            <a:r>
              <a:rPr lang="en-IN" sz="2400" dirty="0"/>
              <a:t>location may be a processor register, a memory stack, or a specific memory location. </a:t>
            </a:r>
          </a:p>
          <a:p>
            <a:r>
              <a:rPr lang="en-IN" sz="2400" dirty="0" smtClean="0"/>
              <a:t>An </a:t>
            </a:r>
            <a:r>
              <a:rPr lang="en-IN" sz="2400" dirty="0"/>
              <a:t>example that shows what happens during the interrupt cycle is shown in Fig. </a:t>
            </a:r>
            <a:endParaRPr lang="en-IN" sz="2400" dirty="0" smtClean="0"/>
          </a:p>
          <a:p>
            <a:r>
              <a:rPr lang="en-IN" sz="2400" dirty="0" smtClean="0"/>
              <a:t>When </a:t>
            </a:r>
            <a:r>
              <a:rPr lang="en-IN" sz="2400" dirty="0"/>
              <a:t>an interrupt occurs and </a:t>
            </a:r>
            <a:r>
              <a:rPr lang="en-IN" sz="2400" dirty="0">
                <a:solidFill>
                  <a:srgbClr val="FF0000"/>
                </a:solidFill>
              </a:rPr>
              <a:t>R is set to 1 while the control is executing the instruction at address 255</a:t>
            </a:r>
            <a:r>
              <a:rPr lang="en-IN" sz="2400" dirty="0"/>
              <a:t>. </a:t>
            </a:r>
          </a:p>
          <a:p>
            <a:r>
              <a:rPr lang="en-IN" sz="2400" dirty="0" smtClean="0"/>
              <a:t> </a:t>
            </a:r>
            <a:r>
              <a:rPr lang="en-IN" sz="2400" dirty="0"/>
              <a:t>At this time, </a:t>
            </a:r>
            <a:r>
              <a:rPr lang="en-IN" sz="2400" dirty="0">
                <a:solidFill>
                  <a:srgbClr val="FF0000"/>
                </a:solidFill>
              </a:rPr>
              <a:t>the returns address 256 is in </a:t>
            </a:r>
            <a:r>
              <a:rPr lang="en-IN" sz="2400" i="1" dirty="0">
                <a:solidFill>
                  <a:srgbClr val="FF0000"/>
                </a:solidFill>
              </a:rPr>
              <a:t>PC</a:t>
            </a:r>
            <a:r>
              <a:rPr lang="en-IN" sz="2400" i="1" dirty="0"/>
              <a:t>. </a:t>
            </a:r>
            <a:endParaRPr lang="en-IN" sz="2400" dirty="0"/>
          </a:p>
          <a:p>
            <a:r>
              <a:rPr lang="en-IN" sz="2400" dirty="0" smtClean="0"/>
              <a:t> </a:t>
            </a:r>
            <a:r>
              <a:rPr lang="en-IN" sz="2400" dirty="0"/>
              <a:t>The programmer has previously placed an input—output service program in memory starting from address 1120 and a BUN 1120 instruction at address 1. </a:t>
            </a:r>
            <a:r>
              <a:rPr lang="en-IN" sz="2400" dirty="0" smtClean="0"/>
              <a:t>This </a:t>
            </a:r>
            <a:r>
              <a:rPr lang="en-IN" sz="2400" dirty="0"/>
              <a:t>is shown in </a:t>
            </a:r>
            <a:r>
              <a:rPr lang="en-IN" sz="2400" dirty="0" smtClean="0"/>
              <a:t>Fig (a).  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3757464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381000"/>
            <a:ext cx="8153400" cy="5638800"/>
          </a:xfrm>
        </p:spPr>
        <p:txBody>
          <a:bodyPr>
            <a:normAutofit fontScale="92500"/>
          </a:bodyPr>
          <a:lstStyle/>
          <a:p>
            <a:pPr algn="just"/>
            <a:r>
              <a:rPr lang="en-IN" sz="2800" dirty="0"/>
              <a:t> When control reaches timing signal T0 and finds that </a:t>
            </a:r>
            <a:r>
              <a:rPr lang="en-IN" sz="2800" i="1" dirty="0"/>
              <a:t>R = 1, </a:t>
            </a:r>
            <a:r>
              <a:rPr lang="en-IN" sz="2800" dirty="0"/>
              <a:t>it proceeds with the interrupt cycle. </a:t>
            </a:r>
          </a:p>
          <a:p>
            <a:pPr algn="just"/>
            <a:r>
              <a:rPr lang="en-IN" sz="2800" dirty="0"/>
              <a:t> The content of </a:t>
            </a:r>
            <a:r>
              <a:rPr lang="en-IN" sz="2800" i="1" dirty="0"/>
              <a:t>PC </a:t>
            </a:r>
            <a:r>
              <a:rPr lang="en-IN" sz="2800" dirty="0"/>
              <a:t>(256) is stored in memory location 0, </a:t>
            </a:r>
            <a:r>
              <a:rPr lang="en-IN" sz="2800" i="1" dirty="0"/>
              <a:t>PC </a:t>
            </a:r>
            <a:r>
              <a:rPr lang="en-IN" sz="2800" dirty="0"/>
              <a:t>is set to 1, and R is cleared to 0. </a:t>
            </a:r>
          </a:p>
          <a:p>
            <a:pPr algn="just"/>
            <a:r>
              <a:rPr lang="en-IN" sz="2800" dirty="0"/>
              <a:t> The branch instruction at address 1 causes the program to transfer to the input—output service program at address 1120. </a:t>
            </a:r>
          </a:p>
          <a:p>
            <a:pPr algn="just"/>
            <a:r>
              <a:rPr lang="en-IN" sz="2800" dirty="0"/>
              <a:t>This program checks the flags, determines which flag is set, and then transfers the required input or output information. </a:t>
            </a:r>
          </a:p>
          <a:p>
            <a:pPr algn="just"/>
            <a:r>
              <a:rPr lang="en-IN" sz="2800" dirty="0"/>
              <a:t>Once this is done, the instruction ION is executed to set </a:t>
            </a:r>
            <a:r>
              <a:rPr lang="en-IN" sz="2800" dirty="0" err="1"/>
              <a:t>IEN</a:t>
            </a:r>
            <a:r>
              <a:rPr lang="en-IN" sz="2800" dirty="0"/>
              <a:t> to 1 (to enable further interrupts), and the program returns to the location where it was interrupted. This is shown in Fig. (b). </a:t>
            </a:r>
          </a:p>
          <a:p>
            <a:pPr algn="just"/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56519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85800"/>
            <a:ext cx="7620000" cy="566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1678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228600"/>
            <a:ext cx="8991600" cy="6400800"/>
          </a:xfrm>
        </p:spPr>
        <p:txBody>
          <a:bodyPr>
            <a:noAutofit/>
          </a:bodyPr>
          <a:lstStyle/>
          <a:p>
            <a:r>
              <a:rPr lang="en-IN" sz="2200" dirty="0"/>
              <a:t>The interrupt cycle is a hardware implementation of a branch and save return </a:t>
            </a:r>
            <a:r>
              <a:rPr lang="en-IN" sz="2200" dirty="0" smtClean="0"/>
              <a:t>address operation.</a:t>
            </a:r>
            <a:endParaRPr lang="en-IN" sz="2200" dirty="0"/>
          </a:p>
          <a:p>
            <a:r>
              <a:rPr lang="en-IN" sz="2200" dirty="0" smtClean="0"/>
              <a:t> </a:t>
            </a:r>
            <a:r>
              <a:rPr lang="en-IN" sz="2200" dirty="0"/>
              <a:t>The return address available in PC is stored in a specific location where it can be </a:t>
            </a:r>
            <a:r>
              <a:rPr lang="en-IN" sz="2200" dirty="0" smtClean="0"/>
              <a:t>found later </a:t>
            </a:r>
            <a:r>
              <a:rPr lang="en-IN" sz="2200" dirty="0"/>
              <a:t>when the program returns to the instruction at which it was interrupted. </a:t>
            </a:r>
            <a:r>
              <a:rPr lang="en-IN" sz="2200" dirty="0" smtClean="0"/>
              <a:t>This location </a:t>
            </a:r>
            <a:r>
              <a:rPr lang="en-IN" sz="2200" dirty="0"/>
              <a:t>may be a processor register, a memory stack, or a specific memory location</a:t>
            </a:r>
            <a:r>
              <a:rPr lang="en-IN" sz="2200" dirty="0" smtClean="0"/>
              <a:t>.</a:t>
            </a:r>
            <a:endParaRPr lang="en-IN" sz="2200" dirty="0"/>
          </a:p>
          <a:p>
            <a:r>
              <a:rPr lang="en-IN" sz="2200" dirty="0" smtClean="0"/>
              <a:t>Here </a:t>
            </a:r>
            <a:r>
              <a:rPr lang="en-IN" sz="2200" dirty="0"/>
              <a:t>we choose the memory location at address 0 as the place for storing the </a:t>
            </a:r>
            <a:r>
              <a:rPr lang="en-IN" sz="2200" dirty="0" smtClean="0"/>
              <a:t>return </a:t>
            </a:r>
            <a:r>
              <a:rPr lang="en-IN" sz="2200" dirty="0"/>
              <a:t>address.</a:t>
            </a:r>
          </a:p>
          <a:p>
            <a:r>
              <a:rPr lang="en-IN" sz="2200" dirty="0" smtClean="0"/>
              <a:t>Control </a:t>
            </a:r>
            <a:r>
              <a:rPr lang="en-IN" sz="2200" dirty="0"/>
              <a:t>then inserts address 1 into PC and clears </a:t>
            </a:r>
            <a:r>
              <a:rPr lang="en-IN" sz="2200" dirty="0" err="1"/>
              <a:t>IEN</a:t>
            </a:r>
            <a:r>
              <a:rPr lang="en-IN" sz="2200" dirty="0"/>
              <a:t> and R so that no more </a:t>
            </a:r>
            <a:r>
              <a:rPr lang="en-IN" sz="2200" dirty="0" smtClean="0"/>
              <a:t>interruptions can </a:t>
            </a:r>
            <a:r>
              <a:rPr lang="en-IN" sz="2200" dirty="0"/>
              <a:t>occur until the interrupt request from the flag has been serviced</a:t>
            </a:r>
            <a:r>
              <a:rPr lang="en-IN" sz="2200" dirty="0" smtClean="0"/>
              <a:t>.</a:t>
            </a:r>
            <a:endParaRPr lang="en-IN" sz="2200" dirty="0"/>
          </a:p>
          <a:p>
            <a:r>
              <a:rPr lang="en-IN" sz="2200" dirty="0" smtClean="0"/>
              <a:t>An </a:t>
            </a:r>
            <a:r>
              <a:rPr lang="en-IN" sz="2200" dirty="0"/>
              <a:t>example that shows what happens during the interrupt cycle is shown in </a:t>
            </a:r>
            <a:r>
              <a:rPr lang="en-IN" sz="2200" dirty="0" smtClean="0"/>
              <a:t>Figure.</a:t>
            </a:r>
          </a:p>
          <a:p>
            <a:r>
              <a:rPr lang="en-IN" sz="2200" dirty="0"/>
              <a:t>Suppose that an interrupt occurs and R = 1, while the control is executing the </a:t>
            </a:r>
            <a:r>
              <a:rPr lang="en-IN" sz="2200" dirty="0" smtClean="0"/>
              <a:t>instruction at </a:t>
            </a:r>
            <a:r>
              <a:rPr lang="en-IN" sz="2200" dirty="0"/>
              <a:t>address 255. At this time, the return address 256 is in </a:t>
            </a:r>
            <a:r>
              <a:rPr lang="en-IN" sz="2200" dirty="0" smtClean="0"/>
              <a:t>PC</a:t>
            </a:r>
          </a:p>
          <a:p>
            <a:r>
              <a:rPr lang="en-IN" sz="2200" dirty="0"/>
              <a:t>The programmer has previously placed an input-output service program in </a:t>
            </a:r>
            <a:r>
              <a:rPr lang="en-IN" sz="2200" dirty="0" smtClean="0"/>
              <a:t>memory starting </a:t>
            </a:r>
            <a:r>
              <a:rPr lang="en-IN" sz="2200" dirty="0"/>
              <a:t>from address 1120 and a BUN 1120 instruction at address </a:t>
            </a:r>
            <a:r>
              <a:rPr lang="en-IN" sz="2200" dirty="0" smtClean="0"/>
              <a:t>1</a:t>
            </a:r>
          </a:p>
          <a:p>
            <a:r>
              <a:rPr lang="en-IN" sz="2200" dirty="0"/>
              <a:t>The content of PC (256) is stored in memory location 0, PC is set to 1, and R is cleared </a:t>
            </a:r>
            <a:r>
              <a:rPr lang="en-IN" sz="2200" dirty="0" smtClean="0"/>
              <a:t>to 0.</a:t>
            </a:r>
            <a:endParaRPr lang="en-IN" sz="2200" dirty="0"/>
          </a:p>
        </p:txBody>
      </p:sp>
    </p:spTree>
    <p:extLst>
      <p:ext uri="{BB962C8B-B14F-4D97-AF65-F5344CB8AC3E}">
        <p14:creationId xmlns:p14="http://schemas.microsoft.com/office/powerpoint/2010/main" val="2277206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228600"/>
            <a:ext cx="8610600" cy="57912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IN" sz="2000" dirty="0"/>
              <a:t>At the beginning of the next instruction cycle, the instruction that is read from memory is in address 1 since this is the content of PC. </a:t>
            </a:r>
            <a:endParaRPr lang="en-IN" sz="2000" dirty="0" smtClean="0"/>
          </a:p>
          <a:p>
            <a:pPr>
              <a:lnSpc>
                <a:spcPct val="150000"/>
              </a:lnSpc>
            </a:pPr>
            <a:r>
              <a:rPr lang="en-IN" sz="2000" dirty="0" smtClean="0"/>
              <a:t>The </a:t>
            </a:r>
            <a:r>
              <a:rPr lang="en-IN" sz="2000" dirty="0"/>
              <a:t>branch instruction at address 1 causes the program to transfer to the input-output service program at address 1120</a:t>
            </a:r>
            <a:r>
              <a:rPr lang="en-IN" sz="2000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en-IN" sz="2000" dirty="0"/>
              <a:t>This program checks the flags, determines which flag is set, and then transfers </a:t>
            </a:r>
            <a:r>
              <a:rPr lang="en-IN" sz="2000" dirty="0" smtClean="0"/>
              <a:t>the required </a:t>
            </a:r>
            <a:r>
              <a:rPr lang="en-IN" sz="2000" dirty="0"/>
              <a:t>input or output information. </a:t>
            </a:r>
            <a:endParaRPr lang="en-IN" sz="2000" dirty="0" smtClean="0"/>
          </a:p>
          <a:p>
            <a:pPr>
              <a:lnSpc>
                <a:spcPct val="150000"/>
              </a:lnSpc>
            </a:pPr>
            <a:r>
              <a:rPr lang="en-IN" sz="2000" dirty="0" smtClean="0"/>
              <a:t>Once </a:t>
            </a:r>
            <a:r>
              <a:rPr lang="en-IN" sz="2000" dirty="0"/>
              <a:t>this is done, the instruction ION is </a:t>
            </a:r>
            <a:r>
              <a:rPr lang="en-IN" sz="2000" dirty="0" smtClean="0"/>
              <a:t>executed to </a:t>
            </a:r>
            <a:r>
              <a:rPr lang="en-IN" sz="2000" dirty="0"/>
              <a:t>set </a:t>
            </a:r>
            <a:r>
              <a:rPr lang="en-IN" sz="2000" dirty="0" err="1"/>
              <a:t>IEN</a:t>
            </a:r>
            <a:r>
              <a:rPr lang="en-IN" sz="2000" dirty="0"/>
              <a:t> to 1 (to enable further interrupts), and the program returns to the </a:t>
            </a:r>
            <a:r>
              <a:rPr lang="en-IN" sz="2000" dirty="0" smtClean="0"/>
              <a:t>location where </a:t>
            </a:r>
            <a:r>
              <a:rPr lang="en-IN" sz="2000" dirty="0"/>
              <a:t>it was </a:t>
            </a:r>
            <a:r>
              <a:rPr lang="en-IN" sz="2000" dirty="0" smtClean="0"/>
              <a:t>interrupted.</a:t>
            </a:r>
          </a:p>
          <a:p>
            <a:pPr>
              <a:lnSpc>
                <a:spcPct val="150000"/>
              </a:lnSpc>
            </a:pPr>
            <a:r>
              <a:rPr lang="en-IN" sz="2000" dirty="0"/>
              <a:t>The instruction that returns the computer to the original place in the main program is </a:t>
            </a:r>
            <a:r>
              <a:rPr lang="en-IN" sz="2000" dirty="0" smtClean="0"/>
              <a:t>a branch </a:t>
            </a:r>
            <a:r>
              <a:rPr lang="en-IN" sz="2000" dirty="0"/>
              <a:t>indirect instruction with an address part of 0. </a:t>
            </a:r>
            <a:endParaRPr lang="en-IN" sz="2000" dirty="0" smtClean="0"/>
          </a:p>
          <a:p>
            <a:pPr>
              <a:lnSpc>
                <a:spcPct val="150000"/>
              </a:lnSpc>
            </a:pPr>
            <a:r>
              <a:rPr lang="en-IN" sz="2000" dirty="0" smtClean="0"/>
              <a:t>This </a:t>
            </a:r>
            <a:r>
              <a:rPr lang="en-IN" sz="2000" dirty="0"/>
              <a:t>instruction is placed at the </a:t>
            </a:r>
            <a:r>
              <a:rPr lang="en-IN" sz="2000" dirty="0" smtClean="0"/>
              <a:t>end of </a:t>
            </a:r>
            <a:r>
              <a:rPr lang="en-IN" sz="2000" dirty="0"/>
              <a:t>the I/O service </a:t>
            </a:r>
            <a:r>
              <a:rPr lang="en-IN" sz="2000" dirty="0" smtClean="0"/>
              <a:t>program.</a:t>
            </a:r>
          </a:p>
          <a:p>
            <a:pPr>
              <a:lnSpc>
                <a:spcPct val="150000"/>
              </a:lnSpc>
            </a:pPr>
            <a:r>
              <a:rPr lang="en-IN" sz="2000" dirty="0"/>
              <a:t>The execution of the indirect BUN instruction results in placing into PC the </a:t>
            </a:r>
            <a:r>
              <a:rPr lang="en-IN" sz="2000" dirty="0" smtClean="0"/>
              <a:t>return address </a:t>
            </a:r>
            <a:r>
              <a:rPr lang="en-IN" sz="2000" dirty="0"/>
              <a:t>from location 0</a:t>
            </a:r>
            <a:r>
              <a:rPr lang="en-IN" sz="2000" dirty="0" smtClean="0"/>
              <a:t>.</a:t>
            </a:r>
            <a:endParaRPr lang="en-IN" sz="2000" dirty="0"/>
          </a:p>
        </p:txBody>
      </p:sp>
    </p:spTree>
    <p:extLst>
      <p:ext uri="{BB962C8B-B14F-4D97-AF65-F5344CB8AC3E}">
        <p14:creationId xmlns:p14="http://schemas.microsoft.com/office/powerpoint/2010/main" val="1554989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b="1" i="1" dirty="0"/>
              <a:t>Register transfer statements for the interrupt cycle</a:t>
            </a:r>
            <a:endParaRPr lang="en-IN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47800"/>
            <a:ext cx="8686800" cy="3100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548188"/>
            <a:ext cx="8382000" cy="223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0427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487362"/>
          </a:xfrm>
        </p:spPr>
        <p:txBody>
          <a:bodyPr>
            <a:normAutofit fontScale="90000"/>
          </a:bodyPr>
          <a:lstStyle/>
          <a:p>
            <a:r>
              <a:rPr lang="en-IN" dirty="0"/>
              <a:t>Complete Computer Description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627814"/>
            <a:ext cx="6629400" cy="6101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52400" y="679497"/>
            <a:ext cx="31121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dirty="0"/>
              <a:t>Flowchart for computer operation.</a:t>
            </a:r>
          </a:p>
        </p:txBody>
      </p:sp>
    </p:spTree>
    <p:extLst>
      <p:ext uri="{BB962C8B-B14F-4D97-AF65-F5344CB8AC3E}">
        <p14:creationId xmlns:p14="http://schemas.microsoft.com/office/powerpoint/2010/main" val="850337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Sol.</a:t>
            </a:r>
            <a:endParaRPr lang="en-IN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503387"/>
            <a:ext cx="8228332" cy="436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5478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381000"/>
            <a:ext cx="8382000" cy="4572000"/>
          </a:xfrm>
        </p:spPr>
        <p:txBody>
          <a:bodyPr/>
          <a:lstStyle/>
          <a:p>
            <a:r>
              <a:rPr lang="en-IN" dirty="0"/>
              <a:t>Control Functions and </a:t>
            </a:r>
            <a:r>
              <a:rPr lang="en-IN" dirty="0" err="1"/>
              <a:t>Microoperations</a:t>
            </a:r>
            <a:r>
              <a:rPr lang="en-IN" dirty="0"/>
              <a:t> for the Basic Computer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951" y="914400"/>
            <a:ext cx="754161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200400"/>
            <a:ext cx="7726912" cy="3155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5428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2399"/>
            <a:ext cx="7772400" cy="6535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4129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7772400" cy="731838"/>
          </a:xfrm>
        </p:spPr>
        <p:txBody>
          <a:bodyPr>
            <a:normAutofit fontScale="90000"/>
          </a:bodyPr>
          <a:lstStyle/>
          <a:p>
            <a:r>
              <a:rPr lang="en-IN" dirty="0"/>
              <a:t>Design of Basic Computer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447800"/>
            <a:ext cx="8534400" cy="3810000"/>
          </a:xfrm>
        </p:spPr>
        <p:txBody>
          <a:bodyPr>
            <a:normAutofit/>
          </a:bodyPr>
          <a:lstStyle/>
          <a:p>
            <a:r>
              <a:rPr lang="en-IN" sz="2400" dirty="0"/>
              <a:t>The basic computer consists of the following hardware components</a:t>
            </a:r>
            <a:r>
              <a:rPr lang="en-IN" sz="2400" dirty="0" smtClean="0"/>
              <a:t>:</a:t>
            </a:r>
          </a:p>
          <a:p>
            <a:pPr marL="788670" lvl="1" indent="-514350">
              <a:buFont typeface="+mj-lt"/>
              <a:buAutoNum type="arabicPeriod"/>
            </a:pPr>
            <a:r>
              <a:rPr lang="en-IN" dirty="0" smtClean="0"/>
              <a:t>A </a:t>
            </a:r>
            <a:r>
              <a:rPr lang="en-IN" dirty="0"/>
              <a:t>memory unit with 4096 words of 16 bits each</a:t>
            </a:r>
          </a:p>
          <a:p>
            <a:pPr marL="788670" lvl="1" indent="-514350">
              <a:buFont typeface="+mj-lt"/>
              <a:buAutoNum type="arabicPeriod"/>
            </a:pPr>
            <a:r>
              <a:rPr lang="en-IN" dirty="0" smtClean="0"/>
              <a:t>Nine </a:t>
            </a:r>
            <a:r>
              <a:rPr lang="en-IN" dirty="0"/>
              <a:t>registers: AR, PC, DR, AC, </a:t>
            </a:r>
            <a:r>
              <a:rPr lang="en-IN" dirty="0" err="1"/>
              <a:t>IR</a:t>
            </a:r>
            <a:r>
              <a:rPr lang="en-IN" dirty="0"/>
              <a:t>, </a:t>
            </a:r>
            <a:r>
              <a:rPr lang="en-IN" dirty="0" err="1"/>
              <a:t>TR</a:t>
            </a:r>
            <a:r>
              <a:rPr lang="en-IN" dirty="0"/>
              <a:t>, </a:t>
            </a:r>
            <a:r>
              <a:rPr lang="en-IN" dirty="0" err="1"/>
              <a:t>OUTR</a:t>
            </a:r>
            <a:r>
              <a:rPr lang="en-IN" dirty="0"/>
              <a:t>, </a:t>
            </a:r>
            <a:r>
              <a:rPr lang="en-IN" dirty="0" err="1"/>
              <a:t>INPR</a:t>
            </a:r>
            <a:r>
              <a:rPr lang="en-IN" dirty="0"/>
              <a:t>, and SC</a:t>
            </a:r>
          </a:p>
          <a:p>
            <a:pPr marL="788670" lvl="1" indent="-514350">
              <a:buFont typeface="+mj-lt"/>
              <a:buAutoNum type="arabicPeriod"/>
            </a:pPr>
            <a:r>
              <a:rPr lang="en-IN" dirty="0" smtClean="0"/>
              <a:t>Seven </a:t>
            </a:r>
            <a:r>
              <a:rPr lang="en-IN" dirty="0"/>
              <a:t>flip-flops: I, S , E, R, </a:t>
            </a:r>
            <a:r>
              <a:rPr lang="en-IN" dirty="0" err="1"/>
              <a:t>I</a:t>
            </a:r>
            <a:r>
              <a:rPr lang="en-IN" dirty="0" err="1" smtClean="0"/>
              <a:t>EN</a:t>
            </a:r>
            <a:r>
              <a:rPr lang="en-IN" dirty="0"/>
              <a:t>, </a:t>
            </a:r>
            <a:r>
              <a:rPr lang="en-IN" dirty="0" err="1"/>
              <a:t>FGI</a:t>
            </a:r>
            <a:r>
              <a:rPr lang="en-IN" dirty="0"/>
              <a:t>, and </a:t>
            </a:r>
            <a:r>
              <a:rPr lang="en-IN" dirty="0" err="1"/>
              <a:t>FGO</a:t>
            </a:r>
            <a:endParaRPr lang="en-IN" dirty="0"/>
          </a:p>
          <a:p>
            <a:pPr marL="788670" lvl="1" indent="-514350">
              <a:buFont typeface="+mj-lt"/>
              <a:buAutoNum type="arabicPeriod"/>
            </a:pPr>
            <a:r>
              <a:rPr lang="en-IN" dirty="0" smtClean="0"/>
              <a:t>Two </a:t>
            </a:r>
            <a:r>
              <a:rPr lang="en-IN" dirty="0"/>
              <a:t>decoders: a 3 x 8 operation decoder and a 4 x 16 timing decoder</a:t>
            </a:r>
          </a:p>
          <a:p>
            <a:pPr marL="788670" lvl="1" indent="-514350">
              <a:buFont typeface="+mj-lt"/>
              <a:buAutoNum type="arabicPeriod"/>
            </a:pPr>
            <a:r>
              <a:rPr lang="en-IN" dirty="0" smtClean="0"/>
              <a:t>A </a:t>
            </a:r>
            <a:r>
              <a:rPr lang="en-IN" dirty="0"/>
              <a:t>16-bit common bus</a:t>
            </a:r>
          </a:p>
          <a:p>
            <a:pPr marL="788670" lvl="1" indent="-514350">
              <a:buFont typeface="+mj-lt"/>
              <a:buAutoNum type="arabicPeriod"/>
            </a:pPr>
            <a:r>
              <a:rPr lang="en-IN" dirty="0" smtClean="0"/>
              <a:t>Control </a:t>
            </a:r>
            <a:r>
              <a:rPr lang="en-IN" dirty="0"/>
              <a:t>logic gates</a:t>
            </a:r>
          </a:p>
          <a:p>
            <a:pPr marL="788670" lvl="1" indent="-514350">
              <a:buFont typeface="+mj-lt"/>
              <a:buAutoNum type="arabicPeriod"/>
            </a:pPr>
            <a:r>
              <a:rPr lang="en-IN" dirty="0" smtClean="0"/>
              <a:t>Adder </a:t>
            </a:r>
            <a:r>
              <a:rPr lang="en-IN" dirty="0"/>
              <a:t>and logic circuit connected to the input of AC</a:t>
            </a:r>
          </a:p>
        </p:txBody>
      </p:sp>
    </p:spTree>
    <p:extLst>
      <p:ext uri="{BB962C8B-B14F-4D97-AF65-F5344CB8AC3E}">
        <p14:creationId xmlns:p14="http://schemas.microsoft.com/office/powerpoint/2010/main" val="1930263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6200"/>
            <a:ext cx="7772400" cy="731838"/>
          </a:xfrm>
        </p:spPr>
        <p:txBody>
          <a:bodyPr>
            <a:normAutofit fontScale="90000"/>
          </a:bodyPr>
          <a:lstStyle/>
          <a:p>
            <a:r>
              <a:rPr lang="en-IN" dirty="0"/>
              <a:t>Control Logic Gates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0" y="990600"/>
            <a:ext cx="7772400" cy="4572000"/>
          </a:xfrm>
        </p:spPr>
        <p:txBody>
          <a:bodyPr/>
          <a:lstStyle/>
          <a:p>
            <a:r>
              <a:rPr lang="en-IN" dirty="0"/>
              <a:t>The outputs of the control logic circuit are</a:t>
            </a:r>
            <a:r>
              <a:rPr lang="en-IN" dirty="0" smtClean="0"/>
              <a:t>:</a:t>
            </a:r>
          </a:p>
          <a:p>
            <a:pPr marL="274320" lvl="1" indent="0">
              <a:buNone/>
            </a:pPr>
            <a:r>
              <a:rPr lang="en-IN" dirty="0"/>
              <a:t>1. Signals to control the inputs of the nine registers</a:t>
            </a:r>
          </a:p>
          <a:p>
            <a:pPr marL="274320" lvl="1" indent="0">
              <a:buNone/>
            </a:pPr>
            <a:r>
              <a:rPr lang="en-IN" dirty="0"/>
              <a:t>2. Signals to control the read and write inputs of memory</a:t>
            </a:r>
          </a:p>
          <a:p>
            <a:pPr marL="274320" lvl="1" indent="0">
              <a:buNone/>
            </a:pPr>
            <a:r>
              <a:rPr lang="en-IN" dirty="0"/>
              <a:t>3, Signals to set, clear, or complement the flip-flops</a:t>
            </a:r>
          </a:p>
          <a:p>
            <a:pPr marL="274320" lvl="1" indent="0">
              <a:buNone/>
            </a:pPr>
            <a:r>
              <a:rPr lang="en-IN" dirty="0"/>
              <a:t>4. Signals for </a:t>
            </a:r>
            <a:r>
              <a:rPr lang="en-IN" dirty="0" smtClean="0"/>
              <a:t>S2</a:t>
            </a:r>
            <a:r>
              <a:rPr lang="en-IN" dirty="0"/>
              <a:t>, </a:t>
            </a:r>
            <a:r>
              <a:rPr lang="en-IN" dirty="0" smtClean="0"/>
              <a:t>S1</a:t>
            </a:r>
            <a:r>
              <a:rPr lang="en-IN" dirty="0"/>
              <a:t>, and </a:t>
            </a:r>
            <a:r>
              <a:rPr lang="en-IN" dirty="0" smtClean="0"/>
              <a:t>S0 </a:t>
            </a:r>
            <a:r>
              <a:rPr lang="en-IN" dirty="0"/>
              <a:t>to select a register for the bus</a:t>
            </a:r>
          </a:p>
          <a:p>
            <a:pPr marL="274320" lvl="1" indent="0">
              <a:buNone/>
            </a:pPr>
            <a:r>
              <a:rPr lang="en-IN" dirty="0"/>
              <a:t>5. Signals to control the AC adder and logic circuit</a:t>
            </a:r>
          </a:p>
        </p:txBody>
      </p:sp>
    </p:spTree>
    <p:extLst>
      <p:ext uri="{BB962C8B-B14F-4D97-AF65-F5344CB8AC3E}">
        <p14:creationId xmlns:p14="http://schemas.microsoft.com/office/powerpoint/2010/main" val="557889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747" y="304800"/>
            <a:ext cx="7772400" cy="579438"/>
          </a:xfrm>
        </p:spPr>
        <p:txBody>
          <a:bodyPr>
            <a:normAutofit fontScale="90000"/>
          </a:bodyPr>
          <a:lstStyle/>
          <a:p>
            <a:r>
              <a:rPr lang="en-IN" dirty="0"/>
              <a:t>Control of Registers and Memory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876300"/>
            <a:ext cx="8686800" cy="5524500"/>
          </a:xfrm>
        </p:spPr>
        <p:txBody>
          <a:bodyPr>
            <a:normAutofit/>
          </a:bodyPr>
          <a:lstStyle/>
          <a:p>
            <a:r>
              <a:rPr lang="en-IN" dirty="0"/>
              <a:t>The control inputs of the registers are LD (load), </a:t>
            </a:r>
            <a:r>
              <a:rPr lang="en-IN" dirty="0" err="1"/>
              <a:t>INR</a:t>
            </a:r>
            <a:r>
              <a:rPr lang="en-IN" dirty="0"/>
              <a:t> (increment</a:t>
            </a:r>
            <a:r>
              <a:rPr lang="en-IN" dirty="0" smtClean="0"/>
              <a:t>), and </a:t>
            </a:r>
            <a:r>
              <a:rPr lang="en-IN" dirty="0" err="1"/>
              <a:t>CLR</a:t>
            </a:r>
            <a:r>
              <a:rPr lang="en-IN" dirty="0"/>
              <a:t> (clear</a:t>
            </a:r>
            <a:r>
              <a:rPr lang="en-IN" dirty="0" smtClean="0"/>
              <a:t>).</a:t>
            </a:r>
          </a:p>
          <a:p>
            <a:endParaRPr lang="en-IN" dirty="0"/>
          </a:p>
          <a:p>
            <a:endParaRPr lang="en-IN" dirty="0" smtClean="0"/>
          </a:p>
          <a:p>
            <a:endParaRPr lang="en-IN" dirty="0" smtClean="0"/>
          </a:p>
          <a:p>
            <a:r>
              <a:rPr lang="en-IN" dirty="0" smtClean="0"/>
              <a:t>The </a:t>
            </a:r>
            <a:r>
              <a:rPr lang="en-IN" dirty="0"/>
              <a:t>control functions can be combined into three </a:t>
            </a:r>
            <a:r>
              <a:rPr lang="en-IN" dirty="0" smtClean="0"/>
              <a:t>Boolean expressions </a:t>
            </a:r>
            <a:r>
              <a:rPr lang="en-IN" dirty="0"/>
              <a:t>as follows</a:t>
            </a:r>
            <a:r>
              <a:rPr lang="en-IN" dirty="0" smtClean="0"/>
              <a:t>:</a:t>
            </a:r>
          </a:p>
          <a:p>
            <a:endParaRPr lang="en-IN" dirty="0"/>
          </a:p>
          <a:p>
            <a:endParaRPr lang="en-IN" dirty="0" smtClean="0"/>
          </a:p>
          <a:p>
            <a:r>
              <a:rPr lang="en-IN" dirty="0" smtClean="0"/>
              <a:t>The </a:t>
            </a:r>
            <a:r>
              <a:rPr lang="en-IN" dirty="0"/>
              <a:t>read </a:t>
            </a:r>
            <a:r>
              <a:rPr lang="en-IN" dirty="0" smtClean="0"/>
              <a:t>operation is </a:t>
            </a:r>
            <a:r>
              <a:rPr lang="en-IN" dirty="0"/>
              <a:t>recognized from the symbol </a:t>
            </a:r>
            <a:r>
              <a:rPr lang="en-IN" dirty="0" smtClean="0">
                <a:sym typeface="Wingdings" pitchFamily="2" charset="2"/>
              </a:rPr>
              <a:t></a:t>
            </a:r>
            <a:r>
              <a:rPr lang="en-IN" dirty="0" smtClean="0"/>
              <a:t> </a:t>
            </a:r>
            <a:r>
              <a:rPr lang="en-IN" dirty="0"/>
              <a:t>M [AR]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524000"/>
            <a:ext cx="2380095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038600"/>
            <a:ext cx="3776353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4100" y="5562600"/>
            <a:ext cx="5329989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8600" y="6096000"/>
            <a:ext cx="8763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dirty="0"/>
              <a:t>The output of the logic gates that implement the Boolean expression </a:t>
            </a:r>
            <a:r>
              <a:rPr lang="en-IN" dirty="0" smtClean="0"/>
              <a:t>above must </a:t>
            </a:r>
            <a:r>
              <a:rPr lang="en-IN" dirty="0"/>
              <a:t>be connected to the read input of </a:t>
            </a:r>
            <a:r>
              <a:rPr lang="en-IN" dirty="0" smtClean="0"/>
              <a:t>memory.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78886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23905"/>
            <a:ext cx="8373680" cy="478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2" y="5410200"/>
            <a:ext cx="3776353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171486" y="215498"/>
            <a:ext cx="65341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dirty="0">
                <a:solidFill>
                  <a:srgbClr val="FF0000"/>
                </a:solidFill>
              </a:rPr>
              <a:t>The control gate logic associated </a:t>
            </a:r>
            <a:r>
              <a:rPr lang="en-IN" dirty="0" smtClean="0">
                <a:solidFill>
                  <a:srgbClr val="FF0000"/>
                </a:solidFill>
              </a:rPr>
              <a:t>with  AR</a:t>
            </a:r>
            <a:endParaRPr lang="en-IN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419600" y="5862935"/>
            <a:ext cx="4572000" cy="923330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pPr algn="just"/>
            <a:r>
              <a:rPr lang="en-IN" dirty="0"/>
              <a:t>In a similar fashion we can derive the control gates for the other </a:t>
            </a:r>
            <a:r>
              <a:rPr lang="en-IN" dirty="0" smtClean="0"/>
              <a:t>registers as </a:t>
            </a:r>
            <a:r>
              <a:rPr lang="en-IN" dirty="0"/>
              <a:t>well as the logic needed to control the read and write inputs of memory.</a:t>
            </a:r>
          </a:p>
        </p:txBody>
      </p:sp>
    </p:spTree>
    <p:extLst>
      <p:ext uri="{BB962C8B-B14F-4D97-AF65-F5344CB8AC3E}">
        <p14:creationId xmlns:p14="http://schemas.microsoft.com/office/powerpoint/2010/main" val="1413699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7772400" cy="731838"/>
          </a:xfrm>
        </p:spPr>
        <p:txBody>
          <a:bodyPr>
            <a:normAutofit fontScale="90000"/>
          </a:bodyPr>
          <a:lstStyle/>
          <a:p>
            <a:r>
              <a:rPr lang="en-IN" dirty="0"/>
              <a:t>Control of Single Flip-flops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990600"/>
            <a:ext cx="8382000" cy="5181600"/>
          </a:xfrm>
        </p:spPr>
        <p:txBody>
          <a:bodyPr>
            <a:normAutofit/>
          </a:bodyPr>
          <a:lstStyle/>
          <a:p>
            <a:r>
              <a:rPr lang="en-IN" dirty="0"/>
              <a:t>The control gates for the seven flip-flops can be determined in a </a:t>
            </a:r>
            <a:r>
              <a:rPr lang="en-IN" dirty="0" smtClean="0"/>
              <a:t>similar manner.</a:t>
            </a:r>
          </a:p>
          <a:p>
            <a:r>
              <a:rPr lang="en-IN" dirty="0" err="1" smtClean="0"/>
              <a:t>IEN</a:t>
            </a:r>
            <a:r>
              <a:rPr lang="en-IN" dirty="0" smtClean="0"/>
              <a:t> </a:t>
            </a:r>
            <a:r>
              <a:rPr lang="en-IN" dirty="0"/>
              <a:t>may change as a result of </a:t>
            </a:r>
            <a:r>
              <a:rPr lang="en-IN" dirty="0" smtClean="0"/>
              <a:t>the two </a:t>
            </a:r>
            <a:r>
              <a:rPr lang="en-IN" dirty="0"/>
              <a:t>instructions ION and </a:t>
            </a:r>
            <a:r>
              <a:rPr lang="en-IN" dirty="0" err="1" smtClean="0"/>
              <a:t>IOF</a:t>
            </a:r>
            <a:r>
              <a:rPr lang="en-IN" dirty="0" smtClean="0"/>
              <a:t>.</a:t>
            </a:r>
          </a:p>
          <a:p>
            <a:endParaRPr lang="en-IN" dirty="0"/>
          </a:p>
          <a:p>
            <a:endParaRPr lang="en-IN" dirty="0" smtClean="0"/>
          </a:p>
          <a:p>
            <a:r>
              <a:rPr lang="en-IN" dirty="0"/>
              <a:t>where p = </a:t>
            </a:r>
            <a:r>
              <a:rPr lang="en-IN" dirty="0" smtClean="0"/>
              <a:t>D71T3, and B7, B6 </a:t>
            </a:r>
            <a:r>
              <a:rPr lang="en-IN" dirty="0"/>
              <a:t>are bits 7 and 6 o f </a:t>
            </a:r>
            <a:r>
              <a:rPr lang="en-IN" dirty="0" err="1"/>
              <a:t>I</a:t>
            </a:r>
            <a:r>
              <a:rPr lang="en-IN" dirty="0" err="1" smtClean="0"/>
              <a:t>R</a:t>
            </a:r>
            <a:r>
              <a:rPr lang="en-IN" dirty="0" smtClean="0"/>
              <a:t>, respectively</a:t>
            </a:r>
            <a:r>
              <a:rPr lang="en-IN" dirty="0"/>
              <a:t>. Moreover</a:t>
            </a:r>
            <a:r>
              <a:rPr lang="en-IN" dirty="0" smtClean="0"/>
              <a:t>, at </a:t>
            </a:r>
            <a:r>
              <a:rPr lang="en-IN" dirty="0"/>
              <a:t>the end of the interrupt cycle </a:t>
            </a:r>
            <a:r>
              <a:rPr lang="en-IN" dirty="0" err="1"/>
              <a:t>I</a:t>
            </a:r>
            <a:r>
              <a:rPr lang="en-IN" dirty="0" err="1" smtClean="0"/>
              <a:t>EN</a:t>
            </a:r>
            <a:r>
              <a:rPr lang="en-IN" dirty="0" smtClean="0"/>
              <a:t> </a:t>
            </a:r>
            <a:r>
              <a:rPr lang="en-IN" dirty="0"/>
              <a:t>is cleared to 0</a:t>
            </a:r>
            <a:r>
              <a:rPr lang="en-IN" dirty="0" smtClean="0"/>
              <a:t>.</a:t>
            </a:r>
          </a:p>
          <a:p>
            <a:endParaRPr lang="en-IN" dirty="0"/>
          </a:p>
          <a:p>
            <a:endParaRPr lang="en-IN" dirty="0" smtClean="0"/>
          </a:p>
          <a:p>
            <a:r>
              <a:rPr lang="en-IN" dirty="0" smtClean="0"/>
              <a:t>I </a:t>
            </a:r>
            <a:r>
              <a:rPr lang="en-IN" dirty="0"/>
              <a:t>f we use a </a:t>
            </a:r>
            <a:r>
              <a:rPr lang="en-IN" dirty="0" err="1"/>
              <a:t>JK</a:t>
            </a:r>
            <a:r>
              <a:rPr lang="en-IN" dirty="0"/>
              <a:t> flip-flip for </a:t>
            </a:r>
            <a:r>
              <a:rPr lang="en-IN" dirty="0" err="1"/>
              <a:t>I</a:t>
            </a:r>
            <a:r>
              <a:rPr lang="en-IN" dirty="0" err="1" smtClean="0"/>
              <a:t>EN</a:t>
            </a:r>
            <a:r>
              <a:rPr lang="en-IN" dirty="0"/>
              <a:t>, the control gate logic will b e a s shown </a:t>
            </a:r>
            <a:r>
              <a:rPr lang="en-IN" dirty="0" smtClean="0"/>
              <a:t>in Fig</a:t>
            </a:r>
            <a:r>
              <a:rPr lang="en-IN" dirty="0"/>
              <a:t>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209800"/>
            <a:ext cx="1719774" cy="776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1778" y="4267200"/>
            <a:ext cx="1778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5656075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914400"/>
            <a:ext cx="7666892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822398" y="3705999"/>
            <a:ext cx="27840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400" dirty="0"/>
              <a:t>Control inputs for </a:t>
            </a:r>
            <a:r>
              <a:rPr lang="en-IN" sz="2400" dirty="0" err="1" smtClean="0"/>
              <a:t>IEN</a:t>
            </a:r>
            <a:r>
              <a:rPr lang="en-IN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84788623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772400" cy="731838"/>
          </a:xfrm>
        </p:spPr>
        <p:txBody>
          <a:bodyPr>
            <a:normAutofit fontScale="90000"/>
          </a:bodyPr>
          <a:lstStyle/>
          <a:p>
            <a:r>
              <a:rPr lang="en-IN" dirty="0"/>
              <a:t>Control of Common Bus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14400"/>
            <a:ext cx="6705600" cy="3562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497237" y="714345"/>
            <a:ext cx="32912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000" dirty="0"/>
              <a:t>Encoder for Bus Selection Circuit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284" y="4496840"/>
            <a:ext cx="6392231" cy="1973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590800" y="6497260"/>
            <a:ext cx="322594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000" dirty="0"/>
              <a:t>Encoder for bus selection inputs.</a:t>
            </a:r>
          </a:p>
        </p:txBody>
      </p:sp>
    </p:spTree>
    <p:extLst>
      <p:ext uri="{BB962C8B-B14F-4D97-AF65-F5344CB8AC3E}">
        <p14:creationId xmlns:p14="http://schemas.microsoft.com/office/powerpoint/2010/main" val="1406816835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228600"/>
            <a:ext cx="8534400" cy="5791200"/>
          </a:xfrm>
        </p:spPr>
        <p:txBody>
          <a:bodyPr>
            <a:normAutofit fontScale="92500"/>
          </a:bodyPr>
          <a:lstStyle/>
          <a:p>
            <a:r>
              <a:rPr lang="en-IN" dirty="0"/>
              <a:t>For example</a:t>
            </a:r>
            <a:r>
              <a:rPr lang="en-IN" dirty="0" smtClean="0"/>
              <a:t>, to </a:t>
            </a:r>
            <a:r>
              <a:rPr lang="en-IN" dirty="0"/>
              <a:t>find the logic that makes x1 = I, we scan all register transfer </a:t>
            </a:r>
            <a:r>
              <a:rPr lang="en-IN" dirty="0" smtClean="0"/>
              <a:t>statements in </a:t>
            </a:r>
            <a:r>
              <a:rPr lang="en-IN" dirty="0"/>
              <a:t>Table 5-6 and extract those statements that have AR as a source</a:t>
            </a:r>
            <a:r>
              <a:rPr lang="en-IN" dirty="0" smtClean="0"/>
              <a:t>.</a:t>
            </a:r>
          </a:p>
          <a:p>
            <a:endParaRPr lang="en-IN" dirty="0"/>
          </a:p>
          <a:p>
            <a:r>
              <a:rPr lang="en-IN" dirty="0" smtClean="0"/>
              <a:t>Therefore</a:t>
            </a:r>
            <a:r>
              <a:rPr lang="en-IN" dirty="0"/>
              <a:t>, the Boolean function for x1 </a:t>
            </a:r>
            <a:r>
              <a:rPr lang="en-IN" dirty="0" smtClean="0"/>
              <a:t>is</a:t>
            </a:r>
          </a:p>
          <a:p>
            <a:endParaRPr lang="en-IN" dirty="0"/>
          </a:p>
          <a:p>
            <a:r>
              <a:rPr lang="en-IN" dirty="0"/>
              <a:t>The data output from memory are selected for the bus when x7 = 1 </a:t>
            </a:r>
            <a:r>
              <a:rPr lang="en-IN" dirty="0" smtClean="0"/>
              <a:t>and S2S1S0 </a:t>
            </a:r>
            <a:r>
              <a:rPr lang="en-IN" dirty="0"/>
              <a:t>= </a:t>
            </a:r>
            <a:r>
              <a:rPr lang="en-IN" dirty="0" smtClean="0"/>
              <a:t>111. </a:t>
            </a:r>
            <a:r>
              <a:rPr lang="en-IN" dirty="0"/>
              <a:t>The gate logic that generates x7 must also be applied to the </a:t>
            </a:r>
            <a:r>
              <a:rPr lang="en-IN" dirty="0" smtClean="0"/>
              <a:t>read input </a:t>
            </a:r>
            <a:r>
              <a:rPr lang="en-IN" dirty="0"/>
              <a:t>of memory. Therefore, the Boolean function for x7 is the same as the </a:t>
            </a:r>
            <a:r>
              <a:rPr lang="en-IN" dirty="0" smtClean="0"/>
              <a:t>one derived </a:t>
            </a:r>
            <a:r>
              <a:rPr lang="en-IN" dirty="0"/>
              <a:t>previously for the read operation</a:t>
            </a:r>
            <a:r>
              <a:rPr lang="en-IN" dirty="0" smtClean="0"/>
              <a:t>.</a:t>
            </a:r>
          </a:p>
          <a:p>
            <a:endParaRPr lang="en-IN" dirty="0"/>
          </a:p>
          <a:p>
            <a:endParaRPr lang="en-IN" dirty="0" smtClean="0"/>
          </a:p>
          <a:p>
            <a:r>
              <a:rPr lang="en-IN" dirty="0"/>
              <a:t>In a similar manner we can determine the gate logic for the other registers.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059" y="1041978"/>
            <a:ext cx="1905812" cy="659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8518" y="2350576"/>
            <a:ext cx="2312894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419600"/>
            <a:ext cx="5062132" cy="523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9089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Worksheet-2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447800"/>
            <a:ext cx="8305800" cy="1676400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IN" dirty="0"/>
              <a:t>What is the difference between a </a:t>
            </a:r>
            <a:r>
              <a:rPr lang="en-IN" dirty="0" smtClean="0"/>
              <a:t>direct </a:t>
            </a:r>
            <a:r>
              <a:rPr lang="en-IN" dirty="0"/>
              <a:t>and an indirect address </a:t>
            </a:r>
            <a:r>
              <a:rPr lang="en-IN" dirty="0" smtClean="0"/>
              <a:t>instruction? How </a:t>
            </a:r>
            <a:r>
              <a:rPr lang="en-IN" dirty="0"/>
              <a:t>many references to memory are needed for </a:t>
            </a:r>
            <a:r>
              <a:rPr lang="en-IN" dirty="0" smtClean="0"/>
              <a:t>such </a:t>
            </a:r>
            <a:r>
              <a:rPr lang="en-IN" dirty="0"/>
              <a:t>type </a:t>
            </a:r>
            <a:r>
              <a:rPr lang="en-IN" dirty="0" smtClean="0"/>
              <a:t>of </a:t>
            </a:r>
            <a:r>
              <a:rPr lang="en-IN" dirty="0"/>
              <a:t>instruction </a:t>
            </a:r>
            <a:r>
              <a:rPr lang="en-IN" dirty="0" smtClean="0"/>
              <a:t>to bring </a:t>
            </a:r>
            <a:r>
              <a:rPr lang="en-IN" dirty="0"/>
              <a:t>an operand into a processor </a:t>
            </a:r>
            <a:r>
              <a:rPr lang="en-IN" dirty="0" err="1"/>
              <a:t>registet</a:t>
            </a:r>
            <a:r>
              <a:rPr lang="en-IN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941118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dirty="0" smtClean="0"/>
              <a:t>Open Test-1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90600" y="1752600"/>
            <a:ext cx="7772400" cy="3581400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IN" sz="2800" dirty="0" smtClean="0"/>
              <a:t>Q1.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IN" sz="2800" dirty="0" smtClean="0"/>
              <a:t>The </a:t>
            </a:r>
            <a:r>
              <a:rPr lang="en-IN" sz="2800" dirty="0"/>
              <a:t>content of AC in the basic computer is hexadecimal A937 and the </a:t>
            </a:r>
            <a:r>
              <a:rPr lang="en-IN" sz="2800" dirty="0" smtClean="0"/>
              <a:t>initial value </a:t>
            </a:r>
            <a:r>
              <a:rPr lang="en-IN" sz="2800" dirty="0"/>
              <a:t>of E is </a:t>
            </a:r>
            <a:r>
              <a:rPr lang="en-IN" sz="2800" dirty="0" smtClean="0"/>
              <a:t>1. </a:t>
            </a:r>
            <a:r>
              <a:rPr lang="en-IN" sz="2800" dirty="0"/>
              <a:t>Determine the contents of AC, E, PC, AR, and </a:t>
            </a:r>
            <a:r>
              <a:rPr lang="en-IN" sz="2800" dirty="0" err="1"/>
              <a:t>IR</a:t>
            </a:r>
            <a:r>
              <a:rPr lang="en-IN" sz="2800" dirty="0"/>
              <a:t> in </a:t>
            </a:r>
            <a:r>
              <a:rPr lang="en-IN" sz="2800" dirty="0" smtClean="0"/>
              <a:t>hexadecimal after </a:t>
            </a:r>
            <a:r>
              <a:rPr lang="en-IN" sz="2800" dirty="0"/>
              <a:t>the execution of the </a:t>
            </a:r>
            <a:r>
              <a:rPr lang="en-IN" sz="2800" dirty="0" err="1"/>
              <a:t>CLA</a:t>
            </a:r>
            <a:r>
              <a:rPr lang="en-IN" sz="2800" dirty="0"/>
              <a:t> instruction. Repeat 11 more times</a:t>
            </a:r>
            <a:r>
              <a:rPr lang="en-IN" sz="2800" dirty="0" smtClean="0"/>
              <a:t>, starting </a:t>
            </a:r>
            <a:r>
              <a:rPr lang="en-IN" sz="2800" dirty="0"/>
              <a:t>from each one of the register-reference instructions. The initial </a:t>
            </a:r>
            <a:r>
              <a:rPr lang="en-IN" sz="2800" dirty="0" smtClean="0"/>
              <a:t>value of </a:t>
            </a:r>
            <a:r>
              <a:rPr lang="en-IN" sz="2800" dirty="0"/>
              <a:t>PC is hexadecimal 021 .</a:t>
            </a:r>
          </a:p>
        </p:txBody>
      </p:sp>
    </p:spTree>
    <p:extLst>
      <p:ext uri="{BB962C8B-B14F-4D97-AF65-F5344CB8AC3E}">
        <p14:creationId xmlns:p14="http://schemas.microsoft.com/office/powerpoint/2010/main" val="308092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163" y="304800"/>
            <a:ext cx="8382000" cy="914400"/>
          </a:xfrm>
        </p:spPr>
        <p:txBody>
          <a:bodyPr>
            <a:normAutofit fontScale="90000"/>
          </a:bodyPr>
          <a:lstStyle/>
          <a:p>
            <a:r>
              <a:rPr lang="en-IN" dirty="0" smtClean="0"/>
              <a:t>Q2. Describe the Design </a:t>
            </a:r>
            <a:r>
              <a:rPr lang="en-IN" dirty="0"/>
              <a:t>of Accumulator Logic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47800"/>
            <a:ext cx="8610600" cy="4558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886200" y="6172200"/>
            <a:ext cx="32065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400" dirty="0"/>
              <a:t>Circuits associated with AC</a:t>
            </a:r>
          </a:p>
        </p:txBody>
      </p:sp>
    </p:spTree>
    <p:extLst>
      <p:ext uri="{BB962C8B-B14F-4D97-AF65-F5344CB8AC3E}">
        <p14:creationId xmlns:p14="http://schemas.microsoft.com/office/powerpoint/2010/main" val="3107461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17" y="2133600"/>
            <a:ext cx="5911583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5907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57200"/>
            <a:ext cx="6781800" cy="6251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6781800" y="4800600"/>
            <a:ext cx="2209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N" sz="2400" dirty="0"/>
              <a:t>Gate structure for controlling the LD, </a:t>
            </a:r>
            <a:r>
              <a:rPr lang="en-IN" sz="2400" dirty="0" err="1"/>
              <a:t>I</a:t>
            </a:r>
            <a:r>
              <a:rPr lang="en-IN" sz="2400" dirty="0" err="1" smtClean="0"/>
              <a:t>NR</a:t>
            </a:r>
            <a:r>
              <a:rPr lang="en-IN" sz="2400" dirty="0"/>
              <a:t>, and </a:t>
            </a:r>
            <a:r>
              <a:rPr lang="en-IN" sz="2400" dirty="0" err="1"/>
              <a:t>CLR</a:t>
            </a:r>
            <a:r>
              <a:rPr lang="en-IN" sz="2400" dirty="0"/>
              <a:t> of AC.</a:t>
            </a:r>
          </a:p>
        </p:txBody>
      </p:sp>
    </p:spTree>
    <p:extLst>
      <p:ext uri="{BB962C8B-B14F-4D97-AF65-F5344CB8AC3E}">
        <p14:creationId xmlns:p14="http://schemas.microsoft.com/office/powerpoint/2010/main" val="3397508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864" y="228600"/>
            <a:ext cx="7772400" cy="731838"/>
          </a:xfrm>
        </p:spPr>
        <p:txBody>
          <a:bodyPr>
            <a:normAutofit fontScale="90000"/>
          </a:bodyPr>
          <a:lstStyle/>
          <a:p>
            <a:r>
              <a:rPr lang="en-IN" b="1" dirty="0"/>
              <a:t>Adder and Logic Circuit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918275"/>
            <a:ext cx="7315200" cy="5708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4419600" y="4876800"/>
            <a:ext cx="347755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000" dirty="0"/>
              <a:t>One stage of adder and logic circuit</a:t>
            </a:r>
          </a:p>
        </p:txBody>
      </p:sp>
    </p:spTree>
    <p:extLst>
      <p:ext uri="{BB962C8B-B14F-4D97-AF65-F5344CB8AC3E}">
        <p14:creationId xmlns:p14="http://schemas.microsoft.com/office/powerpoint/2010/main" val="10593030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Sol.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4038600"/>
            <a:ext cx="7772400" cy="2514600"/>
          </a:xfrm>
        </p:spPr>
        <p:txBody>
          <a:bodyPr>
            <a:normAutofit fontScale="92500" lnSpcReduction="20000"/>
          </a:bodyPr>
          <a:lstStyle/>
          <a:p>
            <a:r>
              <a:rPr lang="en-IN" dirty="0"/>
              <a:t>A direct address instruction needs two references to memory: </a:t>
            </a:r>
            <a:endParaRPr lang="en-IN" dirty="0" smtClean="0"/>
          </a:p>
          <a:p>
            <a:pPr marL="274320" lvl="1" indent="0">
              <a:buNone/>
            </a:pPr>
            <a:r>
              <a:rPr lang="en-IN" dirty="0" smtClean="0"/>
              <a:t>(</a:t>
            </a:r>
            <a:r>
              <a:rPr lang="en-IN" dirty="0"/>
              <a:t>1) Read instruction</a:t>
            </a:r>
            <a:r>
              <a:rPr lang="en-IN" dirty="0" smtClean="0"/>
              <a:t>; </a:t>
            </a:r>
          </a:p>
          <a:p>
            <a:pPr marL="274320" lvl="1" indent="0">
              <a:buNone/>
            </a:pPr>
            <a:r>
              <a:rPr lang="en-IN" dirty="0" smtClean="0"/>
              <a:t>(</a:t>
            </a:r>
            <a:r>
              <a:rPr lang="en-IN" dirty="0"/>
              <a:t>2) Read operand.</a:t>
            </a:r>
          </a:p>
          <a:p>
            <a:r>
              <a:rPr lang="en-IN" dirty="0"/>
              <a:t>An indirect address instruction needs three references to memory</a:t>
            </a:r>
            <a:r>
              <a:rPr lang="en-IN" dirty="0" smtClean="0"/>
              <a:t>: </a:t>
            </a:r>
          </a:p>
          <a:p>
            <a:pPr marL="274320" lvl="1" indent="0">
              <a:buNone/>
            </a:pPr>
            <a:r>
              <a:rPr lang="en-IN" dirty="0" smtClean="0"/>
              <a:t>(</a:t>
            </a:r>
            <a:r>
              <a:rPr lang="en-IN" dirty="0"/>
              <a:t>1) Read instruction</a:t>
            </a:r>
            <a:r>
              <a:rPr lang="en-IN" dirty="0" smtClean="0"/>
              <a:t>;</a:t>
            </a:r>
          </a:p>
          <a:p>
            <a:pPr marL="274320" lvl="1" indent="0">
              <a:buNone/>
            </a:pPr>
            <a:r>
              <a:rPr lang="en-IN" dirty="0" smtClean="0"/>
              <a:t>(</a:t>
            </a:r>
            <a:r>
              <a:rPr lang="en-IN" dirty="0"/>
              <a:t>2) Read effective address; </a:t>
            </a:r>
            <a:endParaRPr lang="en-IN" dirty="0" smtClean="0"/>
          </a:p>
          <a:p>
            <a:pPr marL="274320" lvl="1" indent="0">
              <a:buNone/>
            </a:pPr>
            <a:r>
              <a:rPr lang="en-IN" dirty="0" smtClean="0"/>
              <a:t>(</a:t>
            </a:r>
            <a:r>
              <a:rPr lang="en-IN" dirty="0"/>
              <a:t>3) Read operand.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95400"/>
            <a:ext cx="8458200" cy="261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7491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7357</TotalTime>
  <Words>6489</Words>
  <Application>Microsoft Office PowerPoint</Application>
  <PresentationFormat>On-screen Show (4:3)</PresentationFormat>
  <Paragraphs>464</Paragraphs>
  <Slides>84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84</vt:i4>
      </vt:variant>
    </vt:vector>
  </HeadingPairs>
  <TitlesOfParts>
    <vt:vector size="85" baseType="lpstr">
      <vt:lpstr>Equity</vt:lpstr>
      <vt:lpstr>PowerPoint Presentation</vt:lpstr>
      <vt:lpstr>UNIT-2: BASIC COMPUTER ORGANIZATION AND DESIGN</vt:lpstr>
      <vt:lpstr>Instruction Codes</vt:lpstr>
      <vt:lpstr>   Stored Program Organization</vt:lpstr>
      <vt:lpstr>Addressing of Operand </vt:lpstr>
      <vt:lpstr>Worksheet-1</vt:lpstr>
      <vt:lpstr>Sol.</vt:lpstr>
      <vt:lpstr>Worksheet-2</vt:lpstr>
      <vt:lpstr>Sol.</vt:lpstr>
      <vt:lpstr>2. Computer Registers</vt:lpstr>
      <vt:lpstr>Computer Registers</vt:lpstr>
      <vt:lpstr>Computer Registers</vt:lpstr>
      <vt:lpstr>Common Bus System </vt:lpstr>
      <vt:lpstr>PowerPoint Presentation</vt:lpstr>
      <vt:lpstr>PowerPoint Presentation</vt:lpstr>
      <vt:lpstr>PowerPoint Presentation</vt:lpstr>
      <vt:lpstr>PowerPoint Presentation</vt:lpstr>
      <vt:lpstr>Workseet-3</vt:lpstr>
      <vt:lpstr>Computer Instructions</vt:lpstr>
      <vt:lpstr>PowerPoint Presentation</vt:lpstr>
      <vt:lpstr>PowerPoint Presentation</vt:lpstr>
      <vt:lpstr>Instruction Set Completeness</vt:lpstr>
      <vt:lpstr>Class Test-1</vt:lpstr>
      <vt:lpstr>4. Timing and Control</vt:lpstr>
      <vt:lpstr>Hardwired control Vs Microprogrammed control</vt:lpstr>
      <vt:lpstr> Hardwired control unit  </vt:lpstr>
      <vt:lpstr>PowerPoint Presentation</vt:lpstr>
      <vt:lpstr>PowerPoint Presentation</vt:lpstr>
      <vt:lpstr>Timing Diagram</vt:lpstr>
      <vt:lpstr>PowerPoint Presentation</vt:lpstr>
      <vt:lpstr>PowerPoint Presentation</vt:lpstr>
      <vt:lpstr>PowerPoint Presentation</vt:lpstr>
      <vt:lpstr>Instruction Cycle </vt:lpstr>
      <vt:lpstr>PowerPoint Presentation</vt:lpstr>
      <vt:lpstr>PowerPoint Presentation</vt:lpstr>
      <vt:lpstr>PowerPoint Presentation</vt:lpstr>
      <vt:lpstr>PowerPoint Presentation</vt:lpstr>
      <vt:lpstr>Register-Reference Instructions </vt:lpstr>
      <vt:lpstr>PowerPoint Presentation</vt:lpstr>
      <vt:lpstr>PowerPoint Presentation</vt:lpstr>
      <vt:lpstr>Memory-Reference Instructions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Input-Output Configuration </vt:lpstr>
      <vt:lpstr>PowerPoint Presentation</vt:lpstr>
      <vt:lpstr>The process of input information transfer</vt:lpstr>
      <vt:lpstr>The process of outputting information</vt:lpstr>
      <vt:lpstr>Input-Output Instructions </vt:lpstr>
      <vt:lpstr>PowerPoint Presentation</vt:lpstr>
      <vt:lpstr>Program Interrupt: </vt:lpstr>
      <vt:lpstr>PowerPoint Presentation</vt:lpstr>
      <vt:lpstr>PowerPoint Presentation</vt:lpstr>
      <vt:lpstr>PowerPoint Presentation</vt:lpstr>
      <vt:lpstr>Interrupt cycle: </vt:lpstr>
      <vt:lpstr>PowerPoint Presentation</vt:lpstr>
      <vt:lpstr>PowerPoint Presentation</vt:lpstr>
      <vt:lpstr>PowerPoint Presentation</vt:lpstr>
      <vt:lpstr>PowerPoint Presentation</vt:lpstr>
      <vt:lpstr>Register transfer statements for the interrupt cycle</vt:lpstr>
      <vt:lpstr>Complete Computer Description</vt:lpstr>
      <vt:lpstr>PowerPoint Presentation</vt:lpstr>
      <vt:lpstr>PowerPoint Presentation</vt:lpstr>
      <vt:lpstr>Design of Basic Computer</vt:lpstr>
      <vt:lpstr>Control Logic Gates</vt:lpstr>
      <vt:lpstr>Control of Registers and Memory</vt:lpstr>
      <vt:lpstr>PowerPoint Presentation</vt:lpstr>
      <vt:lpstr>Control of Single Flip-flops</vt:lpstr>
      <vt:lpstr>PowerPoint Presentation</vt:lpstr>
      <vt:lpstr>Control of Common Bus</vt:lpstr>
      <vt:lpstr>PowerPoint Presentation</vt:lpstr>
      <vt:lpstr>Open Test-1</vt:lpstr>
      <vt:lpstr>Q2. Describe the Design of Accumulator Logic</vt:lpstr>
      <vt:lpstr>PowerPoint Presentation</vt:lpstr>
      <vt:lpstr>PowerPoint Presentation</vt:lpstr>
      <vt:lpstr>Adder and Logic Circuit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UNIT-2: BASIC COMPUTER ORGANIZATION, DESIGN, AND MICRO PROGRAMMED CONTROL</dc:title>
  <dc:creator>danielravuri</dc:creator>
  <cp:lastModifiedBy>Acer</cp:lastModifiedBy>
  <cp:revision>114</cp:revision>
  <dcterms:created xsi:type="dcterms:W3CDTF">2006-08-16T00:00:00Z</dcterms:created>
  <dcterms:modified xsi:type="dcterms:W3CDTF">2023-07-27T12:36:01Z</dcterms:modified>
</cp:coreProperties>
</file>