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02" r:id="rId3"/>
    <p:sldId id="303" r:id="rId4"/>
    <p:sldId id="277" r:id="rId5"/>
    <p:sldId id="256" r:id="rId6"/>
    <p:sldId id="257" r:id="rId7"/>
    <p:sldId id="310" r:id="rId8"/>
    <p:sldId id="308" r:id="rId9"/>
    <p:sldId id="307" r:id="rId10"/>
    <p:sldId id="258" r:id="rId11"/>
    <p:sldId id="259" r:id="rId12"/>
    <p:sldId id="260" r:id="rId13"/>
    <p:sldId id="261" r:id="rId14"/>
    <p:sldId id="271" r:id="rId15"/>
    <p:sldId id="262" r:id="rId16"/>
    <p:sldId id="301" r:id="rId17"/>
    <p:sldId id="272" r:id="rId18"/>
    <p:sldId id="264" r:id="rId19"/>
    <p:sldId id="311" r:id="rId20"/>
    <p:sldId id="273" r:id="rId21"/>
    <p:sldId id="274" r:id="rId22"/>
    <p:sldId id="266" r:id="rId23"/>
    <p:sldId id="267" r:id="rId24"/>
    <p:sldId id="268" r:id="rId25"/>
    <p:sldId id="276" r:id="rId26"/>
    <p:sldId id="275" r:id="rId27"/>
    <p:sldId id="269" r:id="rId28"/>
    <p:sldId id="27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5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3624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4448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716589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449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54550" y="1066800"/>
            <a:ext cx="40449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057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1932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9459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1414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74757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58093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8319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38925" y="0"/>
            <a:ext cx="2060575" cy="65532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29325" cy="65532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4727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44950" cy="54864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54550" y="1066800"/>
            <a:ext cx="4044950" cy="54864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630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7"/>
          <p:cNvSpPr>
            <a:spLocks noChangeArrowheads="1"/>
          </p:cNvSpPr>
          <p:nvPr/>
        </p:nvSpPr>
        <p:spPr bwMode="auto">
          <a:xfrm>
            <a:off x="11113" y="685800"/>
            <a:ext cx="9132887" cy="76200"/>
          </a:xfrm>
          <a:prstGeom prst="rect">
            <a:avLst/>
          </a:prstGeom>
          <a:gradFill rotWithShape="0">
            <a:gsLst>
              <a:gs pos="0">
                <a:srgbClr val="FFD6AD"/>
              </a:gs>
              <a:gs pos="50000">
                <a:srgbClr val="F73627"/>
              </a:gs>
              <a:gs pos="100000">
                <a:srgbClr val="FFD6A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7" name="Rectangle 102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8" name="Rectangle 10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423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029" name="Text Box 1030"/>
          <p:cNvSpPr txBox="1">
            <a:spLocks noChangeArrowheads="1"/>
          </p:cNvSpPr>
          <p:nvPr/>
        </p:nvSpPr>
        <p:spPr bwMode="auto">
          <a:xfrm>
            <a:off x="228600" y="6629400"/>
            <a:ext cx="49212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900" dirty="0" smtClean="0">
                <a:solidFill>
                  <a:srgbClr val="000082"/>
                </a:solidFill>
                <a:latin typeface="Arial" charset="0"/>
              </a:rPr>
              <a:t>Unit-1</a:t>
            </a:r>
            <a:endParaRPr lang="en-US" altLang="ko-KR" sz="900" dirty="0" smtClean="0">
              <a:solidFill>
                <a:srgbClr val="000082"/>
              </a:solidFill>
            </a:endParaRPr>
          </a:p>
        </p:txBody>
      </p:sp>
      <p:sp>
        <p:nvSpPr>
          <p:cNvPr id="5128" name="Text Box 1032"/>
          <p:cNvSpPr txBox="1">
            <a:spLocks noChangeArrowheads="1"/>
          </p:cNvSpPr>
          <p:nvPr/>
        </p:nvSpPr>
        <p:spPr bwMode="auto">
          <a:xfrm>
            <a:off x="3581400" y="6583363"/>
            <a:ext cx="17653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1200" b="1" dirty="0" smtClean="0">
                <a:solidFill>
                  <a:srgbClr val="00008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Data Representation</a:t>
            </a:r>
            <a:endParaRPr lang="en-US" altLang="ko-KR" sz="1200" dirty="0" smtClean="0">
              <a:solidFill>
                <a:srgbClr val="000082"/>
              </a:solidFill>
              <a:latin typeface="Arial" charset="0"/>
            </a:endParaRPr>
          </a:p>
        </p:txBody>
      </p:sp>
      <p:sp>
        <p:nvSpPr>
          <p:cNvPr id="1031" name="Rectangle 1033"/>
          <p:cNvSpPr>
            <a:spLocks noChangeArrowheads="1"/>
          </p:cNvSpPr>
          <p:nvPr/>
        </p:nvSpPr>
        <p:spPr bwMode="auto">
          <a:xfrm>
            <a:off x="0" y="6553200"/>
            <a:ext cx="9132888" cy="28575"/>
          </a:xfrm>
          <a:prstGeom prst="rect">
            <a:avLst/>
          </a:prstGeom>
          <a:solidFill>
            <a:schemeClr val="tx2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2" name="Text Box 1034"/>
          <p:cNvSpPr txBox="1">
            <a:spLocks noChangeArrowheads="1"/>
          </p:cNvSpPr>
          <p:nvPr/>
        </p:nvSpPr>
        <p:spPr bwMode="auto">
          <a:xfrm>
            <a:off x="8229600" y="19685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fontAlgn="base" latinLnBrk="1">
              <a:spcBef>
                <a:spcPct val="50000"/>
              </a:spcBef>
              <a:spcAft>
                <a:spcPct val="0"/>
              </a:spcAft>
              <a:defRPr/>
            </a:pPr>
            <a:fld id="{CEC95048-B25D-4040-8683-4E762149D239}" type="slidenum">
              <a:rPr lang="ko-KR" altLang="en-US" b="1" baseline="-25000" smtClean="0">
                <a:solidFill>
                  <a:srgbClr val="CC00FF"/>
                </a:solidFill>
                <a:latin typeface="Book Antiqua" pitchFamily="18" charset="0"/>
              </a:rPr>
              <a:pPr fontAlgn="base" latinLnBrk="1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ko-KR" b="1" baseline="-25000" smtClean="0">
                <a:solidFill>
                  <a:srgbClr val="CC00FF"/>
                </a:solidFill>
                <a:latin typeface="Book Antiqua" pitchFamily="18" charset="0"/>
              </a:rPr>
              <a:t> / 23</a:t>
            </a:r>
            <a:endParaRPr lang="en-US" altLang="ko-KR" sz="1800" b="1" baseline="-25000" smtClean="0">
              <a:solidFill>
                <a:srgbClr val="0000B6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50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8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82"/>
          </a:solidFill>
          <a:latin typeface="Book Antiqua" pitchFamily="18" charset="0"/>
          <a:ea typeface="굴림" pitchFamily="50" charset="-127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82"/>
          </a:solidFill>
          <a:latin typeface="Book Antiqua" pitchFamily="18" charset="0"/>
          <a:ea typeface="굴림" pitchFamily="50" charset="-127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82"/>
          </a:solidFill>
          <a:latin typeface="Book Antiqua" pitchFamily="18" charset="0"/>
          <a:ea typeface="굴림" pitchFamily="50" charset="-127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82"/>
          </a:solidFill>
          <a:latin typeface="Book Antiqua" pitchFamily="18" charset="0"/>
          <a:ea typeface="굴림" pitchFamily="50" charset="-127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82"/>
          </a:solidFill>
          <a:latin typeface="Book Antiqua" pitchFamily="18" charset="0"/>
          <a:ea typeface="굴림" pitchFamily="50" charset="-127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82"/>
          </a:solidFill>
          <a:latin typeface="Book Antiqua" pitchFamily="18" charset="0"/>
          <a:ea typeface="굴림" pitchFamily="50" charset="-127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82"/>
          </a:solidFill>
          <a:latin typeface="Book Antiqua" pitchFamily="18" charset="0"/>
          <a:ea typeface="굴림" pitchFamily="50" charset="-127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82"/>
          </a:solidFill>
          <a:latin typeface="Book Antiqua" pitchFamily="18" charset="0"/>
          <a:ea typeface="굴림" pitchFamily="50" charset="-127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Char char="u"/>
        <a:defRPr>
          <a:solidFill>
            <a:schemeClr val="accent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pitchFamily="2" charset="2"/>
        <a:buChar char="l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n"/>
        <a:defRPr sz="12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n"/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n"/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n"/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n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508000" y="-57150"/>
            <a:ext cx="80899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400" b="1" baseline="-25000">
                <a:solidFill>
                  <a:srgbClr val="0000B6"/>
                </a:solidFill>
                <a:ea typeface="굴림" pitchFamily="50" charset="-127"/>
              </a:rPr>
              <a:t> Computer Organization and Architecture</a:t>
            </a:r>
            <a:endParaRPr lang="en-US" altLang="ko-KR" sz="2400">
              <a:solidFill>
                <a:schemeClr val="tx2"/>
              </a:solidFill>
              <a:ea typeface="굴림" pitchFamily="50" charset="-127"/>
            </a:endParaRPr>
          </a:p>
          <a:p>
            <a:pPr algn="ctr" eaLnBrk="1" hangingPunct="1"/>
            <a:endParaRPr lang="en-US" altLang="ko-KR" sz="2400">
              <a:solidFill>
                <a:schemeClr val="tx2"/>
              </a:solidFill>
              <a:ea typeface="굴림" pitchFamily="50" charset="-127"/>
            </a:endParaRPr>
          </a:p>
        </p:txBody>
      </p:sp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111125" y="754063"/>
            <a:ext cx="9032875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UNIT-1</a:t>
            </a:r>
          </a:p>
          <a:p>
            <a:pPr algn="just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Register Transfer and Micro-Operations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Register Transfer Language, Register Transfer, memory Transfers, Bus construction with Multiplexers, Arithmetic Micro-operations, Logic Micro-operations, Shift Micro-operations, Arithmetic Logic Shift Unit. 	</a:t>
            </a:r>
          </a:p>
          <a:p>
            <a:pPr algn="just"/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UNIT-2</a:t>
            </a:r>
            <a:endParaRPr lang="en-IN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Basic Computer Organization: Instruction codes, Computer Registers, Computer Instructions, Timing and Control, Instruction Cycle, Memory-Reference Instructions, Input- Output and Interrupt. 	</a:t>
            </a:r>
          </a:p>
          <a:p>
            <a:pPr algn="just"/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UNIT-5</a:t>
            </a:r>
            <a:endParaRPr lang="en-IN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Input-Output Organization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Peripheral Devices, Input-output Interface, Asynchronous Data Transfer, Priority Interrupt, Direct Memory Access (DMA), Input-Output Processor. </a:t>
            </a:r>
          </a:p>
          <a:p>
            <a:pPr algn="just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Pipeline and Parallel Processing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Parallel processing, Pipelining, Arithmetic pipeline,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Instruction pipeline. </a:t>
            </a:r>
          </a:p>
        </p:txBody>
      </p:sp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103188" y="3022600"/>
            <a:ext cx="9032875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UNIT-3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Central Processing Unit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General registers Organization, Stack Organization, Instruction Formats, Addressing Modes, Data Transfer and Manipulation, Program Control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8425" y="4038600"/>
            <a:ext cx="9007475" cy="1200329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UNIT-4</a:t>
            </a:r>
            <a:endParaRPr lang="en-IN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Computer Arithmetic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Introduction, Addition and Subtraction, Booth Multiplication Algorithm. </a:t>
            </a:r>
          </a:p>
          <a:p>
            <a:pPr algn="just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Memory Organization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Memory Hierarchy, Main Memory, Auxiliary memory, Associative Memory, Cache Memory, Virtual Memory.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85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924800" cy="531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11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"/>
            <a:ext cx="7010400" cy="623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381000"/>
            <a:ext cx="2719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dirty="0">
                <a:solidFill>
                  <a:srgbClr val="FF0000"/>
                </a:solidFill>
              </a:rPr>
              <a:t>Hardware Algorithm</a:t>
            </a:r>
          </a:p>
        </p:txBody>
      </p:sp>
    </p:spTree>
    <p:extLst>
      <p:ext uri="{BB962C8B-B14F-4D97-AF65-F5344CB8AC3E}">
        <p14:creationId xmlns:p14="http://schemas.microsoft.com/office/powerpoint/2010/main" val="417518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06278"/>
            <a:ext cx="6126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2800" dirty="0"/>
              <a:t>Addition and Subtraction with Signed-2's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029498"/>
            <a:ext cx="8458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1600" dirty="0" smtClean="0"/>
              <a:t>+ </a:t>
            </a:r>
            <a:r>
              <a:rPr lang="en-IN" sz="1600" dirty="0"/>
              <a:t>33 is </a:t>
            </a:r>
            <a:r>
              <a:rPr lang="en-IN" sz="1600" dirty="0" smtClean="0"/>
              <a:t>represented as </a:t>
            </a:r>
            <a:r>
              <a:rPr lang="en-IN" sz="1600" dirty="0"/>
              <a:t>00100001 and - 33 as 1101 1 1 1 1 . </a:t>
            </a:r>
            <a:endParaRPr lang="en-IN" sz="1600" dirty="0" smtClean="0"/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1600" dirty="0" smtClean="0"/>
              <a:t>Note </a:t>
            </a:r>
            <a:r>
              <a:rPr lang="en-IN" sz="1600" dirty="0"/>
              <a:t>that 11011111 is the 2's complement </a:t>
            </a:r>
            <a:r>
              <a:rPr lang="en-IN" sz="1600" dirty="0" smtClean="0"/>
              <a:t>of  00100001</a:t>
            </a:r>
            <a:r>
              <a:rPr lang="en-IN" sz="1600" dirty="0"/>
              <a:t>, and vice versa</a:t>
            </a:r>
            <a:r>
              <a:rPr lang="en-IN" sz="1600" dirty="0" smtClean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1600" dirty="0"/>
              <a:t>The addition of two numbers in signed-2's complement form consists </a:t>
            </a:r>
            <a:r>
              <a:rPr lang="en-IN" sz="1600" dirty="0" smtClean="0"/>
              <a:t>of adding </a:t>
            </a:r>
            <a:r>
              <a:rPr lang="en-IN" sz="1600" dirty="0"/>
              <a:t>the numbers with the sign bits treated the same as the other bits of </a:t>
            </a:r>
            <a:r>
              <a:rPr lang="en-IN" sz="1600" dirty="0" smtClean="0"/>
              <a:t>the number</a:t>
            </a:r>
            <a:r>
              <a:rPr lang="en-IN" sz="1600" dirty="0"/>
              <a:t>. </a:t>
            </a:r>
            <a:r>
              <a:rPr lang="en-IN" sz="1600" dirty="0" smtClean="0"/>
              <a:t> 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1600" dirty="0" smtClean="0"/>
              <a:t>A </a:t>
            </a:r>
            <a:r>
              <a:rPr lang="en-IN" sz="1600" dirty="0"/>
              <a:t>carry-out of the sign-bit position is discarded. </a:t>
            </a:r>
            <a:endParaRPr lang="en-IN" sz="1600" dirty="0" smtClean="0"/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1600" dirty="0" smtClean="0"/>
              <a:t>The subtraction consists </a:t>
            </a:r>
            <a:r>
              <a:rPr lang="en-IN" sz="1600" dirty="0"/>
              <a:t>of first taking the 2' s complement of the subtrahend and then </a:t>
            </a:r>
            <a:r>
              <a:rPr lang="en-IN" sz="1600" dirty="0" smtClean="0"/>
              <a:t>adding it </a:t>
            </a:r>
            <a:r>
              <a:rPr lang="en-IN" sz="1600" dirty="0"/>
              <a:t>to </a:t>
            </a:r>
            <a:r>
              <a:rPr lang="en-IN" sz="1600" dirty="0" smtClean="0"/>
              <a:t>the minuend</a:t>
            </a:r>
            <a:r>
              <a:rPr lang="en-IN" sz="1600" dirty="0"/>
              <a:t>.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750" y="3505200"/>
            <a:ext cx="5542350" cy="318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14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0"/>
            <a:ext cx="6934201" cy="475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38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63811" y="381000"/>
            <a:ext cx="4425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3200" dirty="0">
                <a:solidFill>
                  <a:srgbClr val="FF0000"/>
                </a:solidFill>
              </a:rPr>
              <a:t>Multiplication Algorithms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3581400"/>
            <a:ext cx="4038600" cy="2572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965775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IN" dirty="0"/>
              <a:t>Multiplication of two fixed-point binary numbers in signed-magnitude representation</a:t>
            </a:r>
            <a:endParaRPr lang="en-IN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IN" dirty="0" smtClean="0"/>
              <a:t>The </a:t>
            </a:r>
            <a:r>
              <a:rPr lang="en-IN" dirty="0"/>
              <a:t>process consists of looking at successive bits of the multiplier, least </a:t>
            </a:r>
            <a:r>
              <a:rPr lang="en-IN" dirty="0" smtClean="0"/>
              <a:t>significant bit </a:t>
            </a:r>
            <a:r>
              <a:rPr lang="en-IN" dirty="0"/>
              <a:t>first. </a:t>
            </a:r>
            <a:endParaRPr lang="en-IN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IN" dirty="0" smtClean="0"/>
              <a:t>If </a:t>
            </a:r>
            <a:r>
              <a:rPr lang="en-IN" dirty="0"/>
              <a:t>the multiplier bit is a 1, the multiplicand is copied down</a:t>
            </a:r>
            <a:r>
              <a:rPr lang="en-IN" dirty="0" smtClean="0"/>
              <a:t>; otherwise</a:t>
            </a:r>
            <a:r>
              <a:rPr lang="en-IN" dirty="0"/>
              <a:t>, zeros are copied down. </a:t>
            </a:r>
            <a:endParaRPr lang="en-IN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IN" dirty="0" smtClean="0"/>
              <a:t>The </a:t>
            </a:r>
            <a:r>
              <a:rPr lang="en-IN" dirty="0"/>
              <a:t>numbers copied down in </a:t>
            </a:r>
            <a:r>
              <a:rPr lang="en-IN" dirty="0" smtClean="0"/>
              <a:t>successive lines </a:t>
            </a:r>
            <a:r>
              <a:rPr lang="en-IN" dirty="0"/>
              <a:t>are shifted one position to the left from the previous number. </a:t>
            </a:r>
            <a:endParaRPr lang="en-IN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IN" dirty="0" smtClean="0"/>
              <a:t>Finally</a:t>
            </a:r>
            <a:r>
              <a:rPr lang="en-IN" dirty="0"/>
              <a:t>, </a:t>
            </a:r>
            <a:r>
              <a:rPr lang="en-IN" dirty="0" smtClean="0"/>
              <a:t>the numbers </a:t>
            </a:r>
            <a:r>
              <a:rPr lang="en-IN" dirty="0"/>
              <a:t>are added and their sum forms the product.</a:t>
            </a:r>
          </a:p>
        </p:txBody>
      </p:sp>
    </p:spTree>
    <p:extLst>
      <p:ext uri="{BB962C8B-B14F-4D97-AF65-F5344CB8AC3E}">
        <p14:creationId xmlns:p14="http://schemas.microsoft.com/office/powerpoint/2010/main" val="241028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800" dirty="0"/>
              <a:t>Hardware Implementation for Signed-Magnitude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IN" dirty="0">
                <a:latin typeface="Tw Cen MT" pitchFamily="34" charset="0"/>
              </a:rPr>
              <a:t>When multiplication is implemented in a digital computer, it is convenient </a:t>
            </a:r>
            <a:r>
              <a:rPr lang="en-IN" dirty="0" smtClean="0">
                <a:latin typeface="Tw Cen MT" pitchFamily="34" charset="0"/>
              </a:rPr>
              <a:t>to change </a:t>
            </a:r>
            <a:r>
              <a:rPr lang="en-IN" dirty="0">
                <a:latin typeface="Tw Cen MT" pitchFamily="34" charset="0"/>
              </a:rPr>
              <a:t>the process slightly. </a:t>
            </a:r>
            <a:endParaRPr lang="en-IN" dirty="0" smtClean="0">
              <a:latin typeface="Tw Cen MT" pitchFamily="34" charset="0"/>
            </a:endParaRPr>
          </a:p>
          <a:p>
            <a:pPr algn="just"/>
            <a:r>
              <a:rPr lang="en-IN" dirty="0" smtClean="0">
                <a:latin typeface="Tw Cen MT" pitchFamily="34" charset="0"/>
              </a:rPr>
              <a:t>First</a:t>
            </a:r>
            <a:r>
              <a:rPr lang="en-IN" dirty="0">
                <a:latin typeface="Tw Cen MT" pitchFamily="34" charset="0"/>
              </a:rPr>
              <a:t>, instead of providing registers to store </a:t>
            </a:r>
            <a:r>
              <a:rPr lang="en-IN" dirty="0" smtClean="0">
                <a:latin typeface="Tw Cen MT" pitchFamily="34" charset="0"/>
              </a:rPr>
              <a:t>and </a:t>
            </a:r>
            <a:r>
              <a:rPr lang="en-IN" dirty="0" smtClean="0">
                <a:solidFill>
                  <a:srgbClr val="FF0000"/>
                </a:solidFill>
                <a:latin typeface="Tw Cen MT" pitchFamily="34" charset="0"/>
              </a:rPr>
              <a:t>add </a:t>
            </a:r>
            <a:r>
              <a:rPr lang="en-IN" dirty="0">
                <a:solidFill>
                  <a:srgbClr val="FF0000"/>
                </a:solidFill>
                <a:latin typeface="Tw Cen MT" pitchFamily="34" charset="0"/>
              </a:rPr>
              <a:t>simultaneously </a:t>
            </a:r>
            <a:r>
              <a:rPr lang="en-IN" dirty="0">
                <a:latin typeface="Tw Cen MT" pitchFamily="34" charset="0"/>
              </a:rPr>
              <a:t>as many binary numbers as there are bits in the multiplier</a:t>
            </a:r>
            <a:r>
              <a:rPr lang="en-IN" dirty="0" smtClean="0">
                <a:latin typeface="Tw Cen MT" pitchFamily="34" charset="0"/>
              </a:rPr>
              <a:t>, it </a:t>
            </a:r>
            <a:r>
              <a:rPr lang="en-IN" dirty="0">
                <a:latin typeface="Tw Cen MT" pitchFamily="34" charset="0"/>
              </a:rPr>
              <a:t>is convenient to provide an adder for the summation of only two </a:t>
            </a:r>
            <a:r>
              <a:rPr lang="en-IN" dirty="0" smtClean="0">
                <a:latin typeface="Tw Cen MT" pitchFamily="34" charset="0"/>
              </a:rPr>
              <a:t>binary numbers </a:t>
            </a:r>
            <a:r>
              <a:rPr lang="en-IN" dirty="0">
                <a:latin typeface="Tw Cen MT" pitchFamily="34" charset="0"/>
              </a:rPr>
              <a:t>and successively accumulate the partial products in a register. </a:t>
            </a:r>
            <a:endParaRPr lang="en-IN" dirty="0" smtClean="0">
              <a:latin typeface="Tw Cen MT" pitchFamily="34" charset="0"/>
            </a:endParaRPr>
          </a:p>
          <a:p>
            <a:pPr algn="just"/>
            <a:r>
              <a:rPr lang="en-IN" dirty="0" smtClean="0">
                <a:latin typeface="Tw Cen MT" pitchFamily="34" charset="0"/>
              </a:rPr>
              <a:t>Second, instead </a:t>
            </a:r>
            <a:r>
              <a:rPr lang="en-IN" dirty="0">
                <a:latin typeface="Tw Cen MT" pitchFamily="34" charset="0"/>
              </a:rPr>
              <a:t>of shifting the </a:t>
            </a:r>
            <a:r>
              <a:rPr lang="en-IN" dirty="0">
                <a:solidFill>
                  <a:srgbClr val="FF0000"/>
                </a:solidFill>
                <a:latin typeface="Tw Cen MT" pitchFamily="34" charset="0"/>
              </a:rPr>
              <a:t>multiplicand to the left</a:t>
            </a:r>
            <a:r>
              <a:rPr lang="en-IN" dirty="0">
                <a:latin typeface="Tw Cen MT" pitchFamily="34" charset="0"/>
              </a:rPr>
              <a:t>, the partial product </a:t>
            </a:r>
            <a:r>
              <a:rPr lang="en-IN" dirty="0" smtClean="0">
                <a:latin typeface="Tw Cen MT" pitchFamily="34" charset="0"/>
              </a:rPr>
              <a:t>is shifted </a:t>
            </a:r>
            <a:r>
              <a:rPr lang="en-IN" dirty="0">
                <a:latin typeface="Tw Cen MT" pitchFamily="34" charset="0"/>
              </a:rPr>
              <a:t>to the right, which results in leaving the partial product and </a:t>
            </a:r>
            <a:r>
              <a:rPr lang="en-IN" dirty="0" smtClean="0">
                <a:latin typeface="Tw Cen MT" pitchFamily="34" charset="0"/>
              </a:rPr>
              <a:t>the multiplicand </a:t>
            </a:r>
            <a:r>
              <a:rPr lang="en-IN" dirty="0">
                <a:latin typeface="Tw Cen MT" pitchFamily="34" charset="0"/>
              </a:rPr>
              <a:t>in the required relative positions. </a:t>
            </a:r>
            <a:endParaRPr lang="en-IN" dirty="0" smtClean="0">
              <a:latin typeface="Tw Cen MT" pitchFamily="34" charset="0"/>
            </a:endParaRPr>
          </a:p>
          <a:p>
            <a:pPr algn="just"/>
            <a:r>
              <a:rPr lang="en-IN" dirty="0" smtClean="0">
                <a:latin typeface="Tw Cen MT" pitchFamily="34" charset="0"/>
              </a:rPr>
              <a:t>Third</a:t>
            </a:r>
            <a:r>
              <a:rPr lang="en-IN" dirty="0">
                <a:latin typeface="Tw Cen MT" pitchFamily="34" charset="0"/>
              </a:rPr>
              <a:t>, when the </a:t>
            </a:r>
            <a:r>
              <a:rPr lang="en-IN" dirty="0" smtClean="0">
                <a:latin typeface="Tw Cen MT" pitchFamily="34" charset="0"/>
              </a:rPr>
              <a:t>corresponding bit </a:t>
            </a:r>
            <a:r>
              <a:rPr lang="en-IN" dirty="0">
                <a:latin typeface="Tw Cen MT" pitchFamily="34" charset="0"/>
              </a:rPr>
              <a:t>of the multiplier is 0, there is no need to add all zeros to the partial </a:t>
            </a:r>
            <a:r>
              <a:rPr lang="en-IN" dirty="0" smtClean="0">
                <a:latin typeface="Tw Cen MT" pitchFamily="34" charset="0"/>
              </a:rPr>
              <a:t>product since </a:t>
            </a:r>
            <a:r>
              <a:rPr lang="en-IN" dirty="0">
                <a:latin typeface="Tw Cen MT" pitchFamily="34" charset="0"/>
              </a:rPr>
              <a:t>it will not alter its value.</a:t>
            </a:r>
          </a:p>
        </p:txBody>
      </p:sp>
    </p:spTree>
    <p:extLst>
      <p:ext uri="{BB962C8B-B14F-4D97-AF65-F5344CB8AC3E}">
        <p14:creationId xmlns:p14="http://schemas.microsoft.com/office/powerpoint/2010/main" val="41223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IN" sz="2800" dirty="0"/>
              <a:t>Hardware Implementation for Signed-Magnitude Data</a:t>
            </a:r>
            <a:br>
              <a:rPr lang="en-IN" sz="2800" dirty="0"/>
            </a:br>
            <a:endParaRPr lang="en-IN" sz="2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90600"/>
            <a:ext cx="5486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53200" y="1435100"/>
            <a:ext cx="259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400" dirty="0" smtClean="0"/>
              <a:t>Number  of </a:t>
            </a:r>
            <a:r>
              <a:rPr lang="en-IN" sz="1400" dirty="0"/>
              <a:t>bits in the multiplier</a:t>
            </a:r>
          </a:p>
        </p:txBody>
      </p:sp>
      <p:sp>
        <p:nvSpPr>
          <p:cNvPr id="5" name="Rectangle 4"/>
          <p:cNvSpPr/>
          <p:nvPr/>
        </p:nvSpPr>
        <p:spPr>
          <a:xfrm>
            <a:off x="3962400" y="5232400"/>
            <a:ext cx="12734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400" dirty="0"/>
              <a:t>partial product</a:t>
            </a:r>
          </a:p>
        </p:txBody>
      </p:sp>
      <p:sp>
        <p:nvSpPr>
          <p:cNvPr id="6" name="Rectangle 5"/>
          <p:cNvSpPr/>
          <p:nvPr/>
        </p:nvSpPr>
        <p:spPr>
          <a:xfrm>
            <a:off x="7324200" y="3556000"/>
            <a:ext cx="8963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400" dirty="0"/>
              <a:t>multiplier</a:t>
            </a:r>
          </a:p>
        </p:txBody>
      </p:sp>
      <p:sp>
        <p:nvSpPr>
          <p:cNvPr id="7" name="Rectangle 6"/>
          <p:cNvSpPr/>
          <p:nvPr/>
        </p:nvSpPr>
        <p:spPr>
          <a:xfrm>
            <a:off x="4991082" y="1434068"/>
            <a:ext cx="11049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400" dirty="0"/>
              <a:t>Multiplicand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219700" y="1741845"/>
            <a:ext cx="171459" cy="4219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772400" y="1803400"/>
            <a:ext cx="266700" cy="337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029200" y="501794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409306" y="4032657"/>
            <a:ext cx="125493" cy="6409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04800" y="609600"/>
            <a:ext cx="33528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IN" sz="1600" dirty="0"/>
              <a:t>Initially, the multiplicand is in register B </a:t>
            </a:r>
            <a:r>
              <a:rPr lang="en-IN" sz="1600" dirty="0" smtClean="0"/>
              <a:t>and the </a:t>
            </a:r>
            <a:r>
              <a:rPr lang="en-IN" sz="1600" dirty="0"/>
              <a:t>multiplier in Q. </a:t>
            </a:r>
            <a:endParaRPr lang="en-IN" sz="16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IN" sz="1600" dirty="0" smtClean="0"/>
              <a:t>The sum of </a:t>
            </a:r>
            <a:r>
              <a:rPr lang="en-IN" sz="1600" dirty="0"/>
              <a:t>A and B forms a partial product which is transferred to the </a:t>
            </a:r>
            <a:r>
              <a:rPr lang="en-IN" sz="1600" dirty="0" err="1"/>
              <a:t>EA</a:t>
            </a:r>
            <a:r>
              <a:rPr lang="en-IN" sz="1600" dirty="0"/>
              <a:t> register</a:t>
            </a:r>
            <a:r>
              <a:rPr lang="en-IN" sz="1600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IN" sz="1600" dirty="0" smtClean="0"/>
              <a:t>Both partial </a:t>
            </a:r>
            <a:r>
              <a:rPr lang="en-IN" sz="1600" dirty="0"/>
              <a:t>product and multiplier are shifted to the right. </a:t>
            </a:r>
            <a:endParaRPr lang="en-IN" sz="16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IN" sz="1600" dirty="0" smtClean="0"/>
              <a:t>This </a:t>
            </a:r>
            <a:r>
              <a:rPr lang="en-IN" sz="1600" dirty="0"/>
              <a:t>shift will be </a:t>
            </a:r>
            <a:r>
              <a:rPr lang="en-IN" sz="1600" dirty="0" smtClean="0"/>
              <a:t>denoted by </a:t>
            </a:r>
            <a:r>
              <a:rPr lang="en-IN" sz="1600" dirty="0"/>
              <a:t>the statement </a:t>
            </a:r>
            <a:r>
              <a:rPr lang="en-IN" sz="1600" dirty="0" err="1"/>
              <a:t>shr</a:t>
            </a:r>
            <a:r>
              <a:rPr lang="en-IN" sz="1600" dirty="0"/>
              <a:t> </a:t>
            </a:r>
            <a:r>
              <a:rPr lang="en-IN" sz="1600" dirty="0" err="1"/>
              <a:t>EAQ</a:t>
            </a:r>
            <a:r>
              <a:rPr lang="en-IN" sz="1600" dirty="0"/>
              <a:t> to designate the right </a:t>
            </a:r>
            <a:r>
              <a:rPr lang="en-IN" sz="1600" dirty="0" smtClean="0"/>
              <a:t>shift depicted </a:t>
            </a:r>
            <a:r>
              <a:rPr lang="en-IN" sz="1600" dirty="0"/>
              <a:t>in Fig. 10-5</a:t>
            </a:r>
            <a:r>
              <a:rPr lang="en-IN" sz="1600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IN" sz="1600" dirty="0" smtClean="0"/>
              <a:t>The least </a:t>
            </a:r>
            <a:r>
              <a:rPr lang="en-IN" sz="1600" dirty="0"/>
              <a:t>significant bit of A is shifted into </a:t>
            </a:r>
            <a:r>
              <a:rPr lang="en-IN" sz="1600" dirty="0" smtClean="0"/>
              <a:t>the </a:t>
            </a:r>
            <a:r>
              <a:rPr lang="en-IN" sz="1600" dirty="0"/>
              <a:t>most significant position of Q, </a:t>
            </a:r>
            <a:r>
              <a:rPr lang="en-IN" sz="1600" dirty="0" smtClean="0"/>
              <a:t>the bit </a:t>
            </a:r>
            <a:r>
              <a:rPr lang="en-IN" sz="1600" dirty="0"/>
              <a:t>from E is shifted into the most significant position of A, and 0 is shifted </a:t>
            </a:r>
            <a:r>
              <a:rPr lang="en-IN" sz="1600" dirty="0" smtClean="0"/>
              <a:t>into E</a:t>
            </a:r>
            <a:r>
              <a:rPr lang="en-IN" sz="1600" dirty="0"/>
              <a:t>. </a:t>
            </a:r>
            <a:endParaRPr lang="en-IN" sz="16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IN" sz="1600" dirty="0" smtClean="0"/>
              <a:t>After </a:t>
            </a:r>
            <a:r>
              <a:rPr lang="en-IN" sz="1600" dirty="0"/>
              <a:t>the shift, one bit of the partial product is shifted into Q, pushing </a:t>
            </a:r>
            <a:r>
              <a:rPr lang="en-IN" sz="1600" dirty="0" smtClean="0"/>
              <a:t>the multiplier </a:t>
            </a:r>
            <a:r>
              <a:rPr lang="en-IN" sz="1600" dirty="0"/>
              <a:t>bits one position to the right</a:t>
            </a:r>
            <a:r>
              <a:rPr lang="en-IN" sz="1600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IN" sz="1600" dirty="0" smtClean="0"/>
              <a:t>In </a:t>
            </a:r>
            <a:r>
              <a:rPr lang="en-IN" sz="1600" dirty="0"/>
              <a:t>this manner, the rightmost </a:t>
            </a:r>
            <a:r>
              <a:rPr lang="en-IN" sz="1600" dirty="0" smtClean="0"/>
              <a:t>flip-flop in </a:t>
            </a:r>
            <a:r>
              <a:rPr lang="en-IN" sz="1600" dirty="0"/>
              <a:t>register Q, designated by </a:t>
            </a:r>
            <a:r>
              <a:rPr lang="en-IN" sz="1600" dirty="0" err="1" smtClean="0"/>
              <a:t>Qn</a:t>
            </a:r>
            <a:r>
              <a:rPr lang="en-IN" sz="1600" dirty="0" smtClean="0"/>
              <a:t>, </a:t>
            </a:r>
            <a:r>
              <a:rPr lang="en-IN" sz="1600" dirty="0"/>
              <a:t>will hold the bit of the multiplier, which </a:t>
            </a:r>
            <a:r>
              <a:rPr lang="en-IN" sz="1600" dirty="0" smtClean="0"/>
              <a:t>must be </a:t>
            </a:r>
            <a:r>
              <a:rPr lang="en-IN" sz="1600" dirty="0"/>
              <a:t>inspected next.</a:t>
            </a:r>
          </a:p>
        </p:txBody>
      </p:sp>
    </p:spTree>
    <p:extLst>
      <p:ext uri="{BB962C8B-B14F-4D97-AF65-F5344CB8AC3E}">
        <p14:creationId xmlns:p14="http://schemas.microsoft.com/office/powerpoint/2010/main" val="332091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75370"/>
            <a:ext cx="4114800" cy="6225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152400"/>
            <a:ext cx="31420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dirty="0">
                <a:solidFill>
                  <a:srgbClr val="FF0000"/>
                </a:solidFill>
              </a:rPr>
              <a:t>Hardware Algorithm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575370"/>
            <a:ext cx="5486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IN" sz="1400" dirty="0"/>
              <a:t>Initially, </a:t>
            </a:r>
            <a:r>
              <a:rPr lang="en-IN" sz="1400" dirty="0" smtClean="0"/>
              <a:t>the multiplicand </a:t>
            </a:r>
            <a:r>
              <a:rPr lang="en-IN" sz="1400" dirty="0"/>
              <a:t>is in B and the multiplier in Q</a:t>
            </a:r>
            <a:r>
              <a:rPr lang="en-IN" sz="1400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IN" sz="1400" dirty="0" smtClean="0"/>
              <a:t>Their </a:t>
            </a:r>
            <a:r>
              <a:rPr lang="en-IN" sz="1400" dirty="0"/>
              <a:t>corresponding signs are </a:t>
            </a:r>
            <a:r>
              <a:rPr lang="en-IN" sz="1400" dirty="0" smtClean="0"/>
              <a:t>in </a:t>
            </a:r>
            <a:r>
              <a:rPr lang="en-IN" sz="1400" dirty="0" err="1" smtClean="0"/>
              <a:t>Bs</a:t>
            </a:r>
            <a:r>
              <a:rPr lang="en-IN" sz="1400" dirty="0" smtClean="0"/>
              <a:t>, </a:t>
            </a:r>
            <a:r>
              <a:rPr lang="en-IN" sz="1400" dirty="0"/>
              <a:t>and </a:t>
            </a:r>
            <a:r>
              <a:rPr lang="en-IN" sz="1400" dirty="0" smtClean="0"/>
              <a:t>Qs., </a:t>
            </a:r>
            <a:r>
              <a:rPr lang="en-IN" sz="1400" dirty="0"/>
              <a:t>respectively. </a:t>
            </a:r>
            <a:endParaRPr lang="en-IN" sz="1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IN" sz="1400" dirty="0" smtClean="0"/>
              <a:t>The </a:t>
            </a:r>
            <a:r>
              <a:rPr lang="en-IN" sz="1400" dirty="0"/>
              <a:t>signs are compared, and both A and Q are set </a:t>
            </a:r>
            <a:r>
              <a:rPr lang="en-IN" sz="1400" dirty="0" smtClean="0"/>
              <a:t>to </a:t>
            </a:r>
            <a:r>
              <a:rPr lang="en-IN" sz="1400" dirty="0"/>
              <a:t>correspond to the sign of the product since a double-length product will </a:t>
            </a:r>
            <a:r>
              <a:rPr lang="en-IN" sz="1400" dirty="0" smtClean="0"/>
              <a:t>be stored </a:t>
            </a:r>
            <a:r>
              <a:rPr lang="en-IN" sz="1400" dirty="0"/>
              <a:t>in registers A and Q. </a:t>
            </a:r>
            <a:endParaRPr lang="en-IN" sz="1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IN" sz="1400" dirty="0" smtClean="0"/>
              <a:t>Registers </a:t>
            </a:r>
            <a:r>
              <a:rPr lang="en-IN" sz="1400" dirty="0"/>
              <a:t>A and E are cleared and the </a:t>
            </a:r>
            <a:r>
              <a:rPr lang="en-IN" sz="1400" dirty="0" smtClean="0"/>
              <a:t>sequence counter </a:t>
            </a:r>
            <a:r>
              <a:rPr lang="en-IN" sz="1400" dirty="0"/>
              <a:t>SC is set to a number equal to the number of bits of the multiplier. </a:t>
            </a:r>
            <a:endParaRPr lang="en-IN" sz="1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IN" sz="1400" dirty="0" smtClean="0"/>
              <a:t>We are </a:t>
            </a:r>
            <a:r>
              <a:rPr lang="en-IN" sz="1400" dirty="0"/>
              <a:t>assuming here that operands are transferred to registers from a </a:t>
            </a:r>
            <a:r>
              <a:rPr lang="en-IN" sz="1400" dirty="0" smtClean="0"/>
              <a:t>memory unit </a:t>
            </a:r>
            <a:r>
              <a:rPr lang="en-IN" sz="1400" dirty="0"/>
              <a:t>that has words of n bits. </a:t>
            </a:r>
            <a:endParaRPr lang="en-IN" sz="1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IN" sz="1400" dirty="0" smtClean="0"/>
              <a:t>Since </a:t>
            </a:r>
            <a:r>
              <a:rPr lang="en-IN" sz="1400" dirty="0"/>
              <a:t>an operand must be stored with its sign</a:t>
            </a:r>
            <a:r>
              <a:rPr lang="en-IN" sz="1400" dirty="0" smtClean="0"/>
              <a:t>, one </a:t>
            </a:r>
            <a:r>
              <a:rPr lang="en-IN" sz="1400" dirty="0"/>
              <a:t>bit of the word will be occupied by the sign and the magnitude will </a:t>
            </a:r>
            <a:r>
              <a:rPr lang="en-IN" sz="1400" dirty="0" smtClean="0"/>
              <a:t>consist of </a:t>
            </a:r>
            <a:r>
              <a:rPr lang="en-IN" sz="1400" dirty="0"/>
              <a:t>n - 1 bits.</a:t>
            </a:r>
          </a:p>
        </p:txBody>
      </p:sp>
      <p:sp>
        <p:nvSpPr>
          <p:cNvPr id="6" name="Rectangle 5"/>
          <p:cNvSpPr/>
          <p:nvPr/>
        </p:nvSpPr>
        <p:spPr>
          <a:xfrm>
            <a:off x="203200" y="3153013"/>
            <a:ext cx="5130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IN" sz="1400" dirty="0"/>
              <a:t>After the initialization, the low-order bit of the multiplier in Q, is tested.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IN" sz="1400" dirty="0"/>
              <a:t>If it is a 1, the multiplicand in B is added to the present partial product in A 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IN" sz="1400" dirty="0" smtClean="0"/>
              <a:t>If it is </a:t>
            </a:r>
            <a:r>
              <a:rPr lang="en-IN" sz="1400" dirty="0"/>
              <a:t>a 0 , nothing </a:t>
            </a:r>
            <a:r>
              <a:rPr lang="en-IN" sz="1400" dirty="0" smtClean="0"/>
              <a:t>is </a:t>
            </a:r>
            <a:r>
              <a:rPr lang="en-IN" sz="1400" dirty="0"/>
              <a:t>done. Register </a:t>
            </a:r>
            <a:r>
              <a:rPr lang="en-IN" sz="1400" dirty="0" err="1"/>
              <a:t>EAQ</a:t>
            </a:r>
            <a:r>
              <a:rPr lang="en-IN" sz="1400" dirty="0"/>
              <a:t> i s then shifted once </a:t>
            </a:r>
            <a:r>
              <a:rPr lang="en-IN" sz="1400" dirty="0" smtClean="0"/>
              <a:t>to </a:t>
            </a:r>
            <a:r>
              <a:rPr lang="en-IN" sz="1400" dirty="0"/>
              <a:t>the right </a:t>
            </a:r>
            <a:r>
              <a:rPr lang="en-IN" sz="1400" dirty="0" smtClean="0"/>
              <a:t>to form </a:t>
            </a:r>
            <a:r>
              <a:rPr lang="en-IN" sz="1400" dirty="0"/>
              <a:t>the new partial </a:t>
            </a:r>
            <a:r>
              <a:rPr lang="en-IN" sz="1400" dirty="0" smtClean="0"/>
              <a:t>product.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IN" sz="1400" dirty="0" smtClean="0"/>
              <a:t>The </a:t>
            </a:r>
            <a:r>
              <a:rPr lang="en-IN" sz="1400" dirty="0"/>
              <a:t>sequence counter is decremented by 1 </a:t>
            </a:r>
            <a:r>
              <a:rPr lang="en-IN" sz="1400" dirty="0" smtClean="0"/>
              <a:t>and its </a:t>
            </a:r>
            <a:r>
              <a:rPr lang="en-IN" sz="1400" dirty="0"/>
              <a:t>new value checked. </a:t>
            </a:r>
            <a:endParaRPr lang="en-IN" sz="1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IN" sz="1400" dirty="0" smtClean="0"/>
              <a:t>If </a:t>
            </a:r>
            <a:r>
              <a:rPr lang="en-IN" sz="1400" dirty="0"/>
              <a:t>it is not equal to zero, the process is repeated and </a:t>
            </a:r>
            <a:r>
              <a:rPr lang="en-IN" sz="1400" dirty="0" smtClean="0"/>
              <a:t>a new </a:t>
            </a:r>
            <a:r>
              <a:rPr lang="en-IN" sz="1400" dirty="0"/>
              <a:t>partial product is formed. </a:t>
            </a:r>
            <a:endParaRPr lang="en-IN" sz="1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IN" sz="1400" dirty="0" smtClean="0"/>
              <a:t>The </a:t>
            </a:r>
            <a:r>
              <a:rPr lang="en-IN" sz="1400" dirty="0"/>
              <a:t>process stops when SC = 0. </a:t>
            </a:r>
            <a:endParaRPr lang="en-IN" sz="1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IN" sz="1400" dirty="0" smtClean="0"/>
              <a:t>Note </a:t>
            </a:r>
            <a:r>
              <a:rPr lang="en-IN" sz="1400" dirty="0"/>
              <a:t>that </a:t>
            </a:r>
            <a:r>
              <a:rPr lang="en-IN" sz="1400" dirty="0" smtClean="0"/>
              <a:t>the partial </a:t>
            </a:r>
            <a:r>
              <a:rPr lang="en-IN" sz="1400" dirty="0"/>
              <a:t>product formed in A is shifted into Q one bit at a time and </a:t>
            </a:r>
            <a:r>
              <a:rPr lang="en-IN" sz="1400" dirty="0" smtClean="0"/>
              <a:t>eventually replaces </a:t>
            </a:r>
            <a:r>
              <a:rPr lang="en-IN" sz="1400" dirty="0"/>
              <a:t>the multiplier. </a:t>
            </a:r>
            <a:endParaRPr lang="en-IN" sz="1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IN" sz="1400" dirty="0" smtClean="0"/>
              <a:t>The </a:t>
            </a:r>
            <a:r>
              <a:rPr lang="en-IN" sz="1400" dirty="0"/>
              <a:t>final product is available in both A and Q, with </a:t>
            </a:r>
            <a:r>
              <a:rPr lang="en-IN" sz="1400" dirty="0" smtClean="0"/>
              <a:t>A holding </a:t>
            </a:r>
            <a:r>
              <a:rPr lang="en-IN" sz="1400" dirty="0"/>
              <a:t>the most significant bits and Q holding the least significant bits.</a:t>
            </a:r>
          </a:p>
        </p:txBody>
      </p:sp>
    </p:spTree>
    <p:extLst>
      <p:ext uri="{BB962C8B-B14F-4D97-AF65-F5344CB8AC3E}">
        <p14:creationId xmlns:p14="http://schemas.microsoft.com/office/powerpoint/2010/main" val="192010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32992"/>
            <a:ext cx="4114800" cy="6225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171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92200"/>
            <a:ext cx="8279584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24"/>
          <a:stretch/>
        </p:blipFill>
        <p:spPr bwMode="auto">
          <a:xfrm>
            <a:off x="2765893" y="292100"/>
            <a:ext cx="4425829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76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Course Outcomes</a:t>
            </a:r>
            <a:endParaRPr lang="en-IN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982663" y="1247775"/>
            <a:ext cx="7461250" cy="4800600"/>
          </a:xfrm>
          <a:solidFill>
            <a:srgbClr val="FFFF00"/>
          </a:solidFill>
        </p:spPr>
        <p:txBody>
          <a:bodyPr/>
          <a:lstStyle/>
          <a:p>
            <a:pPr marL="1309688" indent="-914400" algn="just">
              <a:lnSpc>
                <a:spcPct val="150000"/>
              </a:lnSpc>
              <a:buFont typeface="Monotype Sorts"/>
              <a:buNone/>
            </a:pPr>
            <a:r>
              <a:rPr lang="en-US" sz="2000" smtClean="0">
                <a:latin typeface="Tw Cen MT" pitchFamily="34" charset="0"/>
              </a:rPr>
              <a:t>CO1: 	Understand the basic functional units of a computer system and  its organization (L2)</a:t>
            </a:r>
          </a:p>
          <a:p>
            <a:pPr marL="1309688" indent="-914400" algn="just">
              <a:lnSpc>
                <a:spcPct val="150000"/>
              </a:lnSpc>
              <a:buFont typeface="Monotype Sorts"/>
              <a:buNone/>
            </a:pPr>
            <a:r>
              <a:rPr lang="en-US" sz="2000" smtClean="0">
                <a:latin typeface="Tw Cen MT" pitchFamily="34" charset="0"/>
              </a:rPr>
              <a:t>CO2: 	Apply appropriate instructions for processing various types of computer operations (L3).</a:t>
            </a:r>
          </a:p>
          <a:p>
            <a:pPr marL="1309688" indent="-914400" algn="just">
              <a:lnSpc>
                <a:spcPct val="150000"/>
              </a:lnSpc>
              <a:buFont typeface="Monotype Sorts"/>
              <a:buNone/>
            </a:pPr>
            <a:r>
              <a:rPr lang="en-US" sz="2000" smtClean="0">
                <a:latin typeface="Tw Cen MT" pitchFamily="34" charset="0"/>
              </a:rPr>
              <a:t>CO3: 	Apply various types of organizations on registers  (L3).</a:t>
            </a:r>
          </a:p>
          <a:p>
            <a:pPr marL="1309688" indent="-914400" algn="just">
              <a:lnSpc>
                <a:spcPct val="150000"/>
              </a:lnSpc>
              <a:buFont typeface="Monotype Sorts"/>
              <a:buNone/>
            </a:pPr>
            <a:r>
              <a:rPr lang="en-US" sz="2000" smtClean="0">
                <a:latin typeface="Tw Cen MT" pitchFamily="34" charset="0"/>
              </a:rPr>
              <a:t>CO4: 	Analyze memory hierarchy, I/O communication and pipelining (L4). 			</a:t>
            </a:r>
          </a:p>
        </p:txBody>
      </p:sp>
      <p:sp>
        <p:nvSpPr>
          <p:cNvPr id="4100" name="Rectangle 1"/>
          <p:cNvSpPr>
            <a:spLocks noChangeArrowheads="1"/>
          </p:cNvSpPr>
          <p:nvPr/>
        </p:nvSpPr>
        <p:spPr bwMode="auto">
          <a:xfrm>
            <a:off x="457200" y="6310313"/>
            <a:ext cx="76898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L1-remembering, L2-understanding, L3-applying, L4-analyzing, L5-evaluating, and L6-creating.</a:t>
            </a:r>
          </a:p>
        </p:txBody>
      </p:sp>
    </p:spTree>
    <p:extLst>
      <p:ext uri="{BB962C8B-B14F-4D97-AF65-F5344CB8AC3E}">
        <p14:creationId xmlns:p14="http://schemas.microsoft.com/office/powerpoint/2010/main" val="101469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304800"/>
            <a:ext cx="4057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dirty="0">
                <a:solidFill>
                  <a:srgbClr val="FF0000"/>
                </a:solidFill>
              </a:rPr>
              <a:t>Booth Multiplication Algorithm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685800"/>
            <a:ext cx="8610600" cy="6083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N" sz="1600" dirty="0"/>
              <a:t>Booth algorithm gives a procedure for multiplying binary integers in </a:t>
            </a:r>
            <a:r>
              <a:rPr lang="en-IN" sz="1600" dirty="0" smtClean="0"/>
              <a:t>signed-2's complement </a:t>
            </a:r>
            <a:r>
              <a:rPr lang="en-IN" sz="1600" dirty="0"/>
              <a:t>representation</a:t>
            </a:r>
            <a:r>
              <a:rPr lang="en-IN" sz="16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1600" dirty="0">
                <a:solidFill>
                  <a:srgbClr val="FF0000"/>
                </a:solidFill>
              </a:rPr>
              <a:t>It operates on the fact that strings of </a:t>
            </a:r>
            <a:r>
              <a:rPr lang="en-IN" sz="1600" dirty="0" smtClean="0">
                <a:solidFill>
                  <a:srgbClr val="FF0000"/>
                </a:solidFill>
              </a:rPr>
              <a:t>0's </a:t>
            </a:r>
            <a:r>
              <a:rPr lang="en-IN" sz="1600" dirty="0">
                <a:solidFill>
                  <a:srgbClr val="FF0000"/>
                </a:solidFill>
              </a:rPr>
              <a:t>in </a:t>
            </a:r>
            <a:r>
              <a:rPr lang="en-IN" sz="1600" dirty="0" smtClean="0">
                <a:solidFill>
                  <a:srgbClr val="FF0000"/>
                </a:solidFill>
              </a:rPr>
              <a:t>the multiplier </a:t>
            </a:r>
            <a:r>
              <a:rPr lang="en-IN" sz="1600" dirty="0">
                <a:solidFill>
                  <a:srgbClr val="FF0000"/>
                </a:solidFill>
              </a:rPr>
              <a:t>require no addition but just shifting, and a string of 1's in </a:t>
            </a:r>
            <a:r>
              <a:rPr lang="en-IN" sz="1600" dirty="0" smtClean="0">
                <a:solidFill>
                  <a:srgbClr val="FF0000"/>
                </a:solidFill>
              </a:rPr>
              <a:t>the multiplier </a:t>
            </a:r>
            <a:r>
              <a:rPr lang="en-IN" sz="1600" dirty="0">
                <a:solidFill>
                  <a:srgbClr val="FF0000"/>
                </a:solidFill>
              </a:rPr>
              <a:t>from bit weight </a:t>
            </a:r>
            <a:r>
              <a:rPr lang="en-IN" sz="1600" dirty="0" smtClean="0">
                <a:solidFill>
                  <a:srgbClr val="FF0000"/>
                </a:solidFill>
              </a:rPr>
              <a:t>2</a:t>
            </a:r>
            <a:r>
              <a:rPr lang="en-IN" sz="1600" baseline="30000" dirty="0" smtClean="0">
                <a:solidFill>
                  <a:srgbClr val="FF0000"/>
                </a:solidFill>
              </a:rPr>
              <a:t>k</a:t>
            </a:r>
            <a:r>
              <a:rPr lang="en-IN" sz="1600" dirty="0" smtClean="0">
                <a:solidFill>
                  <a:srgbClr val="FF0000"/>
                </a:solidFill>
              </a:rPr>
              <a:t> </a:t>
            </a:r>
            <a:r>
              <a:rPr lang="en-IN" sz="1600" dirty="0">
                <a:solidFill>
                  <a:srgbClr val="FF0000"/>
                </a:solidFill>
              </a:rPr>
              <a:t>to weight 2</a:t>
            </a:r>
            <a:r>
              <a:rPr lang="en-IN" sz="1600" baseline="30000" dirty="0">
                <a:solidFill>
                  <a:srgbClr val="FF0000"/>
                </a:solidFill>
              </a:rPr>
              <a:t>m </a:t>
            </a:r>
            <a:r>
              <a:rPr lang="en-IN" sz="1600" dirty="0">
                <a:solidFill>
                  <a:srgbClr val="FF0000"/>
                </a:solidFill>
              </a:rPr>
              <a:t>can be treated as </a:t>
            </a:r>
            <a:r>
              <a:rPr lang="en-IN" sz="1600" dirty="0" smtClean="0">
                <a:solidFill>
                  <a:srgbClr val="FF0000"/>
                </a:solidFill>
              </a:rPr>
              <a:t>2</a:t>
            </a:r>
            <a:r>
              <a:rPr lang="en-IN" sz="1600" baseline="30000" dirty="0" smtClean="0">
                <a:solidFill>
                  <a:srgbClr val="FF0000"/>
                </a:solidFill>
              </a:rPr>
              <a:t>K+1</a:t>
            </a:r>
            <a:r>
              <a:rPr lang="en-IN" sz="1600" dirty="0" smtClean="0">
                <a:solidFill>
                  <a:srgbClr val="FF0000"/>
                </a:solidFill>
              </a:rPr>
              <a:t> </a:t>
            </a:r>
            <a:r>
              <a:rPr lang="en-IN" sz="1600" dirty="0">
                <a:solidFill>
                  <a:srgbClr val="FF0000"/>
                </a:solidFill>
              </a:rPr>
              <a:t>- 2</a:t>
            </a:r>
            <a:r>
              <a:rPr lang="en-IN" sz="1600" baseline="30000" dirty="0">
                <a:solidFill>
                  <a:srgbClr val="FF0000"/>
                </a:solidFill>
              </a:rPr>
              <a:t>m</a:t>
            </a:r>
            <a:r>
              <a:rPr lang="en-IN" sz="1600" dirty="0">
                <a:solidFill>
                  <a:srgbClr val="FF0000"/>
                </a:solidFill>
              </a:rPr>
              <a:t>. </a:t>
            </a:r>
            <a:endParaRPr lang="en-IN" sz="16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IN" sz="1600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IN" sz="1600" dirty="0" smtClean="0"/>
              <a:t>For example</a:t>
            </a:r>
            <a:r>
              <a:rPr lang="en-IN" sz="1600" dirty="0"/>
              <a:t>, the binary number 001 110 ( + 14) has a string of 1's from 2</a:t>
            </a:r>
            <a:r>
              <a:rPr lang="en-IN" sz="1600" baseline="30000" dirty="0"/>
              <a:t>3</a:t>
            </a:r>
            <a:r>
              <a:rPr lang="en-IN" sz="1600" dirty="0"/>
              <a:t> to </a:t>
            </a:r>
            <a:r>
              <a:rPr lang="en-IN" sz="1600" dirty="0" smtClean="0"/>
              <a:t>2</a:t>
            </a:r>
            <a:r>
              <a:rPr lang="en-IN" sz="1600" baseline="30000" dirty="0" smtClean="0"/>
              <a:t>1. </a:t>
            </a:r>
            <a:r>
              <a:rPr lang="en-IN" sz="1600" dirty="0"/>
              <a:t>(k = 3, m = 1</a:t>
            </a:r>
            <a:r>
              <a:rPr lang="en-IN" sz="1600" dirty="0" smtClean="0"/>
              <a:t>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1600" dirty="0"/>
              <a:t>The number can be represented as 2</a:t>
            </a:r>
            <a:r>
              <a:rPr lang="en-IN" sz="1600" baseline="30000" dirty="0"/>
              <a:t>k+ l </a:t>
            </a:r>
            <a:r>
              <a:rPr lang="en-IN" sz="1600" dirty="0"/>
              <a:t>- 2</a:t>
            </a:r>
            <a:r>
              <a:rPr lang="en-IN" sz="1600" baseline="30000" dirty="0"/>
              <a:t>m</a:t>
            </a:r>
            <a:r>
              <a:rPr lang="en-IN" sz="1600" dirty="0"/>
              <a:t> = 2</a:t>
            </a:r>
            <a:r>
              <a:rPr lang="en-IN" sz="1600" baseline="30000" dirty="0"/>
              <a:t>4</a:t>
            </a:r>
            <a:r>
              <a:rPr lang="en-IN" sz="1600" dirty="0"/>
              <a:t> - 2</a:t>
            </a:r>
            <a:r>
              <a:rPr lang="en-IN" sz="1600" baseline="30000" dirty="0"/>
              <a:t>1</a:t>
            </a:r>
            <a:r>
              <a:rPr lang="en-IN" sz="1600" dirty="0"/>
              <a:t> = 16 </a:t>
            </a:r>
            <a:r>
              <a:rPr lang="en-IN" sz="1600" dirty="0" smtClean="0"/>
              <a:t>- 2 </a:t>
            </a:r>
            <a:r>
              <a:rPr lang="en-IN" sz="1600" dirty="0"/>
              <a:t>= 14</a:t>
            </a:r>
            <a:r>
              <a:rPr lang="en-IN" sz="16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IN" sz="1600" baseline="30000" dirty="0"/>
          </a:p>
          <a:p>
            <a:pPr marL="285750" indent="-285750">
              <a:buFont typeface="Arial" pitchFamily="34" charset="0"/>
              <a:buChar char="•"/>
            </a:pPr>
            <a:r>
              <a:rPr lang="en-IN" sz="1600" dirty="0"/>
              <a:t>Therefore, the multiplication M x 14, where M is the multiplicand </a:t>
            </a:r>
            <a:r>
              <a:rPr lang="en-IN" sz="1600" dirty="0" smtClean="0"/>
              <a:t>and 14 </a:t>
            </a:r>
            <a:r>
              <a:rPr lang="en-IN" sz="1600" dirty="0"/>
              <a:t>the multiplier, can be done as M x 2</a:t>
            </a:r>
            <a:r>
              <a:rPr lang="en-IN" sz="1600" baseline="30000" dirty="0"/>
              <a:t>4</a:t>
            </a:r>
            <a:r>
              <a:rPr lang="en-IN" sz="1600" dirty="0"/>
              <a:t> - M X 2</a:t>
            </a:r>
            <a:r>
              <a:rPr lang="en-IN" sz="1600" baseline="30000" dirty="0"/>
              <a:t>1</a:t>
            </a:r>
            <a:r>
              <a:rPr lang="en-IN" sz="1600" dirty="0"/>
              <a:t> </a:t>
            </a:r>
            <a:endParaRPr lang="en-IN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IN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IN" sz="1600" baseline="30000" dirty="0"/>
          </a:p>
          <a:p>
            <a:pPr marL="285750" indent="-285750">
              <a:buFont typeface="Arial" pitchFamily="34" charset="0"/>
              <a:buChar char="•"/>
            </a:pPr>
            <a:r>
              <a:rPr lang="en-IN" sz="1600" dirty="0"/>
              <a:t>Thus the product can </a:t>
            </a:r>
            <a:r>
              <a:rPr lang="en-IN" sz="1600" dirty="0" smtClean="0"/>
              <a:t>be obtained </a:t>
            </a:r>
            <a:r>
              <a:rPr lang="en-IN" sz="1600" dirty="0"/>
              <a:t>by shifting the binary multiplicand M four times to the left </a:t>
            </a:r>
            <a:r>
              <a:rPr lang="en-IN" sz="1600" dirty="0" smtClean="0"/>
              <a:t>and subtracting </a:t>
            </a:r>
            <a:r>
              <a:rPr lang="en-IN" sz="1600" dirty="0"/>
              <a:t>M shifted left once</a:t>
            </a:r>
            <a:r>
              <a:rPr lang="en-IN" sz="16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IN" sz="1600" baseline="30000" dirty="0"/>
          </a:p>
          <a:p>
            <a:pPr marL="285750" indent="-285750">
              <a:buFont typeface="Arial" pitchFamily="34" charset="0"/>
              <a:buChar char="•"/>
            </a:pPr>
            <a:r>
              <a:rPr lang="en-IN" sz="1600" dirty="0"/>
              <a:t>Booth algorithm requires </a:t>
            </a:r>
            <a:r>
              <a:rPr lang="en-IN" sz="1600" dirty="0" smtClean="0"/>
              <a:t>examination of </a:t>
            </a:r>
            <a:r>
              <a:rPr lang="en-IN" sz="1600" dirty="0"/>
              <a:t>the multiplier bits and shifting of the partial product. Prior to the shifting</a:t>
            </a:r>
            <a:r>
              <a:rPr lang="en-IN" sz="1600" dirty="0" smtClean="0"/>
              <a:t>, the </a:t>
            </a:r>
            <a:r>
              <a:rPr lang="en-IN" sz="1600" dirty="0"/>
              <a:t>multiplicand may be added to the partial product, subtracted from </a:t>
            </a:r>
            <a:r>
              <a:rPr lang="en-IN" sz="1600" dirty="0" smtClean="0"/>
              <a:t>the partial </a:t>
            </a:r>
            <a:r>
              <a:rPr lang="en-IN" sz="1600" dirty="0"/>
              <a:t>product, or left unchanged according to the following rules</a:t>
            </a:r>
            <a:r>
              <a:rPr lang="en-IN" sz="1600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endParaRPr lang="en-IN" sz="1600" baseline="30000" dirty="0"/>
          </a:p>
          <a:p>
            <a:pPr marL="800100" lvl="1" indent="-342900">
              <a:buFont typeface="+mj-lt"/>
              <a:buAutoNum type="arabicPeriod"/>
            </a:pPr>
            <a:r>
              <a:rPr lang="en-IN" sz="1600" dirty="0" smtClean="0"/>
              <a:t>The </a:t>
            </a:r>
            <a:r>
              <a:rPr lang="en-IN" sz="1600" dirty="0"/>
              <a:t>multiplicand is subtracted from the partial product upon </a:t>
            </a:r>
            <a:r>
              <a:rPr lang="en-IN" sz="1600" dirty="0" smtClean="0"/>
              <a:t>encountering the </a:t>
            </a:r>
            <a:r>
              <a:rPr lang="en-IN" sz="1600" dirty="0"/>
              <a:t>first least significant 1 in a string of 1's in the multiplier.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IN" sz="1600" dirty="0" smtClean="0"/>
              <a:t>The </a:t>
            </a:r>
            <a:r>
              <a:rPr lang="en-IN" sz="1600" dirty="0"/>
              <a:t>multiplicand is added to the partial product upon encountering </a:t>
            </a:r>
            <a:r>
              <a:rPr lang="en-IN" sz="1600" dirty="0" smtClean="0"/>
              <a:t>the first </a:t>
            </a:r>
            <a:r>
              <a:rPr lang="en-IN" sz="1600" dirty="0"/>
              <a:t>0 (provided that there was a previous 1) in a string of </a:t>
            </a:r>
            <a:r>
              <a:rPr lang="en-IN" sz="1600" dirty="0" smtClean="0"/>
              <a:t>0's </a:t>
            </a:r>
            <a:r>
              <a:rPr lang="en-IN" sz="1600" dirty="0"/>
              <a:t>in </a:t>
            </a:r>
            <a:r>
              <a:rPr lang="en-IN" sz="1600" dirty="0" smtClean="0"/>
              <a:t>the multiplier</a:t>
            </a:r>
            <a:r>
              <a:rPr lang="en-IN" sz="1600" dirty="0"/>
              <a:t>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IN" sz="1600" dirty="0" smtClean="0"/>
              <a:t>The </a:t>
            </a:r>
            <a:r>
              <a:rPr lang="en-IN" sz="1600" dirty="0"/>
              <a:t>partial product does not change when the multiplier bit is </a:t>
            </a:r>
            <a:r>
              <a:rPr lang="en-IN" sz="1600" dirty="0" smtClean="0"/>
              <a:t>identical  to </a:t>
            </a:r>
            <a:r>
              <a:rPr lang="en-IN" sz="1600" dirty="0"/>
              <a:t>the previous multiplier bit</a:t>
            </a:r>
            <a:r>
              <a:rPr lang="en-IN" sz="1600" dirty="0" smtClean="0"/>
              <a:t>.</a:t>
            </a:r>
            <a:endParaRPr lang="en-IN" sz="1600" baseline="30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9" b="73109"/>
          <a:stretch/>
        </p:blipFill>
        <p:spPr bwMode="auto">
          <a:xfrm>
            <a:off x="909986" y="3113869"/>
            <a:ext cx="6405214" cy="39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88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372509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457200"/>
            <a:ext cx="4016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dirty="0">
                <a:solidFill>
                  <a:srgbClr val="FF0000"/>
                </a:solidFill>
              </a:rPr>
              <a:t>Hardware for Booth algorithm.</a:t>
            </a:r>
          </a:p>
        </p:txBody>
      </p:sp>
    </p:spTree>
    <p:extLst>
      <p:ext uri="{BB962C8B-B14F-4D97-AF65-F5344CB8AC3E}">
        <p14:creationId xmlns:p14="http://schemas.microsoft.com/office/powerpoint/2010/main" val="341435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2400"/>
            <a:ext cx="5193431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457200"/>
            <a:ext cx="3951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dirty="0">
                <a:solidFill>
                  <a:srgbClr val="FF0000"/>
                </a:solidFill>
              </a:rPr>
              <a:t>F</a:t>
            </a:r>
            <a:r>
              <a:rPr lang="en-IN" sz="2400" dirty="0" smtClean="0">
                <a:solidFill>
                  <a:srgbClr val="FF0000"/>
                </a:solidFill>
              </a:rPr>
              <a:t>lowchart </a:t>
            </a:r>
            <a:r>
              <a:rPr lang="en-IN" sz="2400" dirty="0">
                <a:solidFill>
                  <a:srgbClr val="FF0000"/>
                </a:solidFill>
              </a:rPr>
              <a:t>for Booth algorithm</a:t>
            </a:r>
          </a:p>
        </p:txBody>
      </p:sp>
    </p:spTree>
    <p:extLst>
      <p:ext uri="{BB962C8B-B14F-4D97-AF65-F5344CB8AC3E}">
        <p14:creationId xmlns:p14="http://schemas.microsoft.com/office/powerpoint/2010/main" val="418080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810577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58175" y="240268"/>
            <a:ext cx="1656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(-9)*(-13)=+117</a:t>
            </a:r>
          </a:p>
        </p:txBody>
      </p:sp>
    </p:spTree>
    <p:extLst>
      <p:ext uri="{BB962C8B-B14F-4D97-AF65-F5344CB8AC3E}">
        <p14:creationId xmlns:p14="http://schemas.microsoft.com/office/powerpoint/2010/main" val="173307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100" y="597186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2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Arial Unicode MS" pitchFamily="34" charset="-128"/>
              <a:cs typeface="Arial" pitchFamily="34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Arial Unicode MS" pitchFamily="34" charset="-128"/>
                <a:cs typeface="Arial" pitchFamily="34" charset="0"/>
              </a:rPr>
              <a:t>BR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= -5 = 1011, BR'+1 = 0101 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QR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= -7 = 1001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139841"/>
              </p:ext>
            </p:extLst>
          </p:nvPr>
        </p:nvGraphicFramePr>
        <p:xfrm>
          <a:off x="533400" y="1676400"/>
          <a:ext cx="6583680" cy="3352800"/>
        </p:xfrm>
        <a:graphic>
          <a:graphicData uri="http://schemas.openxmlformats.org/drawingml/2006/table">
            <a:tbl>
              <a:tblPr/>
              <a:tblGrid>
                <a:gridCol w="1316736"/>
                <a:gridCol w="1316736"/>
                <a:gridCol w="1316736"/>
                <a:gridCol w="1316736"/>
                <a:gridCol w="1316736"/>
              </a:tblGrid>
              <a:tr h="478971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effectLst/>
                        </a:rPr>
                        <a:t>OPERATION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CB9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>
                          <a:effectLst/>
                        </a:rPr>
                        <a:t>AC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CB9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err="1" smtClean="0">
                          <a:effectLst/>
                        </a:rPr>
                        <a:t>QR</a:t>
                      </a:r>
                      <a:endParaRPr lang="en-IN" dirty="0">
                        <a:effectLst/>
                      </a:endParaRP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CB9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>
                          <a:effectLst/>
                        </a:rPr>
                        <a:t>Qn+1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CB9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>
                          <a:effectLst/>
                        </a:rPr>
                        <a:t>SC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CB96B"/>
                    </a:solidFill>
                  </a:tcPr>
                </a:tc>
              </a:tr>
              <a:tr h="410547">
                <a:tc>
                  <a:txBody>
                    <a:bodyPr/>
                    <a:lstStyle/>
                    <a:p>
                      <a:pPr algn="ctr"/>
                      <a:endParaRPr lang="en-IN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>
                          <a:effectLst/>
                        </a:rPr>
                        <a:t>0000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>
                          <a:effectLst/>
                        </a:rPr>
                        <a:t>1001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>
                          <a:effectLst/>
                        </a:rPr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>
                          <a:effectLst/>
                        </a:rPr>
                        <a:t>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0547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effectLst/>
                        </a:rPr>
                        <a:t>AC + </a:t>
                      </a:r>
                      <a:r>
                        <a:rPr lang="en-IN" dirty="0" smtClean="0">
                          <a:effectLst/>
                        </a:rPr>
                        <a:t>BR’ </a:t>
                      </a:r>
                      <a:r>
                        <a:rPr lang="en-IN" dirty="0">
                          <a:effectLst/>
                        </a:rPr>
                        <a:t>+ 1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>
                          <a:effectLst/>
                        </a:rPr>
                        <a:t>0101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effectLst/>
                        </a:rPr>
                        <a:t>1001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>
                          <a:effectLst/>
                        </a:rPr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0547">
                <a:tc>
                  <a:txBody>
                    <a:bodyPr/>
                    <a:lstStyle/>
                    <a:p>
                      <a:pPr algn="ctr"/>
                      <a:r>
                        <a:rPr lang="en-IN">
                          <a:effectLst/>
                        </a:rPr>
                        <a:t>ASHR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>
                          <a:effectLst/>
                        </a:rPr>
                        <a:t>0010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>
                          <a:effectLst/>
                        </a:rPr>
                        <a:t>1100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>
                          <a:effectLst/>
                        </a:rPr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>
                          <a:effectLst/>
                        </a:rPr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0547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effectLst/>
                        </a:rPr>
                        <a:t>AC + </a:t>
                      </a:r>
                      <a:r>
                        <a:rPr lang="en-IN" dirty="0" err="1" smtClean="0">
                          <a:effectLst/>
                        </a:rPr>
                        <a:t>QR</a:t>
                      </a:r>
                      <a:endParaRPr lang="en-IN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>
                          <a:effectLst/>
                        </a:rPr>
                        <a:t>1101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>
                          <a:effectLst/>
                        </a:rPr>
                        <a:t>1100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>
                          <a:effectLst/>
                        </a:rPr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0547">
                <a:tc>
                  <a:txBody>
                    <a:bodyPr/>
                    <a:lstStyle/>
                    <a:p>
                      <a:pPr algn="ctr"/>
                      <a:r>
                        <a:rPr lang="en-IN">
                          <a:effectLst/>
                        </a:rPr>
                        <a:t>ASHR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>
                          <a:effectLst/>
                        </a:rPr>
                        <a:t>1110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>
                          <a:effectLst/>
                        </a:rPr>
                        <a:t>1110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>
                          <a:effectLst/>
                        </a:rPr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>
                          <a:effectLst/>
                        </a:rPr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0547">
                <a:tc>
                  <a:txBody>
                    <a:bodyPr/>
                    <a:lstStyle/>
                    <a:p>
                      <a:pPr algn="ctr"/>
                      <a:r>
                        <a:rPr lang="en-IN">
                          <a:effectLst/>
                        </a:rPr>
                        <a:t>ASHR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>
                          <a:effectLst/>
                        </a:rPr>
                        <a:t>1111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>
                          <a:effectLst/>
                        </a:rPr>
                        <a:t>0111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>
                          <a:effectLst/>
                        </a:rPr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>
                          <a:effectLst/>
                        </a:rPr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0547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effectLst/>
                        </a:rPr>
                        <a:t>AC + </a:t>
                      </a:r>
                      <a:r>
                        <a:rPr lang="en-IN" dirty="0" smtClean="0">
                          <a:effectLst/>
                        </a:rPr>
                        <a:t>BR’ </a:t>
                      </a:r>
                      <a:r>
                        <a:rPr lang="en-IN" dirty="0">
                          <a:effectLst/>
                        </a:rPr>
                        <a:t>+ 1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>
                          <a:effectLst/>
                        </a:rPr>
                        <a:t>0010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>
                          <a:effectLst/>
                        </a:rPr>
                        <a:t>0011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>
                          <a:effectLst/>
                        </a:rPr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effectLst/>
                        </a:rPr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5334000"/>
            <a:ext cx="441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Product is calculated as follows: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Product = AC </a:t>
            </a:r>
            <a:r>
              <a:rPr lang="en-US" sz="1600" dirty="0" err="1">
                <a:latin typeface="Arial Unicode MS" pitchFamily="34" charset="-128"/>
                <a:cs typeface="Arial" pitchFamily="34" charset="0"/>
              </a:rPr>
              <a:t>Q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Product = 0010 0011 = 35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" y="380088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Example : (-5)*(-7)=+35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8901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85800"/>
            <a:ext cx="8763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dirty="0"/>
              <a:t>Checking the bits of the multiplier one at a time and forming partial </a:t>
            </a:r>
            <a:r>
              <a:rPr lang="en-IN" dirty="0" smtClean="0"/>
              <a:t>products  is </a:t>
            </a:r>
            <a:r>
              <a:rPr lang="en-IN" dirty="0"/>
              <a:t>a sequential operation that requires a sequence of add and shift </a:t>
            </a:r>
            <a:r>
              <a:rPr lang="en-IN" dirty="0" err="1"/>
              <a:t>microoperations</a:t>
            </a:r>
            <a:r>
              <a:rPr lang="en-IN" dirty="0"/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dirty="0" smtClean="0"/>
              <a:t>The </a:t>
            </a:r>
            <a:r>
              <a:rPr lang="en-IN" dirty="0"/>
              <a:t>multiplication of two binary numbers can be done with one </a:t>
            </a:r>
            <a:r>
              <a:rPr lang="en-IN" dirty="0" err="1" smtClean="0"/>
              <a:t>microoperation</a:t>
            </a:r>
            <a:r>
              <a:rPr lang="en-IN" dirty="0" smtClean="0"/>
              <a:t> by </a:t>
            </a:r>
            <a:r>
              <a:rPr lang="en-IN" dirty="0"/>
              <a:t>means of a combinational circuit that forms the product bits </a:t>
            </a:r>
            <a:r>
              <a:rPr lang="en-IN" dirty="0" smtClean="0"/>
              <a:t>all </a:t>
            </a:r>
            <a:r>
              <a:rPr lang="en-IN" dirty="0"/>
              <a:t>at once. </a:t>
            </a:r>
            <a:endParaRPr lang="en-IN" dirty="0" smtClean="0"/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dirty="0" smtClean="0"/>
              <a:t>This </a:t>
            </a:r>
            <a:r>
              <a:rPr lang="en-IN" dirty="0"/>
              <a:t>is a fast way of multiplying two numbers since all it takes is </a:t>
            </a:r>
            <a:r>
              <a:rPr lang="en-IN" dirty="0" smtClean="0"/>
              <a:t>the time </a:t>
            </a:r>
            <a:r>
              <a:rPr lang="en-IN" dirty="0"/>
              <a:t>for the signals to propagate through the gates that form the </a:t>
            </a:r>
            <a:r>
              <a:rPr lang="en-IN" dirty="0" smtClean="0"/>
              <a:t>multiplication array</a:t>
            </a:r>
            <a:r>
              <a:rPr lang="en-IN" dirty="0"/>
              <a:t>. </a:t>
            </a:r>
            <a:endParaRPr lang="en-IN" dirty="0" smtClean="0"/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dirty="0" smtClean="0"/>
              <a:t>However</a:t>
            </a:r>
            <a:r>
              <a:rPr lang="en-IN" dirty="0"/>
              <a:t>, an array multiplier requires a large number of gates, and </a:t>
            </a:r>
            <a:r>
              <a:rPr lang="en-IN" dirty="0" smtClean="0"/>
              <a:t>for this </a:t>
            </a:r>
            <a:r>
              <a:rPr lang="en-IN" dirty="0"/>
              <a:t>reason it was not economical until the development of integrated circuits.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22551" y="152400"/>
            <a:ext cx="4695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dirty="0">
                <a:solidFill>
                  <a:srgbClr val="FF0000"/>
                </a:solidFill>
              </a:rPr>
              <a:t>Array </a:t>
            </a:r>
            <a:r>
              <a:rPr lang="en-IN" sz="2800" dirty="0" smtClean="0">
                <a:solidFill>
                  <a:srgbClr val="FF0000"/>
                </a:solidFill>
              </a:rPr>
              <a:t>Multiplier; Fast approach</a:t>
            </a:r>
            <a:endParaRPr lang="en-I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36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2551" y="152400"/>
            <a:ext cx="4695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dirty="0">
                <a:solidFill>
                  <a:srgbClr val="FF0000"/>
                </a:solidFill>
              </a:rPr>
              <a:t>Array </a:t>
            </a:r>
            <a:r>
              <a:rPr lang="en-IN" sz="2800" dirty="0" smtClean="0">
                <a:solidFill>
                  <a:srgbClr val="FF0000"/>
                </a:solidFill>
              </a:rPr>
              <a:t>Multiplier; Fast approach</a:t>
            </a:r>
            <a:endParaRPr lang="en-IN" sz="2800" dirty="0">
              <a:solidFill>
                <a:srgbClr val="FF0000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694160" cy="544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73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98968"/>
            <a:ext cx="6019800" cy="589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1524000"/>
            <a:ext cx="365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 smtClean="0">
                <a:solidFill>
                  <a:srgbClr val="FF0000"/>
                </a:solidFill>
              </a:rPr>
              <a:t>4 </a:t>
            </a:r>
            <a:r>
              <a:rPr lang="pl-PL" sz="2000" dirty="0" smtClean="0">
                <a:solidFill>
                  <a:srgbClr val="FF0000"/>
                </a:solidFill>
              </a:rPr>
              <a:t>bi</a:t>
            </a:r>
            <a:r>
              <a:rPr lang="en-IN" sz="2000" dirty="0" smtClean="0">
                <a:solidFill>
                  <a:srgbClr val="FF0000"/>
                </a:solidFill>
              </a:rPr>
              <a:t>t </a:t>
            </a:r>
            <a:r>
              <a:rPr lang="pl-PL" sz="2000" dirty="0" smtClean="0">
                <a:solidFill>
                  <a:srgbClr val="FF0000"/>
                </a:solidFill>
              </a:rPr>
              <a:t> </a:t>
            </a:r>
            <a:r>
              <a:rPr lang="pl-PL" sz="2000" dirty="0">
                <a:solidFill>
                  <a:srgbClr val="FF0000"/>
                </a:solidFill>
              </a:rPr>
              <a:t>by </a:t>
            </a:r>
            <a:r>
              <a:rPr lang="en-IN" sz="2000" dirty="0" smtClean="0">
                <a:solidFill>
                  <a:srgbClr val="FF0000"/>
                </a:solidFill>
              </a:rPr>
              <a:t>3 bit array </a:t>
            </a:r>
            <a:r>
              <a:rPr lang="pl-PL" sz="2000" dirty="0" smtClean="0">
                <a:solidFill>
                  <a:srgbClr val="FF0000"/>
                </a:solidFill>
              </a:rPr>
              <a:t>muhipli</a:t>
            </a:r>
            <a:r>
              <a:rPr lang="en-IN" sz="2000" dirty="0" smtClean="0">
                <a:solidFill>
                  <a:srgbClr val="FF0000"/>
                </a:solidFill>
              </a:rPr>
              <a:t>e</a:t>
            </a:r>
            <a:r>
              <a:rPr lang="pl-PL" sz="2000" dirty="0" smtClean="0">
                <a:solidFill>
                  <a:srgbClr val="FF0000"/>
                </a:solidFill>
              </a:rPr>
              <a:t>r</a:t>
            </a:r>
            <a:r>
              <a:rPr lang="pl-PL" sz="2000" dirty="0">
                <a:solidFill>
                  <a:srgbClr val="FF0000"/>
                </a:solidFill>
              </a:rPr>
              <a:t>.</a:t>
            </a:r>
            <a:endParaRPr lang="en-IN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89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A697034-9C9D-4AFC-A35D-197FA9F22A9F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772400" cy="43434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  <a:latin typeface="Tw Cen MT" pitchFamily="34" charset="0"/>
              </a:rPr>
              <a:t>                                             </a:t>
            </a:r>
            <a:r>
              <a:rPr lang="en-US" sz="2800" dirty="0" smtClean="0">
                <a:solidFill>
                  <a:srgbClr val="FF0000"/>
                </a:solidFill>
                <a:latin typeface="Tw Cen MT" pitchFamily="34" charset="0"/>
              </a:rPr>
              <a:t>  UNIT-4</a:t>
            </a:r>
            <a:r>
              <a:rPr lang="en-IN" sz="2000" dirty="0" smtClean="0">
                <a:solidFill>
                  <a:schemeClr val="tx1"/>
                </a:solidFill>
                <a:latin typeface="Tw Cen MT" pitchFamily="34" charset="0"/>
              </a:rPr>
              <a:t/>
            </a:r>
            <a:br>
              <a:rPr lang="en-IN" sz="2000" dirty="0" smtClean="0">
                <a:solidFill>
                  <a:schemeClr val="tx1"/>
                </a:solidFill>
                <a:latin typeface="Tw Cen MT" pitchFamily="34" charset="0"/>
              </a:rPr>
            </a:br>
            <a:r>
              <a:rPr lang="en-IN" sz="2000" dirty="0" smtClean="0">
                <a:solidFill>
                  <a:schemeClr val="tx1"/>
                </a:solidFill>
                <a:latin typeface="Tw Cen MT" pitchFamily="34" charset="0"/>
              </a:rPr>
              <a:t/>
            </a:r>
            <a:br>
              <a:rPr lang="en-IN" sz="2000" dirty="0" smtClean="0">
                <a:solidFill>
                  <a:schemeClr val="tx1"/>
                </a:solidFill>
                <a:latin typeface="Tw Cen MT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Computer Arithmetic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Introduction, Addition and Subtraction, Booth Multiplication Algorithm.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Memory Organization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Memory Hierarchy, Main Memory, Auxiliary memory, Associative Memory, Cache Memory, Virtual Memory.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Tw Cen MT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Tw Cen MT" pitchFamily="34" charset="0"/>
              </a:rPr>
            </a:br>
            <a:endParaRPr lang="en-IN" sz="2000" dirty="0" smtClean="0"/>
          </a:p>
        </p:txBody>
      </p:sp>
    </p:spTree>
    <p:extLst>
      <p:ext uri="{BB962C8B-B14F-4D97-AF65-F5344CB8AC3E}">
        <p14:creationId xmlns:p14="http://schemas.microsoft.com/office/powerpoint/2010/main" val="190256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04800"/>
            <a:ext cx="7772400" cy="1470025"/>
          </a:xfrm>
        </p:spPr>
        <p:txBody>
          <a:bodyPr/>
          <a:lstStyle/>
          <a:p>
            <a:r>
              <a:rPr lang="en-IN" dirty="0" smtClean="0"/>
              <a:t>Unit-4-Part-1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05000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en-IN" sz="2400" dirty="0"/>
              <a:t>Computer </a:t>
            </a:r>
            <a:r>
              <a:rPr lang="en-IN" sz="2400" dirty="0" smtClean="0"/>
              <a:t>Arithmetic</a:t>
            </a:r>
          </a:p>
          <a:p>
            <a:pPr marL="800100" lvl="1" indent="-342900" algn="l">
              <a:buFont typeface="Wingdings" pitchFamily="2" charset="2"/>
              <a:buChar char="Ø"/>
            </a:pPr>
            <a:r>
              <a:rPr lang="en-IN" sz="2400" dirty="0" smtClean="0"/>
              <a:t>Addition </a:t>
            </a:r>
            <a:r>
              <a:rPr lang="en-IN" sz="2400" dirty="0"/>
              <a:t>and </a:t>
            </a:r>
            <a:r>
              <a:rPr lang="en-IN" sz="2400" dirty="0" smtClean="0"/>
              <a:t>Subtraction</a:t>
            </a:r>
            <a:endParaRPr lang="en-IN" sz="2400" dirty="0"/>
          </a:p>
          <a:p>
            <a:pPr marL="800100" lvl="1" indent="-342900" algn="l">
              <a:buFont typeface="Wingdings" pitchFamily="2" charset="2"/>
              <a:buChar char="Ø"/>
            </a:pPr>
            <a:r>
              <a:rPr lang="en-IN" sz="2400" dirty="0" smtClean="0"/>
              <a:t>Multiplication Algorithms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08103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4953000"/>
          </a:xfrm>
        </p:spPr>
        <p:txBody>
          <a:bodyPr>
            <a:noAutofit/>
          </a:bodyPr>
          <a:lstStyle/>
          <a:p>
            <a:r>
              <a:rPr lang="en-IN" sz="1800" dirty="0"/>
              <a:t>Arithmetic instructions in digital </a:t>
            </a:r>
            <a:r>
              <a:rPr lang="en-IN" sz="1800" dirty="0" smtClean="0"/>
              <a:t>computer </a:t>
            </a:r>
            <a:r>
              <a:rPr lang="en-IN" sz="1800" dirty="0"/>
              <a:t>manipulate data to produce </a:t>
            </a:r>
            <a:r>
              <a:rPr lang="en-IN" sz="1800" dirty="0" smtClean="0"/>
              <a:t>re­sults </a:t>
            </a:r>
            <a:r>
              <a:rPr lang="en-IN" sz="1800" dirty="0"/>
              <a:t>necessary for the solution of computational </a:t>
            </a:r>
            <a:r>
              <a:rPr lang="en-IN" sz="1800" dirty="0" smtClean="0"/>
              <a:t>problems.</a:t>
            </a:r>
          </a:p>
          <a:p>
            <a:r>
              <a:rPr lang="en-IN" sz="1800" dirty="0"/>
              <a:t>The four basic arithmetic </a:t>
            </a:r>
            <a:r>
              <a:rPr lang="en-IN" sz="1800" dirty="0" smtClean="0"/>
              <a:t>operations are </a:t>
            </a:r>
            <a:r>
              <a:rPr lang="en-IN" sz="1800" dirty="0"/>
              <a:t>addition, subtraction, </a:t>
            </a:r>
            <a:r>
              <a:rPr lang="en-IN" sz="1800" dirty="0" smtClean="0"/>
              <a:t>multiplication </a:t>
            </a:r>
            <a:r>
              <a:rPr lang="en-IN" sz="1800" dirty="0"/>
              <a:t>and division</a:t>
            </a:r>
            <a:r>
              <a:rPr lang="en-IN" sz="1800" dirty="0" smtClean="0"/>
              <a:t>.</a:t>
            </a:r>
          </a:p>
          <a:p>
            <a:r>
              <a:rPr lang="en-IN" sz="1800" dirty="0" smtClean="0"/>
              <a:t>An </a:t>
            </a:r>
            <a:r>
              <a:rPr lang="en-IN" sz="1800" b="1" dirty="0"/>
              <a:t>arithmetic processor </a:t>
            </a:r>
            <a:r>
              <a:rPr lang="en-IN" sz="1800" dirty="0" smtClean="0"/>
              <a:t>is </a:t>
            </a:r>
            <a:r>
              <a:rPr lang="en-IN" sz="1800" dirty="0"/>
              <a:t>the part of a processor unit that </a:t>
            </a:r>
            <a:r>
              <a:rPr lang="en-IN" sz="1800" dirty="0" smtClean="0"/>
              <a:t>executes arithmetic </a:t>
            </a:r>
            <a:r>
              <a:rPr lang="en-IN" sz="1800" dirty="0"/>
              <a:t>operations</a:t>
            </a:r>
            <a:r>
              <a:rPr lang="en-IN" sz="1800" dirty="0" smtClean="0"/>
              <a:t>.</a:t>
            </a:r>
          </a:p>
          <a:p>
            <a:r>
              <a:rPr lang="en-IN" sz="1800" dirty="0"/>
              <a:t>The </a:t>
            </a:r>
            <a:r>
              <a:rPr lang="en-IN" sz="1800" b="1" dirty="0"/>
              <a:t>data type</a:t>
            </a:r>
            <a:r>
              <a:rPr lang="en-IN" sz="1800" dirty="0"/>
              <a:t> assumed to reside in processor </a:t>
            </a:r>
            <a:r>
              <a:rPr lang="en-IN" sz="1800" dirty="0" smtClean="0"/>
              <a:t>registers during </a:t>
            </a:r>
            <a:r>
              <a:rPr lang="en-IN" sz="1800" dirty="0"/>
              <a:t>the execution of an arithmetic instruction is specified in the </a:t>
            </a:r>
            <a:r>
              <a:rPr lang="en-IN" sz="1800" dirty="0" smtClean="0"/>
              <a:t>definition of </a:t>
            </a:r>
            <a:r>
              <a:rPr lang="en-IN" sz="1800" dirty="0"/>
              <a:t>the instruction</a:t>
            </a:r>
            <a:r>
              <a:rPr lang="en-IN" sz="1800" dirty="0" smtClean="0"/>
              <a:t>.</a:t>
            </a:r>
          </a:p>
          <a:p>
            <a:r>
              <a:rPr lang="en-IN" sz="1800" dirty="0" smtClean="0"/>
              <a:t>An </a:t>
            </a:r>
            <a:r>
              <a:rPr lang="en-IN" sz="1800" b="1" dirty="0"/>
              <a:t>arithmetic instruction </a:t>
            </a:r>
            <a:r>
              <a:rPr lang="en-IN" sz="1800" dirty="0"/>
              <a:t>may specify </a:t>
            </a:r>
            <a:r>
              <a:rPr lang="en-IN" sz="1800" b="1" dirty="0"/>
              <a:t>binary </a:t>
            </a:r>
            <a:r>
              <a:rPr lang="en-IN" sz="1800" dirty="0"/>
              <a:t>or </a:t>
            </a:r>
            <a:r>
              <a:rPr lang="en-IN" sz="1800" b="1" dirty="0" smtClean="0"/>
              <a:t>decimal </a:t>
            </a:r>
            <a:r>
              <a:rPr lang="en-IN" sz="1800" dirty="0" smtClean="0"/>
              <a:t>data</a:t>
            </a:r>
            <a:r>
              <a:rPr lang="en-IN" sz="1800" dirty="0"/>
              <a:t>, and in each case the data may be in </a:t>
            </a:r>
            <a:r>
              <a:rPr lang="en-IN" sz="1800" b="1" dirty="0" smtClean="0"/>
              <a:t>fixed point </a:t>
            </a:r>
            <a:r>
              <a:rPr lang="en-IN" sz="1800" dirty="0"/>
              <a:t>or </a:t>
            </a:r>
            <a:r>
              <a:rPr lang="en-IN" sz="1800" b="1" dirty="0"/>
              <a:t>floating-point</a:t>
            </a:r>
            <a:r>
              <a:rPr lang="en-IN" sz="1800" dirty="0"/>
              <a:t> form</a:t>
            </a:r>
            <a:r>
              <a:rPr lang="en-IN" sz="1800" dirty="0" smtClean="0"/>
              <a:t>.</a:t>
            </a:r>
          </a:p>
          <a:p>
            <a:r>
              <a:rPr lang="en-IN" sz="1800" b="1" dirty="0" smtClean="0"/>
              <a:t>Fixed-point</a:t>
            </a:r>
            <a:r>
              <a:rPr lang="en-IN" sz="1800" dirty="0" smtClean="0"/>
              <a:t> </a:t>
            </a:r>
            <a:r>
              <a:rPr lang="en-IN" sz="1800" dirty="0"/>
              <a:t>numbers may represent </a:t>
            </a:r>
            <a:r>
              <a:rPr lang="en-IN" sz="1800" b="1" dirty="0"/>
              <a:t>integers</a:t>
            </a:r>
            <a:r>
              <a:rPr lang="en-IN" sz="1800" dirty="0"/>
              <a:t> or </a:t>
            </a:r>
            <a:r>
              <a:rPr lang="en-IN" sz="1800" b="1" dirty="0"/>
              <a:t>fractions</a:t>
            </a:r>
            <a:r>
              <a:rPr lang="en-IN" sz="1800" dirty="0" smtClean="0"/>
              <a:t>.</a:t>
            </a:r>
          </a:p>
          <a:p>
            <a:r>
              <a:rPr lang="en-IN" sz="1800" b="1" dirty="0"/>
              <a:t>Negative </a:t>
            </a:r>
            <a:r>
              <a:rPr lang="en-IN" sz="1800" b="1" dirty="0" smtClean="0"/>
              <a:t>numbers </a:t>
            </a:r>
            <a:r>
              <a:rPr lang="en-IN" sz="1800" dirty="0" smtClean="0"/>
              <a:t>may </a:t>
            </a:r>
            <a:r>
              <a:rPr lang="en-IN" sz="1800" dirty="0"/>
              <a:t>be </a:t>
            </a:r>
            <a:r>
              <a:rPr lang="en-IN" sz="1800" dirty="0" smtClean="0"/>
              <a:t>in </a:t>
            </a:r>
            <a:r>
              <a:rPr lang="en-IN" sz="1800" b="1" dirty="0"/>
              <a:t>signed-magnitude </a:t>
            </a:r>
            <a:r>
              <a:rPr lang="en-IN" sz="1800" dirty="0"/>
              <a:t>or </a:t>
            </a:r>
            <a:r>
              <a:rPr lang="en-IN" sz="1800" b="1" dirty="0" smtClean="0"/>
              <a:t>signed complement </a:t>
            </a:r>
            <a:r>
              <a:rPr lang="en-IN" sz="1800" dirty="0" smtClean="0"/>
              <a:t>representation.</a:t>
            </a:r>
          </a:p>
          <a:p>
            <a:r>
              <a:rPr lang="en-IN" sz="1800" dirty="0" smtClean="0"/>
              <a:t>We consider addition</a:t>
            </a:r>
            <a:r>
              <a:rPr lang="en-IN" sz="1800" dirty="0"/>
              <a:t>, subtraction, multiplication, and division for the following types </a:t>
            </a:r>
            <a:r>
              <a:rPr lang="en-IN" sz="1800" dirty="0" smtClean="0"/>
              <a:t>of data:</a:t>
            </a:r>
          </a:p>
          <a:p>
            <a:pPr marL="400050" lvl="1" indent="0">
              <a:buNone/>
            </a:pPr>
            <a:r>
              <a:rPr lang="en-IN" sz="1800" dirty="0"/>
              <a:t>1. Fixed-point binary data in signed-magnitude representation</a:t>
            </a:r>
          </a:p>
          <a:p>
            <a:pPr marL="400050" lvl="1" indent="0">
              <a:buNone/>
            </a:pPr>
            <a:r>
              <a:rPr lang="en-IN" sz="1800" dirty="0"/>
              <a:t>2. Fixed-point binary data in signed-2's complement representation</a:t>
            </a:r>
          </a:p>
          <a:p>
            <a:pPr marL="400050" lvl="1" indent="0">
              <a:buNone/>
            </a:pPr>
            <a:r>
              <a:rPr lang="en-IN" sz="1800" dirty="0"/>
              <a:t>3. Floating-point binary data</a:t>
            </a:r>
          </a:p>
          <a:p>
            <a:pPr marL="400050" lvl="1" indent="0">
              <a:buNone/>
            </a:pPr>
            <a:r>
              <a:rPr lang="en-IN" sz="1800" dirty="0"/>
              <a:t>4. Binary-coded decimal (BCD) data</a:t>
            </a:r>
            <a:endParaRPr lang="en-IN" sz="1800" dirty="0" smtClean="0"/>
          </a:p>
          <a:p>
            <a:pPr marL="400050" lvl="1" indent="0">
              <a:buNone/>
            </a:pPr>
            <a:endParaRPr lang="en-IN" sz="1800" dirty="0"/>
          </a:p>
        </p:txBody>
      </p:sp>
      <p:sp>
        <p:nvSpPr>
          <p:cNvPr id="4" name="Rectangle 3"/>
          <p:cNvSpPr/>
          <p:nvPr/>
        </p:nvSpPr>
        <p:spPr>
          <a:xfrm>
            <a:off x="4419600" y="5791200"/>
            <a:ext cx="4572000" cy="923330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r>
              <a:rPr lang="en-US" altLang="ko-KR" b="1" i="1" dirty="0"/>
              <a:t>Complements</a:t>
            </a:r>
            <a:r>
              <a:rPr lang="en-US" altLang="ko-KR" dirty="0"/>
              <a:t> are used in digital computers for simplifying the </a:t>
            </a:r>
            <a:r>
              <a:rPr lang="en-US" altLang="ko-KR" b="1" i="1" dirty="0">
                <a:solidFill>
                  <a:schemeClr val="accent1"/>
                </a:solidFill>
              </a:rPr>
              <a:t>subtraction operation</a:t>
            </a:r>
            <a:r>
              <a:rPr lang="en-US" altLang="ko-KR" dirty="0"/>
              <a:t> and for logical manipulation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12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242300" cy="5486400"/>
          </a:xfrm>
        </p:spPr>
        <p:txBody>
          <a:bodyPr/>
          <a:lstStyle/>
          <a:p>
            <a:pPr lvl="1"/>
            <a:r>
              <a:rPr lang="en-US" altLang="ko-KR" smtClean="0"/>
              <a:t>Subtraction of Unsigned Numbers</a:t>
            </a:r>
          </a:p>
          <a:p>
            <a:pPr lvl="2"/>
            <a:r>
              <a:rPr lang="en-US" altLang="ko-KR" smtClean="0"/>
              <a:t>1) M + (r</a:t>
            </a:r>
            <a:r>
              <a:rPr lang="en-US" altLang="ko-KR" baseline="30000" smtClean="0"/>
              <a:t>n</a:t>
            </a:r>
            <a:r>
              <a:rPr lang="en-US" altLang="ko-KR" smtClean="0"/>
              <a:t>-N)</a:t>
            </a:r>
          </a:p>
          <a:p>
            <a:pPr lvl="2"/>
            <a:r>
              <a:rPr lang="en-US" altLang="ko-KR" smtClean="0"/>
              <a:t>2) M </a:t>
            </a:r>
            <a:r>
              <a:rPr lang="en-US" altLang="ko-KR" smtClean="0">
                <a:sym typeface="Symbol" pitchFamily="18" charset="2"/>
              </a:rPr>
              <a:t> N : Discard end carry,  Result = M-N</a:t>
            </a:r>
          </a:p>
          <a:p>
            <a:pPr lvl="2"/>
            <a:r>
              <a:rPr lang="en-US" altLang="ko-KR" smtClean="0">
                <a:sym typeface="Symbol" pitchFamily="18" charset="2"/>
              </a:rPr>
              <a:t>3) M  N : No end carry, Result = - r’s complement of (N-M)</a:t>
            </a:r>
          </a:p>
          <a:p>
            <a:pPr lvl="3"/>
            <a:endParaRPr lang="en-US" altLang="ko-KR" sz="1600" smtClean="0">
              <a:sym typeface="Symbol" pitchFamily="18" charset="2"/>
            </a:endParaRPr>
          </a:p>
          <a:p>
            <a:pPr lvl="3"/>
            <a:r>
              <a:rPr lang="en-US" altLang="ko-KR" b="1" i="1" smtClean="0">
                <a:solidFill>
                  <a:srgbClr val="996633"/>
                </a:solidFill>
                <a:sym typeface="Symbol" pitchFamily="18" charset="2"/>
              </a:rPr>
              <a:t>Decimal Example)</a:t>
            </a:r>
          </a:p>
          <a:p>
            <a:pPr lvl="3">
              <a:buFontTx/>
              <a:buNone/>
            </a:pPr>
            <a:r>
              <a:rPr lang="en-US" altLang="ko-KR" b="1" i="1" smtClean="0">
                <a:solidFill>
                  <a:schemeClr val="folHlink"/>
                </a:solidFill>
                <a:sym typeface="Symbol" pitchFamily="18" charset="2"/>
              </a:rPr>
              <a:t>72532(M) - 13250(N) = 59282</a:t>
            </a:r>
            <a:endParaRPr lang="en-US" altLang="ko-KR" smtClean="0">
              <a:sym typeface="Symbol" pitchFamily="18" charset="2"/>
            </a:endParaRPr>
          </a:p>
          <a:p>
            <a:pPr lvl="3">
              <a:buFontTx/>
              <a:buNone/>
            </a:pPr>
            <a:r>
              <a:rPr lang="en-US" altLang="ko-KR" smtClean="0">
                <a:sym typeface="Symbol" pitchFamily="18" charset="2"/>
              </a:rPr>
              <a:t>   </a:t>
            </a:r>
            <a:r>
              <a:rPr lang="en-US" altLang="ko-KR" b="1" i="1" smtClean="0">
                <a:solidFill>
                  <a:schemeClr val="accent2"/>
                </a:solidFill>
                <a:sym typeface="Symbol" pitchFamily="18" charset="2"/>
              </a:rPr>
              <a:t>72532</a:t>
            </a:r>
          </a:p>
          <a:p>
            <a:pPr lvl="3">
              <a:buFontTx/>
              <a:buNone/>
            </a:pPr>
            <a:r>
              <a:rPr lang="en-US" altLang="ko-KR" b="1" i="1" smtClean="0">
                <a:solidFill>
                  <a:schemeClr val="accent2"/>
                </a:solidFill>
                <a:sym typeface="Symbol" pitchFamily="18" charset="2"/>
              </a:rPr>
              <a:t>+ 86750</a:t>
            </a:r>
            <a:r>
              <a:rPr lang="en-US" altLang="ko-KR" smtClean="0">
                <a:sym typeface="Symbol" pitchFamily="18" charset="2"/>
              </a:rPr>
              <a:t> (10’s complement of 13250)</a:t>
            </a:r>
          </a:p>
          <a:p>
            <a:pPr lvl="3">
              <a:buFontTx/>
              <a:buNone/>
            </a:pPr>
            <a:r>
              <a:rPr lang="en-US" altLang="ko-KR" smtClean="0">
                <a:sym typeface="Symbol" pitchFamily="18" charset="2"/>
              </a:rPr>
              <a:t>1 59282 </a:t>
            </a:r>
          </a:p>
          <a:p>
            <a:pPr lvl="3">
              <a:buFontTx/>
              <a:buNone/>
            </a:pPr>
            <a:r>
              <a:rPr lang="en-US" altLang="ko-KR" smtClean="0">
                <a:sym typeface="Symbol" pitchFamily="18" charset="2"/>
              </a:rPr>
              <a:t>Result = </a:t>
            </a:r>
            <a:r>
              <a:rPr lang="en-US" altLang="ko-KR" b="1" i="1" smtClean="0">
                <a:solidFill>
                  <a:schemeClr val="accent1"/>
                </a:solidFill>
                <a:sym typeface="Symbol" pitchFamily="18" charset="2"/>
              </a:rPr>
              <a:t>59282</a:t>
            </a:r>
            <a:endParaRPr lang="en-US" altLang="ko-KR" smtClean="0">
              <a:sym typeface="Symbol" pitchFamily="18" charset="2"/>
            </a:endParaRPr>
          </a:p>
          <a:p>
            <a:pPr lvl="3">
              <a:buFontTx/>
              <a:buNone/>
            </a:pPr>
            <a:endParaRPr lang="en-US" altLang="ko-KR" smtClean="0"/>
          </a:p>
          <a:p>
            <a:pPr lvl="3"/>
            <a:r>
              <a:rPr lang="en-US" altLang="ko-KR" b="1" i="1" smtClean="0">
                <a:solidFill>
                  <a:srgbClr val="996633"/>
                </a:solidFill>
                <a:sym typeface="Symbol" pitchFamily="18" charset="2"/>
              </a:rPr>
              <a:t>Binary Example)</a:t>
            </a:r>
          </a:p>
          <a:p>
            <a:pPr lvl="3">
              <a:buFontTx/>
              <a:buNone/>
            </a:pPr>
            <a:r>
              <a:rPr lang="en-US" altLang="ko-KR" b="1" i="1" smtClean="0">
                <a:solidFill>
                  <a:schemeClr val="folHlink"/>
                </a:solidFill>
                <a:sym typeface="Symbol" pitchFamily="18" charset="2"/>
              </a:rPr>
              <a:t>1010100(X) - 1000011(Y) = 0010001</a:t>
            </a:r>
            <a:endParaRPr lang="en-US" altLang="ko-KR" smtClean="0">
              <a:sym typeface="Symbol" pitchFamily="18" charset="2"/>
            </a:endParaRPr>
          </a:p>
          <a:p>
            <a:pPr lvl="3">
              <a:buFontTx/>
              <a:buNone/>
            </a:pPr>
            <a:r>
              <a:rPr lang="en-US" altLang="ko-KR" smtClean="0">
                <a:sym typeface="Symbol" pitchFamily="18" charset="2"/>
              </a:rPr>
              <a:t>   </a:t>
            </a:r>
            <a:r>
              <a:rPr lang="en-US" altLang="ko-KR" b="1" i="1" smtClean="0">
                <a:solidFill>
                  <a:schemeClr val="accent2"/>
                </a:solidFill>
                <a:sym typeface="Symbol" pitchFamily="18" charset="2"/>
              </a:rPr>
              <a:t>1010100</a:t>
            </a:r>
          </a:p>
          <a:p>
            <a:pPr lvl="3">
              <a:buFontTx/>
              <a:buNone/>
            </a:pPr>
            <a:r>
              <a:rPr lang="en-US" altLang="ko-KR" b="1" i="1" smtClean="0">
                <a:solidFill>
                  <a:schemeClr val="accent2"/>
                </a:solidFill>
                <a:sym typeface="Symbol" pitchFamily="18" charset="2"/>
              </a:rPr>
              <a:t>+ 0111101</a:t>
            </a:r>
            <a:r>
              <a:rPr lang="en-US" altLang="ko-KR" smtClean="0">
                <a:sym typeface="Symbol" pitchFamily="18" charset="2"/>
              </a:rPr>
              <a:t> (2’s complement of 1000011)</a:t>
            </a:r>
          </a:p>
          <a:p>
            <a:pPr lvl="3">
              <a:buFontTx/>
              <a:buNone/>
            </a:pPr>
            <a:r>
              <a:rPr lang="en-US" altLang="ko-KR" smtClean="0">
                <a:sym typeface="Symbol" pitchFamily="18" charset="2"/>
              </a:rPr>
              <a:t>1 0010001 </a:t>
            </a:r>
          </a:p>
          <a:p>
            <a:pPr lvl="3">
              <a:buFontTx/>
              <a:buNone/>
            </a:pPr>
            <a:r>
              <a:rPr lang="en-US" altLang="ko-KR" smtClean="0">
                <a:sym typeface="Symbol" pitchFamily="18" charset="2"/>
              </a:rPr>
              <a:t>Result = </a:t>
            </a:r>
            <a:r>
              <a:rPr lang="en-US" altLang="ko-KR" b="1" i="1" smtClean="0">
                <a:solidFill>
                  <a:schemeClr val="accent1"/>
                </a:solidFill>
                <a:sym typeface="Symbol" pitchFamily="18" charset="2"/>
              </a:rPr>
              <a:t>0010001</a:t>
            </a:r>
            <a:endParaRPr lang="en-US" altLang="ko-KR" smtClean="0"/>
          </a:p>
          <a:p>
            <a:pPr lvl="2"/>
            <a:endParaRPr lang="en-US" altLang="ko-KR" smtClean="0"/>
          </a:p>
          <a:p>
            <a:pPr lvl="3"/>
            <a:endParaRPr lang="ko-KR" altLang="ko-KR" smtClean="0"/>
          </a:p>
        </p:txBody>
      </p:sp>
      <p:sp>
        <p:nvSpPr>
          <p:cNvPr id="12291" name="AutoShape 4"/>
          <p:cNvSpPr>
            <a:spLocks noChangeArrowheads="1"/>
          </p:cNvSpPr>
          <p:nvPr/>
        </p:nvSpPr>
        <p:spPr bwMode="auto">
          <a:xfrm>
            <a:off x="4953000" y="1143000"/>
            <a:ext cx="1371600" cy="304800"/>
          </a:xfrm>
          <a:prstGeom prst="wedgeRoundRectCallout">
            <a:avLst>
              <a:gd name="adj1" fmla="val -79514"/>
              <a:gd name="adj2" fmla="val -18750"/>
              <a:gd name="adj3" fmla="val 16667"/>
            </a:avLst>
          </a:prstGeom>
          <a:solidFill>
            <a:srgbClr val="FFFF00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kumimoji="1" lang="en-US" altLang="ko-KR" sz="1400" smtClean="0">
                <a:solidFill>
                  <a:srgbClr val="000000"/>
                </a:solidFill>
                <a:latin typeface="Times New Roman" pitchFamily="18" charset="0"/>
              </a:rPr>
              <a:t>M-N), N</a:t>
            </a:r>
            <a:r>
              <a:rPr kumimoji="1" lang="en-US" altLang="ko-KR" sz="140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0</a:t>
            </a:r>
            <a:endParaRPr kumimoji="1" lang="en-US" altLang="ko-KR" sz="1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4114800" y="2819400"/>
            <a:ext cx="50292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1600200" lvl="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82"/>
              </a:buClr>
            </a:pPr>
            <a:r>
              <a:rPr lang="ko-KR" altLang="ko-KR" sz="1400" b="1" i="1" smtClean="0">
                <a:solidFill>
                  <a:srgbClr val="800080"/>
                </a:solidFill>
                <a:sym typeface="Symbol" pitchFamily="18" charset="2"/>
              </a:rPr>
              <a:t>13250(</a:t>
            </a:r>
            <a:r>
              <a:rPr lang="en-US" altLang="ko-KR" sz="1400" b="1" i="1" smtClean="0">
                <a:solidFill>
                  <a:srgbClr val="800080"/>
                </a:solidFill>
                <a:sym typeface="Symbol" pitchFamily="18" charset="2"/>
              </a:rPr>
              <a:t>M) - 72532(N) = -59282</a:t>
            </a:r>
            <a:endParaRPr lang="en-US" altLang="ko-KR" sz="1400" smtClean="0">
              <a:solidFill>
                <a:srgbClr val="000000"/>
              </a:solidFill>
              <a:sym typeface="Symbol" pitchFamily="18" charset="2"/>
            </a:endParaRPr>
          </a:p>
          <a:p>
            <a:pPr marL="1600200" lvl="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82"/>
              </a:buClr>
            </a:pPr>
            <a:r>
              <a:rPr lang="en-US" altLang="ko-KR" sz="1400" b="1" i="1" smtClean="0">
                <a:solidFill>
                  <a:srgbClr val="000082"/>
                </a:solidFill>
                <a:sym typeface="Symbol" pitchFamily="18" charset="2"/>
              </a:rPr>
              <a:t>   13250</a:t>
            </a:r>
          </a:p>
          <a:p>
            <a:pPr marL="1600200" lvl="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82"/>
              </a:buClr>
            </a:pPr>
            <a:r>
              <a:rPr lang="en-US" altLang="ko-KR" sz="1400" b="1" i="1" smtClean="0">
                <a:solidFill>
                  <a:srgbClr val="000082"/>
                </a:solidFill>
                <a:sym typeface="Symbol" pitchFamily="18" charset="2"/>
              </a:rPr>
              <a:t>+ 27468</a:t>
            </a:r>
            <a:r>
              <a:rPr lang="en-US" altLang="ko-KR" sz="1400" smtClean="0">
                <a:solidFill>
                  <a:srgbClr val="000000"/>
                </a:solidFill>
                <a:sym typeface="Symbol" pitchFamily="18" charset="2"/>
              </a:rPr>
              <a:t> (10’s complement of 72532)</a:t>
            </a:r>
          </a:p>
          <a:p>
            <a:pPr marL="1600200" lvl="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82"/>
              </a:buClr>
            </a:pPr>
            <a:r>
              <a:rPr lang="en-US" altLang="ko-KR" sz="1400" smtClean="0">
                <a:solidFill>
                  <a:srgbClr val="000000"/>
                </a:solidFill>
                <a:sym typeface="Symbol" pitchFamily="18" charset="2"/>
              </a:rPr>
              <a:t>0  40718</a:t>
            </a:r>
          </a:p>
          <a:p>
            <a:pPr marL="1600200" lvl="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82"/>
              </a:buClr>
            </a:pPr>
            <a:r>
              <a:rPr lang="en-US" altLang="ko-KR" sz="1400" smtClean="0">
                <a:solidFill>
                  <a:srgbClr val="000000"/>
                </a:solidFill>
                <a:sym typeface="Symbol" pitchFamily="18" charset="2"/>
              </a:rPr>
              <a:t>Result = -(10’s complement of 40718)</a:t>
            </a:r>
          </a:p>
          <a:p>
            <a:pPr marL="1600200" lvl="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82"/>
              </a:buClr>
            </a:pPr>
            <a:r>
              <a:rPr lang="en-US" altLang="ko-KR" sz="1400" smtClean="0">
                <a:solidFill>
                  <a:srgbClr val="000000"/>
                </a:solidFill>
                <a:sym typeface="Symbol" pitchFamily="18" charset="2"/>
              </a:rPr>
              <a:t>           = -(59281+1) = </a:t>
            </a:r>
            <a:r>
              <a:rPr lang="en-US" altLang="ko-KR" sz="1400" b="1" i="1" smtClean="0">
                <a:solidFill>
                  <a:srgbClr val="D01608"/>
                </a:solidFill>
                <a:sym typeface="Symbol" pitchFamily="18" charset="2"/>
              </a:rPr>
              <a:t>-59282</a:t>
            </a:r>
            <a:r>
              <a:rPr lang="en-US" altLang="ko-KR" sz="1400" smtClean="0">
                <a:solidFill>
                  <a:srgbClr val="000000"/>
                </a:solidFill>
                <a:sym typeface="Symbol" pitchFamily="18" charset="2"/>
              </a:rPr>
              <a:t> </a:t>
            </a:r>
            <a:endParaRPr lang="en-US" altLang="ko-KR" sz="1400" smtClean="0">
              <a:solidFill>
                <a:srgbClr val="000000"/>
              </a:solidFill>
            </a:endParaRPr>
          </a:p>
          <a:p>
            <a:pPr marL="1143000" lvl="2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1608"/>
              </a:buClr>
              <a:buSzPct val="75000"/>
              <a:buFont typeface="Monotype Sorts" pitchFamily="2" charset="2"/>
              <a:buChar char="l"/>
            </a:pPr>
            <a:endParaRPr lang="ko-KR" altLang="ko-KR" sz="1600" smtClean="0">
              <a:solidFill>
                <a:srgbClr val="000000"/>
              </a:solidFill>
            </a:endParaRPr>
          </a:p>
        </p:txBody>
      </p:sp>
      <p:sp>
        <p:nvSpPr>
          <p:cNvPr id="12293" name="Line 6"/>
          <p:cNvSpPr>
            <a:spLocks noChangeShapeType="1"/>
          </p:cNvSpPr>
          <p:nvPr/>
        </p:nvSpPr>
        <p:spPr bwMode="auto">
          <a:xfrm>
            <a:off x="1676400" y="35052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4" name="Line 7"/>
          <p:cNvSpPr>
            <a:spLocks noChangeShapeType="1"/>
          </p:cNvSpPr>
          <p:nvPr/>
        </p:nvSpPr>
        <p:spPr bwMode="auto">
          <a:xfrm>
            <a:off x="1600200" y="33528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5" name="Line 8"/>
          <p:cNvSpPr>
            <a:spLocks noChangeShapeType="1"/>
          </p:cNvSpPr>
          <p:nvPr/>
        </p:nvSpPr>
        <p:spPr bwMode="auto">
          <a:xfrm>
            <a:off x="5486400" y="33528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6" name="Rectangle 9"/>
          <p:cNvSpPr>
            <a:spLocks noChangeArrowheads="1"/>
          </p:cNvSpPr>
          <p:nvPr/>
        </p:nvSpPr>
        <p:spPr bwMode="auto">
          <a:xfrm>
            <a:off x="4876800" y="2819400"/>
            <a:ext cx="609600" cy="304800"/>
          </a:xfrm>
          <a:prstGeom prst="rect">
            <a:avLst/>
          </a:prstGeom>
          <a:solidFill>
            <a:srgbClr val="00FF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ko-KR" sz="140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M  N</a:t>
            </a:r>
            <a:endParaRPr lang="ko-KR" altLang="en-US" sz="1400" smtClean="0">
              <a:solidFill>
                <a:srgbClr val="00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2297" name="Rectangle 10"/>
          <p:cNvSpPr>
            <a:spLocks noChangeArrowheads="1"/>
          </p:cNvSpPr>
          <p:nvPr/>
        </p:nvSpPr>
        <p:spPr bwMode="auto">
          <a:xfrm>
            <a:off x="990600" y="2819400"/>
            <a:ext cx="609600" cy="304800"/>
          </a:xfrm>
          <a:prstGeom prst="rect">
            <a:avLst/>
          </a:prstGeom>
          <a:solidFill>
            <a:srgbClr val="00FF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ko-KR" sz="1400" smtClean="0">
                <a:solidFill>
                  <a:srgbClr val="000000"/>
                </a:solidFill>
                <a:latin typeface="Times New Roman" pitchFamily="18" charset="0"/>
              </a:rPr>
              <a:t>M </a:t>
            </a:r>
            <a:r>
              <a:rPr lang="en-US" altLang="ko-KR" sz="140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 N</a:t>
            </a:r>
            <a:endParaRPr lang="ko-KR" altLang="en-US" sz="1400" smtClean="0">
              <a:solidFill>
                <a:srgbClr val="00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2298" name="Oval 11"/>
          <p:cNvSpPr>
            <a:spLocks noChangeArrowheads="1"/>
          </p:cNvSpPr>
          <p:nvPr/>
        </p:nvSpPr>
        <p:spPr bwMode="auto">
          <a:xfrm>
            <a:off x="1600200" y="3657600"/>
            <a:ext cx="228600" cy="152400"/>
          </a:xfrm>
          <a:prstGeom prst="ellips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9" name="AutoShape 12"/>
          <p:cNvSpPr>
            <a:spLocks noChangeArrowheads="1"/>
          </p:cNvSpPr>
          <p:nvPr/>
        </p:nvSpPr>
        <p:spPr bwMode="auto">
          <a:xfrm>
            <a:off x="228600" y="3352800"/>
            <a:ext cx="1141413" cy="574675"/>
          </a:xfrm>
          <a:prstGeom prst="cloudCallout">
            <a:avLst>
              <a:gd name="adj1" fmla="val 67940"/>
              <a:gd name="adj2" fmla="val 20440"/>
            </a:avLst>
          </a:prstGeom>
          <a:solidFill>
            <a:srgbClr val="FFCC0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solidFill>
                  <a:srgbClr val="000000"/>
                </a:solidFill>
                <a:latin typeface="Times New Roman" pitchFamily="18" charset="0"/>
              </a:rPr>
              <a:t>Discard End Carry</a:t>
            </a:r>
          </a:p>
        </p:txBody>
      </p:sp>
      <p:sp>
        <p:nvSpPr>
          <p:cNvPr id="12300" name="Oval 13"/>
          <p:cNvSpPr>
            <a:spLocks noChangeArrowheads="1"/>
          </p:cNvSpPr>
          <p:nvPr/>
        </p:nvSpPr>
        <p:spPr bwMode="auto">
          <a:xfrm>
            <a:off x="5486400" y="3657600"/>
            <a:ext cx="228600" cy="152400"/>
          </a:xfrm>
          <a:prstGeom prst="ellips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01" name="AutoShape 14"/>
          <p:cNvSpPr>
            <a:spLocks noChangeArrowheads="1"/>
          </p:cNvSpPr>
          <p:nvPr/>
        </p:nvSpPr>
        <p:spPr bwMode="auto">
          <a:xfrm>
            <a:off x="3886200" y="3678238"/>
            <a:ext cx="1447800" cy="293687"/>
          </a:xfrm>
          <a:prstGeom prst="cloudCallout">
            <a:avLst>
              <a:gd name="adj1" fmla="val 59319"/>
              <a:gd name="adj2" fmla="val 1759"/>
            </a:avLst>
          </a:prstGeom>
          <a:solidFill>
            <a:srgbClr val="FFCC0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solidFill>
                  <a:srgbClr val="000000"/>
                </a:solidFill>
                <a:latin typeface="Times New Roman" pitchFamily="18" charset="0"/>
              </a:rPr>
              <a:t>No End Carry</a:t>
            </a:r>
          </a:p>
        </p:txBody>
      </p:sp>
      <p:sp>
        <p:nvSpPr>
          <p:cNvPr id="12302" name="Rectangle 15"/>
          <p:cNvSpPr>
            <a:spLocks noChangeArrowheads="1"/>
          </p:cNvSpPr>
          <p:nvPr/>
        </p:nvSpPr>
        <p:spPr bwMode="auto">
          <a:xfrm>
            <a:off x="4116388" y="4572000"/>
            <a:ext cx="5029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1600200" lvl="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82"/>
              </a:buClr>
            </a:pPr>
            <a:r>
              <a:rPr lang="ko-KR" altLang="ko-KR" sz="1400" b="1" i="1" smtClean="0">
                <a:solidFill>
                  <a:srgbClr val="800080"/>
                </a:solidFill>
                <a:sym typeface="Symbol" pitchFamily="18" charset="2"/>
              </a:rPr>
              <a:t>1000011(</a:t>
            </a:r>
            <a:r>
              <a:rPr lang="en-US" altLang="ko-KR" sz="1400" b="1" i="1" smtClean="0">
                <a:solidFill>
                  <a:srgbClr val="800080"/>
                </a:solidFill>
                <a:sym typeface="Symbol" pitchFamily="18" charset="2"/>
              </a:rPr>
              <a:t>X) - 1010100(Y) = -0010001</a:t>
            </a:r>
            <a:endParaRPr lang="en-US" altLang="ko-KR" sz="1400" smtClean="0">
              <a:solidFill>
                <a:srgbClr val="000000"/>
              </a:solidFill>
              <a:sym typeface="Symbol" pitchFamily="18" charset="2"/>
            </a:endParaRPr>
          </a:p>
          <a:p>
            <a:pPr marL="1600200" lvl="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82"/>
              </a:buClr>
            </a:pPr>
            <a:r>
              <a:rPr lang="en-US" altLang="ko-KR" sz="1400" b="1" i="1" smtClean="0">
                <a:solidFill>
                  <a:srgbClr val="000082"/>
                </a:solidFill>
                <a:sym typeface="Symbol" pitchFamily="18" charset="2"/>
              </a:rPr>
              <a:t>   1000011</a:t>
            </a:r>
          </a:p>
          <a:p>
            <a:pPr marL="1600200" lvl="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82"/>
              </a:buClr>
            </a:pPr>
            <a:r>
              <a:rPr lang="en-US" altLang="ko-KR" sz="1400" b="1" i="1" smtClean="0">
                <a:solidFill>
                  <a:srgbClr val="000082"/>
                </a:solidFill>
                <a:sym typeface="Symbol" pitchFamily="18" charset="2"/>
              </a:rPr>
              <a:t>+ 0101100</a:t>
            </a:r>
            <a:r>
              <a:rPr lang="en-US" altLang="ko-KR" sz="1400" smtClean="0">
                <a:solidFill>
                  <a:srgbClr val="000000"/>
                </a:solidFill>
                <a:sym typeface="Symbol" pitchFamily="18" charset="2"/>
              </a:rPr>
              <a:t> (2’s complement of 1010100)</a:t>
            </a:r>
          </a:p>
          <a:p>
            <a:pPr marL="1600200" lvl="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82"/>
              </a:buClr>
            </a:pPr>
            <a:r>
              <a:rPr lang="en-US" altLang="ko-KR" sz="1400" smtClean="0">
                <a:solidFill>
                  <a:srgbClr val="000000"/>
                </a:solidFill>
                <a:sym typeface="Symbol" pitchFamily="18" charset="2"/>
              </a:rPr>
              <a:t>0  1101111</a:t>
            </a:r>
          </a:p>
          <a:p>
            <a:pPr marL="1600200" lvl="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82"/>
              </a:buClr>
            </a:pPr>
            <a:r>
              <a:rPr lang="en-US" altLang="ko-KR" sz="1400" smtClean="0">
                <a:solidFill>
                  <a:srgbClr val="000000"/>
                </a:solidFill>
                <a:sym typeface="Symbol" pitchFamily="18" charset="2"/>
              </a:rPr>
              <a:t>Result = -(2’s complement of 1101111)</a:t>
            </a:r>
          </a:p>
          <a:p>
            <a:pPr marL="1600200" lvl="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82"/>
              </a:buClr>
            </a:pPr>
            <a:r>
              <a:rPr lang="en-US" altLang="ko-KR" sz="1400" smtClean="0">
                <a:solidFill>
                  <a:srgbClr val="000000"/>
                </a:solidFill>
                <a:sym typeface="Symbol" pitchFamily="18" charset="2"/>
              </a:rPr>
              <a:t>           = -(0010000+1) = </a:t>
            </a:r>
            <a:r>
              <a:rPr lang="en-US" altLang="ko-KR" sz="1400" b="1" i="1" smtClean="0">
                <a:solidFill>
                  <a:srgbClr val="D01608"/>
                </a:solidFill>
                <a:sym typeface="Symbol" pitchFamily="18" charset="2"/>
              </a:rPr>
              <a:t>-0010001</a:t>
            </a:r>
            <a:r>
              <a:rPr lang="en-US" altLang="ko-KR" sz="1400" smtClean="0">
                <a:solidFill>
                  <a:srgbClr val="000000"/>
                </a:solidFill>
                <a:sym typeface="Symbol" pitchFamily="18" charset="2"/>
              </a:rPr>
              <a:t> </a:t>
            </a:r>
            <a:endParaRPr lang="en-US" altLang="ko-KR" sz="1400" smtClean="0">
              <a:solidFill>
                <a:srgbClr val="000000"/>
              </a:solidFill>
            </a:endParaRPr>
          </a:p>
          <a:p>
            <a:pPr marL="1143000" lvl="2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1608"/>
              </a:buClr>
              <a:buSzPct val="75000"/>
              <a:buFont typeface="Monotype Sorts" pitchFamily="2" charset="2"/>
              <a:buChar char="l"/>
            </a:pPr>
            <a:endParaRPr lang="ko-KR" altLang="ko-KR" sz="1600" smtClean="0">
              <a:solidFill>
                <a:srgbClr val="000000"/>
              </a:solidFill>
            </a:endParaRPr>
          </a:p>
        </p:txBody>
      </p:sp>
      <p:sp>
        <p:nvSpPr>
          <p:cNvPr id="12303" name="Oval 16"/>
          <p:cNvSpPr>
            <a:spLocks noChangeArrowheads="1"/>
          </p:cNvSpPr>
          <p:nvPr/>
        </p:nvSpPr>
        <p:spPr bwMode="auto">
          <a:xfrm>
            <a:off x="1600200" y="5486400"/>
            <a:ext cx="228600" cy="152400"/>
          </a:xfrm>
          <a:prstGeom prst="ellips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04" name="Line 17"/>
          <p:cNvSpPr>
            <a:spLocks noChangeShapeType="1"/>
          </p:cNvSpPr>
          <p:nvPr/>
        </p:nvSpPr>
        <p:spPr bwMode="auto">
          <a:xfrm>
            <a:off x="1752600" y="54102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05" name="Oval 18"/>
          <p:cNvSpPr>
            <a:spLocks noChangeArrowheads="1"/>
          </p:cNvSpPr>
          <p:nvPr/>
        </p:nvSpPr>
        <p:spPr bwMode="auto">
          <a:xfrm>
            <a:off x="5486400" y="5410200"/>
            <a:ext cx="228600" cy="152400"/>
          </a:xfrm>
          <a:prstGeom prst="ellips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06" name="Rectangle 19"/>
          <p:cNvSpPr>
            <a:spLocks noChangeArrowheads="1"/>
          </p:cNvSpPr>
          <p:nvPr/>
        </p:nvSpPr>
        <p:spPr bwMode="auto">
          <a:xfrm>
            <a:off x="4876800" y="4572000"/>
            <a:ext cx="609600" cy="304800"/>
          </a:xfrm>
          <a:prstGeom prst="rect">
            <a:avLst/>
          </a:prstGeom>
          <a:solidFill>
            <a:srgbClr val="FF99CC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ko-KR" sz="140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X  Y</a:t>
            </a:r>
            <a:endParaRPr lang="ko-KR" altLang="en-US" sz="1400" smtClean="0">
              <a:solidFill>
                <a:srgbClr val="00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2307" name="Rectangle 20"/>
          <p:cNvSpPr>
            <a:spLocks noChangeArrowheads="1"/>
          </p:cNvSpPr>
          <p:nvPr/>
        </p:nvSpPr>
        <p:spPr bwMode="auto">
          <a:xfrm>
            <a:off x="990600" y="4572000"/>
            <a:ext cx="609600" cy="3048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ko-KR" sz="1400" smtClean="0">
                <a:solidFill>
                  <a:srgbClr val="000000"/>
                </a:solidFill>
                <a:latin typeface="Times New Roman" pitchFamily="18" charset="0"/>
              </a:rPr>
              <a:t>X </a:t>
            </a:r>
            <a:r>
              <a:rPr lang="en-US" altLang="ko-KR" sz="140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 Y</a:t>
            </a:r>
            <a:endParaRPr lang="ko-KR" altLang="en-US" sz="1400" smtClean="0">
              <a:solidFill>
                <a:srgbClr val="00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2308" name="Line 21"/>
          <p:cNvSpPr>
            <a:spLocks noChangeShapeType="1"/>
          </p:cNvSpPr>
          <p:nvPr/>
        </p:nvSpPr>
        <p:spPr bwMode="auto">
          <a:xfrm>
            <a:off x="5638800" y="53340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09" name="Rectangle 2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ko-KR" smtClean="0"/>
              <a:t>Complements</a:t>
            </a:r>
          </a:p>
        </p:txBody>
      </p:sp>
    </p:spTree>
    <p:extLst>
      <p:ext uri="{BB962C8B-B14F-4D97-AF65-F5344CB8AC3E}">
        <p14:creationId xmlns:p14="http://schemas.microsoft.com/office/powerpoint/2010/main" val="428102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/>
              <a:t>Fixed-Point Representation</a:t>
            </a:r>
          </a:p>
          <a:p>
            <a:pPr lvl="1"/>
            <a:r>
              <a:rPr lang="en-US" altLang="ko-KR" smtClean="0"/>
              <a:t>Computers must represent everything with 1’s and 0’s, including the sign of a number and fixed/floating point number </a:t>
            </a:r>
          </a:p>
          <a:p>
            <a:pPr lvl="1"/>
            <a:r>
              <a:rPr lang="en-US" altLang="ko-KR" smtClean="0"/>
              <a:t>Binary/Decimal Point</a:t>
            </a:r>
          </a:p>
          <a:p>
            <a:pPr lvl="2"/>
            <a:r>
              <a:rPr lang="en-US" altLang="ko-KR" smtClean="0"/>
              <a:t>The position of the binary/decimal point is needed to represent </a:t>
            </a:r>
            <a:r>
              <a:rPr lang="en-US" altLang="ko-KR" b="1" i="1" smtClean="0">
                <a:solidFill>
                  <a:schemeClr val="accent1"/>
                </a:solidFill>
              </a:rPr>
              <a:t>fractions</a:t>
            </a:r>
            <a:r>
              <a:rPr lang="en-US" altLang="ko-KR" smtClean="0"/>
              <a:t>, </a:t>
            </a:r>
            <a:r>
              <a:rPr lang="en-US" altLang="ko-KR" b="1" i="1" smtClean="0">
                <a:solidFill>
                  <a:schemeClr val="accent1"/>
                </a:solidFill>
              </a:rPr>
              <a:t>integers</a:t>
            </a:r>
            <a:r>
              <a:rPr lang="en-US" altLang="ko-KR" smtClean="0"/>
              <a:t>, or </a:t>
            </a:r>
            <a:r>
              <a:rPr lang="en-US" altLang="ko-KR" b="1" i="1" smtClean="0">
                <a:solidFill>
                  <a:schemeClr val="accent1"/>
                </a:solidFill>
              </a:rPr>
              <a:t>mixed integer-fraction</a:t>
            </a:r>
            <a:r>
              <a:rPr lang="en-US" altLang="ko-KR" smtClean="0"/>
              <a:t> number</a:t>
            </a:r>
          </a:p>
          <a:p>
            <a:pPr lvl="1"/>
            <a:r>
              <a:rPr lang="en-US" altLang="ko-KR" smtClean="0"/>
              <a:t>Two ways of specifying the position of the binary point in a register</a:t>
            </a:r>
          </a:p>
          <a:p>
            <a:pPr lvl="2"/>
            <a:r>
              <a:rPr lang="en-US" altLang="ko-KR" smtClean="0"/>
              <a:t>1) Fixed Point : the binary point is always fixed in one position</a:t>
            </a:r>
          </a:p>
          <a:p>
            <a:pPr lvl="3"/>
            <a:r>
              <a:rPr lang="en-US" altLang="ko-KR" smtClean="0"/>
              <a:t>A binary point in the </a:t>
            </a:r>
            <a:r>
              <a:rPr lang="en-US" altLang="ko-KR" b="1" i="1" smtClean="0">
                <a:solidFill>
                  <a:srgbClr val="008000"/>
                </a:solidFill>
              </a:rPr>
              <a:t>extreme left</a:t>
            </a:r>
            <a:r>
              <a:rPr lang="en-US" altLang="ko-KR" smtClean="0"/>
              <a:t> of the register(</a:t>
            </a:r>
            <a:r>
              <a:rPr lang="en-US" altLang="ko-KR" b="1" i="1" smtClean="0">
                <a:solidFill>
                  <a:schemeClr val="accent1"/>
                </a:solidFill>
              </a:rPr>
              <a:t>Fraction </a:t>
            </a:r>
            <a:r>
              <a:rPr lang="en-US" altLang="ko-KR" smtClean="0"/>
              <a:t>: 0.xxxxx)</a:t>
            </a:r>
          </a:p>
          <a:p>
            <a:pPr lvl="3"/>
            <a:r>
              <a:rPr lang="en-US" altLang="ko-KR" smtClean="0"/>
              <a:t>A binary point in the </a:t>
            </a:r>
            <a:r>
              <a:rPr lang="en-US" altLang="ko-KR" b="1" i="1" smtClean="0">
                <a:solidFill>
                  <a:srgbClr val="008000"/>
                </a:solidFill>
              </a:rPr>
              <a:t>extreme right</a:t>
            </a:r>
            <a:r>
              <a:rPr lang="en-US" altLang="ko-KR" smtClean="0"/>
              <a:t> of the register(</a:t>
            </a:r>
            <a:r>
              <a:rPr lang="en-US" altLang="ko-KR" b="1" i="1" smtClean="0">
                <a:solidFill>
                  <a:schemeClr val="accent1"/>
                </a:solidFill>
              </a:rPr>
              <a:t>Integer</a:t>
            </a:r>
            <a:r>
              <a:rPr lang="en-US" altLang="ko-KR" smtClean="0"/>
              <a:t> : xxxxx.0)</a:t>
            </a:r>
          </a:p>
          <a:p>
            <a:pPr lvl="4"/>
            <a:r>
              <a:rPr lang="en-US" altLang="ko-KR" i="1" smtClean="0">
                <a:solidFill>
                  <a:schemeClr val="accent2"/>
                </a:solidFill>
              </a:rPr>
              <a:t>The binary point is not actually present, but the number stored in the register is treated as a fraction or as an integer</a:t>
            </a:r>
            <a:endParaRPr lang="en-US" altLang="ko-KR" smtClean="0"/>
          </a:p>
          <a:p>
            <a:pPr lvl="2"/>
            <a:r>
              <a:rPr lang="en-US" altLang="ko-KR" smtClean="0"/>
              <a:t>2) Floating Point : the second register is used to designate the position of the</a:t>
            </a:r>
          </a:p>
          <a:p>
            <a:pPr lvl="2">
              <a:buFont typeface="Monotype Sorts" pitchFamily="2" charset="2"/>
              <a:buNone/>
            </a:pPr>
            <a:r>
              <a:rPr lang="en-US" altLang="ko-KR" smtClean="0"/>
              <a:t>                                  binary point in the first register</a:t>
            </a:r>
          </a:p>
          <a:p>
            <a:pPr lvl="1"/>
            <a:r>
              <a:rPr lang="en-US" altLang="ko-KR" smtClean="0"/>
              <a:t>Integer Representation</a:t>
            </a:r>
          </a:p>
          <a:p>
            <a:pPr lvl="2"/>
            <a:r>
              <a:rPr lang="en-US" altLang="ko-KR" smtClean="0"/>
              <a:t>Signed-magnitude representation</a:t>
            </a:r>
          </a:p>
          <a:p>
            <a:pPr lvl="2"/>
            <a:r>
              <a:rPr lang="en-US" altLang="ko-KR" smtClean="0"/>
              <a:t>Signed-1’s complement representation</a:t>
            </a:r>
          </a:p>
          <a:p>
            <a:pPr lvl="2"/>
            <a:r>
              <a:rPr lang="en-US" altLang="ko-KR" smtClean="0"/>
              <a:t>Signed-2’s complement representation</a:t>
            </a:r>
          </a:p>
          <a:p>
            <a:pPr lvl="1"/>
            <a:endParaRPr lang="en-US" altLang="ko-KR" smtClean="0"/>
          </a:p>
        </p:txBody>
      </p:sp>
      <p:sp>
        <p:nvSpPr>
          <p:cNvPr id="15363" name="AutoShape 4"/>
          <p:cNvSpPr>
            <a:spLocks noChangeArrowheads="1"/>
          </p:cNvSpPr>
          <p:nvPr/>
        </p:nvSpPr>
        <p:spPr bwMode="auto">
          <a:xfrm>
            <a:off x="5638800" y="685800"/>
            <a:ext cx="1752600" cy="685800"/>
          </a:xfrm>
          <a:prstGeom prst="wedgeRoundRectCallout">
            <a:avLst>
              <a:gd name="adj1" fmla="val -99727"/>
              <a:gd name="adj2" fmla="val 28241"/>
              <a:gd name="adj3" fmla="val 16667"/>
            </a:avLst>
          </a:prstGeom>
          <a:solidFill>
            <a:srgbClr val="FFFF00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smtClean="0">
                <a:solidFill>
                  <a:srgbClr val="000000"/>
                </a:solidFill>
                <a:latin typeface="Times New Roman" pitchFamily="18" charset="0"/>
              </a:rPr>
              <a:t>*Numeric Data</a:t>
            </a:r>
          </a:p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smtClean="0">
                <a:solidFill>
                  <a:srgbClr val="000000"/>
                </a:solidFill>
                <a:latin typeface="Times New Roman" pitchFamily="18" charset="0"/>
              </a:rPr>
              <a:t>1) Fixed Point</a:t>
            </a:r>
          </a:p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smtClean="0">
                <a:solidFill>
                  <a:srgbClr val="000000"/>
                </a:solidFill>
                <a:latin typeface="Times New Roman" pitchFamily="18" charset="0"/>
              </a:rPr>
              <a:t>2) Floating Point</a:t>
            </a:r>
          </a:p>
        </p:txBody>
      </p:sp>
      <p:sp>
        <p:nvSpPr>
          <p:cNvPr id="15364" name="AutoShape 5"/>
          <p:cNvSpPr>
            <a:spLocks noChangeArrowheads="1"/>
          </p:cNvSpPr>
          <p:nvPr/>
        </p:nvSpPr>
        <p:spPr bwMode="auto">
          <a:xfrm>
            <a:off x="6781800" y="1905000"/>
            <a:ext cx="1981200" cy="457200"/>
          </a:xfrm>
          <a:prstGeom prst="wedgeRoundRectCallout">
            <a:avLst>
              <a:gd name="adj1" fmla="val 27245"/>
              <a:gd name="adj2" fmla="val 77083"/>
              <a:gd name="adj3" fmla="val 16667"/>
            </a:avLst>
          </a:prstGeom>
          <a:solidFill>
            <a:srgbClr val="00FFFF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Ctr="1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ko-KR" altLang="ko-KR" sz="1400" smtClean="0">
                <a:solidFill>
                  <a:srgbClr val="000000"/>
                </a:solidFill>
                <a:latin typeface="Times New Roman" pitchFamily="18" charset="0"/>
              </a:rPr>
              <a:t>* 32.25</a:t>
            </a:r>
          </a:p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ko-KR" altLang="ko-KR" sz="1400" smtClean="0">
                <a:solidFill>
                  <a:srgbClr val="000000"/>
                </a:solidFill>
                <a:latin typeface="Times New Roman" pitchFamily="18" charset="0"/>
              </a:rPr>
              <a:t>1) 0.25, 2) 32.0, 3) 32.25</a:t>
            </a:r>
            <a:endParaRPr kumimoji="1" lang="en-US" altLang="ko-KR" sz="1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5486400" y="5029200"/>
            <a:ext cx="2362200" cy="1281113"/>
          </a:xfrm>
          <a:prstGeom prst="rect">
            <a:avLst/>
          </a:prstGeom>
          <a:solidFill>
            <a:srgbClr val="FFFF99"/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fontAlgn="base" latinLnBrk="1">
              <a:spcBef>
                <a:spcPct val="50000"/>
              </a:spcBef>
              <a:spcAft>
                <a:spcPct val="0"/>
              </a:spcAft>
            </a:pPr>
            <a:r>
              <a:rPr kumimoji="1" lang="ko-KR" altLang="en-US" sz="1400" smtClean="0">
                <a:solidFill>
                  <a:srgbClr val="000000"/>
                </a:solidFill>
              </a:rPr>
              <a:t>    </a:t>
            </a:r>
            <a:r>
              <a:rPr kumimoji="1" lang="ko-KR" altLang="en-US" sz="1400" b="1" smtClean="0">
                <a:solidFill>
                  <a:srgbClr val="D01608"/>
                </a:solidFill>
              </a:rPr>
              <a:t>+14                       -14</a:t>
            </a:r>
          </a:p>
          <a:p>
            <a:pPr fontAlgn="base" latinLnBrk="1">
              <a:spcBef>
                <a:spcPct val="50000"/>
              </a:spcBef>
              <a:spcAft>
                <a:spcPct val="0"/>
              </a:spcAft>
            </a:pPr>
            <a:r>
              <a:rPr kumimoji="1" lang="ko-KR" altLang="en-US" sz="1400" smtClean="0">
                <a:solidFill>
                  <a:srgbClr val="000000"/>
                </a:solidFill>
              </a:rPr>
              <a:t>0 0001110             1 0001110</a:t>
            </a:r>
          </a:p>
          <a:p>
            <a:pPr fontAlgn="base" latinLnBrk="1">
              <a:spcBef>
                <a:spcPct val="50000"/>
              </a:spcBef>
              <a:spcAft>
                <a:spcPct val="0"/>
              </a:spcAft>
            </a:pPr>
            <a:r>
              <a:rPr kumimoji="1" lang="ko-KR" altLang="en-US" sz="1400" smtClean="0">
                <a:solidFill>
                  <a:srgbClr val="000000"/>
                </a:solidFill>
              </a:rPr>
              <a:t>0 0001110             1 1110001 </a:t>
            </a:r>
          </a:p>
          <a:p>
            <a:pPr fontAlgn="base" latinLnBrk="1">
              <a:spcBef>
                <a:spcPct val="50000"/>
              </a:spcBef>
              <a:spcAft>
                <a:spcPct val="0"/>
              </a:spcAft>
            </a:pPr>
            <a:r>
              <a:rPr kumimoji="1" lang="ko-KR" altLang="en-US" sz="1400" smtClean="0">
                <a:solidFill>
                  <a:srgbClr val="000000"/>
                </a:solidFill>
              </a:rPr>
              <a:t>0 0001110             1 1110010 </a:t>
            </a:r>
          </a:p>
        </p:txBody>
      </p:sp>
      <p:sp>
        <p:nvSpPr>
          <p:cNvPr id="15366" name="AutoShape 9"/>
          <p:cNvSpPr>
            <a:spLocks/>
          </p:cNvSpPr>
          <p:nvPr/>
        </p:nvSpPr>
        <p:spPr bwMode="auto">
          <a:xfrm>
            <a:off x="8001000" y="4876800"/>
            <a:ext cx="1066800" cy="609600"/>
          </a:xfrm>
          <a:prstGeom prst="borderCallout2">
            <a:avLst>
              <a:gd name="adj1" fmla="val 18750"/>
              <a:gd name="adj2" fmla="val -7144"/>
              <a:gd name="adj3" fmla="val 18750"/>
              <a:gd name="adj4" fmla="val -26935"/>
              <a:gd name="adj5" fmla="val 20833"/>
              <a:gd name="adj6" fmla="val -47472"/>
            </a:avLst>
          </a:prstGeom>
          <a:solidFill>
            <a:srgbClr val="FFCC99"/>
          </a:solidFill>
          <a:ln w="127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200" smtClean="0">
                <a:solidFill>
                  <a:srgbClr val="000000"/>
                </a:solidFill>
                <a:latin typeface="Times New Roman" pitchFamily="18" charset="0"/>
              </a:rPr>
              <a:t>* MSB for Sign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200" smtClean="0">
                <a:solidFill>
                  <a:srgbClr val="000000"/>
                </a:solidFill>
                <a:latin typeface="Times New Roman" pitchFamily="18" charset="0"/>
              </a:rPr>
              <a:t> “0”  is plus     +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200" smtClean="0">
                <a:solidFill>
                  <a:srgbClr val="000000"/>
                </a:solidFill>
                <a:latin typeface="Times New Roman" pitchFamily="18" charset="0"/>
              </a:rPr>
              <a:t> “1”  is minus  -</a:t>
            </a:r>
          </a:p>
        </p:txBody>
      </p:sp>
      <p:sp>
        <p:nvSpPr>
          <p:cNvPr id="15367" name="Line 10"/>
          <p:cNvSpPr>
            <a:spLocks noChangeShapeType="1"/>
          </p:cNvSpPr>
          <p:nvPr/>
        </p:nvSpPr>
        <p:spPr bwMode="auto">
          <a:xfrm>
            <a:off x="5181600" y="5486400"/>
            <a:ext cx="2286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8" name="Line 11"/>
          <p:cNvSpPr>
            <a:spLocks noChangeShapeType="1"/>
          </p:cNvSpPr>
          <p:nvPr/>
        </p:nvSpPr>
        <p:spPr bwMode="auto">
          <a:xfrm>
            <a:off x="5181600" y="5791200"/>
            <a:ext cx="2286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9" name="Line 12"/>
          <p:cNvSpPr>
            <a:spLocks noChangeShapeType="1"/>
          </p:cNvSpPr>
          <p:nvPr/>
        </p:nvSpPr>
        <p:spPr bwMode="auto">
          <a:xfrm>
            <a:off x="5181600" y="6096000"/>
            <a:ext cx="2286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70" name="AutoShape 14"/>
          <p:cNvSpPr>
            <a:spLocks noChangeArrowheads="1"/>
          </p:cNvSpPr>
          <p:nvPr/>
        </p:nvSpPr>
        <p:spPr bwMode="auto">
          <a:xfrm>
            <a:off x="0" y="5410200"/>
            <a:ext cx="1141413" cy="574675"/>
          </a:xfrm>
          <a:prstGeom prst="cloudCallout">
            <a:avLst>
              <a:gd name="adj1" fmla="val 76565"/>
              <a:gd name="adj2" fmla="val 66852"/>
            </a:avLst>
          </a:prstGeom>
          <a:solidFill>
            <a:srgbClr val="FFCC0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solidFill>
                  <a:srgbClr val="000000"/>
                </a:solidFill>
                <a:latin typeface="Times New Roman" pitchFamily="18" charset="0"/>
              </a:rPr>
              <a:t>Most Common</a:t>
            </a:r>
          </a:p>
        </p:txBody>
      </p:sp>
      <p:sp>
        <p:nvSpPr>
          <p:cNvPr id="15371" name="Rectangle 1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ko-KR" altLang="en-US" smtClean="0"/>
              <a:t>3. </a:t>
            </a:r>
            <a:r>
              <a:rPr lang="en-US" altLang="ko-KR" smtClean="0"/>
              <a:t>Fixed-Point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365944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ko-KR" smtClean="0"/>
              <a:t>Arithmetic Addition</a:t>
            </a:r>
          </a:p>
          <a:p>
            <a:pPr lvl="2"/>
            <a:r>
              <a:rPr lang="en-US" altLang="ko-KR" smtClean="0"/>
              <a:t>Addition Rules of Ordinary Arithmetic</a:t>
            </a:r>
          </a:p>
          <a:p>
            <a:pPr lvl="3"/>
            <a:r>
              <a:rPr lang="en-US" altLang="ko-KR" smtClean="0"/>
              <a:t>The signs are</a:t>
            </a:r>
            <a:r>
              <a:rPr lang="en-US" altLang="ko-KR" b="1" i="1" smtClean="0">
                <a:solidFill>
                  <a:srgbClr val="996633"/>
                </a:solidFill>
              </a:rPr>
              <a:t> same</a:t>
            </a:r>
            <a:r>
              <a:rPr lang="en-US" altLang="ko-KR" smtClean="0"/>
              <a:t> : sign= </a:t>
            </a:r>
            <a:r>
              <a:rPr lang="en-US" altLang="ko-KR" b="1" i="1" smtClean="0">
                <a:solidFill>
                  <a:schemeClr val="accent1"/>
                </a:solidFill>
              </a:rPr>
              <a:t>common</a:t>
            </a:r>
            <a:r>
              <a:rPr lang="en-US" altLang="ko-KR" smtClean="0"/>
              <a:t> sign, result=</a:t>
            </a:r>
            <a:r>
              <a:rPr lang="en-US" altLang="ko-KR" b="1" i="1" smtClean="0">
                <a:solidFill>
                  <a:schemeClr val="accent1"/>
                </a:solidFill>
              </a:rPr>
              <a:t> add</a:t>
            </a:r>
            <a:r>
              <a:rPr lang="en-US" altLang="ko-KR" smtClean="0"/>
              <a:t> </a:t>
            </a:r>
          </a:p>
          <a:p>
            <a:pPr lvl="3"/>
            <a:r>
              <a:rPr lang="en-US" altLang="ko-KR" smtClean="0"/>
              <a:t>The signs are </a:t>
            </a:r>
            <a:r>
              <a:rPr lang="en-US" altLang="ko-KR" b="1" i="1" smtClean="0">
                <a:solidFill>
                  <a:srgbClr val="996633"/>
                </a:solidFill>
              </a:rPr>
              <a:t>different</a:t>
            </a:r>
            <a:r>
              <a:rPr lang="en-US" altLang="ko-KR" smtClean="0"/>
              <a:t> : sign= </a:t>
            </a:r>
            <a:r>
              <a:rPr lang="en-US" altLang="ko-KR" b="1" i="1" smtClean="0">
                <a:solidFill>
                  <a:schemeClr val="accent1"/>
                </a:solidFill>
              </a:rPr>
              <a:t>larger</a:t>
            </a:r>
            <a:r>
              <a:rPr lang="en-US" altLang="ko-KR" smtClean="0"/>
              <a:t> sign, result= </a:t>
            </a:r>
            <a:r>
              <a:rPr lang="en-US" altLang="ko-KR" b="1" i="1" smtClean="0">
                <a:solidFill>
                  <a:schemeClr val="accent1"/>
                </a:solidFill>
              </a:rPr>
              <a:t>larger-smaller</a:t>
            </a:r>
          </a:p>
          <a:p>
            <a:pPr lvl="2"/>
            <a:r>
              <a:rPr lang="en-US" altLang="ko-KR" smtClean="0"/>
              <a:t>Addition Rules of the signed 2’s complement</a:t>
            </a:r>
          </a:p>
          <a:p>
            <a:pPr lvl="3"/>
            <a:r>
              <a:rPr lang="en-US" altLang="ko-KR" smtClean="0"/>
              <a:t>Add the two numbers including their sign bits</a:t>
            </a:r>
          </a:p>
          <a:p>
            <a:pPr lvl="3"/>
            <a:r>
              <a:rPr lang="en-US" altLang="ko-KR" smtClean="0"/>
              <a:t>Discard any carry out of the sign bit position</a:t>
            </a:r>
          </a:p>
          <a:p>
            <a:pPr lvl="1"/>
            <a:r>
              <a:rPr lang="en-US" altLang="ko-KR" smtClean="0"/>
              <a:t>Arithmetic Subtraction</a:t>
            </a:r>
          </a:p>
          <a:p>
            <a:pPr lvl="2"/>
            <a:r>
              <a:rPr lang="en-US" altLang="ko-KR" smtClean="0"/>
              <a:t>Subtraction is changed to an Addition</a:t>
            </a:r>
          </a:p>
          <a:p>
            <a:pPr lvl="3"/>
            <a:r>
              <a:rPr lang="en-US" altLang="ko-KR" smtClean="0"/>
              <a:t>(± A) - (+ B) = (± A) + (- B) </a:t>
            </a:r>
          </a:p>
          <a:p>
            <a:pPr lvl="3"/>
            <a:r>
              <a:rPr lang="en-US" altLang="ko-KR" smtClean="0"/>
              <a:t>(± A) - ( - B) = (± A) + (+ B) </a:t>
            </a:r>
          </a:p>
          <a:p>
            <a:pPr lvl="3"/>
            <a:endParaRPr lang="en-US" altLang="ko-KR" smtClean="0"/>
          </a:p>
          <a:p>
            <a:pPr lvl="3"/>
            <a:endParaRPr lang="en-US" altLang="ko-KR" smtClean="0"/>
          </a:p>
          <a:p>
            <a:pPr lvl="3"/>
            <a:endParaRPr lang="en-US" altLang="ko-KR" smtClean="0"/>
          </a:p>
          <a:p>
            <a:pPr lvl="3"/>
            <a:endParaRPr lang="en-US" altLang="ko-KR" smtClean="0"/>
          </a:p>
          <a:p>
            <a:pPr lvl="1">
              <a:lnSpc>
                <a:spcPct val="80000"/>
              </a:lnSpc>
            </a:pPr>
            <a:r>
              <a:rPr lang="en-US" altLang="ko-KR" smtClean="0"/>
              <a:t>Overflow</a:t>
            </a:r>
          </a:p>
          <a:p>
            <a:pPr lvl="2"/>
            <a:r>
              <a:rPr lang="en-US" altLang="ko-KR" smtClean="0"/>
              <a:t>Two numbers of n digits each are added and the sum occupies n+1 digits</a:t>
            </a:r>
          </a:p>
          <a:p>
            <a:pPr lvl="2"/>
            <a:r>
              <a:rPr lang="en-US" altLang="ko-KR" smtClean="0"/>
              <a:t>n + 1 bit cannot be accommodated in a register with a standard length of n bits(</a:t>
            </a:r>
            <a:r>
              <a:rPr lang="en-US" altLang="ko-KR" i="1" smtClean="0">
                <a:solidFill>
                  <a:schemeClr val="accent2"/>
                </a:solidFill>
              </a:rPr>
              <a:t>many computer detect the occurrence of an overflow, and a corresponding F/F is set</a:t>
            </a:r>
            <a:r>
              <a:rPr lang="en-US" altLang="ko-KR" smtClean="0"/>
              <a:t>)</a:t>
            </a:r>
          </a:p>
          <a:p>
            <a:pPr lvl="2"/>
            <a:endParaRPr lang="en-US" altLang="ko-KR" smtClean="0"/>
          </a:p>
        </p:txBody>
      </p:sp>
      <p:sp>
        <p:nvSpPr>
          <p:cNvPr id="26627" name="AutoShape 4"/>
          <p:cNvSpPr>
            <a:spLocks noChangeArrowheads="1"/>
          </p:cNvSpPr>
          <p:nvPr/>
        </p:nvSpPr>
        <p:spPr bwMode="auto">
          <a:xfrm>
            <a:off x="6705600" y="1143000"/>
            <a:ext cx="1600200" cy="457200"/>
          </a:xfrm>
          <a:prstGeom prst="wedgeRoundRectCallout">
            <a:avLst>
              <a:gd name="adj1" fmla="val -61407"/>
              <a:gd name="adj2" fmla="val 73611"/>
              <a:gd name="adj3" fmla="val 16667"/>
            </a:avLst>
          </a:prstGeom>
          <a:solidFill>
            <a:srgbClr val="FFFF00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smtClean="0">
                <a:solidFill>
                  <a:srgbClr val="000000"/>
                </a:solidFill>
                <a:latin typeface="Times New Roman" pitchFamily="18" charset="0"/>
              </a:rPr>
              <a:t>(-12) + (-13) = -25</a:t>
            </a:r>
          </a:p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smtClean="0">
                <a:solidFill>
                  <a:srgbClr val="000000"/>
                </a:solidFill>
                <a:latin typeface="Times New Roman" pitchFamily="18" charset="0"/>
              </a:rPr>
              <a:t>(+12) + (+13) = +25</a:t>
            </a:r>
          </a:p>
        </p:txBody>
      </p:sp>
      <p:sp>
        <p:nvSpPr>
          <p:cNvPr id="26628" name="AutoShape 5"/>
          <p:cNvSpPr>
            <a:spLocks noChangeArrowheads="1"/>
          </p:cNvSpPr>
          <p:nvPr/>
        </p:nvSpPr>
        <p:spPr bwMode="auto">
          <a:xfrm>
            <a:off x="7620000" y="1676400"/>
            <a:ext cx="1295400" cy="457200"/>
          </a:xfrm>
          <a:prstGeom prst="wedgeRoundRectCallout">
            <a:avLst>
              <a:gd name="adj1" fmla="val -71444"/>
              <a:gd name="adj2" fmla="val 48958"/>
              <a:gd name="adj3" fmla="val 16667"/>
            </a:avLst>
          </a:prstGeom>
          <a:solidFill>
            <a:srgbClr val="FFFF00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smtClean="0">
                <a:solidFill>
                  <a:srgbClr val="000000"/>
                </a:solidFill>
                <a:latin typeface="Times New Roman" pitchFamily="18" charset="0"/>
              </a:rPr>
              <a:t>(+25) + (-37)</a:t>
            </a:r>
          </a:p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smtClean="0">
                <a:solidFill>
                  <a:srgbClr val="000000"/>
                </a:solidFill>
                <a:latin typeface="Times New Roman" pitchFamily="18" charset="0"/>
              </a:rPr>
              <a:t> = 37 - 25 = </a:t>
            </a:r>
            <a:r>
              <a:rPr kumimoji="1" lang="en-US" altLang="ko-KR" sz="1400" b="1" smtClean="0">
                <a:solidFill>
                  <a:srgbClr val="D01608"/>
                </a:solidFill>
                <a:latin typeface="Times New Roman" pitchFamily="18" charset="0"/>
              </a:rPr>
              <a:t>-</a:t>
            </a:r>
            <a:r>
              <a:rPr kumimoji="1" lang="en-US" altLang="ko-KR" sz="1400" smtClean="0">
                <a:solidFill>
                  <a:srgbClr val="000000"/>
                </a:solidFill>
                <a:latin typeface="Times New Roman" pitchFamily="18" charset="0"/>
              </a:rPr>
              <a:t>12</a:t>
            </a:r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6019800" y="2286000"/>
            <a:ext cx="2971800" cy="17526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fontAlgn="base" latinLnBrk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ko-KR" sz="1400" b="1" smtClean="0">
                <a:solidFill>
                  <a:srgbClr val="800080"/>
                </a:solidFill>
              </a:rPr>
              <a:t>*Addition Exam)</a:t>
            </a:r>
            <a:endParaRPr kumimoji="1" lang="en-US" altLang="ko-KR" sz="1400" smtClean="0">
              <a:solidFill>
                <a:srgbClr val="000000"/>
              </a:solidFill>
            </a:endParaRPr>
          </a:p>
          <a:p>
            <a:pPr fontAlgn="base" latinLnBrk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ko-KR" altLang="en-US" sz="1400" smtClean="0">
                <a:solidFill>
                  <a:srgbClr val="000000"/>
                </a:solidFill>
              </a:rPr>
              <a:t>+  6   00000110           - 6    11111010</a:t>
            </a:r>
          </a:p>
          <a:p>
            <a:pPr fontAlgn="base" latinLnBrk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ko-KR" altLang="en-US" sz="1400" smtClean="0">
                <a:solidFill>
                  <a:srgbClr val="000000"/>
                </a:solidFill>
              </a:rPr>
              <a:t>+ 13  00001101         + 13   00001101</a:t>
            </a:r>
          </a:p>
          <a:p>
            <a:pPr fontAlgn="base" latinLnBrk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ko-KR" altLang="en-US" sz="1400" smtClean="0">
                <a:solidFill>
                  <a:srgbClr val="000000"/>
                </a:solidFill>
              </a:rPr>
              <a:t>+ 19  00010011           + 7   00000111</a:t>
            </a:r>
          </a:p>
          <a:p>
            <a:pPr fontAlgn="base" latinLnBrk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endParaRPr kumimoji="1" lang="ko-KR" altLang="en-US" sz="1400" smtClean="0">
              <a:solidFill>
                <a:srgbClr val="000000"/>
              </a:solidFill>
            </a:endParaRPr>
          </a:p>
          <a:p>
            <a:pPr fontAlgn="base" latinLnBrk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ko-KR" altLang="en-US" sz="1400" smtClean="0">
                <a:solidFill>
                  <a:srgbClr val="000000"/>
                </a:solidFill>
              </a:rPr>
              <a:t>+  6   00000110           - 6    11111010</a:t>
            </a:r>
          </a:p>
          <a:p>
            <a:pPr fontAlgn="base" latinLnBrk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ko-KR" altLang="en-US" sz="1400" smtClean="0">
                <a:solidFill>
                  <a:srgbClr val="000000"/>
                </a:solidFill>
              </a:rPr>
              <a:t>-  13  11110011          - 13   11110011</a:t>
            </a:r>
          </a:p>
          <a:p>
            <a:pPr fontAlgn="base" latinLnBrk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ko-KR" altLang="en-US" sz="1400" smtClean="0">
                <a:solidFill>
                  <a:srgbClr val="000000"/>
                </a:solidFill>
              </a:rPr>
              <a:t> -   7  11111001          - 19   11101101</a:t>
            </a:r>
          </a:p>
        </p:txBody>
      </p:sp>
      <p:sp>
        <p:nvSpPr>
          <p:cNvPr id="26630" name="Line 8"/>
          <p:cNvSpPr>
            <a:spLocks noChangeShapeType="1"/>
          </p:cNvSpPr>
          <p:nvPr/>
        </p:nvSpPr>
        <p:spPr bwMode="auto">
          <a:xfrm>
            <a:off x="6172200" y="28956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31" name="Line 9"/>
          <p:cNvSpPr>
            <a:spLocks noChangeShapeType="1"/>
          </p:cNvSpPr>
          <p:nvPr/>
        </p:nvSpPr>
        <p:spPr bwMode="auto">
          <a:xfrm>
            <a:off x="7772400" y="3733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32" name="Line 10"/>
          <p:cNvSpPr>
            <a:spLocks noChangeShapeType="1"/>
          </p:cNvSpPr>
          <p:nvPr/>
        </p:nvSpPr>
        <p:spPr bwMode="auto">
          <a:xfrm>
            <a:off x="6172200" y="3733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33" name="Line 11"/>
          <p:cNvSpPr>
            <a:spLocks noChangeShapeType="1"/>
          </p:cNvSpPr>
          <p:nvPr/>
        </p:nvSpPr>
        <p:spPr bwMode="auto">
          <a:xfrm>
            <a:off x="7696200" y="28956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34" name="Line 13"/>
          <p:cNvSpPr>
            <a:spLocks noChangeShapeType="1"/>
          </p:cNvSpPr>
          <p:nvPr/>
        </p:nvSpPr>
        <p:spPr bwMode="auto">
          <a:xfrm>
            <a:off x="6553200" y="37338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35" name="Line 14"/>
          <p:cNvSpPr>
            <a:spLocks noChangeShapeType="1"/>
          </p:cNvSpPr>
          <p:nvPr/>
        </p:nvSpPr>
        <p:spPr bwMode="auto">
          <a:xfrm>
            <a:off x="8153400" y="373380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36" name="Line 15"/>
          <p:cNvSpPr>
            <a:spLocks noChangeShapeType="1"/>
          </p:cNvSpPr>
          <p:nvPr/>
        </p:nvSpPr>
        <p:spPr bwMode="auto">
          <a:xfrm>
            <a:off x="8153400" y="289560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37" name="Line 16"/>
          <p:cNvSpPr>
            <a:spLocks noChangeShapeType="1"/>
          </p:cNvSpPr>
          <p:nvPr/>
        </p:nvSpPr>
        <p:spPr bwMode="auto">
          <a:xfrm>
            <a:off x="6553200" y="28956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38" name="Line 17"/>
          <p:cNvSpPr>
            <a:spLocks noChangeShapeType="1"/>
          </p:cNvSpPr>
          <p:nvPr/>
        </p:nvSpPr>
        <p:spPr bwMode="auto">
          <a:xfrm>
            <a:off x="5715000" y="2819400"/>
            <a:ext cx="2286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39" name="Text Box 18"/>
          <p:cNvSpPr txBox="1">
            <a:spLocks noChangeArrowheads="1"/>
          </p:cNvSpPr>
          <p:nvPr/>
        </p:nvSpPr>
        <p:spPr bwMode="auto">
          <a:xfrm>
            <a:off x="1600200" y="4191000"/>
            <a:ext cx="4495800" cy="838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fontAlgn="base" latinLnBrk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ko-KR" sz="1400" b="1" smtClean="0">
                <a:solidFill>
                  <a:srgbClr val="800080"/>
                </a:solidFill>
              </a:rPr>
              <a:t>* Subtraction Exam)  </a:t>
            </a:r>
            <a:r>
              <a:rPr kumimoji="1" lang="ko-KR" altLang="en-US" sz="1400" smtClean="0">
                <a:solidFill>
                  <a:srgbClr val="000000"/>
                </a:solidFill>
              </a:rPr>
              <a:t>(- 6) - ( - 13) = +7</a:t>
            </a:r>
          </a:p>
          <a:p>
            <a:pPr fontAlgn="base" latinLnBrk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ko-KR" altLang="en-US" sz="1400" smtClean="0">
                <a:solidFill>
                  <a:srgbClr val="000000"/>
                </a:solidFill>
              </a:rPr>
              <a:t>11111010 - 11110011 = 11111010 + 2’</a:t>
            </a:r>
            <a:r>
              <a:rPr kumimoji="1" lang="en-US" altLang="ko-KR" sz="1400" smtClean="0">
                <a:solidFill>
                  <a:srgbClr val="000000"/>
                </a:solidFill>
              </a:rPr>
              <a:t>s comp of 11110011</a:t>
            </a:r>
          </a:p>
          <a:p>
            <a:pPr fontAlgn="base" latinLnBrk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ko-KR" sz="1400" smtClean="0">
                <a:solidFill>
                  <a:srgbClr val="000000"/>
                </a:solidFill>
              </a:rPr>
              <a:t>                                     = 11111010 + 00001101</a:t>
            </a:r>
          </a:p>
          <a:p>
            <a:pPr fontAlgn="base" latinLnBrk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ko-KR" sz="1400" smtClean="0">
                <a:solidFill>
                  <a:srgbClr val="000000"/>
                </a:solidFill>
              </a:rPr>
              <a:t>                                     = 1 00000111 = +7 	</a:t>
            </a:r>
          </a:p>
        </p:txBody>
      </p:sp>
      <p:sp>
        <p:nvSpPr>
          <p:cNvPr id="26640" name="Oval 19"/>
          <p:cNvSpPr>
            <a:spLocks noChangeArrowheads="1"/>
          </p:cNvSpPr>
          <p:nvPr/>
        </p:nvSpPr>
        <p:spPr bwMode="auto">
          <a:xfrm>
            <a:off x="3429000" y="4800600"/>
            <a:ext cx="228600" cy="152400"/>
          </a:xfrm>
          <a:prstGeom prst="ellips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41" name="AutoShape 20"/>
          <p:cNvSpPr>
            <a:spLocks noChangeArrowheads="1"/>
          </p:cNvSpPr>
          <p:nvPr/>
        </p:nvSpPr>
        <p:spPr bwMode="auto">
          <a:xfrm>
            <a:off x="609600" y="4495800"/>
            <a:ext cx="1141413" cy="574675"/>
          </a:xfrm>
          <a:prstGeom prst="cloudCallout">
            <a:avLst>
              <a:gd name="adj1" fmla="val 178792"/>
              <a:gd name="adj2" fmla="val 12431"/>
            </a:avLst>
          </a:prstGeom>
          <a:solidFill>
            <a:srgbClr val="FFCC0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solidFill>
                  <a:srgbClr val="000000"/>
                </a:solidFill>
                <a:latin typeface="Times New Roman" pitchFamily="18" charset="0"/>
              </a:rPr>
              <a:t>Discard End Carry</a:t>
            </a:r>
          </a:p>
        </p:txBody>
      </p:sp>
      <p:sp>
        <p:nvSpPr>
          <p:cNvPr id="26642" name="Rectangle 21"/>
          <p:cNvSpPr>
            <a:spLocks noGrp="1" noChangeArrowheads="1"/>
          </p:cNvSpPr>
          <p:nvPr>
            <p:ph type="title"/>
          </p:nvPr>
        </p:nvSpPr>
        <p:spPr>
          <a:xfrm>
            <a:off x="625475" y="-4763"/>
            <a:ext cx="7772400" cy="685801"/>
          </a:xfrm>
          <a:noFill/>
        </p:spPr>
        <p:txBody>
          <a:bodyPr/>
          <a:lstStyle/>
          <a:p>
            <a:pPr algn="r"/>
            <a:r>
              <a:rPr lang="ko-KR" altLang="en-US" smtClean="0"/>
              <a:t>3. </a:t>
            </a:r>
            <a:r>
              <a:rPr lang="en-US" altLang="ko-KR" smtClean="0"/>
              <a:t>Fixed-Point Representation</a:t>
            </a:r>
          </a:p>
        </p:txBody>
      </p:sp>
      <p:pic>
        <p:nvPicPr>
          <p:cNvPr id="26643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9056"/>
            <a:ext cx="3336925" cy="959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38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Addition and Subtraction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4267199" cy="1351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" y="3084048"/>
            <a:ext cx="6757988" cy="315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85812" y="2639682"/>
            <a:ext cx="61483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FF0000"/>
                </a:solidFill>
              </a:rPr>
              <a:t>Addition and Subtraction with Signed-Magnitude Data</a:t>
            </a:r>
          </a:p>
        </p:txBody>
      </p:sp>
    </p:spTree>
    <p:extLst>
      <p:ext uri="{BB962C8B-B14F-4D97-AF65-F5344CB8AC3E}">
        <p14:creationId xmlns:p14="http://schemas.microsoft.com/office/powerpoint/2010/main" val="91996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">
  <a:themeElements>
    <a:clrScheme name="">
      <a:dk1>
        <a:srgbClr val="000000"/>
      </a:dk1>
      <a:lt1>
        <a:srgbClr val="FFFFFF"/>
      </a:lt1>
      <a:dk2>
        <a:srgbClr val="000082"/>
      </a:dk2>
      <a:lt2>
        <a:srgbClr val="C0C0C0"/>
      </a:lt2>
      <a:accent1>
        <a:srgbClr val="D01608"/>
      </a:accent1>
      <a:accent2>
        <a:srgbClr val="000082"/>
      </a:accent2>
      <a:accent3>
        <a:srgbClr val="FFFFFF"/>
      </a:accent3>
      <a:accent4>
        <a:srgbClr val="000000"/>
      </a:accent4>
      <a:accent5>
        <a:srgbClr val="E4ABAA"/>
      </a:accent5>
      <a:accent6>
        <a:srgbClr val="000075"/>
      </a:accent6>
      <a:hlink>
        <a:srgbClr val="00C000"/>
      </a:hlink>
      <a:folHlink>
        <a:srgbClr val="800080"/>
      </a:folHlink>
    </a:clrScheme>
    <a:fontScheme name="org">
      <a:majorFont>
        <a:latin typeface="Book Antiqua"/>
        <a:ea typeface="굴림"/>
        <a:cs typeface=""/>
      </a:majorFont>
      <a:minorFont>
        <a:latin typeface="Arial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굴림" pitchFamily="50" charset="-127"/>
          </a:defRPr>
        </a:defPPr>
      </a:lstStyle>
    </a:lnDef>
  </a:objectDefaults>
  <a:extraClrSchemeLst>
    <a:extraClrScheme>
      <a:clrScheme name="or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2600</TotalTime>
  <Words>2289</Words>
  <Application>Microsoft Office PowerPoint</Application>
  <PresentationFormat>On-screen Show (4:3)</PresentationFormat>
  <Paragraphs>269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org</vt:lpstr>
      <vt:lpstr>PowerPoint Presentation</vt:lpstr>
      <vt:lpstr>Course Outcomes</vt:lpstr>
      <vt:lpstr>                                               UNIT-4  Computer Arithmetic: Introduction, Addition and Subtraction, Booth Multiplication Algorithm.   Memory Organization: Memory Hierarchy, Main Memory, Auxiliary memory, Associative Memory, Cache Memory, Virtual Memory.   </vt:lpstr>
      <vt:lpstr>Unit-4-Part-1</vt:lpstr>
      <vt:lpstr>Introduction</vt:lpstr>
      <vt:lpstr>Complements</vt:lpstr>
      <vt:lpstr>3. Fixed-Point Representation</vt:lpstr>
      <vt:lpstr>3. Fixed-Point Representation</vt:lpstr>
      <vt:lpstr>Addition and Subtraction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Hardware Implementation for Signed-Magnitude Data</vt:lpstr>
      <vt:lpstr>Hardware Implementation for Signed-Magnitude Data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danielravuri</dc:creator>
  <cp:lastModifiedBy>Acer</cp:lastModifiedBy>
  <cp:revision>74</cp:revision>
  <dcterms:created xsi:type="dcterms:W3CDTF">2006-08-16T00:00:00Z</dcterms:created>
  <dcterms:modified xsi:type="dcterms:W3CDTF">2022-11-10T11:00:00Z</dcterms:modified>
</cp:coreProperties>
</file>