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7"/>
  </p:notesMasterIdLst>
  <p:sldIdLst>
    <p:sldId id="257" r:id="rId2"/>
    <p:sldId id="265" r:id="rId3"/>
    <p:sldId id="260" r:id="rId4"/>
    <p:sldId id="259" r:id="rId5"/>
    <p:sldId id="261" r:id="rId6"/>
    <p:sldId id="262" r:id="rId7"/>
    <p:sldId id="263" r:id="rId8"/>
    <p:sldId id="264" r:id="rId9"/>
    <p:sldId id="266" r:id="rId10"/>
    <p:sldId id="268" r:id="rId11"/>
    <p:sldId id="267" r:id="rId12"/>
    <p:sldId id="273" r:id="rId13"/>
    <p:sldId id="277" r:id="rId14"/>
    <p:sldId id="276" r:id="rId15"/>
    <p:sldId id="278" r:id="rId16"/>
    <p:sldId id="279" r:id="rId17"/>
    <p:sldId id="280" r:id="rId18"/>
    <p:sldId id="281" r:id="rId19"/>
    <p:sldId id="282" r:id="rId20"/>
    <p:sldId id="283" r:id="rId21"/>
    <p:sldId id="284" r:id="rId22"/>
    <p:sldId id="285" r:id="rId23"/>
    <p:sldId id="286" r:id="rId24"/>
    <p:sldId id="287" r:id="rId25"/>
    <p:sldId id="288" r:id="rId26"/>
  </p:sldIdLst>
  <p:sldSz cx="13716000" cy="7315200"/>
  <p:notesSz cx="6858000" cy="9144000"/>
  <p:defaultTextStyle>
    <a:defPPr>
      <a:defRPr lang="en-US"/>
    </a:defPPr>
    <a:lvl1pPr marL="0" algn="l" defTabSz="940488" rtl="0" eaLnBrk="1" latinLnBrk="0" hangingPunct="1">
      <a:defRPr sz="1800" kern="1200">
        <a:solidFill>
          <a:schemeClr val="tx1"/>
        </a:solidFill>
        <a:latin typeface="+mn-lt"/>
        <a:ea typeface="+mn-ea"/>
        <a:cs typeface="+mn-cs"/>
      </a:defRPr>
    </a:lvl1pPr>
    <a:lvl2pPr marL="470244" algn="l" defTabSz="940488" rtl="0" eaLnBrk="1" latinLnBrk="0" hangingPunct="1">
      <a:defRPr sz="1800" kern="1200">
        <a:solidFill>
          <a:schemeClr val="tx1"/>
        </a:solidFill>
        <a:latin typeface="+mn-lt"/>
        <a:ea typeface="+mn-ea"/>
        <a:cs typeface="+mn-cs"/>
      </a:defRPr>
    </a:lvl2pPr>
    <a:lvl3pPr marL="940488" algn="l" defTabSz="940488" rtl="0" eaLnBrk="1" latinLnBrk="0" hangingPunct="1">
      <a:defRPr sz="1800" kern="1200">
        <a:solidFill>
          <a:schemeClr val="tx1"/>
        </a:solidFill>
        <a:latin typeface="+mn-lt"/>
        <a:ea typeface="+mn-ea"/>
        <a:cs typeface="+mn-cs"/>
      </a:defRPr>
    </a:lvl3pPr>
    <a:lvl4pPr marL="1410731" algn="l" defTabSz="940488" rtl="0" eaLnBrk="1" latinLnBrk="0" hangingPunct="1">
      <a:defRPr sz="1800" kern="1200">
        <a:solidFill>
          <a:schemeClr val="tx1"/>
        </a:solidFill>
        <a:latin typeface="+mn-lt"/>
        <a:ea typeface="+mn-ea"/>
        <a:cs typeface="+mn-cs"/>
      </a:defRPr>
    </a:lvl4pPr>
    <a:lvl5pPr marL="1880975" algn="l" defTabSz="940488" rtl="0" eaLnBrk="1" latinLnBrk="0" hangingPunct="1">
      <a:defRPr sz="1800" kern="1200">
        <a:solidFill>
          <a:schemeClr val="tx1"/>
        </a:solidFill>
        <a:latin typeface="+mn-lt"/>
        <a:ea typeface="+mn-ea"/>
        <a:cs typeface="+mn-cs"/>
      </a:defRPr>
    </a:lvl5pPr>
    <a:lvl6pPr marL="2351219" algn="l" defTabSz="940488" rtl="0" eaLnBrk="1" latinLnBrk="0" hangingPunct="1">
      <a:defRPr sz="1800" kern="1200">
        <a:solidFill>
          <a:schemeClr val="tx1"/>
        </a:solidFill>
        <a:latin typeface="+mn-lt"/>
        <a:ea typeface="+mn-ea"/>
        <a:cs typeface="+mn-cs"/>
      </a:defRPr>
    </a:lvl6pPr>
    <a:lvl7pPr marL="2821463" algn="l" defTabSz="940488" rtl="0" eaLnBrk="1" latinLnBrk="0" hangingPunct="1">
      <a:defRPr sz="1800" kern="1200">
        <a:solidFill>
          <a:schemeClr val="tx1"/>
        </a:solidFill>
        <a:latin typeface="+mn-lt"/>
        <a:ea typeface="+mn-ea"/>
        <a:cs typeface="+mn-cs"/>
      </a:defRPr>
    </a:lvl7pPr>
    <a:lvl8pPr marL="3291707" algn="l" defTabSz="940488" rtl="0" eaLnBrk="1" latinLnBrk="0" hangingPunct="1">
      <a:defRPr sz="1800" kern="1200">
        <a:solidFill>
          <a:schemeClr val="tx1"/>
        </a:solidFill>
        <a:latin typeface="+mn-lt"/>
        <a:ea typeface="+mn-ea"/>
        <a:cs typeface="+mn-cs"/>
      </a:defRPr>
    </a:lvl8pPr>
    <a:lvl9pPr marL="3761949" algn="l" defTabSz="940488"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654" y="-60"/>
      </p:cViewPr>
      <p:guideLst>
        <p:guide orient="horz" pos="2305"/>
        <p:guide pos="43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3EA1A7-2D6A-410F-B84B-EB1740F554A8}" type="datetimeFigureOut">
              <a:rPr lang="en-US" smtClean="0"/>
              <a:t>9/25/2023</a:t>
            </a:fld>
            <a:endParaRPr lang="en-US"/>
          </a:p>
        </p:txBody>
      </p:sp>
      <p:sp>
        <p:nvSpPr>
          <p:cNvPr id="4" name="Slide Image Placeholder 3"/>
          <p:cNvSpPr>
            <a:spLocks noGrp="1" noRot="1" noChangeAspect="1"/>
          </p:cNvSpPr>
          <p:nvPr>
            <p:ph type="sldImg" idx="2"/>
          </p:nvPr>
        </p:nvSpPr>
        <p:spPr>
          <a:xfrm>
            <a:off x="214313" y="685800"/>
            <a:ext cx="642937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82B71F-95A4-4616-8E9B-5878A1E73D4D}" type="slidenum">
              <a:rPr lang="en-US" smtClean="0"/>
              <a:t>‹#›</a:t>
            </a:fld>
            <a:endParaRPr lang="en-US"/>
          </a:p>
        </p:txBody>
      </p:sp>
    </p:spTree>
    <p:extLst>
      <p:ext uri="{BB962C8B-B14F-4D97-AF65-F5344CB8AC3E}">
        <p14:creationId xmlns:p14="http://schemas.microsoft.com/office/powerpoint/2010/main" val="3546971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82B71F-95A4-4616-8E9B-5878A1E73D4D}" type="slidenum">
              <a:rPr lang="en-US" smtClean="0"/>
              <a:t>15</a:t>
            </a:fld>
            <a:endParaRPr lang="en-US"/>
          </a:p>
        </p:txBody>
      </p:sp>
    </p:spTree>
    <p:extLst>
      <p:ext uri="{BB962C8B-B14F-4D97-AF65-F5344CB8AC3E}">
        <p14:creationId xmlns:p14="http://schemas.microsoft.com/office/powerpoint/2010/main" val="11329468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701" y="2272456"/>
            <a:ext cx="11658602" cy="1568027"/>
          </a:xfrm>
        </p:spPr>
        <p:txBody>
          <a:bodyPr/>
          <a:lstStyle/>
          <a:p>
            <a:r>
              <a:rPr lang="en-US" smtClean="0"/>
              <a:t>Click to edit Master title style</a:t>
            </a:r>
            <a:endParaRPr lang="en-US"/>
          </a:p>
        </p:txBody>
      </p:sp>
      <p:sp>
        <p:nvSpPr>
          <p:cNvPr id="3" name="Subtitle 2"/>
          <p:cNvSpPr>
            <a:spLocks noGrp="1"/>
          </p:cNvSpPr>
          <p:nvPr>
            <p:ph type="subTitle" idx="1"/>
          </p:nvPr>
        </p:nvSpPr>
        <p:spPr>
          <a:xfrm>
            <a:off x="2057402" y="4145280"/>
            <a:ext cx="9601200" cy="1869440"/>
          </a:xfrm>
        </p:spPr>
        <p:txBody>
          <a:bodyPr/>
          <a:lstStyle>
            <a:lvl1pPr marL="0" indent="0" algn="ctr">
              <a:buNone/>
              <a:defRPr>
                <a:solidFill>
                  <a:schemeClr val="tx1">
                    <a:tint val="75000"/>
                  </a:schemeClr>
                </a:solidFill>
              </a:defRPr>
            </a:lvl1pPr>
            <a:lvl2pPr marL="470244" indent="0" algn="ctr">
              <a:buNone/>
              <a:defRPr>
                <a:solidFill>
                  <a:schemeClr val="tx1">
                    <a:tint val="75000"/>
                  </a:schemeClr>
                </a:solidFill>
              </a:defRPr>
            </a:lvl2pPr>
            <a:lvl3pPr marL="940488" indent="0" algn="ctr">
              <a:buNone/>
              <a:defRPr>
                <a:solidFill>
                  <a:schemeClr val="tx1">
                    <a:tint val="75000"/>
                  </a:schemeClr>
                </a:solidFill>
              </a:defRPr>
            </a:lvl3pPr>
            <a:lvl4pPr marL="1410731" indent="0" algn="ctr">
              <a:buNone/>
              <a:defRPr>
                <a:solidFill>
                  <a:schemeClr val="tx1">
                    <a:tint val="75000"/>
                  </a:schemeClr>
                </a:solidFill>
              </a:defRPr>
            </a:lvl4pPr>
            <a:lvl5pPr marL="1880975" indent="0" algn="ctr">
              <a:buNone/>
              <a:defRPr>
                <a:solidFill>
                  <a:schemeClr val="tx1">
                    <a:tint val="75000"/>
                  </a:schemeClr>
                </a:solidFill>
              </a:defRPr>
            </a:lvl5pPr>
            <a:lvl6pPr marL="2351219" indent="0" algn="ctr">
              <a:buNone/>
              <a:defRPr>
                <a:solidFill>
                  <a:schemeClr val="tx1">
                    <a:tint val="75000"/>
                  </a:schemeClr>
                </a:solidFill>
              </a:defRPr>
            </a:lvl6pPr>
            <a:lvl7pPr marL="2821463" indent="0" algn="ctr">
              <a:buNone/>
              <a:defRPr>
                <a:solidFill>
                  <a:schemeClr val="tx1">
                    <a:tint val="75000"/>
                  </a:schemeClr>
                </a:solidFill>
              </a:defRPr>
            </a:lvl7pPr>
            <a:lvl8pPr marL="3291707" indent="0" algn="ctr">
              <a:buNone/>
              <a:defRPr>
                <a:solidFill>
                  <a:schemeClr val="tx1">
                    <a:tint val="75000"/>
                  </a:schemeClr>
                </a:solidFill>
              </a:defRPr>
            </a:lvl8pPr>
            <a:lvl9pPr marL="3761949"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944102" y="292949"/>
            <a:ext cx="3086100" cy="624162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2" y="292949"/>
            <a:ext cx="9029699" cy="62416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83469" y="4700695"/>
            <a:ext cx="11658602" cy="1452880"/>
          </a:xfrm>
        </p:spPr>
        <p:txBody>
          <a:bodyPr anchor="t"/>
          <a:lstStyle>
            <a:lvl1pPr algn="l">
              <a:defRPr sz="4100" b="1" cap="all"/>
            </a:lvl1pPr>
          </a:lstStyle>
          <a:p>
            <a:r>
              <a:rPr lang="en-US" smtClean="0"/>
              <a:t>Click to edit Master title style</a:t>
            </a:r>
            <a:endParaRPr lang="en-US"/>
          </a:p>
        </p:txBody>
      </p:sp>
      <p:sp>
        <p:nvSpPr>
          <p:cNvPr id="3" name="Text Placeholder 2"/>
          <p:cNvSpPr>
            <a:spLocks noGrp="1"/>
          </p:cNvSpPr>
          <p:nvPr>
            <p:ph type="body" idx="1"/>
          </p:nvPr>
        </p:nvSpPr>
        <p:spPr>
          <a:xfrm>
            <a:off x="1083469" y="3100495"/>
            <a:ext cx="11658602" cy="1600200"/>
          </a:xfrm>
        </p:spPr>
        <p:txBody>
          <a:bodyPr anchor="b"/>
          <a:lstStyle>
            <a:lvl1pPr marL="0" indent="0">
              <a:buNone/>
              <a:defRPr sz="2100">
                <a:solidFill>
                  <a:schemeClr val="tx1">
                    <a:tint val="75000"/>
                  </a:schemeClr>
                </a:solidFill>
              </a:defRPr>
            </a:lvl1pPr>
            <a:lvl2pPr marL="470244" indent="0">
              <a:buNone/>
              <a:defRPr sz="1800">
                <a:solidFill>
                  <a:schemeClr val="tx1">
                    <a:tint val="75000"/>
                  </a:schemeClr>
                </a:solidFill>
              </a:defRPr>
            </a:lvl2pPr>
            <a:lvl3pPr marL="940488" indent="0">
              <a:buNone/>
              <a:defRPr sz="1600">
                <a:solidFill>
                  <a:schemeClr val="tx1">
                    <a:tint val="75000"/>
                  </a:schemeClr>
                </a:solidFill>
              </a:defRPr>
            </a:lvl3pPr>
            <a:lvl4pPr marL="1410731" indent="0">
              <a:buNone/>
              <a:defRPr sz="1400">
                <a:solidFill>
                  <a:schemeClr val="tx1">
                    <a:tint val="75000"/>
                  </a:schemeClr>
                </a:solidFill>
              </a:defRPr>
            </a:lvl4pPr>
            <a:lvl5pPr marL="1880975" indent="0">
              <a:buNone/>
              <a:defRPr sz="1400">
                <a:solidFill>
                  <a:schemeClr val="tx1">
                    <a:tint val="75000"/>
                  </a:schemeClr>
                </a:solidFill>
              </a:defRPr>
            </a:lvl5pPr>
            <a:lvl6pPr marL="2351219" indent="0">
              <a:buNone/>
              <a:defRPr sz="1400">
                <a:solidFill>
                  <a:schemeClr val="tx1">
                    <a:tint val="75000"/>
                  </a:schemeClr>
                </a:solidFill>
              </a:defRPr>
            </a:lvl6pPr>
            <a:lvl7pPr marL="2821463" indent="0">
              <a:buNone/>
              <a:defRPr sz="1400">
                <a:solidFill>
                  <a:schemeClr val="tx1">
                    <a:tint val="75000"/>
                  </a:schemeClr>
                </a:solidFill>
              </a:defRPr>
            </a:lvl7pPr>
            <a:lvl8pPr marL="3291707" indent="0">
              <a:buNone/>
              <a:defRPr sz="1400">
                <a:solidFill>
                  <a:schemeClr val="tx1">
                    <a:tint val="75000"/>
                  </a:schemeClr>
                </a:solidFill>
              </a:defRPr>
            </a:lvl8pPr>
            <a:lvl9pPr marL="3761949"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706881"/>
            <a:ext cx="6057902" cy="4827694"/>
          </a:xfrm>
        </p:spPr>
        <p:txBody>
          <a:bodyPr/>
          <a:lstStyle>
            <a:lvl1pPr>
              <a:defRPr sz="29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972302" y="1706881"/>
            <a:ext cx="6057902" cy="4827694"/>
          </a:xfrm>
        </p:spPr>
        <p:txBody>
          <a:bodyPr/>
          <a:lstStyle>
            <a:lvl1pPr>
              <a:defRPr sz="2900"/>
            </a:lvl1pPr>
            <a:lvl2pPr>
              <a:defRPr sz="2500"/>
            </a:lvl2pPr>
            <a:lvl3pPr>
              <a:defRPr sz="21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85802" y="1637456"/>
            <a:ext cx="6060282" cy="682412"/>
          </a:xfrm>
        </p:spPr>
        <p:txBody>
          <a:bodyPr anchor="b"/>
          <a:lstStyle>
            <a:lvl1pPr marL="0" indent="0">
              <a:buNone/>
              <a:defRPr sz="2500" b="1"/>
            </a:lvl1pPr>
            <a:lvl2pPr marL="470244" indent="0">
              <a:buNone/>
              <a:defRPr sz="2100" b="1"/>
            </a:lvl2pPr>
            <a:lvl3pPr marL="940488" indent="0">
              <a:buNone/>
              <a:defRPr sz="1800" b="1"/>
            </a:lvl3pPr>
            <a:lvl4pPr marL="1410731" indent="0">
              <a:buNone/>
              <a:defRPr sz="1600" b="1"/>
            </a:lvl4pPr>
            <a:lvl5pPr marL="1880975" indent="0">
              <a:buNone/>
              <a:defRPr sz="1600" b="1"/>
            </a:lvl5pPr>
            <a:lvl6pPr marL="2351219" indent="0">
              <a:buNone/>
              <a:defRPr sz="1600" b="1"/>
            </a:lvl6pPr>
            <a:lvl7pPr marL="2821463" indent="0">
              <a:buNone/>
              <a:defRPr sz="1600" b="1"/>
            </a:lvl7pPr>
            <a:lvl8pPr marL="3291707" indent="0">
              <a:buNone/>
              <a:defRPr sz="1600" b="1"/>
            </a:lvl8pPr>
            <a:lvl9pPr marL="3761949"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2" y="2319868"/>
            <a:ext cx="6060282" cy="4214707"/>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967540" y="1637456"/>
            <a:ext cx="6062663" cy="682412"/>
          </a:xfrm>
        </p:spPr>
        <p:txBody>
          <a:bodyPr anchor="b"/>
          <a:lstStyle>
            <a:lvl1pPr marL="0" indent="0">
              <a:buNone/>
              <a:defRPr sz="2500" b="1"/>
            </a:lvl1pPr>
            <a:lvl2pPr marL="470244" indent="0">
              <a:buNone/>
              <a:defRPr sz="2100" b="1"/>
            </a:lvl2pPr>
            <a:lvl3pPr marL="940488" indent="0">
              <a:buNone/>
              <a:defRPr sz="1800" b="1"/>
            </a:lvl3pPr>
            <a:lvl4pPr marL="1410731" indent="0">
              <a:buNone/>
              <a:defRPr sz="1600" b="1"/>
            </a:lvl4pPr>
            <a:lvl5pPr marL="1880975" indent="0">
              <a:buNone/>
              <a:defRPr sz="1600" b="1"/>
            </a:lvl5pPr>
            <a:lvl6pPr marL="2351219" indent="0">
              <a:buNone/>
              <a:defRPr sz="1600" b="1"/>
            </a:lvl6pPr>
            <a:lvl7pPr marL="2821463" indent="0">
              <a:buNone/>
              <a:defRPr sz="1600" b="1"/>
            </a:lvl7pPr>
            <a:lvl8pPr marL="3291707" indent="0">
              <a:buNone/>
              <a:defRPr sz="1600" b="1"/>
            </a:lvl8pPr>
            <a:lvl9pPr marL="3761949"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967540" y="2319868"/>
            <a:ext cx="6062663" cy="4214707"/>
          </a:xfrm>
        </p:spPr>
        <p:txBody>
          <a:bodyPr/>
          <a:lstStyle>
            <a:lvl1pPr>
              <a:defRPr sz="2500"/>
            </a:lvl1pPr>
            <a:lvl2pPr>
              <a:defRPr sz="21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2" y="291254"/>
            <a:ext cx="4512470" cy="1239521"/>
          </a:xfrm>
        </p:spPr>
        <p:txBody>
          <a:bodyPr anchor="b"/>
          <a:lstStyle>
            <a:lvl1pPr algn="l">
              <a:defRPr sz="2100" b="1"/>
            </a:lvl1pPr>
          </a:lstStyle>
          <a:p>
            <a:r>
              <a:rPr lang="en-US" smtClean="0"/>
              <a:t>Click to edit Master title style</a:t>
            </a:r>
            <a:endParaRPr lang="en-US"/>
          </a:p>
        </p:txBody>
      </p:sp>
      <p:sp>
        <p:nvSpPr>
          <p:cNvPr id="3" name="Content Placeholder 2"/>
          <p:cNvSpPr>
            <a:spLocks noGrp="1"/>
          </p:cNvSpPr>
          <p:nvPr>
            <p:ph idx="1"/>
          </p:nvPr>
        </p:nvSpPr>
        <p:spPr>
          <a:xfrm>
            <a:off x="5362577" y="291255"/>
            <a:ext cx="7667625" cy="6243320"/>
          </a:xfrm>
        </p:spPr>
        <p:txBody>
          <a:bodyPr/>
          <a:lstStyle>
            <a:lvl1pPr>
              <a:defRPr sz="3300"/>
            </a:lvl1pPr>
            <a:lvl2pPr>
              <a:defRPr sz="2900"/>
            </a:lvl2pPr>
            <a:lvl3pPr>
              <a:defRPr sz="25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85802" y="1530774"/>
            <a:ext cx="4512470" cy="5003800"/>
          </a:xfrm>
        </p:spPr>
        <p:txBody>
          <a:bodyPr/>
          <a:lstStyle>
            <a:lvl1pPr marL="0" indent="0">
              <a:buNone/>
              <a:defRPr sz="1400"/>
            </a:lvl1pPr>
            <a:lvl2pPr marL="470244" indent="0">
              <a:buNone/>
              <a:defRPr sz="1300"/>
            </a:lvl2pPr>
            <a:lvl3pPr marL="940488" indent="0">
              <a:buNone/>
              <a:defRPr sz="1000"/>
            </a:lvl3pPr>
            <a:lvl4pPr marL="1410731" indent="0">
              <a:buNone/>
              <a:defRPr sz="900"/>
            </a:lvl4pPr>
            <a:lvl5pPr marL="1880975" indent="0">
              <a:buNone/>
              <a:defRPr sz="900"/>
            </a:lvl5pPr>
            <a:lvl6pPr marL="2351219" indent="0">
              <a:buNone/>
              <a:defRPr sz="900"/>
            </a:lvl6pPr>
            <a:lvl7pPr marL="2821463" indent="0">
              <a:buNone/>
              <a:defRPr sz="900"/>
            </a:lvl7pPr>
            <a:lvl8pPr marL="3291707" indent="0">
              <a:buNone/>
              <a:defRPr sz="900"/>
            </a:lvl8pPr>
            <a:lvl9pPr marL="376194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688431" y="5120641"/>
            <a:ext cx="8229600" cy="604520"/>
          </a:xfrm>
        </p:spPr>
        <p:txBody>
          <a:bodyPr anchor="b"/>
          <a:lstStyle>
            <a:lvl1pPr algn="l">
              <a:defRPr sz="2100" b="1"/>
            </a:lvl1pPr>
          </a:lstStyle>
          <a:p>
            <a:r>
              <a:rPr lang="en-US" smtClean="0"/>
              <a:t>Click to edit Master title style</a:t>
            </a:r>
            <a:endParaRPr lang="en-US"/>
          </a:p>
        </p:txBody>
      </p:sp>
      <p:sp>
        <p:nvSpPr>
          <p:cNvPr id="3" name="Picture Placeholder 2"/>
          <p:cNvSpPr>
            <a:spLocks noGrp="1"/>
          </p:cNvSpPr>
          <p:nvPr>
            <p:ph type="pic" idx="1"/>
          </p:nvPr>
        </p:nvSpPr>
        <p:spPr>
          <a:xfrm>
            <a:off x="2688431" y="653627"/>
            <a:ext cx="8229600" cy="4389120"/>
          </a:xfrm>
        </p:spPr>
        <p:txBody>
          <a:bodyPr/>
          <a:lstStyle>
            <a:lvl1pPr marL="0" indent="0">
              <a:buNone/>
              <a:defRPr sz="3300"/>
            </a:lvl1pPr>
            <a:lvl2pPr marL="470244" indent="0">
              <a:buNone/>
              <a:defRPr sz="2900"/>
            </a:lvl2pPr>
            <a:lvl3pPr marL="940488" indent="0">
              <a:buNone/>
              <a:defRPr sz="2500"/>
            </a:lvl3pPr>
            <a:lvl4pPr marL="1410731" indent="0">
              <a:buNone/>
              <a:defRPr sz="2100"/>
            </a:lvl4pPr>
            <a:lvl5pPr marL="1880975" indent="0">
              <a:buNone/>
              <a:defRPr sz="2100"/>
            </a:lvl5pPr>
            <a:lvl6pPr marL="2351219" indent="0">
              <a:buNone/>
              <a:defRPr sz="2100"/>
            </a:lvl6pPr>
            <a:lvl7pPr marL="2821463" indent="0">
              <a:buNone/>
              <a:defRPr sz="2100"/>
            </a:lvl7pPr>
            <a:lvl8pPr marL="3291707" indent="0">
              <a:buNone/>
              <a:defRPr sz="2100"/>
            </a:lvl8pPr>
            <a:lvl9pPr marL="3761949" indent="0">
              <a:buNone/>
              <a:defRPr sz="2100"/>
            </a:lvl9pPr>
          </a:lstStyle>
          <a:p>
            <a:endParaRPr lang="en-US"/>
          </a:p>
        </p:txBody>
      </p:sp>
      <p:sp>
        <p:nvSpPr>
          <p:cNvPr id="4" name="Text Placeholder 3"/>
          <p:cNvSpPr>
            <a:spLocks noGrp="1"/>
          </p:cNvSpPr>
          <p:nvPr>
            <p:ph type="body" sz="half" idx="2"/>
          </p:nvPr>
        </p:nvSpPr>
        <p:spPr>
          <a:xfrm>
            <a:off x="2688431" y="5725162"/>
            <a:ext cx="8229600" cy="858519"/>
          </a:xfrm>
        </p:spPr>
        <p:txBody>
          <a:bodyPr/>
          <a:lstStyle>
            <a:lvl1pPr marL="0" indent="0">
              <a:buNone/>
              <a:defRPr sz="1400"/>
            </a:lvl1pPr>
            <a:lvl2pPr marL="470244" indent="0">
              <a:buNone/>
              <a:defRPr sz="1300"/>
            </a:lvl2pPr>
            <a:lvl3pPr marL="940488" indent="0">
              <a:buNone/>
              <a:defRPr sz="1000"/>
            </a:lvl3pPr>
            <a:lvl4pPr marL="1410731" indent="0">
              <a:buNone/>
              <a:defRPr sz="900"/>
            </a:lvl4pPr>
            <a:lvl5pPr marL="1880975" indent="0">
              <a:buNone/>
              <a:defRPr sz="900"/>
            </a:lvl5pPr>
            <a:lvl6pPr marL="2351219" indent="0">
              <a:buNone/>
              <a:defRPr sz="900"/>
            </a:lvl6pPr>
            <a:lvl7pPr marL="2821463" indent="0">
              <a:buNone/>
              <a:defRPr sz="900"/>
            </a:lvl7pPr>
            <a:lvl8pPr marL="3291707" indent="0">
              <a:buNone/>
              <a:defRPr sz="900"/>
            </a:lvl8pPr>
            <a:lvl9pPr marL="3761949"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2" y="292948"/>
            <a:ext cx="12344400" cy="1219200"/>
          </a:xfrm>
          <a:prstGeom prst="rect">
            <a:avLst/>
          </a:prstGeom>
        </p:spPr>
        <p:txBody>
          <a:bodyPr vert="horz" lIns="94049" tIns="47024" rIns="94049" bIns="47024"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85802" y="1706881"/>
            <a:ext cx="12344400" cy="4827694"/>
          </a:xfrm>
          <a:prstGeom prst="rect">
            <a:avLst/>
          </a:prstGeom>
        </p:spPr>
        <p:txBody>
          <a:bodyPr vert="horz" lIns="94049" tIns="47024" rIns="94049" bIns="4702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85800" y="6780108"/>
            <a:ext cx="3200400" cy="389466"/>
          </a:xfrm>
          <a:prstGeom prst="rect">
            <a:avLst/>
          </a:prstGeom>
        </p:spPr>
        <p:txBody>
          <a:bodyPr vert="horz" lIns="94049" tIns="47024" rIns="94049" bIns="47024" rtlCol="0" anchor="ctr"/>
          <a:lstStyle>
            <a:lvl1pPr algn="l">
              <a:defRPr sz="1300">
                <a:solidFill>
                  <a:schemeClr val="tx1">
                    <a:tint val="75000"/>
                  </a:schemeClr>
                </a:solidFill>
              </a:defRPr>
            </a:lvl1pPr>
          </a:lstStyle>
          <a:p>
            <a:fld id="{1D8BD707-D9CF-40AE-B4C6-C98DA3205C09}" type="datetimeFigureOut">
              <a:rPr lang="en-US" smtClean="0"/>
              <a:pPr/>
              <a:t>9/25/2023</a:t>
            </a:fld>
            <a:endParaRPr lang="en-US"/>
          </a:p>
        </p:txBody>
      </p:sp>
      <p:sp>
        <p:nvSpPr>
          <p:cNvPr id="5" name="Footer Placeholder 4"/>
          <p:cNvSpPr>
            <a:spLocks noGrp="1"/>
          </p:cNvSpPr>
          <p:nvPr>
            <p:ph type="ftr" sz="quarter" idx="3"/>
          </p:nvPr>
        </p:nvSpPr>
        <p:spPr>
          <a:xfrm>
            <a:off x="4686302" y="6780108"/>
            <a:ext cx="4343400" cy="389466"/>
          </a:xfrm>
          <a:prstGeom prst="rect">
            <a:avLst/>
          </a:prstGeom>
        </p:spPr>
        <p:txBody>
          <a:bodyPr vert="horz" lIns="94049" tIns="47024" rIns="94049" bIns="47024"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9829800" y="6780108"/>
            <a:ext cx="3200400" cy="389466"/>
          </a:xfrm>
          <a:prstGeom prst="rect">
            <a:avLst/>
          </a:prstGeom>
        </p:spPr>
        <p:txBody>
          <a:bodyPr vert="horz" lIns="94049" tIns="47024" rIns="94049" bIns="47024"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40488" rtl="0" eaLnBrk="1" latinLnBrk="0" hangingPunct="1">
        <a:spcBef>
          <a:spcPct val="0"/>
        </a:spcBef>
        <a:buNone/>
        <a:defRPr sz="4600" kern="1200">
          <a:solidFill>
            <a:schemeClr val="tx1"/>
          </a:solidFill>
          <a:latin typeface="+mj-lt"/>
          <a:ea typeface="+mj-ea"/>
          <a:cs typeface="+mj-cs"/>
        </a:defRPr>
      </a:lvl1pPr>
    </p:titleStyle>
    <p:bodyStyle>
      <a:lvl1pPr marL="352683" indent="-352683" algn="l" defTabSz="940488" rtl="0" eaLnBrk="1" latinLnBrk="0" hangingPunct="1">
        <a:spcBef>
          <a:spcPct val="20000"/>
        </a:spcBef>
        <a:buFont typeface="Arial" pitchFamily="34" charset="0"/>
        <a:buChar char="•"/>
        <a:defRPr sz="3300" kern="1200">
          <a:solidFill>
            <a:schemeClr val="tx1"/>
          </a:solidFill>
          <a:latin typeface="+mn-lt"/>
          <a:ea typeface="+mn-ea"/>
          <a:cs typeface="+mn-cs"/>
        </a:defRPr>
      </a:lvl1pPr>
      <a:lvl2pPr marL="764146" indent="-293902" algn="l" defTabSz="940488" rtl="0" eaLnBrk="1" latinLnBrk="0" hangingPunct="1">
        <a:spcBef>
          <a:spcPct val="20000"/>
        </a:spcBef>
        <a:buFont typeface="Arial" pitchFamily="34" charset="0"/>
        <a:buChar char="–"/>
        <a:defRPr sz="2900" kern="1200">
          <a:solidFill>
            <a:schemeClr val="tx1"/>
          </a:solidFill>
          <a:latin typeface="+mn-lt"/>
          <a:ea typeface="+mn-ea"/>
          <a:cs typeface="+mn-cs"/>
        </a:defRPr>
      </a:lvl2pPr>
      <a:lvl3pPr marL="1175609" indent="-235121" algn="l" defTabSz="940488" rtl="0" eaLnBrk="1" latinLnBrk="0" hangingPunct="1">
        <a:spcBef>
          <a:spcPct val="20000"/>
        </a:spcBef>
        <a:buFont typeface="Arial" pitchFamily="34" charset="0"/>
        <a:buChar char="•"/>
        <a:defRPr sz="2500" kern="1200">
          <a:solidFill>
            <a:schemeClr val="tx1"/>
          </a:solidFill>
          <a:latin typeface="+mn-lt"/>
          <a:ea typeface="+mn-ea"/>
          <a:cs typeface="+mn-cs"/>
        </a:defRPr>
      </a:lvl3pPr>
      <a:lvl4pPr marL="1645853" indent="-235121" algn="l" defTabSz="940488" rtl="0" eaLnBrk="1" latinLnBrk="0" hangingPunct="1">
        <a:spcBef>
          <a:spcPct val="20000"/>
        </a:spcBef>
        <a:buFont typeface="Arial" pitchFamily="34" charset="0"/>
        <a:buChar char="–"/>
        <a:defRPr sz="2100" kern="1200">
          <a:solidFill>
            <a:schemeClr val="tx1"/>
          </a:solidFill>
          <a:latin typeface="+mn-lt"/>
          <a:ea typeface="+mn-ea"/>
          <a:cs typeface="+mn-cs"/>
        </a:defRPr>
      </a:lvl4pPr>
      <a:lvl5pPr marL="2116097" indent="-235121" algn="l" defTabSz="940488" rtl="0" eaLnBrk="1" latinLnBrk="0" hangingPunct="1">
        <a:spcBef>
          <a:spcPct val="20000"/>
        </a:spcBef>
        <a:buFont typeface="Arial" pitchFamily="34" charset="0"/>
        <a:buChar char="»"/>
        <a:defRPr sz="2100" kern="1200">
          <a:solidFill>
            <a:schemeClr val="tx1"/>
          </a:solidFill>
          <a:latin typeface="+mn-lt"/>
          <a:ea typeface="+mn-ea"/>
          <a:cs typeface="+mn-cs"/>
        </a:defRPr>
      </a:lvl5pPr>
      <a:lvl6pPr marL="2586340" indent="-235121" algn="l" defTabSz="940488" rtl="0" eaLnBrk="1" latinLnBrk="0" hangingPunct="1">
        <a:spcBef>
          <a:spcPct val="20000"/>
        </a:spcBef>
        <a:buFont typeface="Arial" pitchFamily="34" charset="0"/>
        <a:buChar char="•"/>
        <a:defRPr sz="2100" kern="1200">
          <a:solidFill>
            <a:schemeClr val="tx1"/>
          </a:solidFill>
          <a:latin typeface="+mn-lt"/>
          <a:ea typeface="+mn-ea"/>
          <a:cs typeface="+mn-cs"/>
        </a:defRPr>
      </a:lvl6pPr>
      <a:lvl7pPr marL="3056584" indent="-235121" algn="l" defTabSz="940488" rtl="0" eaLnBrk="1" latinLnBrk="0" hangingPunct="1">
        <a:spcBef>
          <a:spcPct val="20000"/>
        </a:spcBef>
        <a:buFont typeface="Arial" pitchFamily="34" charset="0"/>
        <a:buChar char="•"/>
        <a:defRPr sz="2100" kern="1200">
          <a:solidFill>
            <a:schemeClr val="tx1"/>
          </a:solidFill>
          <a:latin typeface="+mn-lt"/>
          <a:ea typeface="+mn-ea"/>
          <a:cs typeface="+mn-cs"/>
        </a:defRPr>
      </a:lvl7pPr>
      <a:lvl8pPr marL="3526828" indent="-235121" algn="l" defTabSz="940488" rtl="0" eaLnBrk="1" latinLnBrk="0" hangingPunct="1">
        <a:spcBef>
          <a:spcPct val="20000"/>
        </a:spcBef>
        <a:buFont typeface="Arial" pitchFamily="34" charset="0"/>
        <a:buChar char="•"/>
        <a:defRPr sz="2100" kern="1200">
          <a:solidFill>
            <a:schemeClr val="tx1"/>
          </a:solidFill>
          <a:latin typeface="+mn-lt"/>
          <a:ea typeface="+mn-ea"/>
          <a:cs typeface="+mn-cs"/>
        </a:defRPr>
      </a:lvl8pPr>
      <a:lvl9pPr marL="3997072" indent="-235121" algn="l" defTabSz="940488" rtl="0" eaLnBrk="1" latinLnBrk="0" hangingPunct="1">
        <a:spcBef>
          <a:spcPct val="20000"/>
        </a:spcBef>
        <a:buFont typeface="Arial" pitchFamily="34" charset="0"/>
        <a:buChar char="•"/>
        <a:defRPr sz="2100" kern="1200">
          <a:solidFill>
            <a:schemeClr val="tx1"/>
          </a:solidFill>
          <a:latin typeface="+mn-lt"/>
          <a:ea typeface="+mn-ea"/>
          <a:cs typeface="+mn-cs"/>
        </a:defRPr>
      </a:lvl9pPr>
    </p:bodyStyle>
    <p:otherStyle>
      <a:defPPr>
        <a:defRPr lang="en-US"/>
      </a:defPPr>
      <a:lvl1pPr marL="0" algn="l" defTabSz="940488" rtl="0" eaLnBrk="1" latinLnBrk="0" hangingPunct="1">
        <a:defRPr sz="1800" kern="1200">
          <a:solidFill>
            <a:schemeClr val="tx1"/>
          </a:solidFill>
          <a:latin typeface="+mn-lt"/>
          <a:ea typeface="+mn-ea"/>
          <a:cs typeface="+mn-cs"/>
        </a:defRPr>
      </a:lvl1pPr>
      <a:lvl2pPr marL="470244" algn="l" defTabSz="940488" rtl="0" eaLnBrk="1" latinLnBrk="0" hangingPunct="1">
        <a:defRPr sz="1800" kern="1200">
          <a:solidFill>
            <a:schemeClr val="tx1"/>
          </a:solidFill>
          <a:latin typeface="+mn-lt"/>
          <a:ea typeface="+mn-ea"/>
          <a:cs typeface="+mn-cs"/>
        </a:defRPr>
      </a:lvl2pPr>
      <a:lvl3pPr marL="940488" algn="l" defTabSz="940488" rtl="0" eaLnBrk="1" latinLnBrk="0" hangingPunct="1">
        <a:defRPr sz="1800" kern="1200">
          <a:solidFill>
            <a:schemeClr val="tx1"/>
          </a:solidFill>
          <a:latin typeface="+mn-lt"/>
          <a:ea typeface="+mn-ea"/>
          <a:cs typeface="+mn-cs"/>
        </a:defRPr>
      </a:lvl3pPr>
      <a:lvl4pPr marL="1410731" algn="l" defTabSz="940488" rtl="0" eaLnBrk="1" latinLnBrk="0" hangingPunct="1">
        <a:defRPr sz="1800" kern="1200">
          <a:solidFill>
            <a:schemeClr val="tx1"/>
          </a:solidFill>
          <a:latin typeface="+mn-lt"/>
          <a:ea typeface="+mn-ea"/>
          <a:cs typeface="+mn-cs"/>
        </a:defRPr>
      </a:lvl4pPr>
      <a:lvl5pPr marL="1880975" algn="l" defTabSz="940488" rtl="0" eaLnBrk="1" latinLnBrk="0" hangingPunct="1">
        <a:defRPr sz="1800" kern="1200">
          <a:solidFill>
            <a:schemeClr val="tx1"/>
          </a:solidFill>
          <a:latin typeface="+mn-lt"/>
          <a:ea typeface="+mn-ea"/>
          <a:cs typeface="+mn-cs"/>
        </a:defRPr>
      </a:lvl5pPr>
      <a:lvl6pPr marL="2351219" algn="l" defTabSz="940488" rtl="0" eaLnBrk="1" latinLnBrk="0" hangingPunct="1">
        <a:defRPr sz="1800" kern="1200">
          <a:solidFill>
            <a:schemeClr val="tx1"/>
          </a:solidFill>
          <a:latin typeface="+mn-lt"/>
          <a:ea typeface="+mn-ea"/>
          <a:cs typeface="+mn-cs"/>
        </a:defRPr>
      </a:lvl6pPr>
      <a:lvl7pPr marL="2821463" algn="l" defTabSz="940488" rtl="0" eaLnBrk="1" latinLnBrk="0" hangingPunct="1">
        <a:defRPr sz="1800" kern="1200">
          <a:solidFill>
            <a:schemeClr val="tx1"/>
          </a:solidFill>
          <a:latin typeface="+mn-lt"/>
          <a:ea typeface="+mn-ea"/>
          <a:cs typeface="+mn-cs"/>
        </a:defRPr>
      </a:lvl7pPr>
      <a:lvl8pPr marL="3291707" algn="l" defTabSz="940488" rtl="0" eaLnBrk="1" latinLnBrk="0" hangingPunct="1">
        <a:defRPr sz="1800" kern="1200">
          <a:solidFill>
            <a:schemeClr val="tx1"/>
          </a:solidFill>
          <a:latin typeface="+mn-lt"/>
          <a:ea typeface="+mn-ea"/>
          <a:cs typeface="+mn-cs"/>
        </a:defRPr>
      </a:lvl8pPr>
      <a:lvl9pPr marL="3761949" algn="l" defTabSz="94048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99" y="243841"/>
            <a:ext cx="11658602" cy="1568027"/>
          </a:xfrm>
        </p:spPr>
        <p:txBody>
          <a:bodyPr/>
          <a:lstStyle/>
          <a:p>
            <a:r>
              <a:rPr lang="en-US" dirty="0" smtClean="0"/>
              <a:t>Unit - IV</a:t>
            </a:r>
            <a:endParaRPr lang="en-US" dirty="0"/>
          </a:p>
        </p:txBody>
      </p:sp>
      <p:sp>
        <p:nvSpPr>
          <p:cNvPr id="3" name="Subtitle 2"/>
          <p:cNvSpPr>
            <a:spLocks noGrp="1"/>
          </p:cNvSpPr>
          <p:nvPr>
            <p:ph type="subTitle" idx="1"/>
          </p:nvPr>
        </p:nvSpPr>
        <p:spPr>
          <a:xfrm>
            <a:off x="2057402" y="2438401"/>
            <a:ext cx="9601200" cy="1869440"/>
          </a:xfrm>
        </p:spPr>
        <p:txBody>
          <a:bodyPr>
            <a:normAutofit/>
          </a:bodyPr>
          <a:lstStyle/>
          <a:p>
            <a:r>
              <a:rPr lang="en-US" sz="6800" b="1" dirty="0">
                <a:solidFill>
                  <a:srgbClr val="00B050"/>
                </a:solidFill>
              </a:rPr>
              <a:t>Intrapreneurship</a:t>
            </a:r>
          </a:p>
        </p:txBody>
      </p:sp>
    </p:spTree>
    <p:extLst>
      <p:ext uri="{BB962C8B-B14F-4D97-AF65-F5344CB8AC3E}">
        <p14:creationId xmlns:p14="http://schemas.microsoft.com/office/powerpoint/2010/main" val="2223488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33613"/>
            <a:ext cx="12954000" cy="6555641"/>
          </a:xfrm>
          <a:prstGeom prst="rect">
            <a:avLst/>
          </a:prstGeom>
        </p:spPr>
        <p:txBody>
          <a:bodyPr wrap="square">
            <a:spAutoFit/>
          </a:bodyPr>
          <a:lstStyle/>
          <a:p>
            <a:pPr algn="ctr"/>
            <a:r>
              <a:rPr lang="en-US" sz="2800" b="1" dirty="0"/>
              <a:t>(ii) The Creator </a:t>
            </a:r>
            <a:r>
              <a:rPr lang="en-US" sz="2800" b="1" dirty="0" err="1"/>
              <a:t>Intrapreneur</a:t>
            </a:r>
            <a:r>
              <a:rPr lang="en-US" sz="2800" b="1" dirty="0" smtClean="0"/>
              <a:t>:</a:t>
            </a:r>
          </a:p>
          <a:p>
            <a:pPr algn="ctr"/>
            <a:endParaRPr lang="en-US" sz="2800" b="1" dirty="0"/>
          </a:p>
          <a:p>
            <a:pPr algn="ctr"/>
            <a:endParaRPr lang="en-US" sz="2800" dirty="0"/>
          </a:p>
          <a:p>
            <a:pPr algn="just"/>
            <a:r>
              <a:rPr lang="en-US" sz="2800" dirty="0"/>
              <a:t>He/she is the person with the innovative ideas. Creators may be easier to spot. They are the idea generation people, mostly in the discovery phase. They see possibilities. </a:t>
            </a:r>
            <a:endParaRPr lang="en-US" sz="2800" dirty="0" smtClean="0"/>
          </a:p>
          <a:p>
            <a:pPr algn="just"/>
            <a:endParaRPr lang="en-US" sz="2800" dirty="0"/>
          </a:p>
          <a:p>
            <a:pPr algn="just"/>
            <a:r>
              <a:rPr lang="en-US" sz="2800" dirty="0" smtClean="0"/>
              <a:t>They </a:t>
            </a:r>
            <a:r>
              <a:rPr lang="en-US" sz="2800" dirty="0"/>
              <a:t>are high on learning and love change. They are always looking for ways to do things better. They are big-picture thinkers and often are able to see the gestalt</a:t>
            </a:r>
            <a:r>
              <a:rPr lang="en-US" sz="2800" dirty="0" smtClean="0"/>
              <a:t>.</a:t>
            </a:r>
          </a:p>
          <a:p>
            <a:pPr algn="just"/>
            <a:endParaRPr lang="en-US" sz="2800" dirty="0"/>
          </a:p>
          <a:p>
            <a:pPr algn="just"/>
            <a:endParaRPr lang="en-US" sz="2800" dirty="0"/>
          </a:p>
          <a:p>
            <a:pPr algn="just"/>
            <a:r>
              <a:rPr lang="en-US" sz="2800" dirty="0"/>
              <a:t>They are independent and prefer to work in less structured environments</a:t>
            </a:r>
            <a:r>
              <a:rPr lang="en-US" sz="2800" dirty="0" smtClean="0"/>
              <a:t>.</a:t>
            </a:r>
          </a:p>
          <a:p>
            <a:pPr algn="just"/>
            <a:endParaRPr lang="en-US" sz="2800" dirty="0"/>
          </a:p>
          <a:p>
            <a:pPr algn="just"/>
            <a:r>
              <a:rPr lang="en-US" sz="2800" dirty="0" smtClean="0"/>
              <a:t> </a:t>
            </a:r>
            <a:r>
              <a:rPr lang="en-US" sz="2800" dirty="0"/>
              <a:t>On the downside they can get bored easily and find it difficult to stay focused on the details because they are always thinking of the next idea. Creators develop the ideas that fuel innovation.</a:t>
            </a:r>
          </a:p>
        </p:txBody>
      </p:sp>
    </p:spTree>
    <p:extLst>
      <p:ext uri="{BB962C8B-B14F-4D97-AF65-F5344CB8AC3E}">
        <p14:creationId xmlns:p14="http://schemas.microsoft.com/office/powerpoint/2010/main" val="637058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35564"/>
            <a:ext cx="13030200" cy="7201972"/>
          </a:xfrm>
          <a:prstGeom prst="rect">
            <a:avLst/>
          </a:prstGeom>
        </p:spPr>
        <p:txBody>
          <a:bodyPr wrap="square">
            <a:spAutoFit/>
          </a:bodyPr>
          <a:lstStyle/>
          <a:p>
            <a:pPr algn="ctr"/>
            <a:r>
              <a:rPr lang="en-US" sz="2200" b="1" dirty="0"/>
              <a:t>(iii) Doers </a:t>
            </a:r>
            <a:r>
              <a:rPr lang="en-US" sz="2200" b="1" dirty="0" err="1"/>
              <a:t>Intrapreneurs</a:t>
            </a:r>
            <a:r>
              <a:rPr lang="en-US" sz="2200" b="1" dirty="0" smtClean="0"/>
              <a:t>:</a:t>
            </a:r>
          </a:p>
          <a:p>
            <a:pPr algn="ctr"/>
            <a:endParaRPr lang="en-US" sz="2200" dirty="0"/>
          </a:p>
          <a:p>
            <a:pPr algn="just"/>
            <a:r>
              <a:rPr lang="en-US" sz="2200" dirty="0"/>
              <a:t>These persons are focused on achieving objectives. They are the task-oriented individuals mostly in the incubation phase. They understand the big picture and can get involved in the details when they need to. </a:t>
            </a:r>
            <a:endParaRPr lang="en-US" sz="2200" dirty="0" smtClean="0"/>
          </a:p>
          <a:p>
            <a:pPr algn="just"/>
            <a:endParaRPr lang="en-US" sz="2200" dirty="0"/>
          </a:p>
          <a:p>
            <a:pPr algn="just"/>
            <a:r>
              <a:rPr lang="en-US" sz="2200" dirty="0" smtClean="0"/>
              <a:t>They </a:t>
            </a:r>
            <a:r>
              <a:rPr lang="en-US" sz="2200" dirty="0"/>
              <a:t>are assertive and take responsibility for their actions. They have good communication skills and are effective in instructing others</a:t>
            </a:r>
            <a:r>
              <a:rPr lang="en-US" sz="2200" dirty="0" smtClean="0"/>
              <a:t>.</a:t>
            </a:r>
          </a:p>
          <a:p>
            <a:pPr algn="just"/>
            <a:endParaRPr lang="en-US" sz="2200" dirty="0"/>
          </a:p>
          <a:p>
            <a:pPr algn="just"/>
            <a:r>
              <a:rPr lang="en-US" sz="2200" dirty="0"/>
              <a:t>They are not afraid to stand up to authority or challenge the status quo. They are less concerned about structure and organizational obstacles that get in the way. They know what needs to be get done. They just go it. Doers are task-oriented and dedicated to their work</a:t>
            </a:r>
            <a:r>
              <a:rPr lang="en-US" sz="2200" dirty="0" smtClean="0"/>
              <a:t>.</a:t>
            </a:r>
          </a:p>
          <a:p>
            <a:pPr algn="just"/>
            <a:endParaRPr lang="en-US" sz="2200" dirty="0"/>
          </a:p>
          <a:p>
            <a:pPr algn="ctr"/>
            <a:r>
              <a:rPr lang="en-US" sz="2200" b="1" dirty="0" smtClean="0"/>
              <a:t>(iv</a:t>
            </a:r>
            <a:r>
              <a:rPr lang="en-US" sz="2200" b="1" dirty="0"/>
              <a:t>) Implementers </a:t>
            </a:r>
            <a:r>
              <a:rPr lang="en-US" sz="2200" b="1" dirty="0" err="1"/>
              <a:t>Intrapreneurs</a:t>
            </a:r>
            <a:r>
              <a:rPr lang="en-US" sz="2200" b="1" dirty="0" smtClean="0"/>
              <a:t>:</a:t>
            </a:r>
          </a:p>
          <a:p>
            <a:pPr algn="ctr"/>
            <a:endParaRPr lang="en-US" sz="2200" dirty="0"/>
          </a:p>
          <a:p>
            <a:pPr algn="just"/>
            <a:r>
              <a:rPr lang="en-US" sz="2200" dirty="0"/>
              <a:t>They are the individuals who make things happen. They are focused on closer and are mostly involved in the execution phase. They know how to get things done or figure out how to get them done. They are goal-oriented, creative, and competitive</a:t>
            </a:r>
            <a:r>
              <a:rPr lang="en-US" sz="2200" dirty="0" smtClean="0"/>
              <a:t>.</a:t>
            </a:r>
          </a:p>
          <a:p>
            <a:pPr algn="just"/>
            <a:endParaRPr lang="en-US" sz="2200" dirty="0"/>
          </a:p>
          <a:p>
            <a:pPr algn="just"/>
            <a:r>
              <a:rPr lang="en-US" sz="2200" dirty="0"/>
              <a:t>They have good planning and negotiating skills. They work well in high-pressure situations. They are good at taking the initiative, negotiating, and motivating others. They have the execution skills required to drive projects to completion.</a:t>
            </a:r>
          </a:p>
        </p:txBody>
      </p:sp>
    </p:spTree>
    <p:extLst>
      <p:ext uri="{BB962C8B-B14F-4D97-AF65-F5344CB8AC3E}">
        <p14:creationId xmlns:p14="http://schemas.microsoft.com/office/powerpoint/2010/main" val="42192317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85866" y="2498"/>
            <a:ext cx="12444334" cy="3139321"/>
          </a:xfrm>
          <a:prstGeom prst="rect">
            <a:avLst/>
          </a:prstGeom>
        </p:spPr>
        <p:txBody>
          <a:bodyPr wrap="square">
            <a:spAutoFit/>
          </a:bodyPr>
          <a:lstStyle/>
          <a:p>
            <a:pPr algn="ctr"/>
            <a:r>
              <a:rPr lang="en-US" sz="2200" b="1" dirty="0" err="1" smtClean="0"/>
              <a:t>Intrapreneurial</a:t>
            </a:r>
            <a:r>
              <a:rPr lang="en-US" sz="2200" b="1" dirty="0" smtClean="0"/>
              <a:t> Climate</a:t>
            </a:r>
          </a:p>
          <a:p>
            <a:pPr algn="ctr"/>
            <a:endParaRPr lang="en-US" sz="2200" dirty="0"/>
          </a:p>
          <a:p>
            <a:pPr marL="285750" indent="-285750" algn="just">
              <a:buFont typeface="Wingdings" pitchFamily="2" charset="2"/>
              <a:buChar char="Ø"/>
            </a:pPr>
            <a:r>
              <a:rPr lang="en-US" sz="2200" dirty="0" smtClean="0"/>
              <a:t>An </a:t>
            </a:r>
            <a:r>
              <a:rPr lang="en-US" sz="2200" dirty="0"/>
              <a:t>ideal organization should to allow </a:t>
            </a:r>
            <a:r>
              <a:rPr lang="en-US" sz="2200" dirty="0" err="1"/>
              <a:t>intrapreneurship</a:t>
            </a:r>
            <a:r>
              <a:rPr lang="en-US" sz="2200" dirty="0"/>
              <a:t> to blossom. </a:t>
            </a:r>
            <a:endParaRPr lang="en-US" sz="2200" dirty="0" smtClean="0"/>
          </a:p>
          <a:p>
            <a:pPr marL="285750" indent="-285750" algn="just">
              <a:buFont typeface="Wingdings" pitchFamily="2" charset="2"/>
              <a:buChar char="Ø"/>
            </a:pPr>
            <a:endParaRPr lang="en-US" sz="2200" dirty="0"/>
          </a:p>
          <a:p>
            <a:pPr marL="285750" indent="-285750" algn="just">
              <a:buFont typeface="Wingdings" pitchFamily="2" charset="2"/>
              <a:buChar char="Ø"/>
            </a:pPr>
            <a:r>
              <a:rPr lang="en-US" sz="2200" dirty="0" smtClean="0"/>
              <a:t>It </a:t>
            </a:r>
            <a:r>
              <a:rPr lang="en-US" sz="2200" dirty="0"/>
              <a:t>needs to have participatory ways of management, flexible decision-making processes </a:t>
            </a:r>
            <a:r>
              <a:rPr lang="en-US" sz="2200" dirty="0" err="1"/>
              <a:t>favouring</a:t>
            </a:r>
            <a:r>
              <a:rPr lang="en-US" sz="2200" dirty="0"/>
              <a:t> adaptation and define roles and accountabilities clearly. </a:t>
            </a:r>
            <a:endParaRPr lang="en-US" sz="2200" dirty="0" smtClean="0"/>
          </a:p>
          <a:p>
            <a:pPr marL="285750" indent="-285750" algn="just">
              <a:buFont typeface="Wingdings" pitchFamily="2" charset="2"/>
              <a:buChar char="Ø"/>
            </a:pPr>
            <a:endParaRPr lang="en-US" sz="2200" dirty="0"/>
          </a:p>
          <a:p>
            <a:pPr marL="285750" indent="-285750" algn="just">
              <a:buFont typeface="Wingdings" pitchFamily="2" charset="2"/>
              <a:buChar char="Ø"/>
            </a:pPr>
            <a:r>
              <a:rPr lang="en-US" sz="2200" dirty="0" smtClean="0"/>
              <a:t>Managers </a:t>
            </a:r>
            <a:r>
              <a:rPr lang="en-US" sz="2200" dirty="0"/>
              <a:t>should be open and adaptable. They must allow people to do mistakes and to learn from them. The </a:t>
            </a:r>
            <a:r>
              <a:rPr lang="en-US" sz="2200" dirty="0" err="1"/>
              <a:t>organisations</a:t>
            </a:r>
            <a:r>
              <a:rPr lang="en-US" sz="2200" dirty="0"/>
              <a:t> need to be Agile in this rapidly change world.</a:t>
            </a:r>
          </a:p>
        </p:txBody>
      </p:sp>
    </p:spTree>
    <p:extLst>
      <p:ext uri="{BB962C8B-B14F-4D97-AF65-F5344CB8AC3E}">
        <p14:creationId xmlns:p14="http://schemas.microsoft.com/office/powerpoint/2010/main" val="7365972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13182599" cy="6863417"/>
          </a:xfrm>
          <a:prstGeom prst="rect">
            <a:avLst/>
          </a:prstGeom>
        </p:spPr>
        <p:txBody>
          <a:bodyPr wrap="square">
            <a:spAutoFit/>
          </a:bodyPr>
          <a:lstStyle/>
          <a:p>
            <a:pPr algn="ctr"/>
            <a:r>
              <a:rPr lang="en-US" sz="2200" b="1" dirty="0" smtClean="0"/>
              <a:t>Characteristics of good </a:t>
            </a:r>
            <a:r>
              <a:rPr lang="en-US" sz="2200" b="1" dirty="0" err="1"/>
              <a:t>Intrapreneurial</a:t>
            </a:r>
            <a:r>
              <a:rPr lang="en-US" sz="2200" b="1" dirty="0"/>
              <a:t> </a:t>
            </a:r>
            <a:r>
              <a:rPr lang="en-US" sz="2200" b="1" dirty="0" smtClean="0"/>
              <a:t>Climate</a:t>
            </a:r>
          </a:p>
          <a:p>
            <a:endParaRPr lang="en-US" sz="2200" dirty="0"/>
          </a:p>
          <a:p>
            <a:pPr marL="342900" indent="-342900" algn="just">
              <a:buAutoNum type="arabicPeriod"/>
            </a:pPr>
            <a:r>
              <a:rPr lang="en-US" sz="2200" dirty="0" err="1" smtClean="0"/>
              <a:t>Intrapreneurial</a:t>
            </a:r>
            <a:r>
              <a:rPr lang="en-US" sz="2200" dirty="0" smtClean="0"/>
              <a:t> </a:t>
            </a:r>
            <a:r>
              <a:rPr lang="en-US" sz="2200" dirty="0" err="1"/>
              <a:t>organisations</a:t>
            </a:r>
            <a:r>
              <a:rPr lang="en-US" sz="2200" dirty="0"/>
              <a:t> have a climate of encouraging new ideas. As research and development is the key source of new products, such </a:t>
            </a:r>
            <a:r>
              <a:rPr lang="en-US" sz="2200" dirty="0" err="1"/>
              <a:t>organisations</a:t>
            </a:r>
            <a:r>
              <a:rPr lang="en-US" sz="2200" dirty="0"/>
              <a:t> often operate on the frontiers of technology</a:t>
            </a:r>
            <a:r>
              <a:rPr lang="en-US" sz="2200" dirty="0" smtClean="0"/>
              <a:t>.</a:t>
            </a:r>
          </a:p>
          <a:p>
            <a:pPr marL="342900" indent="-342900" algn="just">
              <a:buAutoNum type="arabicPeriod"/>
            </a:pPr>
            <a:endParaRPr lang="en-US" sz="2200" dirty="0"/>
          </a:p>
          <a:p>
            <a:pPr marL="342900" indent="-342900" algn="just">
              <a:buAutoNum type="arabicPeriod"/>
            </a:pPr>
            <a:r>
              <a:rPr lang="en-US" sz="2200" dirty="0"/>
              <a:t> It is expected that any new product will require sufficient amount of trial and errors</a:t>
            </a:r>
            <a:r>
              <a:rPr lang="en-US" sz="2200" dirty="0" smtClean="0"/>
              <a:t>. Hence, </a:t>
            </a:r>
            <a:r>
              <a:rPr lang="en-US" sz="2200" dirty="0" err="1" smtClean="0"/>
              <a:t>organisations</a:t>
            </a:r>
            <a:r>
              <a:rPr lang="en-US" sz="2200" dirty="0" smtClean="0"/>
              <a:t> should encourage </a:t>
            </a:r>
            <a:r>
              <a:rPr lang="en-US" sz="2200" dirty="0"/>
              <a:t>trial and error and experimentation. </a:t>
            </a:r>
            <a:endParaRPr lang="en-US" sz="2200" dirty="0" smtClean="0"/>
          </a:p>
          <a:p>
            <a:pPr algn="just"/>
            <a:endParaRPr lang="en-US" sz="2200" dirty="0" smtClean="0"/>
          </a:p>
          <a:p>
            <a:pPr marL="342900" indent="-342900" algn="just">
              <a:buAutoNum type="arabicPeriod" startAt="3"/>
            </a:pPr>
            <a:r>
              <a:rPr lang="en-US" sz="2200" dirty="0" smtClean="0"/>
              <a:t>The </a:t>
            </a:r>
            <a:r>
              <a:rPr lang="en-US" sz="2200" dirty="0" err="1"/>
              <a:t>organisation</a:t>
            </a:r>
            <a:r>
              <a:rPr lang="en-US" sz="2200" dirty="0"/>
              <a:t> should not insist on any pre-conceived initial parameters, as this inhibits creativity for developing new products or </a:t>
            </a:r>
            <a:endParaRPr lang="en-US" sz="2200" dirty="0" smtClean="0"/>
          </a:p>
          <a:p>
            <a:pPr algn="just"/>
            <a:r>
              <a:rPr lang="en-US" sz="2200" dirty="0"/>
              <a:t> </a:t>
            </a:r>
            <a:r>
              <a:rPr lang="en-US" sz="2200" dirty="0" smtClean="0"/>
              <a:t>      processes.</a:t>
            </a:r>
          </a:p>
          <a:p>
            <a:pPr algn="just"/>
            <a:endParaRPr lang="en-US" sz="2200" dirty="0"/>
          </a:p>
          <a:p>
            <a:pPr marL="342900" indent="-342900" algn="just">
              <a:buAutoNum type="arabicPeriod" startAt="4"/>
            </a:pPr>
            <a:r>
              <a:rPr lang="en-US" sz="2200" dirty="0" smtClean="0"/>
              <a:t>The </a:t>
            </a:r>
            <a:r>
              <a:rPr lang="en-US" sz="2200" dirty="0" err="1"/>
              <a:t>organisation</a:t>
            </a:r>
            <a:r>
              <a:rPr lang="en-US" sz="2200" dirty="0"/>
              <a:t> should be able to allocate sufficient resources to the new projects without much of red tape. The resources should not </a:t>
            </a:r>
            <a:r>
              <a:rPr lang="en-US" sz="2200" dirty="0" smtClean="0"/>
              <a:t> only </a:t>
            </a:r>
            <a:r>
              <a:rPr lang="en-US" sz="2200" dirty="0"/>
              <a:t>be available for </a:t>
            </a:r>
            <a:r>
              <a:rPr lang="en-US" sz="2200" dirty="0" err="1"/>
              <a:t>intrapreneurial</a:t>
            </a:r>
            <a:r>
              <a:rPr lang="en-US" sz="2200" dirty="0"/>
              <a:t> activities, but the same should be easily accessible</a:t>
            </a:r>
            <a:r>
              <a:rPr lang="en-US" sz="2200" dirty="0" smtClean="0"/>
              <a:t>.</a:t>
            </a:r>
          </a:p>
          <a:p>
            <a:pPr algn="just"/>
            <a:endParaRPr lang="en-US" sz="2200" dirty="0"/>
          </a:p>
          <a:p>
            <a:pPr marL="342900" indent="-342900" algn="just">
              <a:buAutoNum type="arabicPeriod" startAt="5"/>
            </a:pPr>
            <a:r>
              <a:rPr lang="en-US" sz="2200" dirty="0" err="1" smtClean="0"/>
              <a:t>Intrapreneurial</a:t>
            </a:r>
            <a:r>
              <a:rPr lang="en-US" sz="2200" dirty="0" smtClean="0"/>
              <a:t> </a:t>
            </a:r>
            <a:r>
              <a:rPr lang="en-US" sz="2200" dirty="0"/>
              <a:t>environment encourages multi-disciplinary team approach. Cross functional teams facilitate efforts to integrate </a:t>
            </a:r>
            <a:endParaRPr lang="en-US" sz="2200" dirty="0" smtClean="0"/>
          </a:p>
          <a:p>
            <a:pPr marL="342900" indent="-342900" algn="just">
              <a:buAutoNum type="arabicPeriod" startAt="5"/>
            </a:pPr>
            <a:endParaRPr lang="en-US" sz="2200" dirty="0" smtClean="0"/>
          </a:p>
          <a:p>
            <a:pPr marL="342900" indent="-342900" algn="just">
              <a:buAutoNum type="arabicPeriod" startAt="5"/>
            </a:pPr>
            <a:r>
              <a:rPr lang="en-US" sz="2200" dirty="0" smtClean="0"/>
              <a:t>activities </a:t>
            </a:r>
            <a:r>
              <a:rPr lang="en-US" sz="2200" dirty="0"/>
              <a:t>associated with different </a:t>
            </a:r>
            <a:r>
              <a:rPr lang="en-US" sz="2200" dirty="0" err="1"/>
              <a:t>organisational</a:t>
            </a:r>
            <a:r>
              <a:rPr lang="en-US" sz="2200" dirty="0"/>
              <a:t> functions, such as – design, manufacturing and marketing</a:t>
            </a:r>
          </a:p>
        </p:txBody>
      </p:sp>
    </p:spTree>
    <p:extLst>
      <p:ext uri="{BB962C8B-B14F-4D97-AF65-F5344CB8AC3E}">
        <p14:creationId xmlns:p14="http://schemas.microsoft.com/office/powerpoint/2010/main" val="30643253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533400"/>
            <a:ext cx="12420600" cy="5632311"/>
          </a:xfrm>
          <a:prstGeom prst="rect">
            <a:avLst/>
          </a:prstGeom>
        </p:spPr>
        <p:txBody>
          <a:bodyPr wrap="square">
            <a:spAutoFit/>
          </a:bodyPr>
          <a:lstStyle/>
          <a:p>
            <a:pPr algn="just"/>
            <a:r>
              <a:rPr lang="en-US" sz="2400" dirty="0" smtClean="0"/>
              <a:t>7. Spirit </a:t>
            </a:r>
            <a:r>
              <a:rPr lang="en-US" sz="2400" dirty="0"/>
              <a:t>of </a:t>
            </a:r>
            <a:r>
              <a:rPr lang="en-US" sz="2400" dirty="0" err="1"/>
              <a:t>intrapreneurship</a:t>
            </a:r>
            <a:r>
              <a:rPr lang="en-US" sz="2400" dirty="0"/>
              <a:t> comes voluntarily and cannot be forced upon the employees. There is a difference between a corporate leader and an </a:t>
            </a:r>
            <a:r>
              <a:rPr lang="en-US" sz="2400" dirty="0" err="1"/>
              <a:t>intrapreneurial</a:t>
            </a:r>
            <a:r>
              <a:rPr lang="en-US" sz="2400" dirty="0"/>
              <a:t> </a:t>
            </a:r>
            <a:r>
              <a:rPr lang="en-US" sz="2400" dirty="0" smtClean="0"/>
              <a:t>leader.</a:t>
            </a:r>
          </a:p>
          <a:p>
            <a:pPr algn="just"/>
            <a:endParaRPr lang="en-US" sz="2400" dirty="0"/>
          </a:p>
          <a:p>
            <a:pPr algn="just"/>
            <a:r>
              <a:rPr lang="en-US" sz="2400" dirty="0" smtClean="0"/>
              <a:t>8. </a:t>
            </a:r>
            <a:r>
              <a:rPr lang="en-US" sz="2400" dirty="0"/>
              <a:t>The </a:t>
            </a:r>
            <a:r>
              <a:rPr lang="en-US" sz="2400" dirty="0" err="1"/>
              <a:t>organisational</a:t>
            </a:r>
            <a:r>
              <a:rPr lang="en-US" sz="2400" dirty="0"/>
              <a:t> reward system has to be different from that of a traditional </a:t>
            </a:r>
            <a:r>
              <a:rPr lang="en-US" sz="2400" dirty="0" err="1"/>
              <a:t>organisation</a:t>
            </a:r>
            <a:r>
              <a:rPr lang="en-US" sz="2400" dirty="0"/>
              <a:t>. It should be one that explicitly supports </a:t>
            </a:r>
            <a:r>
              <a:rPr lang="en-US" sz="2400" dirty="0" smtClean="0"/>
              <a:t>innovation. </a:t>
            </a:r>
          </a:p>
          <a:p>
            <a:pPr algn="just"/>
            <a:endParaRPr lang="en-US" sz="2400" dirty="0" smtClean="0"/>
          </a:p>
          <a:p>
            <a:pPr algn="just"/>
            <a:r>
              <a:rPr lang="en-US" sz="2400" dirty="0" smtClean="0"/>
              <a:t>9. </a:t>
            </a:r>
            <a:r>
              <a:rPr lang="en-US" sz="2400" dirty="0"/>
              <a:t>The corporate climate that encourages </a:t>
            </a:r>
            <a:r>
              <a:rPr lang="en-US" sz="2400" dirty="0" err="1"/>
              <a:t>intrapreneurs</a:t>
            </a:r>
            <a:r>
              <a:rPr lang="en-US" sz="2400" dirty="0"/>
              <a:t> has sponsors and champions in the </a:t>
            </a:r>
            <a:r>
              <a:rPr lang="en-US" sz="2400" dirty="0" err="1"/>
              <a:t>organisation</a:t>
            </a:r>
            <a:r>
              <a:rPr lang="en-US" sz="2400" dirty="0"/>
              <a:t> who support the creativity and resulting failures. </a:t>
            </a:r>
            <a:endParaRPr lang="en-US" sz="2400" dirty="0" smtClean="0"/>
          </a:p>
          <a:p>
            <a:pPr algn="just"/>
            <a:endParaRPr lang="en-US" sz="2400" dirty="0"/>
          </a:p>
          <a:p>
            <a:pPr algn="just"/>
            <a:r>
              <a:rPr lang="en-US" sz="2400" dirty="0" smtClean="0"/>
              <a:t>They </a:t>
            </a:r>
            <a:r>
              <a:rPr lang="en-US" sz="2400" dirty="0"/>
              <a:t>also provide flexibility in planning to such an extent that if needed the </a:t>
            </a:r>
            <a:r>
              <a:rPr lang="en-US" sz="2400" dirty="0" err="1"/>
              <a:t>organisational</a:t>
            </a:r>
            <a:r>
              <a:rPr lang="en-US" sz="2400" dirty="0"/>
              <a:t> objectives are modified or new ones added. </a:t>
            </a:r>
            <a:endParaRPr lang="en-US" sz="2400" dirty="0" smtClean="0"/>
          </a:p>
          <a:p>
            <a:pPr algn="just"/>
            <a:endParaRPr lang="en-US" sz="2400" dirty="0"/>
          </a:p>
          <a:p>
            <a:pPr algn="just"/>
            <a:r>
              <a:rPr lang="en-US" sz="2400" dirty="0" smtClean="0"/>
              <a:t>Normal </a:t>
            </a:r>
            <a:r>
              <a:rPr lang="en-US" sz="2400" dirty="0"/>
              <a:t>corporate cultures evaluate managers on their ability to come close to the corporate objectives while </a:t>
            </a:r>
            <a:r>
              <a:rPr lang="en-US" sz="2400" dirty="0" err="1"/>
              <a:t>intrapreneurial</a:t>
            </a:r>
            <a:r>
              <a:rPr lang="en-US" sz="2400" dirty="0"/>
              <a:t> climate allows them the flexibility of changing the corporate objectives to include the proposed new ventures.</a:t>
            </a:r>
          </a:p>
        </p:txBody>
      </p:sp>
    </p:spTree>
    <p:extLst>
      <p:ext uri="{BB962C8B-B14F-4D97-AF65-F5344CB8AC3E}">
        <p14:creationId xmlns:p14="http://schemas.microsoft.com/office/powerpoint/2010/main" val="3319597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l="27053" t="30703" r="27543" b="7536"/>
          <a:stretch/>
        </p:blipFill>
        <p:spPr bwMode="auto">
          <a:xfrm>
            <a:off x="571500" y="749508"/>
            <a:ext cx="12664815" cy="61709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1"/>
          <p:cNvSpPr/>
          <p:nvPr/>
        </p:nvSpPr>
        <p:spPr>
          <a:xfrm>
            <a:off x="3464119" y="154898"/>
            <a:ext cx="6879576" cy="461665"/>
          </a:xfrm>
          <a:prstGeom prst="rect">
            <a:avLst/>
          </a:prstGeom>
        </p:spPr>
        <p:txBody>
          <a:bodyPr wrap="none">
            <a:spAutoFit/>
          </a:bodyPr>
          <a:lstStyle/>
          <a:p>
            <a:r>
              <a:rPr lang="en-US" sz="2400" b="1" dirty="0" smtClean="0"/>
              <a:t>Corporate Entrepreneurship    </a:t>
            </a:r>
            <a:r>
              <a:rPr lang="en-US" sz="2400" b="1" dirty="0"/>
              <a:t>V/s </a:t>
            </a:r>
            <a:r>
              <a:rPr lang="en-US" sz="2400" b="1" dirty="0" smtClean="0"/>
              <a:t>   Intrapreneurship</a:t>
            </a:r>
            <a:endParaRPr lang="en-US" sz="2400" b="1" dirty="0"/>
          </a:p>
        </p:txBody>
      </p:sp>
    </p:spTree>
    <p:extLst>
      <p:ext uri="{BB962C8B-B14F-4D97-AF65-F5344CB8AC3E}">
        <p14:creationId xmlns:p14="http://schemas.microsoft.com/office/powerpoint/2010/main" val="3430678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453852" y="0"/>
            <a:ext cx="4504438" cy="461665"/>
          </a:xfrm>
          <a:prstGeom prst="rect">
            <a:avLst/>
          </a:prstGeom>
        </p:spPr>
        <p:txBody>
          <a:bodyPr wrap="none">
            <a:spAutoFit/>
          </a:bodyPr>
          <a:lstStyle/>
          <a:p>
            <a:r>
              <a:rPr lang="en-US" sz="2400" b="1" dirty="0"/>
              <a:t> Fostering </a:t>
            </a:r>
            <a:r>
              <a:rPr lang="en-US" sz="2400" b="1" dirty="0" err="1"/>
              <a:t>Intrapreneurial</a:t>
            </a:r>
            <a:r>
              <a:rPr lang="en-US" sz="2400" b="1" dirty="0"/>
              <a:t> Culture </a:t>
            </a:r>
          </a:p>
        </p:txBody>
      </p:sp>
      <p:sp>
        <p:nvSpPr>
          <p:cNvPr id="4" name="Rectangle 3"/>
          <p:cNvSpPr/>
          <p:nvPr/>
        </p:nvSpPr>
        <p:spPr>
          <a:xfrm>
            <a:off x="228600" y="461665"/>
            <a:ext cx="13182600" cy="6863417"/>
          </a:xfrm>
          <a:prstGeom prst="rect">
            <a:avLst/>
          </a:prstGeom>
        </p:spPr>
        <p:txBody>
          <a:bodyPr wrap="square">
            <a:spAutoFit/>
          </a:bodyPr>
          <a:lstStyle/>
          <a:p>
            <a:pPr marL="342900" indent="-342900" algn="just">
              <a:buAutoNum type="arabicPeriod"/>
            </a:pPr>
            <a:r>
              <a:rPr lang="en-US" sz="2200" b="1" dirty="0" smtClean="0"/>
              <a:t>Secure </a:t>
            </a:r>
            <a:r>
              <a:rPr lang="en-US" sz="2200" b="1" dirty="0"/>
              <a:t>Commitment to Intrapreneurship from Top, Upper and Middle Management </a:t>
            </a:r>
            <a:endParaRPr lang="en-US" sz="2200" dirty="0"/>
          </a:p>
          <a:p>
            <a:pPr algn="just"/>
            <a:endParaRPr lang="en-US" sz="2200" dirty="0" smtClean="0"/>
          </a:p>
          <a:p>
            <a:pPr algn="just"/>
            <a:r>
              <a:rPr lang="en-US" sz="2200" dirty="0" smtClean="0"/>
              <a:t> </a:t>
            </a:r>
            <a:r>
              <a:rPr lang="en-US" sz="2200" dirty="0"/>
              <a:t>(a) Cultural </a:t>
            </a:r>
            <a:r>
              <a:rPr lang="en-US" sz="2200" dirty="0" smtClean="0"/>
              <a:t>Changes: The </a:t>
            </a:r>
            <a:r>
              <a:rPr lang="en-US" sz="2200" dirty="0"/>
              <a:t>cultural changes needed to development the spirit of </a:t>
            </a:r>
            <a:r>
              <a:rPr lang="en-US" sz="2200" dirty="0" err="1"/>
              <a:t>intrapreneurship</a:t>
            </a:r>
            <a:r>
              <a:rPr lang="en-US" sz="2200" dirty="0"/>
              <a:t> in an </a:t>
            </a:r>
            <a:r>
              <a:rPr lang="en-US" sz="2200" dirty="0" err="1"/>
              <a:t>organisation</a:t>
            </a:r>
            <a:r>
              <a:rPr lang="en-US" sz="2200" dirty="0"/>
              <a:t> is not possible without whole hearted commitment of its full line of higher management</a:t>
            </a:r>
            <a:r>
              <a:rPr lang="en-US" sz="2200" dirty="0" smtClean="0"/>
              <a:t>.</a:t>
            </a:r>
          </a:p>
          <a:p>
            <a:pPr algn="just"/>
            <a:endParaRPr lang="en-US" sz="2200" dirty="0" smtClean="0"/>
          </a:p>
          <a:p>
            <a:pPr algn="just"/>
            <a:r>
              <a:rPr lang="en-US" sz="2200" dirty="0" smtClean="0"/>
              <a:t> </a:t>
            </a:r>
            <a:r>
              <a:rPr lang="en-US" sz="2200" dirty="0"/>
              <a:t>It requires prolonged commitment and investment in arranging to expose the spirit of </a:t>
            </a:r>
            <a:r>
              <a:rPr lang="en-US" sz="2200" dirty="0" err="1"/>
              <a:t>intrapreneurship</a:t>
            </a:r>
            <a:r>
              <a:rPr lang="en-US" sz="2200" dirty="0"/>
              <a:t> among the employees. </a:t>
            </a:r>
            <a:endParaRPr lang="en-US" sz="2200" dirty="0" smtClean="0"/>
          </a:p>
          <a:p>
            <a:pPr algn="just"/>
            <a:endParaRPr lang="en-US" sz="2200" dirty="0" smtClean="0"/>
          </a:p>
          <a:p>
            <a:pPr algn="just"/>
            <a:r>
              <a:rPr lang="en-US" sz="2200" dirty="0" smtClean="0"/>
              <a:t>Talk </a:t>
            </a:r>
            <a:r>
              <a:rPr lang="en-US" sz="2200" dirty="0"/>
              <a:t>shows are </a:t>
            </a:r>
            <a:r>
              <a:rPr lang="en-US" sz="2200" dirty="0" err="1"/>
              <a:t>organised</a:t>
            </a:r>
            <a:r>
              <a:rPr lang="en-US" sz="2200" dirty="0"/>
              <a:t> and bulletins published to expose people to this concept. Seminars and strategy sessions are held to transform the </a:t>
            </a:r>
            <a:r>
              <a:rPr lang="en-US" sz="2200" dirty="0" err="1"/>
              <a:t>organisation</a:t>
            </a:r>
            <a:r>
              <a:rPr lang="en-US" sz="2200" dirty="0"/>
              <a:t> into an </a:t>
            </a:r>
            <a:r>
              <a:rPr lang="en-US" sz="2200" dirty="0" err="1"/>
              <a:t>intrapreneurial</a:t>
            </a:r>
            <a:r>
              <a:rPr lang="en-US" sz="2200" dirty="0"/>
              <a:t> </a:t>
            </a:r>
            <a:r>
              <a:rPr lang="en-US" sz="2200" dirty="0" err="1"/>
              <a:t>organisation</a:t>
            </a:r>
            <a:r>
              <a:rPr lang="en-US" sz="2200" dirty="0"/>
              <a:t>. </a:t>
            </a:r>
            <a:endParaRPr lang="en-US" sz="2200" dirty="0" smtClean="0"/>
          </a:p>
          <a:p>
            <a:pPr algn="just"/>
            <a:endParaRPr lang="en-US" sz="2200" dirty="0" smtClean="0"/>
          </a:p>
          <a:p>
            <a:pPr algn="just"/>
            <a:r>
              <a:rPr lang="en-US" sz="2200" dirty="0" smtClean="0"/>
              <a:t>(</a:t>
            </a:r>
            <a:r>
              <a:rPr lang="en-US" sz="2200" dirty="0"/>
              <a:t>b) Resource </a:t>
            </a:r>
            <a:r>
              <a:rPr lang="en-US" sz="2200" dirty="0" smtClean="0"/>
              <a:t>Requirement: Intrapreneurship </a:t>
            </a:r>
            <a:r>
              <a:rPr lang="en-US" sz="2200" dirty="0"/>
              <a:t>demands commitment of lot of resources; material as well as human. Without commitment of higher management, such resources will not be available for any </a:t>
            </a:r>
            <a:r>
              <a:rPr lang="en-US" sz="2200" dirty="0" err="1"/>
              <a:t>intrapreneurial</a:t>
            </a:r>
            <a:r>
              <a:rPr lang="en-US" sz="2200" dirty="0"/>
              <a:t> venture. </a:t>
            </a:r>
            <a:endParaRPr lang="en-US" sz="2200" dirty="0" smtClean="0"/>
          </a:p>
          <a:p>
            <a:pPr algn="just"/>
            <a:endParaRPr lang="en-US" sz="2200" dirty="0" smtClean="0"/>
          </a:p>
          <a:p>
            <a:pPr algn="just"/>
            <a:r>
              <a:rPr lang="en-US" sz="2200" dirty="0" smtClean="0"/>
              <a:t>(</a:t>
            </a:r>
            <a:r>
              <a:rPr lang="en-US" sz="2200" dirty="0"/>
              <a:t>c) Confidence </a:t>
            </a:r>
            <a:r>
              <a:rPr lang="en-US" sz="2200" dirty="0" smtClean="0"/>
              <a:t>Building: While </a:t>
            </a:r>
            <a:r>
              <a:rPr lang="en-US" sz="2200" dirty="0" err="1"/>
              <a:t>intrapreneurship</a:t>
            </a:r>
            <a:r>
              <a:rPr lang="en-US" sz="2200" dirty="0"/>
              <a:t> leads to rich rewards for the company, there is very little direct benefit to the employees</a:t>
            </a:r>
            <a:r>
              <a:rPr lang="en-US" sz="2200" dirty="0" smtClean="0"/>
              <a:t>.</a:t>
            </a:r>
          </a:p>
          <a:p>
            <a:pPr algn="just"/>
            <a:endParaRPr lang="en-US" sz="2200" dirty="0"/>
          </a:p>
          <a:p>
            <a:pPr algn="just"/>
            <a:r>
              <a:rPr lang="en-US" sz="2200" dirty="0" smtClean="0"/>
              <a:t> </a:t>
            </a:r>
            <a:r>
              <a:rPr lang="en-US" sz="2200" dirty="0"/>
              <a:t>Most tend to work as </a:t>
            </a:r>
            <a:r>
              <a:rPr lang="en-US" sz="2200" dirty="0" err="1"/>
              <a:t>intrapreneur</a:t>
            </a:r>
            <a:r>
              <a:rPr lang="en-US" sz="2200" dirty="0"/>
              <a:t> to give expression to their creative zeal. On top of that, there is always a fair amount of risk of failure in such ventures. </a:t>
            </a:r>
            <a:r>
              <a:rPr lang="en-US" sz="2200" dirty="0" smtClean="0"/>
              <a:t>Therefore</a:t>
            </a:r>
            <a:r>
              <a:rPr lang="en-US" sz="2200" dirty="0"/>
              <a:t>, unless the employees have full support of the higher management, they will not stick their neck out in such a </a:t>
            </a:r>
            <a:r>
              <a:rPr lang="en-US" sz="2200" dirty="0" smtClean="0"/>
              <a:t>venture</a:t>
            </a:r>
            <a:endParaRPr lang="en-US" sz="2200" dirty="0"/>
          </a:p>
        </p:txBody>
      </p:sp>
    </p:spTree>
    <p:extLst>
      <p:ext uri="{BB962C8B-B14F-4D97-AF65-F5344CB8AC3E}">
        <p14:creationId xmlns:p14="http://schemas.microsoft.com/office/powerpoint/2010/main" val="3650559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13106400" cy="7201972"/>
          </a:xfrm>
          <a:prstGeom prst="rect">
            <a:avLst/>
          </a:prstGeom>
        </p:spPr>
        <p:txBody>
          <a:bodyPr wrap="square">
            <a:spAutoFit/>
          </a:bodyPr>
          <a:lstStyle/>
          <a:p>
            <a:pPr algn="just"/>
            <a:r>
              <a:rPr lang="en-US" sz="2200" dirty="0" smtClean="0"/>
              <a:t> </a:t>
            </a:r>
            <a:r>
              <a:rPr lang="en-US" sz="2200" dirty="0"/>
              <a:t>2. </a:t>
            </a:r>
            <a:r>
              <a:rPr lang="en-US" sz="2200" b="1" dirty="0"/>
              <a:t>Create Framework for </a:t>
            </a:r>
            <a:r>
              <a:rPr lang="en-US" sz="2200" b="1" dirty="0" smtClean="0"/>
              <a:t>Intrapreneurship</a:t>
            </a:r>
            <a:r>
              <a:rPr lang="en-US" sz="2200" dirty="0" smtClean="0"/>
              <a:t>:  </a:t>
            </a:r>
            <a:r>
              <a:rPr lang="en-US" sz="2200" dirty="0"/>
              <a:t>Once cultural changes have been launched, which is a long slow process lasting approximately 2–3 years, </a:t>
            </a:r>
            <a:r>
              <a:rPr lang="en-US" sz="2200" dirty="0" err="1"/>
              <a:t>parallely</a:t>
            </a:r>
            <a:r>
              <a:rPr lang="en-US" sz="2200" dirty="0"/>
              <a:t>, a framework needs to be developed as to how the ideas will be processed and executed, how they will be funded, how they will be monitored and how will the losses, whenever they occur will be accounted. </a:t>
            </a:r>
            <a:endParaRPr lang="en-US" sz="2200" dirty="0" smtClean="0"/>
          </a:p>
          <a:p>
            <a:pPr algn="just"/>
            <a:endParaRPr lang="en-US" sz="2200" dirty="0"/>
          </a:p>
          <a:p>
            <a:pPr algn="just"/>
            <a:r>
              <a:rPr lang="en-US" sz="2200" dirty="0" smtClean="0"/>
              <a:t>3</a:t>
            </a:r>
            <a:r>
              <a:rPr lang="en-US" sz="2200" dirty="0"/>
              <a:t>. </a:t>
            </a:r>
            <a:r>
              <a:rPr lang="en-US" sz="2200" b="1" dirty="0"/>
              <a:t>Identification of </a:t>
            </a:r>
            <a:r>
              <a:rPr lang="en-US" sz="2200" b="1" dirty="0" err="1"/>
              <a:t>Intrapreneurial</a:t>
            </a:r>
            <a:r>
              <a:rPr lang="en-US" sz="2200" b="1" dirty="0"/>
              <a:t> </a:t>
            </a:r>
            <a:r>
              <a:rPr lang="en-US" sz="2200" b="1" dirty="0" smtClean="0"/>
              <a:t>Leaders:</a:t>
            </a:r>
            <a:r>
              <a:rPr lang="en-US" sz="2200" dirty="0" smtClean="0"/>
              <a:t> </a:t>
            </a:r>
            <a:r>
              <a:rPr lang="en-US" sz="2200" dirty="0"/>
              <a:t>Not every one has entrepreneurial spirit. Therefore, people with entrepreneurial characteristic need to be identified, selected and trained. Along with training, a mentor/sponsor system is also needed to be developed. These mentors from the top management will give the needed guidance and support to the </a:t>
            </a:r>
            <a:r>
              <a:rPr lang="en-US" sz="2200" dirty="0" err="1"/>
              <a:t>intrapreneurial</a:t>
            </a:r>
            <a:r>
              <a:rPr lang="en-US" sz="2200" dirty="0"/>
              <a:t> </a:t>
            </a:r>
            <a:r>
              <a:rPr lang="en-US" sz="2200" dirty="0" smtClean="0"/>
              <a:t>leaders. </a:t>
            </a:r>
          </a:p>
          <a:p>
            <a:pPr algn="just"/>
            <a:endParaRPr lang="en-US" sz="2200" dirty="0"/>
          </a:p>
          <a:p>
            <a:pPr algn="just"/>
            <a:r>
              <a:rPr lang="en-US" sz="2200" dirty="0" smtClean="0"/>
              <a:t>4. </a:t>
            </a:r>
            <a:r>
              <a:rPr lang="en-US" sz="2200" b="1" dirty="0" smtClean="0"/>
              <a:t>Identify </a:t>
            </a:r>
            <a:r>
              <a:rPr lang="en-US" sz="2200" b="1" dirty="0"/>
              <a:t>the general areas of </a:t>
            </a:r>
            <a:r>
              <a:rPr lang="en-US" sz="2200" b="1" dirty="0" err="1"/>
              <a:t>Intrapreneurial</a:t>
            </a:r>
            <a:r>
              <a:rPr lang="en-US" sz="2200" b="1" dirty="0"/>
              <a:t> </a:t>
            </a:r>
            <a:r>
              <a:rPr lang="en-US" sz="2200" b="1" dirty="0" smtClean="0"/>
              <a:t>Thrust: </a:t>
            </a:r>
            <a:r>
              <a:rPr lang="en-US" sz="2200" dirty="0" smtClean="0"/>
              <a:t>Every </a:t>
            </a:r>
            <a:r>
              <a:rPr lang="en-US" sz="2200" dirty="0"/>
              <a:t>company has a priority area where it would like to move forward. Such areas need to be identified and notified to employees. An IT company would rarely want to foray into hardcore manufacturing sector even if the prospects are quite promising</a:t>
            </a:r>
            <a:r>
              <a:rPr lang="en-US" sz="2200" dirty="0" smtClean="0"/>
              <a:t>.</a:t>
            </a:r>
          </a:p>
          <a:p>
            <a:pPr algn="just"/>
            <a:endParaRPr lang="en-US" sz="2200" dirty="0"/>
          </a:p>
          <a:p>
            <a:pPr algn="just"/>
            <a:r>
              <a:rPr lang="en-US" sz="2200" dirty="0" smtClean="0"/>
              <a:t> </a:t>
            </a:r>
            <a:r>
              <a:rPr lang="en-US" sz="2200" dirty="0"/>
              <a:t>5. </a:t>
            </a:r>
            <a:r>
              <a:rPr lang="en-US" sz="2200" b="1" dirty="0"/>
              <a:t>Improve Responsiveness and </a:t>
            </a:r>
            <a:r>
              <a:rPr lang="en-US" sz="2200" b="1" dirty="0" smtClean="0"/>
              <a:t>Flexibility: </a:t>
            </a:r>
            <a:r>
              <a:rPr lang="en-US" sz="2200" dirty="0" smtClean="0"/>
              <a:t> </a:t>
            </a:r>
            <a:r>
              <a:rPr lang="en-US" sz="2200" dirty="0" err="1"/>
              <a:t>Intrapreneurial</a:t>
            </a:r>
            <a:r>
              <a:rPr lang="en-US" sz="2200" dirty="0"/>
              <a:t> spirit can </a:t>
            </a:r>
            <a:r>
              <a:rPr lang="en-US" sz="2200" dirty="0" smtClean="0"/>
              <a:t>not be  sustained in  </a:t>
            </a:r>
            <a:r>
              <a:rPr lang="en-US" sz="2200" dirty="0"/>
              <a:t>the usual snail paced and ultra cautious </a:t>
            </a:r>
            <a:r>
              <a:rPr lang="en-US" sz="2200" dirty="0" smtClean="0"/>
              <a:t>environment of </a:t>
            </a:r>
            <a:r>
              <a:rPr lang="en-US" sz="2200" dirty="0"/>
              <a:t>decision making </a:t>
            </a:r>
            <a:r>
              <a:rPr lang="en-US" sz="2200" dirty="0" smtClean="0"/>
              <a:t>process. </a:t>
            </a:r>
            <a:r>
              <a:rPr lang="en-US" sz="2200" dirty="0"/>
              <a:t>Use of technology to speed– up decision making process and induce flexibility in the process is required. </a:t>
            </a:r>
            <a:endParaRPr lang="en-US" sz="2200" dirty="0" smtClean="0"/>
          </a:p>
          <a:p>
            <a:pPr algn="just"/>
            <a:endParaRPr lang="en-US" sz="2200" dirty="0"/>
          </a:p>
          <a:p>
            <a:pPr algn="just"/>
            <a:r>
              <a:rPr lang="en-US" sz="2200" dirty="0" smtClean="0"/>
              <a:t>6</a:t>
            </a:r>
            <a:r>
              <a:rPr lang="en-US" sz="2200" dirty="0"/>
              <a:t>. </a:t>
            </a:r>
            <a:r>
              <a:rPr lang="en-US" sz="2200" b="1" dirty="0"/>
              <a:t>Modifying </a:t>
            </a:r>
            <a:r>
              <a:rPr lang="en-US" sz="2200" b="1" dirty="0" err="1"/>
              <a:t>Organisational</a:t>
            </a:r>
            <a:r>
              <a:rPr lang="en-US" sz="2200" b="1" dirty="0"/>
              <a:t> </a:t>
            </a:r>
            <a:r>
              <a:rPr lang="en-US" sz="2200" b="1" dirty="0" smtClean="0"/>
              <a:t>Structure</a:t>
            </a:r>
            <a:r>
              <a:rPr lang="en-US" sz="2200" dirty="0" smtClean="0"/>
              <a:t> A </a:t>
            </a:r>
            <a:r>
              <a:rPr lang="en-US" sz="2200" dirty="0"/>
              <a:t>flat </a:t>
            </a:r>
            <a:r>
              <a:rPr lang="en-US" sz="2200" dirty="0" err="1"/>
              <a:t>organisational</a:t>
            </a:r>
            <a:r>
              <a:rPr lang="en-US" sz="2200" dirty="0"/>
              <a:t> structure is more suited to the Intrapreneurship. Therefore, certain modifications to the </a:t>
            </a:r>
            <a:r>
              <a:rPr lang="en-US" sz="2200" dirty="0" err="1"/>
              <a:t>organisational</a:t>
            </a:r>
            <a:r>
              <a:rPr lang="en-US" sz="2200" dirty="0"/>
              <a:t> structure may be needed. However, It is easier said than done. </a:t>
            </a:r>
          </a:p>
        </p:txBody>
      </p:sp>
    </p:spTree>
    <p:extLst>
      <p:ext uri="{BB962C8B-B14F-4D97-AF65-F5344CB8AC3E}">
        <p14:creationId xmlns:p14="http://schemas.microsoft.com/office/powerpoint/2010/main" val="10919572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228600"/>
            <a:ext cx="13258800" cy="6524863"/>
          </a:xfrm>
          <a:prstGeom prst="rect">
            <a:avLst/>
          </a:prstGeom>
        </p:spPr>
        <p:txBody>
          <a:bodyPr wrap="square">
            <a:spAutoFit/>
          </a:bodyPr>
          <a:lstStyle/>
          <a:p>
            <a:pPr algn="just"/>
            <a:r>
              <a:rPr lang="en-US" sz="2200" dirty="0"/>
              <a:t>7. </a:t>
            </a:r>
            <a:r>
              <a:rPr lang="en-US" sz="2200" b="1" dirty="0"/>
              <a:t>Publicity of </a:t>
            </a:r>
            <a:r>
              <a:rPr lang="en-US" sz="2200" b="1" dirty="0" smtClean="0"/>
              <a:t>Ideas:</a:t>
            </a:r>
            <a:r>
              <a:rPr lang="en-US" sz="2200" dirty="0" smtClean="0"/>
              <a:t> </a:t>
            </a:r>
            <a:r>
              <a:rPr lang="en-US" sz="2200" dirty="0"/>
              <a:t>New ideas should be well </a:t>
            </a:r>
            <a:r>
              <a:rPr lang="en-US" sz="2200" dirty="0" err="1"/>
              <a:t>publicised</a:t>
            </a:r>
            <a:r>
              <a:rPr lang="en-US" sz="2200" dirty="0"/>
              <a:t>. While such publicity is a morale booster for the author of the idea and therefore encourages more people to come forward with ideas, published ideas get </a:t>
            </a:r>
            <a:r>
              <a:rPr lang="en-US" sz="2200" dirty="0" err="1"/>
              <a:t>scrutinised</a:t>
            </a:r>
            <a:r>
              <a:rPr lang="en-US" sz="2200" dirty="0"/>
              <a:t> and value added by other people. </a:t>
            </a:r>
            <a:endParaRPr lang="en-US" sz="2200" dirty="0" smtClean="0"/>
          </a:p>
          <a:p>
            <a:pPr algn="just"/>
            <a:endParaRPr lang="en-US" sz="2200" dirty="0"/>
          </a:p>
          <a:p>
            <a:pPr algn="just"/>
            <a:r>
              <a:rPr lang="en-US" sz="2200" dirty="0" smtClean="0"/>
              <a:t>8</a:t>
            </a:r>
            <a:r>
              <a:rPr lang="en-US" sz="2200" dirty="0"/>
              <a:t>. </a:t>
            </a:r>
            <a:r>
              <a:rPr lang="en-US" sz="2200" b="1" dirty="0"/>
              <a:t>Tapping Customers Base for New </a:t>
            </a:r>
            <a:r>
              <a:rPr lang="en-US" sz="2200" b="1" dirty="0" smtClean="0"/>
              <a:t>Ideas:</a:t>
            </a:r>
            <a:r>
              <a:rPr lang="en-US" sz="2200" dirty="0" smtClean="0"/>
              <a:t> </a:t>
            </a:r>
            <a:r>
              <a:rPr lang="en-US" sz="2200" dirty="0"/>
              <a:t>Customers are the richest source of new ideas. 3M Corporation, holding over 6 lakh patents, claims that almost 70% of new ideas have been contributed by the customers themselves. </a:t>
            </a:r>
            <a:endParaRPr lang="en-US" sz="2200" dirty="0" smtClean="0"/>
          </a:p>
          <a:p>
            <a:pPr algn="just"/>
            <a:endParaRPr lang="en-US" sz="2200" dirty="0"/>
          </a:p>
          <a:p>
            <a:pPr algn="just"/>
            <a:r>
              <a:rPr lang="en-US" sz="2200" dirty="0" smtClean="0"/>
              <a:t>9</a:t>
            </a:r>
            <a:r>
              <a:rPr lang="en-US" sz="2200" dirty="0"/>
              <a:t>. </a:t>
            </a:r>
            <a:r>
              <a:rPr lang="en-US" sz="2200" b="1" dirty="0"/>
              <a:t>Create Strong Support Structure for </a:t>
            </a:r>
            <a:r>
              <a:rPr lang="en-US" sz="2200" b="1" dirty="0" smtClean="0"/>
              <a:t>Intrapreneurship:</a:t>
            </a:r>
            <a:r>
              <a:rPr lang="en-US" sz="2200" dirty="0" smtClean="0"/>
              <a:t> </a:t>
            </a:r>
            <a:r>
              <a:rPr lang="en-US" sz="2200" dirty="0"/>
              <a:t>This is particularly important since most people have short term focus on quarterly, half yearly and yearly numbers. </a:t>
            </a:r>
            <a:r>
              <a:rPr lang="en-US" sz="2200" dirty="0" err="1" smtClean="0"/>
              <a:t>Intrapreneurial</a:t>
            </a:r>
            <a:r>
              <a:rPr lang="en-US" sz="2200" dirty="0" smtClean="0"/>
              <a:t> </a:t>
            </a:r>
            <a:r>
              <a:rPr lang="en-US" sz="2200" dirty="0"/>
              <a:t>ventures are long term projects and therefore may get overlooked for funding and other support. </a:t>
            </a:r>
            <a:endParaRPr lang="en-US" sz="2200" dirty="0" smtClean="0"/>
          </a:p>
          <a:p>
            <a:pPr algn="just"/>
            <a:endParaRPr lang="en-US" sz="2200" dirty="0"/>
          </a:p>
          <a:p>
            <a:pPr algn="just"/>
            <a:r>
              <a:rPr lang="en-US" sz="2200" dirty="0" smtClean="0"/>
              <a:t> </a:t>
            </a:r>
            <a:r>
              <a:rPr lang="en-US" sz="2200" b="1" dirty="0"/>
              <a:t>10. Create a Strong Reward System Linked to Performance of the </a:t>
            </a:r>
            <a:r>
              <a:rPr lang="en-US" sz="2200" b="1" dirty="0" err="1"/>
              <a:t>Intrapreneurial</a:t>
            </a:r>
            <a:r>
              <a:rPr lang="en-US" sz="2200" b="1" dirty="0"/>
              <a:t> </a:t>
            </a:r>
            <a:r>
              <a:rPr lang="en-US" sz="2200" b="1" dirty="0" smtClean="0"/>
              <a:t>Venture:</a:t>
            </a:r>
            <a:r>
              <a:rPr lang="en-US" sz="2200" dirty="0" smtClean="0"/>
              <a:t> </a:t>
            </a:r>
            <a:r>
              <a:rPr lang="en-US" sz="2200" dirty="0"/>
              <a:t>Notwithstanding all the OB theories to the contrary, nothing works as fast and as effectively as tangible/material rewards system to motivate most people to put their best feet forward. </a:t>
            </a:r>
            <a:endParaRPr lang="en-US" sz="2200" dirty="0" smtClean="0"/>
          </a:p>
          <a:p>
            <a:pPr algn="just"/>
            <a:endParaRPr lang="en-US" sz="2200" dirty="0"/>
          </a:p>
          <a:p>
            <a:pPr algn="just"/>
            <a:r>
              <a:rPr lang="en-US" sz="2200" b="1" dirty="0" smtClean="0"/>
              <a:t>11</a:t>
            </a:r>
            <a:r>
              <a:rPr lang="en-US" sz="2200" b="1" dirty="0"/>
              <a:t>. Create an Evaluation </a:t>
            </a:r>
            <a:r>
              <a:rPr lang="en-US" sz="2200" b="1" dirty="0" smtClean="0"/>
              <a:t>System:</a:t>
            </a:r>
            <a:r>
              <a:rPr lang="en-US" sz="2200" dirty="0" smtClean="0"/>
              <a:t> </a:t>
            </a:r>
            <a:r>
              <a:rPr lang="en-US" sz="2200" dirty="0"/>
              <a:t>Some </a:t>
            </a:r>
            <a:r>
              <a:rPr lang="en-US" sz="2200" dirty="0" err="1"/>
              <a:t>Intrapreneurial</a:t>
            </a:r>
            <a:r>
              <a:rPr lang="en-US" sz="2200" dirty="0"/>
              <a:t> venture are bound to fail for various reasons including change in external environment. Also, some ventures are likely to astonish with their success even the most optimistic supporters. Therefore, regular evaluation of the ventures in hand is necessary. Promising ventures might need further thrust or scaling up in size while unsuccessful need to be wound up. </a:t>
            </a:r>
          </a:p>
        </p:txBody>
      </p:sp>
    </p:spTree>
    <p:extLst>
      <p:ext uri="{BB962C8B-B14F-4D97-AF65-F5344CB8AC3E}">
        <p14:creationId xmlns:p14="http://schemas.microsoft.com/office/powerpoint/2010/main" val="30290364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562600" y="43455"/>
            <a:ext cx="4344523" cy="523220"/>
          </a:xfrm>
          <a:prstGeom prst="rect">
            <a:avLst/>
          </a:prstGeom>
        </p:spPr>
        <p:txBody>
          <a:bodyPr wrap="none">
            <a:spAutoFit/>
          </a:bodyPr>
          <a:lstStyle/>
          <a:p>
            <a:r>
              <a:rPr lang="en-US" sz="2800" b="1" dirty="0">
                <a:solidFill>
                  <a:srgbClr val="008000"/>
                </a:solidFill>
              </a:rPr>
              <a:t>Promoting </a:t>
            </a:r>
            <a:r>
              <a:rPr lang="en-US" sz="2800" b="1" dirty="0" smtClean="0">
                <a:solidFill>
                  <a:srgbClr val="008000"/>
                </a:solidFill>
              </a:rPr>
              <a:t>Intrapreneurship</a:t>
            </a:r>
            <a:endParaRPr lang="en-US" sz="2800" b="1" dirty="0">
              <a:solidFill>
                <a:srgbClr val="008000"/>
              </a:solidFill>
            </a:endParaRPr>
          </a:p>
        </p:txBody>
      </p:sp>
      <p:sp>
        <p:nvSpPr>
          <p:cNvPr id="3" name="Rectangle 2"/>
          <p:cNvSpPr/>
          <p:nvPr/>
        </p:nvSpPr>
        <p:spPr>
          <a:xfrm>
            <a:off x="914400" y="481120"/>
            <a:ext cx="9677400" cy="1785104"/>
          </a:xfrm>
          <a:prstGeom prst="rect">
            <a:avLst/>
          </a:prstGeom>
        </p:spPr>
        <p:txBody>
          <a:bodyPr wrap="square">
            <a:spAutoFit/>
          </a:bodyPr>
          <a:lstStyle/>
          <a:p>
            <a:r>
              <a:rPr lang="en-US" sz="2200" dirty="0" smtClean="0"/>
              <a:t>Promoting </a:t>
            </a:r>
            <a:r>
              <a:rPr lang="en-US" sz="2200" dirty="0"/>
              <a:t>I</a:t>
            </a:r>
            <a:r>
              <a:rPr lang="en-US" sz="2200" dirty="0" smtClean="0"/>
              <a:t>ntrapreneurship  in an organization may be done in 2 ways</a:t>
            </a:r>
          </a:p>
          <a:p>
            <a:endParaRPr lang="en-US" sz="2200" dirty="0" smtClean="0"/>
          </a:p>
          <a:p>
            <a:pPr marL="457200" indent="-457200">
              <a:buAutoNum type="arabicPeriod"/>
            </a:pPr>
            <a:r>
              <a:rPr lang="en-US" sz="2200" b="1" dirty="0" smtClean="0">
                <a:solidFill>
                  <a:srgbClr val="0070C0"/>
                </a:solidFill>
              </a:rPr>
              <a:t>Emerging spontaneous Intrapreneurship team</a:t>
            </a:r>
          </a:p>
          <a:p>
            <a:pPr marL="457200" indent="-457200">
              <a:buAutoNum type="arabicPeriod"/>
            </a:pPr>
            <a:endParaRPr lang="en-US" sz="2200" b="1" dirty="0" smtClean="0">
              <a:solidFill>
                <a:srgbClr val="0070C0"/>
              </a:solidFill>
            </a:endParaRPr>
          </a:p>
          <a:p>
            <a:r>
              <a:rPr lang="en-US" sz="2200" b="1" dirty="0" smtClean="0">
                <a:solidFill>
                  <a:srgbClr val="0070C0"/>
                </a:solidFill>
              </a:rPr>
              <a:t>2.    Creation  </a:t>
            </a:r>
            <a:r>
              <a:rPr lang="en-US" sz="2200" b="1" dirty="0">
                <a:solidFill>
                  <a:srgbClr val="0070C0"/>
                </a:solidFill>
              </a:rPr>
              <a:t>by a formal venture team</a:t>
            </a:r>
          </a:p>
        </p:txBody>
      </p:sp>
      <p:sp>
        <p:nvSpPr>
          <p:cNvPr id="4" name="Rectangle 3"/>
          <p:cNvSpPr/>
          <p:nvPr/>
        </p:nvSpPr>
        <p:spPr>
          <a:xfrm>
            <a:off x="457200" y="2421553"/>
            <a:ext cx="12954000" cy="4893647"/>
          </a:xfrm>
          <a:prstGeom prst="rect">
            <a:avLst/>
          </a:prstGeom>
        </p:spPr>
        <p:txBody>
          <a:bodyPr wrap="square">
            <a:spAutoFit/>
          </a:bodyPr>
          <a:lstStyle/>
          <a:p>
            <a:pPr marL="342900" indent="-342900" algn="just">
              <a:buFont typeface="Wingdings" pitchFamily="2" charset="2"/>
              <a:buChar char="Ø"/>
            </a:pPr>
            <a:r>
              <a:rPr lang="en-US" sz="2400" dirty="0" smtClean="0"/>
              <a:t>Formation of spontaneous </a:t>
            </a:r>
            <a:r>
              <a:rPr lang="en-US" sz="2400" dirty="0"/>
              <a:t>Intrapreneurship team</a:t>
            </a:r>
            <a:r>
              <a:rPr lang="en-US" sz="2400" dirty="0" smtClean="0"/>
              <a:t> </a:t>
            </a:r>
            <a:r>
              <a:rPr lang="en-US" sz="2400" dirty="0"/>
              <a:t>normally happens in </a:t>
            </a:r>
            <a:r>
              <a:rPr lang="en-US" sz="2400" dirty="0" err="1"/>
              <a:t>organisations</a:t>
            </a:r>
            <a:r>
              <a:rPr lang="en-US" sz="2400" dirty="0"/>
              <a:t> where there is a poor </a:t>
            </a:r>
            <a:r>
              <a:rPr lang="en-US" sz="2400" dirty="0" err="1"/>
              <a:t>intrapreneurial</a:t>
            </a:r>
            <a:r>
              <a:rPr lang="en-US" sz="2400" dirty="0"/>
              <a:t> culture</a:t>
            </a:r>
            <a:r>
              <a:rPr lang="en-US" sz="2400" dirty="0" smtClean="0"/>
              <a:t>.</a:t>
            </a:r>
          </a:p>
          <a:p>
            <a:pPr marL="342900" indent="-342900" algn="just">
              <a:buFont typeface="Wingdings" pitchFamily="2" charset="2"/>
              <a:buChar char="Ø"/>
            </a:pPr>
            <a:endParaRPr lang="en-US" sz="2400" dirty="0"/>
          </a:p>
          <a:p>
            <a:pPr marL="342900" indent="-342900" algn="just">
              <a:buFont typeface="Wingdings" pitchFamily="2" charset="2"/>
              <a:buChar char="Ø"/>
            </a:pPr>
            <a:r>
              <a:rPr lang="en-US" sz="2400" dirty="0" smtClean="0"/>
              <a:t> </a:t>
            </a:r>
            <a:r>
              <a:rPr lang="en-US" sz="2400" dirty="0"/>
              <a:t>When an </a:t>
            </a:r>
            <a:r>
              <a:rPr lang="en-US" sz="2400" dirty="0" err="1"/>
              <a:t>organisation</a:t>
            </a:r>
            <a:r>
              <a:rPr lang="en-US" sz="2400" dirty="0"/>
              <a:t> lacks a policy and a formal system to encourage innovation and empower teams for developing new ventures, enterprising mangers may form informal relationships. </a:t>
            </a:r>
            <a:endParaRPr lang="en-US" sz="2400" dirty="0" smtClean="0"/>
          </a:p>
          <a:p>
            <a:pPr marL="342900" indent="-342900" algn="just">
              <a:buFont typeface="Wingdings" pitchFamily="2" charset="2"/>
              <a:buChar char="Ø"/>
            </a:pPr>
            <a:endParaRPr lang="en-US" sz="2400" dirty="0"/>
          </a:p>
          <a:p>
            <a:pPr marL="342900" indent="-342900" algn="just">
              <a:buFont typeface="Wingdings" pitchFamily="2" charset="2"/>
              <a:buChar char="Ø"/>
            </a:pPr>
            <a:r>
              <a:rPr lang="en-US" sz="2400" dirty="0" smtClean="0"/>
              <a:t>A </a:t>
            </a:r>
            <a:r>
              <a:rPr lang="en-US" sz="2400" dirty="0"/>
              <a:t>few close associates work together on new ideas</a:t>
            </a:r>
            <a:r>
              <a:rPr lang="en-US" sz="2400" dirty="0" smtClean="0"/>
              <a:t>.</a:t>
            </a:r>
          </a:p>
          <a:p>
            <a:pPr marL="342900" indent="-342900" algn="just">
              <a:buFont typeface="Wingdings" pitchFamily="2" charset="2"/>
              <a:buChar char="Ø"/>
            </a:pPr>
            <a:endParaRPr lang="en-US" sz="2400" dirty="0"/>
          </a:p>
          <a:p>
            <a:pPr marL="342900" indent="-342900" algn="just">
              <a:buFont typeface="Wingdings" pitchFamily="2" charset="2"/>
              <a:buChar char="Ø"/>
            </a:pPr>
            <a:r>
              <a:rPr lang="en-US" sz="2400" dirty="0"/>
              <a:t>The same at a later stage develop into a new venture within the </a:t>
            </a:r>
            <a:r>
              <a:rPr lang="en-US" sz="2400" dirty="0" err="1"/>
              <a:t>organisation</a:t>
            </a:r>
            <a:r>
              <a:rPr lang="en-US" sz="2400" dirty="0"/>
              <a:t>. </a:t>
            </a:r>
            <a:endParaRPr lang="en-US" sz="2400" dirty="0" smtClean="0"/>
          </a:p>
          <a:p>
            <a:pPr marL="342900" indent="-342900" algn="just">
              <a:buFont typeface="Wingdings" pitchFamily="2" charset="2"/>
              <a:buChar char="Ø"/>
            </a:pPr>
            <a:endParaRPr lang="en-US" sz="2400" dirty="0"/>
          </a:p>
          <a:p>
            <a:pPr marL="342900" indent="-342900" algn="just">
              <a:buFont typeface="Wingdings" pitchFamily="2" charset="2"/>
              <a:buChar char="Ø"/>
            </a:pPr>
            <a:r>
              <a:rPr lang="en-US" sz="2400" dirty="0" smtClean="0"/>
              <a:t>Autonomous </a:t>
            </a:r>
            <a:r>
              <a:rPr lang="en-US" sz="2400" dirty="0"/>
              <a:t>strategic </a:t>
            </a:r>
            <a:r>
              <a:rPr lang="en-US" sz="2400" dirty="0" err="1"/>
              <a:t>behaviour</a:t>
            </a:r>
            <a:r>
              <a:rPr lang="en-US" sz="2400" dirty="0"/>
              <a:t> is a bottom up process in which product champions pursue new ideas, often through a political process, by means of which they develop and coordinate the </a:t>
            </a:r>
            <a:r>
              <a:rPr lang="en-US" sz="2400" dirty="0" err="1"/>
              <a:t>commercialisation</a:t>
            </a:r>
            <a:r>
              <a:rPr lang="en-US" sz="2400" dirty="0"/>
              <a:t> of a new good or service until k achieves success in the market.</a:t>
            </a:r>
          </a:p>
        </p:txBody>
      </p:sp>
    </p:spTree>
    <p:extLst>
      <p:ext uri="{BB962C8B-B14F-4D97-AF65-F5344CB8AC3E}">
        <p14:creationId xmlns:p14="http://schemas.microsoft.com/office/powerpoint/2010/main" val="635947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679446"/>
            <a:ext cx="13106400" cy="4827694"/>
          </a:xfrm>
        </p:spPr>
        <p:txBody>
          <a:bodyPr>
            <a:noAutofit/>
          </a:bodyPr>
          <a:lstStyle/>
          <a:p>
            <a:pPr algn="just">
              <a:buFont typeface="Wingdings" pitchFamily="2" charset="2"/>
              <a:buChar char="Ø"/>
            </a:pPr>
            <a:r>
              <a:rPr lang="en-US" sz="2800" dirty="0"/>
              <a:t>The term </a:t>
            </a:r>
            <a:r>
              <a:rPr lang="en-US" sz="2800" dirty="0" err="1"/>
              <a:t>intrapreneurship</a:t>
            </a:r>
            <a:r>
              <a:rPr lang="en-US" sz="2800" dirty="0"/>
              <a:t> refers to a system that allows an employee to act like an </a:t>
            </a:r>
            <a:r>
              <a:rPr lang="en-US" sz="2800" dirty="0" smtClean="0"/>
              <a:t>entrepreneur</a:t>
            </a:r>
            <a:r>
              <a:rPr lang="en-US" sz="2800" dirty="0"/>
              <a:t> </a:t>
            </a:r>
            <a:r>
              <a:rPr lang="en-US" sz="2800" dirty="0" smtClean="0"/>
              <a:t>within </a:t>
            </a:r>
            <a:r>
              <a:rPr lang="en-US" sz="2800" dirty="0"/>
              <a:t>a company or </a:t>
            </a:r>
            <a:r>
              <a:rPr lang="en-US" sz="2800" dirty="0" smtClean="0"/>
              <a:t>other organization</a:t>
            </a:r>
            <a:r>
              <a:rPr lang="en-US" sz="2800" dirty="0"/>
              <a:t>. </a:t>
            </a:r>
            <a:endParaRPr lang="en-US" sz="2800" dirty="0" smtClean="0"/>
          </a:p>
          <a:p>
            <a:pPr algn="just">
              <a:buFont typeface="Wingdings" pitchFamily="2" charset="2"/>
              <a:buChar char="Ø"/>
            </a:pPr>
            <a:endParaRPr lang="en-US" sz="2800" dirty="0" smtClean="0"/>
          </a:p>
          <a:p>
            <a:pPr algn="just">
              <a:buFont typeface="Wingdings" pitchFamily="2" charset="2"/>
              <a:buChar char="Ø"/>
            </a:pPr>
            <a:r>
              <a:rPr lang="en-US" sz="2800" dirty="0"/>
              <a:t>Intrapreneurship creates an entrepreneurial environment by allowing employees to use their entrepreneurial skills for the benefit of both the company and the employee. </a:t>
            </a:r>
            <a:endParaRPr lang="en-US" sz="2800" dirty="0" smtClean="0"/>
          </a:p>
          <a:p>
            <a:pPr algn="just">
              <a:buFont typeface="Wingdings" pitchFamily="2" charset="2"/>
              <a:buChar char="Ø"/>
            </a:pPr>
            <a:endParaRPr lang="en-US" sz="2800" dirty="0"/>
          </a:p>
          <a:p>
            <a:pPr algn="just">
              <a:buFont typeface="Wingdings" pitchFamily="2" charset="2"/>
              <a:buChar char="Ø"/>
            </a:pPr>
            <a:r>
              <a:rPr lang="en-US" sz="2800" dirty="0" smtClean="0"/>
              <a:t>It </a:t>
            </a:r>
            <a:r>
              <a:rPr lang="en-US" sz="2800" dirty="0"/>
              <a:t>gives employees the freedom to experiment, as well as the potential for growth within an organization</a:t>
            </a:r>
            <a:endParaRPr lang="en-US" sz="2800" u="sng" dirty="0"/>
          </a:p>
          <a:p>
            <a:pPr algn="just">
              <a:buFont typeface="Wingdings" pitchFamily="2" charset="2"/>
              <a:buChar char="Ø"/>
            </a:pPr>
            <a:endParaRPr lang="en-US" sz="2800" dirty="0"/>
          </a:p>
          <a:p>
            <a:pPr algn="just">
              <a:buFont typeface="Wingdings" pitchFamily="2" charset="2"/>
              <a:buChar char="Ø"/>
            </a:pPr>
            <a:r>
              <a:rPr lang="en-US" sz="2800" dirty="0" err="1" smtClean="0"/>
              <a:t>Intrapreneurs</a:t>
            </a:r>
            <a:r>
              <a:rPr lang="en-US" sz="2800" dirty="0" smtClean="0"/>
              <a:t> are </a:t>
            </a:r>
            <a:r>
              <a:rPr lang="en-US" sz="2800" dirty="0"/>
              <a:t>self-motivated, </a:t>
            </a:r>
            <a:r>
              <a:rPr lang="en-US" sz="2800" dirty="0" smtClean="0"/>
              <a:t>proactive </a:t>
            </a:r>
            <a:r>
              <a:rPr lang="en-US" sz="2800" dirty="0"/>
              <a:t>and action-oriented people who take the initiative to pursue an innovative product or service. </a:t>
            </a:r>
            <a:endParaRPr lang="en-US" sz="2800" dirty="0" smtClean="0"/>
          </a:p>
          <a:p>
            <a:pPr marL="0" indent="0" algn="just">
              <a:buNone/>
            </a:pPr>
            <a:endParaRPr lang="en-US" sz="2800" dirty="0"/>
          </a:p>
          <a:p>
            <a:pPr algn="just">
              <a:buFont typeface="Wingdings" pitchFamily="2" charset="2"/>
              <a:buChar char="Ø"/>
            </a:pPr>
            <a:r>
              <a:rPr lang="en-US" sz="2800" dirty="0" smtClean="0"/>
              <a:t>An </a:t>
            </a:r>
            <a:r>
              <a:rPr lang="en-US" sz="2800" dirty="0" err="1"/>
              <a:t>intrapreneur</a:t>
            </a:r>
            <a:r>
              <a:rPr lang="en-US" sz="2800" dirty="0"/>
              <a:t> </a:t>
            </a:r>
            <a:r>
              <a:rPr lang="en-US" sz="2800" smtClean="0"/>
              <a:t>knows that </a:t>
            </a:r>
            <a:r>
              <a:rPr lang="en-US" sz="2800" dirty="0"/>
              <a:t>failure does not have a personal cost as it does for an entrepreneur since the organization absorbs losses that arise from failure</a:t>
            </a:r>
            <a:r>
              <a:rPr lang="en-US" sz="2800" dirty="0" smtClean="0"/>
              <a:t>.</a:t>
            </a:r>
          </a:p>
          <a:p>
            <a:pPr marL="0" indent="0" algn="just">
              <a:buNone/>
            </a:pPr>
            <a:endParaRPr lang="en-US" sz="2800" dirty="0"/>
          </a:p>
          <a:p>
            <a:pPr marL="0" indent="0" algn="just">
              <a:buNone/>
            </a:pPr>
            <a:r>
              <a:rPr lang="en-US" sz="2800" dirty="0" smtClean="0"/>
              <a:t>.</a:t>
            </a:r>
            <a:endParaRPr lang="en-US" sz="2800" dirty="0"/>
          </a:p>
        </p:txBody>
      </p:sp>
      <p:sp>
        <p:nvSpPr>
          <p:cNvPr id="4" name="Rectangle 3"/>
          <p:cNvSpPr/>
          <p:nvPr/>
        </p:nvSpPr>
        <p:spPr>
          <a:xfrm>
            <a:off x="5257800" y="-152400"/>
            <a:ext cx="4127668" cy="769441"/>
          </a:xfrm>
          <a:prstGeom prst="rect">
            <a:avLst/>
          </a:prstGeom>
        </p:spPr>
        <p:txBody>
          <a:bodyPr wrap="none">
            <a:spAutoFit/>
          </a:bodyPr>
          <a:lstStyle/>
          <a:p>
            <a:r>
              <a:rPr lang="en-US" sz="4400" b="1" dirty="0" smtClean="0">
                <a:solidFill>
                  <a:srgbClr val="00B050"/>
                </a:solidFill>
              </a:rPr>
              <a:t>Intrapreneurship</a:t>
            </a:r>
            <a:endParaRPr lang="en-US" sz="4400" b="1" dirty="0">
              <a:solidFill>
                <a:srgbClr val="00B050"/>
              </a:solidFill>
            </a:endParaRPr>
          </a:p>
        </p:txBody>
      </p:sp>
    </p:spTree>
    <p:extLst>
      <p:ext uri="{BB962C8B-B14F-4D97-AF65-F5344CB8AC3E}">
        <p14:creationId xmlns:p14="http://schemas.microsoft.com/office/powerpoint/2010/main" val="33154688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0"/>
            <a:ext cx="12877800" cy="5693866"/>
          </a:xfrm>
          <a:prstGeom prst="rect">
            <a:avLst/>
          </a:prstGeom>
        </p:spPr>
        <p:txBody>
          <a:bodyPr wrap="square">
            <a:spAutoFit/>
          </a:bodyPr>
          <a:lstStyle/>
          <a:p>
            <a:pPr algn="ctr"/>
            <a:r>
              <a:rPr lang="en-US" sz="2800" b="1" dirty="0">
                <a:solidFill>
                  <a:srgbClr val="C00000"/>
                </a:solidFill>
              </a:rPr>
              <a:t>Pinchot has identified four stages of developing such spontaneous </a:t>
            </a:r>
            <a:r>
              <a:rPr lang="en-US" sz="2800" b="1" dirty="0" smtClean="0">
                <a:solidFill>
                  <a:srgbClr val="C00000"/>
                </a:solidFill>
              </a:rPr>
              <a:t>teams as follows</a:t>
            </a:r>
          </a:p>
          <a:p>
            <a:pPr algn="just"/>
            <a:endParaRPr lang="en-US" sz="2200" b="1" dirty="0"/>
          </a:p>
          <a:p>
            <a:pPr algn="just"/>
            <a:r>
              <a:rPr lang="en-US" sz="2800" b="1" dirty="0" smtClean="0">
                <a:solidFill>
                  <a:srgbClr val="00B050"/>
                </a:solidFill>
              </a:rPr>
              <a:t>Stage 1</a:t>
            </a:r>
          </a:p>
          <a:p>
            <a:pPr algn="just"/>
            <a:endParaRPr lang="en-US" sz="2200" b="1" dirty="0"/>
          </a:p>
          <a:p>
            <a:pPr marL="285750" indent="-285750" algn="just">
              <a:buFont typeface="Wingdings" pitchFamily="2" charset="2"/>
              <a:buChar char="Ø"/>
            </a:pPr>
            <a:r>
              <a:rPr lang="en-US" sz="2200" dirty="0" smtClean="0"/>
              <a:t>It </a:t>
            </a:r>
            <a:r>
              <a:rPr lang="en-US" sz="2200" dirty="0"/>
              <a:t>is the solo phase where an adventuresome individual Works alone, conceives the idea and mulls over it till he develops a confidence in the practicability and use of the idea to the extent to share the same privately with one or two close associates. </a:t>
            </a:r>
            <a:endParaRPr lang="en-US" sz="2200" dirty="0" smtClean="0"/>
          </a:p>
          <a:p>
            <a:pPr marL="285750" indent="-285750" algn="just">
              <a:buFont typeface="Wingdings" pitchFamily="2" charset="2"/>
              <a:buChar char="Ø"/>
            </a:pPr>
            <a:endParaRPr lang="en-US" sz="2200" dirty="0"/>
          </a:p>
          <a:p>
            <a:pPr marL="285750" indent="-285750" algn="just">
              <a:buFont typeface="Wingdings" pitchFamily="2" charset="2"/>
              <a:buChar char="Ø"/>
            </a:pPr>
            <a:r>
              <a:rPr lang="en-US" sz="2200" dirty="0" smtClean="0"/>
              <a:t>During </a:t>
            </a:r>
            <a:r>
              <a:rPr lang="en-US" sz="2200" dirty="0"/>
              <a:t>this phase the innovator is not seen mixing with others, he may be working alone in the laboratories; workshops even after office hours or may be carrying the files home</a:t>
            </a:r>
            <a:r>
              <a:rPr lang="en-US" sz="2200" dirty="0" smtClean="0"/>
              <a:t>.</a:t>
            </a:r>
          </a:p>
          <a:p>
            <a:pPr marL="285750" indent="-285750" algn="just">
              <a:buFont typeface="Wingdings" pitchFamily="2" charset="2"/>
              <a:buChar char="Ø"/>
            </a:pPr>
            <a:endParaRPr lang="en-US" sz="2200" dirty="0"/>
          </a:p>
          <a:p>
            <a:pPr marL="285750" indent="-285750" algn="just">
              <a:buFont typeface="Wingdings" pitchFamily="2" charset="2"/>
              <a:buChar char="Ø"/>
            </a:pPr>
            <a:r>
              <a:rPr lang="en-US" sz="2200" dirty="0"/>
              <a:t>A product champion is an </a:t>
            </a:r>
            <a:r>
              <a:rPr lang="en-US" sz="2200" dirty="0" err="1"/>
              <a:t>organisational</a:t>
            </a:r>
            <a:r>
              <a:rPr lang="en-US" sz="2200" dirty="0"/>
              <a:t> member with an entrepreneurial vision of a new good or service who seeks to create support for its </a:t>
            </a:r>
            <a:r>
              <a:rPr lang="en-US" sz="2200" dirty="0" err="1"/>
              <a:t>commercialisation</a:t>
            </a:r>
            <a:r>
              <a:rPr lang="en-US" sz="2200" dirty="0"/>
              <a:t>. </a:t>
            </a:r>
            <a:endParaRPr lang="en-US" sz="2200" dirty="0" smtClean="0"/>
          </a:p>
          <a:p>
            <a:pPr marL="285750" indent="-285750" algn="just">
              <a:buFont typeface="Wingdings" pitchFamily="2" charset="2"/>
              <a:buChar char="Ø"/>
            </a:pPr>
            <a:endParaRPr lang="en-US" sz="2200" dirty="0"/>
          </a:p>
          <a:p>
            <a:pPr marL="285750" indent="-285750" algn="just">
              <a:buFont typeface="Wingdings" pitchFamily="2" charset="2"/>
              <a:buChar char="Ø"/>
            </a:pPr>
            <a:r>
              <a:rPr lang="en-US" sz="2200" dirty="0" smtClean="0"/>
              <a:t>Product </a:t>
            </a:r>
            <a:r>
              <a:rPr lang="en-US" sz="2200" dirty="0"/>
              <a:t>champions play critical roles in moving innovation forward. The person is very secretive about the idea in the solo phase.</a:t>
            </a:r>
          </a:p>
        </p:txBody>
      </p:sp>
    </p:spTree>
    <p:extLst>
      <p:ext uri="{BB962C8B-B14F-4D97-AF65-F5344CB8AC3E}">
        <p14:creationId xmlns:p14="http://schemas.microsoft.com/office/powerpoint/2010/main" val="29275992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4997"/>
            <a:ext cx="13182600" cy="7201972"/>
          </a:xfrm>
          <a:prstGeom prst="rect">
            <a:avLst/>
          </a:prstGeom>
        </p:spPr>
        <p:txBody>
          <a:bodyPr wrap="square">
            <a:spAutoFit/>
          </a:bodyPr>
          <a:lstStyle/>
          <a:p>
            <a:pPr algn="just"/>
            <a:r>
              <a:rPr lang="en-US" sz="2400" b="1" dirty="0">
                <a:solidFill>
                  <a:srgbClr val="00B050"/>
                </a:solidFill>
              </a:rPr>
              <a:t>Stage </a:t>
            </a:r>
            <a:r>
              <a:rPr lang="en-US" sz="2400" b="1" dirty="0" smtClean="0">
                <a:solidFill>
                  <a:srgbClr val="00B050"/>
                </a:solidFill>
              </a:rPr>
              <a:t>2</a:t>
            </a:r>
            <a:endParaRPr lang="en-US" sz="2400" dirty="0">
              <a:solidFill>
                <a:srgbClr val="00B050"/>
              </a:solidFill>
            </a:endParaRPr>
          </a:p>
          <a:p>
            <a:pPr algn="just"/>
            <a:r>
              <a:rPr lang="en-US" sz="2200" dirty="0"/>
              <a:t>In the second phase the innovator after he is convinced of his idea discusses the same with friends and seeks support and advice from experts. He looks for the sponsors in the </a:t>
            </a:r>
            <a:r>
              <a:rPr lang="en-US" sz="2200" dirty="0" err="1"/>
              <a:t>organisation</a:t>
            </a:r>
            <a:r>
              <a:rPr lang="en-US" sz="2200" dirty="0"/>
              <a:t> who may back his idea and provide resources</a:t>
            </a:r>
            <a:r>
              <a:rPr lang="en-US" sz="2200" dirty="0" smtClean="0"/>
              <a:t>.</a:t>
            </a:r>
          </a:p>
          <a:p>
            <a:pPr algn="just"/>
            <a:endParaRPr lang="en-US" sz="2200" dirty="0"/>
          </a:p>
          <a:p>
            <a:pPr algn="just"/>
            <a:r>
              <a:rPr lang="en-US" sz="2200" dirty="0" smtClean="0"/>
              <a:t> </a:t>
            </a:r>
            <a:r>
              <a:rPr lang="en-US" sz="2200" dirty="0"/>
              <a:t>It is the networking phase to find sponsors and allies. The preliminary reason for this “no business idea takes root purely on its own </a:t>
            </a:r>
            <a:r>
              <a:rPr lang="en-US" sz="2200" dirty="0" smtClean="0"/>
              <a:t>merit but </a:t>
            </a:r>
            <a:r>
              <a:rPr lang="en-US" sz="2200" dirty="0"/>
              <a:t>it has to be sold</a:t>
            </a:r>
            <a:r>
              <a:rPr lang="en-US" sz="2200" dirty="0" smtClean="0"/>
              <a:t>.”</a:t>
            </a:r>
          </a:p>
          <a:p>
            <a:pPr algn="just"/>
            <a:endParaRPr lang="en-US" sz="2200" dirty="0"/>
          </a:p>
          <a:p>
            <a:pPr algn="just"/>
            <a:r>
              <a:rPr lang="en-US" sz="2400" b="1" dirty="0">
                <a:solidFill>
                  <a:srgbClr val="00B050"/>
                </a:solidFill>
              </a:rPr>
              <a:t>Stage </a:t>
            </a:r>
            <a:r>
              <a:rPr lang="en-US" sz="2400" b="1" dirty="0" smtClean="0">
                <a:solidFill>
                  <a:srgbClr val="00B050"/>
                </a:solidFill>
              </a:rPr>
              <a:t>3</a:t>
            </a:r>
            <a:endParaRPr lang="en-US" sz="2400" dirty="0">
              <a:solidFill>
                <a:srgbClr val="00B050"/>
              </a:solidFill>
            </a:endParaRPr>
          </a:p>
          <a:p>
            <a:pPr algn="just"/>
            <a:r>
              <a:rPr lang="en-US" sz="2200" dirty="0"/>
              <a:t>The third phase is called bootleg phase. When an informal team begins to form. The team works on developing the idea without any approval or sanction from the </a:t>
            </a:r>
            <a:r>
              <a:rPr lang="en-US" sz="2200" dirty="0" err="1"/>
              <a:t>organisation</a:t>
            </a:r>
            <a:r>
              <a:rPr lang="en-US" sz="2200" dirty="0" smtClean="0"/>
              <a:t>. The </a:t>
            </a:r>
            <a:r>
              <a:rPr lang="en-US" sz="2200" dirty="0"/>
              <a:t>team works to gather market information, lines up production </a:t>
            </a:r>
            <a:r>
              <a:rPr lang="en-US" sz="2200" dirty="0" smtClean="0"/>
              <a:t>resources and </a:t>
            </a:r>
            <a:r>
              <a:rPr lang="en-US" sz="2200" dirty="0"/>
              <a:t>prepares a prototype. </a:t>
            </a:r>
            <a:endParaRPr lang="en-US" sz="2200" dirty="0" smtClean="0"/>
          </a:p>
          <a:p>
            <a:pPr algn="just"/>
            <a:endParaRPr lang="en-US" sz="2200" dirty="0"/>
          </a:p>
          <a:p>
            <a:pPr marL="342900" indent="-342900" algn="just">
              <a:buFont typeface="Wingdings" pitchFamily="2" charset="2"/>
              <a:buChar char="Ø"/>
            </a:pPr>
            <a:r>
              <a:rPr lang="en-US" sz="2200" dirty="0" smtClean="0"/>
              <a:t>After </a:t>
            </a:r>
            <a:r>
              <a:rPr lang="en-US" sz="2200" dirty="0"/>
              <a:t>gathering the required information the team prepares a project feasibility report also called business plan</a:t>
            </a:r>
            <a:r>
              <a:rPr lang="en-US" sz="2200" dirty="0" smtClean="0"/>
              <a:t>.</a:t>
            </a:r>
          </a:p>
          <a:p>
            <a:pPr marL="342900" indent="-342900" algn="just">
              <a:buFont typeface="Wingdings" pitchFamily="2" charset="2"/>
              <a:buChar char="Ø"/>
            </a:pPr>
            <a:endParaRPr lang="en-US" sz="2200" dirty="0"/>
          </a:p>
          <a:p>
            <a:pPr marL="342900" indent="-342900" algn="just">
              <a:buFont typeface="Wingdings" pitchFamily="2" charset="2"/>
              <a:buChar char="Ø"/>
            </a:pPr>
            <a:r>
              <a:rPr lang="en-US" sz="2200" dirty="0"/>
              <a:t>This report is similar to the one submitted by an entrepreneur to the financers of his venture. </a:t>
            </a:r>
            <a:endParaRPr lang="en-US" sz="2200" dirty="0" smtClean="0"/>
          </a:p>
          <a:p>
            <a:pPr marL="342900" indent="-342900" algn="just">
              <a:buFont typeface="Wingdings" pitchFamily="2" charset="2"/>
              <a:buChar char="Ø"/>
            </a:pPr>
            <a:endParaRPr lang="en-US" sz="2200" dirty="0"/>
          </a:p>
          <a:p>
            <a:pPr marL="342900" indent="-342900" algn="just">
              <a:buFont typeface="Wingdings" pitchFamily="2" charset="2"/>
              <a:buChar char="Ø"/>
            </a:pPr>
            <a:r>
              <a:rPr lang="en-US" sz="2200" dirty="0" smtClean="0"/>
              <a:t>The </a:t>
            </a:r>
            <a:r>
              <a:rPr lang="en-US" sz="2200" dirty="0"/>
              <a:t>business plan is put up to the corporate management for a formal approval of the project and allocation of resources</a:t>
            </a:r>
            <a:r>
              <a:rPr lang="en-US" sz="2200" dirty="0" smtClean="0"/>
              <a:t>.</a:t>
            </a:r>
          </a:p>
          <a:p>
            <a:pPr marL="342900" indent="-342900" algn="just">
              <a:buFont typeface="Wingdings" pitchFamily="2" charset="2"/>
              <a:buChar char="Ø"/>
            </a:pPr>
            <a:endParaRPr lang="en-US" sz="2200" dirty="0"/>
          </a:p>
          <a:p>
            <a:pPr marL="342900" indent="-342900" algn="just">
              <a:buFont typeface="Wingdings" pitchFamily="2" charset="2"/>
              <a:buChar char="Ø"/>
            </a:pPr>
            <a:r>
              <a:rPr lang="en-US" sz="2200" dirty="0" smtClean="0"/>
              <a:t> </a:t>
            </a:r>
            <a:r>
              <a:rPr lang="en-US" sz="2200" dirty="0"/>
              <a:t>Thus a firm’s technological capabilities and competences are the basis for new products and processes.</a:t>
            </a:r>
          </a:p>
        </p:txBody>
      </p:sp>
    </p:spTree>
    <p:extLst>
      <p:ext uri="{BB962C8B-B14F-4D97-AF65-F5344CB8AC3E}">
        <p14:creationId xmlns:p14="http://schemas.microsoft.com/office/powerpoint/2010/main" val="9516798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381000"/>
            <a:ext cx="12573000" cy="6063198"/>
          </a:xfrm>
          <a:prstGeom prst="rect">
            <a:avLst/>
          </a:prstGeom>
        </p:spPr>
        <p:txBody>
          <a:bodyPr wrap="square">
            <a:spAutoFit/>
          </a:bodyPr>
          <a:lstStyle/>
          <a:p>
            <a:pPr algn="just"/>
            <a:r>
              <a:rPr lang="en-US" sz="2800" b="1" dirty="0">
                <a:solidFill>
                  <a:srgbClr val="00B050"/>
                </a:solidFill>
              </a:rPr>
              <a:t>Stage </a:t>
            </a:r>
            <a:r>
              <a:rPr lang="en-US" sz="2800" b="1" dirty="0" smtClean="0">
                <a:solidFill>
                  <a:srgbClr val="00B050"/>
                </a:solidFill>
              </a:rPr>
              <a:t>4</a:t>
            </a:r>
          </a:p>
          <a:p>
            <a:pPr algn="just"/>
            <a:endParaRPr lang="en-US" sz="2400" dirty="0"/>
          </a:p>
          <a:p>
            <a:pPr marL="342900" indent="-342900" algn="just">
              <a:buFont typeface="Wingdings" pitchFamily="2" charset="2"/>
              <a:buChar char="Ø"/>
            </a:pPr>
            <a:r>
              <a:rPr lang="en-US" sz="2400" dirty="0"/>
              <a:t>It is known as the formal team phase and starts with the formal corporate approval for the project. </a:t>
            </a:r>
            <a:endParaRPr lang="en-US" sz="2400" dirty="0" smtClean="0"/>
          </a:p>
          <a:p>
            <a:pPr marL="342900" indent="-342900" algn="just">
              <a:buFont typeface="Wingdings" pitchFamily="2" charset="2"/>
              <a:buChar char="Ø"/>
            </a:pPr>
            <a:endParaRPr lang="en-US" sz="2400" dirty="0"/>
          </a:p>
          <a:p>
            <a:pPr marL="342900" indent="-342900" algn="just">
              <a:buFont typeface="Wingdings" pitchFamily="2" charset="2"/>
              <a:buChar char="Ø"/>
            </a:pPr>
            <a:r>
              <a:rPr lang="en-US" sz="2400" dirty="0" smtClean="0"/>
              <a:t>The </a:t>
            </a:r>
            <a:r>
              <a:rPr lang="en-US" sz="2400" dirty="0"/>
              <a:t>resources are allocated and the team members get a formal authority to manage the project within the specified budget. </a:t>
            </a:r>
            <a:endParaRPr lang="en-US" sz="2400" dirty="0" smtClean="0"/>
          </a:p>
          <a:p>
            <a:pPr marL="342900" indent="-342900" algn="just">
              <a:buFont typeface="Wingdings" pitchFamily="2" charset="2"/>
              <a:buChar char="Ø"/>
            </a:pPr>
            <a:endParaRPr lang="en-US" sz="2400" dirty="0"/>
          </a:p>
          <a:p>
            <a:pPr marL="342900" indent="-342900" algn="just">
              <a:buFont typeface="Wingdings" pitchFamily="2" charset="2"/>
              <a:buChar char="Ø"/>
            </a:pPr>
            <a:r>
              <a:rPr lang="en-US" sz="2400" dirty="0" smtClean="0"/>
              <a:t>To </a:t>
            </a:r>
            <a:r>
              <a:rPr lang="en-US" sz="2400" dirty="0"/>
              <a:t>be effective, an autonomous process for developing new products requires that new knowledge be continuously diffused throughout the firm</a:t>
            </a:r>
            <a:r>
              <a:rPr lang="en-US" sz="2400" dirty="0" smtClean="0"/>
              <a:t>.</a:t>
            </a:r>
          </a:p>
          <a:p>
            <a:pPr marL="342900" indent="-342900" algn="just">
              <a:buFont typeface="Wingdings" pitchFamily="2" charset="2"/>
              <a:buChar char="Ø"/>
            </a:pPr>
            <a:endParaRPr lang="en-US" sz="2400" dirty="0"/>
          </a:p>
          <a:p>
            <a:pPr marL="342900" indent="-342900" algn="just">
              <a:buFont typeface="Wingdings" pitchFamily="2" charset="2"/>
              <a:buChar char="Ø"/>
            </a:pPr>
            <a:r>
              <a:rPr lang="en-US" sz="2400" dirty="0"/>
              <a:t>In particular, the diffusion of tactic knowledge is important for development of more effective new products. The Japanese culture is high on uncertainty avoidance. </a:t>
            </a:r>
            <a:endParaRPr lang="en-US" sz="2400" dirty="0" smtClean="0"/>
          </a:p>
          <a:p>
            <a:pPr marL="342900" indent="-342900" algn="just">
              <a:buFont typeface="Wingdings" pitchFamily="2" charset="2"/>
              <a:buChar char="Ø"/>
            </a:pPr>
            <a:endParaRPr lang="en-US" sz="2400" dirty="0"/>
          </a:p>
          <a:p>
            <a:pPr marL="342900" indent="-342900" algn="just">
              <a:buFont typeface="Wingdings" pitchFamily="2" charset="2"/>
              <a:buChar char="Ø"/>
            </a:pPr>
            <a:r>
              <a:rPr lang="en-US" sz="2400" dirty="0" smtClean="0"/>
              <a:t>As </a:t>
            </a:r>
            <a:r>
              <a:rPr lang="en-US" sz="2400" dirty="0"/>
              <a:t>such, research has found that Japanese firms are more likely to engage in autonomous </a:t>
            </a:r>
            <a:r>
              <a:rPr lang="en-US" sz="2400" dirty="0" err="1"/>
              <a:t>behaviour</a:t>
            </a:r>
            <a:r>
              <a:rPr lang="en-US" sz="2400" dirty="0"/>
              <a:t> under conditions of low uncertainty.</a:t>
            </a:r>
          </a:p>
        </p:txBody>
      </p:sp>
    </p:spTree>
    <p:extLst>
      <p:ext uri="{BB962C8B-B14F-4D97-AF65-F5344CB8AC3E}">
        <p14:creationId xmlns:p14="http://schemas.microsoft.com/office/powerpoint/2010/main" val="307188535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9783" y="2498"/>
            <a:ext cx="13022706" cy="6986528"/>
          </a:xfrm>
          <a:prstGeom prst="rect">
            <a:avLst/>
          </a:prstGeom>
        </p:spPr>
        <p:txBody>
          <a:bodyPr wrap="square">
            <a:spAutoFit/>
          </a:bodyPr>
          <a:lstStyle/>
          <a:p>
            <a:pPr algn="ctr"/>
            <a:r>
              <a:rPr lang="en-US" sz="3200" b="1" dirty="0" smtClean="0">
                <a:solidFill>
                  <a:srgbClr val="00B050"/>
                </a:solidFill>
              </a:rPr>
              <a:t>Formal Venture  teams</a:t>
            </a:r>
          </a:p>
          <a:p>
            <a:pPr algn="just"/>
            <a:endParaRPr lang="en-US" sz="2400" b="1" dirty="0" smtClean="0"/>
          </a:p>
          <a:p>
            <a:pPr algn="just"/>
            <a:r>
              <a:rPr lang="en-US" sz="2800" dirty="0" smtClean="0"/>
              <a:t>In process of developing formal venture teams, a </a:t>
            </a:r>
            <a:r>
              <a:rPr lang="en-US" sz="2800" dirty="0"/>
              <a:t>top down </a:t>
            </a:r>
            <a:r>
              <a:rPr lang="en-US" sz="2800" dirty="0" smtClean="0"/>
              <a:t>approach is adopted.</a:t>
            </a:r>
          </a:p>
          <a:p>
            <a:pPr algn="just"/>
            <a:endParaRPr lang="en-US" sz="2800" dirty="0"/>
          </a:p>
          <a:p>
            <a:pPr algn="just"/>
            <a:r>
              <a:rPr lang="en-US" sz="2800" dirty="0" smtClean="0"/>
              <a:t>In </a:t>
            </a:r>
            <a:r>
              <a:rPr lang="en-US" sz="2800" dirty="0"/>
              <a:t>this form of </a:t>
            </a:r>
            <a:r>
              <a:rPr lang="en-US" sz="2800" dirty="0" smtClean="0"/>
              <a:t>venturing, </a:t>
            </a:r>
            <a:r>
              <a:rPr lang="en-US" sz="2800" dirty="0"/>
              <a:t>innovation is filtered through the firm’s structural hierarchy. This normally happens in </a:t>
            </a:r>
            <a:r>
              <a:rPr lang="en-US" sz="2800" dirty="0" smtClean="0"/>
              <a:t>organizations </a:t>
            </a:r>
            <a:r>
              <a:rPr lang="en-US" sz="2800" dirty="0"/>
              <a:t>with a well-developed </a:t>
            </a:r>
            <a:r>
              <a:rPr lang="en-US" sz="2800" dirty="0" err="1"/>
              <a:t>intrapreneurial</a:t>
            </a:r>
            <a:r>
              <a:rPr lang="en-US" sz="2800" dirty="0"/>
              <a:t> culture. </a:t>
            </a:r>
            <a:endParaRPr lang="en-US" sz="2800" dirty="0" smtClean="0"/>
          </a:p>
          <a:p>
            <a:pPr algn="just"/>
            <a:endParaRPr lang="en-US" sz="2800" dirty="0"/>
          </a:p>
          <a:p>
            <a:pPr algn="just"/>
            <a:r>
              <a:rPr lang="en-US" sz="2800" b="1" dirty="0" smtClean="0">
                <a:solidFill>
                  <a:srgbClr val="C00000"/>
                </a:solidFill>
              </a:rPr>
              <a:t>In the Initial phase</a:t>
            </a:r>
            <a:r>
              <a:rPr lang="en-US" sz="2800" dirty="0" smtClean="0"/>
              <a:t>:  organizations </a:t>
            </a:r>
            <a:r>
              <a:rPr lang="en-US" sz="2800" dirty="0"/>
              <a:t>have a formal mechanism that allows creative persons to build legitimate teams in the beginning of the innovative process</a:t>
            </a:r>
            <a:r>
              <a:rPr lang="en-US" sz="2800" dirty="0" smtClean="0"/>
              <a:t>.</a:t>
            </a:r>
          </a:p>
          <a:p>
            <a:pPr algn="just"/>
            <a:endParaRPr lang="en-US" sz="2800" dirty="0"/>
          </a:p>
          <a:p>
            <a:pPr algn="just"/>
            <a:r>
              <a:rPr lang="en-US" sz="2800" dirty="0"/>
              <a:t>The initial teams are not unofficial. However the innovation process starts with a solo phase where the individual conceives a creative idea, </a:t>
            </a:r>
            <a:r>
              <a:rPr lang="en-US" sz="2800" dirty="0" smtClean="0"/>
              <a:t>works </a:t>
            </a:r>
            <a:r>
              <a:rPr lang="en-US" sz="2800" dirty="0"/>
              <a:t>over it and matures the idea to what is known as a pre-feasibility stage</a:t>
            </a:r>
            <a:r>
              <a:rPr lang="en-US" sz="2800" dirty="0" smtClean="0"/>
              <a:t>.</a:t>
            </a:r>
          </a:p>
          <a:p>
            <a:pPr algn="just"/>
            <a:endParaRPr lang="en-US" sz="2800" dirty="0"/>
          </a:p>
          <a:p>
            <a:pPr algn="just"/>
            <a:r>
              <a:rPr lang="en-US" sz="2800" dirty="0" smtClean="0"/>
              <a:t>The </a:t>
            </a:r>
            <a:r>
              <a:rPr lang="en-US" sz="2800" dirty="0"/>
              <a:t>pre-feasibility reports lacks the details of a business plan but gives enough information to the management to take an informed decision to support the idea or not</a:t>
            </a:r>
            <a:r>
              <a:rPr lang="en-US" sz="2800" dirty="0" smtClean="0"/>
              <a:t>.</a:t>
            </a:r>
            <a:endParaRPr lang="en-US" sz="2800" dirty="0"/>
          </a:p>
        </p:txBody>
      </p:sp>
    </p:spTree>
    <p:extLst>
      <p:ext uri="{BB962C8B-B14F-4D97-AF65-F5344CB8AC3E}">
        <p14:creationId xmlns:p14="http://schemas.microsoft.com/office/powerpoint/2010/main" val="3783364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599"/>
            <a:ext cx="13258800" cy="6863417"/>
          </a:xfrm>
          <a:prstGeom prst="rect">
            <a:avLst/>
          </a:prstGeom>
        </p:spPr>
        <p:txBody>
          <a:bodyPr wrap="square">
            <a:spAutoFit/>
          </a:bodyPr>
          <a:lstStyle/>
          <a:p>
            <a:pPr algn="just"/>
            <a:r>
              <a:rPr lang="en-US" sz="2800" b="1" dirty="0">
                <a:solidFill>
                  <a:srgbClr val="C00000"/>
                </a:solidFill>
              </a:rPr>
              <a:t>The second </a:t>
            </a:r>
            <a:r>
              <a:rPr lang="en-US" sz="2800" b="1" dirty="0" smtClean="0">
                <a:solidFill>
                  <a:srgbClr val="C00000"/>
                </a:solidFill>
              </a:rPr>
              <a:t>phase</a:t>
            </a:r>
            <a:r>
              <a:rPr lang="en-US" sz="2400" b="1" dirty="0" smtClean="0"/>
              <a:t>:  </a:t>
            </a:r>
            <a:r>
              <a:rPr lang="en-US" sz="2400" dirty="0"/>
              <a:t>starts with the formal recognition of the idea</a:t>
            </a:r>
            <a:r>
              <a:rPr lang="en-US" sz="2400" dirty="0" smtClean="0"/>
              <a:t>.  </a:t>
            </a:r>
            <a:r>
              <a:rPr lang="en-US" sz="2400" dirty="0"/>
              <a:t>An </a:t>
            </a:r>
            <a:r>
              <a:rPr lang="en-US" sz="2400" dirty="0" err="1"/>
              <a:t>intrapreneurial</a:t>
            </a:r>
            <a:r>
              <a:rPr lang="en-US" sz="2400" dirty="0"/>
              <a:t> team is established to develop the idea to the project stage and implement the same. </a:t>
            </a:r>
            <a:endParaRPr lang="en-US" sz="2400" dirty="0" smtClean="0"/>
          </a:p>
          <a:p>
            <a:pPr algn="just"/>
            <a:endParaRPr lang="en-US" sz="2400" dirty="0"/>
          </a:p>
          <a:p>
            <a:pPr algn="just"/>
            <a:r>
              <a:rPr lang="en-US" sz="2400" dirty="0" smtClean="0"/>
              <a:t>The </a:t>
            </a:r>
            <a:r>
              <a:rPr lang="en-US" sz="2400" dirty="0"/>
              <a:t>team is responsible for the market research, development of the prototype, testing and preparing the detailed project report or the business plan. </a:t>
            </a:r>
            <a:endParaRPr lang="en-US" sz="2400" dirty="0" smtClean="0"/>
          </a:p>
          <a:p>
            <a:pPr algn="just"/>
            <a:endParaRPr lang="en-US" sz="2400" dirty="0"/>
          </a:p>
          <a:p>
            <a:pPr algn="just"/>
            <a:r>
              <a:rPr lang="en-US" sz="2400" dirty="0" smtClean="0"/>
              <a:t>The </a:t>
            </a:r>
            <a:r>
              <a:rPr lang="en-US" sz="2400" dirty="0"/>
              <a:t>budget is sanctioned for these activities and funds are provided as seed or risk </a:t>
            </a:r>
            <a:r>
              <a:rPr lang="en-US" sz="2400" dirty="0" err="1" smtClean="0"/>
              <a:t>capital.The</a:t>
            </a:r>
            <a:r>
              <a:rPr lang="en-US" sz="2400" dirty="0" smtClean="0"/>
              <a:t> </a:t>
            </a:r>
            <a:r>
              <a:rPr lang="en-US" sz="2400" dirty="0" err="1"/>
              <a:t>intrapreneurial</a:t>
            </a:r>
            <a:r>
              <a:rPr lang="en-US" sz="2400" dirty="0"/>
              <a:t> team often reports to a sponsoring manager who tracks the effort. </a:t>
            </a:r>
            <a:endParaRPr lang="en-US" sz="2400" dirty="0" smtClean="0"/>
          </a:p>
          <a:p>
            <a:pPr algn="just"/>
            <a:endParaRPr lang="en-US" sz="2400" dirty="0"/>
          </a:p>
          <a:p>
            <a:pPr algn="just"/>
            <a:r>
              <a:rPr lang="en-US" sz="2400" dirty="0" smtClean="0"/>
              <a:t>A </a:t>
            </a:r>
            <a:r>
              <a:rPr lang="en-US" sz="2400" dirty="0"/>
              <a:t>review committee critically evaluates the detailed business plan and if satisfied sanctions resources for the implementation of the project</a:t>
            </a:r>
            <a:r>
              <a:rPr lang="en-US" sz="2400" dirty="0" smtClean="0"/>
              <a:t>.</a:t>
            </a:r>
          </a:p>
          <a:p>
            <a:pPr algn="just"/>
            <a:endParaRPr lang="en-US" sz="2400" dirty="0"/>
          </a:p>
          <a:p>
            <a:pPr algn="just"/>
            <a:r>
              <a:rPr lang="en-US" sz="2400" dirty="0" smtClean="0"/>
              <a:t> </a:t>
            </a:r>
            <a:r>
              <a:rPr lang="en-US" sz="2400" dirty="0"/>
              <a:t>In-case the idea does not find </a:t>
            </a:r>
            <a:r>
              <a:rPr lang="en-US" sz="2400" dirty="0" err="1"/>
              <a:t>favour</a:t>
            </a:r>
            <a:r>
              <a:rPr lang="en-US" sz="2400" dirty="0"/>
              <a:t> at this stage the seed money provided till now is written off. The funds are now provided as development budget for final development of the new venture.</a:t>
            </a:r>
          </a:p>
          <a:p>
            <a:pPr algn="just"/>
            <a:endParaRPr lang="en-US" sz="2400" dirty="0" smtClean="0"/>
          </a:p>
          <a:p>
            <a:pPr algn="just"/>
            <a:r>
              <a:rPr lang="en-US" sz="2800" b="1" dirty="0" smtClean="0">
                <a:solidFill>
                  <a:srgbClr val="C00000"/>
                </a:solidFill>
              </a:rPr>
              <a:t>The </a:t>
            </a:r>
            <a:r>
              <a:rPr lang="en-US" sz="2800" b="1" dirty="0">
                <a:solidFill>
                  <a:srgbClr val="C00000"/>
                </a:solidFill>
              </a:rPr>
              <a:t>third </a:t>
            </a:r>
            <a:r>
              <a:rPr lang="en-US" sz="2800" b="1" dirty="0" smtClean="0">
                <a:solidFill>
                  <a:srgbClr val="C00000"/>
                </a:solidFill>
              </a:rPr>
              <a:t>phase: </a:t>
            </a:r>
            <a:r>
              <a:rPr lang="en-US" sz="2400" dirty="0"/>
              <a:t>It is the implementation phase where the team once again refines the proposal to implement the project. </a:t>
            </a:r>
            <a:r>
              <a:rPr lang="en-US" sz="2400" dirty="0" smtClean="0"/>
              <a:t> The </a:t>
            </a:r>
            <a:r>
              <a:rPr lang="en-US" sz="2400" dirty="0"/>
              <a:t>team is bestowed with all the required authority and budgetary support is sanctioned for setting up of the new venture</a:t>
            </a:r>
          </a:p>
        </p:txBody>
      </p:sp>
    </p:spTree>
    <p:extLst>
      <p:ext uri="{BB962C8B-B14F-4D97-AF65-F5344CB8AC3E}">
        <p14:creationId xmlns:p14="http://schemas.microsoft.com/office/powerpoint/2010/main" val="159342950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3728"/>
            <a:ext cx="13040193" cy="7201972"/>
          </a:xfrm>
          <a:prstGeom prst="rect">
            <a:avLst/>
          </a:prstGeom>
        </p:spPr>
        <p:txBody>
          <a:bodyPr wrap="square">
            <a:spAutoFit/>
          </a:bodyPr>
          <a:lstStyle/>
          <a:p>
            <a:pPr algn="ctr"/>
            <a:r>
              <a:rPr lang="en-US" sz="3200" b="1" dirty="0">
                <a:solidFill>
                  <a:srgbClr val="0070C0"/>
                </a:solidFill>
              </a:rPr>
              <a:t>Establishing </a:t>
            </a:r>
            <a:r>
              <a:rPr lang="en-US" sz="3200" b="1" dirty="0" err="1">
                <a:solidFill>
                  <a:srgbClr val="0070C0"/>
                </a:solidFill>
              </a:rPr>
              <a:t>Intrapreneurial</a:t>
            </a:r>
            <a:r>
              <a:rPr lang="en-US" sz="3200" b="1" dirty="0">
                <a:solidFill>
                  <a:srgbClr val="0070C0"/>
                </a:solidFill>
              </a:rPr>
              <a:t> </a:t>
            </a:r>
            <a:r>
              <a:rPr lang="en-US" sz="3200" b="1" dirty="0" smtClean="0">
                <a:solidFill>
                  <a:srgbClr val="0070C0"/>
                </a:solidFill>
              </a:rPr>
              <a:t>Ventures</a:t>
            </a:r>
          </a:p>
          <a:p>
            <a:pPr algn="just"/>
            <a:endParaRPr lang="en-US" dirty="0">
              <a:solidFill>
                <a:srgbClr val="0070C0"/>
              </a:solidFill>
            </a:endParaRPr>
          </a:p>
          <a:p>
            <a:pPr algn="just">
              <a:lnSpc>
                <a:spcPct val="150000"/>
              </a:lnSpc>
            </a:pPr>
            <a:r>
              <a:rPr lang="en-US" sz="2000" dirty="0"/>
              <a:t>Irrespective, how the </a:t>
            </a:r>
            <a:r>
              <a:rPr lang="en-US" sz="2000" dirty="0" err="1"/>
              <a:t>intrapreneurial</a:t>
            </a:r>
            <a:r>
              <a:rPr lang="en-US" sz="2000" dirty="0"/>
              <a:t> ventures are developed, by the spontaneous or the formal process, the corporate have three distinct methods of establishing the new units. </a:t>
            </a:r>
            <a:endParaRPr lang="en-US" sz="2000" dirty="0" smtClean="0"/>
          </a:p>
          <a:p>
            <a:pPr algn="just"/>
            <a:endParaRPr lang="en-US" sz="2000" dirty="0"/>
          </a:p>
          <a:p>
            <a:pPr algn="just"/>
            <a:r>
              <a:rPr lang="en-US" sz="2000" dirty="0" smtClean="0"/>
              <a:t>These </a:t>
            </a:r>
            <a:r>
              <a:rPr lang="en-US" sz="2000" dirty="0"/>
              <a:t>are </a:t>
            </a:r>
            <a:endParaRPr lang="en-US" sz="2000" dirty="0" smtClean="0"/>
          </a:p>
          <a:p>
            <a:pPr algn="just"/>
            <a:r>
              <a:rPr lang="en-US" sz="2400" b="1" dirty="0" smtClean="0">
                <a:solidFill>
                  <a:srgbClr val="C00000"/>
                </a:solidFill>
              </a:rPr>
              <a:t>1. setting </a:t>
            </a:r>
            <a:r>
              <a:rPr lang="en-US" sz="2400" b="1" dirty="0">
                <a:solidFill>
                  <a:srgbClr val="C00000"/>
                </a:solidFill>
              </a:rPr>
              <a:t>up of a new </a:t>
            </a:r>
            <a:r>
              <a:rPr lang="en-US" sz="2400" b="1" dirty="0" smtClean="0">
                <a:solidFill>
                  <a:srgbClr val="C00000"/>
                </a:solidFill>
              </a:rPr>
              <a:t>division</a:t>
            </a:r>
          </a:p>
          <a:p>
            <a:pPr algn="just"/>
            <a:r>
              <a:rPr lang="en-US" sz="2000" dirty="0" smtClean="0">
                <a:solidFill>
                  <a:srgbClr val="C00000"/>
                </a:solidFill>
              </a:rPr>
              <a:t>2. </a:t>
            </a:r>
            <a:r>
              <a:rPr lang="en-US" sz="2400" b="1" dirty="0" smtClean="0">
                <a:solidFill>
                  <a:srgbClr val="C00000"/>
                </a:solidFill>
              </a:rPr>
              <a:t>Integrating </a:t>
            </a:r>
            <a:r>
              <a:rPr lang="en-US" sz="2400" b="1" dirty="0">
                <a:solidFill>
                  <a:srgbClr val="C00000"/>
                </a:solidFill>
              </a:rPr>
              <a:t>the new product in the existing </a:t>
            </a:r>
            <a:r>
              <a:rPr lang="en-US" sz="2400" b="1" dirty="0" smtClean="0">
                <a:solidFill>
                  <a:srgbClr val="C00000"/>
                </a:solidFill>
              </a:rPr>
              <a:t>operation</a:t>
            </a:r>
          </a:p>
          <a:p>
            <a:pPr algn="just"/>
            <a:r>
              <a:rPr lang="en-US" sz="2000" dirty="0" smtClean="0">
                <a:solidFill>
                  <a:srgbClr val="C00000"/>
                </a:solidFill>
              </a:rPr>
              <a:t>3. </a:t>
            </a:r>
            <a:r>
              <a:rPr lang="en-US" sz="2400" b="1" dirty="0" smtClean="0">
                <a:solidFill>
                  <a:srgbClr val="C00000"/>
                </a:solidFill>
              </a:rPr>
              <a:t>spinning </a:t>
            </a:r>
            <a:r>
              <a:rPr lang="en-US" sz="2400" b="1" dirty="0">
                <a:solidFill>
                  <a:srgbClr val="C00000"/>
                </a:solidFill>
              </a:rPr>
              <a:t>of the new project into a subsidiary </a:t>
            </a:r>
            <a:r>
              <a:rPr lang="en-US" sz="2400" b="1" dirty="0" smtClean="0">
                <a:solidFill>
                  <a:srgbClr val="C00000"/>
                </a:solidFill>
              </a:rPr>
              <a:t>route of </a:t>
            </a:r>
            <a:r>
              <a:rPr lang="en-US" sz="2400" b="1" dirty="0">
                <a:solidFill>
                  <a:srgbClr val="C00000"/>
                </a:solidFill>
              </a:rPr>
              <a:t>the existing company</a:t>
            </a:r>
            <a:r>
              <a:rPr lang="en-US" sz="2400" b="1" dirty="0" smtClean="0">
                <a:solidFill>
                  <a:srgbClr val="C00000"/>
                </a:solidFill>
              </a:rPr>
              <a:t>.</a:t>
            </a:r>
          </a:p>
          <a:p>
            <a:pPr algn="just"/>
            <a:endParaRPr lang="en-US" sz="2000" dirty="0"/>
          </a:p>
          <a:p>
            <a:pPr algn="just"/>
            <a:r>
              <a:rPr lang="en-US" sz="2000" b="1" dirty="0" smtClean="0"/>
              <a:t>setting </a:t>
            </a:r>
            <a:r>
              <a:rPr lang="en-US" sz="2000" b="1" dirty="0"/>
              <a:t>up of a new </a:t>
            </a:r>
            <a:r>
              <a:rPr lang="en-US" sz="2000" b="1" dirty="0" smtClean="0"/>
              <a:t>division</a:t>
            </a:r>
            <a:r>
              <a:rPr lang="en-US" sz="2000" dirty="0" smtClean="0"/>
              <a:t>: It leads </a:t>
            </a:r>
            <a:r>
              <a:rPr lang="en-US" sz="2000" dirty="0"/>
              <a:t>to the horizontal expansion with diversification and causes least disruption to the existing operations of the company. </a:t>
            </a:r>
            <a:endParaRPr lang="en-US" sz="2000" dirty="0" smtClean="0"/>
          </a:p>
          <a:p>
            <a:pPr algn="just"/>
            <a:endParaRPr lang="en-US" sz="2000" dirty="0"/>
          </a:p>
          <a:p>
            <a:pPr algn="just"/>
            <a:r>
              <a:rPr lang="en-US" sz="2000" b="1" dirty="0" smtClean="0"/>
              <a:t>Integration of the new product </a:t>
            </a:r>
            <a:r>
              <a:rPr lang="en-US" sz="2000" b="1" dirty="0"/>
              <a:t>in the existing operations </a:t>
            </a:r>
            <a:r>
              <a:rPr lang="en-US" sz="2000" dirty="0" smtClean="0"/>
              <a:t>: it is </a:t>
            </a:r>
            <a:r>
              <a:rPr lang="en-US" sz="2000" dirty="0"/>
              <a:t>often a painful process and is adapted only when there is a great similarity with the old products or when the old products are to be phased out</a:t>
            </a:r>
            <a:r>
              <a:rPr lang="en-US" sz="2000" dirty="0" smtClean="0"/>
              <a:t>.</a:t>
            </a:r>
          </a:p>
          <a:p>
            <a:pPr algn="just"/>
            <a:endParaRPr lang="en-US" sz="2000" b="1" dirty="0"/>
          </a:p>
          <a:p>
            <a:pPr algn="just"/>
            <a:r>
              <a:rPr lang="en-US" sz="2000" b="1" dirty="0"/>
              <a:t>subsidiary route</a:t>
            </a:r>
            <a:r>
              <a:rPr lang="en-US" sz="2000" dirty="0" smtClean="0"/>
              <a:t>: But </a:t>
            </a:r>
            <a:r>
              <a:rPr lang="en-US" sz="2000" dirty="0"/>
              <a:t>there are two reasons for going the </a:t>
            </a:r>
            <a:endParaRPr lang="en-US" sz="2000" dirty="0" smtClean="0"/>
          </a:p>
          <a:p>
            <a:pPr algn="just"/>
            <a:endParaRPr lang="en-US" sz="2000" dirty="0"/>
          </a:p>
          <a:p>
            <a:pPr marL="400050" indent="-400050" algn="just">
              <a:buAutoNum type="romanLcParenBoth"/>
            </a:pPr>
            <a:r>
              <a:rPr lang="en-US" sz="2000" dirty="0" smtClean="0"/>
              <a:t>The </a:t>
            </a:r>
            <a:r>
              <a:rPr lang="en-US" sz="2000" dirty="0"/>
              <a:t>objectives of the new venture are different from the existing corporate </a:t>
            </a:r>
            <a:r>
              <a:rPr lang="en-US" sz="2000" dirty="0" smtClean="0"/>
              <a:t>objectives</a:t>
            </a:r>
          </a:p>
          <a:p>
            <a:pPr marL="400050" indent="-400050" algn="just">
              <a:buAutoNum type="romanLcParenBoth"/>
            </a:pPr>
            <a:endParaRPr lang="en-US" sz="2000" dirty="0"/>
          </a:p>
          <a:p>
            <a:pPr algn="just"/>
            <a:r>
              <a:rPr lang="en-US" sz="2000" dirty="0"/>
              <a:t>(ii) The </a:t>
            </a:r>
            <a:r>
              <a:rPr lang="en-US" sz="2000" dirty="0" err="1"/>
              <a:t>intrapreneurs</a:t>
            </a:r>
            <a:r>
              <a:rPr lang="en-US" sz="2000" dirty="0"/>
              <a:t> are offered an equity stake in the </a:t>
            </a:r>
            <a:r>
              <a:rPr lang="en-US" sz="2000" dirty="0" smtClean="0"/>
              <a:t>project.</a:t>
            </a:r>
            <a:endParaRPr lang="en-US" sz="2000" dirty="0"/>
          </a:p>
        </p:txBody>
      </p:sp>
    </p:spTree>
    <p:extLst>
      <p:ext uri="{BB962C8B-B14F-4D97-AF65-F5344CB8AC3E}">
        <p14:creationId xmlns:p14="http://schemas.microsoft.com/office/powerpoint/2010/main" val="33051200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76200"/>
            <a:ext cx="12344400" cy="685800"/>
          </a:xfrm>
        </p:spPr>
        <p:txBody>
          <a:bodyPr>
            <a:noAutofit/>
          </a:bodyPr>
          <a:lstStyle/>
          <a:p>
            <a:r>
              <a:rPr lang="en-US" sz="6000" b="1" dirty="0" err="1" smtClean="0">
                <a:solidFill>
                  <a:srgbClr val="C00000"/>
                </a:solidFill>
              </a:rPr>
              <a:t>Intrapreneur</a:t>
            </a:r>
            <a:endParaRPr lang="en-US" sz="6000" b="1" dirty="0">
              <a:solidFill>
                <a:srgbClr val="C00000"/>
              </a:solidFill>
            </a:endParaRPr>
          </a:p>
        </p:txBody>
      </p:sp>
      <p:sp>
        <p:nvSpPr>
          <p:cNvPr id="3" name="Content Placeholder 2"/>
          <p:cNvSpPr>
            <a:spLocks noGrp="1"/>
          </p:cNvSpPr>
          <p:nvPr>
            <p:ph idx="1"/>
          </p:nvPr>
        </p:nvSpPr>
        <p:spPr>
          <a:xfrm>
            <a:off x="381000" y="1219200"/>
            <a:ext cx="13106400" cy="4827694"/>
          </a:xfrm>
        </p:spPr>
        <p:txBody>
          <a:bodyPr>
            <a:noAutofit/>
          </a:bodyPr>
          <a:lstStyle/>
          <a:p>
            <a:pPr marL="0" indent="0" algn="just">
              <a:buNone/>
            </a:pPr>
            <a:r>
              <a:rPr lang="en-US" sz="3200" dirty="0">
                <a:latin typeface="+mj-lt"/>
              </a:rPr>
              <a:t>An </a:t>
            </a:r>
            <a:r>
              <a:rPr lang="en-US" sz="3200" dirty="0" err="1">
                <a:latin typeface="+mj-lt"/>
              </a:rPr>
              <a:t>intrapreneur</a:t>
            </a:r>
            <a:r>
              <a:rPr lang="en-US" sz="3200" dirty="0">
                <a:latin typeface="+mj-lt"/>
              </a:rPr>
              <a:t> is an inside </a:t>
            </a:r>
            <a:r>
              <a:rPr lang="en-US" sz="3200" dirty="0" smtClean="0">
                <a:latin typeface="+mj-lt"/>
              </a:rPr>
              <a:t>entrepreneur </a:t>
            </a:r>
            <a:r>
              <a:rPr lang="en-US" sz="3200" dirty="0">
                <a:latin typeface="+mj-lt"/>
              </a:rPr>
              <a:t>or an entrepreneur within a large firm, who uses entrepreneurial skills without incurring the risks as­sociated with those activities. </a:t>
            </a:r>
          </a:p>
          <a:p>
            <a:pPr marL="0" indent="0" algn="just">
              <a:buNone/>
            </a:pPr>
            <a:endParaRPr lang="en-US" sz="3200" dirty="0">
              <a:latin typeface="+mj-lt"/>
            </a:endParaRPr>
          </a:p>
          <a:p>
            <a:pPr marL="0" indent="0" algn="just">
              <a:buNone/>
            </a:pPr>
            <a:r>
              <a:rPr lang="en-US" sz="3200" dirty="0" err="1">
                <a:latin typeface="+mj-lt"/>
              </a:rPr>
              <a:t>Intrapreneurs</a:t>
            </a:r>
            <a:r>
              <a:rPr lang="en-US" sz="3200" dirty="0">
                <a:latin typeface="+mj-lt"/>
              </a:rPr>
              <a:t> are usually employees within a company who are assigned to work on a special idea or project, and they are instructed to develop the project like an entrepreneur would.</a:t>
            </a:r>
          </a:p>
          <a:p>
            <a:pPr marL="0" indent="0">
              <a:buNone/>
            </a:pPr>
            <a:endParaRPr lang="en-US" sz="3200" dirty="0">
              <a:latin typeface="+mj-lt"/>
            </a:endParaRPr>
          </a:p>
          <a:p>
            <a:pPr marL="0" indent="0" algn="just">
              <a:buNone/>
            </a:pPr>
            <a:r>
              <a:rPr lang="en-US" sz="3200" dirty="0" smtClean="0">
                <a:latin typeface="+mj-lt"/>
              </a:rPr>
              <a:t> </a:t>
            </a:r>
            <a:r>
              <a:rPr lang="en-US" sz="3200" dirty="0" err="1" smtClean="0">
                <a:latin typeface="+mj-lt"/>
              </a:rPr>
              <a:t>Intrapreneur</a:t>
            </a:r>
            <a:r>
              <a:rPr lang="en-US" sz="3200" dirty="0" smtClean="0">
                <a:latin typeface="+mj-lt"/>
              </a:rPr>
              <a:t> </a:t>
            </a:r>
            <a:r>
              <a:rPr lang="en-US" sz="3200" dirty="0">
                <a:latin typeface="+mj-lt"/>
              </a:rPr>
              <a:t>(in-</a:t>
            </a:r>
            <a:r>
              <a:rPr lang="en-US" sz="3200" dirty="0" err="1">
                <a:latin typeface="+mj-lt"/>
              </a:rPr>
              <a:t>tra</a:t>
            </a:r>
            <a:r>
              <a:rPr lang="en-US" sz="3200" dirty="0">
                <a:latin typeface="+mj-lt"/>
              </a:rPr>
              <a:t>-pre-</a:t>
            </a:r>
            <a:r>
              <a:rPr lang="en-US" sz="3200" dirty="0" err="1">
                <a:latin typeface="+mj-lt"/>
              </a:rPr>
              <a:t>neur</a:t>
            </a:r>
            <a:r>
              <a:rPr lang="en-US" sz="3200" dirty="0">
                <a:latin typeface="+mj-lt"/>
              </a:rPr>
              <a:t>) is a person within a large corporation who takes direct responsibility for turning an idea into a profitable finished product through assertive risk – taking and innovation</a:t>
            </a:r>
            <a:r>
              <a:rPr lang="en-US" sz="3200" dirty="0" smtClean="0">
                <a:latin typeface="+mj-lt"/>
              </a:rPr>
              <a:t>.</a:t>
            </a:r>
          </a:p>
          <a:p>
            <a:pPr marL="0" indent="0" algn="just">
              <a:buNone/>
            </a:pPr>
            <a:endParaRPr lang="en-US" sz="3200" dirty="0" smtClean="0">
              <a:latin typeface="+mj-lt"/>
            </a:endParaRPr>
          </a:p>
          <a:p>
            <a:pPr marL="0" indent="0" algn="just">
              <a:buNone/>
            </a:pPr>
            <a:endParaRPr lang="en-US" sz="3200" dirty="0">
              <a:latin typeface="+mj-lt"/>
            </a:endParaRPr>
          </a:p>
          <a:p>
            <a:pPr marL="0" indent="0" algn="just">
              <a:buNone/>
            </a:pPr>
            <a:endParaRPr lang="en-US" sz="3200" dirty="0" smtClean="0">
              <a:latin typeface="+mj-lt"/>
            </a:endParaRPr>
          </a:p>
          <a:p>
            <a:pPr marL="0" indent="0" algn="just">
              <a:buNone/>
            </a:pPr>
            <a:endParaRPr lang="en-US" sz="3200" dirty="0">
              <a:latin typeface="+mj-lt"/>
            </a:endParaRPr>
          </a:p>
          <a:p>
            <a:pPr marL="0" indent="0">
              <a:buNone/>
            </a:pPr>
            <a:endParaRPr lang="en-US" sz="3200" dirty="0">
              <a:latin typeface="+mj-lt"/>
            </a:endParaRPr>
          </a:p>
        </p:txBody>
      </p:sp>
    </p:spTree>
    <p:extLst>
      <p:ext uri="{BB962C8B-B14F-4D97-AF65-F5344CB8AC3E}">
        <p14:creationId xmlns:p14="http://schemas.microsoft.com/office/powerpoint/2010/main" val="6938888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8600"/>
            <a:ext cx="12801602" cy="6629400"/>
          </a:xfrm>
        </p:spPr>
        <p:txBody>
          <a:bodyPr>
            <a:noAutofit/>
          </a:bodyPr>
          <a:lstStyle/>
          <a:p>
            <a:pPr algn="just">
              <a:buFont typeface="Wingdings" pitchFamily="2" charset="2"/>
              <a:buChar char="Ø"/>
            </a:pPr>
            <a:r>
              <a:rPr lang="en-US" sz="3200" dirty="0" err="1"/>
              <a:t>Intrapreneurs</a:t>
            </a:r>
            <a:r>
              <a:rPr lang="en-US" sz="3200" dirty="0"/>
              <a:t> are usually employees within a company who are assigned to work on a special idea or project, and they are instructed to develop the project like an entrepreneur </a:t>
            </a:r>
            <a:r>
              <a:rPr lang="en-US" sz="3200" dirty="0" smtClean="0"/>
              <a:t>would.</a:t>
            </a:r>
            <a:endParaRPr lang="en-US" sz="3200" dirty="0"/>
          </a:p>
          <a:p>
            <a:pPr algn="just">
              <a:buFont typeface="Wingdings" pitchFamily="2" charset="2"/>
              <a:buChar char="Ø"/>
            </a:pPr>
            <a:endParaRPr lang="en-US" sz="3200" dirty="0"/>
          </a:p>
          <a:p>
            <a:pPr algn="just">
              <a:buFont typeface="Wingdings" pitchFamily="2" charset="2"/>
              <a:buChar char="Ø"/>
            </a:pPr>
            <a:r>
              <a:rPr lang="en-US" sz="3200" dirty="0" err="1" smtClean="0"/>
              <a:t>Intrapreneur</a:t>
            </a:r>
            <a:r>
              <a:rPr lang="en-US" sz="3200" dirty="0" smtClean="0"/>
              <a:t> </a:t>
            </a:r>
            <a:r>
              <a:rPr lang="en-US" sz="3200" dirty="0"/>
              <a:t>is a manager who focuses on innovation and </a:t>
            </a:r>
            <a:r>
              <a:rPr lang="en-US" sz="3200" dirty="0" smtClean="0"/>
              <a:t>creativity also </a:t>
            </a:r>
            <a:r>
              <a:rPr lang="en-US" sz="3200" dirty="0"/>
              <a:t>who brainstorms, dreams and puts ideas into profitable venture by operating within the </a:t>
            </a:r>
            <a:r>
              <a:rPr lang="en-US" sz="3200" dirty="0" err="1"/>
              <a:t>organisational</a:t>
            </a:r>
            <a:r>
              <a:rPr lang="en-US" sz="3200" dirty="0"/>
              <a:t> environment</a:t>
            </a:r>
            <a:r>
              <a:rPr lang="en-US" sz="3200" dirty="0" smtClean="0"/>
              <a:t>.</a:t>
            </a:r>
          </a:p>
          <a:p>
            <a:pPr algn="just">
              <a:buFont typeface="Wingdings" pitchFamily="2" charset="2"/>
              <a:buChar char="Ø"/>
            </a:pPr>
            <a:endParaRPr lang="en-US" sz="3200" dirty="0" smtClean="0"/>
          </a:p>
          <a:p>
            <a:pPr algn="just">
              <a:buFont typeface="Wingdings" pitchFamily="2" charset="2"/>
              <a:buChar char="Ø"/>
            </a:pPr>
            <a:r>
              <a:rPr lang="en-US" sz="3200" dirty="0" smtClean="0"/>
              <a:t> </a:t>
            </a:r>
            <a:r>
              <a:rPr lang="en-US" sz="3200" dirty="0"/>
              <a:t>It is a tool for capitalizing the entrepreneurial spirit of employees in the </a:t>
            </a:r>
            <a:r>
              <a:rPr lang="en-US" sz="3200" dirty="0" err="1"/>
              <a:t>organisation</a:t>
            </a:r>
            <a:r>
              <a:rPr lang="en-US" sz="3200" dirty="0"/>
              <a:t>. </a:t>
            </a:r>
            <a:endParaRPr lang="en-US" sz="3200" dirty="0" smtClean="0"/>
          </a:p>
          <a:p>
            <a:pPr algn="just">
              <a:buFont typeface="Wingdings" pitchFamily="2" charset="2"/>
              <a:buChar char="Ø"/>
            </a:pPr>
            <a:endParaRPr lang="en-US" sz="3200" dirty="0"/>
          </a:p>
          <a:p>
            <a:pPr algn="just">
              <a:buFont typeface="Wingdings" pitchFamily="2" charset="2"/>
              <a:buChar char="Ø"/>
            </a:pPr>
            <a:r>
              <a:rPr lang="en-US" sz="3200" dirty="0" smtClean="0"/>
              <a:t>It </a:t>
            </a:r>
            <a:r>
              <a:rPr lang="en-US" sz="3200" dirty="0"/>
              <a:t>gives managers the freedom to try new ideas by employing firm’s resources in a unique way.</a:t>
            </a:r>
          </a:p>
        </p:txBody>
      </p:sp>
    </p:spTree>
    <p:extLst>
      <p:ext uri="{BB962C8B-B14F-4D97-AF65-F5344CB8AC3E}">
        <p14:creationId xmlns:p14="http://schemas.microsoft.com/office/powerpoint/2010/main" val="1896581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228600"/>
            <a:ext cx="12496800" cy="6278642"/>
          </a:xfrm>
          <a:prstGeom prst="rect">
            <a:avLst/>
          </a:prstGeom>
        </p:spPr>
        <p:txBody>
          <a:bodyPr wrap="square">
            <a:spAutoFit/>
          </a:bodyPr>
          <a:lstStyle/>
          <a:p>
            <a:pPr algn="ctr"/>
            <a:r>
              <a:rPr lang="en-US" sz="2400" b="1" dirty="0"/>
              <a:t>Characteristics of an </a:t>
            </a:r>
            <a:r>
              <a:rPr lang="en-US" sz="2400" b="1" dirty="0" err="1" smtClean="0"/>
              <a:t>Intrapreneur</a:t>
            </a:r>
            <a:endParaRPr lang="en-US" sz="2400" b="1" dirty="0" smtClean="0"/>
          </a:p>
          <a:p>
            <a:pPr algn="just"/>
            <a:r>
              <a:rPr lang="en-US" dirty="0" smtClean="0"/>
              <a:t> </a:t>
            </a:r>
          </a:p>
          <a:p>
            <a:pPr algn="just"/>
            <a:r>
              <a:rPr lang="en-US" dirty="0" smtClean="0"/>
              <a:t> </a:t>
            </a:r>
            <a:r>
              <a:rPr lang="en-US" dirty="0"/>
              <a:t>The major difference being that an entrepreneur risks his own money where as an </a:t>
            </a:r>
            <a:r>
              <a:rPr lang="en-US" dirty="0" err="1"/>
              <a:t>intrapreneur</a:t>
            </a:r>
            <a:r>
              <a:rPr lang="en-US" dirty="0"/>
              <a:t> works with his employer’s money. </a:t>
            </a:r>
            <a:endParaRPr lang="en-US" dirty="0" smtClean="0"/>
          </a:p>
          <a:p>
            <a:pPr algn="just"/>
            <a:endParaRPr lang="en-US" dirty="0"/>
          </a:p>
          <a:p>
            <a:pPr algn="just"/>
            <a:r>
              <a:rPr lang="en-US" dirty="0" smtClean="0"/>
              <a:t>Thus</a:t>
            </a:r>
            <a:r>
              <a:rPr lang="en-US" dirty="0"/>
              <a:t>, the risk level of an </a:t>
            </a:r>
            <a:r>
              <a:rPr lang="en-US" dirty="0" err="1"/>
              <a:t>intrapreneur</a:t>
            </a:r>
            <a:r>
              <a:rPr lang="en-US" dirty="0"/>
              <a:t> is considerably reduced. Secondly, the desire for independence and material success is not as strong in case of </a:t>
            </a:r>
            <a:r>
              <a:rPr lang="en-US" dirty="0" err="1"/>
              <a:t>intrapreneurs</a:t>
            </a:r>
            <a:r>
              <a:rPr lang="en-US" dirty="0"/>
              <a:t>. </a:t>
            </a:r>
            <a:endParaRPr lang="en-US" dirty="0" smtClean="0"/>
          </a:p>
          <a:p>
            <a:pPr algn="just"/>
            <a:endParaRPr lang="en-US" dirty="0"/>
          </a:p>
          <a:p>
            <a:pPr algn="just"/>
            <a:r>
              <a:rPr lang="en-US" dirty="0" smtClean="0"/>
              <a:t>1. Vision </a:t>
            </a:r>
            <a:r>
              <a:rPr lang="en-US" dirty="0"/>
              <a:t>– It is the basis for successful venture. An </a:t>
            </a:r>
            <a:r>
              <a:rPr lang="en-US" dirty="0" err="1"/>
              <a:t>Intrapreneur</a:t>
            </a:r>
            <a:r>
              <a:rPr lang="en-US" dirty="0"/>
              <a:t> has ability to </a:t>
            </a:r>
            <a:r>
              <a:rPr lang="en-US" dirty="0" err="1"/>
              <a:t>visualise</a:t>
            </a:r>
            <a:r>
              <a:rPr lang="en-US" dirty="0"/>
              <a:t> from idea to implementation. </a:t>
            </a:r>
            <a:endParaRPr lang="en-US" dirty="0" smtClean="0"/>
          </a:p>
          <a:p>
            <a:pPr marL="342900" indent="-342900" algn="just">
              <a:buAutoNum type="arabicPeriod"/>
            </a:pPr>
            <a:endParaRPr lang="en-US" dirty="0" smtClean="0"/>
          </a:p>
          <a:p>
            <a:pPr algn="just"/>
            <a:r>
              <a:rPr lang="en-US" dirty="0" smtClean="0"/>
              <a:t>2</a:t>
            </a:r>
            <a:r>
              <a:rPr lang="en-US" dirty="0"/>
              <a:t>. Motivation – </a:t>
            </a:r>
            <a:r>
              <a:rPr lang="en-US" dirty="0" err="1"/>
              <a:t>Intrapreneur</a:t>
            </a:r>
            <a:r>
              <a:rPr lang="en-US" dirty="0"/>
              <a:t> is generally self motivated, but expect corporation reward and recognition. </a:t>
            </a:r>
            <a:endParaRPr lang="en-US" dirty="0" smtClean="0"/>
          </a:p>
          <a:p>
            <a:pPr algn="just"/>
            <a:endParaRPr lang="en-US" dirty="0" smtClean="0"/>
          </a:p>
          <a:p>
            <a:pPr algn="just"/>
            <a:r>
              <a:rPr lang="en-US" dirty="0" smtClean="0"/>
              <a:t>3</a:t>
            </a:r>
            <a:r>
              <a:rPr lang="en-US" dirty="0"/>
              <a:t>. Orientation – </a:t>
            </a:r>
            <a:r>
              <a:rPr lang="en-US" dirty="0" err="1"/>
              <a:t>Intrapreneur</a:t>
            </a:r>
            <a:r>
              <a:rPr lang="en-US" dirty="0"/>
              <a:t> is achievement oriented. </a:t>
            </a:r>
            <a:endParaRPr lang="en-US" dirty="0" smtClean="0"/>
          </a:p>
          <a:p>
            <a:pPr algn="just"/>
            <a:endParaRPr lang="en-US" dirty="0" smtClean="0"/>
          </a:p>
          <a:p>
            <a:pPr algn="just"/>
            <a:r>
              <a:rPr lang="en-US" dirty="0" smtClean="0"/>
              <a:t>4</a:t>
            </a:r>
            <a:r>
              <a:rPr lang="en-US" dirty="0"/>
              <a:t>. Risk Appetite – </a:t>
            </a:r>
            <a:r>
              <a:rPr lang="en-US" dirty="0" err="1"/>
              <a:t>Intrapreneurs</a:t>
            </a:r>
            <a:r>
              <a:rPr lang="en-US" dirty="0"/>
              <a:t> are moderate risk takers since risk acceptance depends on their skills. Wild risk takers are not affordable to </a:t>
            </a:r>
            <a:r>
              <a:rPr lang="en-US" dirty="0" smtClean="0"/>
              <a:t>corporates.</a:t>
            </a:r>
          </a:p>
          <a:p>
            <a:pPr algn="just"/>
            <a:endParaRPr lang="en-US" dirty="0"/>
          </a:p>
          <a:p>
            <a:pPr algn="just"/>
            <a:r>
              <a:rPr lang="en-US" dirty="0" smtClean="0"/>
              <a:t>5. Locus </a:t>
            </a:r>
            <a:r>
              <a:rPr lang="en-US" dirty="0"/>
              <a:t>of status – </a:t>
            </a:r>
            <a:r>
              <a:rPr lang="en-US" dirty="0" err="1"/>
              <a:t>Intrapreneurs</a:t>
            </a:r>
            <a:r>
              <a:rPr lang="en-US" dirty="0"/>
              <a:t> want to do the work on their own rather than delegate like managers </a:t>
            </a:r>
            <a:endParaRPr lang="en-US" dirty="0" smtClean="0"/>
          </a:p>
          <a:p>
            <a:pPr algn="just"/>
            <a:endParaRPr lang="en-US" dirty="0"/>
          </a:p>
          <a:p>
            <a:pPr algn="just"/>
            <a:r>
              <a:rPr lang="en-US" dirty="0" smtClean="0"/>
              <a:t>6</a:t>
            </a:r>
            <a:r>
              <a:rPr lang="en-US" dirty="0"/>
              <a:t>. Failure and Mistakes – </a:t>
            </a:r>
            <a:r>
              <a:rPr lang="en-US" dirty="0" err="1"/>
              <a:t>Intrapreneur</a:t>
            </a:r>
            <a:r>
              <a:rPr lang="en-US" dirty="0"/>
              <a:t> hide risky projects and ideas to ensure learning without political cost and public failure. They develop multi disciplinary team in the </a:t>
            </a:r>
            <a:r>
              <a:rPr lang="en-US" dirty="0" err="1"/>
              <a:t>organisation</a:t>
            </a:r>
            <a:r>
              <a:rPr lang="en-US" dirty="0"/>
              <a:t> and may go beyond </a:t>
            </a:r>
            <a:r>
              <a:rPr lang="en-US" dirty="0" err="1"/>
              <a:t>organisation</a:t>
            </a:r>
            <a:r>
              <a:rPr lang="en-US" dirty="0"/>
              <a:t> boundaries for results. </a:t>
            </a:r>
            <a:endParaRPr lang="en-US" dirty="0" smtClean="0"/>
          </a:p>
          <a:p>
            <a:pPr algn="just"/>
            <a:endParaRPr lang="en-US" dirty="0"/>
          </a:p>
          <a:p>
            <a:pPr algn="just"/>
            <a:r>
              <a:rPr lang="en-US" dirty="0" smtClean="0"/>
              <a:t>7</a:t>
            </a:r>
            <a:r>
              <a:rPr lang="en-US" dirty="0"/>
              <a:t>. Goal set up – </a:t>
            </a:r>
            <a:r>
              <a:rPr lang="en-US" dirty="0" err="1"/>
              <a:t>Intrapreneur</a:t>
            </a:r>
            <a:r>
              <a:rPr lang="en-US" dirty="0"/>
              <a:t> are determined to do things not even asked for. They set goals and quality standards.</a:t>
            </a:r>
          </a:p>
        </p:txBody>
      </p:sp>
    </p:spTree>
    <p:extLst>
      <p:ext uri="{BB962C8B-B14F-4D97-AF65-F5344CB8AC3E}">
        <p14:creationId xmlns:p14="http://schemas.microsoft.com/office/powerpoint/2010/main" val="2706114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10981" y="381000"/>
            <a:ext cx="13107649" cy="7109639"/>
          </a:xfrm>
          <a:prstGeom prst="rect">
            <a:avLst/>
          </a:prstGeom>
        </p:spPr>
        <p:txBody>
          <a:bodyPr wrap="square">
            <a:spAutoFit/>
          </a:bodyPr>
          <a:lstStyle/>
          <a:p>
            <a:pPr algn="just"/>
            <a:r>
              <a:rPr lang="en-US" sz="2400" b="1" dirty="0" smtClean="0"/>
              <a:t>i. Business </a:t>
            </a:r>
            <a:r>
              <a:rPr lang="en-US" sz="2400" b="1" dirty="0"/>
              <a:t>Growth:</a:t>
            </a:r>
            <a:endParaRPr lang="en-US" sz="2400" dirty="0"/>
          </a:p>
          <a:p>
            <a:pPr algn="just"/>
            <a:r>
              <a:rPr lang="en-US" sz="2400" dirty="0"/>
              <a:t>There is a strong correlation between Intrapreneurship and rate of business growth. It helps the organization to fight through competition and nurture best talents. </a:t>
            </a:r>
            <a:endParaRPr lang="en-US" sz="2400" dirty="0" smtClean="0"/>
          </a:p>
          <a:p>
            <a:pPr algn="just"/>
            <a:endParaRPr lang="en-US" sz="2400" dirty="0"/>
          </a:p>
          <a:p>
            <a:pPr algn="just"/>
            <a:r>
              <a:rPr lang="en-US" sz="2400" dirty="0" smtClean="0"/>
              <a:t>The </a:t>
            </a:r>
            <a:r>
              <a:rPr lang="en-US" sz="2400" dirty="0"/>
              <a:t>employees stay motivated and align their individual goals with </a:t>
            </a:r>
            <a:r>
              <a:rPr lang="en-US" sz="2400" dirty="0" err="1"/>
              <a:t>organisational</a:t>
            </a:r>
            <a:r>
              <a:rPr lang="en-US" sz="2400" dirty="0"/>
              <a:t> goals. It acts as a balancing factor. </a:t>
            </a:r>
            <a:endParaRPr lang="en-US" sz="2400" dirty="0" smtClean="0"/>
          </a:p>
          <a:p>
            <a:pPr algn="just"/>
            <a:endParaRPr lang="en-US" sz="2400" dirty="0"/>
          </a:p>
          <a:p>
            <a:pPr algn="just"/>
            <a:r>
              <a:rPr lang="en-US" sz="2400" dirty="0" smtClean="0"/>
              <a:t>The </a:t>
            </a:r>
            <a:r>
              <a:rPr lang="en-US" sz="2400" dirty="0"/>
              <a:t>employees put in their best to innovate whilst being employed. It creates a win-win situation for all stakeholders</a:t>
            </a:r>
            <a:r>
              <a:rPr lang="en-US" sz="2400" dirty="0" smtClean="0"/>
              <a:t>.</a:t>
            </a:r>
          </a:p>
          <a:p>
            <a:pPr algn="just"/>
            <a:endParaRPr lang="en-US" sz="2400" dirty="0"/>
          </a:p>
          <a:p>
            <a:pPr algn="just"/>
            <a:r>
              <a:rPr lang="en-US" sz="2400" b="1" dirty="0"/>
              <a:t>ii. Sustain Innovation:</a:t>
            </a:r>
            <a:endParaRPr lang="en-US" sz="2400" dirty="0"/>
          </a:p>
          <a:p>
            <a:pPr algn="just"/>
            <a:r>
              <a:rPr lang="en-US" sz="2400" dirty="0"/>
              <a:t>It helps organizations to innovate over the long term. Every organization needs to adapt with changes overtime and </a:t>
            </a:r>
            <a:r>
              <a:rPr lang="en-US" sz="2400" dirty="0" err="1"/>
              <a:t>intrapreneurs</a:t>
            </a:r>
            <a:r>
              <a:rPr lang="en-US" sz="2400" dirty="0"/>
              <a:t> change the very fabric of a workplace. </a:t>
            </a:r>
            <a:endParaRPr lang="en-US" sz="2400" dirty="0" smtClean="0"/>
          </a:p>
          <a:p>
            <a:pPr algn="just"/>
            <a:endParaRPr lang="en-US" sz="2400" dirty="0"/>
          </a:p>
          <a:p>
            <a:pPr algn="just"/>
            <a:r>
              <a:rPr lang="en-US" sz="2400" dirty="0" smtClean="0"/>
              <a:t>Conducive </a:t>
            </a:r>
            <a:r>
              <a:rPr lang="en-US" sz="2400" dirty="0"/>
              <a:t>work environment fosters creativity and helps the firm to gain through its employees. It helps them hire and maintain the best and most talented. </a:t>
            </a:r>
            <a:endParaRPr lang="en-US" sz="2400" dirty="0" smtClean="0"/>
          </a:p>
          <a:p>
            <a:pPr algn="just"/>
            <a:endParaRPr lang="en-US" sz="2400" dirty="0"/>
          </a:p>
          <a:p>
            <a:pPr algn="just"/>
            <a:r>
              <a:rPr lang="en-US" sz="2400" dirty="0" smtClean="0"/>
              <a:t>It </a:t>
            </a:r>
            <a:r>
              <a:rPr lang="en-US" sz="2400" dirty="0"/>
              <a:t>makes the employees feel “important” and leads to efficiency and positive incremental returns</a:t>
            </a:r>
            <a:r>
              <a:rPr lang="en-US" sz="2400" dirty="0" smtClean="0"/>
              <a:t>.</a:t>
            </a:r>
          </a:p>
          <a:p>
            <a:pPr algn="just"/>
            <a:endParaRPr lang="en-US" sz="2400" dirty="0"/>
          </a:p>
        </p:txBody>
      </p:sp>
      <p:sp>
        <p:nvSpPr>
          <p:cNvPr id="3" name="Rectangle 2"/>
          <p:cNvSpPr/>
          <p:nvPr/>
        </p:nvSpPr>
        <p:spPr>
          <a:xfrm>
            <a:off x="5791200" y="35163"/>
            <a:ext cx="3415487" cy="461665"/>
          </a:xfrm>
          <a:prstGeom prst="rect">
            <a:avLst/>
          </a:prstGeom>
        </p:spPr>
        <p:txBody>
          <a:bodyPr wrap="none">
            <a:spAutoFit/>
          </a:bodyPr>
          <a:lstStyle/>
          <a:p>
            <a:r>
              <a:rPr lang="en-US" sz="2400" b="1" dirty="0" smtClean="0"/>
              <a:t>Need of Intrapreneurship</a:t>
            </a:r>
            <a:endParaRPr lang="en-US" sz="2400" dirty="0"/>
          </a:p>
        </p:txBody>
      </p:sp>
    </p:spTree>
    <p:extLst>
      <p:ext uri="{BB962C8B-B14F-4D97-AF65-F5344CB8AC3E}">
        <p14:creationId xmlns:p14="http://schemas.microsoft.com/office/powerpoint/2010/main" val="42765052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951" y="228600"/>
            <a:ext cx="13411199" cy="6740307"/>
          </a:xfrm>
          <a:prstGeom prst="rect">
            <a:avLst/>
          </a:prstGeom>
        </p:spPr>
        <p:txBody>
          <a:bodyPr wrap="square">
            <a:spAutoFit/>
          </a:bodyPr>
          <a:lstStyle/>
          <a:p>
            <a:pPr algn="just"/>
            <a:r>
              <a:rPr lang="en-US" sz="2400" b="1" dirty="0"/>
              <a:t>iii. To Develop Human Capital Par </a:t>
            </a:r>
            <a:r>
              <a:rPr lang="en-US" sz="2400" b="1" dirty="0" smtClean="0"/>
              <a:t>Excellence: </a:t>
            </a:r>
            <a:r>
              <a:rPr lang="en-US" sz="2400" dirty="0" smtClean="0"/>
              <a:t>It </a:t>
            </a:r>
            <a:r>
              <a:rPr lang="en-US" sz="2400" dirty="0"/>
              <a:t>changes the way people think and act, changing the operational aspects of an organization, and changing the culture. </a:t>
            </a:r>
            <a:endParaRPr lang="en-US" sz="2400" dirty="0" smtClean="0"/>
          </a:p>
          <a:p>
            <a:pPr algn="just"/>
            <a:endParaRPr lang="en-US" sz="2400" dirty="0"/>
          </a:p>
          <a:p>
            <a:pPr algn="just"/>
            <a:r>
              <a:rPr lang="en-US" sz="2400" dirty="0" err="1" smtClean="0"/>
              <a:t>Intrapreneurs</a:t>
            </a:r>
            <a:r>
              <a:rPr lang="en-US" sz="2400" dirty="0" smtClean="0"/>
              <a:t> </a:t>
            </a:r>
            <a:r>
              <a:rPr lang="en-US" sz="2400" dirty="0"/>
              <a:t>have a synergy effect because it pushes the all employees to think beyond standardized procedures and tests the limits of organizational systems and processes. </a:t>
            </a:r>
            <a:endParaRPr lang="en-US" sz="2400" dirty="0" smtClean="0"/>
          </a:p>
          <a:p>
            <a:pPr algn="just"/>
            <a:endParaRPr lang="en-US" sz="2400" dirty="0"/>
          </a:p>
          <a:p>
            <a:pPr algn="just"/>
            <a:r>
              <a:rPr lang="en-US" sz="2400" dirty="0" smtClean="0"/>
              <a:t>Resources </a:t>
            </a:r>
            <a:r>
              <a:rPr lang="en-US" sz="2400" dirty="0"/>
              <a:t>aim at developing and reinventing themselves instead of settling in set molds. It is the way to move forward.</a:t>
            </a:r>
          </a:p>
          <a:p>
            <a:pPr algn="just"/>
            <a:endParaRPr lang="en-US" sz="2400" b="1" dirty="0" smtClean="0"/>
          </a:p>
          <a:p>
            <a:pPr algn="just"/>
            <a:r>
              <a:rPr lang="en-US" sz="2400" b="1" dirty="0" smtClean="0"/>
              <a:t>iv. Learning Organization: </a:t>
            </a:r>
            <a:r>
              <a:rPr lang="en-US" sz="2400" dirty="0" smtClean="0"/>
              <a:t>The </a:t>
            </a:r>
            <a:r>
              <a:rPr lang="en-US" sz="2400" dirty="0"/>
              <a:t>aim of </a:t>
            </a:r>
            <a:r>
              <a:rPr lang="en-US" sz="2400" dirty="0" err="1"/>
              <a:t>intrapreneurship</a:t>
            </a:r>
            <a:r>
              <a:rPr lang="en-US" sz="2400" dirty="0"/>
              <a:t> is to harness the capabilities that enable organizations to change. The </a:t>
            </a:r>
            <a:r>
              <a:rPr lang="en-US" sz="2400" dirty="0" err="1"/>
              <a:t>intrapreneurs</a:t>
            </a:r>
            <a:r>
              <a:rPr lang="en-US" sz="2400" dirty="0"/>
              <a:t> act as catalyst for that change and help in promoting learning spirit in the organization</a:t>
            </a:r>
            <a:r>
              <a:rPr lang="en-US" sz="2400" dirty="0" smtClean="0"/>
              <a:t>.</a:t>
            </a:r>
          </a:p>
          <a:p>
            <a:pPr algn="just"/>
            <a:endParaRPr lang="en-US" sz="2400" dirty="0"/>
          </a:p>
          <a:p>
            <a:pPr algn="just"/>
            <a:r>
              <a:rPr lang="en-US" sz="2400" b="1" dirty="0"/>
              <a:t>v. Receptive of Change</a:t>
            </a:r>
            <a:r>
              <a:rPr lang="en-US" sz="2400" b="1" dirty="0" smtClean="0"/>
              <a:t>: </a:t>
            </a:r>
            <a:r>
              <a:rPr lang="en-US" sz="2400" dirty="0" smtClean="0"/>
              <a:t>Change </a:t>
            </a:r>
            <a:r>
              <a:rPr lang="en-US" sz="2400" dirty="0"/>
              <a:t>is permanent and so is human resistance. </a:t>
            </a:r>
            <a:r>
              <a:rPr lang="en-US" sz="2400" dirty="0" err="1"/>
              <a:t>Intrapreneurial</a:t>
            </a:r>
            <a:r>
              <a:rPr lang="en-US" sz="2400" dirty="0"/>
              <a:t> leaders are change agents. They illuminate new traces. </a:t>
            </a:r>
            <a:endParaRPr lang="en-US" sz="2400" dirty="0" smtClean="0"/>
          </a:p>
          <a:p>
            <a:pPr algn="just"/>
            <a:endParaRPr lang="en-US" sz="2400" dirty="0"/>
          </a:p>
          <a:p>
            <a:pPr algn="just"/>
            <a:r>
              <a:rPr lang="en-US" sz="2400" dirty="0" smtClean="0"/>
              <a:t>They </a:t>
            </a:r>
            <a:r>
              <a:rPr lang="en-US" sz="2400" dirty="0"/>
              <a:t>become the catalysts of change they wish to see. Employee supported change (bottom up) is easier to implement than top down implementation.</a:t>
            </a:r>
          </a:p>
        </p:txBody>
      </p:sp>
    </p:spTree>
    <p:extLst>
      <p:ext uri="{BB962C8B-B14F-4D97-AF65-F5344CB8AC3E}">
        <p14:creationId xmlns:p14="http://schemas.microsoft.com/office/powerpoint/2010/main" val="548522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6095" y="609600"/>
            <a:ext cx="13258800" cy="6186309"/>
          </a:xfrm>
          <a:prstGeom prst="rect">
            <a:avLst/>
          </a:prstGeom>
        </p:spPr>
        <p:txBody>
          <a:bodyPr wrap="square">
            <a:spAutoFit/>
          </a:bodyPr>
          <a:lstStyle/>
          <a:p>
            <a:pPr marL="457200" indent="-457200" algn="just">
              <a:buFont typeface="+mj-lt"/>
              <a:buAutoNum type="arabicPeriod"/>
            </a:pPr>
            <a:r>
              <a:rPr lang="en-US" sz="2000" dirty="0" smtClean="0"/>
              <a:t> </a:t>
            </a:r>
            <a:r>
              <a:rPr lang="en-US" sz="2400" b="1" dirty="0" smtClean="0"/>
              <a:t>Corporate venturing</a:t>
            </a:r>
          </a:p>
          <a:p>
            <a:pPr marL="457200" indent="-457200" algn="just">
              <a:buFont typeface="+mj-lt"/>
              <a:buAutoNum type="arabicPeriod"/>
            </a:pPr>
            <a:r>
              <a:rPr lang="en-US" sz="2400" b="1" dirty="0" smtClean="0"/>
              <a:t>Innovativeness</a:t>
            </a:r>
            <a:endParaRPr lang="en-US" sz="2400" b="1" dirty="0"/>
          </a:p>
          <a:p>
            <a:pPr marL="457200" indent="-457200" algn="just">
              <a:buFont typeface="+mj-lt"/>
              <a:buAutoNum type="arabicPeriod"/>
            </a:pPr>
            <a:r>
              <a:rPr lang="en-US" sz="2400" b="1" dirty="0" smtClean="0"/>
              <a:t>Self-renewal</a:t>
            </a:r>
            <a:endParaRPr lang="en-US" sz="2400" b="1" dirty="0"/>
          </a:p>
          <a:p>
            <a:pPr marL="457200" indent="-457200" algn="just">
              <a:buFont typeface="+mj-lt"/>
              <a:buAutoNum type="arabicPeriod"/>
            </a:pPr>
            <a:r>
              <a:rPr lang="en-US" sz="2400" b="1" dirty="0" smtClean="0"/>
              <a:t>Pro-activeness</a:t>
            </a:r>
            <a:r>
              <a:rPr lang="en-US" sz="2000" dirty="0" smtClean="0"/>
              <a:t>.</a:t>
            </a:r>
          </a:p>
          <a:p>
            <a:pPr algn="just"/>
            <a:endParaRPr lang="en-US" sz="2000" dirty="0"/>
          </a:p>
          <a:p>
            <a:pPr algn="just"/>
            <a:r>
              <a:rPr lang="en-US" sz="2000" b="1" dirty="0"/>
              <a:t>Corporate </a:t>
            </a:r>
            <a:r>
              <a:rPr lang="en-US" sz="2000" b="1" dirty="0" smtClean="0"/>
              <a:t>Venturing</a:t>
            </a:r>
            <a:r>
              <a:rPr lang="en-US" sz="2000" dirty="0" smtClean="0"/>
              <a:t>: It  </a:t>
            </a:r>
            <a:r>
              <a:rPr lang="en-US" sz="2000" dirty="0"/>
              <a:t>includes creating new businesses for an existing </a:t>
            </a:r>
            <a:r>
              <a:rPr lang="en-US" sz="2000" dirty="0" err="1"/>
              <a:t>organisation</a:t>
            </a:r>
            <a:r>
              <a:rPr lang="en-US" sz="2000" dirty="0"/>
              <a:t>. It refers to creating something new of value either by redefining the company’s current product or service or by developing a new market or by forming autonomous units under the same </a:t>
            </a:r>
            <a:r>
              <a:rPr lang="en-US" sz="2000" dirty="0" err="1"/>
              <a:t>organisation</a:t>
            </a:r>
            <a:r>
              <a:rPr lang="en-US" sz="2000" dirty="0"/>
              <a:t>. Formation of new corporate ventures is the most salient manifestation of Intrapreneurship. </a:t>
            </a:r>
            <a:endParaRPr lang="en-US" sz="2000" dirty="0" smtClean="0"/>
          </a:p>
          <a:p>
            <a:pPr algn="just"/>
            <a:endParaRPr lang="en-US" sz="2000" dirty="0"/>
          </a:p>
          <a:p>
            <a:pPr algn="just"/>
            <a:r>
              <a:rPr lang="en-US" sz="2000" b="1" dirty="0" smtClean="0"/>
              <a:t>Innovation</a:t>
            </a:r>
            <a:r>
              <a:rPr lang="en-US" sz="2000" dirty="0" smtClean="0"/>
              <a:t>:  Means a technological change affecting </a:t>
            </a:r>
            <a:r>
              <a:rPr lang="en-US" sz="2000" dirty="0"/>
              <a:t>a product or </a:t>
            </a:r>
            <a:r>
              <a:rPr lang="en-US" sz="2000" dirty="0" smtClean="0"/>
              <a:t>service and making its existence .It </a:t>
            </a:r>
            <a:r>
              <a:rPr lang="en-US" sz="2000" dirty="0"/>
              <a:t>is manifested in product improvement, new product development, and a new method of production or a new procedure of business operation. </a:t>
            </a:r>
            <a:endParaRPr lang="en-US" sz="2000" dirty="0" smtClean="0"/>
          </a:p>
          <a:p>
            <a:pPr algn="just"/>
            <a:endParaRPr lang="en-US" sz="2000" dirty="0"/>
          </a:p>
          <a:p>
            <a:pPr algn="just"/>
            <a:r>
              <a:rPr lang="en-US" sz="2000" b="1" dirty="0" smtClean="0"/>
              <a:t>Self- </a:t>
            </a:r>
            <a:r>
              <a:rPr lang="en-US" sz="2000" b="1" dirty="0"/>
              <a:t>renewal </a:t>
            </a:r>
            <a:r>
              <a:rPr lang="en-US" sz="2000" b="1" dirty="0" smtClean="0"/>
              <a:t>: It </a:t>
            </a:r>
            <a:r>
              <a:rPr lang="en-US" sz="2000" dirty="0" smtClean="0"/>
              <a:t>means </a:t>
            </a:r>
            <a:r>
              <a:rPr lang="en-US" sz="2000" dirty="0"/>
              <a:t>transforming an </a:t>
            </a:r>
            <a:r>
              <a:rPr lang="en-US" sz="2000" dirty="0" err="1"/>
              <a:t>organisation</a:t>
            </a:r>
            <a:r>
              <a:rPr lang="en-US" sz="2000" dirty="0"/>
              <a:t> by renewing the key ideas that form the basis of an </a:t>
            </a:r>
            <a:r>
              <a:rPr lang="en-US" sz="2000" dirty="0" err="1"/>
              <a:t>organisation</a:t>
            </a:r>
            <a:r>
              <a:rPr lang="en-US" sz="2000" dirty="0"/>
              <a:t>. It is a strategic renewal that redefines the business concept and includes </a:t>
            </a:r>
            <a:r>
              <a:rPr lang="en-US" sz="2000" dirty="0" err="1"/>
              <a:t>reorganisation</a:t>
            </a:r>
            <a:r>
              <a:rPr lang="en-US" sz="2000" dirty="0"/>
              <a:t> of the business culture through </a:t>
            </a:r>
            <a:r>
              <a:rPr lang="en-US" sz="2000" dirty="0" err="1"/>
              <a:t>organisational</a:t>
            </a:r>
            <a:r>
              <a:rPr lang="en-US" sz="2000" dirty="0"/>
              <a:t> change</a:t>
            </a:r>
            <a:r>
              <a:rPr lang="en-US" sz="2000" dirty="0" smtClean="0"/>
              <a:t>.</a:t>
            </a:r>
          </a:p>
          <a:p>
            <a:pPr algn="just"/>
            <a:endParaRPr lang="en-US" sz="2000" dirty="0"/>
          </a:p>
          <a:p>
            <a:pPr algn="just"/>
            <a:r>
              <a:rPr lang="en-US" sz="2000" b="1" dirty="0" smtClean="0"/>
              <a:t>Pro-activeness</a:t>
            </a:r>
            <a:r>
              <a:rPr lang="en-US" sz="2000" dirty="0" smtClean="0"/>
              <a:t>: It </a:t>
            </a:r>
            <a:r>
              <a:rPr lang="en-US" sz="2000" dirty="0"/>
              <a:t>is initiative and complete aggressiveness of the top executives. It includes risk taking boldness. Pro-active </a:t>
            </a:r>
            <a:r>
              <a:rPr lang="en-US" sz="2000" dirty="0" err="1"/>
              <a:t>organisations</a:t>
            </a:r>
            <a:r>
              <a:rPr lang="en-US" sz="2000" dirty="0"/>
              <a:t> believe in experimentation and take risk in pursuing bold and aggressive opportunities. The pro-active </a:t>
            </a:r>
            <a:r>
              <a:rPr lang="en-US" sz="2000" dirty="0" err="1"/>
              <a:t>organisations</a:t>
            </a:r>
            <a:r>
              <a:rPr lang="en-US" sz="2000" dirty="0"/>
              <a:t> tend to be leaders by innovations rather than fallowing their competitors.</a:t>
            </a:r>
          </a:p>
        </p:txBody>
      </p:sp>
      <p:sp>
        <p:nvSpPr>
          <p:cNvPr id="3" name="Rectangle 2"/>
          <p:cNvSpPr/>
          <p:nvPr/>
        </p:nvSpPr>
        <p:spPr>
          <a:xfrm>
            <a:off x="5553969" y="10206"/>
            <a:ext cx="3207673" cy="461665"/>
          </a:xfrm>
          <a:prstGeom prst="rect">
            <a:avLst/>
          </a:prstGeom>
        </p:spPr>
        <p:txBody>
          <a:bodyPr wrap="none">
            <a:spAutoFit/>
          </a:bodyPr>
          <a:lstStyle/>
          <a:p>
            <a:r>
              <a:rPr lang="en-US" sz="2400" b="1" dirty="0" err="1"/>
              <a:t>Intraprenurial</a:t>
            </a:r>
            <a:r>
              <a:rPr lang="en-US" sz="2400" b="1" dirty="0"/>
              <a:t> Activities</a:t>
            </a:r>
          </a:p>
        </p:txBody>
      </p:sp>
    </p:spTree>
    <p:extLst>
      <p:ext uri="{BB962C8B-B14F-4D97-AF65-F5344CB8AC3E}">
        <p14:creationId xmlns:p14="http://schemas.microsoft.com/office/powerpoint/2010/main" val="34000261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52400"/>
            <a:ext cx="13106400" cy="7109639"/>
          </a:xfrm>
          <a:prstGeom prst="rect">
            <a:avLst/>
          </a:prstGeom>
        </p:spPr>
        <p:txBody>
          <a:bodyPr wrap="square">
            <a:spAutoFit/>
          </a:bodyPr>
          <a:lstStyle/>
          <a:p>
            <a:pPr algn="ctr"/>
            <a:r>
              <a:rPr lang="en-US" sz="2400" b="1" dirty="0" smtClean="0"/>
              <a:t>Types of  </a:t>
            </a:r>
            <a:r>
              <a:rPr lang="en-US" sz="2400" b="1" dirty="0" err="1"/>
              <a:t>intrapreneurs</a:t>
            </a:r>
            <a:r>
              <a:rPr lang="en-US" sz="2400" b="1" dirty="0"/>
              <a:t> </a:t>
            </a:r>
          </a:p>
          <a:p>
            <a:pPr algn="ctr"/>
            <a:endParaRPr lang="en-US" sz="2400" b="1" dirty="0" smtClean="0"/>
          </a:p>
          <a:p>
            <a:pPr marL="514350" indent="-514350" algn="ctr">
              <a:buAutoNum type="romanLcParenBoth"/>
            </a:pPr>
            <a:r>
              <a:rPr lang="en-US" sz="2400" b="1" dirty="0" smtClean="0"/>
              <a:t>Employee </a:t>
            </a:r>
            <a:r>
              <a:rPr lang="en-US" sz="2400" b="1" dirty="0" err="1" smtClean="0"/>
              <a:t>Intrapreneur</a:t>
            </a:r>
            <a:r>
              <a:rPr lang="en-US" sz="2400" b="1" dirty="0" smtClean="0"/>
              <a:t>:</a:t>
            </a:r>
          </a:p>
          <a:p>
            <a:pPr algn="ctr"/>
            <a:endParaRPr lang="en-US" sz="2400" dirty="0" smtClean="0"/>
          </a:p>
          <a:p>
            <a:pPr algn="just"/>
            <a:r>
              <a:rPr lang="en-US" sz="2400" dirty="0" smtClean="0"/>
              <a:t>Employee </a:t>
            </a:r>
            <a:r>
              <a:rPr lang="en-US" sz="2400" dirty="0" err="1"/>
              <a:t>intrapreneur</a:t>
            </a:r>
            <a:r>
              <a:rPr lang="en-US" sz="2400" b="1" dirty="0"/>
              <a:t> </a:t>
            </a:r>
            <a:r>
              <a:rPr lang="en-US" sz="2400" dirty="0"/>
              <a:t>refers to employee initiatives in organizations to undertake something new, without being asked to do so. Hence, the </a:t>
            </a:r>
            <a:r>
              <a:rPr lang="en-US" sz="2400" dirty="0" err="1"/>
              <a:t>intrapreneur</a:t>
            </a:r>
            <a:r>
              <a:rPr lang="en-US" sz="2400" dirty="0"/>
              <a:t> focuses on innovation and creativity, and transforms an idea into a profitable venture, while operating within the organizational environment</a:t>
            </a:r>
            <a:r>
              <a:rPr lang="en-US" sz="2400" dirty="0" smtClean="0"/>
              <a:t>.</a:t>
            </a:r>
          </a:p>
          <a:p>
            <a:pPr algn="just"/>
            <a:endParaRPr lang="en-US" sz="2400" dirty="0"/>
          </a:p>
          <a:p>
            <a:pPr algn="just"/>
            <a:r>
              <a:rPr lang="en-US" sz="2400" dirty="0"/>
              <a:t>Thus, </a:t>
            </a:r>
            <a:r>
              <a:rPr lang="en-US" sz="2400" dirty="0" err="1"/>
              <a:t>intrapreneurs</a:t>
            </a:r>
            <a:r>
              <a:rPr lang="en-US" sz="2400" dirty="0"/>
              <a:t> are inside entrepreneurs who follow the goal of the organization. Intrapreneurship is an example of motivation through job design, either formally or informally</a:t>
            </a:r>
            <a:r>
              <a:rPr lang="en-US" sz="2400" dirty="0" smtClean="0"/>
              <a:t>.</a:t>
            </a:r>
          </a:p>
          <a:p>
            <a:pPr algn="just"/>
            <a:endParaRPr lang="en-US" sz="2400" dirty="0" smtClean="0"/>
          </a:p>
          <a:p>
            <a:pPr algn="just"/>
            <a:r>
              <a:rPr lang="en-US" sz="2400" dirty="0" smtClean="0"/>
              <a:t>Employees</a:t>
            </a:r>
            <a:r>
              <a:rPr lang="en-US" sz="2400" dirty="0"/>
              <a:t>, such as marketing executives or perhaps those engaged in a special project within a larger firm, are encouraged to behave as entrepreneurs, even though they have the resources, capabilities and security of the larger firm to draw upon. </a:t>
            </a:r>
            <a:endParaRPr lang="en-US" sz="2400" dirty="0" smtClean="0"/>
          </a:p>
          <a:p>
            <a:pPr algn="just"/>
            <a:endParaRPr lang="en-US" sz="2400" dirty="0"/>
          </a:p>
          <a:p>
            <a:pPr algn="just"/>
            <a:r>
              <a:rPr lang="en-US" sz="2400" dirty="0" smtClean="0"/>
              <a:t>Capturing </a:t>
            </a:r>
            <a:r>
              <a:rPr lang="en-US" sz="2400" dirty="0"/>
              <a:t>a little of the dynamic nature of entrepreneurial management adds to the potential of an otherwise static organization, without exposing those employees to the risks or accountability normally associated with entrepreneurial failure</a:t>
            </a:r>
            <a:r>
              <a:rPr lang="en-US" sz="2400" dirty="0" smtClean="0"/>
              <a:t>.</a:t>
            </a:r>
          </a:p>
          <a:p>
            <a:pPr algn="just"/>
            <a:endParaRPr lang="en-US" sz="2400" dirty="0"/>
          </a:p>
        </p:txBody>
      </p:sp>
    </p:spTree>
    <p:extLst>
      <p:ext uri="{BB962C8B-B14F-4D97-AF65-F5344CB8AC3E}">
        <p14:creationId xmlns:p14="http://schemas.microsoft.com/office/powerpoint/2010/main" val="34431099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547</TotalTime>
  <Words>2965</Words>
  <Application>Microsoft Office PowerPoint</Application>
  <PresentationFormat>Custom</PresentationFormat>
  <Paragraphs>278</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Unit - IV</vt:lpstr>
      <vt:lpstr>PowerPoint Presentation</vt:lpstr>
      <vt:lpstr>Intrapreneur</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IV</dc:title>
  <dc:creator>vandana</dc:creator>
  <cp:lastModifiedBy>vandana</cp:lastModifiedBy>
  <cp:revision>60</cp:revision>
  <dcterms:created xsi:type="dcterms:W3CDTF">2006-08-16T00:00:00Z</dcterms:created>
  <dcterms:modified xsi:type="dcterms:W3CDTF">2023-09-25T04:46:33Z</dcterms:modified>
</cp:coreProperties>
</file>