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9" r:id="rId2"/>
    <p:sldId id="257" r:id="rId3"/>
    <p:sldId id="260" r:id="rId4"/>
    <p:sldId id="261" r:id="rId5"/>
    <p:sldId id="262" r:id="rId6"/>
    <p:sldId id="263" r:id="rId7"/>
    <p:sldId id="264" r:id="rId8"/>
    <p:sldId id="265" r:id="rId9"/>
    <p:sldId id="267" r:id="rId10"/>
    <p:sldId id="269" r:id="rId11"/>
    <p:sldId id="266"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3" r:id="rId25"/>
    <p:sldId id="282" r:id="rId26"/>
    <p:sldId id="284" r:id="rId27"/>
    <p:sldId id="281" r:id="rId28"/>
    <p:sldId id="285" r:id="rId29"/>
    <p:sldId id="286" r:id="rId30"/>
    <p:sldId id="289" r:id="rId31"/>
    <p:sldId id="287" r:id="rId32"/>
    <p:sldId id="28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3" r:id="rId65"/>
    <p:sldId id="322" r:id="rId66"/>
    <p:sldId id="325" r:id="rId67"/>
    <p:sldId id="326" r:id="rId68"/>
    <p:sldId id="335" r:id="rId69"/>
    <p:sldId id="336" r:id="rId70"/>
    <p:sldId id="337" r:id="rId71"/>
    <p:sldId id="338" r:id="rId72"/>
    <p:sldId id="327" r:id="rId73"/>
    <p:sldId id="328" r:id="rId74"/>
    <p:sldId id="330" r:id="rId75"/>
    <p:sldId id="331" r:id="rId76"/>
    <p:sldId id="332" r:id="rId77"/>
    <p:sldId id="329" r:id="rId78"/>
    <p:sldId id="339" r:id="rId79"/>
    <p:sldId id="340" r:id="rId80"/>
    <p:sldId id="341" r:id="rId81"/>
    <p:sldId id="333" r:id="rId82"/>
    <p:sldId id="342" r:id="rId83"/>
    <p:sldId id="352" r:id="rId84"/>
    <p:sldId id="350" r:id="rId85"/>
    <p:sldId id="351" r:id="rId86"/>
    <p:sldId id="344" r:id="rId87"/>
    <p:sldId id="345" r:id="rId88"/>
    <p:sldId id="346" r:id="rId89"/>
    <p:sldId id="347" r:id="rId90"/>
    <p:sldId id="348" r:id="rId91"/>
    <p:sldId id="349" r:id="rId92"/>
    <p:sldId id="353" r:id="rId93"/>
    <p:sldId id="354" r:id="rId94"/>
    <p:sldId id="34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75" d="100"/>
          <a:sy n="75" d="100"/>
        </p:scale>
        <p:origin x="105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F6C0D-E07F-482D-9BE0-BB62831D4CEE}" type="datetimeFigureOut">
              <a:rPr lang="en-IN" smtClean="0"/>
              <a:t>23-01-2025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DC80B-15FA-4AD6-ACF6-B4C9F9E66BD8}" type="slidenum">
              <a:rPr lang="en-IN" smtClean="0"/>
              <a:t>‹#›</a:t>
            </a:fld>
            <a:endParaRPr lang="en-IN"/>
          </a:p>
        </p:txBody>
      </p:sp>
    </p:spTree>
    <p:extLst>
      <p:ext uri="{BB962C8B-B14F-4D97-AF65-F5344CB8AC3E}">
        <p14:creationId xmlns:p14="http://schemas.microsoft.com/office/powerpoint/2010/main" val="1581991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9FDC80B-15FA-4AD6-ACF6-B4C9F9E66BD8}" type="slidenum">
              <a:rPr lang="en-IN" smtClean="0"/>
              <a:t>48</a:t>
            </a:fld>
            <a:endParaRPr lang="en-IN"/>
          </a:p>
        </p:txBody>
      </p:sp>
    </p:spTree>
    <p:extLst>
      <p:ext uri="{BB962C8B-B14F-4D97-AF65-F5344CB8AC3E}">
        <p14:creationId xmlns:p14="http://schemas.microsoft.com/office/powerpoint/2010/main" val="379045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DD75-F6C6-A9AA-8FE5-C1D39FE65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5C4C1-9D2B-8C79-64E2-329E2A8FE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D10AB-F4EC-DDE6-4CD2-99A19E79102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1E3A166-5026-DDD5-F914-40BFD4ABAE39}"/>
              </a:ext>
            </a:extLst>
          </p:cNvPr>
          <p:cNvSpPr>
            <a:spLocks noGrp="1"/>
          </p:cNvSpPr>
          <p:nvPr>
            <p:ph type="sldNum" sz="quarter" idx="5"/>
          </p:nvPr>
        </p:nvSpPr>
        <p:spPr/>
        <p:txBody>
          <a:bodyPr/>
          <a:lstStyle/>
          <a:p>
            <a:fld id="{39FDC80B-15FA-4AD6-ACF6-B4C9F9E66BD8}" type="slidenum">
              <a:rPr lang="en-IN" smtClean="0"/>
              <a:t>59</a:t>
            </a:fld>
            <a:endParaRPr lang="en-IN"/>
          </a:p>
        </p:txBody>
      </p:sp>
    </p:spTree>
    <p:extLst>
      <p:ext uri="{BB962C8B-B14F-4D97-AF65-F5344CB8AC3E}">
        <p14:creationId xmlns:p14="http://schemas.microsoft.com/office/powerpoint/2010/main" val="413332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59727-D498-D54A-6CB4-FC43C51C7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B23F7-DA95-6C2C-6EC4-2E2EAF7E5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0D5D0-85DC-C0C1-AF4E-BA36E4AED19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4CB95A6-36A3-0755-8B75-6B0B2D74A0D3}"/>
              </a:ext>
            </a:extLst>
          </p:cNvPr>
          <p:cNvSpPr>
            <a:spLocks noGrp="1"/>
          </p:cNvSpPr>
          <p:nvPr>
            <p:ph type="sldNum" sz="quarter" idx="5"/>
          </p:nvPr>
        </p:nvSpPr>
        <p:spPr/>
        <p:txBody>
          <a:bodyPr/>
          <a:lstStyle/>
          <a:p>
            <a:fld id="{39FDC80B-15FA-4AD6-ACF6-B4C9F9E66BD8}" type="slidenum">
              <a:rPr lang="en-IN" smtClean="0"/>
              <a:t>60</a:t>
            </a:fld>
            <a:endParaRPr lang="en-IN"/>
          </a:p>
        </p:txBody>
      </p:sp>
    </p:spTree>
    <p:extLst>
      <p:ext uri="{BB962C8B-B14F-4D97-AF65-F5344CB8AC3E}">
        <p14:creationId xmlns:p14="http://schemas.microsoft.com/office/powerpoint/2010/main" val="354962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06E1E-2FC7-1F91-B671-B29381A31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8868C-0D28-AD43-97AB-0125DFE1B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1FEFF-7B60-F464-0D23-EA2DC16C940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0CEEC01-4AAE-8E55-E2A7-E1EA080F51E1}"/>
              </a:ext>
            </a:extLst>
          </p:cNvPr>
          <p:cNvSpPr>
            <a:spLocks noGrp="1"/>
          </p:cNvSpPr>
          <p:nvPr>
            <p:ph type="sldNum" sz="quarter" idx="5"/>
          </p:nvPr>
        </p:nvSpPr>
        <p:spPr/>
        <p:txBody>
          <a:bodyPr/>
          <a:lstStyle/>
          <a:p>
            <a:fld id="{39FDC80B-15FA-4AD6-ACF6-B4C9F9E66BD8}" type="slidenum">
              <a:rPr lang="en-IN" smtClean="0"/>
              <a:t>61</a:t>
            </a:fld>
            <a:endParaRPr lang="en-IN"/>
          </a:p>
        </p:txBody>
      </p:sp>
    </p:spTree>
    <p:extLst>
      <p:ext uri="{BB962C8B-B14F-4D97-AF65-F5344CB8AC3E}">
        <p14:creationId xmlns:p14="http://schemas.microsoft.com/office/powerpoint/2010/main" val="31591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DA97F-11FC-BE5F-07AE-45B895D85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BA1CA-0997-14B5-0493-F54EAA97E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33D40-8434-DC43-3E01-863053CA9EC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E7CD501-E227-A6B2-8F89-77073AEF05E0}"/>
              </a:ext>
            </a:extLst>
          </p:cNvPr>
          <p:cNvSpPr>
            <a:spLocks noGrp="1"/>
          </p:cNvSpPr>
          <p:nvPr>
            <p:ph type="sldNum" sz="quarter" idx="5"/>
          </p:nvPr>
        </p:nvSpPr>
        <p:spPr/>
        <p:txBody>
          <a:bodyPr/>
          <a:lstStyle/>
          <a:p>
            <a:fld id="{39FDC80B-15FA-4AD6-ACF6-B4C9F9E66BD8}" type="slidenum">
              <a:rPr lang="en-IN" smtClean="0"/>
              <a:t>62</a:t>
            </a:fld>
            <a:endParaRPr lang="en-IN"/>
          </a:p>
        </p:txBody>
      </p:sp>
    </p:spTree>
    <p:extLst>
      <p:ext uri="{BB962C8B-B14F-4D97-AF65-F5344CB8AC3E}">
        <p14:creationId xmlns:p14="http://schemas.microsoft.com/office/powerpoint/2010/main" val="101873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C6325-8F67-2CF3-FA33-446DAB293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A7D40-FFD2-C3F9-B115-0F52229F6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FB048-0A26-02FD-58F3-0C77F78244E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A4D501E-95C8-DC0C-34C0-60BDA44F19D3}"/>
              </a:ext>
            </a:extLst>
          </p:cNvPr>
          <p:cNvSpPr>
            <a:spLocks noGrp="1"/>
          </p:cNvSpPr>
          <p:nvPr>
            <p:ph type="sldNum" sz="quarter" idx="5"/>
          </p:nvPr>
        </p:nvSpPr>
        <p:spPr/>
        <p:txBody>
          <a:bodyPr/>
          <a:lstStyle/>
          <a:p>
            <a:fld id="{39FDC80B-15FA-4AD6-ACF6-B4C9F9E66BD8}" type="slidenum">
              <a:rPr lang="en-IN" smtClean="0"/>
              <a:t>63</a:t>
            </a:fld>
            <a:endParaRPr lang="en-IN"/>
          </a:p>
        </p:txBody>
      </p:sp>
    </p:spTree>
    <p:extLst>
      <p:ext uri="{BB962C8B-B14F-4D97-AF65-F5344CB8AC3E}">
        <p14:creationId xmlns:p14="http://schemas.microsoft.com/office/powerpoint/2010/main" val="16981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5907F-E490-3FE0-4E58-4B7D45219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B044E-BD6D-7432-D407-E6AC499D0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25C25-792C-A62A-19E0-E306F62FA08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37859AC-6752-90CF-D31D-973FBB171650}"/>
              </a:ext>
            </a:extLst>
          </p:cNvPr>
          <p:cNvSpPr>
            <a:spLocks noGrp="1"/>
          </p:cNvSpPr>
          <p:nvPr>
            <p:ph type="sldNum" sz="quarter" idx="5"/>
          </p:nvPr>
        </p:nvSpPr>
        <p:spPr/>
        <p:txBody>
          <a:bodyPr/>
          <a:lstStyle/>
          <a:p>
            <a:fld id="{39FDC80B-15FA-4AD6-ACF6-B4C9F9E66BD8}" type="slidenum">
              <a:rPr lang="en-IN" smtClean="0"/>
              <a:t>64</a:t>
            </a:fld>
            <a:endParaRPr lang="en-IN"/>
          </a:p>
        </p:txBody>
      </p:sp>
    </p:spTree>
    <p:extLst>
      <p:ext uri="{BB962C8B-B14F-4D97-AF65-F5344CB8AC3E}">
        <p14:creationId xmlns:p14="http://schemas.microsoft.com/office/powerpoint/2010/main" val="766134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7AA4-AA1B-F493-D624-8814E581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C820-8687-2D97-CC06-28EA42EBE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D391-41E7-B207-DF0B-E0156C011FB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23CA748-29AC-83E5-4194-E09542505F4A}"/>
              </a:ext>
            </a:extLst>
          </p:cNvPr>
          <p:cNvSpPr>
            <a:spLocks noGrp="1"/>
          </p:cNvSpPr>
          <p:nvPr>
            <p:ph type="sldNum" sz="quarter" idx="5"/>
          </p:nvPr>
        </p:nvSpPr>
        <p:spPr/>
        <p:txBody>
          <a:bodyPr/>
          <a:lstStyle/>
          <a:p>
            <a:fld id="{39FDC80B-15FA-4AD6-ACF6-B4C9F9E66BD8}" type="slidenum">
              <a:rPr lang="en-IN" smtClean="0"/>
              <a:t>65</a:t>
            </a:fld>
            <a:endParaRPr lang="en-IN"/>
          </a:p>
        </p:txBody>
      </p:sp>
    </p:spTree>
    <p:extLst>
      <p:ext uri="{BB962C8B-B14F-4D97-AF65-F5344CB8AC3E}">
        <p14:creationId xmlns:p14="http://schemas.microsoft.com/office/powerpoint/2010/main" val="320128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7AA4-AA1B-F493-D624-8814E581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C820-8687-2D97-CC06-28EA42EBE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D391-41E7-B207-DF0B-E0156C011FB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23CA748-29AC-83E5-4194-E09542505F4A}"/>
              </a:ext>
            </a:extLst>
          </p:cNvPr>
          <p:cNvSpPr>
            <a:spLocks noGrp="1"/>
          </p:cNvSpPr>
          <p:nvPr>
            <p:ph type="sldNum" sz="quarter" idx="5"/>
          </p:nvPr>
        </p:nvSpPr>
        <p:spPr/>
        <p:txBody>
          <a:bodyPr/>
          <a:lstStyle/>
          <a:p>
            <a:fld id="{39FDC80B-15FA-4AD6-ACF6-B4C9F9E66BD8}" type="slidenum">
              <a:rPr lang="en-IN" smtClean="0"/>
              <a:t>67</a:t>
            </a:fld>
            <a:endParaRPr lang="en-IN"/>
          </a:p>
        </p:txBody>
      </p:sp>
    </p:spTree>
    <p:extLst>
      <p:ext uri="{BB962C8B-B14F-4D97-AF65-F5344CB8AC3E}">
        <p14:creationId xmlns:p14="http://schemas.microsoft.com/office/powerpoint/2010/main" val="3429038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EC1F6-957E-E4C5-FD33-5D8F2303A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BA3CE-E632-C2E4-918A-DB1EACFF1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B538C-A4D1-BBFB-C0AC-4EB734EAC02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69613C3-701C-C6B5-7B1D-3F2FAB103297}"/>
              </a:ext>
            </a:extLst>
          </p:cNvPr>
          <p:cNvSpPr>
            <a:spLocks noGrp="1"/>
          </p:cNvSpPr>
          <p:nvPr>
            <p:ph type="sldNum" sz="quarter" idx="5"/>
          </p:nvPr>
        </p:nvSpPr>
        <p:spPr/>
        <p:txBody>
          <a:bodyPr/>
          <a:lstStyle/>
          <a:p>
            <a:fld id="{39FDC80B-15FA-4AD6-ACF6-B4C9F9E66BD8}" type="slidenum">
              <a:rPr lang="en-IN" smtClean="0"/>
              <a:t>68</a:t>
            </a:fld>
            <a:endParaRPr lang="en-IN"/>
          </a:p>
        </p:txBody>
      </p:sp>
    </p:spTree>
    <p:extLst>
      <p:ext uri="{BB962C8B-B14F-4D97-AF65-F5344CB8AC3E}">
        <p14:creationId xmlns:p14="http://schemas.microsoft.com/office/powerpoint/2010/main" val="2935039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282BF-61C6-04B2-4CB6-148CF495E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C65F6-A982-967F-6F55-B42847FF6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A035C-6CA9-67E0-6AD1-01E2CA16ADC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AC1FB0B-4225-C10E-227B-A63500BDCBD3}"/>
              </a:ext>
            </a:extLst>
          </p:cNvPr>
          <p:cNvSpPr>
            <a:spLocks noGrp="1"/>
          </p:cNvSpPr>
          <p:nvPr>
            <p:ph type="sldNum" sz="quarter" idx="5"/>
          </p:nvPr>
        </p:nvSpPr>
        <p:spPr/>
        <p:txBody>
          <a:bodyPr/>
          <a:lstStyle/>
          <a:p>
            <a:fld id="{39FDC80B-15FA-4AD6-ACF6-B4C9F9E66BD8}" type="slidenum">
              <a:rPr lang="en-IN" smtClean="0"/>
              <a:t>69</a:t>
            </a:fld>
            <a:endParaRPr lang="en-IN"/>
          </a:p>
        </p:txBody>
      </p:sp>
    </p:spTree>
    <p:extLst>
      <p:ext uri="{BB962C8B-B14F-4D97-AF65-F5344CB8AC3E}">
        <p14:creationId xmlns:p14="http://schemas.microsoft.com/office/powerpoint/2010/main" val="64428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C80B-6686-841E-DDCA-26EE6B137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2D0C6-4764-90AF-0569-921666E21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8D483-59A5-368E-BA21-3849158CC7E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CEB2261-7C13-CC79-82E3-A902F532B2FB}"/>
              </a:ext>
            </a:extLst>
          </p:cNvPr>
          <p:cNvSpPr>
            <a:spLocks noGrp="1"/>
          </p:cNvSpPr>
          <p:nvPr>
            <p:ph type="sldNum" sz="quarter" idx="5"/>
          </p:nvPr>
        </p:nvSpPr>
        <p:spPr/>
        <p:txBody>
          <a:bodyPr/>
          <a:lstStyle/>
          <a:p>
            <a:fld id="{39FDC80B-15FA-4AD6-ACF6-B4C9F9E66BD8}" type="slidenum">
              <a:rPr lang="en-IN" smtClean="0"/>
              <a:t>49</a:t>
            </a:fld>
            <a:endParaRPr lang="en-IN"/>
          </a:p>
        </p:txBody>
      </p:sp>
    </p:spTree>
    <p:extLst>
      <p:ext uri="{BB962C8B-B14F-4D97-AF65-F5344CB8AC3E}">
        <p14:creationId xmlns:p14="http://schemas.microsoft.com/office/powerpoint/2010/main" val="1748157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51FD5-C4D6-5931-B95F-8FC2511A5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3907E-A9C4-5F4F-796B-E9D52F962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36D8B-B915-C7A7-28DB-E88441E5E16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CB29B6F-5752-015D-66BE-590F7DB7E396}"/>
              </a:ext>
            </a:extLst>
          </p:cNvPr>
          <p:cNvSpPr>
            <a:spLocks noGrp="1"/>
          </p:cNvSpPr>
          <p:nvPr>
            <p:ph type="sldNum" sz="quarter" idx="5"/>
          </p:nvPr>
        </p:nvSpPr>
        <p:spPr/>
        <p:txBody>
          <a:bodyPr/>
          <a:lstStyle/>
          <a:p>
            <a:fld id="{39FDC80B-15FA-4AD6-ACF6-B4C9F9E66BD8}" type="slidenum">
              <a:rPr lang="en-IN" smtClean="0"/>
              <a:t>70</a:t>
            </a:fld>
            <a:endParaRPr lang="en-IN"/>
          </a:p>
        </p:txBody>
      </p:sp>
    </p:spTree>
    <p:extLst>
      <p:ext uri="{BB962C8B-B14F-4D97-AF65-F5344CB8AC3E}">
        <p14:creationId xmlns:p14="http://schemas.microsoft.com/office/powerpoint/2010/main" val="2170025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BAED9-8730-8BB5-71A1-CB4D36F0F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9AC26-E7A2-51E6-328C-9F890DEB7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1E08B-3A0B-4AE7-E093-E2154AE9D20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BE7AF5E-953D-06F7-C504-1A707A95A8BF}"/>
              </a:ext>
            </a:extLst>
          </p:cNvPr>
          <p:cNvSpPr>
            <a:spLocks noGrp="1"/>
          </p:cNvSpPr>
          <p:nvPr>
            <p:ph type="sldNum" sz="quarter" idx="5"/>
          </p:nvPr>
        </p:nvSpPr>
        <p:spPr/>
        <p:txBody>
          <a:bodyPr/>
          <a:lstStyle/>
          <a:p>
            <a:fld id="{39FDC80B-15FA-4AD6-ACF6-B4C9F9E66BD8}" type="slidenum">
              <a:rPr lang="en-IN" smtClean="0"/>
              <a:t>71</a:t>
            </a:fld>
            <a:endParaRPr lang="en-IN"/>
          </a:p>
        </p:txBody>
      </p:sp>
    </p:spTree>
    <p:extLst>
      <p:ext uri="{BB962C8B-B14F-4D97-AF65-F5344CB8AC3E}">
        <p14:creationId xmlns:p14="http://schemas.microsoft.com/office/powerpoint/2010/main" val="2022686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7AA4-AA1B-F493-D624-8814E581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C820-8687-2D97-CC06-28EA42EBE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D391-41E7-B207-DF0B-E0156C011FB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23CA748-29AC-83E5-4194-E09542505F4A}"/>
              </a:ext>
            </a:extLst>
          </p:cNvPr>
          <p:cNvSpPr>
            <a:spLocks noGrp="1"/>
          </p:cNvSpPr>
          <p:nvPr>
            <p:ph type="sldNum" sz="quarter" idx="5"/>
          </p:nvPr>
        </p:nvSpPr>
        <p:spPr/>
        <p:txBody>
          <a:bodyPr/>
          <a:lstStyle/>
          <a:p>
            <a:fld id="{39FDC80B-15FA-4AD6-ACF6-B4C9F9E66BD8}" type="slidenum">
              <a:rPr lang="en-IN" smtClean="0"/>
              <a:t>72</a:t>
            </a:fld>
            <a:endParaRPr lang="en-IN"/>
          </a:p>
        </p:txBody>
      </p:sp>
    </p:spTree>
    <p:extLst>
      <p:ext uri="{BB962C8B-B14F-4D97-AF65-F5344CB8AC3E}">
        <p14:creationId xmlns:p14="http://schemas.microsoft.com/office/powerpoint/2010/main" val="302086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7AA4-AA1B-F493-D624-8814E581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C820-8687-2D97-CC06-28EA42EBE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D391-41E7-B207-DF0B-E0156C011FB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23CA748-29AC-83E5-4194-E09542505F4A}"/>
              </a:ext>
            </a:extLst>
          </p:cNvPr>
          <p:cNvSpPr>
            <a:spLocks noGrp="1"/>
          </p:cNvSpPr>
          <p:nvPr>
            <p:ph type="sldNum" sz="quarter" idx="5"/>
          </p:nvPr>
        </p:nvSpPr>
        <p:spPr/>
        <p:txBody>
          <a:bodyPr/>
          <a:lstStyle/>
          <a:p>
            <a:fld id="{39FDC80B-15FA-4AD6-ACF6-B4C9F9E66BD8}" type="slidenum">
              <a:rPr lang="en-IN" smtClean="0"/>
              <a:t>73</a:t>
            </a:fld>
            <a:endParaRPr lang="en-IN"/>
          </a:p>
        </p:txBody>
      </p:sp>
    </p:spTree>
    <p:extLst>
      <p:ext uri="{BB962C8B-B14F-4D97-AF65-F5344CB8AC3E}">
        <p14:creationId xmlns:p14="http://schemas.microsoft.com/office/powerpoint/2010/main" val="1880754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7AA4-AA1B-F493-D624-8814E581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C820-8687-2D97-CC06-28EA42EBE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D391-41E7-B207-DF0B-E0156C011FB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23CA748-29AC-83E5-4194-E09542505F4A}"/>
              </a:ext>
            </a:extLst>
          </p:cNvPr>
          <p:cNvSpPr>
            <a:spLocks noGrp="1"/>
          </p:cNvSpPr>
          <p:nvPr>
            <p:ph type="sldNum" sz="quarter" idx="5"/>
          </p:nvPr>
        </p:nvSpPr>
        <p:spPr/>
        <p:txBody>
          <a:bodyPr/>
          <a:lstStyle/>
          <a:p>
            <a:fld id="{39FDC80B-15FA-4AD6-ACF6-B4C9F9E66BD8}" type="slidenum">
              <a:rPr lang="en-IN" smtClean="0"/>
              <a:t>74</a:t>
            </a:fld>
            <a:endParaRPr lang="en-IN"/>
          </a:p>
        </p:txBody>
      </p:sp>
    </p:spTree>
    <p:extLst>
      <p:ext uri="{BB962C8B-B14F-4D97-AF65-F5344CB8AC3E}">
        <p14:creationId xmlns:p14="http://schemas.microsoft.com/office/powerpoint/2010/main" val="967403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7AA4-AA1B-F493-D624-8814E581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C820-8687-2D97-CC06-28EA42EBE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D391-41E7-B207-DF0B-E0156C011FB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23CA748-29AC-83E5-4194-E09542505F4A}"/>
              </a:ext>
            </a:extLst>
          </p:cNvPr>
          <p:cNvSpPr>
            <a:spLocks noGrp="1"/>
          </p:cNvSpPr>
          <p:nvPr>
            <p:ph type="sldNum" sz="quarter" idx="5"/>
          </p:nvPr>
        </p:nvSpPr>
        <p:spPr/>
        <p:txBody>
          <a:bodyPr/>
          <a:lstStyle/>
          <a:p>
            <a:fld id="{39FDC80B-15FA-4AD6-ACF6-B4C9F9E66BD8}" type="slidenum">
              <a:rPr lang="en-IN" smtClean="0"/>
              <a:t>75</a:t>
            </a:fld>
            <a:endParaRPr lang="en-IN"/>
          </a:p>
        </p:txBody>
      </p:sp>
    </p:spTree>
    <p:extLst>
      <p:ext uri="{BB962C8B-B14F-4D97-AF65-F5344CB8AC3E}">
        <p14:creationId xmlns:p14="http://schemas.microsoft.com/office/powerpoint/2010/main" val="2979376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7AA4-AA1B-F493-D624-8814E581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C820-8687-2D97-CC06-28EA42EBE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D391-41E7-B207-DF0B-E0156C011FB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23CA748-29AC-83E5-4194-E09542505F4A}"/>
              </a:ext>
            </a:extLst>
          </p:cNvPr>
          <p:cNvSpPr>
            <a:spLocks noGrp="1"/>
          </p:cNvSpPr>
          <p:nvPr>
            <p:ph type="sldNum" sz="quarter" idx="5"/>
          </p:nvPr>
        </p:nvSpPr>
        <p:spPr/>
        <p:txBody>
          <a:bodyPr/>
          <a:lstStyle/>
          <a:p>
            <a:fld id="{39FDC80B-15FA-4AD6-ACF6-B4C9F9E66BD8}" type="slidenum">
              <a:rPr lang="en-IN" smtClean="0"/>
              <a:t>76</a:t>
            </a:fld>
            <a:endParaRPr lang="en-IN"/>
          </a:p>
        </p:txBody>
      </p:sp>
    </p:spTree>
    <p:extLst>
      <p:ext uri="{BB962C8B-B14F-4D97-AF65-F5344CB8AC3E}">
        <p14:creationId xmlns:p14="http://schemas.microsoft.com/office/powerpoint/2010/main" val="4187116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7AA4-AA1B-F493-D624-8814E581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C820-8687-2D97-CC06-28EA42EBE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D391-41E7-B207-DF0B-E0156C011FB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23CA748-29AC-83E5-4194-E09542505F4A}"/>
              </a:ext>
            </a:extLst>
          </p:cNvPr>
          <p:cNvSpPr>
            <a:spLocks noGrp="1"/>
          </p:cNvSpPr>
          <p:nvPr>
            <p:ph type="sldNum" sz="quarter" idx="5"/>
          </p:nvPr>
        </p:nvSpPr>
        <p:spPr/>
        <p:txBody>
          <a:bodyPr/>
          <a:lstStyle/>
          <a:p>
            <a:fld id="{39FDC80B-15FA-4AD6-ACF6-B4C9F9E66BD8}" type="slidenum">
              <a:rPr lang="en-IN" smtClean="0"/>
              <a:t>77</a:t>
            </a:fld>
            <a:endParaRPr lang="en-IN"/>
          </a:p>
        </p:txBody>
      </p:sp>
    </p:spTree>
    <p:extLst>
      <p:ext uri="{BB962C8B-B14F-4D97-AF65-F5344CB8AC3E}">
        <p14:creationId xmlns:p14="http://schemas.microsoft.com/office/powerpoint/2010/main" val="4052883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E7752-2B8E-79B1-6636-A98B93071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3EFAA-98AB-6483-B216-6E548892A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B32DB-9D72-478D-545F-D1AFC6B3C8A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8DD79E4-8A10-B2C6-0E4B-BEA1805C0704}"/>
              </a:ext>
            </a:extLst>
          </p:cNvPr>
          <p:cNvSpPr>
            <a:spLocks noGrp="1"/>
          </p:cNvSpPr>
          <p:nvPr>
            <p:ph type="sldNum" sz="quarter" idx="5"/>
          </p:nvPr>
        </p:nvSpPr>
        <p:spPr/>
        <p:txBody>
          <a:bodyPr/>
          <a:lstStyle/>
          <a:p>
            <a:fld id="{39FDC80B-15FA-4AD6-ACF6-B4C9F9E66BD8}" type="slidenum">
              <a:rPr lang="en-IN" smtClean="0"/>
              <a:t>78</a:t>
            </a:fld>
            <a:endParaRPr lang="en-IN"/>
          </a:p>
        </p:txBody>
      </p:sp>
    </p:spTree>
    <p:extLst>
      <p:ext uri="{BB962C8B-B14F-4D97-AF65-F5344CB8AC3E}">
        <p14:creationId xmlns:p14="http://schemas.microsoft.com/office/powerpoint/2010/main" val="1693259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DF5B3-F2DC-5142-A545-6123E6A26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2A292-BF60-308D-71F6-5F20C54A9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266E2-7679-A16B-8436-15C8F97B076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A89E92F-C25E-EB45-602B-BE9BE9AD7D74}"/>
              </a:ext>
            </a:extLst>
          </p:cNvPr>
          <p:cNvSpPr>
            <a:spLocks noGrp="1"/>
          </p:cNvSpPr>
          <p:nvPr>
            <p:ph type="sldNum" sz="quarter" idx="5"/>
          </p:nvPr>
        </p:nvSpPr>
        <p:spPr/>
        <p:txBody>
          <a:bodyPr/>
          <a:lstStyle/>
          <a:p>
            <a:fld id="{39FDC80B-15FA-4AD6-ACF6-B4C9F9E66BD8}" type="slidenum">
              <a:rPr lang="en-IN" smtClean="0"/>
              <a:t>79</a:t>
            </a:fld>
            <a:endParaRPr lang="en-IN"/>
          </a:p>
        </p:txBody>
      </p:sp>
    </p:spTree>
    <p:extLst>
      <p:ext uri="{BB962C8B-B14F-4D97-AF65-F5344CB8AC3E}">
        <p14:creationId xmlns:p14="http://schemas.microsoft.com/office/powerpoint/2010/main" val="163519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1DF3D-2F60-D033-8BEE-10C555A2E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2EC26-0C12-127C-DDCB-22FDB6F38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CB472-9507-D6C4-B8D2-A2F74B96DD7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2BE2974-0DAB-9D1C-328C-6332B46C7B08}"/>
              </a:ext>
            </a:extLst>
          </p:cNvPr>
          <p:cNvSpPr>
            <a:spLocks noGrp="1"/>
          </p:cNvSpPr>
          <p:nvPr>
            <p:ph type="sldNum" sz="quarter" idx="5"/>
          </p:nvPr>
        </p:nvSpPr>
        <p:spPr/>
        <p:txBody>
          <a:bodyPr/>
          <a:lstStyle/>
          <a:p>
            <a:fld id="{39FDC80B-15FA-4AD6-ACF6-B4C9F9E66BD8}" type="slidenum">
              <a:rPr lang="en-IN" smtClean="0"/>
              <a:t>50</a:t>
            </a:fld>
            <a:endParaRPr lang="en-IN"/>
          </a:p>
        </p:txBody>
      </p:sp>
    </p:spTree>
    <p:extLst>
      <p:ext uri="{BB962C8B-B14F-4D97-AF65-F5344CB8AC3E}">
        <p14:creationId xmlns:p14="http://schemas.microsoft.com/office/powerpoint/2010/main" val="2908025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6C1B-A676-A912-9C2F-7E8B30E6A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C5FE1-953C-67CE-BFAB-F19E72725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90D98-B5F7-850D-BC12-FAEE2559682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F84B076-34B4-6ACE-192B-F3BF60FC998C}"/>
              </a:ext>
            </a:extLst>
          </p:cNvPr>
          <p:cNvSpPr>
            <a:spLocks noGrp="1"/>
          </p:cNvSpPr>
          <p:nvPr>
            <p:ph type="sldNum" sz="quarter" idx="5"/>
          </p:nvPr>
        </p:nvSpPr>
        <p:spPr/>
        <p:txBody>
          <a:bodyPr/>
          <a:lstStyle/>
          <a:p>
            <a:fld id="{39FDC80B-15FA-4AD6-ACF6-B4C9F9E66BD8}" type="slidenum">
              <a:rPr lang="en-IN" smtClean="0"/>
              <a:t>80</a:t>
            </a:fld>
            <a:endParaRPr lang="en-IN"/>
          </a:p>
        </p:txBody>
      </p:sp>
    </p:spTree>
    <p:extLst>
      <p:ext uri="{BB962C8B-B14F-4D97-AF65-F5344CB8AC3E}">
        <p14:creationId xmlns:p14="http://schemas.microsoft.com/office/powerpoint/2010/main" val="827822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4E9A0-4EC4-EF72-EA4B-48F46B77E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CE0D6-D2FA-B82B-0E61-8C2CB3C26D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72342-96C5-98A0-495C-7B5FF50B47D9}"/>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E13D9B1-51E9-675E-34FE-F918E4B9173B}"/>
              </a:ext>
            </a:extLst>
          </p:cNvPr>
          <p:cNvSpPr>
            <a:spLocks noGrp="1"/>
          </p:cNvSpPr>
          <p:nvPr>
            <p:ph type="sldNum" sz="quarter" idx="5"/>
          </p:nvPr>
        </p:nvSpPr>
        <p:spPr/>
        <p:txBody>
          <a:bodyPr/>
          <a:lstStyle/>
          <a:p>
            <a:fld id="{39FDC80B-15FA-4AD6-ACF6-B4C9F9E66BD8}" type="slidenum">
              <a:rPr lang="en-IN" smtClean="0"/>
              <a:t>81</a:t>
            </a:fld>
            <a:endParaRPr lang="en-IN"/>
          </a:p>
        </p:txBody>
      </p:sp>
    </p:spTree>
    <p:extLst>
      <p:ext uri="{BB962C8B-B14F-4D97-AF65-F5344CB8AC3E}">
        <p14:creationId xmlns:p14="http://schemas.microsoft.com/office/powerpoint/2010/main" val="3942091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CC6BE-3C2C-5992-968E-BA171B3F7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638FA-A421-4CDD-269B-40404BCF5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D47A8-05AA-8C27-CE38-7432BA4C5879}"/>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3E019AD-1172-646F-FF1F-D83ABDE9686B}"/>
              </a:ext>
            </a:extLst>
          </p:cNvPr>
          <p:cNvSpPr>
            <a:spLocks noGrp="1"/>
          </p:cNvSpPr>
          <p:nvPr>
            <p:ph type="sldNum" sz="quarter" idx="5"/>
          </p:nvPr>
        </p:nvSpPr>
        <p:spPr/>
        <p:txBody>
          <a:bodyPr/>
          <a:lstStyle/>
          <a:p>
            <a:fld id="{39FDC80B-15FA-4AD6-ACF6-B4C9F9E66BD8}" type="slidenum">
              <a:rPr lang="en-IN" smtClean="0"/>
              <a:t>82</a:t>
            </a:fld>
            <a:endParaRPr lang="en-IN"/>
          </a:p>
        </p:txBody>
      </p:sp>
    </p:spTree>
    <p:extLst>
      <p:ext uri="{BB962C8B-B14F-4D97-AF65-F5344CB8AC3E}">
        <p14:creationId xmlns:p14="http://schemas.microsoft.com/office/powerpoint/2010/main" val="2467039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6C1B-A676-A912-9C2F-7E8B30E6A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C5FE1-953C-67CE-BFAB-F19E72725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90D98-B5F7-850D-BC12-FAEE2559682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F84B076-34B4-6ACE-192B-F3BF60FC998C}"/>
              </a:ext>
            </a:extLst>
          </p:cNvPr>
          <p:cNvSpPr>
            <a:spLocks noGrp="1"/>
          </p:cNvSpPr>
          <p:nvPr>
            <p:ph type="sldNum" sz="quarter" idx="5"/>
          </p:nvPr>
        </p:nvSpPr>
        <p:spPr/>
        <p:txBody>
          <a:bodyPr/>
          <a:lstStyle/>
          <a:p>
            <a:fld id="{39FDC80B-15FA-4AD6-ACF6-B4C9F9E66BD8}" type="slidenum">
              <a:rPr lang="en-IN" smtClean="0"/>
              <a:t>83</a:t>
            </a:fld>
            <a:endParaRPr lang="en-IN"/>
          </a:p>
        </p:txBody>
      </p:sp>
    </p:spTree>
    <p:extLst>
      <p:ext uri="{BB962C8B-B14F-4D97-AF65-F5344CB8AC3E}">
        <p14:creationId xmlns:p14="http://schemas.microsoft.com/office/powerpoint/2010/main" val="516860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6C1B-A676-A912-9C2F-7E8B30E6A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C5FE1-953C-67CE-BFAB-F19E72725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90D98-B5F7-850D-BC12-FAEE2559682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F84B076-34B4-6ACE-192B-F3BF60FC998C}"/>
              </a:ext>
            </a:extLst>
          </p:cNvPr>
          <p:cNvSpPr>
            <a:spLocks noGrp="1"/>
          </p:cNvSpPr>
          <p:nvPr>
            <p:ph type="sldNum" sz="quarter" idx="5"/>
          </p:nvPr>
        </p:nvSpPr>
        <p:spPr/>
        <p:txBody>
          <a:bodyPr/>
          <a:lstStyle/>
          <a:p>
            <a:fld id="{39FDC80B-15FA-4AD6-ACF6-B4C9F9E66BD8}" type="slidenum">
              <a:rPr lang="en-IN" smtClean="0"/>
              <a:t>84</a:t>
            </a:fld>
            <a:endParaRPr lang="en-IN"/>
          </a:p>
        </p:txBody>
      </p:sp>
    </p:spTree>
    <p:extLst>
      <p:ext uri="{BB962C8B-B14F-4D97-AF65-F5344CB8AC3E}">
        <p14:creationId xmlns:p14="http://schemas.microsoft.com/office/powerpoint/2010/main" val="2531279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6C1B-A676-A912-9C2F-7E8B30E6A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C5FE1-953C-67CE-BFAB-F19E72725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90D98-B5F7-850D-BC12-FAEE2559682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F84B076-34B4-6ACE-192B-F3BF60FC998C}"/>
              </a:ext>
            </a:extLst>
          </p:cNvPr>
          <p:cNvSpPr>
            <a:spLocks noGrp="1"/>
          </p:cNvSpPr>
          <p:nvPr>
            <p:ph type="sldNum" sz="quarter" idx="5"/>
          </p:nvPr>
        </p:nvSpPr>
        <p:spPr/>
        <p:txBody>
          <a:bodyPr/>
          <a:lstStyle/>
          <a:p>
            <a:fld id="{39FDC80B-15FA-4AD6-ACF6-B4C9F9E66BD8}" type="slidenum">
              <a:rPr lang="en-IN" smtClean="0"/>
              <a:t>85</a:t>
            </a:fld>
            <a:endParaRPr lang="en-IN"/>
          </a:p>
        </p:txBody>
      </p:sp>
    </p:spTree>
    <p:extLst>
      <p:ext uri="{BB962C8B-B14F-4D97-AF65-F5344CB8AC3E}">
        <p14:creationId xmlns:p14="http://schemas.microsoft.com/office/powerpoint/2010/main" val="3192746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FA88C-C042-9595-D7CC-5B8AFE8D1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7B1C8-2717-C69E-F698-FFF2ED5E8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078AD-E5E1-3D57-2429-133FBC45E05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09EE910-A6E5-F77B-D8D9-AE3FDA535961}"/>
              </a:ext>
            </a:extLst>
          </p:cNvPr>
          <p:cNvSpPr>
            <a:spLocks noGrp="1"/>
          </p:cNvSpPr>
          <p:nvPr>
            <p:ph type="sldNum" sz="quarter" idx="5"/>
          </p:nvPr>
        </p:nvSpPr>
        <p:spPr/>
        <p:txBody>
          <a:bodyPr/>
          <a:lstStyle/>
          <a:p>
            <a:fld id="{39FDC80B-15FA-4AD6-ACF6-B4C9F9E66BD8}" type="slidenum">
              <a:rPr lang="en-IN" smtClean="0"/>
              <a:t>86</a:t>
            </a:fld>
            <a:endParaRPr lang="en-IN"/>
          </a:p>
        </p:txBody>
      </p:sp>
    </p:spTree>
    <p:extLst>
      <p:ext uri="{BB962C8B-B14F-4D97-AF65-F5344CB8AC3E}">
        <p14:creationId xmlns:p14="http://schemas.microsoft.com/office/powerpoint/2010/main" val="2346902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924F9-575E-8A9E-DE55-6D1770F8D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362F3-9759-413B-DDA0-8765B6893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FA009-C799-873D-44DB-D4FC554A25B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7C21C25-35CA-4732-8DF3-DE7143B93779}"/>
              </a:ext>
            </a:extLst>
          </p:cNvPr>
          <p:cNvSpPr>
            <a:spLocks noGrp="1"/>
          </p:cNvSpPr>
          <p:nvPr>
            <p:ph type="sldNum" sz="quarter" idx="5"/>
          </p:nvPr>
        </p:nvSpPr>
        <p:spPr/>
        <p:txBody>
          <a:bodyPr/>
          <a:lstStyle/>
          <a:p>
            <a:fld id="{39FDC80B-15FA-4AD6-ACF6-B4C9F9E66BD8}" type="slidenum">
              <a:rPr lang="en-IN" smtClean="0"/>
              <a:t>87</a:t>
            </a:fld>
            <a:endParaRPr lang="en-IN"/>
          </a:p>
        </p:txBody>
      </p:sp>
    </p:spTree>
    <p:extLst>
      <p:ext uri="{BB962C8B-B14F-4D97-AF65-F5344CB8AC3E}">
        <p14:creationId xmlns:p14="http://schemas.microsoft.com/office/powerpoint/2010/main" val="4144733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62CD0-9961-C92E-EC51-B896F24E9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FA321-652A-65F3-11B3-668B9DBC0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2F3BC-F219-F502-D4D0-5B8A5B0200C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97E0852-75A4-84E2-5D15-68376DD20D4A}"/>
              </a:ext>
            </a:extLst>
          </p:cNvPr>
          <p:cNvSpPr>
            <a:spLocks noGrp="1"/>
          </p:cNvSpPr>
          <p:nvPr>
            <p:ph type="sldNum" sz="quarter" idx="5"/>
          </p:nvPr>
        </p:nvSpPr>
        <p:spPr/>
        <p:txBody>
          <a:bodyPr/>
          <a:lstStyle/>
          <a:p>
            <a:fld id="{39FDC80B-15FA-4AD6-ACF6-B4C9F9E66BD8}" type="slidenum">
              <a:rPr lang="en-IN" smtClean="0"/>
              <a:t>88</a:t>
            </a:fld>
            <a:endParaRPr lang="en-IN"/>
          </a:p>
        </p:txBody>
      </p:sp>
    </p:spTree>
    <p:extLst>
      <p:ext uri="{BB962C8B-B14F-4D97-AF65-F5344CB8AC3E}">
        <p14:creationId xmlns:p14="http://schemas.microsoft.com/office/powerpoint/2010/main" val="2367267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7095-8D2A-8B45-C2D3-965EFECAE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773AE-6CBF-88F2-C3D8-FC482E4BE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6A804-4D74-EA2D-3A8A-ACE4B813757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BE19537-7272-0590-473E-CA8651FA64CF}"/>
              </a:ext>
            </a:extLst>
          </p:cNvPr>
          <p:cNvSpPr>
            <a:spLocks noGrp="1"/>
          </p:cNvSpPr>
          <p:nvPr>
            <p:ph type="sldNum" sz="quarter" idx="5"/>
          </p:nvPr>
        </p:nvSpPr>
        <p:spPr/>
        <p:txBody>
          <a:bodyPr/>
          <a:lstStyle/>
          <a:p>
            <a:fld id="{39FDC80B-15FA-4AD6-ACF6-B4C9F9E66BD8}" type="slidenum">
              <a:rPr lang="en-IN" smtClean="0"/>
              <a:t>89</a:t>
            </a:fld>
            <a:endParaRPr lang="en-IN"/>
          </a:p>
        </p:txBody>
      </p:sp>
    </p:spTree>
    <p:extLst>
      <p:ext uri="{BB962C8B-B14F-4D97-AF65-F5344CB8AC3E}">
        <p14:creationId xmlns:p14="http://schemas.microsoft.com/office/powerpoint/2010/main" val="266023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39E0-347A-6490-D800-E8A5659E8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9E94E-DFEC-854F-6F42-A5C13C617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98CC6-338B-607B-A598-8B4AA792CE3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69AC4F9-A88A-5CA6-AEF5-8BA6B9956655}"/>
              </a:ext>
            </a:extLst>
          </p:cNvPr>
          <p:cNvSpPr>
            <a:spLocks noGrp="1"/>
          </p:cNvSpPr>
          <p:nvPr>
            <p:ph type="sldNum" sz="quarter" idx="5"/>
          </p:nvPr>
        </p:nvSpPr>
        <p:spPr/>
        <p:txBody>
          <a:bodyPr/>
          <a:lstStyle/>
          <a:p>
            <a:fld id="{39FDC80B-15FA-4AD6-ACF6-B4C9F9E66BD8}" type="slidenum">
              <a:rPr lang="en-IN" smtClean="0"/>
              <a:t>51</a:t>
            </a:fld>
            <a:endParaRPr lang="en-IN"/>
          </a:p>
        </p:txBody>
      </p:sp>
    </p:spTree>
    <p:extLst>
      <p:ext uri="{BB962C8B-B14F-4D97-AF65-F5344CB8AC3E}">
        <p14:creationId xmlns:p14="http://schemas.microsoft.com/office/powerpoint/2010/main" val="1068059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F2EAE-1191-8A99-D2AF-A72C6FDC4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01DE6-E746-F218-7896-6D5698EA2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4449D-BF98-3FAA-F84D-D34EB301B18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823C926-5C90-6F9E-EAE2-536AFF999CBF}"/>
              </a:ext>
            </a:extLst>
          </p:cNvPr>
          <p:cNvSpPr>
            <a:spLocks noGrp="1"/>
          </p:cNvSpPr>
          <p:nvPr>
            <p:ph type="sldNum" sz="quarter" idx="5"/>
          </p:nvPr>
        </p:nvSpPr>
        <p:spPr/>
        <p:txBody>
          <a:bodyPr/>
          <a:lstStyle/>
          <a:p>
            <a:fld id="{39FDC80B-15FA-4AD6-ACF6-B4C9F9E66BD8}" type="slidenum">
              <a:rPr lang="en-IN" smtClean="0"/>
              <a:t>90</a:t>
            </a:fld>
            <a:endParaRPr lang="en-IN"/>
          </a:p>
        </p:txBody>
      </p:sp>
    </p:spTree>
    <p:extLst>
      <p:ext uri="{BB962C8B-B14F-4D97-AF65-F5344CB8AC3E}">
        <p14:creationId xmlns:p14="http://schemas.microsoft.com/office/powerpoint/2010/main" val="4223520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10D4A-14C5-5001-5313-8B6D77D4F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B3890-E913-188E-47CB-B7071AB47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9A714-0C09-04EF-9E9F-5674D589D44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1D2396F8-CA65-CDDF-6F85-EF583455075C}"/>
              </a:ext>
            </a:extLst>
          </p:cNvPr>
          <p:cNvSpPr>
            <a:spLocks noGrp="1"/>
          </p:cNvSpPr>
          <p:nvPr>
            <p:ph type="sldNum" sz="quarter" idx="5"/>
          </p:nvPr>
        </p:nvSpPr>
        <p:spPr/>
        <p:txBody>
          <a:bodyPr/>
          <a:lstStyle/>
          <a:p>
            <a:fld id="{39FDC80B-15FA-4AD6-ACF6-B4C9F9E66BD8}" type="slidenum">
              <a:rPr lang="en-IN" smtClean="0"/>
              <a:t>91</a:t>
            </a:fld>
            <a:endParaRPr lang="en-IN"/>
          </a:p>
        </p:txBody>
      </p:sp>
    </p:spTree>
    <p:extLst>
      <p:ext uri="{BB962C8B-B14F-4D97-AF65-F5344CB8AC3E}">
        <p14:creationId xmlns:p14="http://schemas.microsoft.com/office/powerpoint/2010/main" val="4155310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34EEF-7BF6-400A-84BB-91FF7843F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87744-4197-D071-C3AF-AEC43FC66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497D8-12B7-225C-30D7-EC86B48E7A0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234F29D-516D-6D66-3851-56F88FF33967}"/>
              </a:ext>
            </a:extLst>
          </p:cNvPr>
          <p:cNvSpPr>
            <a:spLocks noGrp="1"/>
          </p:cNvSpPr>
          <p:nvPr>
            <p:ph type="sldNum" sz="quarter" idx="5"/>
          </p:nvPr>
        </p:nvSpPr>
        <p:spPr/>
        <p:txBody>
          <a:bodyPr/>
          <a:lstStyle/>
          <a:p>
            <a:fld id="{39FDC80B-15FA-4AD6-ACF6-B4C9F9E66BD8}" type="slidenum">
              <a:rPr lang="en-IN" smtClean="0"/>
              <a:t>92</a:t>
            </a:fld>
            <a:endParaRPr lang="en-IN"/>
          </a:p>
        </p:txBody>
      </p:sp>
    </p:spTree>
    <p:extLst>
      <p:ext uri="{BB962C8B-B14F-4D97-AF65-F5344CB8AC3E}">
        <p14:creationId xmlns:p14="http://schemas.microsoft.com/office/powerpoint/2010/main" val="46016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5174B-5C55-A556-0CC6-F5F6BFB05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4600A-8D34-FF25-4131-AA75196E0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DCFBF-E14E-D257-7D3C-0A04A9B1B92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AB9742D-B764-A889-99FB-E6677EC4E134}"/>
              </a:ext>
            </a:extLst>
          </p:cNvPr>
          <p:cNvSpPr>
            <a:spLocks noGrp="1"/>
          </p:cNvSpPr>
          <p:nvPr>
            <p:ph type="sldNum" sz="quarter" idx="5"/>
          </p:nvPr>
        </p:nvSpPr>
        <p:spPr/>
        <p:txBody>
          <a:bodyPr/>
          <a:lstStyle/>
          <a:p>
            <a:fld id="{39FDC80B-15FA-4AD6-ACF6-B4C9F9E66BD8}" type="slidenum">
              <a:rPr lang="en-IN" smtClean="0"/>
              <a:t>93</a:t>
            </a:fld>
            <a:endParaRPr lang="en-IN"/>
          </a:p>
        </p:txBody>
      </p:sp>
    </p:spTree>
    <p:extLst>
      <p:ext uri="{BB962C8B-B14F-4D97-AF65-F5344CB8AC3E}">
        <p14:creationId xmlns:p14="http://schemas.microsoft.com/office/powerpoint/2010/main" val="197708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39E0-347A-6490-D800-E8A5659E8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9E94E-DFEC-854F-6F42-A5C13C617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98CC6-338B-607B-A598-8B4AA792CE3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69AC4F9-A88A-5CA6-AEF5-8BA6B9956655}"/>
              </a:ext>
            </a:extLst>
          </p:cNvPr>
          <p:cNvSpPr>
            <a:spLocks noGrp="1"/>
          </p:cNvSpPr>
          <p:nvPr>
            <p:ph type="sldNum" sz="quarter" idx="5"/>
          </p:nvPr>
        </p:nvSpPr>
        <p:spPr/>
        <p:txBody>
          <a:bodyPr/>
          <a:lstStyle/>
          <a:p>
            <a:fld id="{39FDC80B-15FA-4AD6-ACF6-B4C9F9E66BD8}" type="slidenum">
              <a:rPr lang="en-IN" smtClean="0"/>
              <a:t>53</a:t>
            </a:fld>
            <a:endParaRPr lang="en-IN"/>
          </a:p>
        </p:txBody>
      </p:sp>
    </p:spTree>
    <p:extLst>
      <p:ext uri="{BB962C8B-B14F-4D97-AF65-F5344CB8AC3E}">
        <p14:creationId xmlns:p14="http://schemas.microsoft.com/office/powerpoint/2010/main" val="2356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39E0-347A-6490-D800-E8A5659E8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9E94E-DFEC-854F-6F42-A5C13C617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98CC6-338B-607B-A598-8B4AA792CE3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69AC4F9-A88A-5CA6-AEF5-8BA6B9956655}"/>
              </a:ext>
            </a:extLst>
          </p:cNvPr>
          <p:cNvSpPr>
            <a:spLocks noGrp="1"/>
          </p:cNvSpPr>
          <p:nvPr>
            <p:ph type="sldNum" sz="quarter" idx="5"/>
          </p:nvPr>
        </p:nvSpPr>
        <p:spPr/>
        <p:txBody>
          <a:bodyPr/>
          <a:lstStyle/>
          <a:p>
            <a:fld id="{39FDC80B-15FA-4AD6-ACF6-B4C9F9E66BD8}" type="slidenum">
              <a:rPr lang="en-IN" smtClean="0"/>
              <a:t>54</a:t>
            </a:fld>
            <a:endParaRPr lang="en-IN"/>
          </a:p>
        </p:txBody>
      </p:sp>
    </p:spTree>
    <p:extLst>
      <p:ext uri="{BB962C8B-B14F-4D97-AF65-F5344CB8AC3E}">
        <p14:creationId xmlns:p14="http://schemas.microsoft.com/office/powerpoint/2010/main" val="254085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39E0-347A-6490-D800-E8A5659E8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9E94E-DFEC-854F-6F42-A5C13C617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98CC6-338B-607B-A598-8B4AA792CE3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69AC4F9-A88A-5CA6-AEF5-8BA6B9956655}"/>
              </a:ext>
            </a:extLst>
          </p:cNvPr>
          <p:cNvSpPr>
            <a:spLocks noGrp="1"/>
          </p:cNvSpPr>
          <p:nvPr>
            <p:ph type="sldNum" sz="quarter" idx="5"/>
          </p:nvPr>
        </p:nvSpPr>
        <p:spPr/>
        <p:txBody>
          <a:bodyPr/>
          <a:lstStyle/>
          <a:p>
            <a:fld id="{39FDC80B-15FA-4AD6-ACF6-B4C9F9E66BD8}" type="slidenum">
              <a:rPr lang="en-IN" smtClean="0"/>
              <a:t>55</a:t>
            </a:fld>
            <a:endParaRPr lang="en-IN"/>
          </a:p>
        </p:txBody>
      </p:sp>
    </p:spTree>
    <p:extLst>
      <p:ext uri="{BB962C8B-B14F-4D97-AF65-F5344CB8AC3E}">
        <p14:creationId xmlns:p14="http://schemas.microsoft.com/office/powerpoint/2010/main" val="236380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39E0-347A-6490-D800-E8A5659E8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9E94E-DFEC-854F-6F42-A5C13C617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98CC6-338B-607B-A598-8B4AA792CE3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69AC4F9-A88A-5CA6-AEF5-8BA6B9956655}"/>
              </a:ext>
            </a:extLst>
          </p:cNvPr>
          <p:cNvSpPr>
            <a:spLocks noGrp="1"/>
          </p:cNvSpPr>
          <p:nvPr>
            <p:ph type="sldNum" sz="quarter" idx="5"/>
          </p:nvPr>
        </p:nvSpPr>
        <p:spPr/>
        <p:txBody>
          <a:bodyPr/>
          <a:lstStyle/>
          <a:p>
            <a:fld id="{39FDC80B-15FA-4AD6-ACF6-B4C9F9E66BD8}" type="slidenum">
              <a:rPr lang="en-IN" smtClean="0"/>
              <a:t>56</a:t>
            </a:fld>
            <a:endParaRPr lang="en-IN"/>
          </a:p>
        </p:txBody>
      </p:sp>
    </p:spTree>
    <p:extLst>
      <p:ext uri="{BB962C8B-B14F-4D97-AF65-F5344CB8AC3E}">
        <p14:creationId xmlns:p14="http://schemas.microsoft.com/office/powerpoint/2010/main" val="3868987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917C1-EC55-3157-3AE8-4F0624ED2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E6AA9-DCB7-631F-D3A5-1F2C03CAD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D8553-0C1F-144A-C368-FDE11DECB3F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128ED40C-3F93-7457-7BB4-01C341F18CAA}"/>
              </a:ext>
            </a:extLst>
          </p:cNvPr>
          <p:cNvSpPr>
            <a:spLocks noGrp="1"/>
          </p:cNvSpPr>
          <p:nvPr>
            <p:ph type="sldNum" sz="quarter" idx="5"/>
          </p:nvPr>
        </p:nvSpPr>
        <p:spPr/>
        <p:txBody>
          <a:bodyPr/>
          <a:lstStyle/>
          <a:p>
            <a:fld id="{39FDC80B-15FA-4AD6-ACF6-B4C9F9E66BD8}" type="slidenum">
              <a:rPr lang="en-IN" smtClean="0"/>
              <a:t>58</a:t>
            </a:fld>
            <a:endParaRPr lang="en-IN"/>
          </a:p>
        </p:txBody>
      </p:sp>
    </p:spTree>
    <p:extLst>
      <p:ext uri="{BB962C8B-B14F-4D97-AF65-F5344CB8AC3E}">
        <p14:creationId xmlns:p14="http://schemas.microsoft.com/office/powerpoint/2010/main" val="145543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5A95-3277-C77A-72B8-5BEEB1377D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A25D5BF-3999-6515-5273-EA8E75259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5ED1D9C-1D3F-BB11-43A8-801B8D38689F}"/>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5" name="Footer Placeholder 4">
            <a:extLst>
              <a:ext uri="{FF2B5EF4-FFF2-40B4-BE49-F238E27FC236}">
                <a16:creationId xmlns:a16="http://schemas.microsoft.com/office/drawing/2014/main" id="{DEF472FB-709A-A869-C699-C0900149B9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E4B600-195C-D7C1-6898-D755E9ED839A}"/>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360455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0E84-22D8-4365-0BA6-95FAE3EEE96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5FCF276-EBD2-B78E-0FA8-70D41B3032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96EACB7-312D-096B-FDFD-ABEC0908304D}"/>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5" name="Footer Placeholder 4">
            <a:extLst>
              <a:ext uri="{FF2B5EF4-FFF2-40B4-BE49-F238E27FC236}">
                <a16:creationId xmlns:a16="http://schemas.microsoft.com/office/drawing/2014/main" id="{D3327165-B1EF-AE51-4FB0-A7157C19A1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29A493-A5C3-1F6A-FF2A-5914AB09334E}"/>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340965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667A1-4E62-C8CB-FA83-CD44477728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6DD39B5-A80D-D3E0-3ACB-EEAF9A7810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5E30ED-9069-B5E8-373F-69AC344EF002}"/>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5" name="Footer Placeholder 4">
            <a:extLst>
              <a:ext uri="{FF2B5EF4-FFF2-40B4-BE49-F238E27FC236}">
                <a16:creationId xmlns:a16="http://schemas.microsoft.com/office/drawing/2014/main" id="{63CFC118-1403-CFD1-AC24-96479CEFF0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42C5145-C6CE-13E0-456D-ECE49BF1C702}"/>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35450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FF6E-C9F4-099B-3209-472C22BFBA2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DA56922-635C-2969-DDFC-9866EEF49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2D081F1-A778-2A6F-AB28-3D562EDEA684}"/>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5" name="Footer Placeholder 4">
            <a:extLst>
              <a:ext uri="{FF2B5EF4-FFF2-40B4-BE49-F238E27FC236}">
                <a16:creationId xmlns:a16="http://schemas.microsoft.com/office/drawing/2014/main" id="{087AE9AB-8B16-1349-E4BD-C1578FBEA9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D4BB6A-89B5-623F-287D-9E39E3690C2E}"/>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403283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A650-9480-FCAD-E602-89C5D9E55F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599E07B-1B62-345C-3250-D86B8C6F6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B9A0C2-7A27-FB1B-F98F-E6D4BD7486C4}"/>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5" name="Footer Placeholder 4">
            <a:extLst>
              <a:ext uri="{FF2B5EF4-FFF2-40B4-BE49-F238E27FC236}">
                <a16:creationId xmlns:a16="http://schemas.microsoft.com/office/drawing/2014/main" id="{BFFAB70B-7CB2-54A7-A234-5F3B1248B0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ECDC0A2-0DE9-EF5F-7AE1-D9DB3C265DFE}"/>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406337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D266-123C-FF02-9DE5-86251418F01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BC6D7EF-1A25-24A0-ABF9-94EF13104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63D0066-DAC8-C939-B400-C252BEDBCB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13D0E5D-2F00-95AC-D644-F7A636D8F0D9}"/>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6" name="Footer Placeholder 5">
            <a:extLst>
              <a:ext uri="{FF2B5EF4-FFF2-40B4-BE49-F238E27FC236}">
                <a16:creationId xmlns:a16="http://schemas.microsoft.com/office/drawing/2014/main" id="{8CD9BA84-6039-1893-E18E-598FB4EB99E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4B8780-E387-D91D-36B9-3127DE6B5BF2}"/>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352845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454C-FFEE-990E-B4D6-B461917891F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0229F2F-0C4F-8A5E-4E54-8160D5C94E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EED409-9EEB-115A-23EA-3EF58B57D7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27EDBCF-B761-3BAD-F555-EDE2FC9BF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804CF7-43C2-D842-8295-7040E8472A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36E8AE9-9CEA-4F22-F1F2-67DE4C3E7F15}"/>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8" name="Footer Placeholder 7">
            <a:extLst>
              <a:ext uri="{FF2B5EF4-FFF2-40B4-BE49-F238E27FC236}">
                <a16:creationId xmlns:a16="http://schemas.microsoft.com/office/drawing/2014/main" id="{2740636A-DF65-AAA6-71D3-17E73AC3EEE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38215AB-9CF7-859A-395A-8707506E714E}"/>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418967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0348-B4C9-D4DD-2E3F-13F7E9B42DE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C037B66-4291-53C2-E25F-FBB2242172A0}"/>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4" name="Footer Placeholder 3">
            <a:extLst>
              <a:ext uri="{FF2B5EF4-FFF2-40B4-BE49-F238E27FC236}">
                <a16:creationId xmlns:a16="http://schemas.microsoft.com/office/drawing/2014/main" id="{DFC4DFF3-4ADF-34F6-E806-8FED28FA4C0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C08583B-EA81-174E-AA5B-CA804C8692E7}"/>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226600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C388DF-8861-21DA-7E97-CD50AADE8D58}"/>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3" name="Footer Placeholder 2">
            <a:extLst>
              <a:ext uri="{FF2B5EF4-FFF2-40B4-BE49-F238E27FC236}">
                <a16:creationId xmlns:a16="http://schemas.microsoft.com/office/drawing/2014/main" id="{4AAD96B1-659D-708B-2A89-D4BF1F0274D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691A11F-3DCD-C242-7FDF-CDA755E2E20F}"/>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357822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FBA-D172-D146-D10E-919BB67E6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BEC91E0-973F-81B1-92C9-DAFD805D3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5800915-3AE5-F87E-84E2-A4E24252A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556DE-241A-891C-2321-0FC3354909E7}"/>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6" name="Footer Placeholder 5">
            <a:extLst>
              <a:ext uri="{FF2B5EF4-FFF2-40B4-BE49-F238E27FC236}">
                <a16:creationId xmlns:a16="http://schemas.microsoft.com/office/drawing/2014/main" id="{7CF23935-5029-3E36-51C1-4F6BE1B79B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2CC4814-97AF-EA24-210B-092910B79FC8}"/>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225891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2AFE-D0EB-C144-D7B4-AC64E3FFCA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5ECC983-A677-415B-585C-AE4A9A9B7D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86B27EE-5AF3-2C81-BD6C-7123A2DF8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3CBC8E-A8A9-D171-59D8-36634E68EF92}"/>
              </a:ext>
            </a:extLst>
          </p:cNvPr>
          <p:cNvSpPr>
            <a:spLocks noGrp="1"/>
          </p:cNvSpPr>
          <p:nvPr>
            <p:ph type="dt" sz="half" idx="10"/>
          </p:nvPr>
        </p:nvSpPr>
        <p:spPr/>
        <p:txBody>
          <a:bodyPr/>
          <a:lstStyle/>
          <a:p>
            <a:fld id="{16CC63D9-F778-4BC7-83EE-E08FB89DF146}" type="datetimeFigureOut">
              <a:rPr lang="en-IN" smtClean="0"/>
              <a:t>23-01-2025</a:t>
            </a:fld>
            <a:endParaRPr lang="en-IN"/>
          </a:p>
        </p:txBody>
      </p:sp>
      <p:sp>
        <p:nvSpPr>
          <p:cNvPr id="6" name="Footer Placeholder 5">
            <a:extLst>
              <a:ext uri="{FF2B5EF4-FFF2-40B4-BE49-F238E27FC236}">
                <a16:creationId xmlns:a16="http://schemas.microsoft.com/office/drawing/2014/main" id="{F5AA79F7-7549-0657-0707-D7907D1BE2D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391B50B-0D9F-D461-3123-3DAB1BE12B4E}"/>
              </a:ext>
            </a:extLst>
          </p:cNvPr>
          <p:cNvSpPr>
            <a:spLocks noGrp="1"/>
          </p:cNvSpPr>
          <p:nvPr>
            <p:ph type="sldNum" sz="quarter" idx="12"/>
          </p:nvPr>
        </p:nvSpPr>
        <p:spPr/>
        <p:txBody>
          <a:bodyPr/>
          <a:lstStyle/>
          <a:p>
            <a:fld id="{1A1D55D5-A157-4C70-883E-5E26D64443BF}" type="slidenum">
              <a:rPr lang="en-IN" smtClean="0"/>
              <a:t>‹#›</a:t>
            </a:fld>
            <a:endParaRPr lang="en-IN"/>
          </a:p>
        </p:txBody>
      </p:sp>
    </p:spTree>
    <p:extLst>
      <p:ext uri="{BB962C8B-B14F-4D97-AF65-F5344CB8AC3E}">
        <p14:creationId xmlns:p14="http://schemas.microsoft.com/office/powerpoint/2010/main" val="281876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217B0-8642-E911-EA8F-085BD4A7E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3061462-8537-493B-DB46-51E9F408F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3C613B3-41E2-3CEC-BE09-7271A35C1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C63D9-F778-4BC7-83EE-E08FB89DF146}" type="datetimeFigureOut">
              <a:rPr lang="en-IN" smtClean="0"/>
              <a:t>23-01-2025</a:t>
            </a:fld>
            <a:endParaRPr lang="en-IN"/>
          </a:p>
        </p:txBody>
      </p:sp>
      <p:sp>
        <p:nvSpPr>
          <p:cNvPr id="5" name="Footer Placeholder 4">
            <a:extLst>
              <a:ext uri="{FF2B5EF4-FFF2-40B4-BE49-F238E27FC236}">
                <a16:creationId xmlns:a16="http://schemas.microsoft.com/office/drawing/2014/main" id="{1803394B-85A0-08F9-8CB2-BDFAD2EFC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0B0339F-CAF4-5396-50D3-E691CA1E0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D55D5-A157-4C70-883E-5E26D64443BF}" type="slidenum">
              <a:rPr lang="en-IN" smtClean="0"/>
              <a:t>‹#›</a:t>
            </a:fld>
            <a:endParaRPr lang="en-IN"/>
          </a:p>
        </p:txBody>
      </p:sp>
    </p:spTree>
    <p:extLst>
      <p:ext uri="{BB962C8B-B14F-4D97-AF65-F5344CB8AC3E}">
        <p14:creationId xmlns:p14="http://schemas.microsoft.com/office/powerpoint/2010/main" val="333574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37.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esthetic Oceanic Concrete Texture Background, Blue Wallpaper, Art Wallpaper,  Solid Color Background Image And Wallpaper for Free Download">
            <a:extLst>
              <a:ext uri="{FF2B5EF4-FFF2-40B4-BE49-F238E27FC236}">
                <a16:creationId xmlns:a16="http://schemas.microsoft.com/office/drawing/2014/main" id="{C417070A-D3F8-316F-B11D-88C243D38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214662"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BE81B2F-F46C-938A-D2AF-157182AE0D34}"/>
              </a:ext>
            </a:extLst>
          </p:cNvPr>
          <p:cNvSpPr/>
          <p:nvPr/>
        </p:nvSpPr>
        <p:spPr>
          <a:xfrm>
            <a:off x="3426533" y="3429000"/>
            <a:ext cx="5361596" cy="923330"/>
          </a:xfrm>
          <a:prstGeom prst="rect">
            <a:avLst/>
          </a:prstGeom>
          <a:noFill/>
        </p:spPr>
        <p:txBody>
          <a:bodyPr wrap="none" lIns="91440" tIns="45720" rIns="91440" bIns="45720">
            <a:spAutoFit/>
          </a:bodyPr>
          <a:lstStyle/>
          <a:p>
            <a:pPr algn="ctr"/>
            <a:r>
              <a:rPr lang="en-US" sz="5400" b="1" cap="none" spc="50" dirty="0">
                <a:ln w="0"/>
                <a:solidFill>
                  <a:schemeClr val="bg1"/>
                </a:solidFill>
                <a:effectLst>
                  <a:innerShdw blurRad="63500" dist="50800" dir="13500000">
                    <a:srgbClr val="000000">
                      <a:alpha val="50000"/>
                    </a:srgbClr>
                  </a:innerShdw>
                </a:effectLst>
              </a:rPr>
              <a:t>Operating System</a:t>
            </a:r>
          </a:p>
        </p:txBody>
      </p:sp>
    </p:spTree>
    <p:extLst>
      <p:ext uri="{BB962C8B-B14F-4D97-AF65-F5344CB8AC3E}">
        <p14:creationId xmlns:p14="http://schemas.microsoft.com/office/powerpoint/2010/main" val="31428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6968-9FF8-FC97-D843-0FE05918B3BB}"/>
            </a:ext>
          </a:extLst>
        </p:cNvPr>
        <p:cNvGrpSpPr/>
        <p:nvPr/>
      </p:nvGrpSpPr>
      <p:grpSpPr>
        <a:xfrm>
          <a:off x="0" y="0"/>
          <a:ext cx="0" cy="0"/>
          <a:chOff x="0" y="0"/>
          <a:chExt cx="0" cy="0"/>
        </a:xfrm>
      </p:grpSpPr>
      <p:pic>
        <p:nvPicPr>
          <p:cNvPr id="1028" name="Picture 4" descr="Aesthetic Oceanic Concrete Texture Background, Blue Wallpaper, Art Wallpaper,  Solid Color Background Image And Wallpaper for Free Download">
            <a:extLst>
              <a:ext uri="{FF2B5EF4-FFF2-40B4-BE49-F238E27FC236}">
                <a16:creationId xmlns:a16="http://schemas.microsoft.com/office/drawing/2014/main" id="{C47FBB19-A29C-E40E-9BA5-0090186D1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00"/>
            <a:ext cx="8504903"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19522A6-E862-9043-906A-A1C26732AF12}"/>
              </a:ext>
            </a:extLst>
          </p:cNvPr>
          <p:cNvSpPr/>
          <p:nvPr/>
        </p:nvSpPr>
        <p:spPr>
          <a:xfrm>
            <a:off x="886405" y="2243555"/>
            <a:ext cx="6499280" cy="2585323"/>
          </a:xfrm>
          <a:prstGeom prst="rect">
            <a:avLst/>
          </a:prstGeom>
          <a:noFill/>
        </p:spPr>
        <p:txBody>
          <a:bodyPr wrap="none" lIns="91440" tIns="45720" rIns="91440" bIns="45720">
            <a:spAutoFit/>
          </a:bodyPr>
          <a:lstStyle/>
          <a:p>
            <a:r>
              <a:rPr lang="en-US" sz="5400" b="1" cap="none" spc="50" dirty="0">
                <a:ln w="0"/>
                <a:solidFill>
                  <a:schemeClr val="bg1"/>
                </a:solidFill>
                <a:effectLst>
                  <a:innerShdw blurRad="63500" dist="50800" dir="13500000">
                    <a:srgbClr val="000000">
                      <a:alpha val="50000"/>
                    </a:srgbClr>
                  </a:innerShdw>
                </a:effectLst>
              </a:rPr>
              <a:t>History of </a:t>
            </a:r>
          </a:p>
          <a:p>
            <a:r>
              <a:rPr lang="en-US" sz="5400" b="1" spc="50" dirty="0">
                <a:ln w="0"/>
                <a:solidFill>
                  <a:schemeClr val="bg1"/>
                </a:solidFill>
                <a:effectLst>
                  <a:innerShdw blurRad="63500" dist="50800" dir="13500000">
                    <a:srgbClr val="000000">
                      <a:alpha val="50000"/>
                    </a:srgbClr>
                  </a:innerShdw>
                </a:effectLst>
              </a:rPr>
              <a:t>Computer/Operating </a:t>
            </a:r>
          </a:p>
          <a:p>
            <a:r>
              <a:rPr lang="en-US" sz="5400" b="1" spc="50" dirty="0">
                <a:ln w="0"/>
                <a:solidFill>
                  <a:schemeClr val="bg1"/>
                </a:solidFill>
                <a:effectLst>
                  <a:innerShdw blurRad="63500" dist="50800" dir="13500000">
                    <a:srgbClr val="000000">
                      <a:alpha val="50000"/>
                    </a:srgbClr>
                  </a:innerShdw>
                </a:effectLst>
              </a:rPr>
              <a:t>Systems</a:t>
            </a:r>
            <a:endParaRPr lang="en-US" sz="5400"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96203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F2938-F4C3-A22E-B47F-94AEE49C3F0E}"/>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875FCAAF-F3D1-A13B-2943-A9E36FD0A492}"/>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99CF149F-DC56-4AFD-041C-C6A1F5E1CA25}"/>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FEF8D2F3-B008-AC7F-6337-8ACDC7DF44FC}"/>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828DB1F1-182A-7A26-D233-F47C1384BFA0}"/>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2BC9112D-177C-9B5A-DE17-46FA72748BA1}"/>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06F77AEC-AA55-E0B5-A8EF-CFC44D42BD70}"/>
              </a:ext>
            </a:extLst>
          </p:cNvPr>
          <p:cNvSpPr/>
          <p:nvPr/>
        </p:nvSpPr>
        <p:spPr>
          <a:xfrm>
            <a:off x="364922" y="323845"/>
            <a:ext cx="5567551"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Computer History</a:t>
            </a:r>
          </a:p>
        </p:txBody>
      </p:sp>
      <p:sp>
        <p:nvSpPr>
          <p:cNvPr id="3" name="Rectangle 3">
            <a:extLst>
              <a:ext uri="{FF2B5EF4-FFF2-40B4-BE49-F238E27FC236}">
                <a16:creationId xmlns:a16="http://schemas.microsoft.com/office/drawing/2014/main" id="{D50A3109-9DE9-D65D-7EA0-EA3BE88A859D}"/>
              </a:ext>
            </a:extLst>
          </p:cNvPr>
          <p:cNvSpPr txBox="1">
            <a:spLocks noChangeArrowheads="1"/>
          </p:cNvSpPr>
          <p:nvPr/>
        </p:nvSpPr>
        <p:spPr>
          <a:xfrm>
            <a:off x="715297" y="1661800"/>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a:t>Two distinct phases of history</a:t>
            </a:r>
          </a:p>
          <a:p>
            <a:pPr lvl="1"/>
            <a:r>
              <a:rPr lang="en-US" altLang="en-US"/>
              <a:t>Phase 1: Computers are expensive (1950 – 80)</a:t>
            </a:r>
          </a:p>
          <a:p>
            <a:pPr lvl="2"/>
            <a:r>
              <a:rPr lang="en-US" altLang="en-US" sz="2400"/>
              <a:t>Goal: Use computer’s time efficiently</a:t>
            </a:r>
          </a:p>
          <a:p>
            <a:pPr lvl="2"/>
            <a:r>
              <a:rPr lang="en-US" altLang="en-US" sz="2400"/>
              <a:t>Maximize throughput (I.e., jobs per second)</a:t>
            </a:r>
          </a:p>
          <a:p>
            <a:pPr lvl="2"/>
            <a:r>
              <a:rPr lang="en-US" altLang="en-US" sz="2400"/>
              <a:t>Maximize utilization (I.e., percentage busy)</a:t>
            </a:r>
          </a:p>
          <a:p>
            <a:pPr lvl="1"/>
            <a:endParaRPr lang="en-US" altLang="en-US"/>
          </a:p>
          <a:p>
            <a:pPr lvl="1"/>
            <a:r>
              <a:rPr lang="en-US" altLang="en-US"/>
              <a:t>Phase 2: Computers are inexpensive (1980 - )</a:t>
            </a:r>
          </a:p>
          <a:p>
            <a:pPr lvl="2"/>
            <a:r>
              <a:rPr lang="en-US" altLang="en-US" sz="2400"/>
              <a:t>Goal: Use people’s time efficiently</a:t>
            </a:r>
          </a:p>
          <a:p>
            <a:pPr lvl="2"/>
            <a:r>
              <a:rPr lang="en-US" altLang="en-US" sz="2400"/>
              <a:t>Minimize response time</a:t>
            </a:r>
            <a:endParaRPr lang="en-US" altLang="en-US" sz="2400" dirty="0"/>
          </a:p>
        </p:txBody>
      </p:sp>
    </p:spTree>
    <p:extLst>
      <p:ext uri="{BB962C8B-B14F-4D97-AF65-F5344CB8AC3E}">
        <p14:creationId xmlns:p14="http://schemas.microsoft.com/office/powerpoint/2010/main" val="112195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6B2A0-6F2F-86FB-82D5-48C10E27459F}"/>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2FAB0C90-E118-7BAC-058A-41BA64A91F6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B380ACA-3FDE-DD9A-3AB3-F795319DB2F7}"/>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247B6B79-4784-EDAF-45AC-E6EAEAC39BC5}"/>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0FF6CF44-BE67-CDAF-0130-D482110836BD}"/>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750ADBDF-34E5-A23F-B689-19AD23901510}"/>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C5707110-58F3-754B-32B2-3B1936F24E53}"/>
              </a:ext>
            </a:extLst>
          </p:cNvPr>
          <p:cNvSpPr/>
          <p:nvPr/>
        </p:nvSpPr>
        <p:spPr>
          <a:xfrm>
            <a:off x="355808" y="294349"/>
            <a:ext cx="6018378" cy="769441"/>
          </a:xfrm>
          <a:prstGeom prst="rect">
            <a:avLst/>
          </a:prstGeom>
          <a:noFill/>
        </p:spPr>
        <p:txBody>
          <a:bodyPr wrap="none" lIns="91440" tIns="45720" rIns="91440" bIns="45720">
            <a:spAutoFit/>
          </a:bodyPr>
          <a:lstStyle/>
          <a:p>
            <a:pPr algn="ctr"/>
            <a:r>
              <a:rPr lang="en-US" altLang="en-US" sz="4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rPr>
              <a:t>First commercial systems</a:t>
            </a:r>
            <a:endParaRPr lang="en-US"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endParaRPr>
          </a:p>
        </p:txBody>
      </p:sp>
      <p:sp>
        <p:nvSpPr>
          <p:cNvPr id="2" name="Rectangle 3">
            <a:extLst>
              <a:ext uri="{FF2B5EF4-FFF2-40B4-BE49-F238E27FC236}">
                <a16:creationId xmlns:a16="http://schemas.microsoft.com/office/drawing/2014/main" id="{D00507A8-296B-BEBF-67A5-214501034B97}"/>
              </a:ext>
            </a:extLst>
          </p:cNvPr>
          <p:cNvSpPr txBox="1">
            <a:spLocks noChangeArrowheads="1"/>
          </p:cNvSpPr>
          <p:nvPr/>
        </p:nvSpPr>
        <p:spPr>
          <a:xfrm>
            <a:off x="228600" y="1230167"/>
            <a:ext cx="73914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t>1950s Hardware</a:t>
            </a:r>
          </a:p>
          <a:p>
            <a:pPr lvl="1"/>
            <a:r>
              <a:rPr lang="en-US" altLang="en-US" sz="2200" dirty="0"/>
              <a:t>Enormous, expensive, and slow</a:t>
            </a:r>
          </a:p>
          <a:p>
            <a:pPr lvl="1"/>
            <a:r>
              <a:rPr lang="en-US" altLang="en-US" sz="2200" dirty="0"/>
              <a:t>Input/Output: Punch cards and line printers</a:t>
            </a:r>
          </a:p>
          <a:p>
            <a:r>
              <a:rPr lang="en-US" altLang="en-US" sz="2200" dirty="0"/>
              <a:t>Goal of OS</a:t>
            </a:r>
          </a:p>
          <a:p>
            <a:pPr lvl="1"/>
            <a:r>
              <a:rPr lang="en-US" altLang="en-US" sz="2200" dirty="0"/>
              <a:t>Get the hardware working</a:t>
            </a:r>
          </a:p>
          <a:p>
            <a:pPr lvl="1"/>
            <a:r>
              <a:rPr lang="en-US" altLang="en-US" sz="2200" dirty="0"/>
              <a:t>Single operator/programmer/user runs and debugs interactively</a:t>
            </a:r>
          </a:p>
          <a:p>
            <a:r>
              <a:rPr lang="en-US" altLang="en-US" sz="2200" dirty="0"/>
              <a:t>OS Functionality</a:t>
            </a:r>
          </a:p>
          <a:p>
            <a:pPr lvl="1"/>
            <a:r>
              <a:rPr lang="en-US" altLang="en-US" sz="2200" dirty="0"/>
              <a:t>Standard library only (no sharing or coordination of resources)</a:t>
            </a:r>
            <a:r>
              <a:rPr lang="en-US" altLang="en-US" sz="2200" dirty="0">
                <a:solidFill>
                  <a:schemeClr val="accent1"/>
                </a:solidFill>
              </a:rPr>
              <a:t> (FORTRAN Monitor System)</a:t>
            </a:r>
          </a:p>
          <a:p>
            <a:pPr lvl="1"/>
            <a:r>
              <a:rPr lang="en-US" altLang="en-US" sz="2200" dirty="0"/>
              <a:t>Monitor that is always resident; transfer control to programs</a:t>
            </a:r>
          </a:p>
        </p:txBody>
      </p:sp>
      <p:pic>
        <p:nvPicPr>
          <p:cNvPr id="3" name="Picture 2">
            <a:extLst>
              <a:ext uri="{FF2B5EF4-FFF2-40B4-BE49-F238E27FC236}">
                <a16:creationId xmlns:a16="http://schemas.microsoft.com/office/drawing/2014/main" id="{C46E0BEF-3714-7B04-8583-7919A11A14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1219201"/>
            <a:ext cx="483493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3E77C36C-E1BB-F301-521C-48340ADD6F34}"/>
              </a:ext>
            </a:extLst>
          </p:cNvPr>
          <p:cNvSpPr/>
          <p:nvPr/>
        </p:nvSpPr>
        <p:spPr>
          <a:xfrm>
            <a:off x="304800" y="5570083"/>
            <a:ext cx="6553200" cy="1006429"/>
          </a:xfrm>
          <a:prstGeom prst="rect">
            <a:avLst/>
          </a:prstGeom>
        </p:spPr>
        <p:txBody>
          <a:bodyPr wrap="square">
            <a:spAutoFit/>
          </a:bodyPr>
          <a:lstStyle/>
          <a:p>
            <a:pPr>
              <a:lnSpc>
                <a:spcPct val="90000"/>
              </a:lnSpc>
            </a:pPr>
            <a:r>
              <a:rPr lang="en-US" altLang="en-US" sz="2200" dirty="0"/>
              <a:t>Advantages</a:t>
            </a:r>
          </a:p>
          <a:p>
            <a:pPr lvl="1">
              <a:lnSpc>
                <a:spcPct val="90000"/>
              </a:lnSpc>
            </a:pPr>
            <a:r>
              <a:rPr lang="en-US" altLang="en-US" sz="2200" dirty="0"/>
              <a:t>Worked and allowed interactive debugging</a:t>
            </a:r>
          </a:p>
          <a:p>
            <a:pPr lvl="1">
              <a:lnSpc>
                <a:spcPct val="90000"/>
              </a:lnSpc>
            </a:pPr>
            <a:endParaRPr lang="en-US" altLang="en-US" sz="2200" dirty="0"/>
          </a:p>
        </p:txBody>
      </p:sp>
      <p:sp>
        <p:nvSpPr>
          <p:cNvPr id="6" name="Rectangle 5">
            <a:extLst>
              <a:ext uri="{FF2B5EF4-FFF2-40B4-BE49-F238E27FC236}">
                <a16:creationId xmlns:a16="http://schemas.microsoft.com/office/drawing/2014/main" id="{28B28018-4B28-3BDC-9B0F-9B44484DBC01}"/>
              </a:ext>
            </a:extLst>
          </p:cNvPr>
          <p:cNvSpPr/>
          <p:nvPr/>
        </p:nvSpPr>
        <p:spPr>
          <a:xfrm>
            <a:off x="7239000" y="4953000"/>
            <a:ext cx="3886200" cy="1006429"/>
          </a:xfrm>
          <a:prstGeom prst="rect">
            <a:avLst/>
          </a:prstGeom>
        </p:spPr>
        <p:txBody>
          <a:bodyPr wrap="square">
            <a:spAutoFit/>
          </a:bodyPr>
          <a:lstStyle/>
          <a:p>
            <a:pPr>
              <a:lnSpc>
                <a:spcPct val="90000"/>
              </a:lnSpc>
            </a:pPr>
            <a:r>
              <a:rPr lang="en-US" altLang="en-US" sz="2200" dirty="0"/>
              <a:t>Problems</a:t>
            </a:r>
          </a:p>
          <a:p>
            <a:pPr lvl="1">
              <a:lnSpc>
                <a:spcPct val="90000"/>
              </a:lnSpc>
            </a:pPr>
            <a:r>
              <a:rPr lang="en-US" altLang="en-US" sz="2200" dirty="0"/>
              <a:t>Inefficient use of hardware (throughput and utilization)</a:t>
            </a:r>
          </a:p>
        </p:txBody>
      </p:sp>
    </p:spTree>
    <p:extLst>
      <p:ext uri="{BB962C8B-B14F-4D97-AF65-F5344CB8AC3E}">
        <p14:creationId xmlns:p14="http://schemas.microsoft.com/office/powerpoint/2010/main" val="279673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7D20-F657-922C-708B-90F7F26B958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35895BA4-0F8A-0816-B9A2-7022D09F82F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395ED50-D1E8-D045-382A-5EB415CBCF6A}"/>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ECFFD18-3700-EEEC-1588-DD506C0C6C6D}"/>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584894F-C745-7F62-C6B5-E01BF342C84D}"/>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D2D1ACE-45F3-A669-4E3F-0D7BA05DDE96}"/>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67BFBF67-5E9C-30B2-D530-5BFFAF0CE3D9}"/>
              </a:ext>
            </a:extLst>
          </p:cNvPr>
          <p:cNvSpPr/>
          <p:nvPr/>
        </p:nvSpPr>
        <p:spPr>
          <a:xfrm>
            <a:off x="351499" y="323845"/>
            <a:ext cx="5319085"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Batch Processing</a:t>
            </a:r>
          </a:p>
        </p:txBody>
      </p:sp>
      <p:sp>
        <p:nvSpPr>
          <p:cNvPr id="2" name="Rectangle 3">
            <a:extLst>
              <a:ext uri="{FF2B5EF4-FFF2-40B4-BE49-F238E27FC236}">
                <a16:creationId xmlns:a16="http://schemas.microsoft.com/office/drawing/2014/main" id="{B2AE5A42-EB55-497C-2553-1A0E4A0722A4}"/>
              </a:ext>
            </a:extLst>
          </p:cNvPr>
          <p:cNvSpPr txBox="1">
            <a:spLocks noChangeArrowheads="1"/>
          </p:cNvSpPr>
          <p:nvPr/>
        </p:nvSpPr>
        <p:spPr>
          <a:xfrm>
            <a:off x="408040" y="174308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a:t>Goal of OS: Better throughput and utilization</a:t>
            </a:r>
          </a:p>
          <a:p>
            <a:r>
              <a:rPr lang="en-US" altLang="en-US" sz="2200">
                <a:solidFill>
                  <a:schemeClr val="hlink"/>
                </a:solidFill>
              </a:rPr>
              <a:t>Batch: Group of jobs submitted together</a:t>
            </a:r>
            <a:endParaRPr lang="en-US" altLang="en-US" sz="2200"/>
          </a:p>
          <a:p>
            <a:pPr lvl="1"/>
            <a:r>
              <a:rPr lang="en-US" altLang="en-US" sz="2200"/>
              <a:t>Operator collects jobs; orders efficiently; runs one at a time</a:t>
            </a:r>
          </a:p>
          <a:p>
            <a:r>
              <a:rPr lang="en-US" altLang="en-US" sz="2200"/>
              <a:t>Advantages</a:t>
            </a:r>
          </a:p>
          <a:p>
            <a:pPr lvl="1"/>
            <a:r>
              <a:rPr lang="en-US" altLang="en-US" sz="2200"/>
              <a:t>Reduce setup costs over many jobs</a:t>
            </a:r>
          </a:p>
          <a:p>
            <a:pPr lvl="1"/>
            <a:r>
              <a:rPr lang="en-US" altLang="en-US" sz="2200"/>
              <a:t>Operator more skilled at loading tapes</a:t>
            </a:r>
          </a:p>
          <a:p>
            <a:pPr lvl="1"/>
            <a:r>
              <a:rPr lang="en-US" altLang="en-US" sz="2200"/>
              <a:t>Keep machine busy while programmer thinks</a:t>
            </a:r>
          </a:p>
          <a:p>
            <a:pPr lvl="1"/>
            <a:r>
              <a:rPr lang="en-US" altLang="en-US" sz="2200"/>
              <a:t>Improves throughput and utilization</a:t>
            </a:r>
          </a:p>
          <a:p>
            <a:r>
              <a:rPr lang="en-US" altLang="en-US" sz="2200"/>
              <a:t>Problems</a:t>
            </a:r>
          </a:p>
          <a:p>
            <a:pPr lvl="1"/>
            <a:r>
              <a:rPr lang="en-US" altLang="en-US" sz="2200"/>
              <a:t>User must wait until batch is done for results</a:t>
            </a:r>
          </a:p>
          <a:p>
            <a:pPr lvl="1"/>
            <a:r>
              <a:rPr lang="en-US" altLang="en-US" sz="2200"/>
              <a:t>Machine idle when job is reading from cards and writing to printers</a:t>
            </a:r>
          </a:p>
          <a:p>
            <a:pPr lvl="1"/>
            <a:endParaRPr lang="en-US" altLang="en-US" sz="2200"/>
          </a:p>
          <a:p>
            <a:endParaRPr lang="en-US" altLang="en-US" sz="2200"/>
          </a:p>
          <a:p>
            <a:endParaRPr lang="en-US" altLang="en-US" sz="2200"/>
          </a:p>
          <a:p>
            <a:r>
              <a:rPr lang="en-US" altLang="en-US" sz="2200"/>
              <a:t>	</a:t>
            </a:r>
            <a:endParaRPr lang="en-US" altLang="en-US" sz="2200" dirty="0"/>
          </a:p>
        </p:txBody>
      </p:sp>
      <p:pic>
        <p:nvPicPr>
          <p:cNvPr id="3" name="Picture 2" descr="Related image">
            <a:extLst>
              <a:ext uri="{FF2B5EF4-FFF2-40B4-BE49-F238E27FC236}">
                <a16:creationId xmlns:a16="http://schemas.microsoft.com/office/drawing/2014/main" id="{6B498A6E-7D49-EFDC-2BD5-75BD1F7B94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307"/>
          <a:stretch/>
        </p:blipFill>
        <p:spPr bwMode="auto">
          <a:xfrm>
            <a:off x="7117009" y="241944"/>
            <a:ext cx="4987731" cy="227561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8">
            <a:extLst>
              <a:ext uri="{FF2B5EF4-FFF2-40B4-BE49-F238E27FC236}">
                <a16:creationId xmlns:a16="http://schemas.microsoft.com/office/drawing/2014/main" id="{3809DC5A-ECD4-F313-9689-D5349112C24E}"/>
              </a:ext>
            </a:extLst>
          </p:cNvPr>
          <p:cNvSpPr>
            <a:spLocks noChangeArrowheads="1"/>
          </p:cNvSpPr>
          <p:nvPr/>
        </p:nvSpPr>
        <p:spPr bwMode="auto">
          <a:xfrm>
            <a:off x="6527798" y="3010346"/>
            <a:ext cx="5192713" cy="257651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Tree>
    <p:extLst>
      <p:ext uri="{BB962C8B-B14F-4D97-AF65-F5344CB8AC3E}">
        <p14:creationId xmlns:p14="http://schemas.microsoft.com/office/powerpoint/2010/main" val="273862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9E33-FE89-A6B5-9939-B04FF4BD34B3}"/>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F2EA204B-B3FE-047E-23A6-BF63668E65C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F2AAE20E-D204-6326-698B-32201B7E72B1}"/>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CF28167E-0863-7A5C-946E-1F6284AA508C}"/>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213AE72F-E7AA-FBFF-1ECA-38F0518435F8}"/>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D5E2E96-1EB4-6AD5-DFA4-9871A7D6025C}"/>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9ABA385A-DBE4-4F37-78A2-99914F0A583E}"/>
              </a:ext>
            </a:extLst>
          </p:cNvPr>
          <p:cNvSpPr/>
          <p:nvPr/>
        </p:nvSpPr>
        <p:spPr>
          <a:xfrm>
            <a:off x="365758" y="323845"/>
            <a:ext cx="2773516"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Spooling</a:t>
            </a:r>
          </a:p>
        </p:txBody>
      </p:sp>
      <p:sp>
        <p:nvSpPr>
          <p:cNvPr id="2" name="Rectangle 3">
            <a:extLst>
              <a:ext uri="{FF2B5EF4-FFF2-40B4-BE49-F238E27FC236}">
                <a16:creationId xmlns:a16="http://schemas.microsoft.com/office/drawing/2014/main" id="{B6A962C5-F0CF-2F58-260B-B1CD377A7DA4}"/>
              </a:ext>
            </a:extLst>
          </p:cNvPr>
          <p:cNvSpPr txBox="1">
            <a:spLocks noChangeArrowheads="1"/>
          </p:cNvSpPr>
          <p:nvPr/>
        </p:nvSpPr>
        <p:spPr>
          <a:xfrm>
            <a:off x="533400" y="1205894"/>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2200"/>
              <a:t>Hardware</a:t>
            </a:r>
          </a:p>
          <a:p>
            <a:pPr marL="838200" lvl="1" indent="-381000"/>
            <a:r>
              <a:rPr lang="en-US" altLang="en-US" sz="2200"/>
              <a:t>Mechanical I/O devices much slower than CPU</a:t>
            </a:r>
          </a:p>
          <a:p>
            <a:pPr marL="838200" lvl="1" indent="-381000"/>
            <a:r>
              <a:rPr lang="en-US" altLang="en-US" sz="2200"/>
              <a:t>Read 17 cards/sec vs. execute 1000s instructions/sec</a:t>
            </a:r>
          </a:p>
          <a:p>
            <a:pPr marL="457200" indent="-457200"/>
            <a:r>
              <a:rPr lang="en-US" altLang="en-US" sz="2200"/>
              <a:t>Goal of OS</a:t>
            </a:r>
          </a:p>
          <a:p>
            <a:pPr marL="838200" lvl="1" indent="-381000"/>
            <a:r>
              <a:rPr lang="en-US" altLang="en-US" sz="2200"/>
              <a:t>Improve performance by overlapping I/O with CPU execution</a:t>
            </a:r>
          </a:p>
          <a:p>
            <a:pPr marL="457200" indent="-457200"/>
            <a:r>
              <a:rPr lang="en-US" altLang="en-US" sz="2200">
                <a:solidFill>
                  <a:schemeClr val="hlink"/>
                </a:solidFill>
              </a:rPr>
              <a:t>Spooling: Simultaneous Peripheral Operations On-Line</a:t>
            </a:r>
          </a:p>
          <a:p>
            <a:pPr marL="838200" lvl="1" indent="-381000">
              <a:buFont typeface="Times" panose="02020603050405020304" pitchFamily="18" charset="0"/>
              <a:buAutoNum type="arabicPeriod"/>
            </a:pPr>
            <a:r>
              <a:rPr lang="en-US" altLang="en-US" sz="2200"/>
              <a:t>Read card punches to disk</a:t>
            </a:r>
          </a:p>
          <a:p>
            <a:pPr marL="838200" lvl="1" indent="-381000">
              <a:buFont typeface="Times" panose="02020603050405020304" pitchFamily="18" charset="0"/>
              <a:buAutoNum type="arabicPeriod"/>
            </a:pPr>
            <a:r>
              <a:rPr lang="en-US" altLang="en-US" sz="2200"/>
              <a:t>Compute (while reading and writing to disk)</a:t>
            </a:r>
          </a:p>
          <a:p>
            <a:pPr marL="838200" lvl="1" indent="-381000">
              <a:buFont typeface="Times" panose="02020603050405020304" pitchFamily="18" charset="0"/>
              <a:buAutoNum type="arabicPeriod"/>
            </a:pPr>
            <a:r>
              <a:rPr lang="en-US" altLang="en-US" sz="2200"/>
              <a:t>Write output from disk to printer</a:t>
            </a:r>
          </a:p>
          <a:p>
            <a:pPr marL="457200" indent="-457200"/>
            <a:r>
              <a:rPr lang="en-US" altLang="en-US" sz="2200"/>
              <a:t>OS Functionality</a:t>
            </a:r>
          </a:p>
          <a:p>
            <a:pPr marL="838200" lvl="1" indent="-381000"/>
            <a:r>
              <a:rPr lang="en-US" altLang="en-US" sz="2200"/>
              <a:t>Buffering and interrupt handling</a:t>
            </a:r>
          </a:p>
          <a:p>
            <a:pPr marL="457200" indent="-457200"/>
            <a:r>
              <a:rPr lang="en-US" altLang="en-US" sz="2200"/>
              <a:t>Problem</a:t>
            </a:r>
          </a:p>
          <a:p>
            <a:pPr marL="838200" lvl="1" indent="-381000"/>
            <a:r>
              <a:rPr lang="en-US" altLang="en-US" sz="2200"/>
              <a:t>Machine idle when job waits for I/O to/from disk</a:t>
            </a:r>
          </a:p>
          <a:p>
            <a:pPr marL="457200" indent="-457200"/>
            <a:endParaRPr lang="en-US" altLang="en-US" sz="2200"/>
          </a:p>
          <a:p>
            <a:pPr marL="457200" indent="-457200"/>
            <a:endParaRPr lang="en-US" altLang="en-US" sz="2200" dirty="0"/>
          </a:p>
        </p:txBody>
      </p:sp>
    </p:spTree>
    <p:extLst>
      <p:ext uri="{BB962C8B-B14F-4D97-AF65-F5344CB8AC3E}">
        <p14:creationId xmlns:p14="http://schemas.microsoft.com/office/powerpoint/2010/main" val="141142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80784-AF72-FE38-8E11-C362BE787EB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D6551B3D-B048-D181-C5C7-A379EBE01EE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B910CD97-D6E1-3C1B-034A-C2DDF01A3C5D}"/>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77264DB4-6757-5515-C9D7-54AABE06A365}"/>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5B81B50-8C18-30B5-ED2B-39436F2736DB}"/>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68312D2E-B7AE-1637-B904-A7DB52BFA55D}"/>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F9BB874B-A1D0-73DC-7B95-1663E4385B82}"/>
              </a:ext>
            </a:extLst>
          </p:cNvPr>
          <p:cNvSpPr/>
          <p:nvPr/>
        </p:nvSpPr>
        <p:spPr>
          <a:xfrm>
            <a:off x="348013" y="323845"/>
            <a:ext cx="8905003"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Multiprogram Batch Systems</a:t>
            </a:r>
          </a:p>
        </p:txBody>
      </p:sp>
      <p:sp>
        <p:nvSpPr>
          <p:cNvPr id="2" name="Rectangle 3">
            <a:extLst>
              <a:ext uri="{FF2B5EF4-FFF2-40B4-BE49-F238E27FC236}">
                <a16:creationId xmlns:a16="http://schemas.microsoft.com/office/drawing/2014/main" id="{427F61DF-3CF0-2168-5C4B-75C9FF0FED1A}"/>
              </a:ext>
            </a:extLst>
          </p:cNvPr>
          <p:cNvSpPr txBox="1">
            <a:spLocks noChangeArrowheads="1"/>
          </p:cNvSpPr>
          <p:nvPr/>
        </p:nvSpPr>
        <p:spPr>
          <a:xfrm>
            <a:off x="609600" y="1362073"/>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t>Observation: Spooling provides pool of ready jobs</a:t>
            </a:r>
          </a:p>
          <a:p>
            <a:r>
              <a:rPr lang="en-US" altLang="en-US" sz="2200" dirty="0"/>
              <a:t>Goal of OS</a:t>
            </a:r>
          </a:p>
          <a:p>
            <a:pPr lvl="1"/>
            <a:r>
              <a:rPr lang="en-US" altLang="en-US" sz="2200" dirty="0"/>
              <a:t>Improve performance by always running a job</a:t>
            </a:r>
          </a:p>
          <a:p>
            <a:pPr lvl="1"/>
            <a:r>
              <a:rPr lang="en-US" altLang="en-US" sz="2200" dirty="0"/>
              <a:t>Keep multiple jobs resident in memory</a:t>
            </a:r>
          </a:p>
          <a:p>
            <a:pPr lvl="1"/>
            <a:r>
              <a:rPr lang="en-US" altLang="en-US" sz="2200" dirty="0"/>
              <a:t>When job waits for disk I/O, OS switches to another job</a:t>
            </a:r>
          </a:p>
          <a:p>
            <a:r>
              <a:rPr lang="en-US" altLang="en-US" sz="2200" dirty="0"/>
              <a:t>OS Functionality</a:t>
            </a:r>
          </a:p>
          <a:p>
            <a:pPr lvl="1"/>
            <a:r>
              <a:rPr lang="en-US" altLang="en-US" sz="2200" dirty="0"/>
              <a:t>Job scheduling policies</a:t>
            </a:r>
          </a:p>
          <a:p>
            <a:pPr lvl="1"/>
            <a:r>
              <a:rPr lang="en-US" altLang="en-US" sz="2200" dirty="0"/>
              <a:t>Memory management and protection</a:t>
            </a:r>
          </a:p>
          <a:p>
            <a:r>
              <a:rPr lang="en-US" altLang="en-US" sz="2200" dirty="0"/>
              <a:t>Advantage: Improves throughput and utilization</a:t>
            </a:r>
          </a:p>
          <a:p>
            <a:r>
              <a:rPr lang="en-US" altLang="en-US" sz="2200" dirty="0"/>
              <a:t>Disadvantage: Machine not interactive</a:t>
            </a:r>
          </a:p>
        </p:txBody>
      </p:sp>
      <p:sp>
        <p:nvSpPr>
          <p:cNvPr id="3" name="object 2">
            <a:extLst>
              <a:ext uri="{FF2B5EF4-FFF2-40B4-BE49-F238E27FC236}">
                <a16:creationId xmlns:a16="http://schemas.microsoft.com/office/drawing/2014/main" id="{8191335A-81CF-0A9F-AE25-860B055B2DC8}"/>
              </a:ext>
            </a:extLst>
          </p:cNvPr>
          <p:cNvSpPr>
            <a:spLocks noChangeArrowheads="1"/>
          </p:cNvSpPr>
          <p:nvPr/>
        </p:nvSpPr>
        <p:spPr bwMode="auto">
          <a:xfrm>
            <a:off x="8977770" y="1321958"/>
            <a:ext cx="2574925" cy="4357687"/>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Tree>
    <p:extLst>
      <p:ext uri="{BB962C8B-B14F-4D97-AF65-F5344CB8AC3E}">
        <p14:creationId xmlns:p14="http://schemas.microsoft.com/office/powerpoint/2010/main" val="272544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0FB71-6501-3F28-15DF-8FBFABBF5AF9}"/>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D59D99BD-EC08-680D-1EDD-0BB736FE6C2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F30CA4DE-2363-FF87-9902-8E9A0E0DB1F7}"/>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78937EA5-8CF4-AFDC-4E49-DF301DD3C5B9}"/>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EB87B2E-5521-AF5A-6670-143D75A7E7DC}"/>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3E3F7914-1FB3-A7BC-BE05-B53006C31A43}"/>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2A4D678C-10F9-8109-2DBB-C3D318587651}"/>
              </a:ext>
            </a:extLst>
          </p:cNvPr>
          <p:cNvSpPr/>
          <p:nvPr/>
        </p:nvSpPr>
        <p:spPr>
          <a:xfrm>
            <a:off x="345302" y="323845"/>
            <a:ext cx="7337265"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Inexpensive Peripherals</a:t>
            </a:r>
          </a:p>
        </p:txBody>
      </p:sp>
      <p:sp>
        <p:nvSpPr>
          <p:cNvPr id="2" name="Rectangle 3">
            <a:extLst>
              <a:ext uri="{FF2B5EF4-FFF2-40B4-BE49-F238E27FC236}">
                <a16:creationId xmlns:a16="http://schemas.microsoft.com/office/drawing/2014/main" id="{9DF749BE-F3E4-978D-836C-6C6EA78EBAE9}"/>
              </a:ext>
            </a:extLst>
          </p:cNvPr>
          <p:cNvSpPr txBox="1">
            <a:spLocks noChangeArrowheads="1"/>
          </p:cNvSpPr>
          <p:nvPr/>
        </p:nvSpPr>
        <p:spPr>
          <a:xfrm>
            <a:off x="838199" y="154924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1960s Hardware</a:t>
            </a:r>
          </a:p>
          <a:p>
            <a:pPr lvl="1"/>
            <a:r>
              <a:rPr lang="en-US" altLang="en-US" sz="2000" dirty="0"/>
              <a:t>Expensive mainframes, but inexpensive keyboards and monitors</a:t>
            </a:r>
          </a:p>
          <a:p>
            <a:pPr lvl="1"/>
            <a:r>
              <a:rPr lang="en-US" altLang="en-US" sz="2000" dirty="0"/>
              <a:t>Enables text editors and interactive debuggers</a:t>
            </a:r>
          </a:p>
          <a:p>
            <a:r>
              <a:rPr lang="en-US" altLang="en-US" sz="2400" dirty="0"/>
              <a:t>Goal of OS</a:t>
            </a:r>
          </a:p>
          <a:p>
            <a:pPr lvl="1"/>
            <a:r>
              <a:rPr lang="en-US" altLang="en-US" sz="2000" dirty="0"/>
              <a:t>Improve user’s response time</a:t>
            </a:r>
          </a:p>
          <a:p>
            <a:r>
              <a:rPr lang="en-US" altLang="en-US" sz="2400" dirty="0"/>
              <a:t>OS Functionality</a:t>
            </a:r>
          </a:p>
          <a:p>
            <a:pPr lvl="1"/>
            <a:r>
              <a:rPr lang="en-US" altLang="en-US" sz="2000" dirty="0"/>
              <a:t>Time-sharing: switch between jobs to give appearance of dedicated machine</a:t>
            </a:r>
          </a:p>
          <a:p>
            <a:pPr lvl="1"/>
            <a:r>
              <a:rPr lang="en-US" altLang="en-US" sz="2000" dirty="0"/>
              <a:t>More complex job scheduling</a:t>
            </a:r>
          </a:p>
          <a:p>
            <a:pPr lvl="1"/>
            <a:r>
              <a:rPr lang="en-US" altLang="en-US" sz="2000" dirty="0"/>
              <a:t>Concurrency control and synchronization</a:t>
            </a:r>
          </a:p>
          <a:p>
            <a:r>
              <a:rPr lang="en-US" altLang="en-US" sz="2400" dirty="0"/>
              <a:t>Advantage</a:t>
            </a:r>
          </a:p>
          <a:p>
            <a:pPr lvl="1"/>
            <a:r>
              <a:rPr lang="en-US" altLang="en-US" sz="2000" dirty="0"/>
              <a:t>Users easily submit jobs and get immediate feedback</a:t>
            </a:r>
          </a:p>
        </p:txBody>
      </p:sp>
    </p:spTree>
    <p:extLst>
      <p:ext uri="{BB962C8B-B14F-4D97-AF65-F5344CB8AC3E}">
        <p14:creationId xmlns:p14="http://schemas.microsoft.com/office/powerpoint/2010/main" val="1270505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5BA20-8044-5760-77E8-994FBB91EAD3}"/>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93CB6132-29B1-5948-43A9-45CD8A6038FF}"/>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C0044BAF-3412-5694-E57C-28FC35A725D0}"/>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31160EE1-A472-2872-062C-926AE42BA98C}"/>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89B8FC64-203F-0CDC-3A9C-C824254C39CE}"/>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8392FB0B-9D16-CED9-75D0-EF3617555D3B}"/>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1FEB7F61-7590-1F00-0080-B14053A68CD4}"/>
              </a:ext>
            </a:extLst>
          </p:cNvPr>
          <p:cNvSpPr/>
          <p:nvPr/>
        </p:nvSpPr>
        <p:spPr>
          <a:xfrm>
            <a:off x="343556" y="323845"/>
            <a:ext cx="9975808"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Inexpensive Personal Computers</a:t>
            </a:r>
          </a:p>
        </p:txBody>
      </p:sp>
      <p:sp>
        <p:nvSpPr>
          <p:cNvPr id="2" name="Rectangle 5">
            <a:extLst>
              <a:ext uri="{FF2B5EF4-FFF2-40B4-BE49-F238E27FC236}">
                <a16:creationId xmlns:a16="http://schemas.microsoft.com/office/drawing/2014/main" id="{6562350D-407A-27C8-F774-65AC0A19FF79}"/>
              </a:ext>
            </a:extLst>
          </p:cNvPr>
          <p:cNvSpPr txBox="1">
            <a:spLocks noChangeArrowheads="1"/>
          </p:cNvSpPr>
          <p:nvPr/>
        </p:nvSpPr>
        <p:spPr>
          <a:xfrm>
            <a:off x="685800" y="1211262"/>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a:t>1980s Hardware</a:t>
            </a:r>
          </a:p>
          <a:p>
            <a:pPr lvl="1"/>
            <a:r>
              <a:rPr lang="en-US" altLang="en-US" sz="2200"/>
              <a:t>Entire machine is inexpensive</a:t>
            </a:r>
          </a:p>
          <a:p>
            <a:pPr lvl="1"/>
            <a:r>
              <a:rPr lang="en-US" altLang="en-US" sz="2200"/>
              <a:t>One dedicated machine per user</a:t>
            </a:r>
          </a:p>
          <a:p>
            <a:r>
              <a:rPr lang="en-US" altLang="en-US" sz="2200"/>
              <a:t>Goal of OS</a:t>
            </a:r>
          </a:p>
          <a:p>
            <a:pPr lvl="1"/>
            <a:r>
              <a:rPr lang="en-US" altLang="en-US" sz="2200"/>
              <a:t>Give user control over machine</a:t>
            </a:r>
          </a:p>
          <a:p>
            <a:r>
              <a:rPr lang="en-US" altLang="en-US" sz="2200"/>
              <a:t>OS Functionality</a:t>
            </a:r>
          </a:p>
          <a:p>
            <a:pPr lvl="1"/>
            <a:r>
              <a:rPr lang="en-US" altLang="en-US" sz="2200"/>
              <a:t>Remove time-sharing of jobs, protection, and virtual memory</a:t>
            </a:r>
          </a:p>
          <a:p>
            <a:r>
              <a:rPr lang="en-US" altLang="en-US" sz="2200"/>
              <a:t>Advantages</a:t>
            </a:r>
          </a:p>
          <a:p>
            <a:pPr lvl="1"/>
            <a:r>
              <a:rPr lang="en-US" altLang="en-US" sz="2200"/>
              <a:t>Simplicity</a:t>
            </a:r>
          </a:p>
          <a:p>
            <a:pPr lvl="1"/>
            <a:r>
              <a:rPr lang="en-US" altLang="en-US" sz="2200"/>
              <a:t>Works with little main memory</a:t>
            </a:r>
          </a:p>
          <a:p>
            <a:pPr lvl="1"/>
            <a:r>
              <a:rPr lang="en-US" altLang="en-US" sz="2200"/>
              <a:t>Machine is all your own (performance is predictable)</a:t>
            </a:r>
          </a:p>
          <a:p>
            <a:r>
              <a:rPr lang="en-US" altLang="en-US" sz="2200"/>
              <a:t>Disadvantages</a:t>
            </a:r>
          </a:p>
          <a:p>
            <a:pPr lvl="1"/>
            <a:r>
              <a:rPr lang="en-US" altLang="en-US" sz="2200"/>
              <a:t>No time-sharing or protection between jobs</a:t>
            </a:r>
            <a:endParaRPr lang="en-US" altLang="en-US" sz="2200" dirty="0"/>
          </a:p>
        </p:txBody>
      </p:sp>
      <p:pic>
        <p:nvPicPr>
          <p:cNvPr id="3" name="Picture 4" descr="https://upload.wikimedia.org/wikipedia/commons/thumb/7/7f/Macintosh%2C_Google_NY_office_computer_museum.jpg/220px-Macintosh%2C_Google_NY_office_computer_museum.jpg">
            <a:extLst>
              <a:ext uri="{FF2B5EF4-FFF2-40B4-BE49-F238E27FC236}">
                <a16:creationId xmlns:a16="http://schemas.microsoft.com/office/drawing/2014/main" id="{58812516-BEA6-BC01-7B12-84F358D945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0160" y="1166884"/>
            <a:ext cx="252608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Osborne 1 open.jpg">
            <a:extLst>
              <a:ext uri="{FF2B5EF4-FFF2-40B4-BE49-F238E27FC236}">
                <a16:creationId xmlns:a16="http://schemas.microsoft.com/office/drawing/2014/main" id="{D515C57E-5DA1-C447-68A3-2829C37376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3600" y="3781988"/>
            <a:ext cx="26670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pple Lisa.jpg">
            <a:extLst>
              <a:ext uri="{FF2B5EF4-FFF2-40B4-BE49-F238E27FC236}">
                <a16:creationId xmlns:a16="http://schemas.microsoft.com/office/drawing/2014/main" id="{C3D38FCF-129F-EEFB-F54F-126589B960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295400"/>
            <a:ext cx="1922162"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5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7D796-267E-009B-CEA5-9E84EBD99F47}"/>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2550B6D-A0AC-2E87-641F-DB30CC80CECF}"/>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10EC1FB4-4099-A2E6-88F3-BAF9D956163A}"/>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AF2AC2F2-D294-7E90-D182-61E8659BB8FB}"/>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73B4961D-0694-8D36-ACF3-A0E6D31BC4AA}"/>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6607ABE-A575-4006-9270-509F61FFA392}"/>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FFF4812D-50F4-8B16-2197-3F6E0D80CE69}"/>
              </a:ext>
            </a:extLst>
          </p:cNvPr>
          <p:cNvSpPr/>
          <p:nvPr/>
        </p:nvSpPr>
        <p:spPr>
          <a:xfrm>
            <a:off x="349045" y="319805"/>
            <a:ext cx="10209847"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Inexpensive, Powerful Computers</a:t>
            </a:r>
          </a:p>
        </p:txBody>
      </p:sp>
      <p:sp>
        <p:nvSpPr>
          <p:cNvPr id="2" name="Rectangle 3">
            <a:extLst>
              <a:ext uri="{FF2B5EF4-FFF2-40B4-BE49-F238E27FC236}">
                <a16:creationId xmlns:a16="http://schemas.microsoft.com/office/drawing/2014/main" id="{4E5BCB50-E73A-C016-D1FD-207778157EF1}"/>
              </a:ext>
            </a:extLst>
          </p:cNvPr>
          <p:cNvSpPr txBox="1">
            <a:spLocks noChangeArrowheads="1"/>
          </p:cNvSpPr>
          <p:nvPr/>
        </p:nvSpPr>
        <p:spPr>
          <a:xfrm>
            <a:off x="838199" y="158472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a:t>1990s+ Hardware</a:t>
            </a:r>
          </a:p>
          <a:p>
            <a:pPr lvl="1"/>
            <a:r>
              <a:rPr lang="en-US" altLang="en-US" sz="2000"/>
              <a:t>PCs with increasing computation and storage</a:t>
            </a:r>
          </a:p>
          <a:p>
            <a:pPr lvl="1"/>
            <a:r>
              <a:rPr lang="en-US" altLang="en-US" sz="2000"/>
              <a:t>Users connected to the web</a:t>
            </a:r>
          </a:p>
          <a:p>
            <a:r>
              <a:rPr lang="en-US" altLang="en-US" sz="2400"/>
              <a:t>Goal of OS</a:t>
            </a:r>
          </a:p>
          <a:p>
            <a:pPr lvl="1"/>
            <a:r>
              <a:rPr lang="en-US" altLang="en-US" sz="2000"/>
              <a:t>Allow single user to run several applications simultaneously</a:t>
            </a:r>
          </a:p>
          <a:p>
            <a:pPr lvl="1"/>
            <a:r>
              <a:rPr lang="en-US" altLang="en-US" sz="2000"/>
              <a:t>Provide security from malicious attacks</a:t>
            </a:r>
          </a:p>
          <a:p>
            <a:pPr lvl="1"/>
            <a:r>
              <a:rPr lang="en-US" altLang="en-US" sz="2000"/>
              <a:t>Efficiently support web servers</a:t>
            </a:r>
          </a:p>
          <a:p>
            <a:pPr lvl="1"/>
            <a:endParaRPr lang="en-US" altLang="en-US" sz="2000"/>
          </a:p>
          <a:p>
            <a:r>
              <a:rPr lang="en-US" altLang="en-US" sz="2400"/>
              <a:t>OS Functionality</a:t>
            </a:r>
          </a:p>
          <a:p>
            <a:pPr lvl="1"/>
            <a:r>
              <a:rPr lang="en-US" altLang="en-US" sz="2000"/>
              <a:t>Add back time-sharing, protection, and virtual memory</a:t>
            </a:r>
            <a:endParaRPr lang="en-US" altLang="en-US" sz="2000" dirty="0"/>
          </a:p>
        </p:txBody>
      </p:sp>
      <p:pic>
        <p:nvPicPr>
          <p:cNvPr id="3" name="Picture 2" descr="https://upload.wikimedia.org/wikipedia/commons/thumb/a/a9/Macintosh_portable.jpg/220px-Macintosh_portable.jpg">
            <a:extLst>
              <a:ext uri="{FF2B5EF4-FFF2-40B4-BE49-F238E27FC236}">
                <a16:creationId xmlns:a16="http://schemas.microsoft.com/office/drawing/2014/main" id="{FFC01AFC-1837-6D59-42BF-E76619DCDA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7700" y="1197591"/>
            <a:ext cx="20955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upload.wikimedia.org/wikipedia/commons/thumb/1/1f/Powerbook_150.jpg/220px-Powerbook_150.jpg">
            <a:extLst>
              <a:ext uri="{FF2B5EF4-FFF2-40B4-BE49-F238E27FC236}">
                <a16:creationId xmlns:a16="http://schemas.microsoft.com/office/drawing/2014/main" id="{AE8D0E20-3A19-EC42-A4A0-8343321877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0743" y="3581400"/>
            <a:ext cx="20955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86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C20-EACF-632C-F6D3-8CAC5C59561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76EC309-E3B1-7563-8AEC-4FA444D59E8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7421F91-3D67-794A-2D65-B2A965B2752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560940F-7285-D208-D5DF-6A6780FADEA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E308FA0-3FC4-1909-280C-BB8D09143F4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5ED60-D178-35FA-94F0-70F5EB1D7CCA}"/>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7C28FE4-FD3E-BB11-5EE0-BE528481BFA6}"/>
              </a:ext>
            </a:extLst>
          </p:cNvPr>
          <p:cNvSpPr/>
          <p:nvPr/>
        </p:nvSpPr>
        <p:spPr>
          <a:xfrm>
            <a:off x="345062" y="323845"/>
            <a:ext cx="6433172"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Powerful Computers</a:t>
            </a:r>
          </a:p>
        </p:txBody>
      </p:sp>
      <p:sp>
        <p:nvSpPr>
          <p:cNvPr id="6" name="Rectangle 3">
            <a:extLst>
              <a:ext uri="{FF2B5EF4-FFF2-40B4-BE49-F238E27FC236}">
                <a16:creationId xmlns:a16="http://schemas.microsoft.com/office/drawing/2014/main" id="{25BA44C6-24AF-AEB3-C920-20B085064C24}"/>
              </a:ext>
            </a:extLst>
          </p:cNvPr>
          <p:cNvSpPr txBox="1">
            <a:spLocks noChangeArrowheads="1"/>
          </p:cNvSpPr>
          <p:nvPr/>
        </p:nvSpPr>
        <p:spPr>
          <a:xfrm>
            <a:off x="838199" y="158472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a:t>Real Time Operating Systems</a:t>
            </a:r>
          </a:p>
          <a:p>
            <a:pPr lvl="1"/>
            <a:r>
              <a:rPr lang="en-US" altLang="en-US">
                <a:solidFill>
                  <a:srgbClr val="000000"/>
                </a:solidFill>
              </a:rPr>
              <a:t>Real time system is defined as a data  processing system in which the time  interval required to process and respond  to inputs is so small that it controls the  environment.</a:t>
            </a:r>
          </a:p>
          <a:p>
            <a:pPr lvl="1"/>
            <a:r>
              <a:rPr lang="en-US" altLang="en-US" b="1">
                <a:solidFill>
                  <a:srgbClr val="000000"/>
                </a:solidFill>
              </a:rPr>
              <a:t>Hard RTS: </a:t>
            </a:r>
            <a:r>
              <a:rPr lang="en-US" altLang="en-US">
                <a:solidFill>
                  <a:srgbClr val="000000"/>
                </a:solidFill>
              </a:rPr>
              <a:t>Air Traffic Control, Vehicle Control Sub systems, Nuclear Power Plant etc.</a:t>
            </a:r>
          </a:p>
          <a:p>
            <a:pPr lvl="1"/>
            <a:r>
              <a:rPr lang="en-US" altLang="en-US" b="1">
                <a:solidFill>
                  <a:srgbClr val="000000"/>
                </a:solidFill>
              </a:rPr>
              <a:t>Soft RTS:</a:t>
            </a:r>
            <a:r>
              <a:rPr lang="en-US" altLang="en-US">
                <a:solidFill>
                  <a:srgbClr val="000000"/>
                </a:solidFill>
              </a:rPr>
              <a:t> Multimedia transmission and reception, Telecom Networks etc</a:t>
            </a:r>
          </a:p>
          <a:p>
            <a:r>
              <a:rPr lang="en-US" altLang="en-US" sz="2400"/>
              <a:t>Distributed Operating Systems</a:t>
            </a:r>
          </a:p>
          <a:p>
            <a:pPr lvl="1"/>
            <a:r>
              <a:rPr lang="en-US" altLang="en-US"/>
              <a:t>Multiple systems interconnected and projected as a single system image to the user.</a:t>
            </a:r>
          </a:p>
          <a:p>
            <a:pPr lvl="1"/>
            <a:endParaRPr lang="en-US" altLang="en-US" dirty="0"/>
          </a:p>
        </p:txBody>
      </p:sp>
    </p:spTree>
    <p:extLst>
      <p:ext uri="{BB962C8B-B14F-4D97-AF65-F5344CB8AC3E}">
        <p14:creationId xmlns:p14="http://schemas.microsoft.com/office/powerpoint/2010/main" val="427859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09F5-BAE0-EAEF-8D4C-1562CB267A1C}"/>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967C7EAC-7B4D-084C-FE4B-2F99D0BF1CA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828EB23-C8C3-9D46-2CC5-A31A3CBF6A6A}"/>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7BA10ED5-C875-63E7-0939-D166724291B9}"/>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ACA619F3-5267-980E-86B1-477C0A8050F7}"/>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9F9C3F67-3E32-0CC0-8B2E-449EF899E34E}"/>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10E3955-77E3-1D54-0896-CAD02D4D1880}"/>
              </a:ext>
            </a:extLst>
          </p:cNvPr>
          <p:cNvSpPr/>
          <p:nvPr/>
        </p:nvSpPr>
        <p:spPr>
          <a:xfrm>
            <a:off x="327008" y="333461"/>
            <a:ext cx="9615132"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Computer System Organization</a:t>
            </a:r>
          </a:p>
        </p:txBody>
      </p:sp>
      <p:pic>
        <p:nvPicPr>
          <p:cNvPr id="40" name="Picture 2">
            <a:extLst>
              <a:ext uri="{FF2B5EF4-FFF2-40B4-BE49-F238E27FC236}">
                <a16:creationId xmlns:a16="http://schemas.microsoft.com/office/drawing/2014/main" id="{4D82C9FA-E20E-3A0C-88FF-724199F0FF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3220" y="1408410"/>
            <a:ext cx="9465560" cy="46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26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377AA-8B85-D3CB-208C-1788F03B57C8}"/>
            </a:ext>
          </a:extLst>
        </p:cNvPr>
        <p:cNvGrpSpPr/>
        <p:nvPr/>
      </p:nvGrpSpPr>
      <p:grpSpPr>
        <a:xfrm>
          <a:off x="0" y="0"/>
          <a:ext cx="0" cy="0"/>
          <a:chOff x="0" y="0"/>
          <a:chExt cx="0" cy="0"/>
        </a:xfrm>
      </p:grpSpPr>
      <p:pic>
        <p:nvPicPr>
          <p:cNvPr id="3074" name="Picture 2" descr="CDN media">
            <a:extLst>
              <a:ext uri="{FF2B5EF4-FFF2-40B4-BE49-F238E27FC236}">
                <a16:creationId xmlns:a16="http://schemas.microsoft.com/office/drawing/2014/main" id="{6F1D78CA-1067-5450-293E-97C0A66D95D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7431" y="0"/>
            <a:ext cx="9121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0237204-33DD-1A43-6348-E64D472E6D75}"/>
              </a:ext>
            </a:extLst>
          </p:cNvPr>
          <p:cNvSpPr/>
          <p:nvPr/>
        </p:nvSpPr>
        <p:spPr>
          <a:xfrm>
            <a:off x="11729884" y="6115665"/>
            <a:ext cx="157315" cy="452284"/>
          </a:xfrm>
          <a:prstGeom prst="rect">
            <a:avLst/>
          </a:prstGeom>
          <a:blipFill dpi="0" rotWithShape="1">
            <a:blip r:embed="rId3"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a:extLst>
              <a:ext uri="{FF2B5EF4-FFF2-40B4-BE49-F238E27FC236}">
                <a16:creationId xmlns:a16="http://schemas.microsoft.com/office/drawing/2014/main" id="{8BAAB270-E77C-1D42-C238-F171AB73AB9C}"/>
              </a:ext>
            </a:extLst>
          </p:cNvPr>
          <p:cNvSpPr/>
          <p:nvPr/>
        </p:nvSpPr>
        <p:spPr>
          <a:xfrm>
            <a:off x="250722" y="309717"/>
            <a:ext cx="108155" cy="634180"/>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2873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6968-9FF8-FC97-D843-0FE05918B3BB}"/>
            </a:ext>
          </a:extLst>
        </p:cNvPr>
        <p:cNvGrpSpPr/>
        <p:nvPr/>
      </p:nvGrpSpPr>
      <p:grpSpPr>
        <a:xfrm>
          <a:off x="0" y="0"/>
          <a:ext cx="0" cy="0"/>
          <a:chOff x="0" y="0"/>
          <a:chExt cx="0" cy="0"/>
        </a:xfrm>
      </p:grpSpPr>
      <p:pic>
        <p:nvPicPr>
          <p:cNvPr id="1028" name="Picture 4" descr="Aesthetic Oceanic Concrete Texture Background, Blue Wallpaper, Art Wallpaper,  Solid Color Background Image And Wallpaper for Free Download">
            <a:extLst>
              <a:ext uri="{FF2B5EF4-FFF2-40B4-BE49-F238E27FC236}">
                <a16:creationId xmlns:a16="http://schemas.microsoft.com/office/drawing/2014/main" id="{C47FBB19-A29C-E40E-9BA5-0090186D1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00"/>
            <a:ext cx="8504903"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19522A6-E862-9043-906A-A1C26732AF12}"/>
              </a:ext>
            </a:extLst>
          </p:cNvPr>
          <p:cNvSpPr/>
          <p:nvPr/>
        </p:nvSpPr>
        <p:spPr>
          <a:xfrm>
            <a:off x="898128" y="2853155"/>
            <a:ext cx="5525102" cy="1754326"/>
          </a:xfrm>
          <a:prstGeom prst="rect">
            <a:avLst/>
          </a:prstGeom>
          <a:noFill/>
        </p:spPr>
        <p:txBody>
          <a:bodyPr wrap="none" lIns="91440" tIns="45720" rIns="91440" bIns="45720">
            <a:spAutoFit/>
          </a:bodyPr>
          <a:lstStyle/>
          <a:p>
            <a:r>
              <a:rPr lang="en-US" sz="5400" b="1" spc="50" dirty="0">
                <a:ln w="0"/>
                <a:solidFill>
                  <a:schemeClr val="bg2"/>
                </a:solidFill>
                <a:effectLst>
                  <a:innerShdw blurRad="63500" dist="50800" dir="13500000">
                    <a:srgbClr val="000000">
                      <a:alpha val="50000"/>
                    </a:srgbClr>
                  </a:innerShdw>
                </a:effectLst>
              </a:rPr>
              <a:t>Operating System </a:t>
            </a:r>
          </a:p>
          <a:p>
            <a:r>
              <a:rPr lang="en-US" sz="5400" b="1" spc="50" dirty="0">
                <a:ln w="0"/>
                <a:solidFill>
                  <a:schemeClr val="bg2"/>
                </a:solidFill>
                <a:effectLst>
                  <a:innerShdw blurRad="63500" dist="50800" dir="13500000">
                    <a:srgbClr val="000000">
                      <a:alpha val="50000"/>
                    </a:srgbClr>
                  </a:innerShdw>
                </a:effectLst>
              </a:rPr>
              <a:t>Architecture</a:t>
            </a:r>
            <a:endParaRPr lang="en-US" sz="5400"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033566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C20-EACF-632C-F6D3-8CAC5C59561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76EC309-E3B1-7563-8AEC-4FA444D59E8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7421F91-3D67-794A-2D65-B2A965B2752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560940F-7285-D208-D5DF-6A6780FADEA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E308FA0-3FC4-1909-280C-BB8D09143F4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5ED60-D178-35FA-94F0-70F5EB1D7CCA}"/>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7C28FE4-FD3E-BB11-5EE0-BE528481BFA6}"/>
              </a:ext>
            </a:extLst>
          </p:cNvPr>
          <p:cNvSpPr/>
          <p:nvPr/>
        </p:nvSpPr>
        <p:spPr>
          <a:xfrm>
            <a:off x="370591" y="312122"/>
            <a:ext cx="9969396"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Kernel Based Operating Systems</a:t>
            </a:r>
          </a:p>
        </p:txBody>
      </p:sp>
      <p:sp>
        <p:nvSpPr>
          <p:cNvPr id="6" name="Rectangle 3">
            <a:extLst>
              <a:ext uri="{FF2B5EF4-FFF2-40B4-BE49-F238E27FC236}">
                <a16:creationId xmlns:a16="http://schemas.microsoft.com/office/drawing/2014/main" id="{25BA44C6-24AF-AEB3-C920-20B085064C24}"/>
              </a:ext>
            </a:extLst>
          </p:cNvPr>
          <p:cNvSpPr txBox="1">
            <a:spLocks noChangeArrowheads="1"/>
          </p:cNvSpPr>
          <p:nvPr/>
        </p:nvSpPr>
        <p:spPr>
          <a:xfrm>
            <a:off x="838199" y="158472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Kernel is the core of the operating system. </a:t>
            </a:r>
          </a:p>
          <a:p>
            <a:r>
              <a:rPr lang="en-US" altLang="en-US" sz="2400" dirty="0"/>
              <a:t>It controls everything in a computer.</a:t>
            </a:r>
          </a:p>
          <a:p>
            <a:r>
              <a:rPr lang="en-US" altLang="en-US" sz="2400" dirty="0"/>
              <a:t>Types of Architecture</a:t>
            </a:r>
          </a:p>
          <a:p>
            <a:pPr lvl="1"/>
            <a:r>
              <a:rPr lang="en-US" altLang="en-US" dirty="0"/>
              <a:t>Monolithic architecture</a:t>
            </a:r>
          </a:p>
          <a:p>
            <a:pPr lvl="1"/>
            <a:r>
              <a:rPr lang="en-US" altLang="en-US" dirty="0"/>
              <a:t>Microkernel architecture</a:t>
            </a:r>
          </a:p>
          <a:p>
            <a:pPr lvl="1"/>
            <a:r>
              <a:rPr lang="en-US" altLang="en-US" dirty="0"/>
              <a:t>Hybrid Kernel architecture</a:t>
            </a:r>
          </a:p>
        </p:txBody>
      </p:sp>
    </p:spTree>
    <p:extLst>
      <p:ext uri="{BB962C8B-B14F-4D97-AF65-F5344CB8AC3E}">
        <p14:creationId xmlns:p14="http://schemas.microsoft.com/office/powerpoint/2010/main" val="595031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C20-EACF-632C-F6D3-8CAC5C59561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76EC309-E3B1-7563-8AEC-4FA444D59E8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7421F91-3D67-794A-2D65-B2A965B2752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560940F-7285-D208-D5DF-6A6780FADEA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E308FA0-3FC4-1909-280C-BB8D09143F4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5ED60-D178-35FA-94F0-70F5EB1D7CCA}"/>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2">
            <a:extLst>
              <a:ext uri="{FF2B5EF4-FFF2-40B4-BE49-F238E27FC236}">
                <a16:creationId xmlns:a16="http://schemas.microsoft.com/office/drawing/2014/main" id="{F13F01F3-7CB4-416E-B07D-64584F196141}"/>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473235" y="309436"/>
            <a:ext cx="5601668" cy="6293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444AB0DA-38AB-49D3-B7C8-484D7611C9E4}"/>
              </a:ext>
            </a:extLst>
          </p:cNvPr>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4642" y="967959"/>
            <a:ext cx="6210889" cy="5713594"/>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77C28FE4-FD3E-BB11-5EE0-BE528481BFA6}"/>
              </a:ext>
            </a:extLst>
          </p:cNvPr>
          <p:cNvSpPr/>
          <p:nvPr/>
        </p:nvSpPr>
        <p:spPr>
          <a:xfrm>
            <a:off x="358877" y="309436"/>
            <a:ext cx="7385355"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Unix- Monolithic Kernel</a:t>
            </a:r>
          </a:p>
        </p:txBody>
      </p:sp>
    </p:spTree>
    <p:extLst>
      <p:ext uri="{BB962C8B-B14F-4D97-AF65-F5344CB8AC3E}">
        <p14:creationId xmlns:p14="http://schemas.microsoft.com/office/powerpoint/2010/main" val="2782270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C20-EACF-632C-F6D3-8CAC5C59561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76EC309-E3B1-7563-8AEC-4FA444D59E8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7421F91-3D67-794A-2D65-B2A965B2752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560940F-7285-D208-D5DF-6A6780FADEA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E308FA0-3FC4-1909-280C-BB8D09143F4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5ED60-D178-35FA-94F0-70F5EB1D7CCA}"/>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7C28FE4-FD3E-BB11-5EE0-BE528481BFA6}"/>
              </a:ext>
            </a:extLst>
          </p:cNvPr>
          <p:cNvSpPr/>
          <p:nvPr/>
        </p:nvSpPr>
        <p:spPr>
          <a:xfrm>
            <a:off x="358475" y="312122"/>
            <a:ext cx="5609228"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Monolithic Kernel</a:t>
            </a:r>
          </a:p>
        </p:txBody>
      </p:sp>
      <p:sp>
        <p:nvSpPr>
          <p:cNvPr id="6" name="Rectangle 3">
            <a:extLst>
              <a:ext uri="{FF2B5EF4-FFF2-40B4-BE49-F238E27FC236}">
                <a16:creationId xmlns:a16="http://schemas.microsoft.com/office/drawing/2014/main" id="{25BA44C6-24AF-AEB3-C920-20B085064C24}"/>
              </a:ext>
            </a:extLst>
          </p:cNvPr>
          <p:cNvSpPr txBox="1">
            <a:spLocks noChangeArrowheads="1"/>
          </p:cNvSpPr>
          <p:nvPr/>
        </p:nvSpPr>
        <p:spPr>
          <a:xfrm>
            <a:off x="250722" y="1386245"/>
            <a:ext cx="3782016" cy="51817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All services within a single kernel. </a:t>
            </a:r>
          </a:p>
          <a:p>
            <a:r>
              <a:rPr lang="en-US" altLang="en-US" sz="2400" dirty="0"/>
              <a:t>Less flexible for modifications</a:t>
            </a:r>
          </a:p>
          <a:p>
            <a:r>
              <a:rPr lang="en-US" sz="2400" dirty="0"/>
              <a:t>Kernel mode and User mode</a:t>
            </a:r>
          </a:p>
          <a:p>
            <a:r>
              <a:rPr lang="en-US" altLang="en-US" sz="2400" dirty="0"/>
              <a:t>Windows 95, 98, ME.  </a:t>
            </a:r>
          </a:p>
          <a:p>
            <a:r>
              <a:rPr lang="en-US" altLang="en-US" sz="2400" dirty="0"/>
              <a:t>All Linux distributions. </a:t>
            </a:r>
          </a:p>
          <a:p>
            <a:r>
              <a:rPr lang="en-US" altLang="en-US" sz="2400" dirty="0"/>
              <a:t>Android uses a modified Linux Kernel</a:t>
            </a:r>
          </a:p>
          <a:p>
            <a:endParaRPr lang="en-US" altLang="en-US" sz="2400" dirty="0"/>
          </a:p>
        </p:txBody>
      </p:sp>
      <p:pic>
        <p:nvPicPr>
          <p:cNvPr id="10" name="Picture 2">
            <a:extLst>
              <a:ext uri="{FF2B5EF4-FFF2-40B4-BE49-F238E27FC236}">
                <a16:creationId xmlns:a16="http://schemas.microsoft.com/office/drawing/2014/main" id="{F701AFC7-1125-48E1-AE3C-2A13C34AB5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95" t="2187" r="3161" b="12635"/>
          <a:stretch/>
        </p:blipFill>
        <p:spPr bwMode="auto">
          <a:xfrm>
            <a:off x="4032738" y="1384784"/>
            <a:ext cx="7936523" cy="4032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0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C20-EACF-632C-F6D3-8CAC5C59561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76EC309-E3B1-7563-8AEC-4FA444D59E8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7421F91-3D67-794A-2D65-B2A965B2752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560940F-7285-D208-D5DF-6A6780FADEA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E308FA0-3FC4-1909-280C-BB8D09143F4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5ED60-D178-35FA-94F0-70F5EB1D7CCA}"/>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7C28FE4-FD3E-BB11-5EE0-BE528481BFA6}"/>
              </a:ext>
            </a:extLst>
          </p:cNvPr>
          <p:cNvSpPr/>
          <p:nvPr/>
        </p:nvSpPr>
        <p:spPr>
          <a:xfrm>
            <a:off x="358780" y="312122"/>
            <a:ext cx="7906332"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Linux - Monolithic Kernel</a:t>
            </a:r>
          </a:p>
        </p:txBody>
      </p:sp>
      <p:sp>
        <p:nvSpPr>
          <p:cNvPr id="6" name="Rectangle 3">
            <a:extLst>
              <a:ext uri="{FF2B5EF4-FFF2-40B4-BE49-F238E27FC236}">
                <a16:creationId xmlns:a16="http://schemas.microsoft.com/office/drawing/2014/main" id="{25BA44C6-24AF-AEB3-C920-20B085064C24}"/>
              </a:ext>
            </a:extLst>
          </p:cNvPr>
          <p:cNvSpPr txBox="1">
            <a:spLocks noChangeArrowheads="1"/>
          </p:cNvSpPr>
          <p:nvPr/>
        </p:nvSpPr>
        <p:spPr>
          <a:xfrm>
            <a:off x="250722" y="1386245"/>
            <a:ext cx="3782016" cy="51817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Linux has a monolithic Kernel.</a:t>
            </a:r>
          </a:p>
          <a:p>
            <a:r>
              <a:rPr lang="en-US" altLang="en-US" sz="2400" dirty="0"/>
              <a:t>System libraries and Device drivers help Software applications pass instructions to the Kernel or the Device drivers. </a:t>
            </a:r>
          </a:p>
          <a:p>
            <a:r>
              <a:rPr lang="en-US" altLang="en-US" sz="2400" dirty="0"/>
              <a:t>User mode has applications or tools which in turn interact with Kernel directly or indirectly via system libraries, device drivers.</a:t>
            </a:r>
          </a:p>
        </p:txBody>
      </p:sp>
      <p:pic>
        <p:nvPicPr>
          <p:cNvPr id="13" name="Picture 2">
            <a:extLst>
              <a:ext uri="{FF2B5EF4-FFF2-40B4-BE49-F238E27FC236}">
                <a16:creationId xmlns:a16="http://schemas.microsoft.com/office/drawing/2014/main" id="{3AC27AAD-383D-4A4B-8790-A02358BC5F20}"/>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0562" t="17656" r="9740" b="12932"/>
          <a:stretch/>
        </p:blipFill>
        <p:spPr bwMode="auto">
          <a:xfrm>
            <a:off x="4487153" y="1142639"/>
            <a:ext cx="7321388" cy="4782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3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C20-EACF-632C-F6D3-8CAC5C59561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76EC309-E3B1-7563-8AEC-4FA444D59E8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7421F91-3D67-794A-2D65-B2A965B2752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560940F-7285-D208-D5DF-6A6780FADEA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E308FA0-3FC4-1909-280C-BB8D09143F4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5ED60-D178-35FA-94F0-70F5EB1D7CCA}"/>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7C28FE4-FD3E-BB11-5EE0-BE528481BFA6}"/>
              </a:ext>
            </a:extLst>
          </p:cNvPr>
          <p:cNvSpPr/>
          <p:nvPr/>
        </p:nvSpPr>
        <p:spPr>
          <a:xfrm>
            <a:off x="373857" y="312122"/>
            <a:ext cx="2553904"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Android</a:t>
            </a:r>
          </a:p>
        </p:txBody>
      </p:sp>
      <p:sp>
        <p:nvSpPr>
          <p:cNvPr id="6" name="Rectangle 3">
            <a:extLst>
              <a:ext uri="{FF2B5EF4-FFF2-40B4-BE49-F238E27FC236}">
                <a16:creationId xmlns:a16="http://schemas.microsoft.com/office/drawing/2014/main" id="{25BA44C6-24AF-AEB3-C920-20B085064C24}"/>
              </a:ext>
            </a:extLst>
          </p:cNvPr>
          <p:cNvSpPr txBox="1">
            <a:spLocks noChangeArrowheads="1"/>
          </p:cNvSpPr>
          <p:nvPr/>
        </p:nvSpPr>
        <p:spPr>
          <a:xfrm>
            <a:off x="250722" y="1386245"/>
            <a:ext cx="7147764" cy="51817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Uses Linux kernel for underlying functionalities such as threading, key security features and low-level memory management.</a:t>
            </a:r>
          </a:p>
          <a:p>
            <a:r>
              <a:rPr lang="en-US" altLang="en-US" sz="2400" dirty="0"/>
              <a:t>HAL provides standard interfaces that expose device hardware capabilities to the higher-level Java API framework.</a:t>
            </a:r>
          </a:p>
          <a:p>
            <a:r>
              <a:rPr lang="en-US" altLang="en-US" sz="2400" dirty="0"/>
              <a:t>Android version 5.0 (API level 21) or higher, each app runs in its own process and with its own instance of the Android Runtime (ART).</a:t>
            </a:r>
          </a:p>
          <a:p>
            <a:r>
              <a:rPr lang="en-US" altLang="en-US" sz="2400" dirty="0"/>
              <a:t>ART, HAL and other components use Native C/C++ libraries.</a:t>
            </a:r>
          </a:p>
          <a:p>
            <a:r>
              <a:rPr lang="en-US" altLang="en-US" sz="2400" dirty="0"/>
              <a:t>The entire feature-set of the Android OS is available through APIs written in the Java language.</a:t>
            </a:r>
          </a:p>
        </p:txBody>
      </p:sp>
      <p:pic>
        <p:nvPicPr>
          <p:cNvPr id="1026" name="Picture 2" descr="https://developer.android.com/static/guide/platform/images/android-stack_2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3715" y="-27300"/>
            <a:ext cx="4699670" cy="692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8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C20-EACF-632C-F6D3-8CAC5C59561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76EC309-E3B1-7563-8AEC-4FA444D59E8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7421F91-3D67-794A-2D65-B2A965B2752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560940F-7285-D208-D5DF-6A6780FADEA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E308FA0-3FC4-1909-280C-BB8D09143F4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5ED60-D178-35FA-94F0-70F5EB1D7CCA}"/>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7C28FE4-FD3E-BB11-5EE0-BE528481BFA6}"/>
              </a:ext>
            </a:extLst>
          </p:cNvPr>
          <p:cNvSpPr/>
          <p:nvPr/>
        </p:nvSpPr>
        <p:spPr>
          <a:xfrm>
            <a:off x="369588" y="312122"/>
            <a:ext cx="9924512"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Micro Kernel Operating Systems</a:t>
            </a:r>
          </a:p>
        </p:txBody>
      </p:sp>
      <p:sp>
        <p:nvSpPr>
          <p:cNvPr id="6" name="Rectangle 3">
            <a:extLst>
              <a:ext uri="{FF2B5EF4-FFF2-40B4-BE49-F238E27FC236}">
                <a16:creationId xmlns:a16="http://schemas.microsoft.com/office/drawing/2014/main" id="{25BA44C6-24AF-AEB3-C920-20B085064C24}"/>
              </a:ext>
            </a:extLst>
          </p:cNvPr>
          <p:cNvSpPr txBox="1">
            <a:spLocks noChangeArrowheads="1"/>
          </p:cNvSpPr>
          <p:nvPr/>
        </p:nvSpPr>
        <p:spPr>
          <a:xfrm>
            <a:off x="250722" y="1386245"/>
            <a:ext cx="4407496" cy="53291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Kernel have the basic interaction with hardware and the basic Inter-Process Communication mechanisms.</a:t>
            </a:r>
          </a:p>
          <a:p>
            <a:r>
              <a:rPr lang="en-US" altLang="en-US" sz="2400" dirty="0"/>
              <a:t>Flexibility to add or modify features</a:t>
            </a:r>
          </a:p>
          <a:p>
            <a:r>
              <a:rPr lang="en-US" altLang="en-US" sz="2400" dirty="0"/>
              <a:t>IPC, scheduling and memory management are the core services in a micro-kernel.</a:t>
            </a:r>
          </a:p>
          <a:p>
            <a:r>
              <a:rPr lang="en-US" altLang="en-US" sz="2400" dirty="0"/>
              <a:t>Rest of the OS services exist as independent services.</a:t>
            </a:r>
          </a:p>
          <a:p>
            <a:r>
              <a:rPr lang="en-US" altLang="en-US" sz="2400" dirty="0"/>
              <a:t>Examples: Eclipse IDE, Mach, OKL4, </a:t>
            </a:r>
            <a:r>
              <a:rPr lang="en-US" altLang="en-US" sz="2400" dirty="0" err="1"/>
              <a:t>Codezero</a:t>
            </a:r>
            <a:r>
              <a:rPr lang="en-US" altLang="en-US" sz="2400" dirty="0"/>
              <a:t>, </a:t>
            </a:r>
            <a:r>
              <a:rPr lang="en-US" altLang="en-US" sz="2400" dirty="0" err="1"/>
              <a:t>Fiasco.OC</a:t>
            </a:r>
            <a:r>
              <a:rPr lang="en-US" altLang="en-US" sz="2400" dirty="0"/>
              <a:t>, </a:t>
            </a:r>
            <a:r>
              <a:rPr lang="en-US" altLang="en-US" sz="2400" dirty="0" err="1"/>
              <a:t>PikeOS</a:t>
            </a:r>
            <a:r>
              <a:rPr lang="en-US" altLang="en-US" sz="2400" dirty="0"/>
              <a:t>, seL4, QNX</a:t>
            </a:r>
          </a:p>
          <a:p>
            <a:endParaRPr lang="en-US" altLang="en-US" sz="2400" dirty="0"/>
          </a:p>
        </p:txBody>
      </p:sp>
      <p:pic>
        <p:nvPicPr>
          <p:cNvPr id="13" name="Picture 2">
            <a:extLst>
              <a:ext uri="{FF2B5EF4-FFF2-40B4-BE49-F238E27FC236}">
                <a16:creationId xmlns:a16="http://schemas.microsoft.com/office/drawing/2014/main" id="{B29B4EB0-2D1A-40BC-80C5-A569AF2EE39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l="2857" t="1492" r="3731" b="7573"/>
          <a:stretch/>
        </p:blipFill>
        <p:spPr bwMode="auto">
          <a:xfrm>
            <a:off x="4658218" y="1386245"/>
            <a:ext cx="7228981"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81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C20-EACF-632C-F6D3-8CAC5C59561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76EC309-E3B1-7563-8AEC-4FA444D59E8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7421F91-3D67-794A-2D65-B2A965B2752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560940F-7285-D208-D5DF-6A6780FADEA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E308FA0-3FC4-1909-280C-BB8D09143F4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5ED60-D178-35FA-94F0-70F5EB1D7CCA}"/>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7C28FE4-FD3E-BB11-5EE0-BE528481BFA6}"/>
              </a:ext>
            </a:extLst>
          </p:cNvPr>
          <p:cNvSpPr/>
          <p:nvPr/>
        </p:nvSpPr>
        <p:spPr>
          <a:xfrm>
            <a:off x="366497" y="312122"/>
            <a:ext cx="10235494"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Hybrid Kernel Operating Systems</a:t>
            </a:r>
          </a:p>
        </p:txBody>
      </p:sp>
      <p:pic>
        <p:nvPicPr>
          <p:cNvPr id="2050" name="Picture 2" descr="undefined"/>
          <p:cNvPicPr>
            <a:picLocks noChangeAspect="1" noChangeArrowheads="1"/>
          </p:cNvPicPr>
          <p:nvPr/>
        </p:nvPicPr>
        <p:blipFill rotWithShape="1">
          <a:blip r:embed="rId6">
            <a:extLst>
              <a:ext uri="{28A0092B-C50C-407E-A947-70E740481C1C}">
                <a14:useLocalDpi xmlns:a14="http://schemas.microsoft.com/office/drawing/2010/main" val="0"/>
              </a:ext>
            </a:extLst>
          </a:blip>
          <a:srcRect l="15196"/>
          <a:stretch/>
        </p:blipFill>
        <p:spPr bwMode="auto">
          <a:xfrm>
            <a:off x="190216" y="2020380"/>
            <a:ext cx="11996928" cy="36177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216" y="5732607"/>
            <a:ext cx="11753709" cy="646331"/>
          </a:xfrm>
          <a:prstGeom prst="rect">
            <a:avLst/>
          </a:prstGeom>
        </p:spPr>
        <p:txBody>
          <a:bodyPr wrap="square">
            <a:spAutoFit/>
          </a:bodyPr>
          <a:lstStyle/>
          <a:p>
            <a:r>
              <a:rPr lang="en-IN" dirty="0"/>
              <a:t>Windows NT, Windows 2000, Windows XP, Windows Vista, Windows 7, Windows 8, Windows 8.1, Windows 10</a:t>
            </a:r>
          </a:p>
          <a:p>
            <a:r>
              <a:rPr lang="en-IN" dirty="0"/>
              <a:t>Apple's </a:t>
            </a:r>
            <a:r>
              <a:rPr lang="en-IN" dirty="0" err="1"/>
              <a:t>macOS</a:t>
            </a:r>
            <a:r>
              <a:rPr lang="en-IN" dirty="0"/>
              <a:t> for desktop machines, Apple's iOS for mobiles uses hybrid (XNU)</a:t>
            </a:r>
          </a:p>
        </p:txBody>
      </p:sp>
      <p:sp>
        <p:nvSpPr>
          <p:cNvPr id="3" name="Rectangle 2"/>
          <p:cNvSpPr/>
          <p:nvPr/>
        </p:nvSpPr>
        <p:spPr>
          <a:xfrm>
            <a:off x="190216" y="1140030"/>
            <a:ext cx="11753709" cy="830997"/>
          </a:xfrm>
          <a:prstGeom prst="rect">
            <a:avLst/>
          </a:prstGeom>
        </p:spPr>
        <p:txBody>
          <a:bodyPr wrap="square">
            <a:spAutoFit/>
          </a:bodyPr>
          <a:lstStyle/>
          <a:p>
            <a:r>
              <a:rPr lang="en-US" sz="2400" dirty="0"/>
              <a:t>Hybrid kernel aims to have an optimal performance and the flexibility to modify and upgrade kernel services</a:t>
            </a:r>
            <a:endParaRPr lang="en-IN" sz="2400" dirty="0"/>
          </a:p>
        </p:txBody>
      </p:sp>
    </p:spTree>
    <p:extLst>
      <p:ext uri="{BB962C8B-B14F-4D97-AF65-F5344CB8AC3E}">
        <p14:creationId xmlns:p14="http://schemas.microsoft.com/office/powerpoint/2010/main" val="323336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27C20-EACF-632C-F6D3-8CAC5C59561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76EC309-E3B1-7563-8AEC-4FA444D59E8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7421F91-3D67-794A-2D65-B2A965B2752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560940F-7285-D208-D5DF-6A6780FADEA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E308FA0-3FC4-1909-280C-BB8D09143F4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5ED60-D178-35FA-94F0-70F5EB1D7CCA}"/>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7C28FE4-FD3E-BB11-5EE0-BE528481BFA6}"/>
              </a:ext>
            </a:extLst>
          </p:cNvPr>
          <p:cNvSpPr/>
          <p:nvPr/>
        </p:nvSpPr>
        <p:spPr>
          <a:xfrm>
            <a:off x="359576" y="312122"/>
            <a:ext cx="3825086"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Windows NT</a:t>
            </a:r>
          </a:p>
        </p:txBody>
      </p:sp>
      <p:sp>
        <p:nvSpPr>
          <p:cNvPr id="3" name="Rectangle 2"/>
          <p:cNvSpPr/>
          <p:nvPr/>
        </p:nvSpPr>
        <p:spPr>
          <a:xfrm>
            <a:off x="190216" y="1345633"/>
            <a:ext cx="7131650" cy="4893647"/>
          </a:xfrm>
          <a:prstGeom prst="rect">
            <a:avLst/>
          </a:prstGeom>
        </p:spPr>
        <p:txBody>
          <a:bodyPr wrap="square">
            <a:spAutoFit/>
          </a:bodyPr>
          <a:lstStyle/>
          <a:p>
            <a:pPr marL="342900" indent="-342900">
              <a:buFont typeface="Arial" panose="020B0604020202020204" pitchFamily="34" charset="0"/>
              <a:buChar char="•"/>
            </a:pPr>
            <a:r>
              <a:rPr lang="en-US" sz="2400" dirty="0"/>
              <a:t>HAL was designed to hide differences in hardware and provide a consistent platform on which the kernel is run.</a:t>
            </a:r>
          </a:p>
          <a:p>
            <a:pPr marL="342900" indent="-342900">
              <a:buFont typeface="Arial" panose="020B0604020202020204" pitchFamily="34" charset="0"/>
              <a:buChar char="•"/>
            </a:pPr>
            <a:r>
              <a:rPr lang="en-US" sz="2400" dirty="0"/>
              <a:t>The Executive interfaces, with all the user mode subsystems, deal with I/O, object management, security and process management.</a:t>
            </a:r>
          </a:p>
          <a:p>
            <a:pPr marL="342900" indent="-342900">
              <a:buFont typeface="Arial" panose="020B0604020202020204" pitchFamily="34" charset="0"/>
              <a:buChar char="•"/>
            </a:pPr>
            <a:r>
              <a:rPr lang="en-US" sz="2400" dirty="0"/>
              <a:t>The kernel sits between the hardware abstraction layer and the Executive to provide multiprocessor </a:t>
            </a:r>
            <a:r>
              <a:rPr lang="en-US" sz="2400" dirty="0" err="1"/>
              <a:t>synchronisation</a:t>
            </a:r>
            <a:r>
              <a:rPr lang="en-US" sz="2400" dirty="0"/>
              <a:t>, thread and interrupt scheduling and dispatching, and trap handling and exception dispatching. </a:t>
            </a:r>
          </a:p>
          <a:p>
            <a:pPr marL="342900" indent="-342900">
              <a:buFont typeface="Arial" panose="020B0604020202020204" pitchFamily="34" charset="0"/>
              <a:buChar char="•"/>
            </a:pPr>
            <a:r>
              <a:rPr lang="en-US" sz="2400" dirty="0"/>
              <a:t>The kernel is also responsible for initializing device drivers at </a:t>
            </a:r>
            <a:r>
              <a:rPr lang="en-US" sz="2400" dirty="0" err="1"/>
              <a:t>bootup</a:t>
            </a:r>
            <a:r>
              <a:rPr lang="en-US" sz="2400" dirty="0"/>
              <a:t>.</a:t>
            </a:r>
          </a:p>
        </p:txBody>
      </p:sp>
      <p:pic>
        <p:nvPicPr>
          <p:cNvPr id="12" name="Picture 2">
            <a:extLst>
              <a:ext uri="{FF2B5EF4-FFF2-40B4-BE49-F238E27FC236}">
                <a16:creationId xmlns:a16="http://schemas.microsoft.com/office/drawing/2014/main" id="{5D8F3070-6A11-4C30-8F3F-1A3D5DBF26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1866" y="125354"/>
            <a:ext cx="4850848" cy="6216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5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E83DD-4895-4D98-6789-623E2A0808C3}"/>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FBB9E6D-EC38-A894-0863-E735A410496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24E987D-802E-3468-FA04-78E5ED63C1A6}"/>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0A3B9437-403E-E5D6-6135-4A79079EAFAC}"/>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690A9980-C315-1FEF-FC1B-3F917B49E599}"/>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C244B38D-80D3-FB86-A74A-130489C13D43}"/>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A9ED3135-F7B1-C0B3-3888-7CBB3AD93933}"/>
              </a:ext>
            </a:extLst>
          </p:cNvPr>
          <p:cNvSpPr txBox="1"/>
          <p:nvPr/>
        </p:nvSpPr>
        <p:spPr>
          <a:xfrm>
            <a:off x="608148" y="1495839"/>
            <a:ext cx="3810000" cy="4154984"/>
          </a:xfrm>
          <a:prstGeom prst="rect">
            <a:avLst/>
          </a:prstGeom>
          <a:noFill/>
        </p:spPr>
        <p:txBody>
          <a:bodyPr wrap="square" rtlCol="0">
            <a:spAutoFit/>
          </a:bodyPr>
          <a:lstStyle/>
          <a:p>
            <a:r>
              <a:rPr lang="en-US" sz="2400" dirty="0"/>
              <a:t>Void main()</a:t>
            </a:r>
          </a:p>
          <a:p>
            <a:r>
              <a:rPr lang="en-US" sz="2400" dirty="0"/>
              <a:t>  {</a:t>
            </a:r>
          </a:p>
          <a:p>
            <a:r>
              <a:rPr lang="en-US" sz="2400" dirty="0"/>
              <a:t>1      int </a:t>
            </a:r>
            <a:r>
              <a:rPr lang="en-US" sz="2400" dirty="0" err="1"/>
              <a:t>a,b</a:t>
            </a:r>
            <a:r>
              <a:rPr lang="en-US" sz="2400" dirty="0"/>
              <a:t>;</a:t>
            </a:r>
          </a:p>
          <a:p>
            <a:r>
              <a:rPr lang="en-US" sz="2400" dirty="0"/>
              <a:t>2      </a:t>
            </a:r>
            <a:r>
              <a:rPr lang="en-US" sz="2400" dirty="0" err="1"/>
              <a:t>printf</a:t>
            </a:r>
            <a:r>
              <a:rPr lang="en-US" sz="2400" dirty="0"/>
              <a:t>(“Enter a”);</a:t>
            </a:r>
          </a:p>
          <a:p>
            <a:r>
              <a:rPr lang="en-US" sz="2400" dirty="0"/>
              <a:t>3      </a:t>
            </a:r>
            <a:r>
              <a:rPr lang="en-US" sz="2400" dirty="0" err="1"/>
              <a:t>scanf</a:t>
            </a:r>
            <a:r>
              <a:rPr lang="en-US" sz="2400" dirty="0"/>
              <a:t>(“%</a:t>
            </a:r>
            <a:r>
              <a:rPr lang="en-US" sz="2400" dirty="0" err="1"/>
              <a:t>d”,&amp;a</a:t>
            </a:r>
            <a:r>
              <a:rPr lang="en-US" sz="2400" dirty="0"/>
              <a:t>);</a:t>
            </a:r>
          </a:p>
          <a:p>
            <a:r>
              <a:rPr lang="en-US" sz="2400" dirty="0"/>
              <a:t>4      </a:t>
            </a:r>
            <a:r>
              <a:rPr lang="en-US" sz="2400" dirty="0" err="1"/>
              <a:t>printf</a:t>
            </a:r>
            <a:r>
              <a:rPr lang="en-US" sz="2400" dirty="0"/>
              <a:t>(“\n Enter b”);</a:t>
            </a:r>
          </a:p>
          <a:p>
            <a:r>
              <a:rPr lang="en-US" sz="2400" dirty="0"/>
              <a:t>5      </a:t>
            </a:r>
            <a:r>
              <a:rPr lang="en-US" sz="2400" dirty="0" err="1"/>
              <a:t>scanf</a:t>
            </a:r>
            <a:r>
              <a:rPr lang="en-US" sz="2400" dirty="0"/>
              <a:t>(“%</a:t>
            </a:r>
            <a:r>
              <a:rPr lang="en-US" sz="2400" dirty="0" err="1"/>
              <a:t>d”,&amp;b</a:t>
            </a:r>
            <a:r>
              <a:rPr lang="en-US" sz="2400" dirty="0"/>
              <a:t>);</a:t>
            </a:r>
          </a:p>
          <a:p>
            <a:pPr marL="457200" indent="-457200">
              <a:buAutoNum type="arabicPlain" startAt="6"/>
            </a:pPr>
            <a:r>
              <a:rPr lang="en-US" sz="2400" dirty="0"/>
              <a:t> int c;</a:t>
            </a:r>
          </a:p>
          <a:p>
            <a:pPr marL="457200" indent="-457200">
              <a:buAutoNum type="arabicPlain" startAt="6"/>
            </a:pPr>
            <a:r>
              <a:rPr lang="en-US" sz="2400" dirty="0"/>
              <a:t>c=</a:t>
            </a:r>
            <a:r>
              <a:rPr lang="en-US" sz="2400" dirty="0" err="1"/>
              <a:t>a+b</a:t>
            </a:r>
            <a:r>
              <a:rPr lang="en-US" sz="2400" dirty="0"/>
              <a:t>;</a:t>
            </a:r>
          </a:p>
          <a:p>
            <a:r>
              <a:rPr lang="en-US" sz="2400" dirty="0"/>
              <a:t>8     </a:t>
            </a:r>
            <a:r>
              <a:rPr lang="en-US" sz="2400" dirty="0" err="1"/>
              <a:t>printf</a:t>
            </a:r>
            <a:r>
              <a:rPr lang="en-US" sz="2400" dirty="0"/>
              <a:t>(“</a:t>
            </a:r>
            <a:r>
              <a:rPr lang="en-US" sz="2400" dirty="0" err="1"/>
              <a:t>a+b</a:t>
            </a:r>
            <a:r>
              <a:rPr lang="en-US" sz="2400" dirty="0"/>
              <a:t> is %</a:t>
            </a:r>
            <a:r>
              <a:rPr lang="en-US" sz="2400" dirty="0" err="1"/>
              <a:t>d”,c</a:t>
            </a:r>
            <a:r>
              <a:rPr lang="en-US" sz="2400" dirty="0"/>
              <a:t>);</a:t>
            </a:r>
          </a:p>
          <a:p>
            <a:r>
              <a:rPr lang="en-US" sz="2400" dirty="0"/>
              <a:t>  }</a:t>
            </a:r>
          </a:p>
        </p:txBody>
      </p:sp>
      <p:grpSp>
        <p:nvGrpSpPr>
          <p:cNvPr id="3" name="Group 2">
            <a:extLst>
              <a:ext uri="{FF2B5EF4-FFF2-40B4-BE49-F238E27FC236}">
                <a16:creationId xmlns:a16="http://schemas.microsoft.com/office/drawing/2014/main" id="{408E1B02-ECB3-F493-CDB6-8B62D0CC6C6C}"/>
              </a:ext>
            </a:extLst>
          </p:cNvPr>
          <p:cNvGrpSpPr/>
          <p:nvPr/>
        </p:nvGrpSpPr>
        <p:grpSpPr>
          <a:xfrm>
            <a:off x="4626076" y="1060544"/>
            <a:ext cx="6746766" cy="5162025"/>
            <a:chOff x="3810000" y="1060544"/>
            <a:chExt cx="6746766" cy="5162025"/>
          </a:xfrm>
        </p:grpSpPr>
        <p:sp>
          <p:nvSpPr>
            <p:cNvPr id="4" name="Star: 6 Points 3">
              <a:extLst>
                <a:ext uri="{FF2B5EF4-FFF2-40B4-BE49-F238E27FC236}">
                  <a16:creationId xmlns:a16="http://schemas.microsoft.com/office/drawing/2014/main" id="{0F9CC07E-E336-EFCB-76A2-408789D3BAAA}"/>
                </a:ext>
              </a:extLst>
            </p:cNvPr>
            <p:cNvSpPr/>
            <p:nvPr/>
          </p:nvSpPr>
          <p:spPr>
            <a:xfrm>
              <a:off x="3810000" y="2592092"/>
              <a:ext cx="1676400" cy="182878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onitor">
              <a:extLst>
                <a:ext uri="{FF2B5EF4-FFF2-40B4-BE49-F238E27FC236}">
                  <a16:creationId xmlns:a16="http://schemas.microsoft.com/office/drawing/2014/main" id="{AC873FC4-14C3-D05B-7C89-0EC705EFFC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27652" y="4603799"/>
              <a:ext cx="1475568" cy="1475568"/>
            </a:xfrm>
            <a:prstGeom prst="rect">
              <a:avLst/>
            </a:prstGeom>
          </p:spPr>
        </p:pic>
        <p:pic>
          <p:nvPicPr>
            <p:cNvPr id="7" name="Picture 2" descr="Image result for keyboard icon">
              <a:extLst>
                <a:ext uri="{FF2B5EF4-FFF2-40B4-BE49-F238E27FC236}">
                  <a16:creationId xmlns:a16="http://schemas.microsoft.com/office/drawing/2014/main" id="{45AE1328-0905-A7E5-0C6B-A359B74924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9183" y="4747001"/>
              <a:ext cx="1475568" cy="14755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rocessor icon">
              <a:extLst>
                <a:ext uri="{FF2B5EF4-FFF2-40B4-BE49-F238E27FC236}">
                  <a16:creationId xmlns:a16="http://schemas.microsoft.com/office/drawing/2014/main" id="{02618356-845B-807F-09F4-93556ACB934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2561"/>
            <a:stretch/>
          </p:blipFill>
          <p:spPr bwMode="auto">
            <a:xfrm>
              <a:off x="8880366" y="2565850"/>
              <a:ext cx="1676400" cy="16616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memory icon">
              <a:extLst>
                <a:ext uri="{FF2B5EF4-FFF2-40B4-BE49-F238E27FC236}">
                  <a16:creationId xmlns:a16="http://schemas.microsoft.com/office/drawing/2014/main" id="{46DACD46-1831-D15E-E09B-66F4B3261D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4100" y="1060544"/>
              <a:ext cx="1880275" cy="188027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851AA01C-B6B9-3F1E-A71F-71D053956343}"/>
              </a:ext>
            </a:extLst>
          </p:cNvPr>
          <p:cNvSpPr txBox="1"/>
          <p:nvPr/>
        </p:nvSpPr>
        <p:spPr>
          <a:xfrm>
            <a:off x="5195207" y="2909781"/>
            <a:ext cx="755783" cy="1107996"/>
          </a:xfrm>
          <a:prstGeom prst="rect">
            <a:avLst/>
          </a:prstGeom>
          <a:noFill/>
        </p:spPr>
        <p:txBody>
          <a:bodyPr wrap="square" rtlCol="0">
            <a:spAutoFit/>
          </a:bodyPr>
          <a:lstStyle/>
          <a:p>
            <a:r>
              <a:rPr lang="en-US" sz="6600" dirty="0">
                <a:solidFill>
                  <a:schemeClr val="bg1"/>
                </a:solidFill>
              </a:rPr>
              <a:t>?</a:t>
            </a:r>
            <a:endParaRPr lang="en-US" dirty="0">
              <a:solidFill>
                <a:schemeClr val="bg1"/>
              </a:solidFill>
            </a:endParaRPr>
          </a:p>
        </p:txBody>
      </p:sp>
      <p:grpSp>
        <p:nvGrpSpPr>
          <p:cNvPr id="14" name="Group 13">
            <a:extLst>
              <a:ext uri="{FF2B5EF4-FFF2-40B4-BE49-F238E27FC236}">
                <a16:creationId xmlns:a16="http://schemas.microsoft.com/office/drawing/2014/main" id="{3973B66B-7B97-0F11-A6FC-C3ED46F05F47}"/>
              </a:ext>
            </a:extLst>
          </p:cNvPr>
          <p:cNvGrpSpPr/>
          <p:nvPr/>
        </p:nvGrpSpPr>
        <p:grpSpPr>
          <a:xfrm>
            <a:off x="5915259" y="2289285"/>
            <a:ext cx="1034917" cy="651534"/>
            <a:chOff x="5099183" y="2289285"/>
            <a:chExt cx="1034917" cy="651534"/>
          </a:xfrm>
        </p:grpSpPr>
        <p:cxnSp>
          <p:nvCxnSpPr>
            <p:cNvPr id="15" name="Straight Arrow Connector 14">
              <a:extLst>
                <a:ext uri="{FF2B5EF4-FFF2-40B4-BE49-F238E27FC236}">
                  <a16:creationId xmlns:a16="http://schemas.microsoft.com/office/drawing/2014/main" id="{2E549378-C675-23AF-93AB-69E57CB6677D}"/>
                </a:ext>
              </a:extLst>
            </p:cNvPr>
            <p:cNvCxnSpPr/>
            <p:nvPr/>
          </p:nvCxnSpPr>
          <p:spPr>
            <a:xfrm flipV="1">
              <a:off x="5099183" y="2362200"/>
              <a:ext cx="1034917" cy="5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BC31A0A-0B60-7AEC-BF79-9D98FFA77C2B}"/>
                </a:ext>
              </a:extLst>
            </p:cNvPr>
            <p:cNvSpPr txBox="1"/>
            <p:nvPr/>
          </p:nvSpPr>
          <p:spPr>
            <a:xfrm>
              <a:off x="5294798" y="2289285"/>
              <a:ext cx="568798" cy="369332"/>
            </a:xfrm>
            <a:prstGeom prst="rect">
              <a:avLst/>
            </a:prstGeom>
            <a:noFill/>
          </p:spPr>
          <p:txBody>
            <a:bodyPr wrap="square" rtlCol="0">
              <a:spAutoFit/>
            </a:bodyPr>
            <a:lstStyle/>
            <a:p>
              <a:r>
                <a:rPr lang="en-US" dirty="0"/>
                <a:t>1</a:t>
              </a:r>
            </a:p>
          </p:txBody>
        </p:sp>
      </p:grpSp>
      <p:grpSp>
        <p:nvGrpSpPr>
          <p:cNvPr id="17" name="Group 16">
            <a:extLst>
              <a:ext uri="{FF2B5EF4-FFF2-40B4-BE49-F238E27FC236}">
                <a16:creationId xmlns:a16="http://schemas.microsoft.com/office/drawing/2014/main" id="{FE6F0607-2B2B-8D41-EA1D-2F47C94E94A2}"/>
              </a:ext>
            </a:extLst>
          </p:cNvPr>
          <p:cNvGrpSpPr/>
          <p:nvPr/>
        </p:nvGrpSpPr>
        <p:grpSpPr>
          <a:xfrm rot="5799294">
            <a:off x="5606260" y="4299779"/>
            <a:ext cx="964614" cy="543268"/>
            <a:chOff x="5099183" y="2071773"/>
            <a:chExt cx="1034917" cy="869046"/>
          </a:xfrm>
        </p:grpSpPr>
        <p:cxnSp>
          <p:nvCxnSpPr>
            <p:cNvPr id="18" name="Straight Arrow Connector 17">
              <a:extLst>
                <a:ext uri="{FF2B5EF4-FFF2-40B4-BE49-F238E27FC236}">
                  <a16:creationId xmlns:a16="http://schemas.microsoft.com/office/drawing/2014/main" id="{A30A87E6-E722-786A-B3F1-8CCF67A65E30}"/>
                </a:ext>
              </a:extLst>
            </p:cNvPr>
            <p:cNvCxnSpPr/>
            <p:nvPr/>
          </p:nvCxnSpPr>
          <p:spPr>
            <a:xfrm flipV="1">
              <a:off x="5099183" y="2362200"/>
              <a:ext cx="1034917" cy="5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C0B370-571A-79EF-342C-1EFE3DCD14EC}"/>
                </a:ext>
              </a:extLst>
            </p:cNvPr>
            <p:cNvSpPr txBox="1"/>
            <p:nvPr/>
          </p:nvSpPr>
          <p:spPr>
            <a:xfrm rot="14172226">
              <a:off x="5260393" y="2158047"/>
              <a:ext cx="568798" cy="396250"/>
            </a:xfrm>
            <a:prstGeom prst="rect">
              <a:avLst/>
            </a:prstGeom>
            <a:noFill/>
          </p:spPr>
          <p:txBody>
            <a:bodyPr wrap="square" rtlCol="0">
              <a:spAutoFit/>
            </a:bodyPr>
            <a:lstStyle/>
            <a:p>
              <a:r>
                <a:rPr lang="en-US" dirty="0"/>
                <a:t>3</a:t>
              </a:r>
            </a:p>
          </p:txBody>
        </p:sp>
      </p:grpSp>
      <p:grpSp>
        <p:nvGrpSpPr>
          <p:cNvPr id="20" name="Group 19">
            <a:extLst>
              <a:ext uri="{FF2B5EF4-FFF2-40B4-BE49-F238E27FC236}">
                <a16:creationId xmlns:a16="http://schemas.microsoft.com/office/drawing/2014/main" id="{FC9E219F-F53B-68E6-FC68-D3C19DCCF7A0}"/>
              </a:ext>
            </a:extLst>
          </p:cNvPr>
          <p:cNvGrpSpPr/>
          <p:nvPr/>
        </p:nvGrpSpPr>
        <p:grpSpPr>
          <a:xfrm rot="5799294">
            <a:off x="7395842" y="2715404"/>
            <a:ext cx="1374632" cy="3158612"/>
            <a:chOff x="5099183" y="2071772"/>
            <a:chExt cx="1034917" cy="869047"/>
          </a:xfrm>
        </p:grpSpPr>
        <p:cxnSp>
          <p:nvCxnSpPr>
            <p:cNvPr id="21" name="Straight Arrow Connector 20">
              <a:extLst>
                <a:ext uri="{FF2B5EF4-FFF2-40B4-BE49-F238E27FC236}">
                  <a16:creationId xmlns:a16="http://schemas.microsoft.com/office/drawing/2014/main" id="{42B8FFF0-0F3C-1407-8BC1-902E58AA235A}"/>
                </a:ext>
              </a:extLst>
            </p:cNvPr>
            <p:cNvCxnSpPr/>
            <p:nvPr/>
          </p:nvCxnSpPr>
          <p:spPr>
            <a:xfrm flipV="1">
              <a:off x="5099183" y="2362200"/>
              <a:ext cx="1034917" cy="5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839377-1E72-1EC5-4B3B-2CB0D70F7A14}"/>
                </a:ext>
              </a:extLst>
            </p:cNvPr>
            <p:cNvSpPr txBox="1"/>
            <p:nvPr/>
          </p:nvSpPr>
          <p:spPr>
            <a:xfrm rot="14172226">
              <a:off x="5260392" y="2171505"/>
              <a:ext cx="568798" cy="369332"/>
            </a:xfrm>
            <a:prstGeom prst="rect">
              <a:avLst/>
            </a:prstGeom>
            <a:noFill/>
          </p:spPr>
          <p:txBody>
            <a:bodyPr wrap="square" rtlCol="0">
              <a:spAutoFit/>
            </a:bodyPr>
            <a:lstStyle/>
            <a:p>
              <a:r>
                <a:rPr lang="en-US" dirty="0"/>
                <a:t>2</a:t>
              </a:r>
            </a:p>
          </p:txBody>
        </p:sp>
      </p:grpSp>
      <p:grpSp>
        <p:nvGrpSpPr>
          <p:cNvPr id="23" name="Group 22">
            <a:extLst>
              <a:ext uri="{FF2B5EF4-FFF2-40B4-BE49-F238E27FC236}">
                <a16:creationId xmlns:a16="http://schemas.microsoft.com/office/drawing/2014/main" id="{1CC29148-BFF8-05EB-5DD6-A46FF0F8B056}"/>
              </a:ext>
            </a:extLst>
          </p:cNvPr>
          <p:cNvGrpSpPr/>
          <p:nvPr/>
        </p:nvGrpSpPr>
        <p:grpSpPr>
          <a:xfrm rot="5799294">
            <a:off x="7091042" y="2750182"/>
            <a:ext cx="1374632" cy="3158612"/>
            <a:chOff x="5099183" y="2071772"/>
            <a:chExt cx="1034917" cy="869047"/>
          </a:xfrm>
        </p:grpSpPr>
        <p:cxnSp>
          <p:nvCxnSpPr>
            <p:cNvPr id="24" name="Straight Arrow Connector 23">
              <a:extLst>
                <a:ext uri="{FF2B5EF4-FFF2-40B4-BE49-F238E27FC236}">
                  <a16:creationId xmlns:a16="http://schemas.microsoft.com/office/drawing/2014/main" id="{10F83111-57EF-B561-8AD1-AF8009D5B7F7}"/>
                </a:ext>
              </a:extLst>
            </p:cNvPr>
            <p:cNvCxnSpPr/>
            <p:nvPr/>
          </p:nvCxnSpPr>
          <p:spPr>
            <a:xfrm flipV="1">
              <a:off x="5099183" y="2362200"/>
              <a:ext cx="1034917" cy="5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38E1C0-258E-7BB4-6914-3FF04F3733B5}"/>
                </a:ext>
              </a:extLst>
            </p:cNvPr>
            <p:cNvSpPr txBox="1"/>
            <p:nvPr/>
          </p:nvSpPr>
          <p:spPr>
            <a:xfrm rot="14172226">
              <a:off x="5260392" y="2217142"/>
              <a:ext cx="568798" cy="278058"/>
            </a:xfrm>
            <a:prstGeom prst="rect">
              <a:avLst/>
            </a:prstGeom>
            <a:noFill/>
          </p:spPr>
          <p:txBody>
            <a:bodyPr wrap="square" rtlCol="0">
              <a:spAutoFit/>
            </a:bodyPr>
            <a:lstStyle/>
            <a:p>
              <a:r>
                <a:rPr lang="en-US" dirty="0"/>
                <a:t>8</a:t>
              </a:r>
            </a:p>
          </p:txBody>
        </p:sp>
      </p:grpSp>
      <p:grpSp>
        <p:nvGrpSpPr>
          <p:cNvPr id="26" name="Group 25">
            <a:extLst>
              <a:ext uri="{FF2B5EF4-FFF2-40B4-BE49-F238E27FC236}">
                <a16:creationId xmlns:a16="http://schemas.microsoft.com/office/drawing/2014/main" id="{5BE2BFD8-A68C-A047-15AE-F4E9A2E2D777}"/>
              </a:ext>
            </a:extLst>
          </p:cNvPr>
          <p:cNvGrpSpPr/>
          <p:nvPr/>
        </p:nvGrpSpPr>
        <p:grpSpPr>
          <a:xfrm rot="5799294">
            <a:off x="5912966" y="4237035"/>
            <a:ext cx="964614" cy="543268"/>
            <a:chOff x="5099183" y="2071773"/>
            <a:chExt cx="1034917" cy="869046"/>
          </a:xfrm>
        </p:grpSpPr>
        <p:cxnSp>
          <p:nvCxnSpPr>
            <p:cNvPr id="27" name="Straight Arrow Connector 26">
              <a:extLst>
                <a:ext uri="{FF2B5EF4-FFF2-40B4-BE49-F238E27FC236}">
                  <a16:creationId xmlns:a16="http://schemas.microsoft.com/office/drawing/2014/main" id="{5C690283-72E6-7E88-8C21-75B6AEB853BC}"/>
                </a:ext>
              </a:extLst>
            </p:cNvPr>
            <p:cNvCxnSpPr/>
            <p:nvPr/>
          </p:nvCxnSpPr>
          <p:spPr>
            <a:xfrm flipV="1">
              <a:off x="5099183" y="2362200"/>
              <a:ext cx="1034917" cy="5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C7CFFC4-7042-658B-4626-D8D2C6A6DAB2}"/>
                </a:ext>
              </a:extLst>
            </p:cNvPr>
            <p:cNvSpPr txBox="1"/>
            <p:nvPr/>
          </p:nvSpPr>
          <p:spPr>
            <a:xfrm rot="14172226">
              <a:off x="5260393" y="2158047"/>
              <a:ext cx="568798" cy="396250"/>
            </a:xfrm>
            <a:prstGeom prst="rect">
              <a:avLst/>
            </a:prstGeom>
            <a:noFill/>
          </p:spPr>
          <p:txBody>
            <a:bodyPr wrap="square" rtlCol="0">
              <a:spAutoFit/>
            </a:bodyPr>
            <a:lstStyle/>
            <a:p>
              <a:r>
                <a:rPr lang="en-US" dirty="0"/>
                <a:t>5</a:t>
              </a:r>
            </a:p>
          </p:txBody>
        </p:sp>
      </p:grpSp>
      <p:grpSp>
        <p:nvGrpSpPr>
          <p:cNvPr id="29" name="Group 28">
            <a:extLst>
              <a:ext uri="{FF2B5EF4-FFF2-40B4-BE49-F238E27FC236}">
                <a16:creationId xmlns:a16="http://schemas.microsoft.com/office/drawing/2014/main" id="{88E785D7-E99D-05B8-F7BB-15B4663C0594}"/>
              </a:ext>
            </a:extLst>
          </p:cNvPr>
          <p:cNvGrpSpPr/>
          <p:nvPr/>
        </p:nvGrpSpPr>
        <p:grpSpPr>
          <a:xfrm>
            <a:off x="5760933" y="1758066"/>
            <a:ext cx="1034917" cy="651534"/>
            <a:chOff x="5099183" y="2289285"/>
            <a:chExt cx="1034917" cy="651534"/>
          </a:xfrm>
        </p:grpSpPr>
        <p:cxnSp>
          <p:nvCxnSpPr>
            <p:cNvPr id="30" name="Straight Arrow Connector 29">
              <a:extLst>
                <a:ext uri="{FF2B5EF4-FFF2-40B4-BE49-F238E27FC236}">
                  <a16:creationId xmlns:a16="http://schemas.microsoft.com/office/drawing/2014/main" id="{A9D2D978-2CA8-879B-352A-5B4ECA04E4F0}"/>
                </a:ext>
              </a:extLst>
            </p:cNvPr>
            <p:cNvCxnSpPr/>
            <p:nvPr/>
          </p:nvCxnSpPr>
          <p:spPr>
            <a:xfrm flipV="1">
              <a:off x="5099183" y="2362200"/>
              <a:ext cx="1034917" cy="5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049FA53-0CA6-0508-44B1-6802CBD38AE3}"/>
                </a:ext>
              </a:extLst>
            </p:cNvPr>
            <p:cNvSpPr txBox="1"/>
            <p:nvPr/>
          </p:nvSpPr>
          <p:spPr>
            <a:xfrm>
              <a:off x="5294798" y="2289285"/>
              <a:ext cx="568798" cy="369332"/>
            </a:xfrm>
            <a:prstGeom prst="rect">
              <a:avLst/>
            </a:prstGeom>
            <a:noFill/>
          </p:spPr>
          <p:txBody>
            <a:bodyPr wrap="square" rtlCol="0">
              <a:spAutoFit/>
            </a:bodyPr>
            <a:lstStyle/>
            <a:p>
              <a:r>
                <a:rPr lang="en-US" dirty="0"/>
                <a:t>6</a:t>
              </a:r>
            </a:p>
          </p:txBody>
        </p:sp>
      </p:grpSp>
      <p:grpSp>
        <p:nvGrpSpPr>
          <p:cNvPr id="32" name="Group 31">
            <a:extLst>
              <a:ext uri="{FF2B5EF4-FFF2-40B4-BE49-F238E27FC236}">
                <a16:creationId xmlns:a16="http://schemas.microsoft.com/office/drawing/2014/main" id="{17F287A8-C95D-B29D-FBE0-B1151AFC3E07}"/>
              </a:ext>
            </a:extLst>
          </p:cNvPr>
          <p:cNvGrpSpPr/>
          <p:nvPr/>
        </p:nvGrpSpPr>
        <p:grpSpPr>
          <a:xfrm rot="3531623">
            <a:off x="7988890" y="1508761"/>
            <a:ext cx="1374632" cy="3158612"/>
            <a:chOff x="5099183" y="2071772"/>
            <a:chExt cx="1034917" cy="869047"/>
          </a:xfrm>
        </p:grpSpPr>
        <p:cxnSp>
          <p:nvCxnSpPr>
            <p:cNvPr id="33" name="Straight Arrow Connector 32">
              <a:extLst>
                <a:ext uri="{FF2B5EF4-FFF2-40B4-BE49-F238E27FC236}">
                  <a16:creationId xmlns:a16="http://schemas.microsoft.com/office/drawing/2014/main" id="{91A3C8FF-19E7-D1A0-5DD6-164A0C8EA601}"/>
                </a:ext>
              </a:extLst>
            </p:cNvPr>
            <p:cNvCxnSpPr/>
            <p:nvPr/>
          </p:nvCxnSpPr>
          <p:spPr>
            <a:xfrm flipV="1">
              <a:off x="5099183" y="2362200"/>
              <a:ext cx="1034917" cy="5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C8FDBF2-F921-B95A-44E1-0E1B00F24E24}"/>
                </a:ext>
              </a:extLst>
            </p:cNvPr>
            <p:cNvSpPr txBox="1"/>
            <p:nvPr/>
          </p:nvSpPr>
          <p:spPr>
            <a:xfrm rot="14172226">
              <a:off x="5260392" y="2217142"/>
              <a:ext cx="568798" cy="278058"/>
            </a:xfrm>
            <a:prstGeom prst="rect">
              <a:avLst/>
            </a:prstGeom>
            <a:noFill/>
          </p:spPr>
          <p:txBody>
            <a:bodyPr wrap="square" rtlCol="0">
              <a:spAutoFit/>
            </a:bodyPr>
            <a:lstStyle/>
            <a:p>
              <a:r>
                <a:rPr lang="en-US" dirty="0"/>
                <a:t>7</a:t>
              </a:r>
            </a:p>
          </p:txBody>
        </p:sp>
      </p:grpSp>
      <p:grpSp>
        <p:nvGrpSpPr>
          <p:cNvPr id="35" name="Group 34">
            <a:extLst>
              <a:ext uri="{FF2B5EF4-FFF2-40B4-BE49-F238E27FC236}">
                <a16:creationId xmlns:a16="http://schemas.microsoft.com/office/drawing/2014/main" id="{5F7A7335-AD3F-340C-3186-A2BDBC5BD462}"/>
              </a:ext>
            </a:extLst>
          </p:cNvPr>
          <p:cNvGrpSpPr/>
          <p:nvPr/>
        </p:nvGrpSpPr>
        <p:grpSpPr>
          <a:xfrm rot="5799294">
            <a:off x="7568278" y="2541593"/>
            <a:ext cx="1374632" cy="3158612"/>
            <a:chOff x="5099183" y="2071772"/>
            <a:chExt cx="1034917" cy="869047"/>
          </a:xfrm>
        </p:grpSpPr>
        <p:cxnSp>
          <p:nvCxnSpPr>
            <p:cNvPr id="36" name="Straight Arrow Connector 35">
              <a:extLst>
                <a:ext uri="{FF2B5EF4-FFF2-40B4-BE49-F238E27FC236}">
                  <a16:creationId xmlns:a16="http://schemas.microsoft.com/office/drawing/2014/main" id="{015885BB-439A-454B-5EE8-51B305D0298B}"/>
                </a:ext>
              </a:extLst>
            </p:cNvPr>
            <p:cNvCxnSpPr/>
            <p:nvPr/>
          </p:nvCxnSpPr>
          <p:spPr>
            <a:xfrm flipV="1">
              <a:off x="5099183" y="2362200"/>
              <a:ext cx="1034917" cy="5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D42984A-A8D1-6A53-F62F-E2096D12E246}"/>
                </a:ext>
              </a:extLst>
            </p:cNvPr>
            <p:cNvSpPr txBox="1"/>
            <p:nvPr/>
          </p:nvSpPr>
          <p:spPr>
            <a:xfrm rot="14172226">
              <a:off x="5260392" y="2217142"/>
              <a:ext cx="568798" cy="278058"/>
            </a:xfrm>
            <a:prstGeom prst="rect">
              <a:avLst/>
            </a:prstGeom>
            <a:noFill/>
          </p:spPr>
          <p:txBody>
            <a:bodyPr wrap="square" rtlCol="0">
              <a:spAutoFit/>
            </a:bodyPr>
            <a:lstStyle/>
            <a:p>
              <a:r>
                <a:rPr lang="en-US" dirty="0"/>
                <a:t>4</a:t>
              </a:r>
            </a:p>
          </p:txBody>
        </p:sp>
      </p:grpSp>
      <p:sp>
        <p:nvSpPr>
          <p:cNvPr id="38" name="Rectangle 37">
            <a:extLst>
              <a:ext uri="{FF2B5EF4-FFF2-40B4-BE49-F238E27FC236}">
                <a16:creationId xmlns:a16="http://schemas.microsoft.com/office/drawing/2014/main" id="{3F2A3671-B866-879D-956F-27BD66CC4039}"/>
              </a:ext>
            </a:extLst>
          </p:cNvPr>
          <p:cNvSpPr/>
          <p:nvPr/>
        </p:nvSpPr>
        <p:spPr>
          <a:xfrm>
            <a:off x="351873" y="240889"/>
            <a:ext cx="3251211" cy="923330"/>
          </a:xfrm>
          <a:prstGeom prst="rect">
            <a:avLst/>
          </a:prstGeom>
          <a:noFill/>
        </p:spPr>
        <p:txBody>
          <a:bodyPr wrap="none" lIns="91440" tIns="45720" rIns="91440" bIns="45720">
            <a:spAutoFit/>
          </a:bodyPr>
          <a:lstStyle/>
          <a:p>
            <a:pPr algn="ctr"/>
            <a:r>
              <a:rPr lang="en-US" sz="5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Program</a:t>
            </a:r>
          </a:p>
        </p:txBody>
      </p:sp>
    </p:spTree>
    <p:extLst>
      <p:ext uri="{BB962C8B-B14F-4D97-AF65-F5344CB8AC3E}">
        <p14:creationId xmlns:p14="http://schemas.microsoft.com/office/powerpoint/2010/main" val="138738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F9666-70EA-105F-0BFD-2ADECAF9F952}"/>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A9693556-9160-D02A-5C43-C482BD24629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CD70B0B6-B93C-61A6-E8F1-35BCA1824281}"/>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06D1C805-AC07-8CF6-BC72-DF92FE97DF5B}"/>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8C299FFB-91D9-CC47-F10E-EB713A63D594}"/>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30E81BAB-70F4-ABFA-9F4C-F6E6D864C7CC}"/>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16835492-CD68-9DD7-5DC8-DDDD0441FAE9}"/>
              </a:ext>
            </a:extLst>
          </p:cNvPr>
          <p:cNvSpPr/>
          <p:nvPr/>
        </p:nvSpPr>
        <p:spPr>
          <a:xfrm>
            <a:off x="353452" y="302290"/>
            <a:ext cx="6511719"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Dual Mode Operation</a:t>
            </a:r>
          </a:p>
        </p:txBody>
      </p:sp>
      <p:sp>
        <p:nvSpPr>
          <p:cNvPr id="3" name="Rectangle 2">
            <a:extLst>
              <a:ext uri="{FF2B5EF4-FFF2-40B4-BE49-F238E27FC236}">
                <a16:creationId xmlns:a16="http://schemas.microsoft.com/office/drawing/2014/main" id="{0FD720E6-DEDD-452E-43DB-E1A03AF8A963}"/>
              </a:ext>
            </a:extLst>
          </p:cNvPr>
          <p:cNvSpPr/>
          <p:nvPr/>
        </p:nvSpPr>
        <p:spPr>
          <a:xfrm>
            <a:off x="481781" y="1345633"/>
            <a:ext cx="11110451" cy="2308324"/>
          </a:xfrm>
          <a:prstGeom prst="rect">
            <a:avLst/>
          </a:prstGeom>
        </p:spPr>
        <p:txBody>
          <a:bodyPr wrap="square">
            <a:spAutoFit/>
          </a:bodyPr>
          <a:lstStyle/>
          <a:p>
            <a:pPr marL="342900" indent="-342900">
              <a:buFont typeface="Arial" panose="020B0604020202020204" pitchFamily="34" charset="0"/>
              <a:buChar char="•"/>
            </a:pPr>
            <a:r>
              <a:rPr lang="en-US" sz="2400" dirty="0"/>
              <a:t>Dual-mode operation allows OS to protect itself and other system components</a:t>
            </a:r>
          </a:p>
          <a:p>
            <a:pPr marL="800100" lvl="1" indent="-342900">
              <a:buFont typeface="Arial" panose="020B0604020202020204" pitchFamily="34" charset="0"/>
              <a:buChar char="•"/>
            </a:pPr>
            <a:r>
              <a:rPr lang="en-US" sz="2400" dirty="0"/>
              <a:t>User mode and kernel mode </a:t>
            </a:r>
          </a:p>
          <a:p>
            <a:pPr marL="342900" indent="-342900">
              <a:buFont typeface="Arial" panose="020B0604020202020204" pitchFamily="34" charset="0"/>
              <a:buChar char="•"/>
            </a:pPr>
            <a:r>
              <a:rPr lang="en-US" sz="2400" dirty="0"/>
              <a:t>Mode bit provided by hardware </a:t>
            </a:r>
          </a:p>
          <a:p>
            <a:pPr marL="342900" indent="-342900">
              <a:buFont typeface="Arial" panose="020B0604020202020204" pitchFamily="34" charset="0"/>
              <a:buChar char="•"/>
            </a:pPr>
            <a:r>
              <a:rPr lang="en-US" sz="2400" dirty="0"/>
              <a:t>Provides ability to distinguish when system is running user code or kernel code.</a:t>
            </a:r>
          </a:p>
          <a:p>
            <a:pPr marL="342900" indent="-342900">
              <a:buFont typeface="Arial" panose="020B0604020202020204" pitchFamily="34" charset="0"/>
              <a:buChar char="•"/>
            </a:pPr>
            <a:r>
              <a:rPr lang="en-US" altLang="en-US" sz="2400" dirty="0"/>
              <a:t>System call changes mode to kernel, return from call resets it to user</a:t>
            </a:r>
          </a:p>
          <a:p>
            <a:pPr marL="342900" indent="-342900">
              <a:buFont typeface="Arial" panose="020B0604020202020204" pitchFamily="34" charset="0"/>
              <a:buChar char="•"/>
            </a:pPr>
            <a:r>
              <a:rPr lang="en-US" sz="2400" dirty="0"/>
              <a:t>Some instructions designated as privileged, only executable in kernel mode</a:t>
            </a:r>
          </a:p>
        </p:txBody>
      </p:sp>
      <p:pic>
        <p:nvPicPr>
          <p:cNvPr id="2" name="Picture 2">
            <a:extLst>
              <a:ext uri="{FF2B5EF4-FFF2-40B4-BE49-F238E27FC236}">
                <a16:creationId xmlns:a16="http://schemas.microsoft.com/office/drawing/2014/main" id="{986554B5-449A-F8A5-1F8F-7B8F0310AB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737" y="4000132"/>
            <a:ext cx="705326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934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9DBE5-0B5A-2A65-C6F5-7E68AD4ACC40}"/>
            </a:ext>
          </a:extLst>
        </p:cNvPr>
        <p:cNvGrpSpPr/>
        <p:nvPr/>
      </p:nvGrpSpPr>
      <p:grpSpPr>
        <a:xfrm>
          <a:off x="0" y="0"/>
          <a:ext cx="0" cy="0"/>
          <a:chOff x="0" y="0"/>
          <a:chExt cx="0" cy="0"/>
        </a:xfrm>
      </p:grpSpPr>
      <p:pic>
        <p:nvPicPr>
          <p:cNvPr id="1028" name="Picture 4" descr="Aesthetic Oceanic Concrete Texture Background, Blue Wallpaper, Art Wallpaper,  Solid Color Background Image And Wallpaper for Free Download">
            <a:extLst>
              <a:ext uri="{FF2B5EF4-FFF2-40B4-BE49-F238E27FC236}">
                <a16:creationId xmlns:a16="http://schemas.microsoft.com/office/drawing/2014/main" id="{EC56AA77-2C63-4971-B9C9-E19A0393E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00"/>
            <a:ext cx="8504903"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A2694E2-6CA5-23D0-C4AA-E66A8028E36E}"/>
              </a:ext>
            </a:extLst>
          </p:cNvPr>
          <p:cNvSpPr/>
          <p:nvPr/>
        </p:nvSpPr>
        <p:spPr>
          <a:xfrm>
            <a:off x="898128" y="2853155"/>
            <a:ext cx="5525102" cy="1754326"/>
          </a:xfrm>
          <a:prstGeom prst="rect">
            <a:avLst/>
          </a:prstGeom>
          <a:noFill/>
        </p:spPr>
        <p:txBody>
          <a:bodyPr wrap="none" lIns="91440" tIns="45720" rIns="91440" bIns="45720">
            <a:spAutoFit/>
          </a:bodyPr>
          <a:lstStyle/>
          <a:p>
            <a:r>
              <a:rPr lang="en-US" sz="5400" b="1" spc="50" dirty="0">
                <a:ln w="0"/>
                <a:solidFill>
                  <a:schemeClr val="bg2"/>
                </a:solidFill>
                <a:effectLst>
                  <a:innerShdw blurRad="63500" dist="50800" dir="13500000">
                    <a:srgbClr val="000000">
                      <a:alpha val="50000"/>
                    </a:srgbClr>
                  </a:innerShdw>
                </a:effectLst>
              </a:rPr>
              <a:t>Operating System </a:t>
            </a:r>
          </a:p>
          <a:p>
            <a:r>
              <a:rPr lang="en-US" sz="5400" b="1" spc="50" dirty="0">
                <a:ln w="0"/>
                <a:solidFill>
                  <a:schemeClr val="bg2"/>
                </a:solidFill>
                <a:effectLst>
                  <a:innerShdw blurRad="63500" dist="50800" dir="13500000">
                    <a:srgbClr val="000000">
                      <a:alpha val="50000"/>
                    </a:srgbClr>
                  </a:innerShdw>
                </a:effectLst>
              </a:rPr>
              <a:t>Functions</a:t>
            </a:r>
            <a:endParaRPr lang="en-US" sz="5400"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88218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05235-0A7C-0340-BCAA-67C69311DBF1}"/>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0C590C7-E90E-281A-AFDC-84187D1AE682}"/>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D72EBA0B-3B68-24DD-9DC5-8878F45A64B0}"/>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C176BE10-AC5D-4BCA-2134-141C1BE47F2F}"/>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57E6A0F-7221-A5B2-EC4A-00C6C4EF2FF2}"/>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6602F6F7-CA8D-8F57-2547-4BE3237B61FF}"/>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030A39E7-903A-DB0D-F10D-19CD0BD565CD}"/>
              </a:ext>
            </a:extLst>
          </p:cNvPr>
          <p:cNvSpPr/>
          <p:nvPr/>
        </p:nvSpPr>
        <p:spPr>
          <a:xfrm>
            <a:off x="354621" y="312122"/>
            <a:ext cx="6470041"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Process Management</a:t>
            </a:r>
          </a:p>
        </p:txBody>
      </p:sp>
      <p:sp>
        <p:nvSpPr>
          <p:cNvPr id="3" name="Rectangle 2">
            <a:extLst>
              <a:ext uri="{FF2B5EF4-FFF2-40B4-BE49-F238E27FC236}">
                <a16:creationId xmlns:a16="http://schemas.microsoft.com/office/drawing/2014/main" id="{F3FC777D-EB8D-F4C6-7CAD-52CB7E594F4C}"/>
              </a:ext>
            </a:extLst>
          </p:cNvPr>
          <p:cNvSpPr/>
          <p:nvPr/>
        </p:nvSpPr>
        <p:spPr>
          <a:xfrm>
            <a:off x="526025" y="1098492"/>
            <a:ext cx="11139950" cy="4832092"/>
          </a:xfrm>
          <a:prstGeom prst="rect">
            <a:avLst/>
          </a:prstGeom>
        </p:spPr>
        <p:txBody>
          <a:bodyPr wrap="square">
            <a:spAutoFit/>
          </a:bodyPr>
          <a:lstStyle/>
          <a:p>
            <a:pPr marL="342900" indent="-342900">
              <a:buFont typeface="Arial" panose="020B0604020202020204" pitchFamily="34" charset="0"/>
              <a:buChar char="•"/>
            </a:pPr>
            <a:r>
              <a:rPr lang="en-US" sz="2800" b="1" dirty="0"/>
              <a:t>A process is a program in execution</a:t>
            </a:r>
            <a:r>
              <a:rPr lang="en-US" sz="2800" dirty="0"/>
              <a:t>. It is a unit of work within the system. </a:t>
            </a:r>
          </a:p>
          <a:p>
            <a:pPr marL="800100" lvl="1" indent="-342900">
              <a:buFont typeface="Arial" panose="020B0604020202020204" pitchFamily="34" charset="0"/>
              <a:buChar char="•"/>
            </a:pPr>
            <a:r>
              <a:rPr lang="en-US" sz="2800" dirty="0"/>
              <a:t>Program is a passive entity; process is an active entity.</a:t>
            </a:r>
          </a:p>
          <a:p>
            <a:pPr marL="342900" indent="-342900">
              <a:buFont typeface="Arial" panose="020B0604020202020204" pitchFamily="34" charset="0"/>
              <a:buChar char="•"/>
            </a:pPr>
            <a:r>
              <a:rPr lang="en-US" sz="2800" dirty="0"/>
              <a:t>Process needs resources to accomplish its task</a:t>
            </a:r>
          </a:p>
          <a:p>
            <a:pPr marL="800100" lvl="1" indent="-342900">
              <a:buFont typeface="Arial" panose="020B0604020202020204" pitchFamily="34" charset="0"/>
              <a:buChar char="•"/>
            </a:pPr>
            <a:r>
              <a:rPr lang="en-US" sz="2800" dirty="0"/>
              <a:t>CPU, memory, I/O, files and Initialization data</a:t>
            </a:r>
          </a:p>
          <a:p>
            <a:pPr marL="342900" indent="-342900">
              <a:buFont typeface="Arial" panose="020B0604020202020204" pitchFamily="34" charset="0"/>
              <a:buChar char="•"/>
            </a:pPr>
            <a:r>
              <a:rPr lang="en-US" sz="2800" dirty="0"/>
              <a:t>Process termination requires reclaim of any reusable resources</a:t>
            </a:r>
          </a:p>
          <a:p>
            <a:pPr marL="342900" indent="-342900">
              <a:buFont typeface="Arial" panose="020B0604020202020204" pitchFamily="34" charset="0"/>
              <a:buChar char="•"/>
            </a:pPr>
            <a:r>
              <a:rPr lang="en-US" sz="2800" b="1" dirty="0"/>
              <a:t>Single-threaded process </a:t>
            </a:r>
            <a:r>
              <a:rPr lang="en-US" sz="2800" dirty="0"/>
              <a:t>has one </a:t>
            </a:r>
            <a:r>
              <a:rPr lang="en-US" sz="2800" b="1" dirty="0"/>
              <a:t>program counter </a:t>
            </a:r>
            <a:r>
              <a:rPr lang="en-US" sz="2800" dirty="0"/>
              <a:t>specifying location of next instruction to execute</a:t>
            </a:r>
          </a:p>
          <a:p>
            <a:pPr marL="800100" lvl="1" indent="-342900">
              <a:buFont typeface="Arial" panose="020B0604020202020204" pitchFamily="34" charset="0"/>
              <a:buChar char="•"/>
            </a:pPr>
            <a:r>
              <a:rPr lang="en-US" sz="2800" dirty="0"/>
              <a:t>Process executes instructions sequentially, one at a time, until completion</a:t>
            </a:r>
          </a:p>
          <a:p>
            <a:pPr marL="342900" indent="-342900">
              <a:buFont typeface="Arial" panose="020B0604020202020204" pitchFamily="34" charset="0"/>
              <a:buChar char="•"/>
            </a:pPr>
            <a:r>
              <a:rPr lang="en-US" sz="2800" b="1" dirty="0"/>
              <a:t>Multi-threaded process </a:t>
            </a:r>
            <a:r>
              <a:rPr lang="en-US" sz="2800" dirty="0"/>
              <a:t>has one </a:t>
            </a:r>
            <a:r>
              <a:rPr lang="en-US" sz="2800" b="1" dirty="0"/>
              <a:t>program counter per thread</a:t>
            </a:r>
          </a:p>
        </p:txBody>
      </p:sp>
    </p:spTree>
    <p:extLst>
      <p:ext uri="{BB962C8B-B14F-4D97-AF65-F5344CB8AC3E}">
        <p14:creationId xmlns:p14="http://schemas.microsoft.com/office/powerpoint/2010/main" val="2495481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47940-B601-3D9F-A5B8-7784C3662DB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74FEF4C0-9D51-75E5-AE18-A0B79AAB4C8F}"/>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BAFD3599-FE62-3C77-F702-7E2BBC6150D3}"/>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A66ACB29-3B35-37F2-3248-90989325F90B}"/>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61124AD-F0B3-3D51-F58D-9557E58C9280}"/>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F2BB6777-B984-ACF7-1529-85C03CF321F7}"/>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812DF189-3EE2-D739-082E-B9F35712846C}"/>
              </a:ext>
            </a:extLst>
          </p:cNvPr>
          <p:cNvSpPr/>
          <p:nvPr/>
        </p:nvSpPr>
        <p:spPr>
          <a:xfrm>
            <a:off x="354621" y="312122"/>
            <a:ext cx="6470041"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Process Management</a:t>
            </a:r>
          </a:p>
        </p:txBody>
      </p:sp>
      <p:sp>
        <p:nvSpPr>
          <p:cNvPr id="3" name="Rectangle 2">
            <a:extLst>
              <a:ext uri="{FF2B5EF4-FFF2-40B4-BE49-F238E27FC236}">
                <a16:creationId xmlns:a16="http://schemas.microsoft.com/office/drawing/2014/main" id="{A12F7FE7-6829-E698-6A4D-0849DEE73071}"/>
              </a:ext>
            </a:extLst>
          </p:cNvPr>
          <p:cNvSpPr/>
          <p:nvPr/>
        </p:nvSpPr>
        <p:spPr>
          <a:xfrm>
            <a:off x="432619" y="1195360"/>
            <a:ext cx="11071123" cy="4401205"/>
          </a:xfrm>
          <a:prstGeom prst="rect">
            <a:avLst/>
          </a:prstGeom>
        </p:spPr>
        <p:txBody>
          <a:bodyPr wrap="square">
            <a:spAutoFit/>
          </a:bodyPr>
          <a:lstStyle/>
          <a:p>
            <a:pPr marL="342900" indent="-342900">
              <a:buFont typeface="Arial" panose="020B0604020202020204" pitchFamily="34" charset="0"/>
              <a:buChar char="•"/>
            </a:pPr>
            <a:r>
              <a:rPr lang="en-US" sz="2800" dirty="0"/>
              <a:t>Typically system has many processes, some user, some operating system running concurrently on one or more CPUs</a:t>
            </a:r>
          </a:p>
          <a:p>
            <a:pPr marL="800100" lvl="1" indent="-342900">
              <a:buFont typeface="Arial" panose="020B0604020202020204" pitchFamily="34" charset="0"/>
              <a:buChar char="•"/>
            </a:pPr>
            <a:r>
              <a:rPr lang="en-US" sz="2800" b="1" dirty="0"/>
              <a:t>Concurrency </a:t>
            </a:r>
            <a:r>
              <a:rPr lang="en-US" sz="2800" dirty="0"/>
              <a:t>by multiplexing the CPUs among the processes / threads</a:t>
            </a:r>
          </a:p>
          <a:p>
            <a:pPr marL="342900" indent="-342900">
              <a:buFont typeface="Arial" panose="020B0604020202020204" pitchFamily="34" charset="0"/>
              <a:buChar char="•"/>
            </a:pPr>
            <a:r>
              <a:rPr kumimoji="0" lang="en-US" altLang="en-US" sz="2800" dirty="0"/>
              <a:t>The operating system is responsible for the following activities in connection with process management:</a:t>
            </a:r>
          </a:p>
          <a:p>
            <a:pPr marL="800100" lvl="1" indent="-342900">
              <a:buFont typeface="Arial" panose="020B0604020202020204" pitchFamily="34" charset="0"/>
              <a:buChar char="•"/>
            </a:pPr>
            <a:r>
              <a:rPr lang="en-US" altLang="en-US" sz="2800" dirty="0"/>
              <a:t>Creating and deleting both user and system processes</a:t>
            </a:r>
          </a:p>
          <a:p>
            <a:pPr marL="800100" lvl="1" indent="-342900">
              <a:buFont typeface="Arial" panose="020B0604020202020204" pitchFamily="34" charset="0"/>
              <a:buChar char="•"/>
            </a:pPr>
            <a:r>
              <a:rPr lang="en-US" altLang="en-US" sz="2800" dirty="0"/>
              <a:t>Suspending and resuming processes</a:t>
            </a:r>
          </a:p>
          <a:p>
            <a:pPr marL="800100" lvl="1" indent="-342900">
              <a:buFont typeface="Arial" panose="020B0604020202020204" pitchFamily="34" charset="0"/>
              <a:buChar char="•"/>
            </a:pPr>
            <a:r>
              <a:rPr lang="en-US" altLang="en-US" sz="2800" dirty="0"/>
              <a:t>Providing mechanisms for process synchronization</a:t>
            </a:r>
          </a:p>
          <a:p>
            <a:pPr marL="800100" lvl="1" indent="-342900">
              <a:buFont typeface="Arial" panose="020B0604020202020204" pitchFamily="34" charset="0"/>
              <a:buChar char="•"/>
            </a:pPr>
            <a:r>
              <a:rPr lang="en-US" altLang="en-US" sz="2800" dirty="0"/>
              <a:t>Providing mechanisms for process communication</a:t>
            </a:r>
          </a:p>
          <a:p>
            <a:pPr marL="800100" lvl="1" indent="-342900">
              <a:buFont typeface="Arial" panose="020B0604020202020204" pitchFamily="34" charset="0"/>
              <a:buChar char="•"/>
            </a:pPr>
            <a:r>
              <a:rPr lang="en-US" altLang="en-US" sz="2800" dirty="0"/>
              <a:t>Providing mechanisms for deadlock handling</a:t>
            </a:r>
            <a:endParaRPr lang="en-US" sz="2800" dirty="0"/>
          </a:p>
        </p:txBody>
      </p:sp>
    </p:spTree>
    <p:extLst>
      <p:ext uri="{BB962C8B-B14F-4D97-AF65-F5344CB8AC3E}">
        <p14:creationId xmlns:p14="http://schemas.microsoft.com/office/powerpoint/2010/main" val="972660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11CD0-17A9-61AC-22B4-63547CEE261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B7D19AC3-9217-DABE-01BC-04F46DCCB1E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85DCF2B-858F-4918-38F1-FB94A8B941CD}"/>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136E482E-AA9C-CE79-D235-D808492DA36C}"/>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00A3999F-5FF1-17EB-2AA5-2CBC47AC9C37}"/>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232F5D69-2D3F-6303-38E0-60FD8EDACE6D}"/>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8A460123-A23A-C2F2-43AF-DC27AF8DD852}"/>
              </a:ext>
            </a:extLst>
          </p:cNvPr>
          <p:cNvSpPr/>
          <p:nvPr/>
        </p:nvSpPr>
        <p:spPr>
          <a:xfrm>
            <a:off x="278479" y="312122"/>
            <a:ext cx="6622326"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Memory Management</a:t>
            </a:r>
          </a:p>
        </p:txBody>
      </p:sp>
      <p:sp>
        <p:nvSpPr>
          <p:cNvPr id="3" name="Rectangle 2">
            <a:extLst>
              <a:ext uri="{FF2B5EF4-FFF2-40B4-BE49-F238E27FC236}">
                <a16:creationId xmlns:a16="http://schemas.microsoft.com/office/drawing/2014/main" id="{ACE77E59-25B0-E243-2EE5-177F08BCFCFA}"/>
              </a:ext>
            </a:extLst>
          </p:cNvPr>
          <p:cNvSpPr/>
          <p:nvPr/>
        </p:nvSpPr>
        <p:spPr>
          <a:xfrm>
            <a:off x="432619" y="1195360"/>
            <a:ext cx="11071123" cy="5262979"/>
          </a:xfrm>
          <a:prstGeom prst="rect">
            <a:avLst/>
          </a:prstGeom>
        </p:spPr>
        <p:txBody>
          <a:bodyPr wrap="square">
            <a:spAutoFit/>
          </a:bodyPr>
          <a:lstStyle/>
          <a:p>
            <a:pPr marL="342900" indent="-342900">
              <a:buFont typeface="Arial" panose="020B0604020202020204" pitchFamily="34" charset="0"/>
              <a:buChar char="•"/>
            </a:pPr>
            <a:r>
              <a:rPr lang="en-US" sz="2800" dirty="0"/>
              <a:t>To execute a program all (or part) of the instructions must be in memory</a:t>
            </a:r>
          </a:p>
          <a:p>
            <a:pPr marL="800100" lvl="1" indent="-342900">
              <a:buFont typeface="Arial" panose="020B0604020202020204" pitchFamily="34" charset="0"/>
              <a:buChar char="•"/>
            </a:pPr>
            <a:r>
              <a:rPr lang="en-US" sz="2800" dirty="0"/>
              <a:t>All  (or part) of the data that is needed by the program must be in memory</a:t>
            </a:r>
          </a:p>
          <a:p>
            <a:pPr marL="342900" indent="-342900">
              <a:buFont typeface="Arial" panose="020B0604020202020204" pitchFamily="34" charset="0"/>
              <a:buChar char="•"/>
            </a:pPr>
            <a:r>
              <a:rPr lang="en-US" sz="2800" dirty="0"/>
              <a:t>Memory management determines what is in memory and when</a:t>
            </a:r>
          </a:p>
          <a:p>
            <a:pPr marL="800100" lvl="1" indent="-342900">
              <a:buFont typeface="Arial" panose="020B0604020202020204" pitchFamily="34" charset="0"/>
              <a:buChar char="•"/>
            </a:pPr>
            <a:r>
              <a:rPr lang="en-US" sz="2800" dirty="0"/>
              <a:t>Optimizing CPU utilization and computer response to users</a:t>
            </a:r>
          </a:p>
          <a:p>
            <a:pPr marL="342900" indent="-342900">
              <a:buFont typeface="Arial" panose="020B0604020202020204" pitchFamily="34" charset="0"/>
              <a:buChar char="•"/>
            </a:pPr>
            <a:r>
              <a:rPr lang="en-US" sz="2800" b="1" dirty="0"/>
              <a:t>Memory management activities</a:t>
            </a:r>
          </a:p>
          <a:p>
            <a:pPr marL="800100" lvl="1" indent="-342900">
              <a:buFont typeface="Arial" panose="020B0604020202020204" pitchFamily="34" charset="0"/>
              <a:buChar char="•"/>
            </a:pPr>
            <a:r>
              <a:rPr lang="en-US" sz="2800" dirty="0"/>
              <a:t>Keeping track of which parts of memory are currently being used and by whom</a:t>
            </a:r>
          </a:p>
          <a:p>
            <a:pPr marL="800100" lvl="1" indent="-342900">
              <a:buFont typeface="Arial" panose="020B0604020202020204" pitchFamily="34" charset="0"/>
              <a:buChar char="•"/>
            </a:pPr>
            <a:r>
              <a:rPr lang="en-US" sz="2800" dirty="0"/>
              <a:t>Deciding which processes (or parts thereof) and data to move into and out of memory</a:t>
            </a:r>
          </a:p>
          <a:p>
            <a:pPr marL="800100" lvl="1" indent="-342900">
              <a:buFont typeface="Arial" panose="020B0604020202020204" pitchFamily="34" charset="0"/>
              <a:buChar char="•"/>
            </a:pPr>
            <a:r>
              <a:rPr lang="en-US" sz="2800" dirty="0"/>
              <a:t>Allocating and deallocating memory space as needed</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856629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30FAC-197B-961D-5B63-70C4994FB7D3}"/>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9A07A3E6-B114-11E1-25EE-417F32F1FF1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98FB38A1-1724-29E0-FF89-AAE360DFA505}"/>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CD44D355-B6EA-8EF8-50D9-9ED6A481D598}"/>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103DFDD2-86AF-66C2-81BC-60795C0AE3AB}"/>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A82AFB-C8B0-BFEF-3025-6A6910C17954}"/>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AE591B56-8E66-7C41-C391-F59F3CB88E2D}"/>
              </a:ext>
            </a:extLst>
          </p:cNvPr>
          <p:cNvSpPr/>
          <p:nvPr/>
        </p:nvSpPr>
        <p:spPr>
          <a:xfrm>
            <a:off x="363960" y="312122"/>
            <a:ext cx="7749237"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File-System Management</a:t>
            </a:r>
          </a:p>
        </p:txBody>
      </p:sp>
      <p:sp>
        <p:nvSpPr>
          <p:cNvPr id="3" name="Rectangle 2">
            <a:extLst>
              <a:ext uri="{FF2B5EF4-FFF2-40B4-BE49-F238E27FC236}">
                <a16:creationId xmlns:a16="http://schemas.microsoft.com/office/drawing/2014/main" id="{D3E4B741-A5C5-5061-6C4F-E7A264F89690}"/>
              </a:ext>
            </a:extLst>
          </p:cNvPr>
          <p:cNvSpPr/>
          <p:nvPr/>
        </p:nvSpPr>
        <p:spPr>
          <a:xfrm>
            <a:off x="560438" y="1443841"/>
            <a:ext cx="11071123" cy="3970318"/>
          </a:xfrm>
          <a:prstGeom prst="rect">
            <a:avLst/>
          </a:prstGeom>
        </p:spPr>
        <p:txBody>
          <a:bodyPr wrap="square">
            <a:spAutoFit/>
          </a:bodyPr>
          <a:lstStyle/>
          <a:p>
            <a:pPr marL="342900" indent="-342900">
              <a:buFont typeface="Arial" panose="020B0604020202020204" pitchFamily="34" charset="0"/>
              <a:buChar char="•"/>
            </a:pPr>
            <a:r>
              <a:rPr lang="en-US" sz="2800" dirty="0"/>
              <a:t>OS provides uniform, logical view of information storage</a:t>
            </a:r>
          </a:p>
          <a:p>
            <a:pPr marL="800100" lvl="1" indent="-342900">
              <a:buFont typeface="Arial" panose="020B0604020202020204" pitchFamily="34" charset="0"/>
              <a:buChar char="•"/>
            </a:pPr>
            <a:r>
              <a:rPr lang="en-US" sz="2800" dirty="0"/>
              <a:t>Abstracts physical properties to logical storage unit  - file</a:t>
            </a:r>
          </a:p>
          <a:p>
            <a:pPr marL="800100" lvl="1" indent="-342900">
              <a:buFont typeface="Arial" panose="020B0604020202020204" pitchFamily="34" charset="0"/>
              <a:buChar char="•"/>
            </a:pPr>
            <a:r>
              <a:rPr lang="en-US" sz="2800" dirty="0"/>
              <a:t>Files usually organized into directories	</a:t>
            </a:r>
          </a:p>
          <a:p>
            <a:pPr marL="800100" lvl="1" indent="-342900">
              <a:buFont typeface="Arial" panose="020B0604020202020204" pitchFamily="34" charset="0"/>
              <a:buChar char="•"/>
            </a:pPr>
            <a:r>
              <a:rPr lang="en-US" sz="2800" dirty="0"/>
              <a:t>Access control on most systems to determine who can access what</a:t>
            </a:r>
          </a:p>
          <a:p>
            <a:pPr marL="342900" indent="-342900">
              <a:buFont typeface="Arial" panose="020B0604020202020204" pitchFamily="34" charset="0"/>
              <a:buChar char="•"/>
            </a:pPr>
            <a:r>
              <a:rPr lang="en-US" sz="2800" b="1" dirty="0"/>
              <a:t>OS activities include</a:t>
            </a:r>
          </a:p>
          <a:p>
            <a:pPr marL="800100" lvl="1" indent="-342900">
              <a:buFont typeface="Arial" panose="020B0604020202020204" pitchFamily="34" charset="0"/>
              <a:buChar char="•"/>
            </a:pPr>
            <a:r>
              <a:rPr lang="en-US" sz="2800" dirty="0"/>
              <a:t>Creating and deleting files and directories</a:t>
            </a:r>
          </a:p>
          <a:p>
            <a:pPr marL="800100" lvl="1" indent="-342900">
              <a:buFont typeface="Arial" panose="020B0604020202020204" pitchFamily="34" charset="0"/>
              <a:buChar char="•"/>
            </a:pPr>
            <a:r>
              <a:rPr lang="en-US" sz="2800" dirty="0"/>
              <a:t>Primitives to manipulate files and directories</a:t>
            </a:r>
          </a:p>
          <a:p>
            <a:pPr marL="800100" lvl="1" indent="-342900">
              <a:buFont typeface="Arial" panose="020B0604020202020204" pitchFamily="34" charset="0"/>
              <a:buChar char="•"/>
            </a:pPr>
            <a:r>
              <a:rPr lang="en-US" sz="2800" dirty="0"/>
              <a:t>Mapping files onto secondary storage</a:t>
            </a:r>
          </a:p>
          <a:p>
            <a:pPr marL="800100" lvl="1" indent="-342900">
              <a:buFont typeface="Arial" panose="020B0604020202020204" pitchFamily="34" charset="0"/>
              <a:buChar char="•"/>
            </a:pPr>
            <a:r>
              <a:rPr lang="en-US" sz="2800" dirty="0"/>
              <a:t>Backup files onto stable (non-volatile) storage media</a:t>
            </a:r>
          </a:p>
        </p:txBody>
      </p:sp>
    </p:spTree>
    <p:extLst>
      <p:ext uri="{BB962C8B-B14F-4D97-AF65-F5344CB8AC3E}">
        <p14:creationId xmlns:p14="http://schemas.microsoft.com/office/powerpoint/2010/main" val="250211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D722-A7EB-CA8D-E7F9-DF312289157B}"/>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1AC22F0A-1E26-5F26-32F4-B6FF0D34045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ECF202D5-BBA3-995C-FB92-EA7B2BE619E3}"/>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287F0A4E-981D-DBF3-2883-883B09E2A0D5}"/>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B2EE7C9-6CE1-1EC8-1F73-492F8A9B6C11}"/>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5D36343A-B35F-30A6-BD9A-EC7C7DD75AC2}"/>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94682B1E-0B68-C641-CF6A-A0516725DA2B}"/>
              </a:ext>
            </a:extLst>
          </p:cNvPr>
          <p:cNvSpPr/>
          <p:nvPr/>
        </p:nvSpPr>
        <p:spPr>
          <a:xfrm>
            <a:off x="346175" y="312122"/>
            <a:ext cx="8138766"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Mass Storage Management</a:t>
            </a:r>
          </a:p>
        </p:txBody>
      </p:sp>
      <p:sp>
        <p:nvSpPr>
          <p:cNvPr id="3" name="Rectangle 2">
            <a:extLst>
              <a:ext uri="{FF2B5EF4-FFF2-40B4-BE49-F238E27FC236}">
                <a16:creationId xmlns:a16="http://schemas.microsoft.com/office/drawing/2014/main" id="{17E13ECE-E27A-FBE2-B7C4-F89059FCFD64}"/>
              </a:ext>
            </a:extLst>
          </p:cNvPr>
          <p:cNvSpPr/>
          <p:nvPr/>
        </p:nvSpPr>
        <p:spPr>
          <a:xfrm>
            <a:off x="560438" y="1304970"/>
            <a:ext cx="11071123" cy="4832092"/>
          </a:xfrm>
          <a:prstGeom prst="rect">
            <a:avLst/>
          </a:prstGeom>
        </p:spPr>
        <p:txBody>
          <a:bodyPr wrap="square">
            <a:spAutoFit/>
          </a:bodyPr>
          <a:lstStyle/>
          <a:p>
            <a:pPr marL="342900" indent="-342900">
              <a:buFont typeface="Arial" panose="020B0604020202020204" pitchFamily="34" charset="0"/>
              <a:buChar char="•"/>
            </a:pPr>
            <a:r>
              <a:rPr lang="en-US" sz="2800" dirty="0"/>
              <a:t>Usually disks used to store data that does not fit in main memory or data that must be kept for a “long” period of time</a:t>
            </a:r>
          </a:p>
          <a:p>
            <a:pPr marL="342900" indent="-342900">
              <a:buFont typeface="Arial" panose="020B0604020202020204" pitchFamily="34" charset="0"/>
              <a:buChar char="•"/>
            </a:pPr>
            <a:r>
              <a:rPr lang="en-US" sz="2800" dirty="0"/>
              <a:t>Entire speed of computer operation hinges on disk subsystem and its algorithms</a:t>
            </a:r>
          </a:p>
          <a:p>
            <a:pPr marL="342900" indent="-342900">
              <a:buFont typeface="Arial" panose="020B0604020202020204" pitchFamily="34" charset="0"/>
              <a:buChar char="•"/>
            </a:pPr>
            <a:r>
              <a:rPr lang="en-US" sz="2800" b="1" dirty="0"/>
              <a:t>OS activities</a:t>
            </a:r>
          </a:p>
          <a:p>
            <a:pPr marL="800100" lvl="1" indent="-342900">
              <a:buFont typeface="Arial" panose="020B0604020202020204" pitchFamily="34" charset="0"/>
              <a:buChar char="•"/>
            </a:pPr>
            <a:r>
              <a:rPr lang="en-US" sz="2800" dirty="0"/>
              <a:t>Mounting and unmounting</a:t>
            </a:r>
          </a:p>
          <a:p>
            <a:pPr marL="800100" lvl="1" indent="-342900">
              <a:buFont typeface="Arial" panose="020B0604020202020204" pitchFamily="34" charset="0"/>
              <a:buChar char="•"/>
            </a:pPr>
            <a:r>
              <a:rPr lang="en-US" sz="2800" dirty="0"/>
              <a:t>Free-space management</a:t>
            </a:r>
          </a:p>
          <a:p>
            <a:pPr marL="800100" lvl="1" indent="-342900">
              <a:buFont typeface="Arial" panose="020B0604020202020204" pitchFamily="34" charset="0"/>
              <a:buChar char="•"/>
            </a:pPr>
            <a:r>
              <a:rPr lang="en-US" sz="2800" dirty="0"/>
              <a:t>Storage allocation</a:t>
            </a:r>
          </a:p>
          <a:p>
            <a:pPr marL="800100" lvl="1" indent="-342900">
              <a:buFont typeface="Arial" panose="020B0604020202020204" pitchFamily="34" charset="0"/>
              <a:buChar char="•"/>
            </a:pPr>
            <a:r>
              <a:rPr lang="en-US" sz="2800" dirty="0"/>
              <a:t>Disk scheduling</a:t>
            </a:r>
          </a:p>
          <a:p>
            <a:pPr marL="800100" lvl="1" indent="-342900">
              <a:buFont typeface="Arial" panose="020B0604020202020204" pitchFamily="34" charset="0"/>
              <a:buChar char="•"/>
            </a:pPr>
            <a:r>
              <a:rPr lang="en-US" sz="2800" dirty="0"/>
              <a:t>Partitioning</a:t>
            </a:r>
          </a:p>
          <a:p>
            <a:pPr marL="800100" lvl="1" indent="-342900">
              <a:buFont typeface="Arial" panose="020B0604020202020204" pitchFamily="34" charset="0"/>
              <a:buChar char="•"/>
            </a:pPr>
            <a:r>
              <a:rPr lang="en-US" sz="2800" dirty="0"/>
              <a:t>Protection</a:t>
            </a:r>
          </a:p>
        </p:txBody>
      </p:sp>
    </p:spTree>
    <p:extLst>
      <p:ext uri="{BB962C8B-B14F-4D97-AF65-F5344CB8AC3E}">
        <p14:creationId xmlns:p14="http://schemas.microsoft.com/office/powerpoint/2010/main" val="73195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E852-808A-0B9E-B24B-63A8FD6AFACB}"/>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60158E74-9F9E-BD47-F586-DB25D3F7900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B48C10B-48B1-D8AB-A739-C3DE77E38A5D}"/>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19C45FED-4697-3108-8850-82DA76A2AC0B}"/>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6EE6B20-5120-E719-265D-6696EE19853F}"/>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1AE2B4CE-5BCC-2E84-5646-91875043AD0D}"/>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2062A59A-ECEE-4007-FAF4-5F48F1EC5635}"/>
              </a:ext>
            </a:extLst>
          </p:cNvPr>
          <p:cNvSpPr/>
          <p:nvPr/>
        </p:nvSpPr>
        <p:spPr>
          <a:xfrm>
            <a:off x="363930" y="312122"/>
            <a:ext cx="2597186"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Caching</a:t>
            </a:r>
          </a:p>
        </p:txBody>
      </p:sp>
      <p:sp>
        <p:nvSpPr>
          <p:cNvPr id="3" name="Rectangle 2">
            <a:extLst>
              <a:ext uri="{FF2B5EF4-FFF2-40B4-BE49-F238E27FC236}">
                <a16:creationId xmlns:a16="http://schemas.microsoft.com/office/drawing/2014/main" id="{1DB3FB96-0454-60BB-76DE-DA61845C9CE6}"/>
              </a:ext>
            </a:extLst>
          </p:cNvPr>
          <p:cNvSpPr/>
          <p:nvPr/>
        </p:nvSpPr>
        <p:spPr>
          <a:xfrm>
            <a:off x="560438" y="1304970"/>
            <a:ext cx="11071123" cy="3970318"/>
          </a:xfrm>
          <a:prstGeom prst="rect">
            <a:avLst/>
          </a:prstGeom>
        </p:spPr>
        <p:txBody>
          <a:bodyPr wrap="square">
            <a:spAutoFit/>
          </a:bodyPr>
          <a:lstStyle/>
          <a:p>
            <a:pPr marL="342900" indent="-342900">
              <a:buFont typeface="Arial" panose="020B0604020202020204" pitchFamily="34" charset="0"/>
              <a:buChar char="•"/>
            </a:pPr>
            <a:r>
              <a:rPr lang="en-US" sz="2800" dirty="0"/>
              <a:t>Important principle, performed at many levels in a computer (in hardware, operating system, software)</a:t>
            </a:r>
          </a:p>
          <a:p>
            <a:pPr marL="342900" indent="-342900">
              <a:buFont typeface="Arial" panose="020B0604020202020204" pitchFamily="34" charset="0"/>
              <a:buChar char="•"/>
            </a:pPr>
            <a:r>
              <a:rPr lang="en-US" sz="2800" dirty="0"/>
              <a:t>Information in use copied from slower to faster storage temporarily</a:t>
            </a:r>
          </a:p>
          <a:p>
            <a:pPr marL="342900" indent="-342900">
              <a:buFont typeface="Arial" panose="020B0604020202020204" pitchFamily="34" charset="0"/>
              <a:buChar char="•"/>
            </a:pPr>
            <a:r>
              <a:rPr lang="en-US" sz="2800" dirty="0"/>
              <a:t>Faster storage (cache) checked first to determine if information is there</a:t>
            </a:r>
          </a:p>
          <a:p>
            <a:pPr marL="800100" lvl="1" indent="-342900">
              <a:buFont typeface="Arial" panose="020B0604020202020204" pitchFamily="34" charset="0"/>
              <a:buChar char="•"/>
            </a:pPr>
            <a:r>
              <a:rPr lang="en-US" sz="2800" dirty="0"/>
              <a:t>If it is, information used directly from the cache (fast)</a:t>
            </a:r>
          </a:p>
          <a:p>
            <a:pPr marL="800100" lvl="1" indent="-342900">
              <a:buFont typeface="Arial" panose="020B0604020202020204" pitchFamily="34" charset="0"/>
              <a:buChar char="•"/>
            </a:pPr>
            <a:r>
              <a:rPr lang="en-US" sz="2800" dirty="0"/>
              <a:t>If not, data copied to cache and used there</a:t>
            </a:r>
          </a:p>
          <a:p>
            <a:pPr marL="342900" indent="-342900">
              <a:buFont typeface="Arial" panose="020B0604020202020204" pitchFamily="34" charset="0"/>
              <a:buChar char="•"/>
            </a:pPr>
            <a:r>
              <a:rPr lang="en-US" sz="2800" dirty="0"/>
              <a:t>Cache smaller than storage being cached</a:t>
            </a:r>
          </a:p>
          <a:p>
            <a:pPr marL="800100" lvl="1" indent="-342900">
              <a:buFont typeface="Arial" panose="020B0604020202020204" pitchFamily="34" charset="0"/>
              <a:buChar char="•"/>
            </a:pPr>
            <a:r>
              <a:rPr lang="en-US" sz="2800" dirty="0"/>
              <a:t>Cache management important design problem</a:t>
            </a:r>
          </a:p>
          <a:p>
            <a:pPr marL="800100" lvl="1" indent="-342900">
              <a:buFont typeface="Arial" panose="020B0604020202020204" pitchFamily="34" charset="0"/>
              <a:buChar char="•"/>
            </a:pPr>
            <a:r>
              <a:rPr lang="en-US" sz="2800" dirty="0"/>
              <a:t>Cache size and replacement policy</a:t>
            </a:r>
          </a:p>
        </p:txBody>
      </p:sp>
    </p:spTree>
    <p:extLst>
      <p:ext uri="{BB962C8B-B14F-4D97-AF65-F5344CB8AC3E}">
        <p14:creationId xmlns:p14="http://schemas.microsoft.com/office/powerpoint/2010/main" val="567845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7CAB-E8C3-A202-4518-D3E9B0E23B12}"/>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9553F9D-97FC-B189-E7E2-792D9F5C364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AA0262EB-21C3-912D-51BA-ADBD9D4ACBE8}"/>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338F7182-521F-C1C0-F731-108E7AA9504F}"/>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5F7AE9EA-ABC0-10CC-73AE-2E1C118A4178}"/>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5E159D43-3F9D-4013-609B-B4C52DA8F4A9}"/>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D28787CE-5E54-D0AA-8902-D3207E5B9A14}"/>
              </a:ext>
            </a:extLst>
          </p:cNvPr>
          <p:cNvSpPr/>
          <p:nvPr/>
        </p:nvSpPr>
        <p:spPr>
          <a:xfrm>
            <a:off x="357743" y="302272"/>
            <a:ext cx="7989687"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Characteristics of Storage</a:t>
            </a:r>
          </a:p>
        </p:txBody>
      </p:sp>
      <p:sp>
        <p:nvSpPr>
          <p:cNvPr id="3" name="Rectangle 2">
            <a:extLst>
              <a:ext uri="{FF2B5EF4-FFF2-40B4-BE49-F238E27FC236}">
                <a16:creationId xmlns:a16="http://schemas.microsoft.com/office/drawing/2014/main" id="{0F938965-C72D-87DB-3E01-7CC0D238F2AE}"/>
              </a:ext>
            </a:extLst>
          </p:cNvPr>
          <p:cNvSpPr/>
          <p:nvPr/>
        </p:nvSpPr>
        <p:spPr>
          <a:xfrm>
            <a:off x="560438" y="5316537"/>
            <a:ext cx="11071123" cy="523220"/>
          </a:xfrm>
          <a:prstGeom prst="rect">
            <a:avLst/>
          </a:prstGeom>
        </p:spPr>
        <p:txBody>
          <a:bodyPr wrap="square">
            <a:spAutoFit/>
          </a:bodyPr>
          <a:lstStyle/>
          <a:p>
            <a:pPr algn="ctr"/>
            <a:r>
              <a:rPr lang="en-US" sz="2800" dirty="0"/>
              <a:t>Movement between levels of storage hierarchy can be explicit or implicit</a:t>
            </a:r>
          </a:p>
        </p:txBody>
      </p:sp>
      <p:pic>
        <p:nvPicPr>
          <p:cNvPr id="2" name="Picture 4">
            <a:extLst>
              <a:ext uri="{FF2B5EF4-FFF2-40B4-BE49-F238E27FC236}">
                <a16:creationId xmlns:a16="http://schemas.microsoft.com/office/drawing/2014/main" id="{E2274F51-1DF6-A740-A87D-230D8EB03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534" y="1236416"/>
            <a:ext cx="9572266" cy="401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063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C6C24-84A0-AA3C-515B-B2DAD62F5ADA}"/>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E565F358-AD2A-040B-1B6B-09C9F7B66FB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13EDE4E3-0032-A05A-2426-6CDC262C8BD7}"/>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4EDDFD4-AA77-9E01-2DD4-B57B0036F7A1}"/>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14AB9EC-5B22-19C0-5D56-7EBA8AE595C6}"/>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2F56313A-E8B6-3931-B973-EB411D7F25F8}"/>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D0D34F6A-B304-8499-F8E4-F9649A95AA35}"/>
              </a:ext>
            </a:extLst>
          </p:cNvPr>
          <p:cNvSpPr/>
          <p:nvPr/>
        </p:nvSpPr>
        <p:spPr>
          <a:xfrm>
            <a:off x="368029" y="302272"/>
            <a:ext cx="4645824"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I/O Subsystem</a:t>
            </a:r>
          </a:p>
        </p:txBody>
      </p:sp>
      <p:sp>
        <p:nvSpPr>
          <p:cNvPr id="3" name="Rectangle 2">
            <a:extLst>
              <a:ext uri="{FF2B5EF4-FFF2-40B4-BE49-F238E27FC236}">
                <a16:creationId xmlns:a16="http://schemas.microsoft.com/office/drawing/2014/main" id="{F9052A45-D9A0-B40C-3000-B885DF80B089}"/>
              </a:ext>
            </a:extLst>
          </p:cNvPr>
          <p:cNvSpPr/>
          <p:nvPr/>
        </p:nvSpPr>
        <p:spPr>
          <a:xfrm>
            <a:off x="560438" y="1462282"/>
            <a:ext cx="11071123" cy="4401205"/>
          </a:xfrm>
          <a:prstGeom prst="rect">
            <a:avLst/>
          </a:prstGeom>
        </p:spPr>
        <p:txBody>
          <a:bodyPr wrap="square">
            <a:spAutoFit/>
          </a:bodyPr>
          <a:lstStyle/>
          <a:p>
            <a:pPr marL="457200" indent="-457200">
              <a:buFont typeface="Arial" panose="020B0604020202020204" pitchFamily="34" charset="0"/>
              <a:buChar char="•"/>
            </a:pPr>
            <a:r>
              <a:rPr lang="en-US" sz="2800" dirty="0"/>
              <a:t>One purpose of OS is to hide peculiarities of hardware devices from the user</a:t>
            </a:r>
          </a:p>
          <a:p>
            <a:pPr marL="457200" indent="-457200">
              <a:buFont typeface="Arial" panose="020B0604020202020204" pitchFamily="34" charset="0"/>
              <a:buChar char="•"/>
            </a:pPr>
            <a:r>
              <a:rPr lang="en-US" sz="2800" dirty="0"/>
              <a:t>I/O subsystem responsible for</a:t>
            </a:r>
          </a:p>
          <a:p>
            <a:pPr marL="914400" lvl="1" indent="-457200">
              <a:buFont typeface="Arial" panose="020B0604020202020204" pitchFamily="34" charset="0"/>
              <a:buChar char="•"/>
            </a:pPr>
            <a:r>
              <a:rPr lang="en-US" sz="2800" dirty="0"/>
              <a:t>Memory management of I/O including buffering (storing data temporarily while it is being transferred), </a:t>
            </a:r>
          </a:p>
          <a:p>
            <a:pPr marL="914400" lvl="1" indent="-457200">
              <a:buFont typeface="Arial" panose="020B0604020202020204" pitchFamily="34" charset="0"/>
              <a:buChar char="•"/>
            </a:pPr>
            <a:r>
              <a:rPr lang="en-US" sz="2800" dirty="0"/>
              <a:t>caching (storing parts of data in faster storage for performance), </a:t>
            </a:r>
          </a:p>
          <a:p>
            <a:pPr marL="914400" lvl="1" indent="-457200">
              <a:buFont typeface="Arial" panose="020B0604020202020204" pitchFamily="34" charset="0"/>
              <a:buChar char="•"/>
            </a:pPr>
            <a:r>
              <a:rPr lang="en-US" sz="2800" dirty="0"/>
              <a:t>spooling (the overlapping of output of one job with input of other jobs)</a:t>
            </a:r>
          </a:p>
          <a:p>
            <a:pPr marL="914400" lvl="1" indent="-457200">
              <a:buFont typeface="Arial" panose="020B0604020202020204" pitchFamily="34" charset="0"/>
              <a:buChar char="•"/>
            </a:pPr>
            <a:r>
              <a:rPr lang="en-US" sz="2800" dirty="0"/>
              <a:t>General device-driver interface</a:t>
            </a:r>
          </a:p>
          <a:p>
            <a:pPr marL="914400" lvl="1" indent="-457200">
              <a:buFont typeface="Arial" panose="020B0604020202020204" pitchFamily="34" charset="0"/>
              <a:buChar char="•"/>
            </a:pPr>
            <a:r>
              <a:rPr lang="en-US" sz="2800" dirty="0"/>
              <a:t>Drivers for specific hardware devices</a:t>
            </a:r>
          </a:p>
        </p:txBody>
      </p:sp>
    </p:spTree>
    <p:extLst>
      <p:ext uri="{BB962C8B-B14F-4D97-AF65-F5344CB8AC3E}">
        <p14:creationId xmlns:p14="http://schemas.microsoft.com/office/powerpoint/2010/main" val="53346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B070A-FF95-6068-E508-28013D631B51}"/>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4AC1CC1-F081-D99E-D712-47B90907EF04}"/>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D847F381-0D28-2B92-415D-8A661EBEF988}"/>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BA334F7-7BC4-1D29-CB07-D8DD6146206B}"/>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72B60732-4A34-2C73-479D-028701650D26}"/>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F55B7512-D7F4-4C37-1E2D-E9EB7BA30501}"/>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5205A16-6D22-5C1D-2329-A8D06597BAA9}"/>
              </a:ext>
            </a:extLst>
          </p:cNvPr>
          <p:cNvSpPr/>
          <p:nvPr/>
        </p:nvSpPr>
        <p:spPr>
          <a:xfrm>
            <a:off x="418246" y="343509"/>
            <a:ext cx="5795177"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Interrupt Timeline</a:t>
            </a:r>
          </a:p>
        </p:txBody>
      </p:sp>
      <p:pic>
        <p:nvPicPr>
          <p:cNvPr id="3" name="Picture 2">
            <a:extLst>
              <a:ext uri="{FF2B5EF4-FFF2-40B4-BE49-F238E27FC236}">
                <a16:creationId xmlns:a16="http://schemas.microsoft.com/office/drawing/2014/main" id="{21BA7C63-132B-2C0B-CB2D-027144BC5280}"/>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36892" y="1957120"/>
            <a:ext cx="7622676" cy="332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A513762-0C52-6908-8BE6-A408469C3B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4822" y="1316196"/>
            <a:ext cx="4287178" cy="42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412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6AB8A-DDCC-5856-D03C-53189EB14A9B}"/>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DBABED4-A236-F0AD-3B04-ADBCD7C9445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11AAF42-BC88-7E25-27D6-5633C3A04CDD}"/>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6EE2E34A-8C7C-B152-991C-7686EF82EAF9}"/>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0ED43AF8-74E9-DF1A-9C09-EC618195A16F}"/>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58AB99D-972C-AF6A-9E14-E83A400CAB9B}"/>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85FBEC2D-BA2C-A569-2D33-61079BFECF32}"/>
              </a:ext>
            </a:extLst>
          </p:cNvPr>
          <p:cNvSpPr/>
          <p:nvPr/>
        </p:nvSpPr>
        <p:spPr>
          <a:xfrm>
            <a:off x="345219" y="302272"/>
            <a:ext cx="6716903"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Protection &amp; Security</a:t>
            </a:r>
          </a:p>
        </p:txBody>
      </p:sp>
      <p:sp>
        <p:nvSpPr>
          <p:cNvPr id="3" name="Rectangle 2">
            <a:extLst>
              <a:ext uri="{FF2B5EF4-FFF2-40B4-BE49-F238E27FC236}">
                <a16:creationId xmlns:a16="http://schemas.microsoft.com/office/drawing/2014/main" id="{EFB781D4-EE4C-A40B-220C-625521FE9BF2}"/>
              </a:ext>
            </a:extLst>
          </p:cNvPr>
          <p:cNvSpPr/>
          <p:nvPr/>
        </p:nvSpPr>
        <p:spPr>
          <a:xfrm>
            <a:off x="560438" y="1462282"/>
            <a:ext cx="11071123" cy="4401205"/>
          </a:xfrm>
          <a:prstGeom prst="rect">
            <a:avLst/>
          </a:prstGeom>
        </p:spPr>
        <p:txBody>
          <a:bodyPr wrap="square">
            <a:spAutoFit/>
          </a:bodyPr>
          <a:lstStyle/>
          <a:p>
            <a:pPr marL="457200" indent="-457200">
              <a:buFont typeface="Arial" panose="020B0604020202020204" pitchFamily="34" charset="0"/>
              <a:buChar char="•"/>
            </a:pPr>
            <a:r>
              <a:rPr lang="en-US" sz="2800" b="1" dirty="0"/>
              <a:t>Protection</a:t>
            </a:r>
            <a:r>
              <a:rPr lang="en-US" sz="2800" dirty="0"/>
              <a:t> – any mechanism for controlling access of processes or users to resources defined by the OS</a:t>
            </a:r>
          </a:p>
          <a:p>
            <a:pPr marL="457200" indent="-457200">
              <a:buFont typeface="Arial" panose="020B0604020202020204" pitchFamily="34" charset="0"/>
              <a:buChar char="•"/>
            </a:pPr>
            <a:r>
              <a:rPr lang="en-US" sz="2800" b="1" dirty="0"/>
              <a:t>Security </a:t>
            </a:r>
            <a:r>
              <a:rPr lang="en-US" sz="2800" dirty="0"/>
              <a:t>– defense of the system against internal and external attacks</a:t>
            </a:r>
          </a:p>
          <a:p>
            <a:pPr marL="914400" lvl="1" indent="-457200">
              <a:buFont typeface="Arial" panose="020B0604020202020204" pitchFamily="34" charset="0"/>
              <a:buChar char="•"/>
            </a:pPr>
            <a:r>
              <a:rPr lang="en-US" sz="2800" dirty="0"/>
              <a:t>Huge range, including denial-of-service, worms, viruses, identity theft, theft of service</a:t>
            </a:r>
          </a:p>
          <a:p>
            <a:pPr marL="457200" indent="-457200">
              <a:buFont typeface="Arial" panose="020B0604020202020204" pitchFamily="34" charset="0"/>
              <a:buChar char="•"/>
            </a:pPr>
            <a:r>
              <a:rPr lang="en-US" sz="2800" dirty="0"/>
              <a:t>Systems generally first distinguish among users, to determine who can do what</a:t>
            </a:r>
          </a:p>
          <a:p>
            <a:pPr marL="914400" lvl="1" indent="-457200">
              <a:buFont typeface="Arial" panose="020B0604020202020204" pitchFamily="34" charset="0"/>
              <a:buChar char="•"/>
            </a:pPr>
            <a:r>
              <a:rPr lang="en-US" sz="2800" dirty="0"/>
              <a:t>User identities (user IDs, security IDs).</a:t>
            </a:r>
          </a:p>
          <a:p>
            <a:pPr marL="914400" lvl="1" indent="-457200">
              <a:buFont typeface="Arial" panose="020B0604020202020204" pitchFamily="34" charset="0"/>
              <a:buChar char="•"/>
            </a:pPr>
            <a:r>
              <a:rPr lang="en-US" sz="2800" dirty="0"/>
              <a:t>Group identifier (group ID).</a:t>
            </a:r>
          </a:p>
          <a:p>
            <a:pPr marL="914400" lvl="1" indent="-457200">
              <a:buFont typeface="Arial" panose="020B0604020202020204" pitchFamily="34" charset="0"/>
              <a:buChar char="•"/>
            </a:pPr>
            <a:r>
              <a:rPr lang="en-US" sz="2800" dirty="0"/>
              <a:t>Privilege escalation.</a:t>
            </a:r>
          </a:p>
        </p:txBody>
      </p:sp>
    </p:spTree>
    <p:extLst>
      <p:ext uri="{BB962C8B-B14F-4D97-AF65-F5344CB8AC3E}">
        <p14:creationId xmlns:p14="http://schemas.microsoft.com/office/powerpoint/2010/main" val="943278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461D9-F9E7-357E-A171-E95B4CC0D197}"/>
            </a:ext>
          </a:extLst>
        </p:cNvPr>
        <p:cNvGrpSpPr/>
        <p:nvPr/>
      </p:nvGrpSpPr>
      <p:grpSpPr>
        <a:xfrm>
          <a:off x="0" y="0"/>
          <a:ext cx="0" cy="0"/>
          <a:chOff x="0" y="0"/>
          <a:chExt cx="0" cy="0"/>
        </a:xfrm>
      </p:grpSpPr>
      <p:pic>
        <p:nvPicPr>
          <p:cNvPr id="1028" name="Picture 4" descr="Aesthetic Oceanic Concrete Texture Background, Blue Wallpaper, Art Wallpaper,  Solid Color Background Image And Wallpaper for Free Download">
            <a:extLst>
              <a:ext uri="{FF2B5EF4-FFF2-40B4-BE49-F238E27FC236}">
                <a16:creationId xmlns:a16="http://schemas.microsoft.com/office/drawing/2014/main" id="{0A42D003-E6AA-868D-A924-7E5BA80B9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8504903"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58FC5E-4698-6131-B9BD-6FC3BE9CABCE}"/>
              </a:ext>
            </a:extLst>
          </p:cNvPr>
          <p:cNvSpPr/>
          <p:nvPr/>
        </p:nvSpPr>
        <p:spPr>
          <a:xfrm>
            <a:off x="829302" y="2155063"/>
            <a:ext cx="5743239" cy="2585323"/>
          </a:xfrm>
          <a:prstGeom prst="rect">
            <a:avLst/>
          </a:prstGeom>
          <a:noFill/>
        </p:spPr>
        <p:txBody>
          <a:bodyPr wrap="none" lIns="91440" tIns="45720" rIns="91440" bIns="45720">
            <a:spAutoFit/>
          </a:bodyPr>
          <a:lstStyle/>
          <a:p>
            <a:r>
              <a:rPr lang="en-US" sz="5400" b="1" spc="50" dirty="0">
                <a:ln w="0"/>
                <a:solidFill>
                  <a:schemeClr val="bg2"/>
                </a:solidFill>
                <a:effectLst>
                  <a:innerShdw blurRad="63500" dist="50800" dir="13500000">
                    <a:srgbClr val="000000">
                      <a:alpha val="50000"/>
                    </a:srgbClr>
                  </a:innerShdw>
                </a:effectLst>
              </a:rPr>
              <a:t>Computing </a:t>
            </a:r>
          </a:p>
          <a:p>
            <a:r>
              <a:rPr lang="en-US" sz="5400" b="1" spc="50" dirty="0">
                <a:ln w="0"/>
                <a:solidFill>
                  <a:schemeClr val="bg2"/>
                </a:solidFill>
                <a:effectLst>
                  <a:innerShdw blurRad="63500" dist="50800" dir="13500000">
                    <a:srgbClr val="000000">
                      <a:alpha val="50000"/>
                    </a:srgbClr>
                  </a:innerShdw>
                </a:effectLst>
              </a:rPr>
              <a:t>Environments And </a:t>
            </a:r>
          </a:p>
          <a:p>
            <a:r>
              <a:rPr lang="en-US" sz="5400" b="1" spc="50" dirty="0">
                <a:ln w="0"/>
                <a:solidFill>
                  <a:schemeClr val="bg2"/>
                </a:solidFill>
                <a:effectLst>
                  <a:innerShdw blurRad="63500" dist="50800" dir="13500000">
                    <a:srgbClr val="000000">
                      <a:alpha val="50000"/>
                    </a:srgbClr>
                  </a:innerShdw>
                </a:effectLst>
              </a:rPr>
              <a:t>Operating Systems</a:t>
            </a:r>
            <a:endParaRPr lang="en-US" sz="5400"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2624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388BF-E9ED-9E15-5D0C-7CFB30D127AB}"/>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75BF5300-4941-5783-FEE1-C216C013E67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60C9290B-D4D0-7251-98E2-DF18A7C7B4E1}"/>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7997D54F-2C11-A109-2515-146D5836C7E7}"/>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E7BDD93-A861-C118-CA98-7E95E31B705C}"/>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E49EA635-569C-5C62-305A-7816AC8D1C76}"/>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C08E8A1C-4B1B-693B-6DF5-0D6E6ECCAC87}"/>
              </a:ext>
            </a:extLst>
          </p:cNvPr>
          <p:cNvSpPr/>
          <p:nvPr/>
        </p:nvSpPr>
        <p:spPr>
          <a:xfrm>
            <a:off x="359351" y="302272"/>
            <a:ext cx="9087745"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Computing Environments/OS</a:t>
            </a:r>
          </a:p>
        </p:txBody>
      </p:sp>
      <p:sp>
        <p:nvSpPr>
          <p:cNvPr id="3" name="Rectangle 2">
            <a:extLst>
              <a:ext uri="{FF2B5EF4-FFF2-40B4-BE49-F238E27FC236}">
                <a16:creationId xmlns:a16="http://schemas.microsoft.com/office/drawing/2014/main" id="{32E67ED6-7A41-9D36-0035-A80FFB55FF27}"/>
              </a:ext>
            </a:extLst>
          </p:cNvPr>
          <p:cNvSpPr/>
          <p:nvPr/>
        </p:nvSpPr>
        <p:spPr>
          <a:xfrm>
            <a:off x="560438" y="1462282"/>
            <a:ext cx="11071123" cy="4401205"/>
          </a:xfrm>
          <a:prstGeom prst="rect">
            <a:avLst/>
          </a:prstGeom>
        </p:spPr>
        <p:txBody>
          <a:bodyPr wrap="square">
            <a:spAutoFit/>
          </a:bodyPr>
          <a:lstStyle/>
          <a:p>
            <a:pPr marL="457200" indent="-457200">
              <a:buFont typeface="Arial" panose="020B0604020202020204" pitchFamily="34" charset="0"/>
              <a:buChar char="•"/>
            </a:pPr>
            <a:r>
              <a:rPr lang="en-US" sz="2800" dirty="0"/>
              <a:t>Batch Operating System</a:t>
            </a:r>
          </a:p>
          <a:p>
            <a:pPr marL="457200" indent="-457200">
              <a:buFont typeface="Arial" panose="020B0604020202020204" pitchFamily="34" charset="0"/>
              <a:buChar char="•"/>
            </a:pPr>
            <a:r>
              <a:rPr lang="en-US" sz="2800" dirty="0"/>
              <a:t>Time-Sharing Operating System</a:t>
            </a:r>
          </a:p>
          <a:p>
            <a:pPr marL="457200" indent="-457200">
              <a:buFont typeface="Arial" panose="020B0604020202020204" pitchFamily="34" charset="0"/>
              <a:buChar char="•"/>
            </a:pPr>
            <a:r>
              <a:rPr lang="en-US" sz="2800" dirty="0"/>
              <a:t>Distributed Operating System</a:t>
            </a:r>
          </a:p>
          <a:p>
            <a:pPr marL="457200" indent="-457200">
              <a:buFont typeface="Arial" panose="020B0604020202020204" pitchFamily="34" charset="0"/>
              <a:buChar char="•"/>
            </a:pPr>
            <a:r>
              <a:rPr lang="en-US" sz="2800" dirty="0"/>
              <a:t>Real-Time Operating System (RTOS)</a:t>
            </a:r>
          </a:p>
          <a:p>
            <a:pPr marL="457200" indent="-457200">
              <a:buFont typeface="Arial" panose="020B0604020202020204" pitchFamily="34" charset="0"/>
              <a:buChar char="•"/>
            </a:pPr>
            <a:r>
              <a:rPr lang="en-US" sz="2800" dirty="0"/>
              <a:t>Multi-User Operating System</a:t>
            </a:r>
          </a:p>
          <a:p>
            <a:pPr marL="457200" indent="-457200">
              <a:buFont typeface="Arial" panose="020B0604020202020204" pitchFamily="34" charset="0"/>
              <a:buChar char="•"/>
            </a:pPr>
            <a:r>
              <a:rPr lang="en-US" sz="2800" dirty="0"/>
              <a:t>Single-User Operating System</a:t>
            </a:r>
          </a:p>
          <a:p>
            <a:pPr marL="457200" indent="-457200">
              <a:buFont typeface="Arial" panose="020B0604020202020204" pitchFamily="34" charset="0"/>
              <a:buChar char="•"/>
            </a:pPr>
            <a:r>
              <a:rPr lang="en-US" sz="2800" dirty="0"/>
              <a:t>Mobile Operating System</a:t>
            </a:r>
          </a:p>
          <a:p>
            <a:pPr marL="457200" indent="-457200">
              <a:buFont typeface="Arial" panose="020B0604020202020204" pitchFamily="34" charset="0"/>
              <a:buChar char="•"/>
            </a:pPr>
            <a:r>
              <a:rPr lang="en-US" sz="2800" dirty="0"/>
              <a:t>Network Operating System</a:t>
            </a:r>
          </a:p>
          <a:p>
            <a:pPr marL="457200" indent="-457200">
              <a:buFont typeface="Arial" panose="020B0604020202020204" pitchFamily="34" charset="0"/>
              <a:buChar char="•"/>
            </a:pPr>
            <a:r>
              <a:rPr lang="en-US" sz="2800" dirty="0"/>
              <a:t>Embedded Operating System</a:t>
            </a:r>
          </a:p>
          <a:p>
            <a:pPr marL="457200" indent="-457200">
              <a:buFont typeface="Arial" panose="020B0604020202020204" pitchFamily="34" charset="0"/>
              <a:buChar char="•"/>
            </a:pPr>
            <a:r>
              <a:rPr lang="en-US" sz="2800" dirty="0"/>
              <a:t>Cloud Operating System</a:t>
            </a:r>
          </a:p>
        </p:txBody>
      </p:sp>
    </p:spTree>
    <p:extLst>
      <p:ext uri="{BB962C8B-B14F-4D97-AF65-F5344CB8AC3E}">
        <p14:creationId xmlns:p14="http://schemas.microsoft.com/office/powerpoint/2010/main" val="2146004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AC24-C332-FD8E-A2EC-9CD7F3EC6ACB}"/>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6575BE45-A6B8-D314-70AA-8364945EF044}"/>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DF7850B2-054D-93BC-4039-CDF35C96C629}"/>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6D9D74C3-2817-6B58-D047-B742EF0531F0}"/>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794157A9-6297-35F8-44D2-49B2ADFDB88F}"/>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3B33036-DC36-EC9F-8016-1FB486580EE4}"/>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110437E5-33A0-8ABA-C8E8-06565E14B85E}"/>
              </a:ext>
            </a:extLst>
          </p:cNvPr>
          <p:cNvSpPr/>
          <p:nvPr/>
        </p:nvSpPr>
        <p:spPr>
          <a:xfrm>
            <a:off x="331914" y="302272"/>
            <a:ext cx="8021748"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Batch Processing Systems</a:t>
            </a:r>
          </a:p>
        </p:txBody>
      </p:sp>
      <p:sp>
        <p:nvSpPr>
          <p:cNvPr id="3" name="Rectangle 2">
            <a:extLst>
              <a:ext uri="{FF2B5EF4-FFF2-40B4-BE49-F238E27FC236}">
                <a16:creationId xmlns:a16="http://schemas.microsoft.com/office/drawing/2014/main" id="{ACD9F547-FE60-6166-D318-0278FA0AB7B6}"/>
              </a:ext>
            </a:extLst>
          </p:cNvPr>
          <p:cNvSpPr/>
          <p:nvPr/>
        </p:nvSpPr>
        <p:spPr>
          <a:xfrm>
            <a:off x="560438" y="1462282"/>
            <a:ext cx="11071123" cy="4401205"/>
          </a:xfrm>
          <a:prstGeom prst="rect">
            <a:avLst/>
          </a:prstGeom>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In batch systems, users submit their tasks (jobs) to the computer in batches.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The OS processes jobs one by one in a sequential manner, without user interaction during execution.</a:t>
            </a:r>
          </a:p>
          <a:p>
            <a:pPr marL="914400" lvl="1" indent="-457200" eaLnBrk="0" fontAlgn="base" hangingPunct="0">
              <a:spcBef>
                <a:spcPct val="0"/>
              </a:spcBef>
              <a:spcAft>
                <a:spcPct val="0"/>
              </a:spcAft>
              <a:buFont typeface="Arial" panose="020B0604020202020204" pitchFamily="34" charset="0"/>
              <a:buChar char="•"/>
            </a:pPr>
            <a:r>
              <a:rPr kumimoji="0" lang="en-US" altLang="en-US" sz="2800" b="0" i="0" u="none" strike="noStrike" cap="none" normalizeH="0" baseline="0" dirty="0">
                <a:ln>
                  <a:noFill/>
                </a:ln>
                <a:solidFill>
                  <a:schemeClr val="tx1"/>
                </a:solidFill>
                <a:effectLst/>
              </a:rPr>
              <a:t>Suitable for tasks like payroll, billing, and processing large volumes of data.</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Advantages</a:t>
            </a:r>
            <a:r>
              <a:rPr kumimoji="0" lang="en-US" altLang="en-US" sz="2800" b="0" i="0" u="none" strike="noStrike" cap="none" normalizeH="0" baseline="0" dirty="0">
                <a:ln>
                  <a:noFill/>
                </a:ln>
                <a:solidFill>
                  <a:schemeClr val="tx1"/>
                </a:solidFill>
                <a:effectLst/>
              </a:rPr>
              <a:t>: Efficient for repetitive tasks, reduces idle CPU time.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Disadvantages</a:t>
            </a:r>
            <a:r>
              <a:rPr kumimoji="0" lang="en-US" altLang="en-US" sz="2800" b="0" i="0" u="none" strike="noStrike" cap="none" normalizeH="0" baseline="0" dirty="0">
                <a:ln>
                  <a:noFill/>
                </a:ln>
                <a:solidFill>
                  <a:schemeClr val="tx1"/>
                </a:solidFill>
                <a:effectLst/>
              </a:rPr>
              <a:t>: No user interaction during execution, troubleshooting is difficult.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Example</a:t>
            </a:r>
            <a:r>
              <a:rPr kumimoji="0" lang="en-US" altLang="en-US" sz="2800" b="0" i="0" u="none" strike="noStrike" cap="none" normalizeH="0" baseline="0" dirty="0">
                <a:ln>
                  <a:noFill/>
                </a:ln>
                <a:solidFill>
                  <a:schemeClr val="tx1"/>
                </a:solidFill>
                <a:effectLst/>
              </a:rPr>
              <a:t>: IBM OS/360. </a:t>
            </a:r>
          </a:p>
        </p:txBody>
      </p:sp>
    </p:spTree>
    <p:extLst>
      <p:ext uri="{BB962C8B-B14F-4D97-AF65-F5344CB8AC3E}">
        <p14:creationId xmlns:p14="http://schemas.microsoft.com/office/powerpoint/2010/main" val="4274519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D30F-0FA5-32ED-0FA9-F3A4E01BA23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BE5B3CB8-07EA-54F3-E003-C9C3EBBFC77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9BB62C36-74FC-1651-58DF-3668DE7CDA9D}"/>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24FC2B5-2815-3636-39CE-AC0536CFD4D2}"/>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70D0BD7E-AE97-9A12-7A80-4DBC8D64A538}"/>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4329A54-81EB-D698-6CCF-6AAE41A2CF22}"/>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1B03BAA0-A08E-7608-2291-4E0EC9C3879F}"/>
              </a:ext>
            </a:extLst>
          </p:cNvPr>
          <p:cNvSpPr/>
          <p:nvPr/>
        </p:nvSpPr>
        <p:spPr>
          <a:xfrm>
            <a:off x="351390" y="302272"/>
            <a:ext cx="6901248"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Time Sharing Systems</a:t>
            </a:r>
          </a:p>
        </p:txBody>
      </p:sp>
      <p:sp>
        <p:nvSpPr>
          <p:cNvPr id="3" name="Rectangle 2">
            <a:extLst>
              <a:ext uri="{FF2B5EF4-FFF2-40B4-BE49-F238E27FC236}">
                <a16:creationId xmlns:a16="http://schemas.microsoft.com/office/drawing/2014/main" id="{30748513-1E9D-724D-409D-B65211E27351}"/>
              </a:ext>
            </a:extLst>
          </p:cNvPr>
          <p:cNvSpPr/>
          <p:nvPr/>
        </p:nvSpPr>
        <p:spPr>
          <a:xfrm>
            <a:off x="658761" y="1523997"/>
            <a:ext cx="11071123" cy="3970318"/>
          </a:xfrm>
          <a:prstGeom prst="rect">
            <a:avLst/>
          </a:prstGeom>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Allows multiple users to interact with a computer simultaneously by sharing CPU time.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Each user gets a small, fixed time slice of CPU processing, making it appear as though the system is dedicated to them.</a:t>
            </a:r>
          </a:p>
          <a:p>
            <a:pPr marL="914400" lvl="1" indent="-457200" eaLnBrk="0" fontAlgn="base" hangingPunct="0">
              <a:spcBef>
                <a:spcPct val="0"/>
              </a:spcBef>
              <a:spcAft>
                <a:spcPct val="0"/>
              </a:spcAft>
              <a:buFont typeface="Arial" panose="020B0604020202020204" pitchFamily="34" charset="0"/>
              <a:buChar char="•"/>
            </a:pPr>
            <a:r>
              <a:rPr kumimoji="0" lang="en-US" altLang="en-US" sz="2800" b="0" i="0" u="none" strike="noStrike" cap="none" normalizeH="0" baseline="0" dirty="0">
                <a:ln>
                  <a:noFill/>
                </a:ln>
                <a:solidFill>
                  <a:schemeClr val="tx1"/>
                </a:solidFill>
                <a:effectLst/>
              </a:rPr>
              <a:t>Ideal for interactive applications like education, research, and programming.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Advantages</a:t>
            </a:r>
            <a:r>
              <a:rPr kumimoji="0" lang="en-US" altLang="en-US" sz="2800" b="0" i="0" u="none" strike="noStrike" cap="none" normalizeH="0" baseline="0" dirty="0">
                <a:ln>
                  <a:noFill/>
                </a:ln>
                <a:solidFill>
                  <a:schemeClr val="tx1"/>
                </a:solidFill>
                <a:effectLst/>
              </a:rPr>
              <a:t>: Minimizes idle time, provides better user interaction.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Disadvantages</a:t>
            </a:r>
            <a:r>
              <a:rPr kumimoji="0" lang="en-US" altLang="en-US" sz="2800" b="0" i="0" u="none" strike="noStrike" cap="none" normalizeH="0" baseline="0" dirty="0">
                <a:ln>
                  <a:noFill/>
                </a:ln>
                <a:solidFill>
                  <a:schemeClr val="tx1"/>
                </a:solidFill>
                <a:effectLst/>
              </a:rPr>
              <a:t>: Can become slow if too many users are active.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Examples</a:t>
            </a:r>
            <a:r>
              <a:rPr kumimoji="0" lang="en-US" altLang="en-US" sz="2800" b="0" i="0" u="none" strike="noStrike" cap="none" normalizeH="0" baseline="0" dirty="0">
                <a:ln>
                  <a:noFill/>
                </a:ln>
                <a:solidFill>
                  <a:schemeClr val="tx1"/>
                </a:solidFill>
                <a:effectLst/>
              </a:rPr>
              <a:t>: Unix, Multics. </a:t>
            </a:r>
          </a:p>
        </p:txBody>
      </p:sp>
    </p:spTree>
    <p:extLst>
      <p:ext uri="{BB962C8B-B14F-4D97-AF65-F5344CB8AC3E}">
        <p14:creationId xmlns:p14="http://schemas.microsoft.com/office/powerpoint/2010/main" val="4290699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6E304-0888-82D0-558E-425B51A38F59}"/>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8FF40DC5-DF66-232A-A03B-27810D59B284}"/>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8B2A46A2-4CDF-B5F7-DDCB-606BE1389B9F}"/>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0D124F73-802B-F5D4-4C69-3FB50E3CCA46}"/>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F3A5FF28-0E22-E131-A45A-2C3CF80E7781}"/>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3144109B-A9B3-161C-6A47-7639691C1248}"/>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4EA35FE7-3D2B-2E51-7233-736807219279}"/>
              </a:ext>
            </a:extLst>
          </p:cNvPr>
          <p:cNvSpPr/>
          <p:nvPr/>
        </p:nvSpPr>
        <p:spPr>
          <a:xfrm>
            <a:off x="362371" y="302272"/>
            <a:ext cx="5974713"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Distributed System</a:t>
            </a:r>
          </a:p>
        </p:txBody>
      </p:sp>
      <p:sp>
        <p:nvSpPr>
          <p:cNvPr id="60" name="TextBox 59">
            <a:extLst>
              <a:ext uri="{FF2B5EF4-FFF2-40B4-BE49-F238E27FC236}">
                <a16:creationId xmlns:a16="http://schemas.microsoft.com/office/drawing/2014/main" id="{6B913127-E22C-B658-53A3-897AE5A37112}"/>
              </a:ext>
            </a:extLst>
          </p:cNvPr>
          <p:cNvSpPr txBox="1"/>
          <p:nvPr/>
        </p:nvSpPr>
        <p:spPr>
          <a:xfrm>
            <a:off x="639096" y="1371032"/>
            <a:ext cx="10933472" cy="3970318"/>
          </a:xfrm>
          <a:prstGeom prst="rect">
            <a:avLst/>
          </a:prstGeom>
          <a:noFill/>
        </p:spPr>
        <p:txBody>
          <a:bodyPr wrap="square">
            <a:spAutoFit/>
          </a:bodyPr>
          <a:lstStyle/>
          <a:p>
            <a:pPr marL="457200" indent="-457200">
              <a:buFont typeface="Arial" panose="020B0604020202020204" pitchFamily="34" charset="0"/>
              <a:buChar char="•"/>
            </a:pPr>
            <a:r>
              <a:rPr lang="en-US" sz="2800" dirty="0"/>
              <a:t>Manages a collection of interconnected computers, presenting them as a single system to the user.</a:t>
            </a:r>
          </a:p>
          <a:p>
            <a:pPr marL="457200" indent="-457200">
              <a:buFont typeface="Arial" panose="020B0604020202020204" pitchFamily="34" charset="0"/>
              <a:buChar char="•"/>
            </a:pPr>
            <a:r>
              <a:rPr lang="en-US" sz="2800" dirty="0"/>
              <a:t>Resources (CPU, memory, storage) are distributed across multiple nodes in the network.</a:t>
            </a:r>
          </a:p>
          <a:p>
            <a:pPr marL="457200" indent="-457200">
              <a:buFont typeface="Arial" panose="020B0604020202020204" pitchFamily="34" charset="0"/>
              <a:buChar char="•"/>
            </a:pPr>
            <a:r>
              <a:rPr lang="en-US" sz="2800" dirty="0"/>
              <a:t>Common in applications requiring high availability and scalability, like cloud computing.</a:t>
            </a:r>
          </a:p>
          <a:p>
            <a:pPr marL="457200" indent="-457200">
              <a:buFont typeface="Arial" panose="020B0604020202020204" pitchFamily="34" charset="0"/>
              <a:buChar char="•"/>
            </a:pPr>
            <a:r>
              <a:rPr lang="en-US" sz="2800" b="1" dirty="0"/>
              <a:t>Advantages</a:t>
            </a:r>
            <a:r>
              <a:rPr lang="en-US" sz="2800" dirty="0"/>
              <a:t>: Resource sharing, fault tolerance, scalability.</a:t>
            </a:r>
          </a:p>
          <a:p>
            <a:pPr marL="457200" indent="-457200">
              <a:buFont typeface="Arial" panose="020B0604020202020204" pitchFamily="34" charset="0"/>
              <a:buChar char="•"/>
            </a:pPr>
            <a:r>
              <a:rPr lang="en-US" sz="2800" b="1" dirty="0"/>
              <a:t>Disadvantages</a:t>
            </a:r>
            <a:r>
              <a:rPr lang="en-US" sz="2800" dirty="0"/>
              <a:t>: Complexity in setup and maintenance.</a:t>
            </a:r>
          </a:p>
          <a:p>
            <a:pPr marL="457200" indent="-457200">
              <a:buFont typeface="Arial" panose="020B0604020202020204" pitchFamily="34" charset="0"/>
              <a:buChar char="•"/>
            </a:pPr>
            <a:r>
              <a:rPr lang="en-US" sz="2800" b="1" dirty="0"/>
              <a:t>Examples</a:t>
            </a:r>
            <a:r>
              <a:rPr lang="en-US" sz="2800" dirty="0"/>
              <a:t>: Windows Server, Apache Hadoop.</a:t>
            </a:r>
          </a:p>
        </p:txBody>
      </p:sp>
    </p:spTree>
    <p:extLst>
      <p:ext uri="{BB962C8B-B14F-4D97-AF65-F5344CB8AC3E}">
        <p14:creationId xmlns:p14="http://schemas.microsoft.com/office/powerpoint/2010/main" val="1268056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FAC5E-8EA6-75F7-D770-E5812AED4A1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2FF18AC8-9C11-0041-F7B2-91FCF5FC1CE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EF03F115-7ACF-9067-200A-05919AA4E2D7}"/>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4726970A-034D-DBA8-E0CB-846644C01E1B}"/>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260B24CC-D98D-FC62-DF71-2392AC826FD2}"/>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F8A66F7C-B2C7-FC0A-FEF6-6A594C40ACDF}"/>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ABDBBDBE-ADF6-9E8E-E733-D04DF8BAF357}"/>
              </a:ext>
            </a:extLst>
          </p:cNvPr>
          <p:cNvSpPr/>
          <p:nvPr/>
        </p:nvSpPr>
        <p:spPr>
          <a:xfrm>
            <a:off x="364136" y="302272"/>
            <a:ext cx="5912196"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Real Time Systems</a:t>
            </a:r>
          </a:p>
        </p:txBody>
      </p:sp>
      <p:sp>
        <p:nvSpPr>
          <p:cNvPr id="60" name="TextBox 59">
            <a:extLst>
              <a:ext uri="{FF2B5EF4-FFF2-40B4-BE49-F238E27FC236}">
                <a16:creationId xmlns:a16="http://schemas.microsoft.com/office/drawing/2014/main" id="{0D6B4595-F22E-231F-B9A3-622724FFF111}"/>
              </a:ext>
            </a:extLst>
          </p:cNvPr>
          <p:cNvSpPr txBox="1"/>
          <p:nvPr/>
        </p:nvSpPr>
        <p:spPr>
          <a:xfrm>
            <a:off x="491611" y="1184223"/>
            <a:ext cx="10933472" cy="5262979"/>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Designed for systems where tasks must be completed within strict time constraints.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Commonly used in embedded systems for industrial control, robotics, and automotive systems.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Types</a:t>
            </a:r>
            <a:r>
              <a:rPr kumimoji="0" lang="en-US" altLang="en-US" sz="2800" b="0" i="0" u="none" strike="noStrike" cap="none" normalizeH="0" baseline="0" dirty="0">
                <a:ln>
                  <a:noFill/>
                </a:ln>
                <a:solidFill>
                  <a:schemeClr val="tx1"/>
                </a:solidFill>
                <a:effectLst/>
              </a:rPr>
              <a:t>:</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Hard Real-Time</a:t>
            </a:r>
            <a:r>
              <a:rPr kumimoji="0" lang="en-US" altLang="en-US" sz="2800" b="0" i="0" u="none" strike="noStrike" cap="none" normalizeH="0" baseline="0" dirty="0">
                <a:ln>
                  <a:noFill/>
                </a:ln>
                <a:solidFill>
                  <a:schemeClr val="tx1"/>
                </a:solidFill>
                <a:effectLst/>
              </a:rPr>
              <a:t>: Guarantees task completion within deadlines (e.g., pacemakers).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Soft Real-Time</a:t>
            </a:r>
            <a:r>
              <a:rPr kumimoji="0" lang="en-US" altLang="en-US" sz="2800" b="0" i="0" u="none" strike="noStrike" cap="none" normalizeH="0" baseline="0" dirty="0">
                <a:ln>
                  <a:noFill/>
                </a:ln>
                <a:solidFill>
                  <a:schemeClr val="tx1"/>
                </a:solidFill>
                <a:effectLst/>
              </a:rPr>
              <a:t>: Prioritizes deadlines but allows minor delays (e.g., video streaming).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Advantages</a:t>
            </a:r>
            <a:r>
              <a:rPr kumimoji="0" lang="en-US" altLang="en-US" sz="2800" b="0" i="0" u="none" strike="noStrike" cap="none" normalizeH="0" baseline="0" dirty="0">
                <a:ln>
                  <a:noFill/>
                </a:ln>
                <a:solidFill>
                  <a:schemeClr val="tx1"/>
                </a:solidFill>
                <a:effectLst/>
              </a:rPr>
              <a:t>: Predictable, highly reliable.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Disadvantages</a:t>
            </a:r>
            <a:r>
              <a:rPr kumimoji="0" lang="en-US" altLang="en-US" sz="2800" b="0" i="0" u="none" strike="noStrike" cap="none" normalizeH="0" baseline="0" dirty="0">
                <a:ln>
                  <a:noFill/>
                </a:ln>
                <a:solidFill>
                  <a:schemeClr val="tx1"/>
                </a:solidFill>
                <a:effectLst/>
              </a:rPr>
              <a:t>: Limited multitasking, expensive development.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Examples</a:t>
            </a:r>
            <a:r>
              <a:rPr kumimoji="0" lang="en-US" altLang="en-US" sz="2800" b="0" i="0" u="none" strike="noStrike" cap="none" normalizeH="0" baseline="0" dirty="0">
                <a:ln>
                  <a:noFill/>
                </a:ln>
                <a:solidFill>
                  <a:schemeClr val="tx1"/>
                </a:solidFill>
                <a:effectLst/>
              </a:rPr>
              <a:t>: VxWorks, </a:t>
            </a:r>
            <a:r>
              <a:rPr kumimoji="0" lang="en-US" altLang="en-US" sz="2800" b="0" i="0" u="none" strike="noStrike" cap="none" normalizeH="0" baseline="0" dirty="0" err="1">
                <a:ln>
                  <a:noFill/>
                </a:ln>
                <a:solidFill>
                  <a:schemeClr val="tx1"/>
                </a:solidFill>
                <a:effectLst/>
              </a:rPr>
              <a:t>FreeRTOS</a:t>
            </a:r>
            <a:r>
              <a:rPr kumimoji="0" lang="en-US" altLang="en-US" sz="28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2681562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06066-B178-B02C-27FC-E8B4423CC82C}"/>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DD15812-E3AF-B93B-205C-CE390EF0EFB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663E920D-DCF3-8724-9E9F-13C4013A067C}"/>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28A0E0F-0CCA-1694-6256-30F0E9C38A74}"/>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AD87D539-0E8D-8A5D-0EA7-5BC2CBA16159}"/>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52B6586-51C5-BD74-AF59-1D0A8A29AE30}"/>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42304305-7E8A-9F86-B5F8-7B31B8E86C4F}"/>
              </a:ext>
            </a:extLst>
          </p:cNvPr>
          <p:cNvSpPr/>
          <p:nvPr/>
        </p:nvSpPr>
        <p:spPr>
          <a:xfrm>
            <a:off x="340521" y="302272"/>
            <a:ext cx="5998758"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Multi User Systems</a:t>
            </a:r>
          </a:p>
        </p:txBody>
      </p:sp>
      <p:sp>
        <p:nvSpPr>
          <p:cNvPr id="60" name="TextBox 59">
            <a:extLst>
              <a:ext uri="{FF2B5EF4-FFF2-40B4-BE49-F238E27FC236}">
                <a16:creationId xmlns:a16="http://schemas.microsoft.com/office/drawing/2014/main" id="{FD5E7384-4958-D18C-4D10-58B2AAD66A76}"/>
              </a:ext>
            </a:extLst>
          </p:cNvPr>
          <p:cNvSpPr txBox="1"/>
          <p:nvPr/>
        </p:nvSpPr>
        <p:spPr>
          <a:xfrm>
            <a:off x="501443" y="1705333"/>
            <a:ext cx="10933472" cy="3108543"/>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Allows multiple users to access the computer resources simultaneously.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Each user gets a separate environment to work without interference.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Used in servers, mainframes, and database management systems.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Advantages</a:t>
            </a:r>
            <a:r>
              <a:rPr kumimoji="0" lang="en-US" altLang="en-US" sz="2800" b="0" i="0" u="none" strike="noStrike" cap="none" normalizeH="0" baseline="0" dirty="0">
                <a:ln>
                  <a:noFill/>
                </a:ln>
                <a:solidFill>
                  <a:schemeClr val="tx1"/>
                </a:solidFill>
                <a:effectLst/>
              </a:rPr>
              <a:t>: Efficient resource utilization, strong user management.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Disadvantages</a:t>
            </a:r>
            <a:r>
              <a:rPr kumimoji="0" lang="en-US" altLang="en-US" sz="2800" b="0" i="0" u="none" strike="noStrike" cap="none" normalizeH="0" baseline="0" dirty="0">
                <a:ln>
                  <a:noFill/>
                </a:ln>
                <a:solidFill>
                  <a:schemeClr val="tx1"/>
                </a:solidFill>
                <a:effectLst/>
              </a:rPr>
              <a:t>: Can slow down under heavy loads.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Examples</a:t>
            </a:r>
            <a:r>
              <a:rPr kumimoji="0" lang="en-US" altLang="en-US" sz="2800" b="0" i="0" u="none" strike="noStrike" cap="none" normalizeH="0" baseline="0" dirty="0">
                <a:ln>
                  <a:noFill/>
                </a:ln>
                <a:solidFill>
                  <a:schemeClr val="tx1"/>
                </a:solidFill>
                <a:effectLst/>
              </a:rPr>
              <a:t>: Linux, Unix, Windows Server. </a:t>
            </a:r>
          </a:p>
        </p:txBody>
      </p:sp>
    </p:spTree>
    <p:extLst>
      <p:ext uri="{BB962C8B-B14F-4D97-AF65-F5344CB8AC3E}">
        <p14:creationId xmlns:p14="http://schemas.microsoft.com/office/powerpoint/2010/main" val="1178606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B1F35-5EF2-26B1-57BF-DBF16595A98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B6B494C6-B8BE-F6F3-A9E4-81893F3DF166}"/>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5B7F502-94DD-D516-6E09-3FCE5E8D5A6B}"/>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6B5FAC40-EDEE-89D7-462F-90E7E6C67186}"/>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AE43214-1489-FB17-A0F8-83654999A381}"/>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41AC7798-1CAD-44AC-9695-C5550F88EA31}"/>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0FF60727-52E7-2ED0-8049-0921D4FE9343}"/>
              </a:ext>
            </a:extLst>
          </p:cNvPr>
          <p:cNvSpPr/>
          <p:nvPr/>
        </p:nvSpPr>
        <p:spPr>
          <a:xfrm>
            <a:off x="365605" y="302272"/>
            <a:ext cx="486703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Mobile Systems</a:t>
            </a:r>
          </a:p>
        </p:txBody>
      </p:sp>
      <p:sp>
        <p:nvSpPr>
          <p:cNvPr id="60" name="TextBox 59">
            <a:extLst>
              <a:ext uri="{FF2B5EF4-FFF2-40B4-BE49-F238E27FC236}">
                <a16:creationId xmlns:a16="http://schemas.microsoft.com/office/drawing/2014/main" id="{F507B8D8-C4B0-16DB-FF89-A421AFC2FAF7}"/>
              </a:ext>
            </a:extLst>
          </p:cNvPr>
          <p:cNvSpPr txBox="1"/>
          <p:nvPr/>
        </p:nvSpPr>
        <p:spPr>
          <a:xfrm>
            <a:off x="501443" y="1705333"/>
            <a:ext cx="10933472" cy="3108543"/>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Specifically designed for mobile devices such as smartphones, tablets, and wearable technology.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Optimized for power efficiency, touch interfaces, and connectivity.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Includes features like app stores, GPS, and mobile security.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Advantages</a:t>
            </a:r>
            <a:r>
              <a:rPr kumimoji="0" lang="en-US" altLang="en-US" sz="2800" b="0" i="0" u="none" strike="noStrike" cap="none" normalizeH="0" baseline="0" dirty="0">
                <a:ln>
                  <a:noFill/>
                </a:ln>
                <a:solidFill>
                  <a:schemeClr val="tx1"/>
                </a:solidFill>
                <a:effectLst/>
              </a:rPr>
              <a:t>: Lightweight, optimized for portability.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Disadvantages</a:t>
            </a:r>
            <a:r>
              <a:rPr kumimoji="0" lang="en-US" altLang="en-US" sz="2800" b="0" i="0" u="none" strike="noStrike" cap="none" normalizeH="0" baseline="0" dirty="0">
                <a:ln>
                  <a:noFill/>
                </a:ln>
                <a:solidFill>
                  <a:schemeClr val="tx1"/>
                </a:solidFill>
                <a:effectLst/>
              </a:rPr>
              <a:t>: Limited hardware support compared to desktop OS.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Examples</a:t>
            </a:r>
            <a:r>
              <a:rPr kumimoji="0" lang="en-US" altLang="en-US" sz="2800" b="0" i="0" u="none" strike="noStrike" cap="none" normalizeH="0" baseline="0" dirty="0">
                <a:ln>
                  <a:noFill/>
                </a:ln>
                <a:solidFill>
                  <a:schemeClr val="tx1"/>
                </a:solidFill>
                <a:effectLst/>
              </a:rPr>
              <a:t>: Android, iOS </a:t>
            </a:r>
          </a:p>
        </p:txBody>
      </p:sp>
    </p:spTree>
    <p:extLst>
      <p:ext uri="{BB962C8B-B14F-4D97-AF65-F5344CB8AC3E}">
        <p14:creationId xmlns:p14="http://schemas.microsoft.com/office/powerpoint/2010/main" val="4253114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C480E-B078-2318-65AB-EC544E46FB9D}"/>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6DA487EF-8BDE-6060-B0BF-3D99E7AC6DA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BAC25F84-2012-CF9F-0932-03D8D6BCE57F}"/>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F95A5FE6-DA3A-9B5C-54E5-F677C17AD2C0}"/>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61627E69-E5A9-AEF3-FE63-9B6C12E7137E}"/>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C000032D-74BB-C29A-F361-9CDD65635C89}"/>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4A3EDBC8-D4F5-ED69-7F6D-1836F3F16CDA}"/>
              </a:ext>
            </a:extLst>
          </p:cNvPr>
          <p:cNvSpPr/>
          <p:nvPr/>
        </p:nvSpPr>
        <p:spPr>
          <a:xfrm>
            <a:off x="360544" y="302272"/>
            <a:ext cx="536877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Network Systems</a:t>
            </a:r>
          </a:p>
        </p:txBody>
      </p:sp>
      <p:sp>
        <p:nvSpPr>
          <p:cNvPr id="60" name="TextBox 59">
            <a:extLst>
              <a:ext uri="{FF2B5EF4-FFF2-40B4-BE49-F238E27FC236}">
                <a16:creationId xmlns:a16="http://schemas.microsoft.com/office/drawing/2014/main" id="{45BFA50E-26C4-BC92-2998-2A239A918DCB}"/>
              </a:ext>
            </a:extLst>
          </p:cNvPr>
          <p:cNvSpPr txBox="1"/>
          <p:nvPr/>
        </p:nvSpPr>
        <p:spPr>
          <a:xfrm>
            <a:off x="501443" y="1705333"/>
            <a:ext cx="10933472" cy="3108543"/>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Provides functionality for managing network resources like servers, printers, and shared files.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Users on the network can access and share resources efficiently.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Used in environments like offices and educational institutions.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Advantages</a:t>
            </a:r>
            <a:r>
              <a:rPr kumimoji="0" lang="en-US" altLang="en-US" sz="2800" b="0" i="0" u="none" strike="noStrike" cap="none" normalizeH="0" baseline="0" dirty="0">
                <a:ln>
                  <a:noFill/>
                </a:ln>
                <a:solidFill>
                  <a:schemeClr val="tx1"/>
                </a:solidFill>
                <a:effectLst/>
              </a:rPr>
              <a:t>: Centralized control, enhanced security.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Disadvantages</a:t>
            </a:r>
            <a:r>
              <a:rPr kumimoji="0" lang="en-US" altLang="en-US" sz="2800" b="0" i="0" u="none" strike="noStrike" cap="none" normalizeH="0" baseline="0" dirty="0">
                <a:ln>
                  <a:noFill/>
                </a:ln>
                <a:solidFill>
                  <a:schemeClr val="tx1"/>
                </a:solidFill>
                <a:effectLst/>
              </a:rPr>
              <a:t>: Requires skilled management, can be expensive.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Examples</a:t>
            </a:r>
            <a:r>
              <a:rPr kumimoji="0" lang="en-US" altLang="en-US" sz="2800" b="0" i="0" u="none" strike="noStrike" cap="none" normalizeH="0" baseline="0" dirty="0">
                <a:ln>
                  <a:noFill/>
                </a:ln>
                <a:solidFill>
                  <a:schemeClr val="tx1"/>
                </a:solidFill>
                <a:effectLst/>
              </a:rPr>
              <a:t>: Windows Server, Novell NetWare. </a:t>
            </a:r>
          </a:p>
        </p:txBody>
      </p:sp>
    </p:spTree>
    <p:extLst>
      <p:ext uri="{BB962C8B-B14F-4D97-AF65-F5344CB8AC3E}">
        <p14:creationId xmlns:p14="http://schemas.microsoft.com/office/powerpoint/2010/main" val="326898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36F25-3107-BAC4-1506-310DD0021B85}"/>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1DCC4BF1-734A-24C7-D9DA-6292FF3E244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E66FB68-1435-FA9B-9963-8E3B978DC8E2}"/>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CF495D80-6595-51B4-6B39-5C12677B5FB5}"/>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422F410-DD42-226D-CB62-4885A9C3401B}"/>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2E5C4BEF-95C7-E0B9-9D8C-AE3F0FDAA3C8}"/>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F9368A2F-B79A-33DB-DB87-E35F066E3EC7}"/>
              </a:ext>
            </a:extLst>
          </p:cNvPr>
          <p:cNvSpPr/>
          <p:nvPr/>
        </p:nvSpPr>
        <p:spPr>
          <a:xfrm>
            <a:off x="543284" y="343509"/>
            <a:ext cx="5545109"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Operating System</a:t>
            </a:r>
          </a:p>
        </p:txBody>
      </p:sp>
      <p:sp>
        <p:nvSpPr>
          <p:cNvPr id="2" name="Rectangle 1">
            <a:extLst>
              <a:ext uri="{FF2B5EF4-FFF2-40B4-BE49-F238E27FC236}">
                <a16:creationId xmlns:a16="http://schemas.microsoft.com/office/drawing/2014/main" id="{2B999612-F53C-0081-E91A-0A0A3ED308D0}"/>
              </a:ext>
            </a:extLst>
          </p:cNvPr>
          <p:cNvSpPr/>
          <p:nvPr/>
        </p:nvSpPr>
        <p:spPr>
          <a:xfrm>
            <a:off x="800101" y="4719676"/>
            <a:ext cx="11087099" cy="954107"/>
          </a:xfrm>
          <a:prstGeom prst="rect">
            <a:avLst/>
          </a:prstGeom>
        </p:spPr>
        <p:txBody>
          <a:bodyPr wrap="square">
            <a:spAutoFit/>
          </a:bodyPr>
          <a:lstStyle/>
          <a:p>
            <a:r>
              <a:rPr lang="en-US" sz="2800" dirty="0">
                <a:solidFill>
                  <a:srgbClr val="000000"/>
                </a:solidFill>
                <a:latin typeface="Calibri" panose="020F0502020204030204" pitchFamily="34" charset="0"/>
              </a:rPr>
              <a:t>Operating system (OS)  makes sure the system operates correctly and efficiently in an easy-to-use manner.</a:t>
            </a:r>
            <a:endParaRPr lang="en-US" sz="2800" dirty="0"/>
          </a:p>
        </p:txBody>
      </p:sp>
      <p:grpSp>
        <p:nvGrpSpPr>
          <p:cNvPr id="6" name="Group 5">
            <a:extLst>
              <a:ext uri="{FF2B5EF4-FFF2-40B4-BE49-F238E27FC236}">
                <a16:creationId xmlns:a16="http://schemas.microsoft.com/office/drawing/2014/main" id="{E88E8D4D-2AD3-F49A-2091-2FEA82470964}"/>
              </a:ext>
            </a:extLst>
          </p:cNvPr>
          <p:cNvGrpSpPr/>
          <p:nvPr/>
        </p:nvGrpSpPr>
        <p:grpSpPr>
          <a:xfrm>
            <a:off x="762000" y="1854003"/>
            <a:ext cx="1676400" cy="1828781"/>
            <a:chOff x="3810000" y="2592092"/>
            <a:chExt cx="1676400" cy="1828781"/>
          </a:xfrm>
        </p:grpSpPr>
        <p:sp>
          <p:nvSpPr>
            <p:cNvPr id="7" name="Star: 6 Points 6">
              <a:extLst>
                <a:ext uri="{FF2B5EF4-FFF2-40B4-BE49-F238E27FC236}">
                  <a16:creationId xmlns:a16="http://schemas.microsoft.com/office/drawing/2014/main" id="{C0195F6D-BDA3-5B82-1B72-CB3B89BA24A9}"/>
                </a:ext>
              </a:extLst>
            </p:cNvPr>
            <p:cNvSpPr/>
            <p:nvPr/>
          </p:nvSpPr>
          <p:spPr>
            <a:xfrm>
              <a:off x="3810000" y="2592092"/>
              <a:ext cx="1676400" cy="182878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2138CB-EEF2-C5C2-46E3-D32C6F05C924}"/>
                </a:ext>
              </a:extLst>
            </p:cNvPr>
            <p:cNvSpPr txBox="1"/>
            <p:nvPr/>
          </p:nvSpPr>
          <p:spPr>
            <a:xfrm>
              <a:off x="4379131" y="2909781"/>
              <a:ext cx="755783" cy="1107996"/>
            </a:xfrm>
            <a:prstGeom prst="rect">
              <a:avLst/>
            </a:prstGeom>
            <a:noFill/>
          </p:spPr>
          <p:txBody>
            <a:bodyPr wrap="square" rtlCol="0">
              <a:spAutoFit/>
            </a:bodyPr>
            <a:lstStyle/>
            <a:p>
              <a:r>
                <a:rPr lang="en-US" sz="6600" dirty="0">
                  <a:solidFill>
                    <a:schemeClr val="bg1"/>
                  </a:solidFill>
                </a:rPr>
                <a:t>?</a:t>
              </a:r>
              <a:endParaRPr lang="en-US" dirty="0">
                <a:solidFill>
                  <a:schemeClr val="bg1"/>
                </a:solidFill>
              </a:endParaRPr>
            </a:p>
          </p:txBody>
        </p:sp>
      </p:grpSp>
      <p:sp>
        <p:nvSpPr>
          <p:cNvPr id="12" name="Rectangle 11">
            <a:extLst>
              <a:ext uri="{FF2B5EF4-FFF2-40B4-BE49-F238E27FC236}">
                <a16:creationId xmlns:a16="http://schemas.microsoft.com/office/drawing/2014/main" id="{34EC7E67-514F-3574-7A3F-C844D4F93A01}"/>
              </a:ext>
            </a:extLst>
          </p:cNvPr>
          <p:cNvSpPr/>
          <p:nvPr/>
        </p:nvSpPr>
        <p:spPr>
          <a:xfrm>
            <a:off x="2819400" y="2039309"/>
            <a:ext cx="9067800" cy="1200329"/>
          </a:xfrm>
          <a:prstGeom prst="rect">
            <a:avLst/>
          </a:prstGeom>
        </p:spPr>
        <p:txBody>
          <a:bodyPr wrap="square">
            <a:spAutoFit/>
          </a:bodyPr>
          <a:lstStyle/>
          <a:p>
            <a:r>
              <a:rPr lang="en-US" sz="2400" dirty="0"/>
              <a:t>It’s a software, in fact, that is responsible for making it easy to run programs, allowing programs to share memory, enabling programs to interact with devices, and other activities.</a:t>
            </a:r>
          </a:p>
        </p:txBody>
      </p:sp>
    </p:spTree>
    <p:extLst>
      <p:ext uri="{BB962C8B-B14F-4D97-AF65-F5344CB8AC3E}">
        <p14:creationId xmlns:p14="http://schemas.microsoft.com/office/powerpoint/2010/main" val="39743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1D0C2-AB6D-4FEB-D614-2C2C958AC71C}"/>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CFF99C6B-AC64-8EFF-A44C-F505DAC511D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EB6C0695-6D97-5CB7-9BA8-EFB4D7F76B14}"/>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13132346-8B45-E8C1-FC4E-EBB99E50892E}"/>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0FBF79DB-D332-F438-9EA2-0B4A9861D833}"/>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21BD768-0A01-38D1-5DCE-499D30BE9015}"/>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AD5759A8-EA0A-FBB9-CB59-2BC9124EF9FB}"/>
              </a:ext>
            </a:extLst>
          </p:cNvPr>
          <p:cNvSpPr/>
          <p:nvPr/>
        </p:nvSpPr>
        <p:spPr>
          <a:xfrm>
            <a:off x="357567" y="302272"/>
            <a:ext cx="598433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Embedded Systems</a:t>
            </a:r>
          </a:p>
        </p:txBody>
      </p:sp>
      <p:sp>
        <p:nvSpPr>
          <p:cNvPr id="60" name="TextBox 59">
            <a:extLst>
              <a:ext uri="{FF2B5EF4-FFF2-40B4-BE49-F238E27FC236}">
                <a16:creationId xmlns:a16="http://schemas.microsoft.com/office/drawing/2014/main" id="{124BCF04-E544-F97D-DE0A-42104DD14C03}"/>
              </a:ext>
            </a:extLst>
          </p:cNvPr>
          <p:cNvSpPr txBox="1"/>
          <p:nvPr/>
        </p:nvSpPr>
        <p:spPr>
          <a:xfrm>
            <a:off x="501442" y="1705333"/>
            <a:ext cx="11350527" cy="2677656"/>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Designed for specialized devices, often with limited hardware resources.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Used in devices like ATMs, smart TVs, and IoT devices.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rPr>
              <a:t>Often real-time in nature to ensure timely task execution.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Advantages</a:t>
            </a:r>
            <a:r>
              <a:rPr kumimoji="0" lang="en-US" altLang="en-US" sz="2800" b="0" i="0" u="none" strike="noStrike" cap="none" normalizeH="0" baseline="0" dirty="0">
                <a:ln>
                  <a:noFill/>
                </a:ln>
                <a:solidFill>
                  <a:schemeClr val="tx1"/>
                </a:solidFill>
                <a:effectLst/>
              </a:rPr>
              <a:t>: Lightweight, efficient for specific tasks.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Disadvantages</a:t>
            </a:r>
            <a:r>
              <a:rPr kumimoji="0" lang="en-US" altLang="en-US" sz="2800" b="0" i="0" u="none" strike="noStrike" cap="none" normalizeH="0" baseline="0" dirty="0">
                <a:ln>
                  <a:noFill/>
                </a:ln>
                <a:solidFill>
                  <a:schemeClr val="tx1"/>
                </a:solidFill>
                <a:effectLst/>
              </a:rPr>
              <a:t>: Limited flexibility and upgradability.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rPr>
              <a:t>Examples</a:t>
            </a:r>
            <a:r>
              <a:rPr kumimoji="0" lang="en-US" altLang="en-US" sz="2800" b="0" i="0" u="none" strike="noStrike" cap="none" normalizeH="0" baseline="0" dirty="0">
                <a:ln>
                  <a:noFill/>
                </a:ln>
                <a:solidFill>
                  <a:schemeClr val="tx1"/>
                </a:solidFill>
                <a:effectLst/>
              </a:rPr>
              <a:t>: Embedded Linux, QNX. </a:t>
            </a:r>
          </a:p>
        </p:txBody>
      </p:sp>
    </p:spTree>
    <p:extLst>
      <p:ext uri="{BB962C8B-B14F-4D97-AF65-F5344CB8AC3E}">
        <p14:creationId xmlns:p14="http://schemas.microsoft.com/office/powerpoint/2010/main" val="3634058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0D6B-929D-179C-11CB-3BD7B89248F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6704A7D3-0D0C-3360-B68C-0A483FF3008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F11B11C-070B-1546-5D69-4B0A0A57C2B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9C83BB6-D6B1-C1D9-EE24-262A8045A42B}"/>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60EE8DC6-6EA3-406B-50BC-0607962D48B0}"/>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8A48E743-0EFB-F19D-9A6C-A14EE794E65C}"/>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49B6895-D075-5D97-4ADD-0C01E90D0175}"/>
              </a:ext>
            </a:extLst>
          </p:cNvPr>
          <p:cNvSpPr/>
          <p:nvPr/>
        </p:nvSpPr>
        <p:spPr>
          <a:xfrm>
            <a:off x="359871" y="302272"/>
            <a:ext cx="8103500"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Cloud Computing Systems</a:t>
            </a:r>
          </a:p>
        </p:txBody>
      </p:sp>
      <p:sp>
        <p:nvSpPr>
          <p:cNvPr id="3" name="TextBox 2">
            <a:extLst>
              <a:ext uri="{FF2B5EF4-FFF2-40B4-BE49-F238E27FC236}">
                <a16:creationId xmlns:a16="http://schemas.microsoft.com/office/drawing/2014/main" id="{F7934375-4B2F-10B7-B16D-C49D656D9993}"/>
              </a:ext>
            </a:extLst>
          </p:cNvPr>
          <p:cNvSpPr txBox="1"/>
          <p:nvPr/>
        </p:nvSpPr>
        <p:spPr>
          <a:xfrm>
            <a:off x="496529" y="1239450"/>
            <a:ext cx="11105536" cy="4401205"/>
          </a:xfrm>
          <a:prstGeom prst="rect">
            <a:avLst/>
          </a:prstGeom>
          <a:noFill/>
        </p:spPr>
        <p:txBody>
          <a:bodyPr wrap="square">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Operates in a cloud environment to manage and allocate resources dynamically.</a:t>
            </a:r>
          </a:p>
          <a:p>
            <a:pPr marL="457200" indent="-457200">
              <a:buFont typeface="Arial" panose="020B0604020202020204" pitchFamily="34" charset="0"/>
              <a:buChar char="•"/>
            </a:pPr>
            <a:r>
              <a:rPr lang="en-US" sz="2800" dirty="0"/>
              <a:t>Supports virtual machines, containers, and remote user access.</a:t>
            </a:r>
          </a:p>
          <a:p>
            <a:pPr marL="457200" indent="-457200">
              <a:buFont typeface="Arial" panose="020B0604020202020204" pitchFamily="34" charset="0"/>
              <a:buChar char="•"/>
            </a:pPr>
            <a:r>
              <a:rPr lang="en-US" sz="2800" dirty="0"/>
              <a:t>Common in businesses utilizing cloud infrastructure for scalability and efficiency.</a:t>
            </a:r>
          </a:p>
          <a:p>
            <a:pPr marL="457200" indent="-457200">
              <a:buFont typeface="Arial" panose="020B0604020202020204" pitchFamily="34" charset="0"/>
              <a:buChar char="•"/>
            </a:pPr>
            <a:r>
              <a:rPr lang="en-US" sz="2800" b="1" dirty="0"/>
              <a:t>Advantages</a:t>
            </a:r>
            <a:r>
              <a:rPr lang="en-US" sz="2800" dirty="0"/>
              <a:t>: High scalability, remote accessibility.</a:t>
            </a:r>
          </a:p>
          <a:p>
            <a:pPr marL="457200" indent="-457200">
              <a:buFont typeface="Arial" panose="020B0604020202020204" pitchFamily="34" charset="0"/>
              <a:buChar char="•"/>
            </a:pPr>
            <a:r>
              <a:rPr lang="en-US" sz="2800" b="1" dirty="0"/>
              <a:t>Disadvantages</a:t>
            </a:r>
            <a:r>
              <a:rPr lang="en-US" sz="2800" dirty="0"/>
              <a:t>: Dependence on network availability, potential security concerns.</a:t>
            </a:r>
          </a:p>
          <a:p>
            <a:pPr marL="457200" indent="-457200">
              <a:buFont typeface="Arial" panose="020B0604020202020204" pitchFamily="34" charset="0"/>
              <a:buChar char="•"/>
            </a:pPr>
            <a:r>
              <a:rPr lang="en-US" sz="2800" b="1" dirty="0"/>
              <a:t>Examples</a:t>
            </a:r>
            <a:r>
              <a:rPr lang="en-US" sz="2800" dirty="0"/>
              <a:t>: OpenStack, Microsoft Azure.</a:t>
            </a:r>
          </a:p>
        </p:txBody>
      </p:sp>
    </p:spTree>
    <p:extLst>
      <p:ext uri="{BB962C8B-B14F-4D97-AF65-F5344CB8AC3E}">
        <p14:creationId xmlns:p14="http://schemas.microsoft.com/office/powerpoint/2010/main" val="3737033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461D9-F9E7-357E-A171-E95B4CC0D197}"/>
            </a:ext>
          </a:extLst>
        </p:cNvPr>
        <p:cNvGrpSpPr/>
        <p:nvPr/>
      </p:nvGrpSpPr>
      <p:grpSpPr>
        <a:xfrm>
          <a:off x="0" y="0"/>
          <a:ext cx="0" cy="0"/>
          <a:chOff x="0" y="0"/>
          <a:chExt cx="0" cy="0"/>
        </a:xfrm>
      </p:grpSpPr>
      <p:pic>
        <p:nvPicPr>
          <p:cNvPr id="1028" name="Picture 4" descr="Aesthetic Oceanic Concrete Texture Background, Blue Wallpaper, Art Wallpaper,  Solid Color Background Image And Wallpaper for Free Download">
            <a:extLst>
              <a:ext uri="{FF2B5EF4-FFF2-40B4-BE49-F238E27FC236}">
                <a16:creationId xmlns:a16="http://schemas.microsoft.com/office/drawing/2014/main" id="{0A42D003-E6AA-868D-A924-7E5BA80B9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8504903"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58FC5E-4698-6131-B9BD-6FC3BE9CABCE}"/>
              </a:ext>
            </a:extLst>
          </p:cNvPr>
          <p:cNvSpPr/>
          <p:nvPr/>
        </p:nvSpPr>
        <p:spPr>
          <a:xfrm>
            <a:off x="747241" y="2881894"/>
            <a:ext cx="6845207" cy="1754326"/>
          </a:xfrm>
          <a:prstGeom prst="rect">
            <a:avLst/>
          </a:prstGeom>
          <a:noFill/>
        </p:spPr>
        <p:txBody>
          <a:bodyPr wrap="none" lIns="91440" tIns="45720" rIns="91440" bIns="45720">
            <a:spAutoFit/>
          </a:bodyPr>
          <a:lstStyle/>
          <a:p>
            <a:r>
              <a:rPr lang="en-US" sz="5400" b="1" spc="50" dirty="0">
                <a:ln w="0"/>
                <a:solidFill>
                  <a:schemeClr val="bg2"/>
                </a:solidFill>
                <a:effectLst>
                  <a:innerShdw blurRad="63500" dist="50800" dir="13500000">
                    <a:srgbClr val="000000">
                      <a:alpha val="50000"/>
                    </a:srgbClr>
                  </a:innerShdw>
                </a:effectLst>
              </a:rPr>
              <a:t>Free and Open-Source </a:t>
            </a:r>
          </a:p>
          <a:p>
            <a:r>
              <a:rPr lang="en-US" sz="5400" b="1" spc="50" dirty="0">
                <a:ln w="0"/>
                <a:solidFill>
                  <a:schemeClr val="bg2"/>
                </a:solidFill>
                <a:effectLst>
                  <a:innerShdw blurRad="63500" dist="50800" dir="13500000">
                    <a:srgbClr val="000000">
                      <a:alpha val="50000"/>
                    </a:srgbClr>
                  </a:innerShdw>
                </a:effectLst>
              </a:rPr>
              <a:t>Operating Systems</a:t>
            </a:r>
            <a:endParaRPr lang="en-US" sz="5400"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64464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0D6B-929D-179C-11CB-3BD7B89248F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6704A7D3-0D0C-3360-B68C-0A483FF3008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F11B11C-070B-1546-5D69-4B0A0A57C2B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9C83BB6-D6B1-C1D9-EE24-262A8045A42B}"/>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60EE8DC6-6EA3-406B-50BC-0607962D48B0}"/>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8A48E743-0EFB-F19D-9A6C-A14EE794E65C}"/>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49B6895-D075-5D97-4ADD-0C01E90D0175}"/>
              </a:ext>
            </a:extLst>
          </p:cNvPr>
          <p:cNvSpPr/>
          <p:nvPr/>
        </p:nvSpPr>
        <p:spPr>
          <a:xfrm>
            <a:off x="371185" y="302272"/>
            <a:ext cx="7822975"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Free and Open Source OS</a:t>
            </a:r>
          </a:p>
        </p:txBody>
      </p:sp>
      <p:sp>
        <p:nvSpPr>
          <p:cNvPr id="3" name="TextBox 2">
            <a:extLst>
              <a:ext uri="{FF2B5EF4-FFF2-40B4-BE49-F238E27FC236}">
                <a16:creationId xmlns:a16="http://schemas.microsoft.com/office/drawing/2014/main" id="{F7934375-4B2F-10B7-B16D-C49D656D9993}"/>
              </a:ext>
            </a:extLst>
          </p:cNvPr>
          <p:cNvSpPr txBox="1"/>
          <p:nvPr/>
        </p:nvSpPr>
        <p:spPr>
          <a:xfrm>
            <a:off x="519975" y="2235912"/>
            <a:ext cx="11105536" cy="2677656"/>
          </a:xfrm>
          <a:prstGeom prst="rect">
            <a:avLst/>
          </a:prstGeom>
          <a:noFill/>
        </p:spPr>
        <p:txBody>
          <a:bodyPr wrap="square">
            <a:spAutoFit/>
          </a:bodyPr>
          <a:lstStyle/>
          <a:p>
            <a:pPr algn="ctr"/>
            <a:r>
              <a:rPr lang="en-US" sz="2800" dirty="0"/>
              <a:t>Free and open-source operating systems (FOSS OS) are software platforms where the source code is made publicly available, allowing users to view, modify, and distribute the software. </a:t>
            </a:r>
          </a:p>
          <a:p>
            <a:pPr algn="ctr"/>
            <a:endParaRPr lang="en-US" sz="2800" dirty="0"/>
          </a:p>
          <a:p>
            <a:pPr algn="ctr"/>
            <a:r>
              <a:rPr lang="en-US" sz="2800" dirty="0"/>
              <a:t>These systems are built collaboratively by communities of developers and are known for their flexibility, transparency, and cost-effectiveness.</a:t>
            </a:r>
          </a:p>
        </p:txBody>
      </p:sp>
    </p:spTree>
    <p:extLst>
      <p:ext uri="{BB962C8B-B14F-4D97-AF65-F5344CB8AC3E}">
        <p14:creationId xmlns:p14="http://schemas.microsoft.com/office/powerpoint/2010/main" val="1890258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0D6B-929D-179C-11CB-3BD7B89248F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6704A7D3-0D0C-3360-B68C-0A483FF3008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F11B11C-070B-1546-5D69-4B0A0A57C2B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9C83BB6-D6B1-C1D9-EE24-262A8045A42B}"/>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60EE8DC6-6EA3-406B-50BC-0607962D48B0}"/>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8A48E743-0EFB-F19D-9A6C-A14EE794E65C}"/>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49B6895-D075-5D97-4ADD-0C01E90D0175}"/>
              </a:ext>
            </a:extLst>
          </p:cNvPr>
          <p:cNvSpPr/>
          <p:nvPr/>
        </p:nvSpPr>
        <p:spPr>
          <a:xfrm>
            <a:off x="371185" y="302272"/>
            <a:ext cx="7822975"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Free and Open Source OS</a:t>
            </a:r>
          </a:p>
        </p:txBody>
      </p:sp>
      <p:sp>
        <p:nvSpPr>
          <p:cNvPr id="3" name="TextBox 2">
            <a:extLst>
              <a:ext uri="{FF2B5EF4-FFF2-40B4-BE49-F238E27FC236}">
                <a16:creationId xmlns:a16="http://schemas.microsoft.com/office/drawing/2014/main" id="{F7934375-4B2F-10B7-B16D-C49D656D9993}"/>
              </a:ext>
            </a:extLst>
          </p:cNvPr>
          <p:cNvSpPr txBox="1"/>
          <p:nvPr/>
        </p:nvSpPr>
        <p:spPr>
          <a:xfrm>
            <a:off x="473083" y="1283573"/>
            <a:ext cx="11105536" cy="4832092"/>
          </a:xfrm>
          <a:prstGeom prst="rect">
            <a:avLst/>
          </a:prstGeom>
          <a:noFill/>
        </p:spPr>
        <p:txBody>
          <a:bodyPr wrap="square">
            <a:spAutoFit/>
          </a:bodyPr>
          <a:lstStyle/>
          <a:p>
            <a:pPr marL="457200" indent="-457200">
              <a:buFont typeface="Arial" panose="020B0604020202020204" pitchFamily="34" charset="0"/>
              <a:buChar char="•"/>
            </a:pPr>
            <a:r>
              <a:rPr lang="en-US" sz="2800" b="1" dirty="0"/>
              <a:t>Open Source Code: </a:t>
            </a:r>
            <a:r>
              <a:rPr lang="en-US" sz="2800" dirty="0"/>
              <a:t>Users can access the source code to study, modify, or enhance the operating system.</a:t>
            </a:r>
          </a:p>
          <a:p>
            <a:pPr marL="457200" indent="-457200">
              <a:buFont typeface="Arial" panose="020B0604020202020204" pitchFamily="34" charset="0"/>
              <a:buChar char="•"/>
            </a:pPr>
            <a:r>
              <a:rPr lang="en-US" sz="2800" b="1" dirty="0"/>
              <a:t>Community Support: </a:t>
            </a:r>
            <a:r>
              <a:rPr lang="en-US" sz="2800" dirty="0"/>
              <a:t>Maintained and updated by a global community of developers and contributors.</a:t>
            </a:r>
          </a:p>
          <a:p>
            <a:pPr marL="457200" indent="-457200">
              <a:buFont typeface="Arial" panose="020B0604020202020204" pitchFamily="34" charset="0"/>
              <a:buChar char="•"/>
            </a:pPr>
            <a:r>
              <a:rPr lang="en-US" sz="2800" b="1" dirty="0"/>
              <a:t>Cost-Effective: </a:t>
            </a:r>
            <a:r>
              <a:rPr lang="en-US" sz="2800" dirty="0"/>
              <a:t>Free to download and use, often with optional paid support or services.</a:t>
            </a:r>
          </a:p>
          <a:p>
            <a:pPr marL="457200" indent="-457200">
              <a:buFont typeface="Arial" panose="020B0604020202020204" pitchFamily="34" charset="0"/>
              <a:buChar char="•"/>
            </a:pPr>
            <a:r>
              <a:rPr lang="en-US" sz="2800" b="1" dirty="0"/>
              <a:t>Customizability: </a:t>
            </a:r>
            <a:r>
              <a:rPr lang="en-US" sz="2800" dirty="0"/>
              <a:t>Users can tailor the OS to specific needs.</a:t>
            </a:r>
          </a:p>
          <a:p>
            <a:pPr marL="457200" indent="-457200">
              <a:buFont typeface="Arial" panose="020B0604020202020204" pitchFamily="34" charset="0"/>
              <a:buChar char="•"/>
            </a:pPr>
            <a:r>
              <a:rPr lang="en-US" sz="2800" b="1" dirty="0"/>
              <a:t>Security:</a:t>
            </a:r>
            <a:r>
              <a:rPr lang="en-US" sz="2800" dirty="0"/>
              <a:t> Transparent code allows vulnerabilities to be identified and fixed quickly.</a:t>
            </a:r>
          </a:p>
          <a:p>
            <a:pPr marL="457200" indent="-457200">
              <a:buFont typeface="Arial" panose="020B0604020202020204" pitchFamily="34" charset="0"/>
              <a:buChar char="•"/>
            </a:pPr>
            <a:r>
              <a:rPr lang="en-US" sz="2800" b="1" dirty="0"/>
              <a:t>Cross-Platform Compatibility: </a:t>
            </a:r>
            <a:r>
              <a:rPr lang="en-US" sz="2800" dirty="0"/>
              <a:t>Many FOSS OSs work on various hardware architectures</a:t>
            </a:r>
          </a:p>
        </p:txBody>
      </p:sp>
    </p:spTree>
    <p:extLst>
      <p:ext uri="{BB962C8B-B14F-4D97-AF65-F5344CB8AC3E}">
        <p14:creationId xmlns:p14="http://schemas.microsoft.com/office/powerpoint/2010/main" val="3167030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0D6B-929D-179C-11CB-3BD7B89248F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6704A7D3-0D0C-3360-B68C-0A483FF3008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F11B11C-070B-1546-5D69-4B0A0A57C2B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9C83BB6-D6B1-C1D9-EE24-262A8045A42B}"/>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60EE8DC6-6EA3-406B-50BC-0607962D48B0}"/>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8A48E743-0EFB-F19D-9A6C-A14EE794E65C}"/>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49B6895-D075-5D97-4ADD-0C01E90D0175}"/>
              </a:ext>
            </a:extLst>
          </p:cNvPr>
          <p:cNvSpPr/>
          <p:nvPr/>
        </p:nvSpPr>
        <p:spPr>
          <a:xfrm>
            <a:off x="337290" y="287784"/>
            <a:ext cx="6316153"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Free OS VS Open OS</a:t>
            </a:r>
          </a:p>
        </p:txBody>
      </p:sp>
      <p:sp>
        <p:nvSpPr>
          <p:cNvPr id="3" name="TextBox 2">
            <a:extLst>
              <a:ext uri="{FF2B5EF4-FFF2-40B4-BE49-F238E27FC236}">
                <a16:creationId xmlns:a16="http://schemas.microsoft.com/office/drawing/2014/main" id="{F7934375-4B2F-10B7-B16D-C49D656D9993}"/>
              </a:ext>
            </a:extLst>
          </p:cNvPr>
          <p:cNvSpPr txBox="1"/>
          <p:nvPr/>
        </p:nvSpPr>
        <p:spPr>
          <a:xfrm>
            <a:off x="372788" y="1764220"/>
            <a:ext cx="11105536" cy="3108543"/>
          </a:xfrm>
          <a:prstGeom prst="rect">
            <a:avLst/>
          </a:prstGeom>
          <a:noFill/>
        </p:spPr>
        <p:txBody>
          <a:bodyPr wrap="square">
            <a:spAutoFit/>
          </a:bodyPr>
          <a:lstStyle/>
          <a:p>
            <a:pPr algn="ctr"/>
            <a:r>
              <a:rPr lang="en-US" sz="2800" dirty="0"/>
              <a:t>A </a:t>
            </a:r>
            <a:r>
              <a:rPr lang="en-US" sz="2800" b="1" dirty="0"/>
              <a:t>free operating system </a:t>
            </a:r>
            <a:r>
              <a:rPr lang="en-US" sz="2800" dirty="0"/>
              <a:t>is software that can be obtained without any monetary cost. It may or may not allow access to the source code or grant users the freedom to modify, redistribute, or study the software.</a:t>
            </a:r>
          </a:p>
          <a:p>
            <a:pPr algn="ctr"/>
            <a:endParaRPr lang="en-US" sz="2800" dirty="0"/>
          </a:p>
          <a:p>
            <a:pPr algn="ctr"/>
            <a:r>
              <a:rPr lang="en-US" sz="2800" dirty="0"/>
              <a:t>An </a:t>
            </a:r>
            <a:r>
              <a:rPr lang="en-US" sz="2800" b="1" dirty="0"/>
              <a:t>open-source </a:t>
            </a:r>
            <a:r>
              <a:rPr lang="en-US" sz="2800" dirty="0"/>
              <a:t>operating system is software whose source code is made publicly available under a license that allows users to view, modify, and distribute it.</a:t>
            </a:r>
          </a:p>
        </p:txBody>
      </p:sp>
    </p:spTree>
    <p:extLst>
      <p:ext uri="{BB962C8B-B14F-4D97-AF65-F5344CB8AC3E}">
        <p14:creationId xmlns:p14="http://schemas.microsoft.com/office/powerpoint/2010/main" val="3399384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0D6B-929D-179C-11CB-3BD7B89248F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6704A7D3-0D0C-3360-B68C-0A483FF3008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F11B11C-070B-1546-5D69-4B0A0A57C2B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9C83BB6-D6B1-C1D9-EE24-262A8045A42B}"/>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60EE8DC6-6EA3-406B-50BC-0607962D48B0}"/>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8A48E743-0EFB-F19D-9A6C-A14EE794E65C}"/>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49B6895-D075-5D97-4ADD-0C01E90D0175}"/>
              </a:ext>
            </a:extLst>
          </p:cNvPr>
          <p:cNvSpPr/>
          <p:nvPr/>
        </p:nvSpPr>
        <p:spPr>
          <a:xfrm>
            <a:off x="337290" y="287784"/>
            <a:ext cx="6316153"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Free OS VS Open OS</a:t>
            </a:r>
          </a:p>
        </p:txBody>
      </p:sp>
      <p:graphicFrame>
        <p:nvGraphicFramePr>
          <p:cNvPr id="13" name="Table 12"/>
          <p:cNvGraphicFramePr>
            <a:graphicFrameLocks noGrp="1"/>
          </p:cNvGraphicFramePr>
          <p:nvPr>
            <p:extLst>
              <p:ext uri="{D42A27DB-BD31-4B8C-83A1-F6EECF244321}">
                <p14:modId xmlns:p14="http://schemas.microsoft.com/office/powerpoint/2010/main" val="4285071219"/>
              </p:ext>
            </p:extLst>
          </p:nvPr>
        </p:nvGraphicFramePr>
        <p:xfrm>
          <a:off x="358877" y="1509509"/>
          <a:ext cx="11493094" cy="4206240"/>
        </p:xfrm>
        <a:graphic>
          <a:graphicData uri="http://schemas.openxmlformats.org/drawingml/2006/table">
            <a:tbl>
              <a:tblPr firstRow="1" firstCol="1" bandRow="1" bandCol="1">
                <a:tableStyleId>{69012ECD-51FC-41F1-AA8D-1B2483CD663E}</a:tableStyleId>
              </a:tblPr>
              <a:tblGrid>
                <a:gridCol w="2900625">
                  <a:extLst>
                    <a:ext uri="{9D8B030D-6E8A-4147-A177-3AD203B41FA5}">
                      <a16:colId xmlns:a16="http://schemas.microsoft.com/office/drawing/2014/main" val="867835094"/>
                    </a:ext>
                  </a:extLst>
                </a:gridCol>
                <a:gridCol w="4243267">
                  <a:extLst>
                    <a:ext uri="{9D8B030D-6E8A-4147-A177-3AD203B41FA5}">
                      <a16:colId xmlns:a16="http://schemas.microsoft.com/office/drawing/2014/main" val="2229003985"/>
                    </a:ext>
                  </a:extLst>
                </a:gridCol>
                <a:gridCol w="4349202">
                  <a:extLst>
                    <a:ext uri="{9D8B030D-6E8A-4147-A177-3AD203B41FA5}">
                      <a16:colId xmlns:a16="http://schemas.microsoft.com/office/drawing/2014/main" val="3510872876"/>
                    </a:ext>
                  </a:extLst>
                </a:gridCol>
              </a:tblGrid>
              <a:tr h="0">
                <a:tc>
                  <a:txBody>
                    <a:bodyPr/>
                    <a:lstStyle/>
                    <a:p>
                      <a:r>
                        <a:rPr lang="en-IN" sz="2400"/>
                        <a:t>Feature</a:t>
                      </a:r>
                    </a:p>
                  </a:txBody>
                  <a:tcPr anchor="ctr"/>
                </a:tc>
                <a:tc>
                  <a:txBody>
                    <a:bodyPr/>
                    <a:lstStyle/>
                    <a:p>
                      <a:r>
                        <a:rPr lang="en-IN" sz="2400"/>
                        <a:t>Free Operating System</a:t>
                      </a:r>
                    </a:p>
                  </a:txBody>
                  <a:tcPr anchor="ctr"/>
                </a:tc>
                <a:tc>
                  <a:txBody>
                    <a:bodyPr/>
                    <a:lstStyle/>
                    <a:p>
                      <a:r>
                        <a:rPr lang="en-IN" sz="2400"/>
                        <a:t>Open-Source Operating System</a:t>
                      </a:r>
                    </a:p>
                  </a:txBody>
                  <a:tcPr anchor="ctr"/>
                </a:tc>
                <a:extLst>
                  <a:ext uri="{0D108BD9-81ED-4DB2-BD59-A6C34878D82A}">
                    <a16:rowId xmlns:a16="http://schemas.microsoft.com/office/drawing/2014/main" val="913307687"/>
                  </a:ext>
                </a:extLst>
              </a:tr>
              <a:tr h="0">
                <a:tc>
                  <a:txBody>
                    <a:bodyPr/>
                    <a:lstStyle/>
                    <a:p>
                      <a:r>
                        <a:rPr lang="en-IN" sz="2400" dirty="0"/>
                        <a:t>Cost</a:t>
                      </a:r>
                    </a:p>
                  </a:txBody>
                  <a:tcPr anchor="ctr"/>
                </a:tc>
                <a:tc>
                  <a:txBody>
                    <a:bodyPr/>
                    <a:lstStyle/>
                    <a:p>
                      <a:r>
                        <a:rPr lang="en-US" sz="2400"/>
                        <a:t>Always free of charge (gratis).</a:t>
                      </a:r>
                    </a:p>
                  </a:txBody>
                  <a:tcPr anchor="ctr"/>
                </a:tc>
                <a:tc>
                  <a:txBody>
                    <a:bodyPr/>
                    <a:lstStyle/>
                    <a:p>
                      <a:r>
                        <a:rPr lang="en-US" sz="2400"/>
                        <a:t>Often free of charge, but not always.</a:t>
                      </a:r>
                    </a:p>
                  </a:txBody>
                  <a:tcPr anchor="ctr"/>
                </a:tc>
                <a:extLst>
                  <a:ext uri="{0D108BD9-81ED-4DB2-BD59-A6C34878D82A}">
                    <a16:rowId xmlns:a16="http://schemas.microsoft.com/office/drawing/2014/main" val="3362875687"/>
                  </a:ext>
                </a:extLst>
              </a:tr>
              <a:tr h="0">
                <a:tc>
                  <a:txBody>
                    <a:bodyPr/>
                    <a:lstStyle/>
                    <a:p>
                      <a:r>
                        <a:rPr lang="en-IN" sz="2400"/>
                        <a:t>Source Code Access</a:t>
                      </a:r>
                    </a:p>
                  </a:txBody>
                  <a:tcPr anchor="ctr"/>
                </a:tc>
                <a:tc>
                  <a:txBody>
                    <a:bodyPr/>
                    <a:lstStyle/>
                    <a:p>
                      <a:r>
                        <a:rPr lang="en-US" sz="2400"/>
                        <a:t>May or may not be accessible.</a:t>
                      </a:r>
                    </a:p>
                  </a:txBody>
                  <a:tcPr anchor="ctr"/>
                </a:tc>
                <a:tc>
                  <a:txBody>
                    <a:bodyPr/>
                    <a:lstStyle/>
                    <a:p>
                      <a:r>
                        <a:rPr lang="en-US" sz="2400"/>
                        <a:t>Always accessible to the public.</a:t>
                      </a:r>
                    </a:p>
                  </a:txBody>
                  <a:tcPr anchor="ctr"/>
                </a:tc>
                <a:extLst>
                  <a:ext uri="{0D108BD9-81ED-4DB2-BD59-A6C34878D82A}">
                    <a16:rowId xmlns:a16="http://schemas.microsoft.com/office/drawing/2014/main" val="3115430827"/>
                  </a:ext>
                </a:extLst>
              </a:tr>
              <a:tr h="0">
                <a:tc>
                  <a:txBody>
                    <a:bodyPr/>
                    <a:lstStyle/>
                    <a:p>
                      <a:r>
                        <a:rPr lang="en-IN" sz="2400"/>
                        <a:t>User Rights</a:t>
                      </a:r>
                    </a:p>
                  </a:txBody>
                  <a:tcPr anchor="ctr"/>
                </a:tc>
                <a:tc>
                  <a:txBody>
                    <a:bodyPr/>
                    <a:lstStyle/>
                    <a:p>
                      <a:r>
                        <a:rPr lang="en-IN" sz="2400"/>
                        <a:t>Limited if proprietary.</a:t>
                      </a:r>
                    </a:p>
                  </a:txBody>
                  <a:tcPr anchor="ctr"/>
                </a:tc>
                <a:tc>
                  <a:txBody>
                    <a:bodyPr/>
                    <a:lstStyle/>
                    <a:p>
                      <a:r>
                        <a:rPr lang="en-US" sz="2400"/>
                        <a:t>Users have rights to modify, share, and study.</a:t>
                      </a:r>
                    </a:p>
                  </a:txBody>
                  <a:tcPr anchor="ctr"/>
                </a:tc>
                <a:extLst>
                  <a:ext uri="{0D108BD9-81ED-4DB2-BD59-A6C34878D82A}">
                    <a16:rowId xmlns:a16="http://schemas.microsoft.com/office/drawing/2014/main" val="353484284"/>
                  </a:ext>
                </a:extLst>
              </a:tr>
              <a:tr h="0">
                <a:tc>
                  <a:txBody>
                    <a:bodyPr/>
                    <a:lstStyle/>
                    <a:p>
                      <a:r>
                        <a:rPr lang="en-IN" sz="2400"/>
                        <a:t>Example Licenses</a:t>
                      </a:r>
                    </a:p>
                  </a:txBody>
                  <a:tcPr anchor="ctr"/>
                </a:tc>
                <a:tc>
                  <a:txBody>
                    <a:bodyPr/>
                    <a:lstStyle/>
                    <a:p>
                      <a:r>
                        <a:rPr lang="en-IN" sz="2400"/>
                        <a:t>May include proprietary licenses.</a:t>
                      </a:r>
                    </a:p>
                  </a:txBody>
                  <a:tcPr anchor="ctr"/>
                </a:tc>
                <a:tc>
                  <a:txBody>
                    <a:bodyPr/>
                    <a:lstStyle/>
                    <a:p>
                      <a:r>
                        <a:rPr lang="en-US" sz="2400"/>
                        <a:t>Governed by open-source licenses like GPL or MIT.</a:t>
                      </a:r>
                    </a:p>
                  </a:txBody>
                  <a:tcPr anchor="ctr"/>
                </a:tc>
                <a:extLst>
                  <a:ext uri="{0D108BD9-81ED-4DB2-BD59-A6C34878D82A}">
                    <a16:rowId xmlns:a16="http://schemas.microsoft.com/office/drawing/2014/main" val="1280291720"/>
                  </a:ext>
                </a:extLst>
              </a:tr>
              <a:tr h="0">
                <a:tc>
                  <a:txBody>
                    <a:bodyPr/>
                    <a:lstStyle/>
                    <a:p>
                      <a:r>
                        <a:rPr lang="en-IN" sz="2400"/>
                        <a:t>Focus</a:t>
                      </a:r>
                    </a:p>
                  </a:txBody>
                  <a:tcPr anchor="ctr"/>
                </a:tc>
                <a:tc>
                  <a:txBody>
                    <a:bodyPr/>
                    <a:lstStyle/>
                    <a:p>
                      <a:r>
                        <a:rPr lang="en-US" sz="2400"/>
                        <a:t>Free to use (cost aspect).</a:t>
                      </a:r>
                    </a:p>
                  </a:txBody>
                  <a:tcPr anchor="ctr"/>
                </a:tc>
                <a:tc>
                  <a:txBody>
                    <a:bodyPr/>
                    <a:lstStyle/>
                    <a:p>
                      <a:r>
                        <a:rPr lang="en-US" sz="2400" dirty="0"/>
                        <a:t>Freedom to use, study, modify, and distribute.</a:t>
                      </a:r>
                    </a:p>
                  </a:txBody>
                  <a:tcPr anchor="ctr"/>
                </a:tc>
                <a:extLst>
                  <a:ext uri="{0D108BD9-81ED-4DB2-BD59-A6C34878D82A}">
                    <a16:rowId xmlns:a16="http://schemas.microsoft.com/office/drawing/2014/main" val="110508979"/>
                  </a:ext>
                </a:extLst>
              </a:tr>
            </a:tbl>
          </a:graphicData>
        </a:graphic>
      </p:graphicFrame>
    </p:spTree>
    <p:extLst>
      <p:ext uri="{BB962C8B-B14F-4D97-AF65-F5344CB8AC3E}">
        <p14:creationId xmlns:p14="http://schemas.microsoft.com/office/powerpoint/2010/main" val="2150046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F51FA-5891-2ACF-8C2F-BDFC904FA950}"/>
            </a:ext>
          </a:extLst>
        </p:cNvPr>
        <p:cNvGrpSpPr/>
        <p:nvPr/>
      </p:nvGrpSpPr>
      <p:grpSpPr>
        <a:xfrm>
          <a:off x="0" y="0"/>
          <a:ext cx="0" cy="0"/>
          <a:chOff x="0" y="0"/>
          <a:chExt cx="0" cy="0"/>
        </a:xfrm>
      </p:grpSpPr>
      <p:pic>
        <p:nvPicPr>
          <p:cNvPr id="1028" name="Picture 4" descr="Aesthetic Oceanic Concrete Texture Background, Blue Wallpaper, Art Wallpaper,  Solid Color Background Image And Wallpaper for Free Download">
            <a:extLst>
              <a:ext uri="{FF2B5EF4-FFF2-40B4-BE49-F238E27FC236}">
                <a16:creationId xmlns:a16="http://schemas.microsoft.com/office/drawing/2014/main" id="{58DEB01D-0C2C-79C3-8B3F-53560B068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8504903"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F5CECAA-DF5E-B32D-6312-47F9D487C530}"/>
              </a:ext>
            </a:extLst>
          </p:cNvPr>
          <p:cNvSpPr/>
          <p:nvPr/>
        </p:nvSpPr>
        <p:spPr>
          <a:xfrm>
            <a:off x="747241" y="2881894"/>
            <a:ext cx="6942157" cy="1754326"/>
          </a:xfrm>
          <a:prstGeom prst="rect">
            <a:avLst/>
          </a:prstGeom>
          <a:noFill/>
        </p:spPr>
        <p:txBody>
          <a:bodyPr wrap="none" lIns="91440" tIns="45720" rIns="91440" bIns="45720">
            <a:spAutoFit/>
          </a:bodyPr>
          <a:lstStyle/>
          <a:p>
            <a:r>
              <a:rPr lang="en-US" sz="5400" b="1" spc="50" dirty="0">
                <a:ln w="0"/>
                <a:solidFill>
                  <a:schemeClr val="bg2"/>
                </a:solidFill>
                <a:effectLst>
                  <a:innerShdw blurRad="63500" dist="50800" dir="13500000">
                    <a:srgbClr val="000000">
                      <a:alpha val="50000"/>
                    </a:srgbClr>
                  </a:innerShdw>
                </a:effectLst>
              </a:rPr>
              <a:t>Operating System (OS) </a:t>
            </a:r>
          </a:p>
          <a:p>
            <a:r>
              <a:rPr lang="en-US" sz="5400" b="1" spc="50" dirty="0">
                <a:ln w="0"/>
                <a:solidFill>
                  <a:schemeClr val="bg2"/>
                </a:solidFill>
                <a:effectLst>
                  <a:innerShdw blurRad="63500" dist="50800" dir="13500000">
                    <a:srgbClr val="000000">
                      <a:alpha val="50000"/>
                    </a:srgbClr>
                  </a:innerShdw>
                </a:effectLst>
              </a:rPr>
              <a:t>Interfaces</a:t>
            </a:r>
            <a:endParaRPr lang="en-US" sz="5400"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914311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4111-CDE1-825D-DD9D-1CF94093AC13}"/>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1ACD9C6F-D254-B41F-28BC-B93B030DE1DE}"/>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160DCA1D-8DC2-8F19-2447-E8065230EC5D}"/>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FE879272-91AC-F6CD-0925-CAE88BFBC249}"/>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6373FE85-41D9-F7CF-BC8D-070B02BDBF54}"/>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3008E522-13E2-FD84-DAC2-3E61B4148842}"/>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2431C88D-2C43-D93F-AAEA-F889976826BA}"/>
              </a:ext>
            </a:extLst>
          </p:cNvPr>
          <p:cNvSpPr/>
          <p:nvPr/>
        </p:nvSpPr>
        <p:spPr>
          <a:xfrm>
            <a:off x="360687" y="297616"/>
            <a:ext cx="3929282"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OS Interface</a:t>
            </a:r>
          </a:p>
        </p:txBody>
      </p:sp>
      <p:sp>
        <p:nvSpPr>
          <p:cNvPr id="3" name="TextBox 2">
            <a:extLst>
              <a:ext uri="{FF2B5EF4-FFF2-40B4-BE49-F238E27FC236}">
                <a16:creationId xmlns:a16="http://schemas.microsoft.com/office/drawing/2014/main" id="{31957958-29FB-60F0-1F59-D210216D3BA2}"/>
              </a:ext>
            </a:extLst>
          </p:cNvPr>
          <p:cNvSpPr txBox="1"/>
          <p:nvPr/>
        </p:nvSpPr>
        <p:spPr>
          <a:xfrm>
            <a:off x="372788" y="1764220"/>
            <a:ext cx="11105536" cy="2677656"/>
          </a:xfrm>
          <a:prstGeom prst="rect">
            <a:avLst/>
          </a:prstGeom>
          <a:noFill/>
        </p:spPr>
        <p:txBody>
          <a:bodyPr wrap="square">
            <a:spAutoFit/>
          </a:bodyPr>
          <a:lstStyle/>
          <a:p>
            <a:pPr algn="ctr"/>
            <a:r>
              <a:rPr lang="en-US" sz="2800" dirty="0"/>
              <a:t>The interface of an Operating System (OS) refers to the layer that separates the user from the underlying hardware and software components of the computer system. </a:t>
            </a:r>
          </a:p>
          <a:p>
            <a:pPr algn="ctr"/>
            <a:endParaRPr lang="en-US" sz="2800" dirty="0"/>
          </a:p>
          <a:p>
            <a:pPr algn="ctr"/>
            <a:r>
              <a:rPr lang="en-US" sz="2800" dirty="0"/>
              <a:t>It provides a way for users to interact with the OS, access its services, and manage its resources.</a:t>
            </a:r>
          </a:p>
        </p:txBody>
      </p:sp>
    </p:spTree>
    <p:extLst>
      <p:ext uri="{BB962C8B-B14F-4D97-AF65-F5344CB8AC3E}">
        <p14:creationId xmlns:p14="http://schemas.microsoft.com/office/powerpoint/2010/main" val="3606595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A1C82-24A9-E3CA-AC39-A10E8BC2ED0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4FB3B667-89EC-B60E-B454-A5E480EA535D}"/>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1D906CD5-4B29-C68D-B826-CD2432BA1A27}"/>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81089C3-6AAC-8D41-B6C2-363D26F75049}"/>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C8FD8A97-69C0-C5C5-00A4-F740F40FE620}"/>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15920011-AAE1-AC39-EDA4-BB696CE9EC00}"/>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328FD199-67BA-5308-C962-86C98FF31571}"/>
              </a:ext>
            </a:extLst>
          </p:cNvPr>
          <p:cNvSpPr/>
          <p:nvPr/>
        </p:nvSpPr>
        <p:spPr>
          <a:xfrm>
            <a:off x="365274" y="297616"/>
            <a:ext cx="7282763"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Purpose of OS Interface</a:t>
            </a:r>
          </a:p>
        </p:txBody>
      </p:sp>
      <p:sp>
        <p:nvSpPr>
          <p:cNvPr id="3" name="TextBox 2">
            <a:extLst>
              <a:ext uri="{FF2B5EF4-FFF2-40B4-BE49-F238E27FC236}">
                <a16:creationId xmlns:a16="http://schemas.microsoft.com/office/drawing/2014/main" id="{C17158A2-58CC-D855-DA6A-CC28F9F43CC1}"/>
              </a:ext>
            </a:extLst>
          </p:cNvPr>
          <p:cNvSpPr txBox="1"/>
          <p:nvPr/>
        </p:nvSpPr>
        <p:spPr>
          <a:xfrm>
            <a:off x="362956" y="1754388"/>
            <a:ext cx="11105536" cy="3970318"/>
          </a:xfrm>
          <a:prstGeom prst="rect">
            <a:avLst/>
          </a:prstGeom>
          <a:noFill/>
        </p:spPr>
        <p:txBody>
          <a:bodyPr wrap="square">
            <a:spAutoFit/>
          </a:bodyPr>
          <a:lstStyle/>
          <a:p>
            <a:pPr marL="514350" indent="-514350">
              <a:buAutoNum type="arabicPeriod"/>
            </a:pPr>
            <a:r>
              <a:rPr lang="en-US" sz="2800" b="1" dirty="0"/>
              <a:t>User Interaction: </a:t>
            </a:r>
            <a:r>
              <a:rPr lang="en-US" sz="2800" dirty="0"/>
              <a:t>Provides a way for users to communicate with the OS, using commands, menus, icons, or other graphical elements.</a:t>
            </a:r>
          </a:p>
          <a:p>
            <a:pPr marL="514350" indent="-514350">
              <a:buAutoNum type="arabicPeriod"/>
            </a:pPr>
            <a:r>
              <a:rPr lang="en-US" sz="2800" b="1" dirty="0"/>
              <a:t>Resource Management: </a:t>
            </a:r>
            <a:r>
              <a:rPr lang="en-US" sz="2800" dirty="0"/>
              <a:t>Allows users to manage system resources, such as processes, memory, storage, and I/O devices.</a:t>
            </a:r>
          </a:p>
          <a:p>
            <a:pPr marL="514350" indent="-514350">
              <a:buAutoNum type="arabicPeriod"/>
            </a:pPr>
            <a:r>
              <a:rPr lang="en-US" sz="2800" b="1" dirty="0"/>
              <a:t>Service Access: </a:t>
            </a:r>
            <a:r>
              <a:rPr lang="en-US" sz="2800" dirty="0"/>
              <a:t>Enables users to access various OS services, including file management, networking, security, and more.</a:t>
            </a:r>
          </a:p>
          <a:p>
            <a:pPr marL="514350" indent="-514350">
              <a:buAutoNum type="arabicPeriod"/>
            </a:pPr>
            <a:r>
              <a:rPr lang="en-US" sz="2800" b="1" dirty="0"/>
              <a:t>Hardware Abstraction: </a:t>
            </a:r>
            <a:r>
              <a:rPr lang="en-US" sz="2800" dirty="0"/>
              <a:t>Hides the complexities of the underlying hardware from the user, providing a standardized way to interact with the system.</a:t>
            </a:r>
          </a:p>
        </p:txBody>
      </p:sp>
    </p:spTree>
    <p:extLst>
      <p:ext uri="{BB962C8B-B14F-4D97-AF65-F5344CB8AC3E}">
        <p14:creationId xmlns:p14="http://schemas.microsoft.com/office/powerpoint/2010/main" val="2871169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75509-2C7A-1A50-6CF8-FF0824F83A4E}"/>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24881A76-0E13-9EBE-9193-ED352FBAC51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80741BE-2938-DC0E-33B8-51E3AC6FA0E2}"/>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365C3C13-9395-CF4F-67CB-B423490ADAD9}"/>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104A585E-5818-C0FD-EB90-77E70F0C40CB}"/>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8DF118CB-9CF9-B42B-6109-6ABD767ABA61}"/>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0EBA86E-2ED1-E689-0207-FB98E5610D56}"/>
              </a:ext>
            </a:extLst>
          </p:cNvPr>
          <p:cNvSpPr/>
          <p:nvPr/>
        </p:nvSpPr>
        <p:spPr>
          <a:xfrm>
            <a:off x="543284" y="343509"/>
            <a:ext cx="5545109"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Operating System</a:t>
            </a:r>
          </a:p>
        </p:txBody>
      </p:sp>
      <p:grpSp>
        <p:nvGrpSpPr>
          <p:cNvPr id="3" name="Group 18">
            <a:extLst>
              <a:ext uri="{FF2B5EF4-FFF2-40B4-BE49-F238E27FC236}">
                <a16:creationId xmlns:a16="http://schemas.microsoft.com/office/drawing/2014/main" id="{6638745D-92E7-01AD-6E7E-AA454AA2BF19}"/>
              </a:ext>
            </a:extLst>
          </p:cNvPr>
          <p:cNvGrpSpPr>
            <a:grpSpLocks/>
          </p:cNvGrpSpPr>
          <p:nvPr/>
        </p:nvGrpSpPr>
        <p:grpSpPr bwMode="auto">
          <a:xfrm>
            <a:off x="2054944" y="1423328"/>
            <a:ext cx="2743200" cy="4494387"/>
            <a:chOff x="1680" y="1344"/>
            <a:chExt cx="2064" cy="1920"/>
          </a:xfrm>
        </p:grpSpPr>
        <p:sp>
          <p:nvSpPr>
            <p:cNvPr id="4" name="Rectangle 9">
              <a:extLst>
                <a:ext uri="{FF2B5EF4-FFF2-40B4-BE49-F238E27FC236}">
                  <a16:creationId xmlns:a16="http://schemas.microsoft.com/office/drawing/2014/main" id="{804FBBE4-5B18-B085-6CC4-0366253615C1}"/>
                </a:ext>
              </a:extLst>
            </p:cNvPr>
            <p:cNvSpPr>
              <a:spLocks noChangeArrowheads="1"/>
            </p:cNvSpPr>
            <p:nvPr/>
          </p:nvSpPr>
          <p:spPr bwMode="auto">
            <a:xfrm>
              <a:off x="1680" y="1344"/>
              <a:ext cx="20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chemeClr val="bg1"/>
                  </a:solidFill>
                  <a:latin typeface="Chalkboard" charset="0"/>
                </a:rPr>
                <a:t>Users</a:t>
              </a:r>
            </a:p>
          </p:txBody>
        </p:sp>
        <p:sp>
          <p:nvSpPr>
            <p:cNvPr id="13" name="Rectangle 10">
              <a:extLst>
                <a:ext uri="{FF2B5EF4-FFF2-40B4-BE49-F238E27FC236}">
                  <a16:creationId xmlns:a16="http://schemas.microsoft.com/office/drawing/2014/main" id="{8DA4622E-0FF1-0751-2E4F-640F360F19A2}"/>
                </a:ext>
              </a:extLst>
            </p:cNvPr>
            <p:cNvSpPr>
              <a:spLocks noChangeArrowheads="1"/>
            </p:cNvSpPr>
            <p:nvPr/>
          </p:nvSpPr>
          <p:spPr bwMode="auto">
            <a:xfrm>
              <a:off x="1680" y="2784"/>
              <a:ext cx="20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chemeClr val="bg1"/>
                  </a:solidFill>
                  <a:latin typeface="Chalkboard" charset="0"/>
                </a:rPr>
                <a:t>Hardware</a:t>
              </a:r>
            </a:p>
          </p:txBody>
        </p:sp>
        <p:sp>
          <p:nvSpPr>
            <p:cNvPr id="14" name="Rectangle 11">
              <a:extLst>
                <a:ext uri="{FF2B5EF4-FFF2-40B4-BE49-F238E27FC236}">
                  <a16:creationId xmlns:a16="http://schemas.microsoft.com/office/drawing/2014/main" id="{699DC11E-7CD9-6E64-B3EA-4D0CACEDCE67}"/>
                </a:ext>
              </a:extLst>
            </p:cNvPr>
            <p:cNvSpPr>
              <a:spLocks noChangeArrowheads="1"/>
            </p:cNvSpPr>
            <p:nvPr/>
          </p:nvSpPr>
          <p:spPr bwMode="auto">
            <a:xfrm>
              <a:off x="1680" y="2304"/>
              <a:ext cx="20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dirty="0">
                  <a:solidFill>
                    <a:srgbClr val="FFFF00"/>
                  </a:solidFill>
                  <a:latin typeface="Chalkboard" charset="0"/>
                </a:rPr>
                <a:t>Operating System</a:t>
              </a:r>
            </a:p>
          </p:txBody>
        </p:sp>
        <p:sp>
          <p:nvSpPr>
            <p:cNvPr id="15" name="Rectangle 12">
              <a:extLst>
                <a:ext uri="{FF2B5EF4-FFF2-40B4-BE49-F238E27FC236}">
                  <a16:creationId xmlns:a16="http://schemas.microsoft.com/office/drawing/2014/main" id="{011A625E-9579-BBB5-833A-B14AED884F62}"/>
                </a:ext>
              </a:extLst>
            </p:cNvPr>
            <p:cNvSpPr>
              <a:spLocks noChangeArrowheads="1"/>
            </p:cNvSpPr>
            <p:nvPr/>
          </p:nvSpPr>
          <p:spPr bwMode="auto">
            <a:xfrm>
              <a:off x="1680" y="1824"/>
              <a:ext cx="2064"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chemeClr val="bg1"/>
                  </a:solidFill>
                  <a:latin typeface="Chalkboard" charset="0"/>
                </a:rPr>
                <a:t>Applications</a:t>
              </a:r>
            </a:p>
          </p:txBody>
        </p:sp>
      </p:grpSp>
      <p:sp>
        <p:nvSpPr>
          <p:cNvPr id="16" name="Text Box 20">
            <a:extLst>
              <a:ext uri="{FF2B5EF4-FFF2-40B4-BE49-F238E27FC236}">
                <a16:creationId xmlns:a16="http://schemas.microsoft.com/office/drawing/2014/main" id="{61F9B4DE-1883-F87B-FFCD-6E76F784858B}"/>
              </a:ext>
            </a:extLst>
          </p:cNvPr>
          <p:cNvSpPr txBox="1">
            <a:spLocks noChangeArrowheads="1"/>
          </p:cNvSpPr>
          <p:nvPr/>
        </p:nvSpPr>
        <p:spPr bwMode="auto">
          <a:xfrm>
            <a:off x="226143" y="2676629"/>
            <a:ext cx="3025775" cy="75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000" dirty="0">
                <a:latin typeface="Chalkboard" charset="0"/>
              </a:rPr>
              <a:t>compilers</a:t>
            </a:r>
            <a:br>
              <a:rPr lang="en-US" altLang="en-US" sz="2000" dirty="0">
                <a:latin typeface="Chalkboard" charset="0"/>
              </a:rPr>
            </a:br>
            <a:r>
              <a:rPr lang="en-US" altLang="en-US" sz="2000" dirty="0">
                <a:latin typeface="Chalkboard" charset="0"/>
              </a:rPr>
              <a:t>databases</a:t>
            </a:r>
            <a:br>
              <a:rPr lang="en-US" altLang="en-US" sz="2000" dirty="0">
                <a:latin typeface="Chalkboard" charset="0"/>
              </a:rPr>
            </a:br>
            <a:r>
              <a:rPr lang="en-US" altLang="en-US" sz="2000" dirty="0">
                <a:latin typeface="Chalkboard" charset="0"/>
              </a:rPr>
              <a:t>word processors</a:t>
            </a:r>
          </a:p>
        </p:txBody>
      </p:sp>
      <p:sp>
        <p:nvSpPr>
          <p:cNvPr id="17" name="Text Box 21">
            <a:extLst>
              <a:ext uri="{FF2B5EF4-FFF2-40B4-BE49-F238E27FC236}">
                <a16:creationId xmlns:a16="http://schemas.microsoft.com/office/drawing/2014/main" id="{5BB7890D-772D-7F9B-8F8C-406F70A9E109}"/>
              </a:ext>
            </a:extLst>
          </p:cNvPr>
          <p:cNvSpPr txBox="1">
            <a:spLocks noChangeArrowheads="1"/>
          </p:cNvSpPr>
          <p:nvPr/>
        </p:nvSpPr>
        <p:spPr bwMode="auto">
          <a:xfrm>
            <a:off x="233247" y="4893855"/>
            <a:ext cx="3025775" cy="75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000" dirty="0">
                <a:latin typeface="Chalkboard" charset="0"/>
              </a:rPr>
              <a:t>CPU</a:t>
            </a:r>
            <a:br>
              <a:rPr lang="en-US" altLang="en-US" sz="2000" dirty="0">
                <a:latin typeface="Chalkboard" charset="0"/>
              </a:rPr>
            </a:br>
            <a:r>
              <a:rPr lang="en-US" altLang="en-US" sz="2000" dirty="0">
                <a:latin typeface="Chalkboard" charset="0"/>
              </a:rPr>
              <a:t>memory</a:t>
            </a:r>
            <a:br>
              <a:rPr lang="en-US" altLang="en-US" sz="2000" dirty="0">
                <a:latin typeface="Chalkboard" charset="0"/>
              </a:rPr>
            </a:br>
            <a:r>
              <a:rPr lang="en-US" altLang="en-US" sz="2000" dirty="0">
                <a:latin typeface="Chalkboard" charset="0"/>
              </a:rPr>
              <a:t>I/O devices</a:t>
            </a:r>
          </a:p>
        </p:txBody>
      </p:sp>
      <p:sp>
        <p:nvSpPr>
          <p:cNvPr id="18" name="Rectangle 17">
            <a:extLst>
              <a:ext uri="{FF2B5EF4-FFF2-40B4-BE49-F238E27FC236}">
                <a16:creationId xmlns:a16="http://schemas.microsoft.com/office/drawing/2014/main" id="{03A2CF15-DEE3-72EE-7EF4-6E8E1022C4E9}"/>
              </a:ext>
            </a:extLst>
          </p:cNvPr>
          <p:cNvSpPr/>
          <p:nvPr/>
        </p:nvSpPr>
        <p:spPr>
          <a:xfrm>
            <a:off x="5102675" y="4348055"/>
            <a:ext cx="6956424" cy="1569660"/>
          </a:xfrm>
          <a:prstGeom prst="rect">
            <a:avLst/>
          </a:prstGeom>
        </p:spPr>
        <p:txBody>
          <a:bodyPr wrap="square">
            <a:spAutoFit/>
          </a:bodyPr>
          <a:lstStyle/>
          <a:p>
            <a:r>
              <a:rPr lang="en-US" sz="2400" b="1" dirty="0">
                <a:solidFill>
                  <a:schemeClr val="accent1">
                    <a:lumMod val="75000"/>
                  </a:schemeClr>
                </a:solidFill>
              </a:rPr>
              <a:t>An operating system (OS) is system software that manages computer hardware and software resources and provides common services for computer programs.</a:t>
            </a:r>
          </a:p>
        </p:txBody>
      </p:sp>
      <p:sp>
        <p:nvSpPr>
          <p:cNvPr id="19" name="Rectangle 18">
            <a:extLst>
              <a:ext uri="{FF2B5EF4-FFF2-40B4-BE49-F238E27FC236}">
                <a16:creationId xmlns:a16="http://schemas.microsoft.com/office/drawing/2014/main" id="{16310533-84F3-80F0-8EC1-BE683755D80B}"/>
              </a:ext>
            </a:extLst>
          </p:cNvPr>
          <p:cNvSpPr/>
          <p:nvPr/>
        </p:nvSpPr>
        <p:spPr>
          <a:xfrm>
            <a:off x="5065223" y="3041094"/>
            <a:ext cx="6096000" cy="830997"/>
          </a:xfrm>
          <a:prstGeom prst="rect">
            <a:avLst/>
          </a:prstGeom>
        </p:spPr>
        <p:txBody>
          <a:bodyPr>
            <a:spAutoFit/>
          </a:bodyPr>
          <a:lstStyle/>
          <a:p>
            <a:r>
              <a:rPr lang="en-US" altLang="en-US" sz="2400" dirty="0"/>
              <a:t>Software that converts hardware into a useful form for applications</a:t>
            </a:r>
            <a:endParaRPr lang="en-US" sz="2400" dirty="0"/>
          </a:p>
        </p:txBody>
      </p:sp>
      <p:sp>
        <p:nvSpPr>
          <p:cNvPr id="20" name="Rectangle 19">
            <a:extLst>
              <a:ext uri="{FF2B5EF4-FFF2-40B4-BE49-F238E27FC236}">
                <a16:creationId xmlns:a16="http://schemas.microsoft.com/office/drawing/2014/main" id="{632BA60C-AC16-A029-246E-1CBD47E7BF37}"/>
              </a:ext>
            </a:extLst>
          </p:cNvPr>
          <p:cNvSpPr/>
          <p:nvPr/>
        </p:nvSpPr>
        <p:spPr>
          <a:xfrm>
            <a:off x="5080719" y="1712100"/>
            <a:ext cx="6651624" cy="757130"/>
          </a:xfrm>
          <a:prstGeom prst="rect">
            <a:avLst/>
          </a:prstGeom>
        </p:spPr>
        <p:txBody>
          <a:bodyPr wrap="square">
            <a:spAutoFit/>
          </a:bodyPr>
          <a:lstStyle/>
          <a:p>
            <a:pPr>
              <a:lnSpc>
                <a:spcPct val="90000"/>
              </a:lnSpc>
              <a:buSzPct val="90000"/>
            </a:pPr>
            <a:r>
              <a:rPr lang="en-US" altLang="en-US" sz="2400" dirty="0"/>
              <a:t>Everything in system that isn’t an application or hardware</a:t>
            </a:r>
          </a:p>
        </p:txBody>
      </p:sp>
    </p:spTree>
    <p:extLst>
      <p:ext uri="{BB962C8B-B14F-4D97-AF65-F5344CB8AC3E}">
        <p14:creationId xmlns:p14="http://schemas.microsoft.com/office/powerpoint/2010/main" val="13489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FB40E-C4CB-7232-D2E4-89D2A108914F}"/>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33FD1F30-2764-534B-648A-AD09A3B26E9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6ED68F04-D8BE-B339-1205-FCC1CE892F20}"/>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ED4AC6E9-8008-DD0B-F718-8E5107066095}"/>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15E57615-97AB-D0DC-44E2-D541F672FE28}"/>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7E7EC609-3DBD-04BD-2B33-C769BFAFB19D}"/>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7DFCAA6-818D-FA07-58B8-F349AFA9C8D2}"/>
              </a:ext>
            </a:extLst>
          </p:cNvPr>
          <p:cNvSpPr/>
          <p:nvPr/>
        </p:nvSpPr>
        <p:spPr>
          <a:xfrm>
            <a:off x="365433" y="297616"/>
            <a:ext cx="9209573"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Command-Line Interface (CLI)</a:t>
            </a:r>
          </a:p>
        </p:txBody>
      </p:sp>
      <p:sp>
        <p:nvSpPr>
          <p:cNvPr id="3" name="TextBox 2">
            <a:extLst>
              <a:ext uri="{FF2B5EF4-FFF2-40B4-BE49-F238E27FC236}">
                <a16:creationId xmlns:a16="http://schemas.microsoft.com/office/drawing/2014/main" id="{7B4F0CB6-EBD1-A5A5-F7B2-7D0E6B9A698A}"/>
              </a:ext>
            </a:extLst>
          </p:cNvPr>
          <p:cNvSpPr txBox="1"/>
          <p:nvPr/>
        </p:nvSpPr>
        <p:spPr>
          <a:xfrm>
            <a:off x="549771" y="1390594"/>
            <a:ext cx="11105536" cy="1384995"/>
          </a:xfrm>
          <a:prstGeom prst="rect">
            <a:avLst/>
          </a:prstGeom>
          <a:noFill/>
        </p:spPr>
        <p:txBody>
          <a:bodyPr wrap="square">
            <a:spAutoFit/>
          </a:bodyPr>
          <a:lstStyle/>
          <a:p>
            <a:r>
              <a:rPr lang="en-US" sz="2800" b="1" dirty="0"/>
              <a:t>Text-based interface: </a:t>
            </a:r>
            <a:r>
              <a:rPr lang="en-US" sz="2800" dirty="0"/>
              <a:t>Users interact with the OS using commands and receive text-based output</a:t>
            </a:r>
            <a:r>
              <a:rPr lang="en-US" sz="2800" b="1" dirty="0"/>
              <a:t>.</a:t>
            </a:r>
          </a:p>
          <a:p>
            <a:r>
              <a:rPr lang="en-US" sz="2800" b="1" dirty="0"/>
              <a:t>Examples: </a:t>
            </a:r>
            <a:r>
              <a:rPr lang="en-US" sz="2800" dirty="0"/>
              <a:t>Unix shell, Windows Command Prompt, Linux terminal.</a:t>
            </a:r>
          </a:p>
        </p:txBody>
      </p:sp>
      <p:pic>
        <p:nvPicPr>
          <p:cNvPr id="2" name="Picture 2">
            <a:extLst>
              <a:ext uri="{FF2B5EF4-FFF2-40B4-BE49-F238E27FC236}">
                <a16:creationId xmlns:a16="http://schemas.microsoft.com/office/drawing/2014/main" id="{33308F5A-954C-B57F-6457-8716CD2B3581}"/>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79348" y="2849827"/>
            <a:ext cx="4787388" cy="331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ommand Line Interface (CLI) | Comms InfoZone">
            <a:extLst>
              <a:ext uri="{FF2B5EF4-FFF2-40B4-BE49-F238E27FC236}">
                <a16:creationId xmlns:a16="http://schemas.microsoft.com/office/drawing/2014/main" id="{DDCD5B9B-5BF7-9286-87A1-69C7842E3D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2906301"/>
            <a:ext cx="5283532" cy="293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1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8F7D5-F89C-1EE4-0E71-D3C4AF39E912}"/>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9127AB9-0FF1-E0A1-107D-3E935862983E}"/>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A7093D2-6A84-CD7F-C71D-D31B375361FF}"/>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4F1BFC88-E71F-50B8-85FC-335DFD712182}"/>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FA8A979F-F52A-9AD8-FA74-262FA8AB1C4B}"/>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140507C-7429-03AB-0AF1-AEA218442924}"/>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CD37D4A7-D01F-0CAE-FA50-A7FCD2607944}"/>
              </a:ext>
            </a:extLst>
          </p:cNvPr>
          <p:cNvSpPr/>
          <p:nvPr/>
        </p:nvSpPr>
        <p:spPr>
          <a:xfrm>
            <a:off x="365433" y="297616"/>
            <a:ext cx="9209573"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Graphical User Interface (GUI)</a:t>
            </a:r>
          </a:p>
        </p:txBody>
      </p:sp>
      <p:sp>
        <p:nvSpPr>
          <p:cNvPr id="3" name="TextBox 2">
            <a:extLst>
              <a:ext uri="{FF2B5EF4-FFF2-40B4-BE49-F238E27FC236}">
                <a16:creationId xmlns:a16="http://schemas.microsoft.com/office/drawing/2014/main" id="{D012CBB4-81C3-F03B-930F-88302ED20B17}"/>
              </a:ext>
            </a:extLst>
          </p:cNvPr>
          <p:cNvSpPr txBox="1"/>
          <p:nvPr/>
        </p:nvSpPr>
        <p:spPr>
          <a:xfrm>
            <a:off x="549771" y="1390594"/>
            <a:ext cx="11105536" cy="1815882"/>
          </a:xfrm>
          <a:prstGeom prst="rect">
            <a:avLst/>
          </a:prstGeom>
          <a:noFill/>
        </p:spPr>
        <p:txBody>
          <a:bodyPr wrap="square">
            <a:spAutoFit/>
          </a:bodyPr>
          <a:lstStyle/>
          <a:p>
            <a:r>
              <a:rPr lang="en-US" sz="2800" b="1" dirty="0"/>
              <a:t>Visual interface: </a:t>
            </a:r>
            <a:r>
              <a:rPr lang="en-US" sz="2800" dirty="0"/>
              <a:t>Users interact with the OS using graphical elements such as windows, icons, and menus.</a:t>
            </a:r>
          </a:p>
          <a:p>
            <a:r>
              <a:rPr lang="en-US" sz="2800" b="1" dirty="0"/>
              <a:t>Examples: </a:t>
            </a:r>
            <a:r>
              <a:rPr lang="en-US" sz="2800" dirty="0"/>
              <a:t>Windows, macOS, Linux distributions with GUI (e.g., Ubuntu, Fedora).</a:t>
            </a:r>
          </a:p>
        </p:txBody>
      </p:sp>
      <p:pic>
        <p:nvPicPr>
          <p:cNvPr id="2052" name="Picture 4" descr="macOS Monterey - Wikipedia">
            <a:extLst>
              <a:ext uri="{FF2B5EF4-FFF2-40B4-BE49-F238E27FC236}">
                <a16:creationId xmlns:a16="http://schemas.microsoft.com/office/drawing/2014/main" id="{153D4740-D350-0898-032C-9A087729FD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70" y="3382152"/>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indows 11 - Wikipedia">
            <a:extLst>
              <a:ext uri="{FF2B5EF4-FFF2-40B4-BE49-F238E27FC236}">
                <a16:creationId xmlns:a16="http://schemas.microsoft.com/office/drawing/2014/main" id="{FE695256-0D1C-BD1A-3635-6FDAF695A4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6690" y="4276781"/>
            <a:ext cx="4252232"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nux GUI app support now shipping as part of the Windows Subsystem for  Linux | Windows Central">
            <a:extLst>
              <a:ext uri="{FF2B5EF4-FFF2-40B4-BE49-F238E27FC236}">
                <a16:creationId xmlns:a16="http://schemas.microsoft.com/office/drawing/2014/main" id="{88F9B0E8-E4DC-1DFA-F5D0-668EFADFF3D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573728" y="3206476"/>
            <a:ext cx="3313471" cy="248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240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5C57D-F0FC-C44C-2011-6B083D7A85C3}"/>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D62562BB-15A2-B0B4-504F-2A888ADA508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A2FF0068-A8EE-B6BA-F68E-3477183236FB}"/>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390ED53C-5710-8C3D-1927-C7B9B1441D3D}"/>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243EE98E-1D17-96E2-7B1F-76A041ECF3FC}"/>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A7FB3DE-D3B7-D55B-38C0-480B5BCF0A52}"/>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D63E25A7-1C7C-C124-2881-2F026E25982A}"/>
              </a:ext>
            </a:extLst>
          </p:cNvPr>
          <p:cNvSpPr/>
          <p:nvPr/>
        </p:nvSpPr>
        <p:spPr>
          <a:xfrm>
            <a:off x="364628" y="297616"/>
            <a:ext cx="6930102"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Menu-Driven Interface</a:t>
            </a:r>
          </a:p>
        </p:txBody>
      </p:sp>
      <p:sp>
        <p:nvSpPr>
          <p:cNvPr id="3" name="TextBox 2">
            <a:extLst>
              <a:ext uri="{FF2B5EF4-FFF2-40B4-BE49-F238E27FC236}">
                <a16:creationId xmlns:a16="http://schemas.microsoft.com/office/drawing/2014/main" id="{060091DF-DACD-B5EA-FD6D-715708F9516B}"/>
              </a:ext>
            </a:extLst>
          </p:cNvPr>
          <p:cNvSpPr txBox="1"/>
          <p:nvPr/>
        </p:nvSpPr>
        <p:spPr>
          <a:xfrm>
            <a:off x="549771" y="1390594"/>
            <a:ext cx="11105536" cy="1815882"/>
          </a:xfrm>
          <a:prstGeom prst="rect">
            <a:avLst/>
          </a:prstGeom>
          <a:noFill/>
        </p:spPr>
        <p:txBody>
          <a:bodyPr wrap="square">
            <a:spAutoFit/>
          </a:bodyPr>
          <a:lstStyle/>
          <a:p>
            <a:r>
              <a:rPr lang="en-US" sz="2800" b="1" dirty="0"/>
              <a:t>Menu-based interface: </a:t>
            </a:r>
            <a:r>
              <a:rPr lang="en-US" sz="2800" dirty="0"/>
              <a:t>Users select options from menus to interact with the OS.</a:t>
            </a:r>
          </a:p>
          <a:p>
            <a:r>
              <a:rPr lang="en-US" sz="2800" b="1" dirty="0"/>
              <a:t>Examples: </a:t>
            </a:r>
            <a:r>
              <a:rPr lang="en-US" sz="2800" dirty="0"/>
              <a:t>Older operating systems like Windows, MS-DOS, some embedded systems.</a:t>
            </a:r>
          </a:p>
        </p:txBody>
      </p:sp>
      <p:pic>
        <p:nvPicPr>
          <p:cNvPr id="3074" name="Picture 2" descr="Computer Studies: Menu Driven Interface">
            <a:extLst>
              <a:ext uri="{FF2B5EF4-FFF2-40B4-BE49-F238E27FC236}">
                <a16:creationId xmlns:a16="http://schemas.microsoft.com/office/drawing/2014/main" id="{26CE0963-E68B-62D2-0D1B-C92722FDCE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4632" y="2950015"/>
            <a:ext cx="3891987" cy="376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38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B50A2-2A05-A5DE-F663-EE0D21B10B5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74115335-A6BF-59F0-9D46-5DC7F890200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0162DA8F-6F39-4FB8-59A0-C812D8743D79}"/>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584B36D-7D40-C271-AF9F-606D58D33EFD}"/>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65C2C3BB-5D2E-6885-AE2A-78076592CEA5}"/>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9848C01A-3583-B31A-AE90-31DF1424DB53}"/>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D9B7D593-538D-0834-1FE0-0C626C8A9E8F}"/>
              </a:ext>
            </a:extLst>
          </p:cNvPr>
          <p:cNvSpPr/>
          <p:nvPr/>
        </p:nvSpPr>
        <p:spPr>
          <a:xfrm>
            <a:off x="348676" y="297616"/>
            <a:ext cx="792556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Touch-Sensitive Interface</a:t>
            </a:r>
          </a:p>
        </p:txBody>
      </p:sp>
      <p:sp>
        <p:nvSpPr>
          <p:cNvPr id="3" name="TextBox 2">
            <a:extLst>
              <a:ext uri="{FF2B5EF4-FFF2-40B4-BE49-F238E27FC236}">
                <a16:creationId xmlns:a16="http://schemas.microsoft.com/office/drawing/2014/main" id="{EE4A9294-7168-0733-63D8-9CFC376FE50A}"/>
              </a:ext>
            </a:extLst>
          </p:cNvPr>
          <p:cNvSpPr txBox="1"/>
          <p:nvPr/>
        </p:nvSpPr>
        <p:spPr>
          <a:xfrm>
            <a:off x="549771" y="1390594"/>
            <a:ext cx="11105536" cy="1384995"/>
          </a:xfrm>
          <a:prstGeom prst="rect">
            <a:avLst/>
          </a:prstGeom>
          <a:noFill/>
        </p:spPr>
        <p:txBody>
          <a:bodyPr wrap="square">
            <a:spAutoFit/>
          </a:bodyPr>
          <a:lstStyle/>
          <a:p>
            <a:r>
              <a:rPr lang="en-US" sz="2800" b="1" dirty="0"/>
              <a:t>Touch-based interface: </a:t>
            </a:r>
            <a:r>
              <a:rPr lang="en-US" sz="2800" dirty="0"/>
              <a:t>Users interact with the OS using touch gestures on a touchscreen display.</a:t>
            </a:r>
          </a:p>
          <a:p>
            <a:r>
              <a:rPr lang="en-US" sz="2800" b="1" dirty="0"/>
              <a:t>Examples: </a:t>
            </a:r>
            <a:r>
              <a:rPr lang="en-US" sz="2800" dirty="0"/>
              <a:t>Mobile operating systems like Android, iOS, Windows Phone.</a:t>
            </a:r>
          </a:p>
        </p:txBody>
      </p:sp>
      <p:pic>
        <p:nvPicPr>
          <p:cNvPr id="4098" name="Picture 2" descr="Icons">
            <a:extLst>
              <a:ext uri="{FF2B5EF4-FFF2-40B4-BE49-F238E27FC236}">
                <a16:creationId xmlns:a16="http://schemas.microsoft.com/office/drawing/2014/main" id="{809D81A2-548C-1069-0A47-DD97A85392F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187" b="21720"/>
          <a:stretch/>
        </p:blipFill>
        <p:spPr bwMode="auto">
          <a:xfrm>
            <a:off x="1962969" y="3099126"/>
            <a:ext cx="6187973" cy="329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23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E28AF-4B4B-F70A-22FB-2A767F33A7CF}"/>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7173390D-6245-2B37-DF0E-3DEBA47F671F}"/>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DEDD0456-21A4-5AF3-ECD4-A9217C55ACFA}"/>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ECC9D5BA-2C29-A879-A28D-396571306524}"/>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8E479612-5B8A-1888-72F7-7CFAE9DDD554}"/>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79F47D54-3F13-EEDC-739B-0D38AB8E3743}"/>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EDB41359-53DC-5644-F166-563C0760EEDD}"/>
              </a:ext>
            </a:extLst>
          </p:cNvPr>
          <p:cNvSpPr/>
          <p:nvPr/>
        </p:nvSpPr>
        <p:spPr>
          <a:xfrm>
            <a:off x="348676" y="297616"/>
            <a:ext cx="792556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Voice-Activated Interface</a:t>
            </a:r>
          </a:p>
        </p:txBody>
      </p:sp>
      <p:sp>
        <p:nvSpPr>
          <p:cNvPr id="3" name="TextBox 2">
            <a:extLst>
              <a:ext uri="{FF2B5EF4-FFF2-40B4-BE49-F238E27FC236}">
                <a16:creationId xmlns:a16="http://schemas.microsoft.com/office/drawing/2014/main" id="{FE5247AC-CAC3-F74C-C9EC-3F55647825E1}"/>
              </a:ext>
            </a:extLst>
          </p:cNvPr>
          <p:cNvSpPr txBox="1"/>
          <p:nvPr/>
        </p:nvSpPr>
        <p:spPr>
          <a:xfrm>
            <a:off x="549771" y="1390594"/>
            <a:ext cx="11105536" cy="4401205"/>
          </a:xfrm>
          <a:prstGeom prst="rect">
            <a:avLst/>
          </a:prstGeom>
          <a:noFill/>
        </p:spPr>
        <p:txBody>
          <a:bodyPr wrap="square">
            <a:spAutoFit/>
          </a:bodyPr>
          <a:lstStyle/>
          <a:p>
            <a:r>
              <a:rPr lang="en-US" sz="2800" dirty="0"/>
              <a:t>A voice-activated interface for an Operating System (OS) allows users to interact with the OS using voice commands. </a:t>
            </a:r>
          </a:p>
          <a:p>
            <a:endParaRPr lang="en-US" sz="2800" dirty="0"/>
          </a:p>
          <a:p>
            <a:r>
              <a:rPr lang="en-US" sz="2800" dirty="0"/>
              <a:t>Types of Voice-Activated Interface</a:t>
            </a:r>
          </a:p>
          <a:p>
            <a:pPr marL="514350" indent="-514350">
              <a:buFont typeface="+mj-lt"/>
              <a:buAutoNum type="arabicPeriod"/>
            </a:pPr>
            <a:r>
              <a:rPr lang="en-US" sz="2800" b="1" dirty="0"/>
              <a:t>Speech Recognition: </a:t>
            </a:r>
            <a:r>
              <a:rPr lang="en-US" sz="2800" dirty="0"/>
              <a:t>Converts spoken words into text, allowing users to input commands and data.</a:t>
            </a:r>
          </a:p>
          <a:p>
            <a:pPr marL="514350" indent="-514350">
              <a:buFont typeface="+mj-lt"/>
              <a:buAutoNum type="arabicPeriod"/>
            </a:pPr>
            <a:r>
              <a:rPr lang="en-US" sz="2800" b="1" dirty="0"/>
              <a:t>Voice Command: </a:t>
            </a:r>
            <a:r>
              <a:rPr lang="en-US" sz="2800" dirty="0"/>
              <a:t>Allows users to execute specific commands, such as "open browser" or "play music".</a:t>
            </a:r>
          </a:p>
          <a:p>
            <a:pPr marL="514350" indent="-514350">
              <a:buFont typeface="+mj-lt"/>
              <a:buAutoNum type="arabicPeriod"/>
            </a:pPr>
            <a:r>
              <a:rPr lang="en-US" sz="2800" b="1" dirty="0"/>
              <a:t>Natural Language Processing (NLP): </a:t>
            </a:r>
            <a:r>
              <a:rPr lang="en-US" sz="2800" dirty="0"/>
              <a:t>Enables users to interact with the OS using natural language, such as "what's the weather like today?".</a:t>
            </a:r>
          </a:p>
        </p:txBody>
      </p:sp>
    </p:spTree>
    <p:extLst>
      <p:ext uri="{BB962C8B-B14F-4D97-AF65-F5344CB8AC3E}">
        <p14:creationId xmlns:p14="http://schemas.microsoft.com/office/powerpoint/2010/main" val="3471968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EF88-9B97-AB2F-6B10-BDCEAB83333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566E99D-AB01-278F-D145-2BFA09F8D8A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1939DD1-9CC5-0E4A-B619-C08DE09DE22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223C33D-0BC1-9A5E-247A-EC81825E5891}"/>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6FE64BE-19FD-4E55-5426-1680DF15B56A}"/>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D5E61F-428A-1742-F7D1-333F107FAC77}"/>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2FD81DF-9116-80B9-D759-D73892F928B0}"/>
              </a:ext>
            </a:extLst>
          </p:cNvPr>
          <p:cNvSpPr/>
          <p:nvPr/>
        </p:nvSpPr>
        <p:spPr>
          <a:xfrm>
            <a:off x="1184644" y="297616"/>
            <a:ext cx="6253636"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Web Based Interface</a:t>
            </a:r>
          </a:p>
        </p:txBody>
      </p:sp>
      <p:sp>
        <p:nvSpPr>
          <p:cNvPr id="3" name="TextBox 2">
            <a:extLst>
              <a:ext uri="{FF2B5EF4-FFF2-40B4-BE49-F238E27FC236}">
                <a16:creationId xmlns:a16="http://schemas.microsoft.com/office/drawing/2014/main" id="{85858333-260D-BD0D-4D6A-9844FD23A7D9}"/>
              </a:ext>
            </a:extLst>
          </p:cNvPr>
          <p:cNvSpPr txBox="1"/>
          <p:nvPr/>
        </p:nvSpPr>
        <p:spPr>
          <a:xfrm>
            <a:off x="549771" y="1370930"/>
            <a:ext cx="11105536" cy="4401205"/>
          </a:xfrm>
          <a:prstGeom prst="rect">
            <a:avLst/>
          </a:prstGeom>
          <a:noFill/>
        </p:spPr>
        <p:txBody>
          <a:bodyPr wrap="square">
            <a:spAutoFit/>
          </a:bodyPr>
          <a:lstStyle/>
          <a:p>
            <a:r>
              <a:rPr lang="en-US" sz="2800" dirty="0"/>
              <a:t>A web-based interface in an Operating System (OS) allows users to interact with the OS using a web browser. </a:t>
            </a:r>
          </a:p>
          <a:p>
            <a:r>
              <a:rPr lang="en-US" sz="2800" dirty="0"/>
              <a:t>This interface provides a platform-independent way to manage and configure the OS, as well as access its services and resources.</a:t>
            </a:r>
          </a:p>
          <a:p>
            <a:pPr marL="514350" indent="-514350">
              <a:buAutoNum type="arabicPeriod"/>
            </a:pPr>
            <a:r>
              <a:rPr lang="en-US" sz="2800" b="1" dirty="0" err="1"/>
              <a:t>Webmin</a:t>
            </a:r>
            <a:r>
              <a:rPr lang="en-US" sz="2800" dirty="0"/>
              <a:t>: A web-based interface for managing Linux and Unix systems.</a:t>
            </a:r>
          </a:p>
          <a:p>
            <a:pPr marL="514350" indent="-514350">
              <a:buAutoNum type="arabicPeriod"/>
            </a:pPr>
            <a:r>
              <a:rPr lang="en-US" sz="2800" b="1" dirty="0"/>
              <a:t>cPanel: </a:t>
            </a:r>
            <a:r>
              <a:rPr lang="en-US" sz="2800" dirty="0"/>
              <a:t>A web-based interface for managing web hosting and server administration tasks.</a:t>
            </a:r>
          </a:p>
          <a:p>
            <a:pPr marL="514350" indent="-514350">
              <a:buAutoNum type="arabicPeriod"/>
            </a:pPr>
            <a:r>
              <a:rPr lang="en-US" sz="2800" b="1" dirty="0"/>
              <a:t>Windows Server Core: </a:t>
            </a:r>
            <a:r>
              <a:rPr lang="en-US" sz="2800" dirty="0"/>
              <a:t>A web-based interface for managing Windows Server Core installations.</a:t>
            </a:r>
          </a:p>
          <a:p>
            <a:pPr marL="514350" indent="-514350">
              <a:buAutoNum type="arabicPeriod"/>
            </a:pPr>
            <a:r>
              <a:rPr lang="en-US" sz="2800" b="1" dirty="0"/>
              <a:t>Chrome OS: </a:t>
            </a:r>
            <a:r>
              <a:rPr lang="en-US" sz="2800" dirty="0"/>
              <a:t>A web-based interface for managing Chrome OS devices.</a:t>
            </a:r>
          </a:p>
        </p:txBody>
      </p:sp>
    </p:spTree>
    <p:extLst>
      <p:ext uri="{BB962C8B-B14F-4D97-AF65-F5344CB8AC3E}">
        <p14:creationId xmlns:p14="http://schemas.microsoft.com/office/powerpoint/2010/main" val="925302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006B5-A2EF-758B-8DD6-7C1E985BB0C2}"/>
            </a:ext>
          </a:extLst>
        </p:cNvPr>
        <p:cNvGrpSpPr/>
        <p:nvPr/>
      </p:nvGrpSpPr>
      <p:grpSpPr>
        <a:xfrm>
          <a:off x="0" y="0"/>
          <a:ext cx="0" cy="0"/>
          <a:chOff x="0" y="0"/>
          <a:chExt cx="0" cy="0"/>
        </a:xfrm>
      </p:grpSpPr>
      <p:pic>
        <p:nvPicPr>
          <p:cNvPr id="1028" name="Picture 4" descr="Aesthetic Oceanic Concrete Texture Background, Blue Wallpaper, Art Wallpaper,  Solid Color Background Image And Wallpaper for Free Download">
            <a:extLst>
              <a:ext uri="{FF2B5EF4-FFF2-40B4-BE49-F238E27FC236}">
                <a16:creationId xmlns:a16="http://schemas.microsoft.com/office/drawing/2014/main" id="{B1D9EE40-473F-8B9C-6625-FAA8272DD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8504903"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F64FA1-92AC-44F3-CA0B-D69E81D82177}"/>
              </a:ext>
            </a:extLst>
          </p:cNvPr>
          <p:cNvSpPr/>
          <p:nvPr/>
        </p:nvSpPr>
        <p:spPr>
          <a:xfrm>
            <a:off x="747241" y="2881894"/>
            <a:ext cx="3794629" cy="923330"/>
          </a:xfrm>
          <a:prstGeom prst="rect">
            <a:avLst/>
          </a:prstGeom>
          <a:noFill/>
        </p:spPr>
        <p:txBody>
          <a:bodyPr wrap="none" lIns="91440" tIns="45720" rIns="91440" bIns="45720">
            <a:spAutoFit/>
          </a:bodyPr>
          <a:lstStyle/>
          <a:p>
            <a:r>
              <a:rPr lang="en-US" sz="5400" b="1" spc="50" dirty="0">
                <a:ln w="0"/>
                <a:solidFill>
                  <a:schemeClr val="bg2"/>
                </a:solidFill>
                <a:effectLst>
                  <a:innerShdw blurRad="63500" dist="50800" dir="13500000">
                    <a:srgbClr val="000000">
                      <a:alpha val="50000"/>
                    </a:srgbClr>
                  </a:innerShdw>
                </a:effectLst>
              </a:rPr>
              <a:t>System Calls</a:t>
            </a:r>
            <a:endParaRPr lang="en-US" sz="5400"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743119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EF88-9B97-AB2F-6B10-BDCEAB83333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566E99D-AB01-278F-D145-2BFA09F8D8A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1939DD1-9CC5-0E4A-B619-C08DE09DE22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223C33D-0BC1-9A5E-247A-EC81825E5891}"/>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6FE64BE-19FD-4E55-5426-1680DF15B56A}"/>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D5E61F-428A-1742-F7D1-333F107FAC77}"/>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2FD81DF-9116-80B9-D759-D73892F928B0}"/>
              </a:ext>
            </a:extLst>
          </p:cNvPr>
          <p:cNvSpPr/>
          <p:nvPr/>
        </p:nvSpPr>
        <p:spPr>
          <a:xfrm>
            <a:off x="379858" y="297616"/>
            <a:ext cx="404149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System Calls</a:t>
            </a:r>
          </a:p>
        </p:txBody>
      </p:sp>
      <p:sp>
        <p:nvSpPr>
          <p:cNvPr id="3" name="TextBox 2">
            <a:extLst>
              <a:ext uri="{FF2B5EF4-FFF2-40B4-BE49-F238E27FC236}">
                <a16:creationId xmlns:a16="http://schemas.microsoft.com/office/drawing/2014/main" id="{85858333-260D-BD0D-4D6A-9844FD23A7D9}"/>
              </a:ext>
            </a:extLst>
          </p:cNvPr>
          <p:cNvSpPr txBox="1"/>
          <p:nvPr/>
        </p:nvSpPr>
        <p:spPr>
          <a:xfrm>
            <a:off x="703005" y="2226715"/>
            <a:ext cx="11105536" cy="2246769"/>
          </a:xfrm>
          <a:prstGeom prst="rect">
            <a:avLst/>
          </a:prstGeom>
          <a:noFill/>
        </p:spPr>
        <p:txBody>
          <a:bodyPr wrap="square">
            <a:spAutoFit/>
          </a:bodyPr>
          <a:lstStyle/>
          <a:p>
            <a:pPr algn="ctr"/>
            <a:r>
              <a:rPr lang="en-US" sz="2800" dirty="0"/>
              <a:t>A system call is a request from a program to the operating system (OS) to perform a specific service or function. </a:t>
            </a:r>
          </a:p>
          <a:p>
            <a:pPr algn="ctr"/>
            <a:endParaRPr lang="en-US" sz="2800" dirty="0"/>
          </a:p>
          <a:p>
            <a:pPr algn="ctr"/>
            <a:r>
              <a:rPr lang="en-US" sz="2800" dirty="0"/>
              <a:t>It is a way for a program to interact with the OS and access hardware resources, such as memory, I/O devices, and network connections.</a:t>
            </a:r>
          </a:p>
        </p:txBody>
      </p:sp>
    </p:spTree>
    <p:extLst>
      <p:ext uri="{BB962C8B-B14F-4D97-AF65-F5344CB8AC3E}">
        <p14:creationId xmlns:p14="http://schemas.microsoft.com/office/powerpoint/2010/main" val="2105403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361F3-EE95-6BAF-3953-FD84ED61B6A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33E7FE01-2115-1325-3252-69E4D26A7EB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209B2EC9-925B-70C6-A555-3A5E8F3BC8CE}"/>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8C71A585-2FE3-B657-9AEF-56B1D5687785}"/>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75E77846-9F16-D98A-09AD-D8A80C092CF5}"/>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6C0AFA5B-C37F-62AF-DEE5-AADF414BF801}"/>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27725E20-2F5D-8D95-292C-771242BF3B70}"/>
              </a:ext>
            </a:extLst>
          </p:cNvPr>
          <p:cNvSpPr/>
          <p:nvPr/>
        </p:nvSpPr>
        <p:spPr>
          <a:xfrm>
            <a:off x="379858" y="297616"/>
            <a:ext cx="404149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System Calls</a:t>
            </a:r>
          </a:p>
        </p:txBody>
      </p:sp>
      <p:sp>
        <p:nvSpPr>
          <p:cNvPr id="3" name="TextBox 2">
            <a:extLst>
              <a:ext uri="{FF2B5EF4-FFF2-40B4-BE49-F238E27FC236}">
                <a16:creationId xmlns:a16="http://schemas.microsoft.com/office/drawing/2014/main" id="{B95E3A1C-CFD2-AD1A-E0C0-B42B870DDF39}"/>
              </a:ext>
            </a:extLst>
          </p:cNvPr>
          <p:cNvSpPr txBox="1"/>
          <p:nvPr/>
        </p:nvSpPr>
        <p:spPr>
          <a:xfrm>
            <a:off x="771831" y="1666276"/>
            <a:ext cx="10466440" cy="3970318"/>
          </a:xfrm>
          <a:prstGeom prst="rect">
            <a:avLst/>
          </a:prstGeom>
          <a:noFill/>
        </p:spPr>
        <p:txBody>
          <a:bodyPr wrap="square">
            <a:spAutoFit/>
          </a:bodyPr>
          <a:lstStyle/>
          <a:p>
            <a:pPr marL="342900" indent="-342900">
              <a:buFont typeface="Arial" panose="020B0604020202020204" pitchFamily="34" charset="0"/>
              <a:buChar char="•"/>
            </a:pPr>
            <a:r>
              <a:rPr lang="en-US" altLang="en-US" sz="2800" dirty="0"/>
              <a:t>Typically, a number is  associated with each system call</a:t>
            </a:r>
          </a:p>
          <a:p>
            <a:pPr marL="342900" indent="-342900">
              <a:buFont typeface="Arial" panose="020B0604020202020204" pitchFamily="34" charset="0"/>
              <a:buChar char="•"/>
            </a:pPr>
            <a:r>
              <a:rPr lang="en-US" altLang="en-US" sz="2800" b="1" dirty="0"/>
              <a:t>System-call interface </a:t>
            </a:r>
            <a:r>
              <a:rPr lang="en-US" altLang="en-US" sz="2800" dirty="0"/>
              <a:t>maintains a table indexed according to these numbers</a:t>
            </a:r>
          </a:p>
          <a:p>
            <a:pPr marL="342900" indent="-342900">
              <a:buFont typeface="Arial" panose="020B0604020202020204" pitchFamily="34" charset="0"/>
              <a:buChar char="•"/>
            </a:pPr>
            <a:r>
              <a:rPr lang="en-US" altLang="en-US" sz="2800" dirty="0"/>
              <a:t>The system call interface invokes  the intended system call in OS kernel and returns status of the system call and any return values</a:t>
            </a:r>
          </a:p>
          <a:p>
            <a:pPr marL="342900" indent="-342900">
              <a:buFont typeface="Arial" panose="020B0604020202020204" pitchFamily="34" charset="0"/>
              <a:buChar char="•"/>
            </a:pPr>
            <a:r>
              <a:rPr lang="en-US" altLang="en-US" sz="2800" dirty="0"/>
              <a:t>The caller need know nothing about how the system call is implemented</a:t>
            </a:r>
          </a:p>
          <a:p>
            <a:pPr marL="342900" indent="-342900">
              <a:buFont typeface="Arial" panose="020B0604020202020204" pitchFamily="34" charset="0"/>
              <a:buChar char="•"/>
            </a:pPr>
            <a:r>
              <a:rPr lang="en-US" altLang="en-US" sz="2800" dirty="0"/>
              <a:t>Most details of  OS interface hidden from programmer by API  </a:t>
            </a:r>
          </a:p>
          <a:p>
            <a:pPr marL="342900" indent="-342900">
              <a:buFont typeface="Arial" panose="020B0604020202020204" pitchFamily="34" charset="0"/>
              <a:buChar char="•"/>
            </a:pPr>
            <a:endParaRPr lang="en-US" altLang="en-US" sz="2800" dirty="0"/>
          </a:p>
        </p:txBody>
      </p:sp>
    </p:spTree>
    <p:extLst>
      <p:ext uri="{BB962C8B-B14F-4D97-AF65-F5344CB8AC3E}">
        <p14:creationId xmlns:p14="http://schemas.microsoft.com/office/powerpoint/2010/main" val="3873909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B6AF2-66F5-C815-FBE1-1A866368F1FE}"/>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84A63767-47BE-A3CA-4FF0-897813D4A32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8E7805A9-6A40-839E-EAE7-F347427BD91B}"/>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00476C2D-9932-551C-5C13-52DB3430ED6E}"/>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45C46EF4-8C26-3305-E45B-77BC80691B0C}"/>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3D09A2D-8FEB-9330-CA5A-4C9373BDDA9D}"/>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A39FE211-D2BC-D237-7D39-C642C1A394CE}"/>
              </a:ext>
            </a:extLst>
          </p:cNvPr>
          <p:cNvSpPr/>
          <p:nvPr/>
        </p:nvSpPr>
        <p:spPr>
          <a:xfrm>
            <a:off x="379858" y="297616"/>
            <a:ext cx="404149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System Calls</a:t>
            </a:r>
          </a:p>
        </p:txBody>
      </p:sp>
      <p:pic>
        <p:nvPicPr>
          <p:cNvPr id="2" name="Picture 2">
            <a:extLst>
              <a:ext uri="{FF2B5EF4-FFF2-40B4-BE49-F238E27FC236}">
                <a16:creationId xmlns:a16="http://schemas.microsoft.com/office/drawing/2014/main" id="{747186AA-4CA1-73E9-F57F-134E5F6FC1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6162" y="1202440"/>
            <a:ext cx="7559675"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05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9660D-F641-FB8F-32DE-62AB16F517FD}"/>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E465077D-1512-F266-7D6A-4487C9377A2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A157F3A3-A382-8BA5-C322-6FEAA7DC64AF}"/>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5F35A2CF-D3C3-7728-97D7-493058DBEC66}"/>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B24C95-B5C6-42A3-5695-A6DD911851F7}"/>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F941E2B-BC7C-343B-DEDA-DE94D99A0745}"/>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40CE80AE-9440-9857-DA84-E563F9DB6D12}"/>
              </a:ext>
            </a:extLst>
          </p:cNvPr>
          <p:cNvSpPr/>
          <p:nvPr/>
        </p:nvSpPr>
        <p:spPr>
          <a:xfrm>
            <a:off x="340460" y="343509"/>
            <a:ext cx="8153194"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Roles of Operating System</a:t>
            </a:r>
          </a:p>
        </p:txBody>
      </p:sp>
      <p:sp>
        <p:nvSpPr>
          <p:cNvPr id="2" name="Rectangle 1">
            <a:extLst>
              <a:ext uri="{FF2B5EF4-FFF2-40B4-BE49-F238E27FC236}">
                <a16:creationId xmlns:a16="http://schemas.microsoft.com/office/drawing/2014/main" id="{4F454946-A8BB-984A-2A12-504371186802}"/>
              </a:ext>
            </a:extLst>
          </p:cNvPr>
          <p:cNvSpPr/>
          <p:nvPr/>
        </p:nvSpPr>
        <p:spPr>
          <a:xfrm>
            <a:off x="609600" y="1676400"/>
            <a:ext cx="5721566" cy="480131"/>
          </a:xfrm>
          <a:prstGeom prst="rect">
            <a:avLst/>
          </a:prstGeom>
        </p:spPr>
        <p:txBody>
          <a:bodyPr wrap="none">
            <a:spAutoFit/>
          </a:bodyPr>
          <a:lstStyle/>
          <a:p>
            <a:pPr>
              <a:lnSpc>
                <a:spcPct val="90000"/>
              </a:lnSpc>
            </a:pPr>
            <a:r>
              <a:rPr lang="en-US" altLang="en-US" sz="2800" b="1" dirty="0">
                <a:solidFill>
                  <a:schemeClr val="accent1">
                    <a:lumMod val="75000"/>
                  </a:schemeClr>
                </a:solidFill>
              </a:rPr>
              <a:t>Resource coordinator (I.e.,  manager)</a:t>
            </a:r>
          </a:p>
        </p:txBody>
      </p:sp>
      <p:sp>
        <p:nvSpPr>
          <p:cNvPr id="3" name="Rectangle 2">
            <a:extLst>
              <a:ext uri="{FF2B5EF4-FFF2-40B4-BE49-F238E27FC236}">
                <a16:creationId xmlns:a16="http://schemas.microsoft.com/office/drawing/2014/main" id="{DAAD61B6-F133-22B7-242B-D8752A8DAAB4}"/>
              </a:ext>
            </a:extLst>
          </p:cNvPr>
          <p:cNvSpPr/>
          <p:nvPr/>
        </p:nvSpPr>
        <p:spPr>
          <a:xfrm>
            <a:off x="609600" y="3872741"/>
            <a:ext cx="7502503" cy="480131"/>
          </a:xfrm>
          <a:prstGeom prst="rect">
            <a:avLst/>
          </a:prstGeom>
        </p:spPr>
        <p:txBody>
          <a:bodyPr wrap="none">
            <a:spAutoFit/>
          </a:bodyPr>
          <a:lstStyle/>
          <a:p>
            <a:pPr marL="533400" indent="-533400">
              <a:lnSpc>
                <a:spcPct val="90000"/>
              </a:lnSpc>
            </a:pPr>
            <a:r>
              <a:rPr lang="en-US" altLang="en-US" sz="2800" b="1" dirty="0">
                <a:solidFill>
                  <a:schemeClr val="accent1">
                    <a:lumMod val="75000"/>
                  </a:schemeClr>
                </a:solidFill>
              </a:rPr>
              <a:t>Provide standard Library (I.e., abstract resources)</a:t>
            </a:r>
          </a:p>
        </p:txBody>
      </p:sp>
      <p:sp>
        <p:nvSpPr>
          <p:cNvPr id="4" name="Rectangle 3">
            <a:extLst>
              <a:ext uri="{FF2B5EF4-FFF2-40B4-BE49-F238E27FC236}">
                <a16:creationId xmlns:a16="http://schemas.microsoft.com/office/drawing/2014/main" id="{8740B2F6-2EB7-3BA9-B733-87CAE654ED50}"/>
              </a:ext>
            </a:extLst>
          </p:cNvPr>
          <p:cNvSpPr/>
          <p:nvPr/>
        </p:nvSpPr>
        <p:spPr>
          <a:xfrm>
            <a:off x="609600" y="4479316"/>
            <a:ext cx="10668000" cy="1200329"/>
          </a:xfrm>
          <a:prstGeom prst="rect">
            <a:avLst/>
          </a:prstGeom>
        </p:spPr>
        <p:txBody>
          <a:bodyPr wrap="square">
            <a:spAutoFit/>
          </a:bodyPr>
          <a:lstStyle/>
          <a:p>
            <a:r>
              <a:rPr lang="en-US" sz="2400" b="1" dirty="0">
                <a:solidFill>
                  <a:srgbClr val="222222"/>
                </a:solidFill>
              </a:rPr>
              <a:t>Resource abstraction</a:t>
            </a:r>
            <a:r>
              <a:rPr lang="en-US" sz="2400" dirty="0">
                <a:solidFill>
                  <a:srgbClr val="222222"/>
                </a:solidFill>
              </a:rPr>
              <a:t> is the process of hiding the details of how the hardware operates, making computer hardware relatively easy for an application programmer to use</a:t>
            </a:r>
            <a:endParaRPr lang="en-US" sz="2400" dirty="0"/>
          </a:p>
        </p:txBody>
      </p:sp>
      <p:sp>
        <p:nvSpPr>
          <p:cNvPr id="6" name="Rectangle 5">
            <a:extLst>
              <a:ext uri="{FF2B5EF4-FFF2-40B4-BE49-F238E27FC236}">
                <a16:creationId xmlns:a16="http://schemas.microsoft.com/office/drawing/2014/main" id="{FE7E48EB-7BFB-6742-F17A-D47F66BD3517}"/>
              </a:ext>
            </a:extLst>
          </p:cNvPr>
          <p:cNvSpPr/>
          <p:nvPr/>
        </p:nvSpPr>
        <p:spPr>
          <a:xfrm>
            <a:off x="609600" y="2230558"/>
            <a:ext cx="10668000" cy="830997"/>
          </a:xfrm>
          <a:prstGeom prst="rect">
            <a:avLst/>
          </a:prstGeom>
        </p:spPr>
        <p:txBody>
          <a:bodyPr wrap="square">
            <a:spAutoFit/>
          </a:bodyPr>
          <a:lstStyle/>
          <a:p>
            <a:r>
              <a:rPr lang="en-US" sz="2400" dirty="0">
                <a:solidFill>
                  <a:srgbClr val="000000"/>
                </a:solidFill>
                <a:latin typeface="Calibri" panose="020F0502020204030204" pitchFamily="34" charset="0"/>
              </a:rPr>
              <a:t>OS is known as a </a:t>
            </a:r>
            <a:r>
              <a:rPr lang="en-US" sz="2400" b="1" dirty="0">
                <a:solidFill>
                  <a:srgbClr val="000000"/>
                </a:solidFill>
                <a:latin typeface="Calibri" panose="020F0502020204030204" pitchFamily="34" charset="0"/>
              </a:rPr>
              <a:t>resource manager</a:t>
            </a:r>
            <a:r>
              <a:rPr lang="en-US" sz="2400" dirty="0">
                <a:solidFill>
                  <a:srgbClr val="000000"/>
                </a:solidFill>
                <a:latin typeface="Calibri" panose="020F0502020204030204" pitchFamily="34" charset="0"/>
              </a:rPr>
              <a:t> as it manages the resources like CPU, memory, and disk efficiently or fairly or indeed with many other possible </a:t>
            </a:r>
            <a:r>
              <a:rPr lang="en-US" sz="2400" b="1" dirty="0">
                <a:solidFill>
                  <a:srgbClr val="000000"/>
                </a:solidFill>
                <a:latin typeface="Calibri" panose="020F0502020204030204" pitchFamily="34" charset="0"/>
              </a:rPr>
              <a:t>goals </a:t>
            </a:r>
            <a:r>
              <a:rPr lang="en-US" sz="2400" dirty="0">
                <a:solidFill>
                  <a:srgbClr val="000000"/>
                </a:solidFill>
                <a:latin typeface="Calibri" panose="020F0502020204030204" pitchFamily="34" charset="0"/>
              </a:rPr>
              <a:t>in mind</a:t>
            </a:r>
            <a:endParaRPr lang="en-US" sz="2400" dirty="0"/>
          </a:p>
        </p:txBody>
      </p:sp>
    </p:spTree>
    <p:extLst>
      <p:ext uri="{BB962C8B-B14F-4D97-AF65-F5344CB8AC3E}">
        <p14:creationId xmlns:p14="http://schemas.microsoft.com/office/powerpoint/2010/main" val="2939824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59193-FF9F-3A4B-D642-43A734330D83}"/>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473E2210-E6F8-41CC-DC86-9E5F7B57C5F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6C612D6E-F80D-A742-C9BB-148DC041E73A}"/>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4C908A1E-A5C9-1B60-3EE6-77A99C0CAB7D}"/>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46810072-3E69-5D40-4C59-D72DE24FEAE5}"/>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35FBCC2E-16CD-4294-D78F-8475D0EB9FBC}"/>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932ABEE9-D06E-12F6-717B-E8841B9D9471}"/>
              </a:ext>
            </a:extLst>
          </p:cNvPr>
          <p:cNvSpPr/>
          <p:nvPr/>
        </p:nvSpPr>
        <p:spPr>
          <a:xfrm>
            <a:off x="379858" y="297616"/>
            <a:ext cx="404149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System Calls</a:t>
            </a:r>
          </a:p>
        </p:txBody>
      </p:sp>
      <p:sp>
        <p:nvSpPr>
          <p:cNvPr id="3" name="TextBox 2">
            <a:extLst>
              <a:ext uri="{FF2B5EF4-FFF2-40B4-BE49-F238E27FC236}">
                <a16:creationId xmlns:a16="http://schemas.microsoft.com/office/drawing/2014/main" id="{543456E9-D870-D55F-61C0-63D498779A95}"/>
              </a:ext>
            </a:extLst>
          </p:cNvPr>
          <p:cNvSpPr txBox="1"/>
          <p:nvPr/>
        </p:nvSpPr>
        <p:spPr>
          <a:xfrm>
            <a:off x="958644" y="1345381"/>
            <a:ext cx="10466440" cy="4832092"/>
          </a:xfrm>
          <a:prstGeom prst="rect">
            <a:avLst/>
          </a:prstGeom>
          <a:noFill/>
        </p:spPr>
        <p:txBody>
          <a:bodyPr wrap="square">
            <a:spAutoFit/>
          </a:bodyPr>
          <a:lstStyle/>
          <a:p>
            <a:r>
              <a:rPr lang="en-US" altLang="en-US" sz="2800" dirty="0"/>
              <a:t>Three general methods used to pass parameters to the OS</a:t>
            </a:r>
          </a:p>
          <a:p>
            <a:r>
              <a:rPr lang="en-US" altLang="en-US" sz="2800" dirty="0"/>
              <a:t>1. </a:t>
            </a:r>
            <a:r>
              <a:rPr lang="en-US" altLang="en-US" sz="2800" b="1" dirty="0"/>
              <a:t>Simplest:  </a:t>
            </a:r>
            <a:r>
              <a:rPr lang="en-US" altLang="en-US" sz="2800" dirty="0"/>
              <a:t>pass the parameters in registers</a:t>
            </a:r>
          </a:p>
          <a:p>
            <a:pPr marL="800100" lvl="1" indent="-342900">
              <a:buFont typeface="Arial" panose="020B0604020202020204" pitchFamily="34" charset="0"/>
              <a:buChar char="•"/>
            </a:pPr>
            <a:r>
              <a:rPr lang="en-US" altLang="en-US" sz="2800" dirty="0"/>
              <a:t>In some cases, may be more parameters than registers</a:t>
            </a:r>
          </a:p>
          <a:p>
            <a:r>
              <a:rPr lang="en-US" altLang="en-US" sz="2800" dirty="0"/>
              <a:t>2. </a:t>
            </a:r>
            <a:r>
              <a:rPr lang="en-US" altLang="en-US" sz="2800" b="1" dirty="0"/>
              <a:t>Parameters stored in a block</a:t>
            </a:r>
            <a:r>
              <a:rPr lang="en-US" altLang="en-US" sz="2800" dirty="0"/>
              <a:t>, or table, in memory, and address of block passed as a parameter in a register </a:t>
            </a:r>
          </a:p>
          <a:p>
            <a:pPr marL="800100" lvl="1" indent="-342900">
              <a:buFont typeface="Arial" panose="020B0604020202020204" pitchFamily="34" charset="0"/>
              <a:buChar char="•"/>
            </a:pPr>
            <a:r>
              <a:rPr lang="en-US" altLang="en-US" sz="2800" dirty="0"/>
              <a:t>This approach taken by Linux and Solaris</a:t>
            </a:r>
          </a:p>
          <a:p>
            <a:r>
              <a:rPr lang="en-US" altLang="en-US" sz="2800" b="1" dirty="0"/>
              <a:t>3. Parameters placed, or pushed, onto the stack </a:t>
            </a:r>
            <a:r>
              <a:rPr lang="en-US" altLang="en-US" sz="2800" dirty="0"/>
              <a:t>by the program and popped off the stack by the operating system</a:t>
            </a:r>
          </a:p>
          <a:p>
            <a:pPr marL="800100" lvl="1" indent="-342900">
              <a:buFont typeface="Arial" panose="020B0604020202020204" pitchFamily="34" charset="0"/>
              <a:buChar char="•"/>
            </a:pPr>
            <a:r>
              <a:rPr lang="en-US" altLang="en-US" sz="2800" dirty="0"/>
              <a:t>Block and stack methods do not limit the number or length of parameters being passed</a:t>
            </a:r>
          </a:p>
          <a:p>
            <a:pPr marL="342900" indent="-342900">
              <a:buFont typeface="Arial" panose="020B0604020202020204" pitchFamily="34" charset="0"/>
              <a:buChar char="•"/>
            </a:pPr>
            <a:endParaRPr lang="en-US" altLang="en-US" sz="2800" dirty="0"/>
          </a:p>
        </p:txBody>
      </p:sp>
    </p:spTree>
    <p:extLst>
      <p:ext uri="{BB962C8B-B14F-4D97-AF65-F5344CB8AC3E}">
        <p14:creationId xmlns:p14="http://schemas.microsoft.com/office/powerpoint/2010/main" val="2808343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11790-0789-0FA0-D163-E6D7A99EEC75}"/>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2C8E570E-5F70-8E34-9A77-8C2E8C7C90E8}"/>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D6246EF6-974D-5867-A204-526A66551058}"/>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347E546C-B1D8-3FAD-85A6-00CE5796208D}"/>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AB812787-8AE4-6011-B3A7-EFF6E6B4DA5E}"/>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748D18B-FC45-76DD-2936-D44B55952D95}"/>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45F5DE60-BA99-1D32-64FA-137D45188277}"/>
              </a:ext>
            </a:extLst>
          </p:cNvPr>
          <p:cNvSpPr/>
          <p:nvPr/>
        </p:nvSpPr>
        <p:spPr>
          <a:xfrm>
            <a:off x="379858" y="297616"/>
            <a:ext cx="404149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System Calls</a:t>
            </a:r>
          </a:p>
        </p:txBody>
      </p:sp>
      <p:pic>
        <p:nvPicPr>
          <p:cNvPr id="2" name="Picture 2">
            <a:extLst>
              <a:ext uri="{FF2B5EF4-FFF2-40B4-BE49-F238E27FC236}">
                <a16:creationId xmlns:a16="http://schemas.microsoft.com/office/drawing/2014/main" id="{49A95D33-710C-66A7-899B-5FA9E780E4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0431" y="1519341"/>
            <a:ext cx="7831137"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2456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EF88-9B97-AB2F-6B10-BDCEAB83333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566E99D-AB01-278F-D145-2BFA09F8D8A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1939DD1-9CC5-0E4A-B619-C08DE09DE22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223C33D-0BC1-9A5E-247A-EC81825E5891}"/>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6FE64BE-19FD-4E55-5426-1680DF15B56A}"/>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D5E61F-428A-1742-F7D1-333F107FAC77}"/>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2FD81DF-9116-80B9-D759-D73892F928B0}"/>
              </a:ext>
            </a:extLst>
          </p:cNvPr>
          <p:cNvSpPr/>
          <p:nvPr/>
        </p:nvSpPr>
        <p:spPr>
          <a:xfrm>
            <a:off x="379085" y="297616"/>
            <a:ext cx="6739345"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Need for System Calls</a:t>
            </a:r>
          </a:p>
        </p:txBody>
      </p:sp>
      <p:sp>
        <p:nvSpPr>
          <p:cNvPr id="3" name="TextBox 2">
            <a:extLst>
              <a:ext uri="{FF2B5EF4-FFF2-40B4-BE49-F238E27FC236}">
                <a16:creationId xmlns:a16="http://schemas.microsoft.com/office/drawing/2014/main" id="{85858333-260D-BD0D-4D6A-9844FD23A7D9}"/>
              </a:ext>
            </a:extLst>
          </p:cNvPr>
          <p:cNvSpPr txBox="1"/>
          <p:nvPr/>
        </p:nvSpPr>
        <p:spPr>
          <a:xfrm>
            <a:off x="503713" y="1683086"/>
            <a:ext cx="11105536" cy="3970318"/>
          </a:xfrm>
          <a:prstGeom prst="rect">
            <a:avLst/>
          </a:prstGeom>
          <a:noFill/>
        </p:spPr>
        <p:txBody>
          <a:bodyPr wrap="square">
            <a:spAutoFit/>
          </a:bodyPr>
          <a:lstStyle/>
          <a:p>
            <a:pPr marL="514350" indent="-514350">
              <a:buAutoNum type="arabicPeriod"/>
            </a:pPr>
            <a:r>
              <a:rPr lang="en-US" sz="2800" b="1" dirty="0"/>
              <a:t>Hardware Abstraction</a:t>
            </a:r>
            <a:r>
              <a:rPr lang="en-US" sz="2800" dirty="0"/>
              <a:t>: System calls provide a layer of abstraction between the program and the hardware. This allows programs to be written without worrying about the underlying hardware details.</a:t>
            </a:r>
          </a:p>
          <a:p>
            <a:pPr marL="514350" indent="-514350">
              <a:buAutoNum type="arabicPeriod"/>
            </a:pPr>
            <a:r>
              <a:rPr lang="en-US" sz="2800" b="1" dirty="0"/>
              <a:t>Resource Management: </a:t>
            </a:r>
            <a:r>
              <a:rPr lang="en-US" sz="2800" dirty="0"/>
              <a:t>System calls enable the OS to manage resources, such as memory, I/O devices, and network connections, on behalf of the program.</a:t>
            </a:r>
          </a:p>
          <a:p>
            <a:pPr marL="514350" indent="-514350">
              <a:buAutoNum type="arabicPeriod"/>
            </a:pPr>
            <a:r>
              <a:rPr lang="en-US" sz="2800" b="1" dirty="0"/>
              <a:t>Security: </a:t>
            </a:r>
            <a:r>
              <a:rPr lang="en-US" sz="2800" dirty="0"/>
              <a:t>System calls provide a way for the OS to enforce security policies and access control, preventing programs from accessing unauthorized resources.</a:t>
            </a:r>
          </a:p>
        </p:txBody>
      </p:sp>
    </p:spTree>
    <p:extLst>
      <p:ext uri="{BB962C8B-B14F-4D97-AF65-F5344CB8AC3E}">
        <p14:creationId xmlns:p14="http://schemas.microsoft.com/office/powerpoint/2010/main" val="2657462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EF88-9B97-AB2F-6B10-BDCEAB83333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566E99D-AB01-278F-D145-2BFA09F8D8A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1939DD1-9CC5-0E4A-B619-C08DE09DE22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223C33D-0BC1-9A5E-247A-EC81825E5891}"/>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6FE64BE-19FD-4E55-5426-1680DF15B56A}"/>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D5E61F-428A-1742-F7D1-333F107FAC77}"/>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2FD81DF-9116-80B9-D759-D73892F928B0}"/>
              </a:ext>
            </a:extLst>
          </p:cNvPr>
          <p:cNvSpPr/>
          <p:nvPr/>
        </p:nvSpPr>
        <p:spPr>
          <a:xfrm>
            <a:off x="379085" y="297616"/>
            <a:ext cx="6739345"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Need for System Calls</a:t>
            </a:r>
          </a:p>
        </p:txBody>
      </p:sp>
      <p:sp>
        <p:nvSpPr>
          <p:cNvPr id="3" name="TextBox 2">
            <a:extLst>
              <a:ext uri="{FF2B5EF4-FFF2-40B4-BE49-F238E27FC236}">
                <a16:creationId xmlns:a16="http://schemas.microsoft.com/office/drawing/2014/main" id="{85858333-260D-BD0D-4D6A-9844FD23A7D9}"/>
              </a:ext>
            </a:extLst>
          </p:cNvPr>
          <p:cNvSpPr txBox="1"/>
          <p:nvPr/>
        </p:nvSpPr>
        <p:spPr>
          <a:xfrm>
            <a:off x="624348" y="1880458"/>
            <a:ext cx="11105536" cy="3108543"/>
          </a:xfrm>
          <a:prstGeom prst="rect">
            <a:avLst/>
          </a:prstGeom>
          <a:noFill/>
        </p:spPr>
        <p:txBody>
          <a:bodyPr wrap="square">
            <a:spAutoFit/>
          </a:bodyPr>
          <a:lstStyle/>
          <a:p>
            <a:pPr marL="514350" indent="-514350">
              <a:buFont typeface="+mj-lt"/>
              <a:buAutoNum type="arabicPeriod" startAt="4"/>
            </a:pPr>
            <a:r>
              <a:rPr lang="en-US" sz="2800" b="1" dirty="0"/>
              <a:t>Portability: </a:t>
            </a:r>
            <a:r>
              <a:rPr lang="en-US" sz="2800" dirty="0"/>
              <a:t>System calls enable programs to be written in a way that is portable across different hardware platforms and OSes.</a:t>
            </a:r>
          </a:p>
          <a:p>
            <a:pPr marL="514350" indent="-514350">
              <a:buAutoNum type="arabicPeriod" startAt="4"/>
            </a:pPr>
            <a:r>
              <a:rPr lang="en-US" sz="2800" b="1" dirty="0"/>
              <a:t>Efficient Use of Resources: </a:t>
            </a:r>
            <a:r>
              <a:rPr lang="en-US" sz="2800" dirty="0"/>
              <a:t>System calls allow the OS to optimize resource usage, such as scheduling processes, managing memory, and handling I/O operations.</a:t>
            </a:r>
          </a:p>
          <a:p>
            <a:pPr marL="514350" indent="-514350">
              <a:buAutoNum type="arabicPeriod" startAt="4"/>
            </a:pPr>
            <a:r>
              <a:rPr lang="en-US" sz="2800" b="1" dirty="0"/>
              <a:t>Error Handling: </a:t>
            </a:r>
            <a:r>
              <a:rPr lang="en-US" sz="2800" dirty="0"/>
              <a:t>System calls provide a way for the OS to handle errors and exceptions, such as page faults, division by zero, and I/O errors.</a:t>
            </a:r>
          </a:p>
        </p:txBody>
      </p:sp>
    </p:spTree>
    <p:extLst>
      <p:ext uri="{BB962C8B-B14F-4D97-AF65-F5344CB8AC3E}">
        <p14:creationId xmlns:p14="http://schemas.microsoft.com/office/powerpoint/2010/main" val="2136444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EF88-9B97-AB2F-6B10-BDCEAB83333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566E99D-AB01-278F-D145-2BFA09F8D8A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1939DD1-9CC5-0E4A-B619-C08DE09DE22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223C33D-0BC1-9A5E-247A-EC81825E5891}"/>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6FE64BE-19FD-4E55-5426-1680DF15B56A}"/>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D5E61F-428A-1742-F7D1-333F107FAC77}"/>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2FD81DF-9116-80B9-D759-D73892F928B0}"/>
              </a:ext>
            </a:extLst>
          </p:cNvPr>
          <p:cNvSpPr/>
          <p:nvPr/>
        </p:nvSpPr>
        <p:spPr>
          <a:xfrm>
            <a:off x="351836" y="297616"/>
            <a:ext cx="679384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API’s for System Calls</a:t>
            </a:r>
          </a:p>
        </p:txBody>
      </p:sp>
      <p:sp>
        <p:nvSpPr>
          <p:cNvPr id="3" name="TextBox 2">
            <a:extLst>
              <a:ext uri="{FF2B5EF4-FFF2-40B4-BE49-F238E27FC236}">
                <a16:creationId xmlns:a16="http://schemas.microsoft.com/office/drawing/2014/main" id="{85858333-260D-BD0D-4D6A-9844FD23A7D9}"/>
              </a:ext>
            </a:extLst>
          </p:cNvPr>
          <p:cNvSpPr txBox="1"/>
          <p:nvPr/>
        </p:nvSpPr>
        <p:spPr>
          <a:xfrm>
            <a:off x="624348" y="1221766"/>
            <a:ext cx="11105536" cy="5262979"/>
          </a:xfrm>
          <a:prstGeom prst="rect">
            <a:avLst/>
          </a:prstGeom>
          <a:noFill/>
        </p:spPr>
        <p:txBody>
          <a:bodyPr wrap="square">
            <a:spAutoFit/>
          </a:bodyPr>
          <a:lstStyle/>
          <a:p>
            <a:r>
              <a:rPr lang="en-US" sz="2800" b="1" dirty="0"/>
              <a:t>Unix-based Systems</a:t>
            </a:r>
          </a:p>
          <a:p>
            <a:pPr marL="514350" indent="-514350">
              <a:buAutoNum type="arabicPeriod"/>
            </a:pPr>
            <a:r>
              <a:rPr lang="en-US" sz="2800" b="1" dirty="0"/>
              <a:t>POSIX </a:t>
            </a:r>
            <a:r>
              <a:rPr lang="en-US" sz="2800" dirty="0"/>
              <a:t>(Portable Operating System Interface): A standardized API for Unix-based systems.</a:t>
            </a:r>
          </a:p>
          <a:p>
            <a:pPr lvl="1"/>
            <a:r>
              <a:rPr lang="en-US" sz="2800" dirty="0"/>
              <a:t>Around 100-200 system calls</a:t>
            </a:r>
          </a:p>
          <a:p>
            <a:pPr marL="514350" indent="-514350">
              <a:buAutoNum type="arabicPeriod"/>
            </a:pPr>
            <a:r>
              <a:rPr lang="en-US" sz="2800" b="1" dirty="0"/>
              <a:t>System V: </a:t>
            </a:r>
            <a:r>
              <a:rPr lang="en-US" sz="2800" dirty="0"/>
              <a:t>A system call API used by System V Unix.</a:t>
            </a:r>
          </a:p>
          <a:p>
            <a:pPr marL="514350" indent="-514350">
              <a:buAutoNum type="arabicPeriod"/>
            </a:pPr>
            <a:r>
              <a:rPr lang="en-US" sz="2800" b="1" dirty="0"/>
              <a:t>BSD </a:t>
            </a:r>
            <a:r>
              <a:rPr lang="en-US" sz="2800" dirty="0"/>
              <a:t>(Berkeley Software Distribution): A system call API used by BSD Unix.</a:t>
            </a:r>
          </a:p>
          <a:p>
            <a:r>
              <a:rPr lang="en-US" sz="2800" b="1" dirty="0"/>
              <a:t>Windows-based Systems</a:t>
            </a:r>
          </a:p>
          <a:p>
            <a:pPr marL="514350" indent="-514350">
              <a:buFont typeface="+mj-lt"/>
              <a:buAutoNum type="arabicPeriod"/>
            </a:pPr>
            <a:r>
              <a:rPr lang="en-US" sz="2800" b="1" dirty="0"/>
              <a:t>Win32: </a:t>
            </a:r>
            <a:r>
              <a:rPr lang="en-US" sz="2800" dirty="0"/>
              <a:t>A system call API used by Windows operating systems. Around 500-600 system calls</a:t>
            </a:r>
          </a:p>
          <a:p>
            <a:pPr marL="514350" indent="-514350">
              <a:buFont typeface="+mj-lt"/>
              <a:buAutoNum type="arabicPeriod"/>
            </a:pPr>
            <a:r>
              <a:rPr lang="en-US" sz="2800" b="1" dirty="0"/>
              <a:t>Windows Runtime (</a:t>
            </a:r>
            <a:r>
              <a:rPr lang="en-US" sz="2800" b="1" dirty="0" err="1"/>
              <a:t>WinRT</a:t>
            </a:r>
            <a:r>
              <a:rPr lang="en-US" sz="2800" b="1" dirty="0"/>
              <a:t>): </a:t>
            </a:r>
            <a:r>
              <a:rPr lang="en-US" sz="2800" dirty="0"/>
              <a:t>A system call API used by Windows 8 and later.</a:t>
            </a:r>
          </a:p>
        </p:txBody>
      </p:sp>
    </p:spTree>
    <p:extLst>
      <p:ext uri="{BB962C8B-B14F-4D97-AF65-F5344CB8AC3E}">
        <p14:creationId xmlns:p14="http://schemas.microsoft.com/office/powerpoint/2010/main" val="3351611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EF88-9B97-AB2F-6B10-BDCEAB83333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566E99D-AB01-278F-D145-2BFA09F8D8A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1939DD1-9CC5-0E4A-B619-C08DE09DE22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223C33D-0BC1-9A5E-247A-EC81825E5891}"/>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6FE64BE-19FD-4E55-5426-1680DF15B56A}"/>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D5E61F-428A-1742-F7D1-333F107FAC77}"/>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2FD81DF-9116-80B9-D759-D73892F928B0}"/>
              </a:ext>
            </a:extLst>
          </p:cNvPr>
          <p:cNvSpPr/>
          <p:nvPr/>
        </p:nvSpPr>
        <p:spPr>
          <a:xfrm>
            <a:off x="351836" y="297616"/>
            <a:ext cx="679384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API’s for System Calls</a:t>
            </a:r>
          </a:p>
        </p:txBody>
      </p:sp>
      <p:sp>
        <p:nvSpPr>
          <p:cNvPr id="3" name="TextBox 2">
            <a:extLst>
              <a:ext uri="{FF2B5EF4-FFF2-40B4-BE49-F238E27FC236}">
                <a16:creationId xmlns:a16="http://schemas.microsoft.com/office/drawing/2014/main" id="{85858333-260D-BD0D-4D6A-9844FD23A7D9}"/>
              </a:ext>
            </a:extLst>
          </p:cNvPr>
          <p:cNvSpPr txBox="1"/>
          <p:nvPr/>
        </p:nvSpPr>
        <p:spPr>
          <a:xfrm>
            <a:off x="624348" y="1268658"/>
            <a:ext cx="11105536" cy="5262979"/>
          </a:xfrm>
          <a:prstGeom prst="rect">
            <a:avLst/>
          </a:prstGeom>
          <a:noFill/>
        </p:spPr>
        <p:txBody>
          <a:bodyPr wrap="square">
            <a:spAutoFit/>
          </a:bodyPr>
          <a:lstStyle/>
          <a:p>
            <a:r>
              <a:rPr lang="en-US" sz="2800" b="1" dirty="0"/>
              <a:t>Linux-based Systems</a:t>
            </a:r>
          </a:p>
          <a:p>
            <a:pPr marL="514350" indent="-514350">
              <a:buAutoNum type="arabicPeriod"/>
            </a:pPr>
            <a:r>
              <a:rPr lang="en-US" sz="2800" b="1" dirty="0"/>
              <a:t>Linux System Call Interface: </a:t>
            </a:r>
            <a:r>
              <a:rPr lang="en-US" sz="2800" dirty="0"/>
              <a:t>A system call API used by Linux operating systems.</a:t>
            </a:r>
          </a:p>
          <a:p>
            <a:r>
              <a:rPr lang="en-US" sz="2800" dirty="0"/>
              <a:t>	Around 300-400 system calls</a:t>
            </a:r>
          </a:p>
          <a:p>
            <a:r>
              <a:rPr lang="en-US" sz="2800" b="1" dirty="0"/>
              <a:t>2.  </a:t>
            </a:r>
            <a:r>
              <a:rPr lang="en-US" sz="2800" b="1" dirty="0" err="1"/>
              <a:t>glibc</a:t>
            </a:r>
            <a:r>
              <a:rPr lang="en-US" sz="2800" b="1" dirty="0"/>
              <a:t> </a:t>
            </a:r>
            <a:r>
              <a:rPr lang="en-US" sz="2800" dirty="0"/>
              <a:t>(GNU C Library): A library that provides a system call API for Linux.</a:t>
            </a:r>
          </a:p>
          <a:p>
            <a:endParaRPr lang="en-US" sz="2800" b="1" dirty="0"/>
          </a:p>
          <a:p>
            <a:r>
              <a:rPr lang="en-US" sz="2800" b="1" dirty="0" err="1"/>
              <a:t>MacOS</a:t>
            </a:r>
            <a:r>
              <a:rPr lang="en-US" sz="2800" b="1" dirty="0"/>
              <a:t>-based Systems</a:t>
            </a:r>
          </a:p>
          <a:p>
            <a:pPr marL="514350" indent="-514350">
              <a:buAutoNum type="arabicPeriod"/>
            </a:pPr>
            <a:r>
              <a:rPr lang="en-US" sz="2800" b="1" dirty="0"/>
              <a:t>Mach System Call Interface: </a:t>
            </a:r>
            <a:r>
              <a:rPr lang="en-US" sz="2800" dirty="0"/>
              <a:t>A system call API used by </a:t>
            </a:r>
            <a:r>
              <a:rPr lang="en-US" sz="2800" dirty="0" err="1"/>
              <a:t>MacOS</a:t>
            </a:r>
            <a:r>
              <a:rPr lang="en-US" sz="2800" dirty="0"/>
              <a:t> operating systems.</a:t>
            </a:r>
          </a:p>
          <a:p>
            <a:pPr lvl="1"/>
            <a:r>
              <a:rPr lang="en-US" sz="2800" dirty="0"/>
              <a:t>Around 200-300 system calls</a:t>
            </a:r>
          </a:p>
          <a:p>
            <a:pPr marL="514350" indent="-514350">
              <a:buAutoNum type="arabicPeriod"/>
            </a:pPr>
            <a:r>
              <a:rPr lang="en-US" sz="2800" b="1" dirty="0"/>
              <a:t>Darwin System Call Interface: </a:t>
            </a:r>
            <a:r>
              <a:rPr lang="en-US" sz="2800" dirty="0"/>
              <a:t>A system call API used by </a:t>
            </a:r>
            <a:r>
              <a:rPr lang="en-US" sz="2800" dirty="0" err="1"/>
              <a:t>MacOS</a:t>
            </a:r>
            <a:r>
              <a:rPr lang="en-US" sz="2800" dirty="0"/>
              <a:t> operating systems.</a:t>
            </a:r>
          </a:p>
        </p:txBody>
      </p:sp>
    </p:spTree>
    <p:extLst>
      <p:ext uri="{BB962C8B-B14F-4D97-AF65-F5344CB8AC3E}">
        <p14:creationId xmlns:p14="http://schemas.microsoft.com/office/powerpoint/2010/main" val="1732930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EF88-9B97-AB2F-6B10-BDCEAB83333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566E99D-AB01-278F-D145-2BFA09F8D8A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1939DD1-9CC5-0E4A-B619-C08DE09DE22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223C33D-0BC1-9A5E-247A-EC81825E5891}"/>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6FE64BE-19FD-4E55-5426-1680DF15B56A}"/>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D5E61F-428A-1742-F7D1-333F107FAC77}"/>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2FD81DF-9116-80B9-D759-D73892F928B0}"/>
              </a:ext>
            </a:extLst>
          </p:cNvPr>
          <p:cNvSpPr/>
          <p:nvPr/>
        </p:nvSpPr>
        <p:spPr>
          <a:xfrm>
            <a:off x="351836" y="297616"/>
            <a:ext cx="679384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API’s for System Calls</a:t>
            </a:r>
          </a:p>
        </p:txBody>
      </p:sp>
      <p:sp>
        <p:nvSpPr>
          <p:cNvPr id="3" name="TextBox 2">
            <a:extLst>
              <a:ext uri="{FF2B5EF4-FFF2-40B4-BE49-F238E27FC236}">
                <a16:creationId xmlns:a16="http://schemas.microsoft.com/office/drawing/2014/main" id="{85858333-260D-BD0D-4D6A-9844FD23A7D9}"/>
              </a:ext>
            </a:extLst>
          </p:cNvPr>
          <p:cNvSpPr txBox="1"/>
          <p:nvPr/>
        </p:nvSpPr>
        <p:spPr>
          <a:xfrm>
            <a:off x="624348" y="1268658"/>
            <a:ext cx="11105536" cy="1815882"/>
          </a:xfrm>
          <a:prstGeom prst="rect">
            <a:avLst/>
          </a:prstGeom>
          <a:noFill/>
        </p:spPr>
        <p:txBody>
          <a:bodyPr wrap="square">
            <a:spAutoFit/>
          </a:bodyPr>
          <a:lstStyle/>
          <a:p>
            <a:pPr marL="514350" indent="-514350">
              <a:buAutoNum type="arabicPeriod"/>
            </a:pPr>
            <a:r>
              <a:rPr lang="en-US" sz="2800" b="1" dirty="0"/>
              <a:t>Android System Call Interface: </a:t>
            </a:r>
            <a:r>
              <a:rPr lang="en-US" sz="2800" dirty="0"/>
              <a:t>A system call API used by Android operating systems.</a:t>
            </a:r>
          </a:p>
          <a:p>
            <a:pPr marL="514350" indent="-514350">
              <a:buAutoNum type="arabicPeriod"/>
            </a:pPr>
            <a:r>
              <a:rPr lang="en-US" sz="2800" b="1" dirty="0"/>
              <a:t>iOS System Call Interface: </a:t>
            </a:r>
            <a:r>
              <a:rPr lang="en-US" sz="2800" dirty="0"/>
              <a:t>A system call API used by iOS operating systems.</a:t>
            </a:r>
          </a:p>
        </p:txBody>
      </p:sp>
    </p:spTree>
    <p:extLst>
      <p:ext uri="{BB962C8B-B14F-4D97-AF65-F5344CB8AC3E}">
        <p14:creationId xmlns:p14="http://schemas.microsoft.com/office/powerpoint/2010/main" val="1150629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EF88-9B97-AB2F-6B10-BDCEAB83333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5566E99D-AB01-278F-D145-2BFA09F8D8A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1939DD1-9CC5-0E4A-B619-C08DE09DE222}"/>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223C33D-0BC1-9A5E-247A-EC81825E5891}"/>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D6FE64BE-19FD-4E55-5426-1680DF15B56A}"/>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D5E61F-428A-1742-F7D1-333F107FAC77}"/>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2FD81DF-9116-80B9-D759-D73892F928B0}"/>
              </a:ext>
            </a:extLst>
          </p:cNvPr>
          <p:cNvSpPr/>
          <p:nvPr/>
        </p:nvSpPr>
        <p:spPr>
          <a:xfrm>
            <a:off x="362254" y="297616"/>
            <a:ext cx="677300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Types of System Calls</a:t>
            </a:r>
          </a:p>
        </p:txBody>
      </p:sp>
      <p:sp>
        <p:nvSpPr>
          <p:cNvPr id="3" name="TextBox 2">
            <a:extLst>
              <a:ext uri="{FF2B5EF4-FFF2-40B4-BE49-F238E27FC236}">
                <a16:creationId xmlns:a16="http://schemas.microsoft.com/office/drawing/2014/main" id="{85858333-260D-BD0D-4D6A-9844FD23A7D9}"/>
              </a:ext>
            </a:extLst>
          </p:cNvPr>
          <p:cNvSpPr txBox="1"/>
          <p:nvPr/>
        </p:nvSpPr>
        <p:spPr>
          <a:xfrm>
            <a:off x="624348" y="1258897"/>
            <a:ext cx="11105536" cy="4832092"/>
          </a:xfrm>
          <a:prstGeom prst="rect">
            <a:avLst/>
          </a:prstGeom>
          <a:noFill/>
        </p:spPr>
        <p:txBody>
          <a:bodyPr wrap="square">
            <a:spAutoFit/>
          </a:bodyPr>
          <a:lstStyle/>
          <a:p>
            <a:r>
              <a:rPr lang="en-US" sz="2800" b="1" dirty="0"/>
              <a:t>Process control</a:t>
            </a:r>
          </a:p>
          <a:p>
            <a:pPr marL="971550" lvl="1" indent="-514350">
              <a:buFont typeface="Arial" panose="020B0604020202020204" pitchFamily="34" charset="0"/>
              <a:buChar char="•"/>
            </a:pPr>
            <a:r>
              <a:rPr lang="en-US" sz="2800" dirty="0"/>
              <a:t>create process, terminate process</a:t>
            </a:r>
          </a:p>
          <a:p>
            <a:pPr marL="971550" lvl="1" indent="-514350">
              <a:buFont typeface="Arial" panose="020B0604020202020204" pitchFamily="34" charset="0"/>
              <a:buChar char="•"/>
            </a:pPr>
            <a:r>
              <a:rPr lang="en-US" sz="2800" dirty="0"/>
              <a:t>end, abort</a:t>
            </a:r>
          </a:p>
          <a:p>
            <a:pPr marL="971550" lvl="1" indent="-514350">
              <a:buFont typeface="Arial" panose="020B0604020202020204" pitchFamily="34" charset="0"/>
              <a:buChar char="•"/>
            </a:pPr>
            <a:r>
              <a:rPr lang="en-US" sz="2800" dirty="0"/>
              <a:t>load, execute</a:t>
            </a:r>
          </a:p>
          <a:p>
            <a:pPr marL="971550" lvl="1" indent="-514350">
              <a:buFont typeface="Arial" panose="020B0604020202020204" pitchFamily="34" charset="0"/>
              <a:buChar char="•"/>
            </a:pPr>
            <a:r>
              <a:rPr lang="en-US" sz="2800" dirty="0"/>
              <a:t>get process attributes, set process attributes</a:t>
            </a:r>
          </a:p>
          <a:p>
            <a:pPr marL="971550" lvl="1" indent="-514350">
              <a:buFont typeface="Arial" panose="020B0604020202020204" pitchFamily="34" charset="0"/>
              <a:buChar char="•"/>
            </a:pPr>
            <a:r>
              <a:rPr lang="en-US" sz="2800" dirty="0"/>
              <a:t>wait for time</a:t>
            </a:r>
          </a:p>
          <a:p>
            <a:pPr marL="971550" lvl="1" indent="-514350">
              <a:buFont typeface="Arial" panose="020B0604020202020204" pitchFamily="34" charset="0"/>
              <a:buChar char="•"/>
            </a:pPr>
            <a:r>
              <a:rPr lang="en-US" sz="2800" dirty="0"/>
              <a:t>wait event, signal event</a:t>
            </a:r>
          </a:p>
          <a:p>
            <a:pPr marL="971550" lvl="1" indent="-514350">
              <a:buFont typeface="Arial" panose="020B0604020202020204" pitchFamily="34" charset="0"/>
              <a:buChar char="•"/>
            </a:pPr>
            <a:r>
              <a:rPr lang="en-US" sz="2800" dirty="0"/>
              <a:t>allocate and free memory</a:t>
            </a:r>
          </a:p>
          <a:p>
            <a:pPr marL="971550" lvl="1" indent="-514350">
              <a:buFont typeface="Arial" panose="020B0604020202020204" pitchFamily="34" charset="0"/>
              <a:buChar char="•"/>
            </a:pPr>
            <a:r>
              <a:rPr lang="en-US" sz="2800" dirty="0"/>
              <a:t>Dump memory if error</a:t>
            </a:r>
          </a:p>
          <a:p>
            <a:pPr marL="971550" lvl="1" indent="-514350">
              <a:buFont typeface="Arial" panose="020B0604020202020204" pitchFamily="34" charset="0"/>
              <a:buChar char="•"/>
            </a:pPr>
            <a:r>
              <a:rPr lang="en-US" sz="2800" b="1" dirty="0"/>
              <a:t>Debugger </a:t>
            </a:r>
            <a:r>
              <a:rPr lang="en-US" sz="2800" dirty="0"/>
              <a:t>for determining bugs, single step execution</a:t>
            </a:r>
          </a:p>
          <a:p>
            <a:pPr marL="971550" lvl="1" indent="-514350">
              <a:buFont typeface="Arial" panose="020B0604020202020204" pitchFamily="34" charset="0"/>
              <a:buChar char="•"/>
            </a:pPr>
            <a:r>
              <a:rPr lang="en-US" sz="2800" b="1" dirty="0"/>
              <a:t>Locks </a:t>
            </a:r>
            <a:r>
              <a:rPr lang="en-US" sz="2800" dirty="0"/>
              <a:t>for managing access to shared data between processes</a:t>
            </a:r>
          </a:p>
        </p:txBody>
      </p:sp>
    </p:spTree>
    <p:extLst>
      <p:ext uri="{BB962C8B-B14F-4D97-AF65-F5344CB8AC3E}">
        <p14:creationId xmlns:p14="http://schemas.microsoft.com/office/powerpoint/2010/main" val="10878592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7AEDD-21C3-3526-021C-5F780A55C0ED}"/>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F007569F-A034-DB6D-C051-42F9797879D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1ACEA1E8-244C-AB0A-FEA7-B06DAF105C6B}"/>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3E6CB825-C2C0-0DFA-C6F7-4F2E7CF0B8E8}"/>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70B0CC84-D72F-EEC6-A9FB-5F9E9797D62C}"/>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AE0421ED-62F0-D4B4-FEF1-1B93EFD94644}"/>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EA7BB6B6-2117-87AA-804E-93AEF6C181A7}"/>
              </a:ext>
            </a:extLst>
          </p:cNvPr>
          <p:cNvSpPr/>
          <p:nvPr/>
        </p:nvSpPr>
        <p:spPr>
          <a:xfrm>
            <a:off x="362254" y="297616"/>
            <a:ext cx="677300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Types of System Calls</a:t>
            </a:r>
          </a:p>
        </p:txBody>
      </p:sp>
      <p:sp>
        <p:nvSpPr>
          <p:cNvPr id="3" name="TextBox 2">
            <a:extLst>
              <a:ext uri="{FF2B5EF4-FFF2-40B4-BE49-F238E27FC236}">
                <a16:creationId xmlns:a16="http://schemas.microsoft.com/office/drawing/2014/main" id="{3938D141-4F85-445A-B57A-6A387E599FD7}"/>
              </a:ext>
            </a:extLst>
          </p:cNvPr>
          <p:cNvSpPr txBox="1"/>
          <p:nvPr/>
        </p:nvSpPr>
        <p:spPr>
          <a:xfrm>
            <a:off x="624348" y="1258897"/>
            <a:ext cx="11105536" cy="5262979"/>
          </a:xfrm>
          <a:prstGeom prst="rect">
            <a:avLst/>
          </a:prstGeom>
          <a:noFill/>
        </p:spPr>
        <p:txBody>
          <a:bodyPr wrap="square">
            <a:spAutoFit/>
          </a:bodyPr>
          <a:lstStyle/>
          <a:p>
            <a:pPr marL="457200" indent="-457200">
              <a:buFont typeface="Arial" panose="020B0604020202020204" pitchFamily="34" charset="0"/>
              <a:buChar char="•"/>
            </a:pPr>
            <a:r>
              <a:rPr lang="en-US" sz="2800" b="1" dirty="0"/>
              <a:t>File management</a:t>
            </a:r>
          </a:p>
          <a:p>
            <a:pPr marL="914400" lvl="1" indent="-457200">
              <a:buFont typeface="Arial" panose="020B0604020202020204" pitchFamily="34" charset="0"/>
              <a:buChar char="•"/>
            </a:pPr>
            <a:r>
              <a:rPr lang="en-US" sz="2800" dirty="0"/>
              <a:t>create file, delete file</a:t>
            </a:r>
          </a:p>
          <a:p>
            <a:pPr marL="914400" lvl="1" indent="-457200">
              <a:buFont typeface="Arial" panose="020B0604020202020204" pitchFamily="34" charset="0"/>
              <a:buChar char="•"/>
            </a:pPr>
            <a:r>
              <a:rPr lang="en-US" sz="2800" dirty="0"/>
              <a:t>open, close file</a:t>
            </a:r>
          </a:p>
          <a:p>
            <a:pPr marL="914400" lvl="1" indent="-457200">
              <a:buFont typeface="Arial" panose="020B0604020202020204" pitchFamily="34" charset="0"/>
              <a:buChar char="•"/>
            </a:pPr>
            <a:r>
              <a:rPr lang="en-US" sz="2800" dirty="0"/>
              <a:t>read, write, reposition</a:t>
            </a:r>
          </a:p>
          <a:p>
            <a:pPr marL="914400" lvl="1" indent="-457200">
              <a:buFont typeface="Arial" panose="020B0604020202020204" pitchFamily="34" charset="0"/>
              <a:buChar char="•"/>
            </a:pPr>
            <a:r>
              <a:rPr lang="en-US" sz="2800" dirty="0"/>
              <a:t>get and set file attributes</a:t>
            </a:r>
          </a:p>
          <a:p>
            <a:pPr lvl="1"/>
            <a:endParaRPr lang="en-US" sz="2800" dirty="0"/>
          </a:p>
          <a:p>
            <a:pPr marL="457200" indent="-457200">
              <a:buFont typeface="Arial" panose="020B0604020202020204" pitchFamily="34" charset="0"/>
              <a:buChar char="•"/>
            </a:pPr>
            <a:r>
              <a:rPr lang="en-US" sz="2800" b="1" dirty="0"/>
              <a:t>Device management</a:t>
            </a:r>
          </a:p>
          <a:p>
            <a:pPr marL="914400" lvl="1" indent="-457200">
              <a:buFont typeface="Arial" panose="020B0604020202020204" pitchFamily="34" charset="0"/>
              <a:buChar char="•"/>
            </a:pPr>
            <a:r>
              <a:rPr lang="en-US" sz="2800" dirty="0"/>
              <a:t>request device, release device</a:t>
            </a:r>
          </a:p>
          <a:p>
            <a:pPr marL="914400" lvl="1" indent="-457200">
              <a:buFont typeface="Arial" panose="020B0604020202020204" pitchFamily="34" charset="0"/>
              <a:buChar char="•"/>
            </a:pPr>
            <a:r>
              <a:rPr lang="en-US" sz="2800" dirty="0"/>
              <a:t>read, write, reposition</a:t>
            </a:r>
          </a:p>
          <a:p>
            <a:pPr marL="914400" lvl="1" indent="-457200">
              <a:buFont typeface="Arial" panose="020B0604020202020204" pitchFamily="34" charset="0"/>
              <a:buChar char="•"/>
            </a:pPr>
            <a:r>
              <a:rPr lang="en-US" sz="2800" dirty="0"/>
              <a:t>get device attributes, set device attributes</a:t>
            </a:r>
          </a:p>
          <a:p>
            <a:pPr marL="914400" lvl="1" indent="-457200">
              <a:buFont typeface="Arial" panose="020B0604020202020204" pitchFamily="34" charset="0"/>
              <a:buChar char="•"/>
            </a:pPr>
            <a:r>
              <a:rPr lang="en-US" sz="2800" dirty="0"/>
              <a:t>logically attach or detach devices</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1508527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1370-A8FF-7133-D018-26C52573BA09}"/>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E12C8714-9A27-BAFD-F9A5-A03B4D02107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AC928482-3E09-434B-5F55-801805D06BF0}"/>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3331308-C8DD-8930-999C-499B5BD79F9C}"/>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F71FDDF6-3F07-2C60-C7F6-80C11D9879D7}"/>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F303CED9-A9D9-B45B-3A45-75B8BC1D5EA6}"/>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E9E506D3-339B-7EF9-F78C-64843B1C02F6}"/>
              </a:ext>
            </a:extLst>
          </p:cNvPr>
          <p:cNvSpPr/>
          <p:nvPr/>
        </p:nvSpPr>
        <p:spPr>
          <a:xfrm>
            <a:off x="362254" y="297616"/>
            <a:ext cx="677300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Types of System Calls</a:t>
            </a:r>
          </a:p>
        </p:txBody>
      </p:sp>
      <p:sp>
        <p:nvSpPr>
          <p:cNvPr id="3" name="TextBox 2">
            <a:extLst>
              <a:ext uri="{FF2B5EF4-FFF2-40B4-BE49-F238E27FC236}">
                <a16:creationId xmlns:a16="http://schemas.microsoft.com/office/drawing/2014/main" id="{49038B3A-350A-D77C-5CA9-CB4DA53CFD4B}"/>
              </a:ext>
            </a:extLst>
          </p:cNvPr>
          <p:cNvSpPr txBox="1"/>
          <p:nvPr/>
        </p:nvSpPr>
        <p:spPr>
          <a:xfrm>
            <a:off x="624348" y="1799671"/>
            <a:ext cx="11105536" cy="3539430"/>
          </a:xfrm>
          <a:prstGeom prst="rect">
            <a:avLst/>
          </a:prstGeom>
          <a:noFill/>
        </p:spPr>
        <p:txBody>
          <a:bodyPr wrap="square">
            <a:spAutoFit/>
          </a:bodyPr>
          <a:lstStyle/>
          <a:p>
            <a:pPr marL="457200" indent="-457200">
              <a:buFont typeface="Arial" panose="020B0604020202020204" pitchFamily="34" charset="0"/>
              <a:buChar char="•"/>
            </a:pPr>
            <a:r>
              <a:rPr lang="en-US" sz="2800" b="1" dirty="0"/>
              <a:t>Information maintenance</a:t>
            </a:r>
          </a:p>
          <a:p>
            <a:pPr marL="914400" lvl="1" indent="-457200">
              <a:buFont typeface="Arial" panose="020B0604020202020204" pitchFamily="34" charset="0"/>
              <a:buChar char="•"/>
            </a:pPr>
            <a:r>
              <a:rPr lang="en-US" sz="2800" dirty="0"/>
              <a:t>get time or date, set time or date</a:t>
            </a:r>
          </a:p>
          <a:p>
            <a:pPr marL="914400" lvl="1" indent="-457200">
              <a:buFont typeface="Arial" panose="020B0604020202020204" pitchFamily="34" charset="0"/>
              <a:buChar char="•"/>
            </a:pPr>
            <a:r>
              <a:rPr lang="en-US" sz="2800" dirty="0"/>
              <a:t>get system data, set system data</a:t>
            </a:r>
          </a:p>
          <a:p>
            <a:pPr marL="914400" lvl="1" indent="-457200">
              <a:buFont typeface="Arial" panose="020B0604020202020204" pitchFamily="34" charset="0"/>
              <a:buChar char="•"/>
            </a:pPr>
            <a:r>
              <a:rPr lang="en-US" sz="2800" dirty="0"/>
              <a:t>get and set process, file, or device attributes</a:t>
            </a:r>
          </a:p>
          <a:p>
            <a:pPr marL="457200" indent="-457200">
              <a:buFont typeface="Arial" panose="020B0604020202020204" pitchFamily="34" charset="0"/>
              <a:buChar char="•"/>
            </a:pPr>
            <a:r>
              <a:rPr lang="en-US" sz="2800" b="1" dirty="0"/>
              <a:t>Protection</a:t>
            </a:r>
          </a:p>
          <a:p>
            <a:pPr marL="914400" lvl="1" indent="-457200">
              <a:buFont typeface="Arial" panose="020B0604020202020204" pitchFamily="34" charset="0"/>
              <a:buChar char="•"/>
            </a:pPr>
            <a:r>
              <a:rPr lang="en-US" sz="2800" dirty="0"/>
              <a:t>Control access to resources</a:t>
            </a:r>
          </a:p>
          <a:p>
            <a:pPr marL="914400" lvl="1" indent="-457200">
              <a:buFont typeface="Arial" panose="020B0604020202020204" pitchFamily="34" charset="0"/>
              <a:buChar char="•"/>
            </a:pPr>
            <a:r>
              <a:rPr lang="en-US" sz="2800" dirty="0"/>
              <a:t>Get and set permissions</a:t>
            </a:r>
          </a:p>
          <a:p>
            <a:pPr marL="914400" lvl="1" indent="-457200">
              <a:buFont typeface="Arial" panose="020B0604020202020204" pitchFamily="34" charset="0"/>
              <a:buChar char="•"/>
            </a:pPr>
            <a:r>
              <a:rPr lang="en-US" sz="2800" dirty="0"/>
              <a:t>Allow and deny user access</a:t>
            </a:r>
          </a:p>
        </p:txBody>
      </p:sp>
    </p:spTree>
    <p:extLst>
      <p:ext uri="{BB962C8B-B14F-4D97-AF65-F5344CB8AC3E}">
        <p14:creationId xmlns:p14="http://schemas.microsoft.com/office/powerpoint/2010/main" val="57343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D2CB-A15E-DE57-4671-F606DFE249B2}"/>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B5BA6BA7-D9B3-2640-9010-AD7BCEAA0C4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12CD868A-AE8C-AA48-D845-6B7D005D8737}"/>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520A3330-D5F5-9798-2E7D-16B01D129848}"/>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78E2FB0E-F073-284C-EE37-22B15ACB7A5E}"/>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28FEDC0E-1BAD-1A49-E052-6BA58A76BA90}"/>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3C7F993C-7005-A0FB-1FCE-C9807D24A3A9}"/>
              </a:ext>
            </a:extLst>
          </p:cNvPr>
          <p:cNvSpPr/>
          <p:nvPr/>
        </p:nvSpPr>
        <p:spPr>
          <a:xfrm>
            <a:off x="366317" y="343509"/>
            <a:ext cx="5840061"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Design Goals of OS</a:t>
            </a:r>
          </a:p>
        </p:txBody>
      </p:sp>
      <p:sp>
        <p:nvSpPr>
          <p:cNvPr id="2" name="Rectangle 1">
            <a:extLst>
              <a:ext uri="{FF2B5EF4-FFF2-40B4-BE49-F238E27FC236}">
                <a16:creationId xmlns:a16="http://schemas.microsoft.com/office/drawing/2014/main" id="{C9DB5B05-8EFA-B90E-D1EE-A1BCC49DBEF2}"/>
              </a:ext>
            </a:extLst>
          </p:cNvPr>
          <p:cNvSpPr/>
          <p:nvPr/>
        </p:nvSpPr>
        <p:spPr>
          <a:xfrm>
            <a:off x="460750" y="1357783"/>
            <a:ext cx="11270498" cy="4708981"/>
          </a:xfrm>
          <a:prstGeom prst="rect">
            <a:avLst/>
          </a:prstGeom>
        </p:spPr>
        <p:txBody>
          <a:bodyPr wrap="square">
            <a:spAutoFit/>
          </a:bodyPr>
          <a:lstStyle/>
          <a:p>
            <a:pPr marL="457200" indent="-457200">
              <a:spcBef>
                <a:spcPts val="600"/>
              </a:spcBef>
              <a:spcAft>
                <a:spcPts val="600"/>
              </a:spcAft>
              <a:buFont typeface="+mj-lt"/>
              <a:buAutoNum type="arabicPeriod"/>
            </a:pPr>
            <a:r>
              <a:rPr lang="en-US" sz="2400" dirty="0"/>
              <a:t>To build up some </a:t>
            </a:r>
            <a:r>
              <a:rPr lang="en-US" sz="2400" b="1" dirty="0"/>
              <a:t>abstractions </a:t>
            </a:r>
            <a:r>
              <a:rPr lang="en-US" sz="2400" dirty="0"/>
              <a:t>in order to make the system convenient and easy to use</a:t>
            </a:r>
          </a:p>
          <a:p>
            <a:pPr marL="457200" indent="-457200">
              <a:spcBef>
                <a:spcPts val="600"/>
              </a:spcBef>
              <a:spcAft>
                <a:spcPts val="600"/>
              </a:spcAft>
              <a:buFont typeface="+mj-lt"/>
              <a:buAutoNum type="arabicPeriod"/>
            </a:pPr>
            <a:r>
              <a:rPr lang="en-US" sz="2400" dirty="0"/>
              <a:t>Minimize the </a:t>
            </a:r>
            <a:r>
              <a:rPr lang="en-US" sz="2400" b="1" dirty="0"/>
              <a:t>overheads </a:t>
            </a:r>
            <a:r>
              <a:rPr lang="en-US" sz="2400" dirty="0"/>
              <a:t>of the OS and thus provide high </a:t>
            </a:r>
            <a:r>
              <a:rPr lang="en-US" sz="2400" b="1" dirty="0"/>
              <a:t>performance</a:t>
            </a:r>
          </a:p>
          <a:p>
            <a:pPr marL="457200" indent="-457200">
              <a:spcBef>
                <a:spcPts val="600"/>
              </a:spcBef>
              <a:spcAft>
                <a:spcPts val="600"/>
              </a:spcAft>
              <a:buFont typeface="+mj-lt"/>
              <a:buAutoNum type="arabicPeriod"/>
            </a:pPr>
            <a:r>
              <a:rPr lang="en-US" sz="2400" dirty="0"/>
              <a:t>To Provide </a:t>
            </a:r>
            <a:r>
              <a:rPr lang="en-US" sz="2400" b="1" dirty="0"/>
              <a:t>protection </a:t>
            </a:r>
            <a:r>
              <a:rPr lang="en-US" sz="2400" dirty="0"/>
              <a:t>between applications, as well as between the OS and applications</a:t>
            </a:r>
          </a:p>
          <a:p>
            <a:pPr marL="457200" indent="-457200">
              <a:spcBef>
                <a:spcPts val="600"/>
              </a:spcBef>
              <a:spcAft>
                <a:spcPts val="600"/>
              </a:spcAft>
              <a:buFont typeface="+mj-lt"/>
              <a:buAutoNum type="arabicPeriod"/>
            </a:pPr>
            <a:r>
              <a:rPr lang="en-US" sz="2400" dirty="0"/>
              <a:t>Operating systems often strive to provide a high degree of </a:t>
            </a:r>
            <a:r>
              <a:rPr lang="en-US" sz="2400" b="1" dirty="0"/>
              <a:t>reliability</a:t>
            </a:r>
          </a:p>
          <a:p>
            <a:pPr marL="457200" indent="-457200">
              <a:spcBef>
                <a:spcPts val="600"/>
              </a:spcBef>
              <a:spcAft>
                <a:spcPts val="600"/>
              </a:spcAft>
              <a:buFont typeface="+mj-lt"/>
              <a:buAutoNum type="arabicPeriod"/>
            </a:pPr>
            <a:r>
              <a:rPr lang="en-US" sz="2400" b="1" dirty="0"/>
              <a:t>Energy-efﬁciency </a:t>
            </a:r>
            <a:r>
              <a:rPr lang="en-US" sz="2400" dirty="0"/>
              <a:t>is important in our increasingly green world </a:t>
            </a:r>
          </a:p>
          <a:p>
            <a:pPr marL="457200" indent="-457200">
              <a:spcBef>
                <a:spcPts val="600"/>
              </a:spcBef>
              <a:spcAft>
                <a:spcPts val="600"/>
              </a:spcAft>
              <a:buFont typeface="+mj-lt"/>
              <a:buAutoNum type="arabicPeriod"/>
            </a:pPr>
            <a:r>
              <a:rPr lang="en-US" sz="2400" b="1" dirty="0"/>
              <a:t>Security </a:t>
            </a:r>
            <a:r>
              <a:rPr lang="en-US" sz="2400" dirty="0"/>
              <a:t>against malicious applications is critical, especially in these highly-networked times </a:t>
            </a:r>
          </a:p>
          <a:p>
            <a:pPr marL="457200" indent="-457200">
              <a:spcBef>
                <a:spcPts val="600"/>
              </a:spcBef>
              <a:spcAft>
                <a:spcPts val="600"/>
              </a:spcAft>
              <a:buFont typeface="+mj-lt"/>
              <a:buAutoNum type="arabicPeriod"/>
            </a:pPr>
            <a:r>
              <a:rPr lang="en-US" sz="2400" b="1" dirty="0"/>
              <a:t>Mobility</a:t>
            </a:r>
            <a:r>
              <a:rPr lang="en-US" sz="2400" dirty="0"/>
              <a:t> is increasingly important as OS also runs on smaller and smaller devices.</a:t>
            </a:r>
          </a:p>
        </p:txBody>
      </p:sp>
    </p:spTree>
    <p:extLst>
      <p:ext uri="{BB962C8B-B14F-4D97-AF65-F5344CB8AC3E}">
        <p14:creationId xmlns:p14="http://schemas.microsoft.com/office/powerpoint/2010/main" val="6624620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57B7-3F10-DDC9-E59E-EA1D17530965}"/>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B5D3869-DC59-5C00-D8A6-00173CB34A6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CFFC0573-6B46-4D55-2C08-8710F0BC0DFB}"/>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A573905A-F8AE-F0AB-AE5B-ECA279DBA462}"/>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8A21CA6A-72D3-F976-4F0F-BCEBBCF808E7}"/>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18B4833-8871-E4C7-7059-941AB33BAD52}"/>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8D0B00F4-ADA8-C13F-F438-EAB4850DC32D}"/>
              </a:ext>
            </a:extLst>
          </p:cNvPr>
          <p:cNvSpPr/>
          <p:nvPr/>
        </p:nvSpPr>
        <p:spPr>
          <a:xfrm>
            <a:off x="362254" y="297616"/>
            <a:ext cx="6773008"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Types of System Calls</a:t>
            </a:r>
          </a:p>
        </p:txBody>
      </p:sp>
      <p:sp>
        <p:nvSpPr>
          <p:cNvPr id="3" name="TextBox 2">
            <a:extLst>
              <a:ext uri="{FF2B5EF4-FFF2-40B4-BE49-F238E27FC236}">
                <a16:creationId xmlns:a16="http://schemas.microsoft.com/office/drawing/2014/main" id="{72733BBD-6240-0200-0326-47B046407FDD}"/>
              </a:ext>
            </a:extLst>
          </p:cNvPr>
          <p:cNvSpPr txBox="1"/>
          <p:nvPr/>
        </p:nvSpPr>
        <p:spPr>
          <a:xfrm>
            <a:off x="624348" y="1622691"/>
            <a:ext cx="11105536" cy="3539430"/>
          </a:xfrm>
          <a:prstGeom prst="rect">
            <a:avLst/>
          </a:prstGeom>
          <a:noFill/>
        </p:spPr>
        <p:txBody>
          <a:bodyPr wrap="square">
            <a:spAutoFit/>
          </a:bodyPr>
          <a:lstStyle/>
          <a:p>
            <a:pPr marL="457200" indent="-457200">
              <a:buFont typeface="Arial" panose="020B0604020202020204" pitchFamily="34" charset="0"/>
              <a:buChar char="•"/>
            </a:pPr>
            <a:r>
              <a:rPr lang="en-US" sz="2800" b="1" dirty="0"/>
              <a:t>Communications</a:t>
            </a:r>
          </a:p>
          <a:p>
            <a:pPr marL="914400" lvl="1" indent="-457200">
              <a:buFont typeface="Arial" panose="020B0604020202020204" pitchFamily="34" charset="0"/>
              <a:buChar char="•"/>
            </a:pPr>
            <a:r>
              <a:rPr lang="en-US" sz="2800" dirty="0"/>
              <a:t>create, delete communication connection</a:t>
            </a:r>
          </a:p>
          <a:p>
            <a:pPr marL="914400" lvl="1" indent="-457200">
              <a:buFont typeface="Arial" panose="020B0604020202020204" pitchFamily="34" charset="0"/>
              <a:buChar char="•"/>
            </a:pPr>
            <a:r>
              <a:rPr lang="en-US" sz="2800" dirty="0"/>
              <a:t>send, receive messages if message passing model to host name or process name</a:t>
            </a:r>
          </a:p>
          <a:p>
            <a:pPr marL="914400" lvl="1" indent="-457200">
              <a:buFont typeface="Arial" panose="020B0604020202020204" pitchFamily="34" charset="0"/>
              <a:buChar char="•"/>
            </a:pPr>
            <a:r>
              <a:rPr lang="en-US" sz="2800" dirty="0"/>
              <a:t>From client to server</a:t>
            </a:r>
          </a:p>
          <a:p>
            <a:pPr marL="914400" lvl="1" indent="-457200">
              <a:buFont typeface="Arial" panose="020B0604020202020204" pitchFamily="34" charset="0"/>
              <a:buChar char="•"/>
            </a:pPr>
            <a:r>
              <a:rPr lang="en-US" sz="2800" dirty="0"/>
              <a:t>Shared-memory model create and gain access to memory regions</a:t>
            </a:r>
          </a:p>
          <a:p>
            <a:pPr marL="914400" lvl="1" indent="-457200">
              <a:buFont typeface="Arial" panose="020B0604020202020204" pitchFamily="34" charset="0"/>
              <a:buChar char="•"/>
            </a:pPr>
            <a:r>
              <a:rPr lang="en-US" sz="2800" dirty="0"/>
              <a:t>transfer status information</a:t>
            </a:r>
          </a:p>
          <a:p>
            <a:pPr marL="914400" lvl="1" indent="-457200">
              <a:buFont typeface="Arial" panose="020B0604020202020204" pitchFamily="34" charset="0"/>
              <a:buChar char="•"/>
            </a:pPr>
            <a:r>
              <a:rPr lang="en-US" sz="2800" dirty="0"/>
              <a:t>attach and detach remote devices</a:t>
            </a:r>
          </a:p>
        </p:txBody>
      </p:sp>
    </p:spTree>
    <p:extLst>
      <p:ext uri="{BB962C8B-B14F-4D97-AF65-F5344CB8AC3E}">
        <p14:creationId xmlns:p14="http://schemas.microsoft.com/office/powerpoint/2010/main" val="1470412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961BC-0DEA-73C6-AAF4-3D4D88E6B435}"/>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C1E32251-BBEF-FC8D-1652-FC8FF1945E4C}"/>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A533084-039C-6C26-0EF8-76CBAF02CF6E}"/>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CC96BEE6-E404-6A41-94AD-9BFAD26C595E}"/>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521F9B7A-7878-7E6E-02FA-8BB0FEDC5C20}"/>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F8461C3E-0E7C-C0D6-747A-E161999E04D9}"/>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3B701EE8-CA01-1A87-A88E-8B13D093A2E4}"/>
              </a:ext>
            </a:extLst>
          </p:cNvPr>
          <p:cNvSpPr/>
          <p:nvPr/>
        </p:nvSpPr>
        <p:spPr>
          <a:xfrm>
            <a:off x="347785" y="297616"/>
            <a:ext cx="3046027"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Examples</a:t>
            </a:r>
          </a:p>
        </p:txBody>
      </p:sp>
      <p:pic>
        <p:nvPicPr>
          <p:cNvPr id="4" name="Picture 4">
            <a:extLst>
              <a:ext uri="{FF2B5EF4-FFF2-40B4-BE49-F238E27FC236}">
                <a16:creationId xmlns:a16="http://schemas.microsoft.com/office/drawing/2014/main" id="{966E3A61-4A42-07F9-5DD1-0CB8494137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049" y="235975"/>
            <a:ext cx="5852601" cy="632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3408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1A6B8-34B2-2041-5525-6B52B076320D}"/>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9C595D75-E232-9614-F88D-025E169C391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2089982-54B0-7E55-1B76-F808D9E77176}"/>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F745433D-0AAA-C0CF-827A-4198524614EA}"/>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2924CB4C-BB1D-A1EC-E6A4-C020FE5CAB36}"/>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61602F02-51C9-0790-FB90-186AB54FE050}"/>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4EF0330E-F753-B36C-92FB-7A70696B581D}"/>
              </a:ext>
            </a:extLst>
          </p:cNvPr>
          <p:cNvSpPr/>
          <p:nvPr/>
        </p:nvSpPr>
        <p:spPr>
          <a:xfrm>
            <a:off x="347785" y="297616"/>
            <a:ext cx="3046027"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Examples</a:t>
            </a:r>
          </a:p>
        </p:txBody>
      </p:sp>
      <p:pic>
        <p:nvPicPr>
          <p:cNvPr id="2" name="Picture 2">
            <a:extLst>
              <a:ext uri="{FF2B5EF4-FFF2-40B4-BE49-F238E27FC236}">
                <a16:creationId xmlns:a16="http://schemas.microsoft.com/office/drawing/2014/main" id="{C25411FF-6837-D539-9117-D8C9885124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3249" y="163745"/>
            <a:ext cx="5697332" cy="584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910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57B7-3F10-DDC9-E59E-EA1D17530965}"/>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B5D3869-DC59-5C00-D8A6-00173CB34A6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CFFC0573-6B46-4D55-2C08-8710F0BC0DFB}"/>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A573905A-F8AE-F0AB-AE5B-ECA279DBA462}"/>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8A21CA6A-72D3-F976-4F0F-BCEBBCF808E7}"/>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18B4833-8871-E4C7-7059-941AB33BAD52}"/>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8D0B00F4-ADA8-C13F-F438-EAB4850DC32D}"/>
              </a:ext>
            </a:extLst>
          </p:cNvPr>
          <p:cNvSpPr/>
          <p:nvPr/>
        </p:nvSpPr>
        <p:spPr>
          <a:xfrm>
            <a:off x="358877" y="276061"/>
            <a:ext cx="5391219"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System Programs</a:t>
            </a:r>
          </a:p>
        </p:txBody>
      </p:sp>
      <p:sp>
        <p:nvSpPr>
          <p:cNvPr id="3" name="TextBox 2">
            <a:extLst>
              <a:ext uri="{FF2B5EF4-FFF2-40B4-BE49-F238E27FC236}">
                <a16:creationId xmlns:a16="http://schemas.microsoft.com/office/drawing/2014/main" id="{72733BBD-6240-0200-0326-47B046407FDD}"/>
              </a:ext>
            </a:extLst>
          </p:cNvPr>
          <p:cNvSpPr txBox="1"/>
          <p:nvPr/>
        </p:nvSpPr>
        <p:spPr>
          <a:xfrm>
            <a:off x="624348" y="1283573"/>
            <a:ext cx="11105536" cy="4832092"/>
          </a:xfrm>
          <a:prstGeom prst="rect">
            <a:avLst/>
          </a:prstGeom>
          <a:noFill/>
        </p:spPr>
        <p:txBody>
          <a:bodyPr wrap="square">
            <a:spAutoFit/>
          </a:bodyPr>
          <a:lstStyle/>
          <a:p>
            <a:pPr marL="457200" indent="-457200">
              <a:buFont typeface="Arial" panose="020B0604020202020204" pitchFamily="34" charset="0"/>
              <a:buChar char="•"/>
            </a:pPr>
            <a:r>
              <a:rPr lang="en-US" sz="2800" dirty="0"/>
              <a:t>System programs provide a convenient environment for program development and execution.  They can be divided into:</a:t>
            </a:r>
          </a:p>
          <a:p>
            <a:pPr marL="914400" lvl="1" indent="-457200">
              <a:buFont typeface="Arial" panose="020B0604020202020204" pitchFamily="34" charset="0"/>
              <a:buChar char="•"/>
            </a:pPr>
            <a:r>
              <a:rPr lang="en-US" sz="2800" dirty="0"/>
              <a:t>File manipulation </a:t>
            </a:r>
          </a:p>
          <a:p>
            <a:pPr marL="914400" lvl="1" indent="-457200">
              <a:buFont typeface="Arial" panose="020B0604020202020204" pitchFamily="34" charset="0"/>
              <a:buChar char="•"/>
            </a:pPr>
            <a:r>
              <a:rPr lang="en-US" sz="2800" dirty="0"/>
              <a:t>Status information sometimes stored in a file</a:t>
            </a:r>
          </a:p>
          <a:p>
            <a:pPr marL="914400" lvl="1" indent="-457200">
              <a:buFont typeface="Arial" panose="020B0604020202020204" pitchFamily="34" charset="0"/>
              <a:buChar char="•"/>
            </a:pPr>
            <a:r>
              <a:rPr lang="en-US" sz="2800" dirty="0"/>
              <a:t>Programming language support</a:t>
            </a:r>
          </a:p>
          <a:p>
            <a:pPr marL="914400" lvl="1" indent="-457200">
              <a:buFont typeface="Arial" panose="020B0604020202020204" pitchFamily="34" charset="0"/>
              <a:buChar char="•"/>
            </a:pPr>
            <a:r>
              <a:rPr lang="en-US" sz="2800" dirty="0"/>
              <a:t>Program loading and execution</a:t>
            </a:r>
          </a:p>
          <a:p>
            <a:pPr marL="914400" lvl="1" indent="-457200">
              <a:buFont typeface="Arial" panose="020B0604020202020204" pitchFamily="34" charset="0"/>
              <a:buChar char="•"/>
            </a:pPr>
            <a:r>
              <a:rPr lang="en-US" sz="2800" dirty="0"/>
              <a:t>Communications</a:t>
            </a:r>
          </a:p>
          <a:p>
            <a:pPr marL="914400" lvl="1" indent="-457200">
              <a:buFont typeface="Arial" panose="020B0604020202020204" pitchFamily="34" charset="0"/>
              <a:buChar char="•"/>
            </a:pPr>
            <a:r>
              <a:rPr lang="en-US" sz="2800" dirty="0"/>
              <a:t>Background services</a:t>
            </a:r>
          </a:p>
          <a:p>
            <a:pPr marL="914400" lvl="1" indent="-457200">
              <a:buFont typeface="Arial" panose="020B0604020202020204" pitchFamily="34" charset="0"/>
              <a:buChar char="•"/>
            </a:pPr>
            <a:r>
              <a:rPr lang="en-US" sz="2800" dirty="0"/>
              <a:t>Application programs</a:t>
            </a:r>
          </a:p>
          <a:p>
            <a:pPr marL="914400" lvl="1" indent="-457200">
              <a:buFont typeface="Arial" panose="020B0604020202020204" pitchFamily="34" charset="0"/>
              <a:buChar char="•"/>
            </a:pPr>
            <a:r>
              <a:rPr lang="en-US" sz="2800" dirty="0"/>
              <a:t>Most users’ view of the operating system is defined by system programs, not the actual system calls</a:t>
            </a:r>
          </a:p>
        </p:txBody>
      </p:sp>
    </p:spTree>
    <p:extLst>
      <p:ext uri="{BB962C8B-B14F-4D97-AF65-F5344CB8AC3E}">
        <p14:creationId xmlns:p14="http://schemas.microsoft.com/office/powerpoint/2010/main" val="42839375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57B7-3F10-DDC9-E59E-EA1D17530965}"/>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B5D3869-DC59-5C00-D8A6-00173CB34A6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CFFC0573-6B46-4D55-2C08-8710F0BC0DFB}"/>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A573905A-F8AE-F0AB-AE5B-ECA279DBA462}"/>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8A21CA6A-72D3-F976-4F0F-BCEBBCF808E7}"/>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18B4833-8871-E4C7-7059-941AB33BAD52}"/>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8D0B00F4-ADA8-C13F-F438-EAB4850DC32D}"/>
              </a:ext>
            </a:extLst>
          </p:cNvPr>
          <p:cNvSpPr/>
          <p:nvPr/>
        </p:nvSpPr>
        <p:spPr>
          <a:xfrm>
            <a:off x="358877" y="288978"/>
            <a:ext cx="10358926"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System </a:t>
            </a:r>
            <a:r>
              <a:rPr lang="en-US" sz="4400" b="1"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Calls Vs System </a:t>
            </a: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Programs</a:t>
            </a:r>
          </a:p>
        </p:txBody>
      </p:sp>
      <p:graphicFrame>
        <p:nvGraphicFramePr>
          <p:cNvPr id="2" name="Table 1"/>
          <p:cNvGraphicFramePr>
            <a:graphicFrameLocks noGrp="1"/>
          </p:cNvGraphicFramePr>
          <p:nvPr>
            <p:extLst>
              <p:ext uri="{D42A27DB-BD31-4B8C-83A1-F6EECF244321}">
                <p14:modId xmlns:p14="http://schemas.microsoft.com/office/powerpoint/2010/main" val="3846218964"/>
              </p:ext>
            </p:extLst>
          </p:nvPr>
        </p:nvGraphicFramePr>
        <p:xfrm>
          <a:off x="593023" y="1481632"/>
          <a:ext cx="11136861" cy="4334434"/>
        </p:xfrm>
        <a:graphic>
          <a:graphicData uri="http://schemas.openxmlformats.org/drawingml/2006/table">
            <a:tbl>
              <a:tblPr firstRow="1" firstCol="1">
                <a:tableStyleId>{5C22544A-7EE6-4342-B048-85BDC9FD1C3A}</a:tableStyleId>
              </a:tblPr>
              <a:tblGrid>
                <a:gridCol w="1962668">
                  <a:extLst>
                    <a:ext uri="{9D8B030D-6E8A-4147-A177-3AD203B41FA5}">
                      <a16:colId xmlns:a16="http://schemas.microsoft.com/office/drawing/2014/main" val="1851036754"/>
                    </a:ext>
                  </a:extLst>
                </a:gridCol>
                <a:gridCol w="4560277">
                  <a:extLst>
                    <a:ext uri="{9D8B030D-6E8A-4147-A177-3AD203B41FA5}">
                      <a16:colId xmlns:a16="http://schemas.microsoft.com/office/drawing/2014/main" val="2430674925"/>
                    </a:ext>
                  </a:extLst>
                </a:gridCol>
                <a:gridCol w="4613916">
                  <a:extLst>
                    <a:ext uri="{9D8B030D-6E8A-4147-A177-3AD203B41FA5}">
                      <a16:colId xmlns:a16="http://schemas.microsoft.com/office/drawing/2014/main" val="694827756"/>
                    </a:ext>
                  </a:extLst>
                </a:gridCol>
              </a:tblGrid>
              <a:tr h="223239">
                <a:tc>
                  <a:txBody>
                    <a:bodyPr/>
                    <a:lstStyle/>
                    <a:p>
                      <a:pPr algn="l" fontAlgn="t"/>
                      <a:r>
                        <a:rPr lang="en-IN" sz="2400" dirty="0">
                          <a:effectLst/>
                        </a:rPr>
                        <a:t>Features</a:t>
                      </a:r>
                      <a:endParaRPr lang="en-IN" sz="2400" dirty="0">
                        <a:solidFill>
                          <a:schemeClr val="tx1"/>
                        </a:solidFill>
                        <a:effectLst/>
                      </a:endParaRPr>
                    </a:p>
                  </a:txBody>
                  <a:tcPr marL="45746" marR="45746" marT="45746" marB="45746"/>
                </a:tc>
                <a:tc>
                  <a:txBody>
                    <a:bodyPr/>
                    <a:lstStyle/>
                    <a:p>
                      <a:pPr algn="l" fontAlgn="t"/>
                      <a:r>
                        <a:rPr lang="en-IN" sz="2400" dirty="0">
                          <a:effectLst/>
                        </a:rPr>
                        <a:t>System Call</a:t>
                      </a:r>
                      <a:endParaRPr lang="en-IN" sz="2400" dirty="0">
                        <a:solidFill>
                          <a:schemeClr val="tx1"/>
                        </a:solidFill>
                        <a:effectLst/>
                      </a:endParaRPr>
                    </a:p>
                  </a:txBody>
                  <a:tcPr marL="45746" marR="45746" marT="45746" marB="45746"/>
                </a:tc>
                <a:tc>
                  <a:txBody>
                    <a:bodyPr/>
                    <a:lstStyle/>
                    <a:p>
                      <a:pPr algn="l" fontAlgn="t"/>
                      <a:r>
                        <a:rPr lang="en-IN" sz="2400" dirty="0">
                          <a:effectLst/>
                        </a:rPr>
                        <a:t>System Program</a:t>
                      </a:r>
                      <a:endParaRPr lang="en-IN" sz="2400" dirty="0">
                        <a:solidFill>
                          <a:schemeClr val="tx1"/>
                        </a:solidFill>
                        <a:effectLst/>
                      </a:endParaRPr>
                    </a:p>
                  </a:txBody>
                  <a:tcPr marL="45746" marR="45746" marT="45746" marB="45746"/>
                </a:tc>
                <a:extLst>
                  <a:ext uri="{0D108BD9-81ED-4DB2-BD59-A6C34878D82A}">
                    <a16:rowId xmlns:a16="http://schemas.microsoft.com/office/drawing/2014/main" val="318786026"/>
                  </a:ext>
                </a:extLst>
              </a:tr>
              <a:tr h="600184">
                <a:tc>
                  <a:txBody>
                    <a:bodyPr/>
                    <a:lstStyle/>
                    <a:p>
                      <a:r>
                        <a:rPr lang="en-IN" sz="2400">
                          <a:effectLst/>
                        </a:rPr>
                        <a:t>Definition</a:t>
                      </a:r>
                      <a:endParaRPr lang="en-IN" sz="2400">
                        <a:solidFill>
                          <a:schemeClr val="tx1"/>
                        </a:solidFill>
                        <a:effectLst/>
                      </a:endParaRPr>
                    </a:p>
                  </a:txBody>
                  <a:tcPr marL="36597" marR="36597" marT="36597" marB="36597" anchor="ctr"/>
                </a:tc>
                <a:tc>
                  <a:txBody>
                    <a:bodyPr/>
                    <a:lstStyle/>
                    <a:p>
                      <a:r>
                        <a:rPr lang="en-US" sz="2400">
                          <a:effectLst/>
                        </a:rPr>
                        <a:t>It is a technique in which a computer system program requests a service from the OS kernel.</a:t>
                      </a:r>
                      <a:endParaRPr lang="en-US" sz="2400">
                        <a:solidFill>
                          <a:schemeClr val="tx1"/>
                        </a:solidFill>
                        <a:effectLst/>
                      </a:endParaRPr>
                    </a:p>
                  </a:txBody>
                  <a:tcPr marL="36597" marR="36597" marT="36597" marB="36597" anchor="ctr"/>
                </a:tc>
                <a:tc>
                  <a:txBody>
                    <a:bodyPr/>
                    <a:lstStyle/>
                    <a:p>
                      <a:r>
                        <a:rPr lang="en-US" sz="2400" dirty="0">
                          <a:effectLst/>
                        </a:rPr>
                        <a:t>It offers an environment for a program to create and run.</a:t>
                      </a:r>
                      <a:endParaRPr lang="en-US" sz="2400" dirty="0">
                        <a:solidFill>
                          <a:schemeClr val="tx1"/>
                        </a:solidFill>
                        <a:effectLst/>
                      </a:endParaRPr>
                    </a:p>
                  </a:txBody>
                  <a:tcPr marL="36597" marR="36597" marT="36597" marB="36597" anchor="ctr"/>
                </a:tc>
                <a:extLst>
                  <a:ext uri="{0D108BD9-81ED-4DB2-BD59-A6C34878D82A}">
                    <a16:rowId xmlns:a16="http://schemas.microsoft.com/office/drawing/2014/main" val="3812353236"/>
                  </a:ext>
                </a:extLst>
              </a:tr>
              <a:tr h="468437">
                <a:tc>
                  <a:txBody>
                    <a:bodyPr/>
                    <a:lstStyle/>
                    <a:p>
                      <a:r>
                        <a:rPr lang="en-IN" sz="2400">
                          <a:effectLst/>
                        </a:rPr>
                        <a:t>Request</a:t>
                      </a:r>
                      <a:endParaRPr lang="en-IN" sz="2400">
                        <a:solidFill>
                          <a:schemeClr val="tx1"/>
                        </a:solidFill>
                        <a:effectLst/>
                      </a:endParaRPr>
                    </a:p>
                  </a:txBody>
                  <a:tcPr marL="36597" marR="36597" marT="36597" marB="36597" anchor="ctr"/>
                </a:tc>
                <a:tc>
                  <a:txBody>
                    <a:bodyPr/>
                    <a:lstStyle/>
                    <a:p>
                      <a:r>
                        <a:rPr lang="en-US" sz="2400" dirty="0">
                          <a:effectLst/>
                        </a:rPr>
                        <a:t>It fulfils the low-level requests of the user program.</a:t>
                      </a:r>
                      <a:endParaRPr lang="en-US" sz="2400" dirty="0">
                        <a:solidFill>
                          <a:schemeClr val="tx1"/>
                        </a:solidFill>
                        <a:effectLst/>
                      </a:endParaRPr>
                    </a:p>
                  </a:txBody>
                  <a:tcPr marL="36597" marR="36597" marT="36597" marB="36597" anchor="ctr"/>
                </a:tc>
                <a:tc>
                  <a:txBody>
                    <a:bodyPr/>
                    <a:lstStyle/>
                    <a:p>
                      <a:r>
                        <a:rPr lang="en-US" sz="2400" dirty="0">
                          <a:effectLst/>
                        </a:rPr>
                        <a:t>It fulfils the high-level request or requirement of the user program.</a:t>
                      </a:r>
                      <a:endParaRPr lang="en-US" sz="2400" dirty="0">
                        <a:solidFill>
                          <a:schemeClr val="tx1"/>
                        </a:solidFill>
                        <a:effectLst/>
                      </a:endParaRPr>
                    </a:p>
                  </a:txBody>
                  <a:tcPr marL="36597" marR="36597" marT="36597" marB="36597" anchor="ctr"/>
                </a:tc>
                <a:extLst>
                  <a:ext uri="{0D108BD9-81ED-4DB2-BD59-A6C34878D82A}">
                    <a16:rowId xmlns:a16="http://schemas.microsoft.com/office/drawing/2014/main" val="2096397135"/>
                  </a:ext>
                </a:extLst>
              </a:tr>
              <a:tr h="863680">
                <a:tc>
                  <a:txBody>
                    <a:bodyPr/>
                    <a:lstStyle/>
                    <a:p>
                      <a:r>
                        <a:rPr lang="en-IN" sz="2400">
                          <a:effectLst/>
                        </a:rPr>
                        <a:t>Programming Languages</a:t>
                      </a:r>
                      <a:endParaRPr lang="en-IN" sz="2400">
                        <a:solidFill>
                          <a:schemeClr val="tx1"/>
                        </a:solidFill>
                        <a:effectLst/>
                      </a:endParaRPr>
                    </a:p>
                  </a:txBody>
                  <a:tcPr marL="36597" marR="36597" marT="36597" marB="36597" anchor="ctr"/>
                </a:tc>
                <a:tc>
                  <a:txBody>
                    <a:bodyPr/>
                    <a:lstStyle/>
                    <a:p>
                      <a:r>
                        <a:rPr lang="en-US" sz="2400">
                          <a:effectLst/>
                        </a:rPr>
                        <a:t>It is usually written in C and C++ programming languages. Assemble-level language is used in system calls where direct hardware access is required.</a:t>
                      </a:r>
                      <a:endParaRPr lang="en-US" sz="2400">
                        <a:solidFill>
                          <a:schemeClr val="tx1"/>
                        </a:solidFill>
                        <a:effectLst/>
                      </a:endParaRPr>
                    </a:p>
                  </a:txBody>
                  <a:tcPr marL="36597" marR="36597" marT="36597" marB="36597" anchor="ctr"/>
                </a:tc>
                <a:tc>
                  <a:txBody>
                    <a:bodyPr/>
                    <a:lstStyle/>
                    <a:p>
                      <a:r>
                        <a:rPr lang="en-US" sz="2400" dirty="0">
                          <a:effectLst/>
                        </a:rPr>
                        <a:t>It is commonly written in high-level programming languages only.</a:t>
                      </a:r>
                      <a:endParaRPr lang="en-US" sz="2400" dirty="0">
                        <a:solidFill>
                          <a:schemeClr val="tx1"/>
                        </a:solidFill>
                        <a:effectLst/>
                      </a:endParaRPr>
                    </a:p>
                  </a:txBody>
                  <a:tcPr marL="36597" marR="36597" marT="36597" marB="36597" anchor="ctr"/>
                </a:tc>
                <a:extLst>
                  <a:ext uri="{0D108BD9-81ED-4DB2-BD59-A6C34878D82A}">
                    <a16:rowId xmlns:a16="http://schemas.microsoft.com/office/drawing/2014/main" val="913437108"/>
                  </a:ext>
                </a:extLst>
              </a:tr>
            </a:tbl>
          </a:graphicData>
        </a:graphic>
      </p:graphicFrame>
    </p:spTree>
    <p:extLst>
      <p:ext uri="{BB962C8B-B14F-4D97-AF65-F5344CB8AC3E}">
        <p14:creationId xmlns:p14="http://schemas.microsoft.com/office/powerpoint/2010/main" val="16211010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57B7-3F10-DDC9-E59E-EA1D17530965}"/>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B5D3869-DC59-5C00-D8A6-00173CB34A6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CFFC0573-6B46-4D55-2C08-8710F0BC0DFB}"/>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A573905A-F8AE-F0AB-AE5B-ECA279DBA462}"/>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8A21CA6A-72D3-F976-4F0F-BCEBBCF808E7}"/>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18B4833-8871-E4C7-7059-941AB33BAD52}"/>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8D0B00F4-ADA8-C13F-F438-EAB4850DC32D}"/>
              </a:ext>
            </a:extLst>
          </p:cNvPr>
          <p:cNvSpPr/>
          <p:nvPr/>
        </p:nvSpPr>
        <p:spPr>
          <a:xfrm>
            <a:off x="358877" y="288978"/>
            <a:ext cx="10358926"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System </a:t>
            </a:r>
            <a:r>
              <a:rPr lang="en-US" sz="4400" b="1"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Calls Vs System </a:t>
            </a: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Programs</a:t>
            </a:r>
          </a:p>
        </p:txBody>
      </p:sp>
      <p:graphicFrame>
        <p:nvGraphicFramePr>
          <p:cNvPr id="2" name="Table 1"/>
          <p:cNvGraphicFramePr>
            <a:graphicFrameLocks noGrp="1"/>
          </p:cNvGraphicFramePr>
          <p:nvPr>
            <p:extLst>
              <p:ext uri="{D42A27DB-BD31-4B8C-83A1-F6EECF244321}">
                <p14:modId xmlns:p14="http://schemas.microsoft.com/office/powerpoint/2010/main" val="166356586"/>
              </p:ext>
            </p:extLst>
          </p:nvPr>
        </p:nvGraphicFramePr>
        <p:xfrm>
          <a:off x="726831" y="1205903"/>
          <a:ext cx="10855569" cy="4700194"/>
        </p:xfrm>
        <a:graphic>
          <a:graphicData uri="http://schemas.openxmlformats.org/drawingml/2006/table">
            <a:tbl>
              <a:tblPr firstRow="1" firstCol="1">
                <a:tableStyleId>{5C22544A-7EE6-4342-B048-85BDC9FD1C3A}</a:tableStyleId>
              </a:tblPr>
              <a:tblGrid>
                <a:gridCol w="1913095">
                  <a:extLst>
                    <a:ext uri="{9D8B030D-6E8A-4147-A177-3AD203B41FA5}">
                      <a16:colId xmlns:a16="http://schemas.microsoft.com/office/drawing/2014/main" val="1851036754"/>
                    </a:ext>
                  </a:extLst>
                </a:gridCol>
                <a:gridCol w="4194628">
                  <a:extLst>
                    <a:ext uri="{9D8B030D-6E8A-4147-A177-3AD203B41FA5}">
                      <a16:colId xmlns:a16="http://schemas.microsoft.com/office/drawing/2014/main" val="2430674925"/>
                    </a:ext>
                  </a:extLst>
                </a:gridCol>
                <a:gridCol w="4747846">
                  <a:extLst>
                    <a:ext uri="{9D8B030D-6E8A-4147-A177-3AD203B41FA5}">
                      <a16:colId xmlns:a16="http://schemas.microsoft.com/office/drawing/2014/main" val="694827756"/>
                    </a:ext>
                  </a:extLst>
                </a:gridCol>
              </a:tblGrid>
              <a:tr h="223239">
                <a:tc>
                  <a:txBody>
                    <a:bodyPr/>
                    <a:lstStyle/>
                    <a:p>
                      <a:pPr algn="l" fontAlgn="t"/>
                      <a:r>
                        <a:rPr lang="en-IN" sz="2400" dirty="0">
                          <a:effectLst/>
                        </a:rPr>
                        <a:t>Features</a:t>
                      </a:r>
                      <a:endParaRPr lang="en-IN" sz="2400" dirty="0">
                        <a:solidFill>
                          <a:schemeClr val="tx1"/>
                        </a:solidFill>
                        <a:effectLst/>
                      </a:endParaRPr>
                    </a:p>
                  </a:txBody>
                  <a:tcPr marL="45746" marR="45746" marT="45746" marB="45746"/>
                </a:tc>
                <a:tc>
                  <a:txBody>
                    <a:bodyPr/>
                    <a:lstStyle/>
                    <a:p>
                      <a:pPr algn="l" fontAlgn="t"/>
                      <a:r>
                        <a:rPr lang="en-IN" sz="2400" dirty="0">
                          <a:effectLst/>
                        </a:rPr>
                        <a:t>System Call</a:t>
                      </a:r>
                      <a:endParaRPr lang="en-IN" sz="2400" dirty="0">
                        <a:solidFill>
                          <a:schemeClr val="tx1"/>
                        </a:solidFill>
                        <a:effectLst/>
                      </a:endParaRPr>
                    </a:p>
                  </a:txBody>
                  <a:tcPr marL="45746" marR="45746" marT="45746" marB="45746"/>
                </a:tc>
                <a:tc>
                  <a:txBody>
                    <a:bodyPr/>
                    <a:lstStyle/>
                    <a:p>
                      <a:pPr algn="l" fontAlgn="t"/>
                      <a:r>
                        <a:rPr lang="en-IN" sz="2400" dirty="0">
                          <a:effectLst/>
                        </a:rPr>
                        <a:t>System Program</a:t>
                      </a:r>
                      <a:endParaRPr lang="en-IN" sz="2400" dirty="0">
                        <a:solidFill>
                          <a:schemeClr val="tx1"/>
                        </a:solidFill>
                        <a:effectLst/>
                      </a:endParaRPr>
                    </a:p>
                  </a:txBody>
                  <a:tcPr marL="45746" marR="45746" marT="45746" marB="45746"/>
                </a:tc>
                <a:extLst>
                  <a:ext uri="{0D108BD9-81ED-4DB2-BD59-A6C34878D82A}">
                    <a16:rowId xmlns:a16="http://schemas.microsoft.com/office/drawing/2014/main" val="318786026"/>
                  </a:ext>
                </a:extLst>
              </a:tr>
              <a:tr h="600184">
                <a:tc>
                  <a:txBody>
                    <a:bodyPr/>
                    <a:lstStyle/>
                    <a:p>
                      <a:r>
                        <a:rPr lang="en-IN" sz="2400" dirty="0">
                          <a:effectLst/>
                        </a:rPr>
                        <a:t>User View</a:t>
                      </a:r>
                      <a:endParaRPr lang="en-IN" sz="2400" dirty="0">
                        <a:solidFill>
                          <a:schemeClr val="tx1"/>
                        </a:solidFill>
                        <a:effectLst/>
                      </a:endParaRPr>
                    </a:p>
                  </a:txBody>
                  <a:tcPr marL="36597" marR="36597" marT="36597" marB="36597" anchor="ctr"/>
                </a:tc>
                <a:tc>
                  <a:txBody>
                    <a:bodyPr/>
                    <a:lstStyle/>
                    <a:p>
                      <a:r>
                        <a:rPr lang="en-US" sz="2400" dirty="0">
                          <a:effectLst/>
                        </a:rPr>
                        <a:t>It defines the interface between the services and the user process provided by the OS.</a:t>
                      </a:r>
                      <a:endParaRPr lang="en-US" sz="2400" dirty="0">
                        <a:solidFill>
                          <a:schemeClr val="tx1"/>
                        </a:solidFill>
                        <a:effectLst/>
                      </a:endParaRPr>
                    </a:p>
                  </a:txBody>
                  <a:tcPr marL="36597" marR="36597" marT="36597" marB="36597" anchor="ctr"/>
                </a:tc>
                <a:tc>
                  <a:txBody>
                    <a:bodyPr/>
                    <a:lstStyle/>
                    <a:p>
                      <a:r>
                        <a:rPr lang="en-US" sz="2400" dirty="0">
                          <a:effectLst/>
                        </a:rPr>
                        <a:t>It defines the user interface (UI) of the OS.</a:t>
                      </a:r>
                      <a:endParaRPr lang="en-US" sz="2400" dirty="0">
                        <a:solidFill>
                          <a:schemeClr val="tx1"/>
                        </a:solidFill>
                        <a:effectLst/>
                      </a:endParaRPr>
                    </a:p>
                  </a:txBody>
                  <a:tcPr marL="36597" marR="36597" marT="36597" marB="36597" anchor="ctr"/>
                </a:tc>
                <a:extLst>
                  <a:ext uri="{0D108BD9-81ED-4DB2-BD59-A6C34878D82A}">
                    <a16:rowId xmlns:a16="http://schemas.microsoft.com/office/drawing/2014/main" val="4132665280"/>
                  </a:ext>
                </a:extLst>
              </a:tr>
              <a:tr h="600184">
                <a:tc>
                  <a:txBody>
                    <a:bodyPr/>
                    <a:lstStyle/>
                    <a:p>
                      <a:r>
                        <a:rPr lang="en-IN" sz="2400">
                          <a:effectLst/>
                        </a:rPr>
                        <a:t>Action</a:t>
                      </a:r>
                      <a:endParaRPr lang="en-IN" sz="2400">
                        <a:solidFill>
                          <a:schemeClr val="tx1"/>
                        </a:solidFill>
                        <a:effectLst/>
                      </a:endParaRPr>
                    </a:p>
                  </a:txBody>
                  <a:tcPr marL="36597" marR="36597" marT="36597" marB="36597" anchor="ctr"/>
                </a:tc>
                <a:tc>
                  <a:txBody>
                    <a:bodyPr/>
                    <a:lstStyle/>
                    <a:p>
                      <a:r>
                        <a:rPr lang="en-US" sz="2400" dirty="0">
                          <a:effectLst/>
                        </a:rPr>
                        <a:t>The user process requests an OS service using a system call.</a:t>
                      </a:r>
                      <a:endParaRPr lang="en-US" sz="2400" dirty="0">
                        <a:solidFill>
                          <a:schemeClr val="tx1"/>
                        </a:solidFill>
                        <a:effectLst/>
                      </a:endParaRPr>
                    </a:p>
                  </a:txBody>
                  <a:tcPr marL="36597" marR="36597" marT="36597" marB="36597" anchor="ctr"/>
                </a:tc>
                <a:tc>
                  <a:txBody>
                    <a:bodyPr/>
                    <a:lstStyle/>
                    <a:p>
                      <a:r>
                        <a:rPr lang="en-US" sz="2400" dirty="0">
                          <a:effectLst/>
                        </a:rPr>
                        <a:t>It transforms the user request into a set of system calls needed to fulfil the requirement.</a:t>
                      </a:r>
                      <a:endParaRPr lang="en-US" sz="2400" dirty="0">
                        <a:solidFill>
                          <a:schemeClr val="tx1"/>
                        </a:solidFill>
                        <a:effectLst/>
                      </a:endParaRPr>
                    </a:p>
                  </a:txBody>
                  <a:tcPr marL="36597" marR="36597" marT="36597" marB="36597" anchor="ctr"/>
                </a:tc>
                <a:extLst>
                  <a:ext uri="{0D108BD9-81ED-4DB2-BD59-A6C34878D82A}">
                    <a16:rowId xmlns:a16="http://schemas.microsoft.com/office/drawing/2014/main" val="136664915"/>
                  </a:ext>
                </a:extLst>
              </a:tr>
              <a:tr h="995428">
                <a:tc>
                  <a:txBody>
                    <a:bodyPr/>
                    <a:lstStyle/>
                    <a:p>
                      <a:r>
                        <a:rPr lang="en-IN" sz="2400">
                          <a:effectLst/>
                        </a:rPr>
                        <a:t>Classification</a:t>
                      </a:r>
                      <a:endParaRPr lang="en-IN" sz="2400">
                        <a:solidFill>
                          <a:schemeClr val="tx1"/>
                        </a:solidFill>
                        <a:effectLst/>
                      </a:endParaRPr>
                    </a:p>
                  </a:txBody>
                  <a:tcPr marL="36597" marR="36597" marT="36597" marB="36597" anchor="ctr"/>
                </a:tc>
                <a:tc>
                  <a:txBody>
                    <a:bodyPr/>
                    <a:lstStyle/>
                    <a:p>
                      <a:r>
                        <a:rPr lang="en-US" sz="2400" dirty="0">
                          <a:effectLst/>
                        </a:rPr>
                        <a:t>It may be categorized into file manipulation, device manipulation, communication, process control, information maintenance, and protection.</a:t>
                      </a:r>
                      <a:endParaRPr lang="en-US" sz="2400" dirty="0">
                        <a:solidFill>
                          <a:schemeClr val="tx1"/>
                        </a:solidFill>
                        <a:effectLst/>
                      </a:endParaRPr>
                    </a:p>
                  </a:txBody>
                  <a:tcPr marL="36597" marR="36597" marT="36597" marB="36597" anchor="ctr"/>
                </a:tc>
                <a:tc>
                  <a:txBody>
                    <a:bodyPr/>
                    <a:lstStyle/>
                    <a:p>
                      <a:r>
                        <a:rPr lang="en-US" sz="2400" dirty="0">
                          <a:effectLst/>
                        </a:rPr>
                        <a:t>It may be categorized into file management, program loading and execution, programming-language support, status information, file modification, and communication.</a:t>
                      </a:r>
                      <a:endParaRPr lang="en-US" sz="2400" dirty="0">
                        <a:solidFill>
                          <a:schemeClr val="tx1"/>
                        </a:solidFill>
                        <a:effectLst/>
                      </a:endParaRPr>
                    </a:p>
                  </a:txBody>
                  <a:tcPr marL="36597" marR="36597" marT="36597" marB="36597" anchor="ctr"/>
                </a:tc>
                <a:extLst>
                  <a:ext uri="{0D108BD9-81ED-4DB2-BD59-A6C34878D82A}">
                    <a16:rowId xmlns:a16="http://schemas.microsoft.com/office/drawing/2014/main" val="3969533346"/>
                  </a:ext>
                </a:extLst>
              </a:tr>
            </a:tbl>
          </a:graphicData>
        </a:graphic>
      </p:graphicFrame>
    </p:spTree>
    <p:extLst>
      <p:ext uri="{BB962C8B-B14F-4D97-AF65-F5344CB8AC3E}">
        <p14:creationId xmlns:p14="http://schemas.microsoft.com/office/powerpoint/2010/main" val="4273423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1225F-4A72-5E50-195E-6719777F54E1}"/>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8516B7CF-5178-8009-42F9-DD2145059FA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38BDE7DE-67CF-AA38-C03C-717042E90FE5}"/>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E5097192-97FF-C43F-B81E-AB086A066D79}"/>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FE5DD25E-0D76-3F59-9EE2-928929D3A44B}"/>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8FACDF8-24E4-9058-697F-5B5E3C462AA5}"/>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21B54380-91FC-FD54-4ECC-3BEE541B876C}"/>
              </a:ext>
            </a:extLst>
          </p:cNvPr>
          <p:cNvSpPr/>
          <p:nvPr/>
        </p:nvSpPr>
        <p:spPr>
          <a:xfrm>
            <a:off x="366395" y="297616"/>
            <a:ext cx="155363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Quiz</a:t>
            </a:r>
          </a:p>
        </p:txBody>
      </p:sp>
      <p:sp>
        <p:nvSpPr>
          <p:cNvPr id="4" name="TextBox 3">
            <a:extLst>
              <a:ext uri="{FF2B5EF4-FFF2-40B4-BE49-F238E27FC236}">
                <a16:creationId xmlns:a16="http://schemas.microsoft.com/office/drawing/2014/main" id="{6580689D-00EB-B768-BB05-9126C2F72452}"/>
              </a:ext>
            </a:extLst>
          </p:cNvPr>
          <p:cNvSpPr txBox="1"/>
          <p:nvPr/>
        </p:nvSpPr>
        <p:spPr>
          <a:xfrm>
            <a:off x="599767" y="1374424"/>
            <a:ext cx="10353367" cy="1938992"/>
          </a:xfrm>
          <a:prstGeom prst="rect">
            <a:avLst/>
          </a:prstGeom>
          <a:noFill/>
        </p:spPr>
        <p:txBody>
          <a:bodyPr wrap="square">
            <a:spAutoFit/>
          </a:bodyPr>
          <a:lstStyle/>
          <a:p>
            <a:pPr algn="just"/>
            <a:r>
              <a:rPr lang="en-US" sz="2400" b="1" i="0" dirty="0">
                <a:solidFill>
                  <a:srgbClr val="333333"/>
                </a:solidFill>
                <a:effectLst/>
                <a:latin typeface="Montserrat" panose="00000500000000000000" pitchFamily="2" charset="0"/>
              </a:rPr>
              <a:t>Which of the following is not an operating system?</a:t>
            </a:r>
          </a:p>
          <a:p>
            <a:pPr marL="800100" lvl="1" indent="-342900">
              <a:buFont typeface="+mj-lt"/>
              <a:buAutoNum type="arabicPeriod"/>
            </a:pPr>
            <a:r>
              <a:rPr lang="en-US" sz="2400" b="0" i="0" dirty="0">
                <a:solidFill>
                  <a:srgbClr val="333333"/>
                </a:solidFill>
                <a:effectLst/>
                <a:latin typeface="Montserrat" panose="00000500000000000000" pitchFamily="2" charset="0"/>
              </a:rPr>
              <a:t>Windows</a:t>
            </a:r>
          </a:p>
          <a:p>
            <a:pPr marL="800100" lvl="1" indent="-342900">
              <a:buFont typeface="+mj-lt"/>
              <a:buAutoNum type="arabicPeriod"/>
            </a:pPr>
            <a:r>
              <a:rPr lang="en-US" sz="2400" b="0" i="0" dirty="0">
                <a:solidFill>
                  <a:srgbClr val="333333"/>
                </a:solidFill>
                <a:effectLst/>
                <a:latin typeface="Montserrat" panose="00000500000000000000" pitchFamily="2" charset="0"/>
              </a:rPr>
              <a:t>Linux</a:t>
            </a:r>
          </a:p>
          <a:p>
            <a:pPr marL="800100" lvl="1" indent="-342900">
              <a:buFont typeface="+mj-lt"/>
              <a:buAutoNum type="arabicPeriod"/>
            </a:pPr>
            <a:r>
              <a:rPr lang="en-US" sz="2400" b="0" i="0" dirty="0">
                <a:solidFill>
                  <a:srgbClr val="333333"/>
                </a:solidFill>
                <a:effectLst/>
                <a:latin typeface="Montserrat" panose="00000500000000000000" pitchFamily="2" charset="0"/>
              </a:rPr>
              <a:t>Oracle</a:t>
            </a:r>
          </a:p>
          <a:p>
            <a:pPr marL="800100" lvl="1" indent="-342900">
              <a:buFont typeface="+mj-lt"/>
              <a:buAutoNum type="arabicPeriod"/>
            </a:pPr>
            <a:r>
              <a:rPr lang="en-US" sz="2400" b="0" i="0" dirty="0">
                <a:solidFill>
                  <a:srgbClr val="333333"/>
                </a:solidFill>
                <a:effectLst/>
                <a:latin typeface="Montserrat" panose="00000500000000000000" pitchFamily="2" charset="0"/>
              </a:rPr>
              <a:t>DOS</a:t>
            </a:r>
          </a:p>
        </p:txBody>
      </p:sp>
      <p:sp>
        <p:nvSpPr>
          <p:cNvPr id="7" name="TextBox 6">
            <a:extLst>
              <a:ext uri="{FF2B5EF4-FFF2-40B4-BE49-F238E27FC236}">
                <a16:creationId xmlns:a16="http://schemas.microsoft.com/office/drawing/2014/main" id="{255FE13C-123F-C0CF-744C-E5E5EF963F0F}"/>
              </a:ext>
            </a:extLst>
          </p:cNvPr>
          <p:cNvSpPr txBox="1"/>
          <p:nvPr/>
        </p:nvSpPr>
        <p:spPr>
          <a:xfrm>
            <a:off x="727586" y="3634785"/>
            <a:ext cx="10736827" cy="1938992"/>
          </a:xfrm>
          <a:prstGeom prst="rect">
            <a:avLst/>
          </a:prstGeom>
          <a:noFill/>
        </p:spPr>
        <p:txBody>
          <a:bodyPr wrap="square">
            <a:spAutoFit/>
          </a:bodyPr>
          <a:lstStyle/>
          <a:p>
            <a:pPr algn="just"/>
            <a:r>
              <a:rPr lang="en-US" sz="2400" b="1" i="0" dirty="0">
                <a:solidFill>
                  <a:srgbClr val="333333"/>
                </a:solidFill>
                <a:effectLst/>
                <a:latin typeface="Montserrat" panose="00000500000000000000" pitchFamily="2" charset="0"/>
              </a:rPr>
              <a:t>When was the first operating system developed?</a:t>
            </a:r>
          </a:p>
          <a:p>
            <a:pPr marL="800100" lvl="1" indent="-342900">
              <a:buFont typeface="+mj-lt"/>
              <a:buAutoNum type="arabicPeriod"/>
            </a:pPr>
            <a:r>
              <a:rPr lang="en-US" sz="2400" b="0" i="0" dirty="0">
                <a:solidFill>
                  <a:srgbClr val="333333"/>
                </a:solidFill>
                <a:effectLst/>
                <a:latin typeface="Montserrat" panose="00000500000000000000" pitchFamily="2" charset="0"/>
              </a:rPr>
              <a:t>1948</a:t>
            </a:r>
          </a:p>
          <a:p>
            <a:pPr marL="800100" lvl="1" indent="-342900">
              <a:buFont typeface="+mj-lt"/>
              <a:buAutoNum type="arabicPeriod"/>
            </a:pPr>
            <a:r>
              <a:rPr lang="en-US" sz="2400" b="0" i="0" dirty="0">
                <a:solidFill>
                  <a:srgbClr val="333333"/>
                </a:solidFill>
                <a:effectLst/>
                <a:latin typeface="Montserrat" panose="00000500000000000000" pitchFamily="2" charset="0"/>
              </a:rPr>
              <a:t>1949</a:t>
            </a:r>
          </a:p>
          <a:p>
            <a:pPr marL="800100" lvl="1" indent="-342900">
              <a:buFont typeface="+mj-lt"/>
              <a:buAutoNum type="arabicPeriod"/>
            </a:pPr>
            <a:r>
              <a:rPr lang="en-US" sz="2400" b="0" i="0" dirty="0">
                <a:solidFill>
                  <a:srgbClr val="333333"/>
                </a:solidFill>
                <a:effectLst/>
                <a:latin typeface="Montserrat" panose="00000500000000000000" pitchFamily="2" charset="0"/>
              </a:rPr>
              <a:t>1950</a:t>
            </a:r>
          </a:p>
          <a:p>
            <a:pPr marL="800100" lvl="1" indent="-342900">
              <a:buFont typeface="+mj-lt"/>
              <a:buAutoNum type="arabicPeriod"/>
            </a:pPr>
            <a:r>
              <a:rPr lang="en-US" sz="2400" b="0" i="0" dirty="0">
                <a:solidFill>
                  <a:srgbClr val="333333"/>
                </a:solidFill>
                <a:effectLst/>
                <a:latin typeface="Montserrat" panose="00000500000000000000" pitchFamily="2" charset="0"/>
              </a:rPr>
              <a:t>1951</a:t>
            </a:r>
          </a:p>
        </p:txBody>
      </p:sp>
    </p:spTree>
    <p:extLst>
      <p:ext uri="{BB962C8B-B14F-4D97-AF65-F5344CB8AC3E}">
        <p14:creationId xmlns:p14="http://schemas.microsoft.com/office/powerpoint/2010/main" val="277023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0E12C-667F-3098-EBF0-C6565ABB25E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039E4061-4DD0-A4AE-4AA2-ADB22862419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B2DCBB54-2539-B6FB-C415-2F8395133340}"/>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5B83401D-87BD-84B9-0BF5-6F08E3F064A1}"/>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A59D5F9B-AF97-3A9F-E375-2A4FA4FAA420}"/>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91F7946C-A8F4-1CB6-21D3-AB61894728E3}"/>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FF5F2285-9DEA-BF40-D5A6-73062B1CB436}"/>
              </a:ext>
            </a:extLst>
          </p:cNvPr>
          <p:cNvSpPr/>
          <p:nvPr/>
        </p:nvSpPr>
        <p:spPr>
          <a:xfrm>
            <a:off x="366395" y="297616"/>
            <a:ext cx="155363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Quiz</a:t>
            </a:r>
          </a:p>
        </p:txBody>
      </p:sp>
      <p:sp>
        <p:nvSpPr>
          <p:cNvPr id="13" name="TextBox 12">
            <a:extLst>
              <a:ext uri="{FF2B5EF4-FFF2-40B4-BE49-F238E27FC236}">
                <a16:creationId xmlns:a16="http://schemas.microsoft.com/office/drawing/2014/main" id="{3549B804-8108-4425-7DA8-235DDFA4F3AE}"/>
              </a:ext>
            </a:extLst>
          </p:cNvPr>
          <p:cNvSpPr txBox="1"/>
          <p:nvPr/>
        </p:nvSpPr>
        <p:spPr>
          <a:xfrm>
            <a:off x="830824" y="1324717"/>
            <a:ext cx="9055510" cy="2308324"/>
          </a:xfrm>
          <a:prstGeom prst="rect">
            <a:avLst/>
          </a:prstGeom>
          <a:noFill/>
        </p:spPr>
        <p:txBody>
          <a:bodyPr wrap="square">
            <a:spAutoFit/>
          </a:bodyPr>
          <a:lstStyle/>
          <a:p>
            <a:r>
              <a:rPr lang="en-US" sz="2400" b="1" i="0" dirty="0">
                <a:solidFill>
                  <a:srgbClr val="333333"/>
                </a:solidFill>
                <a:effectLst/>
                <a:latin typeface="Montserrat" panose="00000500000000000000" pitchFamily="2" charset="0"/>
              </a:rPr>
              <a:t>When was MS windows operating systems proposed?</a:t>
            </a:r>
          </a:p>
          <a:p>
            <a:pPr marL="914400" lvl="1" indent="-457200">
              <a:buFont typeface="+mj-lt"/>
              <a:buAutoNum type="arabicPeriod"/>
            </a:pPr>
            <a:r>
              <a:rPr lang="en-IN" sz="2400" b="0" i="0" dirty="0">
                <a:solidFill>
                  <a:srgbClr val="333333"/>
                </a:solidFill>
                <a:effectLst/>
                <a:latin typeface="Montserrat" panose="00000500000000000000" pitchFamily="2" charset="0"/>
              </a:rPr>
              <a:t>1994</a:t>
            </a:r>
          </a:p>
          <a:p>
            <a:pPr marL="914400" lvl="1" indent="-457200">
              <a:buFont typeface="+mj-lt"/>
              <a:buAutoNum type="arabicPeriod"/>
            </a:pPr>
            <a:r>
              <a:rPr lang="en-IN" sz="2400" b="0" i="0" dirty="0">
                <a:solidFill>
                  <a:srgbClr val="333333"/>
                </a:solidFill>
                <a:effectLst/>
                <a:latin typeface="Montserrat" panose="00000500000000000000" pitchFamily="2" charset="0"/>
              </a:rPr>
              <a:t>1990</a:t>
            </a:r>
          </a:p>
          <a:p>
            <a:pPr marL="914400" lvl="1" indent="-457200">
              <a:buFont typeface="+mj-lt"/>
              <a:buAutoNum type="arabicPeriod"/>
            </a:pPr>
            <a:r>
              <a:rPr lang="en-IN" sz="2400" b="0" i="0" dirty="0">
                <a:solidFill>
                  <a:srgbClr val="333333"/>
                </a:solidFill>
                <a:effectLst/>
                <a:latin typeface="Montserrat" panose="00000500000000000000" pitchFamily="2" charset="0"/>
              </a:rPr>
              <a:t>1992</a:t>
            </a:r>
          </a:p>
          <a:p>
            <a:pPr marL="914400" lvl="1" indent="-457200">
              <a:buFont typeface="+mj-lt"/>
              <a:buAutoNum type="arabicPeriod"/>
            </a:pPr>
            <a:r>
              <a:rPr lang="en-IN" sz="2400" b="0" i="0" dirty="0">
                <a:solidFill>
                  <a:srgbClr val="333333"/>
                </a:solidFill>
                <a:effectLst/>
                <a:latin typeface="Montserrat" panose="00000500000000000000" pitchFamily="2" charset="0"/>
              </a:rPr>
              <a:t>1985</a:t>
            </a:r>
          </a:p>
          <a:p>
            <a:endParaRPr lang="en-IN" sz="2400" dirty="0"/>
          </a:p>
        </p:txBody>
      </p:sp>
      <p:sp>
        <p:nvSpPr>
          <p:cNvPr id="15" name="TextBox 14">
            <a:extLst>
              <a:ext uri="{FF2B5EF4-FFF2-40B4-BE49-F238E27FC236}">
                <a16:creationId xmlns:a16="http://schemas.microsoft.com/office/drawing/2014/main" id="{646D32F1-4C6D-D2CE-C4C4-3A94171F1E95}"/>
              </a:ext>
            </a:extLst>
          </p:cNvPr>
          <p:cNvSpPr txBox="1"/>
          <p:nvPr/>
        </p:nvSpPr>
        <p:spPr>
          <a:xfrm>
            <a:off x="830824" y="3747557"/>
            <a:ext cx="9497961" cy="1938992"/>
          </a:xfrm>
          <a:prstGeom prst="rect">
            <a:avLst/>
          </a:prstGeom>
          <a:noFill/>
        </p:spPr>
        <p:txBody>
          <a:bodyPr wrap="square">
            <a:spAutoFit/>
          </a:bodyPr>
          <a:lstStyle/>
          <a:p>
            <a:pPr algn="just"/>
            <a:r>
              <a:rPr lang="en-US" sz="2400" b="1" i="0" dirty="0">
                <a:solidFill>
                  <a:srgbClr val="333333"/>
                </a:solidFill>
                <a:effectLst/>
                <a:latin typeface="Montserrat" panose="00000500000000000000" pitchFamily="2" charset="0"/>
              </a:rPr>
              <a:t>What else is a command interpreter called?</a:t>
            </a:r>
          </a:p>
          <a:p>
            <a:pPr marL="914400" lvl="1" indent="-457200">
              <a:buFont typeface="+mj-lt"/>
              <a:buAutoNum type="arabicPeriod"/>
            </a:pPr>
            <a:r>
              <a:rPr lang="en-US" sz="2400" b="0" i="0" dirty="0">
                <a:solidFill>
                  <a:srgbClr val="333333"/>
                </a:solidFill>
                <a:effectLst/>
                <a:latin typeface="Montserrat" panose="00000500000000000000" pitchFamily="2" charset="0"/>
              </a:rPr>
              <a:t>prompt</a:t>
            </a:r>
          </a:p>
          <a:p>
            <a:pPr marL="914400" lvl="1" indent="-457200">
              <a:buFont typeface="+mj-lt"/>
              <a:buAutoNum type="arabicPeriod"/>
            </a:pPr>
            <a:r>
              <a:rPr lang="en-US" sz="2400" b="0" i="0" dirty="0">
                <a:solidFill>
                  <a:srgbClr val="333333"/>
                </a:solidFill>
                <a:effectLst/>
                <a:latin typeface="Montserrat" panose="00000500000000000000" pitchFamily="2" charset="0"/>
              </a:rPr>
              <a:t>kernel</a:t>
            </a:r>
          </a:p>
          <a:p>
            <a:pPr marL="914400" lvl="1" indent="-457200">
              <a:buFont typeface="+mj-lt"/>
              <a:buAutoNum type="arabicPeriod"/>
            </a:pPr>
            <a:r>
              <a:rPr lang="en-US" sz="2400" b="0" i="0" dirty="0">
                <a:solidFill>
                  <a:srgbClr val="333333"/>
                </a:solidFill>
                <a:effectLst/>
                <a:latin typeface="Montserrat" panose="00000500000000000000" pitchFamily="2" charset="0"/>
              </a:rPr>
              <a:t>shell</a:t>
            </a:r>
          </a:p>
          <a:p>
            <a:pPr marL="914400" lvl="1" indent="-457200">
              <a:buFont typeface="+mj-lt"/>
              <a:buAutoNum type="arabicPeriod"/>
            </a:pPr>
            <a:r>
              <a:rPr lang="en-US" sz="2400" b="0" i="0" dirty="0">
                <a:solidFill>
                  <a:srgbClr val="333333"/>
                </a:solidFill>
                <a:effectLst/>
                <a:latin typeface="Montserrat" panose="00000500000000000000" pitchFamily="2" charset="0"/>
              </a:rPr>
              <a:t>command</a:t>
            </a:r>
          </a:p>
        </p:txBody>
      </p:sp>
    </p:spTree>
    <p:extLst>
      <p:ext uri="{BB962C8B-B14F-4D97-AF65-F5344CB8AC3E}">
        <p14:creationId xmlns:p14="http://schemas.microsoft.com/office/powerpoint/2010/main" val="20042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E1544-9432-148E-25A5-B33381B11B32}"/>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1890A7EF-CAFD-544D-4B40-B26085F34661}"/>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15107657-F1C9-39C5-A57E-BFDE0A93072B}"/>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1A25F6F2-3E61-690C-9000-58F4F351C5DC}"/>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4D9F60F0-0BB0-C356-7BBA-61ECFF0358BF}"/>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27D2AF1-176C-D098-808C-79F02E4F977D}"/>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109C2175-4080-A62D-F8CC-6A6CF64123C1}"/>
              </a:ext>
            </a:extLst>
          </p:cNvPr>
          <p:cNvSpPr/>
          <p:nvPr/>
        </p:nvSpPr>
        <p:spPr>
          <a:xfrm>
            <a:off x="366395" y="297616"/>
            <a:ext cx="155363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Quiz</a:t>
            </a:r>
          </a:p>
        </p:txBody>
      </p:sp>
      <p:sp>
        <p:nvSpPr>
          <p:cNvPr id="13" name="TextBox 12">
            <a:extLst>
              <a:ext uri="{FF2B5EF4-FFF2-40B4-BE49-F238E27FC236}">
                <a16:creationId xmlns:a16="http://schemas.microsoft.com/office/drawing/2014/main" id="{199E87AD-6474-2032-393E-19A1924E9837}"/>
              </a:ext>
            </a:extLst>
          </p:cNvPr>
          <p:cNvSpPr txBox="1"/>
          <p:nvPr/>
        </p:nvSpPr>
        <p:spPr>
          <a:xfrm>
            <a:off x="830824" y="1324717"/>
            <a:ext cx="9055510" cy="1938992"/>
          </a:xfrm>
          <a:prstGeom prst="rect">
            <a:avLst/>
          </a:prstGeom>
          <a:noFill/>
        </p:spPr>
        <p:txBody>
          <a:bodyPr wrap="square">
            <a:spAutoFit/>
          </a:bodyPr>
          <a:lstStyle/>
          <a:p>
            <a:r>
              <a:rPr lang="en-US" sz="2400" b="1" i="0" dirty="0">
                <a:solidFill>
                  <a:srgbClr val="333333"/>
                </a:solidFill>
                <a:effectLst/>
                <a:latin typeface="Montserrat" panose="00000500000000000000" pitchFamily="2" charset="0"/>
              </a:rPr>
              <a:t>What is the full form of FAT?</a:t>
            </a:r>
          </a:p>
          <a:p>
            <a:pPr marL="914400" lvl="1" indent="-457200">
              <a:buFont typeface="+mj-lt"/>
              <a:buAutoNum type="arabicPeriod"/>
            </a:pPr>
            <a:r>
              <a:rPr lang="en-US" sz="2400" i="0" dirty="0">
                <a:solidFill>
                  <a:srgbClr val="333333"/>
                </a:solidFill>
                <a:effectLst/>
                <a:latin typeface="Montserrat" panose="00000500000000000000" pitchFamily="2" charset="0"/>
              </a:rPr>
              <a:t>File attribute table</a:t>
            </a:r>
          </a:p>
          <a:p>
            <a:pPr marL="914400" lvl="1" indent="-457200">
              <a:buFont typeface="+mj-lt"/>
              <a:buAutoNum type="arabicPeriod"/>
            </a:pPr>
            <a:r>
              <a:rPr lang="en-US" sz="2400" i="0" dirty="0">
                <a:solidFill>
                  <a:srgbClr val="333333"/>
                </a:solidFill>
                <a:effectLst/>
                <a:latin typeface="Montserrat" panose="00000500000000000000" pitchFamily="2" charset="0"/>
              </a:rPr>
              <a:t>File allocation table</a:t>
            </a:r>
          </a:p>
          <a:p>
            <a:pPr marL="914400" lvl="1" indent="-457200">
              <a:buFont typeface="+mj-lt"/>
              <a:buAutoNum type="arabicPeriod"/>
            </a:pPr>
            <a:r>
              <a:rPr lang="en-US" sz="2400" i="0" dirty="0">
                <a:solidFill>
                  <a:srgbClr val="333333"/>
                </a:solidFill>
                <a:effectLst/>
                <a:latin typeface="Montserrat" panose="00000500000000000000" pitchFamily="2" charset="0"/>
              </a:rPr>
              <a:t>Font attribute table</a:t>
            </a:r>
          </a:p>
          <a:p>
            <a:pPr marL="914400" lvl="1" indent="-457200">
              <a:buFont typeface="+mj-lt"/>
              <a:buAutoNum type="arabicPeriod"/>
            </a:pPr>
            <a:r>
              <a:rPr lang="en-US" sz="2400" i="0" dirty="0">
                <a:solidFill>
                  <a:srgbClr val="333333"/>
                </a:solidFill>
                <a:effectLst/>
                <a:latin typeface="Montserrat" panose="00000500000000000000" pitchFamily="2" charset="0"/>
              </a:rPr>
              <a:t>Format allocation table</a:t>
            </a:r>
            <a:endParaRPr lang="en-IN" sz="2400" dirty="0"/>
          </a:p>
        </p:txBody>
      </p:sp>
      <p:sp>
        <p:nvSpPr>
          <p:cNvPr id="15" name="TextBox 14">
            <a:extLst>
              <a:ext uri="{FF2B5EF4-FFF2-40B4-BE49-F238E27FC236}">
                <a16:creationId xmlns:a16="http://schemas.microsoft.com/office/drawing/2014/main" id="{8CECCA8D-57C7-05CB-F338-6DE3BE2077AD}"/>
              </a:ext>
            </a:extLst>
          </p:cNvPr>
          <p:cNvSpPr txBox="1"/>
          <p:nvPr/>
        </p:nvSpPr>
        <p:spPr>
          <a:xfrm>
            <a:off x="830824" y="3747557"/>
            <a:ext cx="9497961" cy="1938992"/>
          </a:xfrm>
          <a:prstGeom prst="rect">
            <a:avLst/>
          </a:prstGeom>
          <a:noFill/>
        </p:spPr>
        <p:txBody>
          <a:bodyPr wrap="square">
            <a:spAutoFit/>
          </a:bodyPr>
          <a:lstStyle/>
          <a:p>
            <a:pPr algn="just"/>
            <a:r>
              <a:rPr lang="en-US" sz="2400" b="1" i="0" dirty="0">
                <a:solidFill>
                  <a:srgbClr val="333333"/>
                </a:solidFill>
                <a:effectLst/>
                <a:latin typeface="Montserrat" panose="00000500000000000000" pitchFamily="2" charset="0"/>
              </a:rPr>
              <a:t>BIOS is used?</a:t>
            </a:r>
          </a:p>
          <a:p>
            <a:pPr marL="914400" lvl="1" indent="-457200" algn="just">
              <a:buFont typeface="+mj-lt"/>
              <a:buAutoNum type="arabicPeriod"/>
            </a:pPr>
            <a:r>
              <a:rPr lang="en-US" sz="2400" i="0" dirty="0">
                <a:solidFill>
                  <a:srgbClr val="333333"/>
                </a:solidFill>
                <a:effectLst/>
                <a:latin typeface="Montserrat" panose="00000500000000000000" pitchFamily="2" charset="0"/>
              </a:rPr>
              <a:t>By operating system</a:t>
            </a:r>
          </a:p>
          <a:p>
            <a:pPr marL="914400" lvl="1" indent="-457200" algn="just">
              <a:buFont typeface="+mj-lt"/>
              <a:buAutoNum type="arabicPeriod"/>
            </a:pPr>
            <a:r>
              <a:rPr lang="en-US" sz="2400" i="0" dirty="0">
                <a:solidFill>
                  <a:srgbClr val="333333"/>
                </a:solidFill>
                <a:effectLst/>
                <a:latin typeface="Montserrat" panose="00000500000000000000" pitchFamily="2" charset="0"/>
              </a:rPr>
              <a:t>By compiler</a:t>
            </a:r>
          </a:p>
          <a:p>
            <a:pPr marL="914400" lvl="1" indent="-457200" algn="just">
              <a:buFont typeface="+mj-lt"/>
              <a:buAutoNum type="arabicPeriod"/>
            </a:pPr>
            <a:r>
              <a:rPr lang="en-US" sz="2400" i="0" dirty="0">
                <a:solidFill>
                  <a:srgbClr val="333333"/>
                </a:solidFill>
                <a:effectLst/>
                <a:latin typeface="Montserrat" panose="00000500000000000000" pitchFamily="2" charset="0"/>
              </a:rPr>
              <a:t>By interpreter</a:t>
            </a:r>
          </a:p>
          <a:p>
            <a:pPr marL="914400" lvl="1" indent="-457200" algn="just">
              <a:buFont typeface="+mj-lt"/>
              <a:buAutoNum type="arabicPeriod"/>
            </a:pPr>
            <a:r>
              <a:rPr lang="en-US" sz="2400" i="0" dirty="0">
                <a:solidFill>
                  <a:srgbClr val="333333"/>
                </a:solidFill>
                <a:effectLst/>
                <a:latin typeface="Montserrat" panose="00000500000000000000" pitchFamily="2" charset="0"/>
              </a:rPr>
              <a:t>By application software</a:t>
            </a:r>
          </a:p>
        </p:txBody>
      </p:sp>
    </p:spTree>
    <p:extLst>
      <p:ext uri="{BB962C8B-B14F-4D97-AF65-F5344CB8AC3E}">
        <p14:creationId xmlns:p14="http://schemas.microsoft.com/office/powerpoint/2010/main" val="345927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0D77D-1750-03FA-C586-1A0A7CA1FB42}"/>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DD136731-FC56-D384-A61E-6903FC75C67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DA80089-49C8-84B6-4D3F-4423283898B9}"/>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A4A4E987-1C24-EF03-3A72-76B069C63247}"/>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477EFC3-843C-45F0-535F-A0B92F1B9EAD}"/>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6430A129-32BB-863D-3D08-88377981ACB8}"/>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6B8C74E9-9037-D342-56D5-0CD4243DAC36}"/>
              </a:ext>
            </a:extLst>
          </p:cNvPr>
          <p:cNvSpPr/>
          <p:nvPr/>
        </p:nvSpPr>
        <p:spPr>
          <a:xfrm>
            <a:off x="366395" y="297616"/>
            <a:ext cx="155363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Quiz</a:t>
            </a:r>
          </a:p>
        </p:txBody>
      </p:sp>
      <p:sp>
        <p:nvSpPr>
          <p:cNvPr id="13" name="TextBox 12">
            <a:extLst>
              <a:ext uri="{FF2B5EF4-FFF2-40B4-BE49-F238E27FC236}">
                <a16:creationId xmlns:a16="http://schemas.microsoft.com/office/drawing/2014/main" id="{8DF95230-BC83-1B0A-10F0-454027CF7B5A}"/>
              </a:ext>
            </a:extLst>
          </p:cNvPr>
          <p:cNvSpPr txBox="1"/>
          <p:nvPr/>
        </p:nvSpPr>
        <p:spPr>
          <a:xfrm>
            <a:off x="830824" y="1324717"/>
            <a:ext cx="10387782" cy="1938992"/>
          </a:xfrm>
          <a:prstGeom prst="rect">
            <a:avLst/>
          </a:prstGeom>
          <a:noFill/>
        </p:spPr>
        <p:txBody>
          <a:bodyPr wrap="square">
            <a:spAutoFit/>
          </a:bodyPr>
          <a:lstStyle/>
          <a:p>
            <a:r>
              <a:rPr lang="en-US" sz="2400" b="1" i="0" dirty="0">
                <a:solidFill>
                  <a:srgbClr val="333333"/>
                </a:solidFill>
                <a:effectLst/>
                <a:latin typeface="Montserrat" panose="00000500000000000000" pitchFamily="2" charset="0"/>
              </a:rPr>
              <a:t>Which of the following is a single-user operating system?</a:t>
            </a:r>
          </a:p>
          <a:p>
            <a:pPr marL="914400" lvl="1" indent="-457200">
              <a:buFont typeface="+mj-lt"/>
              <a:buAutoNum type="arabicPeriod"/>
            </a:pPr>
            <a:r>
              <a:rPr lang="en-US" sz="2400" i="0" dirty="0">
                <a:solidFill>
                  <a:srgbClr val="333333"/>
                </a:solidFill>
                <a:effectLst/>
                <a:latin typeface="Montserrat" panose="00000500000000000000" pitchFamily="2" charset="0"/>
              </a:rPr>
              <a:t>Windows</a:t>
            </a:r>
          </a:p>
          <a:p>
            <a:pPr marL="914400" lvl="1" indent="-457200">
              <a:buFont typeface="+mj-lt"/>
              <a:buAutoNum type="arabicPeriod"/>
            </a:pPr>
            <a:r>
              <a:rPr lang="en-US" sz="2400" i="0" dirty="0">
                <a:solidFill>
                  <a:srgbClr val="333333"/>
                </a:solidFill>
                <a:effectLst/>
                <a:latin typeface="Montserrat" panose="00000500000000000000" pitchFamily="2" charset="0"/>
              </a:rPr>
              <a:t>MAC</a:t>
            </a:r>
          </a:p>
          <a:p>
            <a:pPr marL="914400" lvl="1" indent="-457200">
              <a:buFont typeface="+mj-lt"/>
              <a:buAutoNum type="arabicPeriod"/>
            </a:pPr>
            <a:r>
              <a:rPr lang="en-US" sz="2400" i="0" dirty="0" err="1">
                <a:solidFill>
                  <a:srgbClr val="333333"/>
                </a:solidFill>
                <a:effectLst/>
                <a:latin typeface="Montserrat" panose="00000500000000000000" pitchFamily="2" charset="0"/>
              </a:rPr>
              <a:t>MS-Dos</a:t>
            </a:r>
            <a:endParaRPr lang="en-US" sz="2400" i="0" dirty="0">
              <a:solidFill>
                <a:srgbClr val="333333"/>
              </a:solidFill>
              <a:effectLst/>
              <a:latin typeface="Montserrat" panose="00000500000000000000" pitchFamily="2" charset="0"/>
            </a:endParaRPr>
          </a:p>
          <a:p>
            <a:pPr marL="914400" lvl="1" indent="-457200">
              <a:buFont typeface="+mj-lt"/>
              <a:buAutoNum type="arabicPeriod"/>
            </a:pPr>
            <a:r>
              <a:rPr lang="en-US" sz="2400" i="0" dirty="0">
                <a:solidFill>
                  <a:srgbClr val="333333"/>
                </a:solidFill>
                <a:effectLst/>
                <a:latin typeface="Montserrat" panose="00000500000000000000" pitchFamily="2" charset="0"/>
              </a:rPr>
              <a:t>None of these</a:t>
            </a:r>
            <a:endParaRPr lang="en-IN" sz="2400" dirty="0"/>
          </a:p>
        </p:txBody>
      </p:sp>
      <p:sp>
        <p:nvSpPr>
          <p:cNvPr id="15" name="TextBox 14">
            <a:extLst>
              <a:ext uri="{FF2B5EF4-FFF2-40B4-BE49-F238E27FC236}">
                <a16:creationId xmlns:a16="http://schemas.microsoft.com/office/drawing/2014/main" id="{968050D9-E751-F547-6B39-63B024DB853E}"/>
              </a:ext>
            </a:extLst>
          </p:cNvPr>
          <p:cNvSpPr txBox="1"/>
          <p:nvPr/>
        </p:nvSpPr>
        <p:spPr>
          <a:xfrm>
            <a:off x="830824" y="3747557"/>
            <a:ext cx="9497961" cy="1938992"/>
          </a:xfrm>
          <a:prstGeom prst="rect">
            <a:avLst/>
          </a:prstGeom>
          <a:noFill/>
        </p:spPr>
        <p:txBody>
          <a:bodyPr wrap="square">
            <a:spAutoFit/>
          </a:bodyPr>
          <a:lstStyle/>
          <a:p>
            <a:pPr algn="just"/>
            <a:r>
              <a:rPr lang="en-US" sz="2400" b="1" i="0" dirty="0">
                <a:solidFill>
                  <a:srgbClr val="333333"/>
                </a:solidFill>
                <a:effectLst/>
                <a:latin typeface="Montserrat" panose="00000500000000000000" pitchFamily="2" charset="0"/>
              </a:rPr>
              <a:t>Which of the following is not application software?</a:t>
            </a:r>
          </a:p>
          <a:p>
            <a:pPr marL="914400" lvl="1" indent="-457200" algn="just">
              <a:buFont typeface="+mj-lt"/>
              <a:buAutoNum type="arabicPeriod"/>
            </a:pPr>
            <a:r>
              <a:rPr lang="en-US" sz="2400" i="0" dirty="0">
                <a:solidFill>
                  <a:srgbClr val="333333"/>
                </a:solidFill>
                <a:effectLst/>
                <a:latin typeface="Montserrat" panose="00000500000000000000" pitchFamily="2" charset="0"/>
              </a:rPr>
              <a:t>Windows 7</a:t>
            </a:r>
          </a:p>
          <a:p>
            <a:pPr marL="914400" lvl="1" indent="-457200" algn="just">
              <a:buFont typeface="+mj-lt"/>
              <a:buAutoNum type="arabicPeriod"/>
            </a:pPr>
            <a:r>
              <a:rPr lang="en-US" sz="2400" i="0" dirty="0">
                <a:solidFill>
                  <a:srgbClr val="333333"/>
                </a:solidFill>
                <a:effectLst/>
                <a:latin typeface="Montserrat" panose="00000500000000000000" pitchFamily="2" charset="0"/>
              </a:rPr>
              <a:t>WordPad</a:t>
            </a:r>
          </a:p>
          <a:p>
            <a:pPr marL="914400" lvl="1" indent="-457200" algn="just">
              <a:buFont typeface="+mj-lt"/>
              <a:buAutoNum type="arabicPeriod"/>
            </a:pPr>
            <a:r>
              <a:rPr lang="en-US" sz="2400" i="0" dirty="0">
                <a:solidFill>
                  <a:srgbClr val="333333"/>
                </a:solidFill>
                <a:effectLst/>
                <a:latin typeface="Montserrat" panose="00000500000000000000" pitchFamily="2" charset="0"/>
              </a:rPr>
              <a:t>Photoshop</a:t>
            </a:r>
          </a:p>
          <a:p>
            <a:pPr marL="914400" lvl="1" indent="-457200" algn="just">
              <a:buFont typeface="+mj-lt"/>
              <a:buAutoNum type="arabicPeriod"/>
            </a:pPr>
            <a:r>
              <a:rPr lang="en-US" sz="2400" i="0" dirty="0">
                <a:solidFill>
                  <a:srgbClr val="333333"/>
                </a:solidFill>
                <a:effectLst/>
                <a:latin typeface="Montserrat" panose="00000500000000000000" pitchFamily="2" charset="0"/>
              </a:rPr>
              <a:t>MS-excel</a:t>
            </a:r>
          </a:p>
        </p:txBody>
      </p:sp>
    </p:spTree>
    <p:extLst>
      <p:ext uri="{BB962C8B-B14F-4D97-AF65-F5344CB8AC3E}">
        <p14:creationId xmlns:p14="http://schemas.microsoft.com/office/powerpoint/2010/main" val="258541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74425-F256-1D13-EF4F-CAF0CEDDE280}"/>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4FBFF279-DF5C-A20A-0A85-0047E2A9D17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1D5206A-9860-3255-C20A-261653CEBB78}"/>
              </a:ext>
            </a:extLst>
          </p:cNvPr>
          <p:cNvSpPr/>
          <p:nvPr/>
        </p:nvSpPr>
        <p:spPr>
          <a:xfrm>
            <a:off x="8642554" y="6567949"/>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85BAEFB7-FB1D-86D6-FABF-3C6E39B68B1B}"/>
              </a:ext>
            </a:extLst>
          </p:cNvPr>
          <p:cNvSpPr/>
          <p:nvPr/>
        </p:nvSpPr>
        <p:spPr>
          <a:xfrm>
            <a:off x="11729884" y="6115665"/>
            <a:ext cx="157315" cy="452284"/>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A92BF38F-F0D6-5F98-2ACB-CF066BB62583}"/>
              </a:ext>
            </a:extLst>
          </p:cNvPr>
          <p:cNvSpPr/>
          <p:nvPr/>
        </p:nvSpPr>
        <p:spPr>
          <a:xfrm>
            <a:off x="250722" y="162233"/>
            <a:ext cx="3244645" cy="1474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256BC56-6207-0A0F-ABEA-E6CE0B48C6AF}"/>
              </a:ext>
            </a:extLst>
          </p:cNvPr>
          <p:cNvSpPr/>
          <p:nvPr/>
        </p:nvSpPr>
        <p:spPr>
          <a:xfrm>
            <a:off x="250722" y="309717"/>
            <a:ext cx="108155" cy="634180"/>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046234BE-1064-D3CF-539B-D27D5381FBF4}"/>
              </a:ext>
            </a:extLst>
          </p:cNvPr>
          <p:cNvSpPr/>
          <p:nvPr/>
        </p:nvSpPr>
        <p:spPr>
          <a:xfrm>
            <a:off x="353811" y="323845"/>
            <a:ext cx="5747086" cy="769441"/>
          </a:xfrm>
          <a:prstGeom prst="rect">
            <a:avLst/>
          </a:prstGeom>
          <a:noFill/>
        </p:spPr>
        <p:txBody>
          <a:bodyPr wrap="none" lIns="91440" tIns="45720" rIns="91440" bIns="45720">
            <a:spAutoFit/>
          </a:bodyPr>
          <a:lstStyle/>
          <a:p>
            <a:pPr algn="ctr"/>
            <a:r>
              <a:rPr lang="en-US" sz="4400" b="1" cap="none" spc="50" dirty="0">
                <a:ln w="0"/>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Components of OS</a:t>
            </a:r>
          </a:p>
        </p:txBody>
      </p:sp>
      <p:sp>
        <p:nvSpPr>
          <p:cNvPr id="2" name="Rectangle 3">
            <a:extLst>
              <a:ext uri="{FF2B5EF4-FFF2-40B4-BE49-F238E27FC236}">
                <a16:creationId xmlns:a16="http://schemas.microsoft.com/office/drawing/2014/main" id="{4FB0F802-0D89-80B2-EA21-E3FCEEF0009E}"/>
              </a:ext>
            </a:extLst>
          </p:cNvPr>
          <p:cNvSpPr txBox="1">
            <a:spLocks noChangeArrowheads="1"/>
          </p:cNvSpPr>
          <p:nvPr/>
        </p:nvSpPr>
        <p:spPr>
          <a:xfrm>
            <a:off x="520902" y="1162663"/>
            <a:ext cx="11574005" cy="50795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Kernel: Core components of the OS</a:t>
            </a:r>
          </a:p>
          <a:p>
            <a:r>
              <a:rPr lang="en-US" altLang="en-US" sz="2400" dirty="0"/>
              <a:t>Process scheduler</a:t>
            </a:r>
          </a:p>
          <a:p>
            <a:pPr lvl="1"/>
            <a:r>
              <a:rPr lang="en-US" altLang="en-US" sz="2200" dirty="0"/>
              <a:t>Determines when and for long each process executes</a:t>
            </a:r>
          </a:p>
          <a:p>
            <a:r>
              <a:rPr lang="en-US" altLang="en-US" sz="2400" dirty="0"/>
              <a:t>Memory manager</a:t>
            </a:r>
          </a:p>
          <a:p>
            <a:pPr lvl="1"/>
            <a:r>
              <a:rPr lang="en-US" altLang="en-US" sz="2200" dirty="0"/>
              <a:t>Determines when and how memory is allocated to processes</a:t>
            </a:r>
          </a:p>
          <a:p>
            <a:pPr lvl="1"/>
            <a:r>
              <a:rPr lang="en-US" altLang="en-US" sz="2200" dirty="0"/>
              <a:t>Decides what to do when main memory is full</a:t>
            </a:r>
          </a:p>
          <a:p>
            <a:r>
              <a:rPr lang="en-US" altLang="en-US" sz="2400" dirty="0"/>
              <a:t>File system</a:t>
            </a:r>
          </a:p>
          <a:p>
            <a:pPr lvl="1"/>
            <a:r>
              <a:rPr lang="en-US" altLang="en-US" sz="2200" dirty="0"/>
              <a:t>Organizes named collections of data in persistent storage </a:t>
            </a:r>
          </a:p>
          <a:p>
            <a:r>
              <a:rPr lang="en-US" altLang="en-US" sz="2400" dirty="0"/>
              <a:t>Networking</a:t>
            </a:r>
          </a:p>
          <a:p>
            <a:pPr lvl="1"/>
            <a:r>
              <a:rPr lang="en-US" altLang="en-US" sz="2200" dirty="0"/>
              <a:t>Enables processes to communicate with one another</a:t>
            </a:r>
          </a:p>
          <a:p>
            <a:r>
              <a:rPr lang="en-US" altLang="en-US" sz="2400" dirty="0"/>
              <a:t>Protection and Security</a:t>
            </a:r>
          </a:p>
          <a:p>
            <a:pPr lvl="1"/>
            <a:r>
              <a:rPr lang="en-US" altLang="en-US" sz="2200" b="1" dirty="0">
                <a:solidFill>
                  <a:srgbClr val="3366FF"/>
                </a:solidFill>
              </a:rPr>
              <a:t>Protection </a:t>
            </a:r>
            <a:r>
              <a:rPr lang="en-US" altLang="en-US" sz="2200" dirty="0"/>
              <a:t>– A mechanism for controlling access of processes (or users)  to resources defined by the OS</a:t>
            </a:r>
          </a:p>
          <a:p>
            <a:pPr lvl="1"/>
            <a:r>
              <a:rPr lang="en-US" altLang="en-US" sz="2200" b="1" dirty="0">
                <a:solidFill>
                  <a:srgbClr val="3366FF"/>
                </a:solidFill>
              </a:rPr>
              <a:t>Security </a:t>
            </a:r>
            <a:r>
              <a:rPr lang="en-US" altLang="en-US" sz="2200" dirty="0"/>
              <a:t>–  A defense of the system against internal and external attacks</a:t>
            </a:r>
          </a:p>
        </p:txBody>
      </p:sp>
    </p:spTree>
    <p:extLst>
      <p:ext uri="{BB962C8B-B14F-4D97-AF65-F5344CB8AC3E}">
        <p14:creationId xmlns:p14="http://schemas.microsoft.com/office/powerpoint/2010/main" val="18965965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4C1FB-354A-8B9A-E347-68EEE2FECD8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C98618F5-7A19-6663-4864-54172DBFABE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F65F4157-DB64-8730-B4A9-D50A26420AB3}"/>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6374714-F0ED-4176-5167-6377EF504DDA}"/>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0598B573-33F3-66F5-3562-3758F84FCED4}"/>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1273A35F-C29B-1319-E5D8-55BE9D14DB58}"/>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1ECBE64-84F7-0D5A-08E4-D0E555369BE8}"/>
              </a:ext>
            </a:extLst>
          </p:cNvPr>
          <p:cNvSpPr/>
          <p:nvPr/>
        </p:nvSpPr>
        <p:spPr>
          <a:xfrm>
            <a:off x="366395" y="297616"/>
            <a:ext cx="155363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Quiz</a:t>
            </a:r>
          </a:p>
        </p:txBody>
      </p:sp>
      <p:sp>
        <p:nvSpPr>
          <p:cNvPr id="13" name="TextBox 12">
            <a:extLst>
              <a:ext uri="{FF2B5EF4-FFF2-40B4-BE49-F238E27FC236}">
                <a16:creationId xmlns:a16="http://schemas.microsoft.com/office/drawing/2014/main" id="{710496EB-34E0-7C43-A67E-31F5E671D42E}"/>
              </a:ext>
            </a:extLst>
          </p:cNvPr>
          <p:cNvSpPr txBox="1"/>
          <p:nvPr/>
        </p:nvSpPr>
        <p:spPr>
          <a:xfrm>
            <a:off x="830824" y="1324717"/>
            <a:ext cx="10387782" cy="1938992"/>
          </a:xfrm>
          <a:prstGeom prst="rect">
            <a:avLst/>
          </a:prstGeom>
          <a:noFill/>
        </p:spPr>
        <p:txBody>
          <a:bodyPr wrap="square">
            <a:spAutoFit/>
          </a:bodyPr>
          <a:lstStyle/>
          <a:p>
            <a:r>
              <a:rPr lang="en-US" sz="2400" b="1" i="0" dirty="0">
                <a:solidFill>
                  <a:srgbClr val="333333"/>
                </a:solidFill>
                <a:effectLst/>
                <a:latin typeface="Montserrat" panose="00000500000000000000" pitchFamily="2" charset="0"/>
              </a:rPr>
              <a:t>Which of the following windows does not have a start button?</a:t>
            </a:r>
          </a:p>
          <a:p>
            <a:pPr marL="914400" lvl="1" indent="-457200">
              <a:buFont typeface="+mj-lt"/>
              <a:buAutoNum type="arabicPeriod"/>
            </a:pPr>
            <a:r>
              <a:rPr lang="en-US" sz="2400" i="0" dirty="0">
                <a:solidFill>
                  <a:srgbClr val="333333"/>
                </a:solidFill>
                <a:effectLst/>
                <a:latin typeface="Montserrat" panose="00000500000000000000" pitchFamily="2" charset="0"/>
              </a:rPr>
              <a:t>Windows 7</a:t>
            </a:r>
          </a:p>
          <a:p>
            <a:pPr marL="914400" lvl="1" indent="-457200">
              <a:buFont typeface="+mj-lt"/>
              <a:buAutoNum type="arabicPeriod"/>
            </a:pPr>
            <a:r>
              <a:rPr lang="en-US" sz="2400" i="0" dirty="0">
                <a:solidFill>
                  <a:srgbClr val="333333"/>
                </a:solidFill>
                <a:effectLst/>
                <a:latin typeface="Montserrat" panose="00000500000000000000" pitchFamily="2" charset="0"/>
              </a:rPr>
              <a:t>Windows 8</a:t>
            </a:r>
          </a:p>
          <a:p>
            <a:pPr marL="914400" lvl="1" indent="-457200">
              <a:buFont typeface="+mj-lt"/>
              <a:buAutoNum type="arabicPeriod"/>
            </a:pPr>
            <a:r>
              <a:rPr lang="en-US" sz="2400" i="0" dirty="0">
                <a:solidFill>
                  <a:srgbClr val="333333"/>
                </a:solidFill>
                <a:effectLst/>
                <a:latin typeface="Montserrat" panose="00000500000000000000" pitchFamily="2" charset="0"/>
              </a:rPr>
              <a:t>Windows XP</a:t>
            </a:r>
          </a:p>
          <a:p>
            <a:pPr marL="914400" lvl="1" indent="-457200">
              <a:buFont typeface="+mj-lt"/>
              <a:buAutoNum type="arabicPeriod"/>
            </a:pPr>
            <a:r>
              <a:rPr lang="en-US" sz="2400" i="0" dirty="0">
                <a:solidFill>
                  <a:srgbClr val="333333"/>
                </a:solidFill>
                <a:effectLst/>
                <a:latin typeface="Montserrat" panose="00000500000000000000" pitchFamily="2" charset="0"/>
              </a:rPr>
              <a:t>None of these</a:t>
            </a:r>
            <a:endParaRPr lang="en-IN" sz="2400" dirty="0"/>
          </a:p>
        </p:txBody>
      </p:sp>
      <p:sp>
        <p:nvSpPr>
          <p:cNvPr id="15" name="TextBox 14">
            <a:extLst>
              <a:ext uri="{FF2B5EF4-FFF2-40B4-BE49-F238E27FC236}">
                <a16:creationId xmlns:a16="http://schemas.microsoft.com/office/drawing/2014/main" id="{C6155143-A1A9-1DE8-0DC1-40B5475F69CE}"/>
              </a:ext>
            </a:extLst>
          </p:cNvPr>
          <p:cNvSpPr txBox="1"/>
          <p:nvPr/>
        </p:nvSpPr>
        <p:spPr>
          <a:xfrm>
            <a:off x="830824" y="3747557"/>
            <a:ext cx="10387782" cy="2308324"/>
          </a:xfrm>
          <a:prstGeom prst="rect">
            <a:avLst/>
          </a:prstGeom>
          <a:noFill/>
        </p:spPr>
        <p:txBody>
          <a:bodyPr wrap="square">
            <a:spAutoFit/>
          </a:bodyPr>
          <a:lstStyle/>
          <a:p>
            <a:pPr algn="just"/>
            <a:r>
              <a:rPr lang="en-US" sz="2400" b="1" i="0" dirty="0">
                <a:solidFill>
                  <a:srgbClr val="333333"/>
                </a:solidFill>
                <a:effectLst/>
                <a:latin typeface="Montserrat" panose="00000500000000000000" pitchFamily="2" charset="0"/>
              </a:rPr>
              <a:t>Which of the following operating systems does not support more than one program at a time?</a:t>
            </a:r>
          </a:p>
          <a:p>
            <a:pPr marL="914400" lvl="1" indent="-457200" algn="just">
              <a:buFont typeface="+mj-lt"/>
              <a:buAutoNum type="arabicPeriod"/>
            </a:pPr>
            <a:r>
              <a:rPr lang="en-US" sz="2400" i="0" dirty="0">
                <a:solidFill>
                  <a:srgbClr val="333333"/>
                </a:solidFill>
                <a:effectLst/>
                <a:latin typeface="Montserrat" panose="00000500000000000000" pitchFamily="2" charset="0"/>
              </a:rPr>
              <a:t>Linux</a:t>
            </a:r>
          </a:p>
          <a:p>
            <a:pPr marL="914400" lvl="1" indent="-457200" algn="just">
              <a:buFont typeface="+mj-lt"/>
              <a:buAutoNum type="arabicPeriod"/>
            </a:pPr>
            <a:r>
              <a:rPr lang="en-US" sz="2400" i="0" dirty="0">
                <a:solidFill>
                  <a:srgbClr val="333333"/>
                </a:solidFill>
                <a:effectLst/>
                <a:latin typeface="Montserrat" panose="00000500000000000000" pitchFamily="2" charset="0"/>
              </a:rPr>
              <a:t>Windows</a:t>
            </a:r>
          </a:p>
          <a:p>
            <a:pPr marL="914400" lvl="1" indent="-457200" algn="just">
              <a:buFont typeface="+mj-lt"/>
              <a:buAutoNum type="arabicPeriod"/>
            </a:pPr>
            <a:r>
              <a:rPr lang="en-US" sz="2400" i="0" dirty="0">
                <a:solidFill>
                  <a:srgbClr val="333333"/>
                </a:solidFill>
                <a:effectLst/>
                <a:latin typeface="Montserrat" panose="00000500000000000000" pitchFamily="2" charset="0"/>
              </a:rPr>
              <a:t>MAC</a:t>
            </a:r>
          </a:p>
          <a:p>
            <a:pPr marL="914400" lvl="1" indent="-457200" algn="just">
              <a:buFont typeface="+mj-lt"/>
              <a:buAutoNum type="arabicPeriod"/>
            </a:pPr>
            <a:r>
              <a:rPr lang="en-US" sz="2400" i="0" dirty="0">
                <a:solidFill>
                  <a:srgbClr val="333333"/>
                </a:solidFill>
                <a:effectLst/>
                <a:latin typeface="Montserrat" panose="00000500000000000000" pitchFamily="2" charset="0"/>
              </a:rPr>
              <a:t>DOS</a:t>
            </a:r>
          </a:p>
        </p:txBody>
      </p:sp>
    </p:spTree>
    <p:extLst>
      <p:ext uri="{BB962C8B-B14F-4D97-AF65-F5344CB8AC3E}">
        <p14:creationId xmlns:p14="http://schemas.microsoft.com/office/powerpoint/2010/main" val="396544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8D80D-CEDE-6788-F0D8-C6BC0B8E2CA4}"/>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D5435FEE-A770-08E1-2C93-7C2DB047154F}"/>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4EBDD595-887D-940D-B7F4-20A7783A0BCF}"/>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0AC9B62E-4A0B-7F6E-2AAB-840F8FE85058}"/>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79F55E1B-A169-28B8-70F0-EA3A0DED1450}"/>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B00DA25-3BBE-BFE7-8F9C-2B5A92CDA3C5}"/>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B38EDC1C-3C1D-EBEE-6CD7-403BD5EA85AB}"/>
              </a:ext>
            </a:extLst>
          </p:cNvPr>
          <p:cNvSpPr/>
          <p:nvPr/>
        </p:nvSpPr>
        <p:spPr>
          <a:xfrm>
            <a:off x="366395" y="297616"/>
            <a:ext cx="1553631"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Quiz</a:t>
            </a:r>
          </a:p>
        </p:txBody>
      </p:sp>
      <p:sp>
        <p:nvSpPr>
          <p:cNvPr id="13" name="TextBox 12">
            <a:extLst>
              <a:ext uri="{FF2B5EF4-FFF2-40B4-BE49-F238E27FC236}">
                <a16:creationId xmlns:a16="http://schemas.microsoft.com/office/drawing/2014/main" id="{1262E0C1-65DB-9114-2B06-3E2FB18FD166}"/>
              </a:ext>
            </a:extLst>
          </p:cNvPr>
          <p:cNvSpPr txBox="1"/>
          <p:nvPr/>
        </p:nvSpPr>
        <p:spPr>
          <a:xfrm>
            <a:off x="830824" y="1324717"/>
            <a:ext cx="10387782" cy="2308324"/>
          </a:xfrm>
          <a:prstGeom prst="rect">
            <a:avLst/>
          </a:prstGeom>
          <a:noFill/>
        </p:spPr>
        <p:txBody>
          <a:bodyPr wrap="square">
            <a:spAutoFit/>
          </a:bodyPr>
          <a:lstStyle/>
          <a:p>
            <a:r>
              <a:rPr lang="en-US" sz="2400" b="1" i="0" dirty="0">
                <a:solidFill>
                  <a:srgbClr val="333333"/>
                </a:solidFill>
                <a:effectLst/>
                <a:latin typeface="Montserrat" panose="00000500000000000000" pitchFamily="2" charset="0"/>
              </a:rPr>
              <a:t>Who provides the interface to access the services of the operating system?</a:t>
            </a:r>
          </a:p>
          <a:p>
            <a:pPr marL="914400" lvl="1" indent="-457200">
              <a:buFont typeface="+mj-lt"/>
              <a:buAutoNum type="arabicPeriod"/>
            </a:pPr>
            <a:r>
              <a:rPr lang="en-US" sz="2400" i="0" dirty="0">
                <a:solidFill>
                  <a:srgbClr val="333333"/>
                </a:solidFill>
                <a:effectLst/>
                <a:latin typeface="Montserrat" panose="00000500000000000000" pitchFamily="2" charset="0"/>
              </a:rPr>
              <a:t>API</a:t>
            </a:r>
          </a:p>
          <a:p>
            <a:pPr marL="914400" lvl="1" indent="-457200">
              <a:buFont typeface="+mj-lt"/>
              <a:buAutoNum type="arabicPeriod"/>
            </a:pPr>
            <a:r>
              <a:rPr lang="en-US" sz="2400" i="0" dirty="0">
                <a:solidFill>
                  <a:srgbClr val="333333"/>
                </a:solidFill>
                <a:effectLst/>
                <a:latin typeface="Montserrat" panose="00000500000000000000" pitchFamily="2" charset="0"/>
              </a:rPr>
              <a:t>System call</a:t>
            </a:r>
          </a:p>
          <a:p>
            <a:pPr marL="914400" lvl="1" indent="-457200">
              <a:buFont typeface="+mj-lt"/>
              <a:buAutoNum type="arabicPeriod"/>
            </a:pPr>
            <a:r>
              <a:rPr lang="en-US" sz="2400" i="0" dirty="0">
                <a:solidFill>
                  <a:srgbClr val="333333"/>
                </a:solidFill>
                <a:effectLst/>
                <a:latin typeface="Montserrat" panose="00000500000000000000" pitchFamily="2" charset="0"/>
              </a:rPr>
              <a:t>Library</a:t>
            </a:r>
          </a:p>
          <a:p>
            <a:pPr marL="914400" lvl="1" indent="-457200">
              <a:buFont typeface="+mj-lt"/>
              <a:buAutoNum type="arabicPeriod"/>
            </a:pPr>
            <a:r>
              <a:rPr lang="en-US" sz="2400" i="0" dirty="0">
                <a:solidFill>
                  <a:srgbClr val="333333"/>
                </a:solidFill>
                <a:effectLst/>
                <a:latin typeface="Montserrat" panose="00000500000000000000" pitchFamily="2" charset="0"/>
              </a:rPr>
              <a:t>Assembly instruction</a:t>
            </a:r>
            <a:endParaRPr lang="en-IN" sz="2400" dirty="0"/>
          </a:p>
        </p:txBody>
      </p:sp>
    </p:spTree>
    <p:extLst>
      <p:ext uri="{BB962C8B-B14F-4D97-AF65-F5344CB8AC3E}">
        <p14:creationId xmlns:p14="http://schemas.microsoft.com/office/powerpoint/2010/main" val="30341795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73350-D75C-F1BA-60BE-3D3E4CE4A8B8}"/>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E2D50D3D-A261-8929-3C02-CF6A8B4CB63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7D653E49-6165-AD17-A556-516E36158D50}"/>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375F1151-DB43-525B-FE45-12DC33CA9A0C}"/>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8F055ACF-2C89-5AF7-CCBD-583210B8F568}"/>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07AC9B1C-5FBE-C312-82AC-43ACB661F908}"/>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7F06BA34-A280-314C-6136-2F66363EA01E}"/>
              </a:ext>
            </a:extLst>
          </p:cNvPr>
          <p:cNvSpPr/>
          <p:nvPr/>
        </p:nvSpPr>
        <p:spPr>
          <a:xfrm>
            <a:off x="368080" y="309717"/>
            <a:ext cx="3175869"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Questions</a:t>
            </a:r>
          </a:p>
        </p:txBody>
      </p:sp>
      <p:graphicFrame>
        <p:nvGraphicFramePr>
          <p:cNvPr id="2" name="Table 1">
            <a:extLst>
              <a:ext uri="{FF2B5EF4-FFF2-40B4-BE49-F238E27FC236}">
                <a16:creationId xmlns:a16="http://schemas.microsoft.com/office/drawing/2014/main" id="{A41575C9-2D57-84E9-D5E3-DDF98DFFBB89}"/>
              </a:ext>
            </a:extLst>
          </p:cNvPr>
          <p:cNvGraphicFramePr>
            <a:graphicFrameLocks noGrp="1"/>
          </p:cNvGraphicFramePr>
          <p:nvPr>
            <p:extLst>
              <p:ext uri="{D42A27DB-BD31-4B8C-83A1-F6EECF244321}">
                <p14:modId xmlns:p14="http://schemas.microsoft.com/office/powerpoint/2010/main" val="4186899487"/>
              </p:ext>
            </p:extLst>
          </p:nvPr>
        </p:nvGraphicFramePr>
        <p:xfrm>
          <a:off x="586646" y="1519341"/>
          <a:ext cx="11235988" cy="3740150"/>
        </p:xfrm>
        <a:graphic>
          <a:graphicData uri="http://schemas.openxmlformats.org/drawingml/2006/table">
            <a:tbl>
              <a:tblPr>
                <a:tableStyleId>{5C22544A-7EE6-4342-B048-85BDC9FD1C3A}</a:tableStyleId>
              </a:tblPr>
              <a:tblGrid>
                <a:gridCol w="1032818">
                  <a:extLst>
                    <a:ext uri="{9D8B030D-6E8A-4147-A177-3AD203B41FA5}">
                      <a16:colId xmlns:a16="http://schemas.microsoft.com/office/drawing/2014/main" val="1788907954"/>
                    </a:ext>
                  </a:extLst>
                </a:gridCol>
                <a:gridCol w="10203170">
                  <a:extLst>
                    <a:ext uri="{9D8B030D-6E8A-4147-A177-3AD203B41FA5}">
                      <a16:colId xmlns:a16="http://schemas.microsoft.com/office/drawing/2014/main" val="2762484931"/>
                    </a:ext>
                  </a:extLst>
                </a:gridCol>
              </a:tblGrid>
              <a:tr h="0">
                <a:tc>
                  <a:txBody>
                    <a:bodyPr/>
                    <a:lstStyle/>
                    <a:p>
                      <a:pPr algn="ctr">
                        <a:lnSpc>
                          <a:spcPct val="107000"/>
                        </a:lnSpc>
                      </a:pPr>
                      <a:r>
                        <a:rPr lang="en-US" sz="2400">
                          <a:effectLst/>
                        </a:rPr>
                        <a:t>1</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dirty="0">
                          <a:effectLst/>
                        </a:rPr>
                        <a:t>Define operating system.</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2267821"/>
                  </a:ext>
                </a:extLst>
              </a:tr>
              <a:tr h="0">
                <a:tc>
                  <a:txBody>
                    <a:bodyPr/>
                    <a:lstStyle/>
                    <a:p>
                      <a:pPr algn="ctr">
                        <a:lnSpc>
                          <a:spcPct val="107000"/>
                        </a:lnSpc>
                      </a:pPr>
                      <a:r>
                        <a:rPr lang="en-US" sz="2400">
                          <a:effectLst/>
                        </a:rPr>
                        <a:t>2</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a:effectLst/>
                        </a:rPr>
                        <a:t>Outline the operating system functions.</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9241446"/>
                  </a:ext>
                </a:extLst>
              </a:tr>
              <a:tr h="0">
                <a:tc>
                  <a:txBody>
                    <a:bodyPr/>
                    <a:lstStyle/>
                    <a:p>
                      <a:pPr algn="ctr">
                        <a:lnSpc>
                          <a:spcPct val="107000"/>
                        </a:lnSpc>
                      </a:pPr>
                      <a:r>
                        <a:rPr lang="en-US" sz="2400">
                          <a:effectLst/>
                        </a:rPr>
                        <a:t>3</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a:effectLst/>
                        </a:rPr>
                        <a:t>Explain the two modes of operating system operations.</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7528554"/>
                  </a:ext>
                </a:extLst>
              </a:tr>
              <a:tr h="0">
                <a:tc>
                  <a:txBody>
                    <a:bodyPr/>
                    <a:lstStyle/>
                    <a:p>
                      <a:pPr algn="ctr">
                        <a:lnSpc>
                          <a:spcPct val="107000"/>
                        </a:lnSpc>
                      </a:pPr>
                      <a:r>
                        <a:rPr lang="en-US" sz="2400">
                          <a:effectLst/>
                        </a:rPr>
                        <a:t>4</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a:effectLst/>
                        </a:rPr>
                        <a:t>Explain any two computing environments.</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4350214"/>
                  </a:ext>
                </a:extLst>
              </a:tr>
              <a:tr h="0">
                <a:tc>
                  <a:txBody>
                    <a:bodyPr/>
                    <a:lstStyle/>
                    <a:p>
                      <a:pPr algn="ctr">
                        <a:lnSpc>
                          <a:spcPct val="107000"/>
                        </a:lnSpc>
                      </a:pPr>
                      <a:r>
                        <a:rPr lang="en-US" sz="2400">
                          <a:effectLst/>
                        </a:rPr>
                        <a:t>5</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a:effectLst/>
                        </a:rPr>
                        <a:t>List the examples of open source operating systems.</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84720"/>
                  </a:ext>
                </a:extLst>
              </a:tr>
              <a:tr h="0">
                <a:tc>
                  <a:txBody>
                    <a:bodyPr/>
                    <a:lstStyle/>
                    <a:p>
                      <a:pPr algn="ctr">
                        <a:lnSpc>
                          <a:spcPct val="107000"/>
                        </a:lnSpc>
                      </a:pPr>
                      <a:r>
                        <a:rPr lang="en-US" sz="2400">
                          <a:effectLst/>
                        </a:rPr>
                        <a:t>6</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a:effectLst/>
                        </a:rPr>
                        <a:t>Describe the operating system services.</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507919"/>
                  </a:ext>
                </a:extLst>
              </a:tr>
              <a:tr h="161290">
                <a:tc>
                  <a:txBody>
                    <a:bodyPr/>
                    <a:lstStyle/>
                    <a:p>
                      <a:pPr algn="ctr">
                        <a:lnSpc>
                          <a:spcPct val="107000"/>
                        </a:lnSpc>
                      </a:pPr>
                      <a:r>
                        <a:rPr lang="en-US" sz="2400">
                          <a:effectLst/>
                        </a:rPr>
                        <a:t>7</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a:effectLst/>
                        </a:rPr>
                        <a:t>Compare the command-line interface (CLI) with graphical user interfaces (GUI).</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886561"/>
                  </a:ext>
                </a:extLst>
              </a:tr>
              <a:tr h="0">
                <a:tc>
                  <a:txBody>
                    <a:bodyPr/>
                    <a:lstStyle/>
                    <a:p>
                      <a:pPr algn="ctr">
                        <a:lnSpc>
                          <a:spcPct val="107000"/>
                        </a:lnSpc>
                      </a:pPr>
                      <a:r>
                        <a:rPr lang="en-US" sz="2400">
                          <a:effectLst/>
                        </a:rPr>
                        <a:t>8</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a:effectLst/>
                        </a:rPr>
                        <a:t>Define system call.</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6053012"/>
                  </a:ext>
                </a:extLst>
              </a:tr>
              <a:tr h="0">
                <a:tc>
                  <a:txBody>
                    <a:bodyPr/>
                    <a:lstStyle/>
                    <a:p>
                      <a:pPr algn="ctr">
                        <a:lnSpc>
                          <a:spcPct val="107000"/>
                        </a:lnSpc>
                      </a:pPr>
                      <a:r>
                        <a:rPr lang="en-US" sz="2400">
                          <a:effectLst/>
                        </a:rPr>
                        <a:t>9</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a:effectLst/>
                        </a:rPr>
                        <a:t>Summarize the file management system calls.</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254316"/>
                  </a:ext>
                </a:extLst>
              </a:tr>
              <a:tr h="0">
                <a:tc>
                  <a:txBody>
                    <a:bodyPr/>
                    <a:lstStyle/>
                    <a:p>
                      <a:pPr algn="ctr">
                        <a:lnSpc>
                          <a:spcPct val="107000"/>
                        </a:lnSpc>
                      </a:pPr>
                      <a:r>
                        <a:rPr lang="en-US" sz="2400">
                          <a:effectLst/>
                        </a:rPr>
                        <a:t>10</a:t>
                      </a:r>
                      <a:endParaRPr lang="en-IN"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pPr>
                      <a:r>
                        <a:rPr lang="en-US" sz="2400" dirty="0">
                          <a:effectLst/>
                        </a:rPr>
                        <a:t>Outline the design goals of operating system.</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6837622"/>
                  </a:ext>
                </a:extLst>
              </a:tr>
            </a:tbl>
          </a:graphicData>
        </a:graphic>
      </p:graphicFrame>
    </p:spTree>
    <p:extLst>
      <p:ext uri="{BB962C8B-B14F-4D97-AF65-F5344CB8AC3E}">
        <p14:creationId xmlns:p14="http://schemas.microsoft.com/office/powerpoint/2010/main" val="14076189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4A0DF-3C88-272B-4DE9-D55779F0BAB1}"/>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6B0CBA5-B199-2ABA-FE79-450112F9B818}"/>
              </a:ext>
            </a:extLst>
          </p:cNvPr>
          <p:cNvGraphicFramePr>
            <a:graphicFrameLocks noGrp="1"/>
          </p:cNvGraphicFramePr>
          <p:nvPr>
            <p:extLst>
              <p:ext uri="{D42A27DB-BD31-4B8C-83A1-F6EECF244321}">
                <p14:modId xmlns:p14="http://schemas.microsoft.com/office/powerpoint/2010/main" val="572772545"/>
              </p:ext>
            </p:extLst>
          </p:nvPr>
        </p:nvGraphicFramePr>
        <p:xfrm>
          <a:off x="510458" y="1053856"/>
          <a:ext cx="11171084" cy="5305553"/>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770291506"/>
                    </a:ext>
                  </a:extLst>
                </a:gridCol>
                <a:gridCol w="10358284">
                  <a:extLst>
                    <a:ext uri="{9D8B030D-6E8A-4147-A177-3AD203B41FA5}">
                      <a16:colId xmlns:a16="http://schemas.microsoft.com/office/drawing/2014/main" val="3549666606"/>
                    </a:ext>
                  </a:extLst>
                </a:gridCol>
              </a:tblGrid>
              <a:tr h="0">
                <a:tc>
                  <a:txBody>
                    <a:bodyPr/>
                    <a:lstStyle/>
                    <a:p>
                      <a:pPr algn="ctr">
                        <a:lnSpc>
                          <a:spcPct val="107000"/>
                        </a:lnSpc>
                        <a:spcAft>
                          <a:spcPts val="800"/>
                        </a:spcAft>
                      </a:pPr>
                      <a:r>
                        <a:rPr lang="en-US" sz="2400">
                          <a:effectLst/>
                        </a:rPr>
                        <a:t>1</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a:effectLst/>
                        </a:rPr>
                        <a:t>Explain the difference between the user view and system view of an operating system.</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3796504339"/>
                  </a:ext>
                </a:extLst>
              </a:tr>
              <a:tr h="0">
                <a:tc>
                  <a:txBody>
                    <a:bodyPr/>
                    <a:lstStyle/>
                    <a:p>
                      <a:pPr algn="ctr">
                        <a:lnSpc>
                          <a:spcPct val="107000"/>
                        </a:lnSpc>
                        <a:spcAft>
                          <a:spcPts val="800"/>
                        </a:spcAft>
                      </a:pPr>
                      <a:r>
                        <a:rPr lang="en-US" sz="2400">
                          <a:effectLst/>
                        </a:rPr>
                        <a:t>2</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a:effectLst/>
                        </a:rPr>
                        <a:t>Outline different types of operating system interfaces.</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3812598218"/>
                  </a:ext>
                </a:extLst>
              </a:tr>
              <a:tr h="0">
                <a:tc>
                  <a:txBody>
                    <a:bodyPr/>
                    <a:lstStyle/>
                    <a:p>
                      <a:pPr algn="ctr">
                        <a:lnSpc>
                          <a:spcPct val="107000"/>
                        </a:lnSpc>
                        <a:spcAft>
                          <a:spcPts val="800"/>
                        </a:spcAft>
                      </a:pPr>
                      <a:r>
                        <a:rPr lang="en-US" sz="2400">
                          <a:effectLst/>
                        </a:rPr>
                        <a:t>3</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a:effectLst/>
                        </a:rPr>
                        <a:t>Summarize the operating system operations.</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3270039807"/>
                  </a:ext>
                </a:extLst>
              </a:tr>
              <a:tr h="0">
                <a:tc>
                  <a:txBody>
                    <a:bodyPr/>
                    <a:lstStyle/>
                    <a:p>
                      <a:pPr algn="ctr">
                        <a:lnSpc>
                          <a:spcPct val="107000"/>
                        </a:lnSpc>
                        <a:spcAft>
                          <a:spcPts val="800"/>
                        </a:spcAft>
                      </a:pPr>
                      <a:r>
                        <a:rPr lang="en-US" sz="2400">
                          <a:effectLst/>
                        </a:rPr>
                        <a:t>4</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a:effectLst/>
                        </a:rPr>
                        <a:t>Explain how an operating system handles protection and security.</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666838619"/>
                  </a:ext>
                </a:extLst>
              </a:tr>
              <a:tr h="0">
                <a:tc>
                  <a:txBody>
                    <a:bodyPr/>
                    <a:lstStyle/>
                    <a:p>
                      <a:pPr algn="ctr">
                        <a:lnSpc>
                          <a:spcPct val="107000"/>
                        </a:lnSpc>
                        <a:spcAft>
                          <a:spcPts val="800"/>
                        </a:spcAft>
                      </a:pPr>
                      <a:r>
                        <a:rPr lang="en-US" sz="2400">
                          <a:effectLst/>
                        </a:rPr>
                        <a:t>5</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a:effectLst/>
                        </a:rPr>
                        <a:t>Explain various operating system functions.</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3295893753"/>
                  </a:ext>
                </a:extLst>
              </a:tr>
              <a:tr h="0">
                <a:tc>
                  <a:txBody>
                    <a:bodyPr/>
                    <a:lstStyle/>
                    <a:p>
                      <a:pPr algn="ctr">
                        <a:lnSpc>
                          <a:spcPct val="107000"/>
                        </a:lnSpc>
                        <a:spcAft>
                          <a:spcPts val="800"/>
                        </a:spcAft>
                      </a:pPr>
                      <a:r>
                        <a:rPr lang="en-US" sz="2400">
                          <a:effectLst/>
                        </a:rPr>
                        <a:t>6</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a:effectLst/>
                        </a:rPr>
                        <a:t>Summarize the operating system services.</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2622596186"/>
                  </a:ext>
                </a:extLst>
              </a:tr>
              <a:tr h="0">
                <a:tc>
                  <a:txBody>
                    <a:bodyPr/>
                    <a:lstStyle/>
                    <a:p>
                      <a:pPr algn="ctr">
                        <a:lnSpc>
                          <a:spcPct val="107000"/>
                        </a:lnSpc>
                        <a:spcAft>
                          <a:spcPts val="800"/>
                        </a:spcAft>
                      </a:pPr>
                      <a:r>
                        <a:rPr lang="en-US" sz="2400">
                          <a:effectLst/>
                        </a:rPr>
                        <a:t>7</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a:effectLst/>
                        </a:rPr>
                        <a:t>Outline different types of user and operating system interfaces.</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2920159524"/>
                  </a:ext>
                </a:extLst>
              </a:tr>
              <a:tr h="0">
                <a:tc>
                  <a:txBody>
                    <a:bodyPr/>
                    <a:lstStyle/>
                    <a:p>
                      <a:pPr algn="ctr">
                        <a:lnSpc>
                          <a:spcPct val="107000"/>
                        </a:lnSpc>
                        <a:spcAft>
                          <a:spcPts val="800"/>
                        </a:spcAft>
                      </a:pPr>
                      <a:r>
                        <a:rPr lang="en-US" sz="2400">
                          <a:effectLst/>
                        </a:rPr>
                        <a:t>8</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a:effectLst/>
                        </a:rPr>
                        <a:t>What is a system call? Explain exactly how a system calls switches a process to kernel mode during its execution and how is it switched back to user mode on return from a system call.</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3871395890"/>
                  </a:ext>
                </a:extLst>
              </a:tr>
              <a:tr h="0">
                <a:tc>
                  <a:txBody>
                    <a:bodyPr/>
                    <a:lstStyle/>
                    <a:p>
                      <a:pPr algn="ctr">
                        <a:lnSpc>
                          <a:spcPct val="107000"/>
                        </a:lnSpc>
                        <a:spcAft>
                          <a:spcPts val="800"/>
                        </a:spcAft>
                      </a:pPr>
                      <a:r>
                        <a:rPr lang="en-US" sz="2400">
                          <a:effectLst/>
                        </a:rPr>
                        <a:t>9</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a:effectLst/>
                        </a:rPr>
                        <a:t>Summarize about the system programs.</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1824953742"/>
                  </a:ext>
                </a:extLst>
              </a:tr>
              <a:tr h="0">
                <a:tc>
                  <a:txBody>
                    <a:bodyPr/>
                    <a:lstStyle/>
                    <a:p>
                      <a:pPr algn="ctr">
                        <a:lnSpc>
                          <a:spcPct val="107000"/>
                        </a:lnSpc>
                        <a:spcAft>
                          <a:spcPts val="800"/>
                        </a:spcAft>
                      </a:pPr>
                      <a:r>
                        <a:rPr lang="en-US" sz="2400">
                          <a:effectLst/>
                        </a:rPr>
                        <a:t>10</a:t>
                      </a:r>
                      <a:endParaRPr lang="en-IN" sz="240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tc>
                  <a:txBody>
                    <a:bodyPr/>
                    <a:lstStyle/>
                    <a:p>
                      <a:pPr algn="just">
                        <a:lnSpc>
                          <a:spcPct val="107000"/>
                        </a:lnSpc>
                        <a:spcAft>
                          <a:spcPts val="800"/>
                        </a:spcAft>
                      </a:pPr>
                      <a:r>
                        <a:rPr lang="en-US" sz="2400" dirty="0">
                          <a:effectLst/>
                        </a:rPr>
                        <a:t>Explain the purpose of all types of system calls and discuss the calls related to Process Control, device management in detail.</a:t>
                      </a:r>
                      <a:endParaRPr lang="en-IN" sz="2400" dirty="0">
                        <a:effectLst/>
                        <a:latin typeface="Calibri" panose="020F0502020204030204" pitchFamily="34"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2627803853"/>
                  </a:ext>
                </a:extLst>
              </a:tr>
            </a:tbl>
          </a:graphicData>
        </a:graphic>
      </p:graphicFrame>
      <p:pic>
        <p:nvPicPr>
          <p:cNvPr id="39" name="Picture 38">
            <a:extLst>
              <a:ext uri="{FF2B5EF4-FFF2-40B4-BE49-F238E27FC236}">
                <a16:creationId xmlns:a16="http://schemas.microsoft.com/office/drawing/2014/main" id="{627483D0-9B91-B1C6-EE3D-4FBFF856AF8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461712" y="6239280"/>
            <a:ext cx="3390258" cy="279316"/>
          </a:xfrm>
          <a:prstGeom prst="rect">
            <a:avLst/>
          </a:prstGeom>
        </p:spPr>
      </p:pic>
      <p:sp>
        <p:nvSpPr>
          <p:cNvPr id="5" name="Rectangle 4">
            <a:extLst>
              <a:ext uri="{FF2B5EF4-FFF2-40B4-BE49-F238E27FC236}">
                <a16:creationId xmlns:a16="http://schemas.microsoft.com/office/drawing/2014/main" id="{AA931012-0462-DDF2-094F-E7D58F3BDB4E}"/>
              </a:ext>
            </a:extLst>
          </p:cNvPr>
          <p:cNvSpPr/>
          <p:nvPr/>
        </p:nvSpPr>
        <p:spPr>
          <a:xfrm>
            <a:off x="8642554" y="6567949"/>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F4FF3490-6CA0-A8EA-51DD-7DC1D00D13A6}"/>
              </a:ext>
            </a:extLst>
          </p:cNvPr>
          <p:cNvSpPr/>
          <p:nvPr/>
        </p:nvSpPr>
        <p:spPr>
          <a:xfrm>
            <a:off x="11729884" y="6115665"/>
            <a:ext cx="157315" cy="452284"/>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1A95092F-FF5B-C7D0-C0FD-DB0FAC765AFB}"/>
              </a:ext>
            </a:extLst>
          </p:cNvPr>
          <p:cNvSpPr/>
          <p:nvPr/>
        </p:nvSpPr>
        <p:spPr>
          <a:xfrm>
            <a:off x="250722" y="162233"/>
            <a:ext cx="3244645" cy="14748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C09A9444-1132-B3D4-8096-B63C49DA7949}"/>
              </a:ext>
            </a:extLst>
          </p:cNvPr>
          <p:cNvSpPr/>
          <p:nvPr/>
        </p:nvSpPr>
        <p:spPr>
          <a:xfrm>
            <a:off x="250722" y="309717"/>
            <a:ext cx="108155" cy="63418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137D00B1-57A9-AFCC-0F1C-213C07B55E76}"/>
              </a:ext>
            </a:extLst>
          </p:cNvPr>
          <p:cNvSpPr/>
          <p:nvPr/>
        </p:nvSpPr>
        <p:spPr>
          <a:xfrm>
            <a:off x="368080" y="309717"/>
            <a:ext cx="3175869" cy="769441"/>
          </a:xfrm>
          <a:prstGeom prst="rect">
            <a:avLst/>
          </a:prstGeom>
          <a:noFill/>
        </p:spPr>
        <p:txBody>
          <a:bodyPr wrap="none" lIns="91440" tIns="45720" rIns="91440" bIns="45720">
            <a:spAutoFit/>
          </a:bodyPr>
          <a:lstStyle/>
          <a:p>
            <a:pPr algn="ctr"/>
            <a:r>
              <a:rPr lang="en-US" sz="4400" b="1" cap="none" spc="50" dirty="0">
                <a:ln w="0"/>
                <a:blipFill dpi="0" rotWithShape="1">
                  <a:blip r:embed="rId4">
                    <a:extLst>
                      <a:ext uri="{28A0092B-C50C-407E-A947-70E740481C1C}">
                        <a14:useLocalDpi xmlns:a14="http://schemas.microsoft.com/office/drawing/2010/main" val="0"/>
                      </a:ext>
                    </a:extLst>
                  </a:blip>
                  <a:srcRect/>
                  <a:stretch>
                    <a:fillRect/>
                  </a:stretch>
                </a:blipFill>
                <a:effectLst>
                  <a:innerShdw blurRad="63500" dist="50800" dir="13500000">
                    <a:srgbClr val="000000">
                      <a:alpha val="50000"/>
                    </a:srgbClr>
                  </a:innerShdw>
                </a:effectLst>
                <a:latin typeface="Bookman Old Style" panose="02050604050505020204" pitchFamily="18" charset="0"/>
              </a:rPr>
              <a:t>Questions</a:t>
            </a:r>
          </a:p>
        </p:txBody>
      </p:sp>
    </p:spTree>
    <p:extLst>
      <p:ext uri="{BB962C8B-B14F-4D97-AF65-F5344CB8AC3E}">
        <p14:creationId xmlns:p14="http://schemas.microsoft.com/office/powerpoint/2010/main" val="14928099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A8F0B-C19C-6C65-E8EE-83089E1EFE89}"/>
            </a:ext>
          </a:extLst>
        </p:cNvPr>
        <p:cNvGrpSpPr/>
        <p:nvPr/>
      </p:nvGrpSpPr>
      <p:grpSpPr>
        <a:xfrm>
          <a:off x="0" y="0"/>
          <a:ext cx="0" cy="0"/>
          <a:chOff x="0" y="0"/>
          <a:chExt cx="0" cy="0"/>
        </a:xfrm>
      </p:grpSpPr>
      <p:pic>
        <p:nvPicPr>
          <p:cNvPr id="1028" name="Picture 4" descr="Aesthetic Oceanic Concrete Texture Background, Blue Wallpaper, Art Wallpaper,  Solid Color Background Image And Wallpaper for Free Download">
            <a:extLst>
              <a:ext uri="{FF2B5EF4-FFF2-40B4-BE49-F238E27FC236}">
                <a16:creationId xmlns:a16="http://schemas.microsoft.com/office/drawing/2014/main" id="{0AA5632B-792E-2E28-46E7-F03242E8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2" y="12700"/>
            <a:ext cx="12214662"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1156C72-8F60-8698-C073-E90446BB4BBB}"/>
              </a:ext>
            </a:extLst>
          </p:cNvPr>
          <p:cNvSpPr/>
          <p:nvPr/>
        </p:nvSpPr>
        <p:spPr>
          <a:xfrm>
            <a:off x="4085564" y="2973685"/>
            <a:ext cx="3998210" cy="923330"/>
          </a:xfrm>
          <a:prstGeom prst="rect">
            <a:avLst/>
          </a:prstGeom>
          <a:noFill/>
        </p:spPr>
        <p:txBody>
          <a:bodyPr wrap="none" lIns="91440" tIns="45720" rIns="91440" bIns="45720">
            <a:spAutoFit/>
          </a:bodyPr>
          <a:lstStyle/>
          <a:p>
            <a:pPr algn="ctr"/>
            <a:r>
              <a:rPr lang="en-US" sz="5400" b="1" cap="none" spc="50" dirty="0">
                <a:ln w="0"/>
                <a:solidFill>
                  <a:schemeClr val="bg1"/>
                </a:solidFill>
                <a:effectLst>
                  <a:innerShdw blurRad="63500" dist="50800" dir="13500000">
                    <a:srgbClr val="000000">
                      <a:alpha val="50000"/>
                    </a:srgbClr>
                  </a:innerShdw>
                </a:effectLst>
              </a:rPr>
              <a:t>End of Unit 1</a:t>
            </a:r>
          </a:p>
        </p:txBody>
      </p:sp>
    </p:spTree>
    <p:extLst>
      <p:ext uri="{BB962C8B-B14F-4D97-AF65-F5344CB8AC3E}">
        <p14:creationId xmlns:p14="http://schemas.microsoft.com/office/powerpoint/2010/main" val="2883565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2524</TotalTime>
  <Words>5237</Words>
  <Application>Microsoft Office PowerPoint</Application>
  <PresentationFormat>Widescreen</PresentationFormat>
  <Paragraphs>732</Paragraphs>
  <Slides>94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94</vt:i4>
      </vt:variant>
    </vt:vector>
  </HeadingPairs>
  <TitlesOfParts>
    <vt:vector size="102" baseType="lpstr">
      <vt:lpstr>Arial</vt:lpstr>
      <vt:lpstr>Bookman Old Style</vt:lpstr>
      <vt:lpstr>Calibri</vt:lpstr>
      <vt:lpstr>Calibri Light</vt:lpstr>
      <vt:lpstr>Chalkboard</vt:lpstr>
      <vt:lpstr>Montserrat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Sai Kiran Pasupuleti</dc:creator>
  <cp:lastModifiedBy>Dr. Sai Kiran Pasupuleti</cp:lastModifiedBy>
  <cp:revision>221</cp:revision>
  <dcterms:created xsi:type="dcterms:W3CDTF">2024-12-25T13:05:05Z</dcterms:created>
  <dcterms:modified xsi:type="dcterms:W3CDTF">2025-01-22T19:27:37Z</dcterms:modified>
</cp:coreProperties>
</file>