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1" r:id="rId4"/>
    <p:sldId id="310" r:id="rId5"/>
    <p:sldId id="313" r:id="rId6"/>
    <p:sldId id="312" r:id="rId7"/>
    <p:sldId id="314" r:id="rId8"/>
    <p:sldId id="309" r:id="rId9"/>
    <p:sldId id="316" r:id="rId10"/>
    <p:sldId id="327" r:id="rId11"/>
    <p:sldId id="317" r:id="rId12"/>
    <p:sldId id="318" r:id="rId13"/>
    <p:sldId id="319" r:id="rId14"/>
    <p:sldId id="320" r:id="rId15"/>
    <p:sldId id="321" r:id="rId16"/>
    <p:sldId id="322" r:id="rId17"/>
    <p:sldId id="323" r:id="rId18"/>
    <p:sldId id="324" r:id="rId19"/>
    <p:sldId id="325" r:id="rId20"/>
    <p:sldId id="315" r:id="rId21"/>
    <p:sldId id="326" r:id="rId22"/>
    <p:sldId id="328" r:id="rId23"/>
    <p:sldId id="329" r:id="rId24"/>
    <p:sldId id="330" r:id="rId25"/>
    <p:sldId id="331" r:id="rId26"/>
    <p:sldId id="332" r:id="rId27"/>
    <p:sldId id="334" r:id="rId28"/>
    <p:sldId id="301" r:id="rId29"/>
    <p:sldId id="335" r:id="rId30"/>
    <p:sldId id="336"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660"/>
  </p:normalViewPr>
  <p:slideViewPr>
    <p:cSldViewPr snapToGrid="0">
      <p:cViewPr varScale="1">
        <p:scale>
          <a:sx n="65" d="100"/>
          <a:sy n="65" d="100"/>
        </p:scale>
        <p:origin x="6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8/2/2024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8/2/2024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3334444" y="4811269"/>
            <a:ext cx="5523115"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OOP Through 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124492544"/>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2" name="Object 1"/>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34789" y="1117473"/>
            <a:ext cx="11225802" cy="4710649"/>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accept gender ("Male" or "Female</a:t>
            </a:r>
            <a:r>
              <a:rPr lang="en-US" sz="2400" i="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Amount (1 to 10,00,000) </a:t>
            </a: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and age (1-120) from command line arguments and print the percentage of interest based on the given conditions.</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8.2%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Female		 Age    =&gt;1 to 58</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7.6%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Female		Age    =&gt;59 -120</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9.2%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Male		Age    =&gt;1-60</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Interest = 8.3%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Gender =&gt; Male		Age    =&gt;61-120</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72835" y="2885413"/>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221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39" y="1319406"/>
            <a:ext cx="7467491" cy="4837863"/>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Initialize two-character variables in a program and display the characters in alphabetical order.</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Eg</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1)char c1=‘e’,c2=‘s’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1)char c1=‘a’,c2=‘s’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1)char c1=‘B’,c2=‘a’</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a:t>
            </a:r>
            <a:r>
              <a:rPr lang="en-US" sz="2400" dirty="0" err="1">
                <a:solidFill>
                  <a:srgbClr val="353535"/>
                </a:solidFill>
                <a:latin typeface="Sitka Text" panose="02000505000000020004" pitchFamily="2" charset="0"/>
                <a:ea typeface="Times New Roman" panose="02020603050405020304" pitchFamily="18" charset="0"/>
                <a:cs typeface="Consolas" panose="020B0609020204030204" pitchFamily="49" charset="0"/>
              </a:rPr>
              <a:t>a</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t>
            </a:r>
            <a:r>
              <a:rPr lang="en-US" sz="2400" dirty="0" err="1">
                <a:solidFill>
                  <a:srgbClr val="353535"/>
                </a:solidFill>
                <a:latin typeface="Sitka Text" panose="02000505000000020004" pitchFamily="2" charset="0"/>
                <a:ea typeface="Times New Roman" panose="02020603050405020304" pitchFamily="18" charset="0"/>
                <a:cs typeface="Consolas" panose="020B0609020204030204" pitchFamily="49" charset="0"/>
              </a:rPr>
              <a:t>B</a:t>
            </a:r>
            <a:endParaRPr lang="en-US" sz="2400" dirty="0">
              <a:solidFill>
                <a:srgbClr val="353535"/>
              </a:solidFill>
              <a:latin typeface="Sitka Text" panose="02000505000000020004" pitchFamily="2" charset="0"/>
              <a:ea typeface="Times New Roman" panose="02020603050405020304" pitchFamily="18" charset="0"/>
              <a:cs typeface="Consolas" panose="020B0609020204030204" pitchFamily="49"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1)char c1=‘b’,c2=‘A’</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a:t>
            </a:r>
            <a:r>
              <a:rPr lang="en-US" sz="2400" dirty="0" err="1">
                <a:solidFill>
                  <a:srgbClr val="353535"/>
                </a:solidFill>
                <a:latin typeface="Sitka Text" panose="02000505000000020004" pitchFamily="2" charset="0"/>
                <a:ea typeface="Times New Roman" panose="02020603050405020304" pitchFamily="18" charset="0"/>
                <a:cs typeface="Consolas" panose="020B0609020204030204" pitchFamily="49" charset="0"/>
              </a:rPr>
              <a:t>b</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744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39" y="1319406"/>
            <a:ext cx="7303369" cy="3637150"/>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Intialize</a:t>
            </a: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 character variable in a program and if the value is alphabet then print "Alphabet" if it’s a number then print "Digit" and for other characters print "Special Character“</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Char ch=‘@’</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Output: Special Character</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2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932038" y="1540127"/>
            <a:ext cx="10327923" cy="2744213"/>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convert from upper case to lower case and vice versa of an alphabet and print the old character and new character as shown in example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Times New Roman" panose="02020603050405020304" pitchFamily="18" charset="0"/>
              <a:cs typeface="Consolas" panose="020B0609020204030204" pitchFamily="49"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(Ex: a-&gt;A, M-&gt;m).</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676270" y="3837756"/>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67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771487" y="1517848"/>
            <a:ext cx="10313855" cy="2451633"/>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print the color name, based on color code.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If color code in not valid then print "Invalid Code".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R-&gt;Red, B-&gt;Blue, G-&gt;Green, O-&gt;Orange, Y-&gt;Yellow, W-&gt;White.</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The Color code is not Case Sensitive.</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877908" y="3969481"/>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470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673588" y="1236988"/>
            <a:ext cx="10538363" cy="4747390"/>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print month in words, based on input month in numbers</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Example 1: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C:\&gt;java Sample 12</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December</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 2:</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C:\&gt;java Sample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Please enter the month in numbers</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 3:</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C:\&gt;java Sample 15</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Invalid month</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140504" y="3294791"/>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698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488789" y="270754"/>
            <a:ext cx="6266459"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5122" name="Picture 2" descr="while statement in java">
            <a:extLst>
              <a:ext uri="{FF2B5EF4-FFF2-40B4-BE49-F238E27FC236}">
                <a16:creationId xmlns:a16="http://schemas.microsoft.com/office/drawing/2014/main" id="{7EB61416-AE68-4FBC-ADAE-37D412AD7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9" t="3948" r="4009" b="6256"/>
          <a:stretch/>
        </p:blipFill>
        <p:spPr bwMode="auto">
          <a:xfrm>
            <a:off x="4677128" y="1433755"/>
            <a:ext cx="7166759" cy="3935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EDDA78-A873-4F51-A4C1-3749368F738F}"/>
              </a:ext>
            </a:extLst>
          </p:cNvPr>
          <p:cNvSpPr txBox="1"/>
          <p:nvPr/>
        </p:nvSpPr>
        <p:spPr>
          <a:xfrm>
            <a:off x="147711" y="1648672"/>
            <a:ext cx="4529417" cy="3544560"/>
          </a:xfrm>
          <a:prstGeom prst="rect">
            <a:avLst/>
          </a:prstGeom>
          <a:noFill/>
        </p:spPr>
        <p:txBody>
          <a:bodyPr wrap="square">
            <a:spAutoFit/>
          </a:bodyPr>
          <a:lstStyle/>
          <a:p>
            <a:pPr marL="12700">
              <a:lnSpc>
                <a:spcPct val="100000"/>
              </a:lnSpc>
              <a:spcBef>
                <a:spcPts val="100"/>
              </a:spcBef>
            </a:pPr>
            <a:r>
              <a:rPr lang="en-US" sz="1800" spc="125" dirty="0">
                <a:latin typeface="Sitka Text" panose="02000505000000020004" pitchFamily="2" charset="0"/>
                <a:cs typeface="Times New Roman"/>
              </a:rPr>
              <a:t>/* </a:t>
            </a:r>
            <a:r>
              <a:rPr lang="en-US" sz="1800" spc="-40" dirty="0">
                <a:latin typeface="Sitka Text" panose="02000505000000020004" pitchFamily="2" charset="0"/>
                <a:cs typeface="Times New Roman"/>
              </a:rPr>
              <a:t>This </a:t>
            </a:r>
            <a:r>
              <a:rPr lang="en-US" sz="1800" spc="-130" dirty="0">
                <a:latin typeface="Sitka Text" panose="02000505000000020004" pitchFamily="2" charset="0"/>
                <a:cs typeface="Times New Roman"/>
              </a:rPr>
              <a:t>is </a:t>
            </a:r>
            <a:r>
              <a:rPr lang="en-US" sz="1800" spc="-120" dirty="0">
                <a:latin typeface="Sitka Text" panose="02000505000000020004" pitchFamily="2" charset="0"/>
                <a:cs typeface="Times New Roman"/>
              </a:rPr>
              <a:t>an </a:t>
            </a:r>
            <a:r>
              <a:rPr lang="en-US" sz="1800" spc="-165" dirty="0">
                <a:latin typeface="Sitka Text" panose="02000505000000020004" pitchFamily="2" charset="0"/>
                <a:cs typeface="Times New Roman"/>
              </a:rPr>
              <a:t>example </a:t>
            </a:r>
            <a:r>
              <a:rPr lang="en-US" sz="1800" spc="-90" dirty="0">
                <a:latin typeface="Sitka Text" panose="02000505000000020004" pitchFamily="2" charset="0"/>
                <a:cs typeface="Times New Roman"/>
              </a:rPr>
              <a:t>for </a:t>
            </a:r>
            <a:r>
              <a:rPr lang="en-US" sz="1800" spc="-170" dirty="0">
                <a:latin typeface="Sitka Text" panose="02000505000000020004" pitchFamily="2" charset="0"/>
                <a:cs typeface="Times New Roman"/>
              </a:rPr>
              <a:t>a </a:t>
            </a:r>
            <a:r>
              <a:rPr lang="en-US" sz="1800" spc="-155" dirty="0">
                <a:latin typeface="Sitka Text" panose="02000505000000020004" pitchFamily="2" charset="0"/>
                <a:cs typeface="Times New Roman"/>
              </a:rPr>
              <a:t>while </a:t>
            </a:r>
            <a:r>
              <a:rPr lang="en-US" sz="1800" spc="-80" dirty="0">
                <a:latin typeface="Sitka Text" panose="02000505000000020004" pitchFamily="2" charset="0"/>
                <a:cs typeface="Times New Roman"/>
              </a:rPr>
              <a:t>loop</a:t>
            </a:r>
            <a:r>
              <a:rPr lang="en-US" sz="1800" spc="360" dirty="0">
                <a:latin typeface="Sitka Text" panose="02000505000000020004" pitchFamily="2" charset="0"/>
                <a:cs typeface="Times New Roman"/>
              </a:rPr>
              <a:t> </a:t>
            </a:r>
            <a:r>
              <a:rPr lang="en-US" sz="1800" spc="125" dirty="0">
                <a:latin typeface="Sitka Text" panose="02000505000000020004" pitchFamily="2" charset="0"/>
                <a:cs typeface="Times New Roman"/>
              </a:rPr>
              <a:t>*/</a:t>
            </a:r>
            <a:endParaRPr lang="en-US" spc="125"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class</a:t>
            </a:r>
            <a:r>
              <a:rPr lang="en-US" sz="1800" spc="-50" dirty="0">
                <a:latin typeface="Sitka Text" panose="02000505000000020004" pitchFamily="2" charset="0"/>
                <a:cs typeface="Times New Roman"/>
              </a:rPr>
              <a:t> </a:t>
            </a:r>
            <a:r>
              <a:rPr lang="en-US" sz="1800" spc="-5" dirty="0">
                <a:latin typeface="Sitka Text" panose="02000505000000020004" pitchFamily="2" charset="0"/>
                <a:cs typeface="Times New Roman"/>
              </a:rPr>
              <a:t>Sample{</a:t>
            </a:r>
          </a:p>
          <a:p>
            <a:pPr marL="12700">
              <a:lnSpc>
                <a:spcPct val="100000"/>
              </a:lnSpc>
              <a:spcBef>
                <a:spcPts val="100"/>
              </a:spcBef>
            </a:pPr>
            <a:r>
              <a:rPr lang="en-US" sz="1800" dirty="0">
                <a:latin typeface="Sitka Text" panose="02000505000000020004" pitchFamily="2" charset="0"/>
                <a:cs typeface="Times New Roman"/>
              </a:rPr>
              <a:t>public static void </a:t>
            </a:r>
            <a:r>
              <a:rPr lang="en-US" sz="1800" spc="-5" dirty="0">
                <a:latin typeface="Sitka Text" panose="02000505000000020004" pitchFamily="2" charset="0"/>
                <a:cs typeface="Times New Roman"/>
              </a:rPr>
              <a:t>main(String[] </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a:t>
            </a:r>
            <a:r>
              <a:rPr lang="en-US" sz="1800" spc="-105" dirty="0">
                <a:latin typeface="Sitka Text" panose="02000505000000020004" pitchFamily="2" charset="0"/>
                <a:cs typeface="Times New Roman"/>
              </a:rPr>
              <a:t> </a:t>
            </a:r>
            <a:br>
              <a:rPr lang="en-US" sz="1800" spc="-105" dirty="0">
                <a:latin typeface="Sitka Text" panose="02000505000000020004" pitchFamily="2" charset="0"/>
                <a:cs typeface="Times New Roman"/>
              </a:rPr>
            </a:br>
            <a:r>
              <a:rPr lang="en-US" sz="1800" spc="-105" dirty="0">
                <a:latin typeface="Sitka Text" panose="02000505000000020004" pitchFamily="2" charset="0"/>
                <a:cs typeface="Times New Roman"/>
              </a:rPr>
              <a:t>  </a:t>
            </a:r>
            <a:r>
              <a:rPr lang="en-US" sz="1800" dirty="0">
                <a:latin typeface="Sitka Text" panose="02000505000000020004" pitchFamily="2" charset="0"/>
                <a:cs typeface="Times New Roman"/>
              </a:rPr>
              <a:t>{  </a:t>
            </a:r>
          </a:p>
          <a:p>
            <a:pPr marL="12700">
              <a:lnSpc>
                <a:spcPct val="100000"/>
              </a:lnSpc>
              <a:spcBef>
                <a:spcPts val="100"/>
              </a:spcBef>
            </a:pPr>
            <a:r>
              <a:rPr lang="en-US" sz="1800" dirty="0">
                <a:latin typeface="Sitka Text" panose="02000505000000020004" pitchFamily="2" charset="0"/>
                <a:cs typeface="Times New Roman"/>
              </a:rPr>
              <a:t>    int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r>
              <a:rPr lang="en-US" sz="1800" spc="-30" dirty="0">
                <a:latin typeface="Sitka Text" panose="02000505000000020004" pitchFamily="2" charset="0"/>
                <a:cs typeface="Times New Roman"/>
              </a:rPr>
              <a:t> </a:t>
            </a:r>
            <a:r>
              <a:rPr lang="en-US" sz="1800" dirty="0">
                <a:latin typeface="Sitka Text" panose="02000505000000020004" pitchFamily="2" charset="0"/>
                <a:cs typeface="Times New Roman"/>
              </a:rPr>
              <a:t>0;</a:t>
            </a:r>
          </a:p>
          <a:p>
            <a:pPr marL="12700">
              <a:lnSpc>
                <a:spcPct val="100000"/>
              </a:lnSpc>
              <a:spcBef>
                <a:spcPts val="100"/>
              </a:spcBef>
            </a:pPr>
            <a:r>
              <a:rPr lang="en-US" sz="1800" spc="-5" dirty="0">
                <a:latin typeface="Sitka Text" panose="02000505000000020004" pitchFamily="2" charset="0"/>
                <a:cs typeface="Times New Roman"/>
              </a:rPr>
              <a:t>    while (</a:t>
            </a:r>
            <a:r>
              <a:rPr lang="en-US" sz="1800" spc="-5" dirty="0" err="1">
                <a:latin typeface="Sitka Text" panose="02000505000000020004" pitchFamily="2" charset="0"/>
                <a:cs typeface="Times New Roman"/>
              </a:rPr>
              <a:t>i</a:t>
            </a:r>
            <a:r>
              <a:rPr lang="en-US" sz="1800" spc="-5" dirty="0">
                <a:latin typeface="Sitka Text" panose="02000505000000020004" pitchFamily="2" charset="0"/>
                <a:cs typeface="Times New Roman"/>
              </a:rPr>
              <a:t> &lt; 5) </a:t>
            </a:r>
          </a:p>
          <a:p>
            <a:pPr marL="12700">
              <a:lnSpc>
                <a:spcPct val="100000"/>
              </a:lnSpc>
              <a:spcBef>
                <a:spcPts val="100"/>
              </a:spcBef>
            </a:pPr>
            <a:r>
              <a:rPr lang="en-US" spc="-5" dirty="0">
                <a:latin typeface="Sitka Text" panose="02000505000000020004" pitchFamily="2" charset="0"/>
                <a:cs typeface="Times New Roman"/>
              </a:rPr>
              <a:t>     </a:t>
            </a:r>
            <a:r>
              <a:rPr lang="en-US" sz="1800" spc="-5" dirty="0">
                <a:latin typeface="Sitka Text" panose="02000505000000020004" pitchFamily="2" charset="0"/>
                <a:cs typeface="Times New Roman"/>
              </a:rPr>
              <a:t>{  </a:t>
            </a:r>
          </a:p>
          <a:p>
            <a:pPr marL="12700">
              <a:lnSpc>
                <a:spcPct val="100000"/>
              </a:lnSpc>
              <a:spcBef>
                <a:spcPts val="100"/>
              </a:spcBef>
            </a:pPr>
            <a:r>
              <a:rPr lang="en-US" spc="-5"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System.out.println</a:t>
            </a:r>
            <a:r>
              <a:rPr lang="en-US" sz="1800" spc="-5" dirty="0">
                <a:latin typeface="Sitka Text" panose="02000505000000020004" pitchFamily="2" charset="0"/>
                <a:cs typeface="Times New Roman"/>
              </a:rPr>
              <a:t>("i: </a:t>
            </a:r>
            <a:r>
              <a:rPr lang="en-US" sz="1800" dirty="0">
                <a:latin typeface="Sitka Text" panose="02000505000000020004" pitchFamily="2" charset="0"/>
                <a:cs typeface="Times New Roman"/>
              </a:rPr>
              <a:t>"+</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p>
          <a:p>
            <a:pPr marL="12700">
              <a:lnSpc>
                <a:spcPct val="100000"/>
              </a:lnSpc>
              <a:spcBef>
                <a:spcPts val="100"/>
              </a:spcBef>
            </a:pPr>
            <a:r>
              <a:rPr lang="en-US" dirty="0">
                <a:latin typeface="Sitka Text" panose="02000505000000020004" pitchFamily="2" charset="0"/>
                <a:cs typeface="Times New Roman"/>
              </a:rPr>
              <a:t>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 </a:t>
            </a:r>
            <a:r>
              <a:rPr lang="en-US" sz="1800" dirty="0" err="1">
                <a:latin typeface="Sitka Text" panose="02000505000000020004" pitchFamily="2" charset="0"/>
                <a:cs typeface="Times New Roman"/>
              </a:rPr>
              <a:t>i</a:t>
            </a:r>
            <a:r>
              <a:rPr lang="en-US" sz="1800" dirty="0">
                <a:latin typeface="Sitka Text" panose="02000505000000020004" pitchFamily="2" charset="0"/>
                <a:cs typeface="Times New Roman"/>
              </a:rPr>
              <a:t> +</a:t>
            </a:r>
            <a:r>
              <a:rPr lang="en-US" sz="1800" spc="-40" dirty="0">
                <a:latin typeface="Sitka Text" panose="02000505000000020004" pitchFamily="2" charset="0"/>
                <a:cs typeface="Times New Roman"/>
              </a:rPr>
              <a:t> </a:t>
            </a:r>
            <a:r>
              <a:rPr lang="en-US" sz="1800" dirty="0">
                <a:latin typeface="Sitka Text" panose="02000505000000020004" pitchFamily="2" charset="0"/>
                <a:cs typeface="Times New Roman"/>
              </a:rPr>
              <a:t>1;</a:t>
            </a:r>
          </a:p>
          <a:p>
            <a:pPr marL="12700">
              <a:lnSpc>
                <a:spcPct val="100000"/>
              </a:lnSpc>
              <a:spcBef>
                <a:spcPts val="100"/>
              </a:spcBef>
            </a:pPr>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a:t>
            </a:r>
            <a:endParaRPr lang="en-US"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  }</a:t>
            </a:r>
            <a:endParaRPr lang="en-US" dirty="0">
              <a:latin typeface="Sitka Text" panose="02000505000000020004" pitchFamily="2" charset="0"/>
              <a:cs typeface="Times New Roman"/>
            </a:endParaRPr>
          </a:p>
          <a:p>
            <a:pPr marL="12700">
              <a:lnSpc>
                <a:spcPct val="100000"/>
              </a:lnSpc>
              <a:spcBef>
                <a:spcPts val="100"/>
              </a:spcBef>
            </a:pPr>
            <a:r>
              <a:rPr lang="en-US" sz="1800" dirty="0">
                <a:latin typeface="Sitka Text" panose="02000505000000020004" pitchFamily="2" charset="0"/>
                <a:cs typeface="Times New Roman"/>
              </a:rPr>
              <a:t>}</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90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488789" y="270754"/>
            <a:ext cx="6266459"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a16="http://schemas.microsoft.com/office/drawing/2014/main" id="{9DEDDA78-A873-4F51-A4C1-3749368F738F}"/>
              </a:ext>
            </a:extLst>
          </p:cNvPr>
          <p:cNvSpPr txBox="1"/>
          <p:nvPr/>
        </p:nvSpPr>
        <p:spPr>
          <a:xfrm>
            <a:off x="147711" y="1648672"/>
            <a:ext cx="5071403" cy="3899016"/>
          </a:xfrm>
          <a:prstGeom prst="rect">
            <a:avLst/>
          </a:prstGeom>
          <a:noFill/>
        </p:spPr>
        <p:txBody>
          <a:bodyPr wrap="square">
            <a:spAutoFit/>
          </a:bodyPr>
          <a:lstStyle/>
          <a:p>
            <a:pPr marL="12700">
              <a:lnSpc>
                <a:spcPct val="100000"/>
              </a:lnSpc>
              <a:spcBef>
                <a:spcPts val="100"/>
              </a:spcBef>
            </a:pPr>
            <a:r>
              <a:rPr lang="en-US" spc="125" dirty="0">
                <a:latin typeface="Sitka Text" panose="02000505000000020004" pitchFamily="2" charset="0"/>
              </a:rPr>
              <a:t>/* </a:t>
            </a:r>
            <a:r>
              <a:rPr lang="en-US" spc="-40" dirty="0">
                <a:latin typeface="Sitka Text" panose="02000505000000020004" pitchFamily="2" charset="0"/>
              </a:rPr>
              <a:t>This </a:t>
            </a:r>
            <a:r>
              <a:rPr lang="en-US" spc="-130" dirty="0">
                <a:latin typeface="Sitka Text" panose="02000505000000020004" pitchFamily="2" charset="0"/>
              </a:rPr>
              <a:t>is </a:t>
            </a:r>
            <a:r>
              <a:rPr lang="en-US" spc="-120" dirty="0">
                <a:latin typeface="Sitka Text" panose="02000505000000020004" pitchFamily="2" charset="0"/>
              </a:rPr>
              <a:t>an </a:t>
            </a:r>
            <a:r>
              <a:rPr lang="en-US" spc="-165" dirty="0">
                <a:latin typeface="Sitka Text" panose="02000505000000020004" pitchFamily="2" charset="0"/>
              </a:rPr>
              <a:t>example </a:t>
            </a:r>
            <a:r>
              <a:rPr lang="en-US" spc="-80" dirty="0">
                <a:latin typeface="Sitka Text" panose="02000505000000020004" pitchFamily="2" charset="0"/>
              </a:rPr>
              <a:t>of </a:t>
            </a:r>
            <a:r>
              <a:rPr lang="en-US" spc="-170" dirty="0">
                <a:latin typeface="Sitka Text" panose="02000505000000020004" pitchFamily="2" charset="0"/>
              </a:rPr>
              <a:t>a </a:t>
            </a:r>
            <a:r>
              <a:rPr lang="en-US" spc="-120" dirty="0">
                <a:latin typeface="Sitka Text" panose="02000505000000020004" pitchFamily="2" charset="0"/>
              </a:rPr>
              <a:t>do-while </a:t>
            </a:r>
            <a:r>
              <a:rPr lang="en-US" spc="-80" dirty="0">
                <a:latin typeface="Sitka Text" panose="02000505000000020004" pitchFamily="2" charset="0"/>
              </a:rPr>
              <a:t>loop</a:t>
            </a:r>
            <a:r>
              <a:rPr lang="en-US" spc="30" dirty="0">
                <a:latin typeface="Sitka Text" panose="02000505000000020004" pitchFamily="2" charset="0"/>
              </a:rPr>
              <a:t> </a:t>
            </a:r>
            <a:r>
              <a:rPr lang="en-US" spc="125" dirty="0">
                <a:latin typeface="Sitka Text" panose="02000505000000020004" pitchFamily="2" charset="0"/>
              </a:rPr>
              <a:t>*/</a:t>
            </a:r>
          </a:p>
          <a:p>
            <a:pPr marL="12700">
              <a:lnSpc>
                <a:spcPct val="100000"/>
              </a:lnSpc>
              <a:spcBef>
                <a:spcPts val="100"/>
              </a:spcBef>
            </a:pPr>
            <a:r>
              <a:rPr lang="en-US" dirty="0">
                <a:latin typeface="Sitka Text" panose="02000505000000020004" pitchFamily="2" charset="0"/>
              </a:rPr>
              <a:t>class </a:t>
            </a:r>
            <a:r>
              <a:rPr lang="en-US" spc="-5" dirty="0">
                <a:latin typeface="Sitka Text" panose="02000505000000020004" pitchFamily="2" charset="0"/>
              </a:rPr>
              <a:t>Sample</a:t>
            </a:r>
            <a:r>
              <a:rPr lang="en-US" spc="-45"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public static void </a:t>
            </a:r>
            <a:r>
              <a:rPr lang="en-US" spc="-5" dirty="0">
                <a:latin typeface="Sitka Text" panose="02000505000000020004" pitchFamily="2" charset="0"/>
              </a:rPr>
              <a:t>main(String[] </a:t>
            </a:r>
            <a:r>
              <a:rPr lang="en-US" spc="-10" dirty="0" err="1">
                <a:latin typeface="Sitka Text" panose="02000505000000020004" pitchFamily="2" charset="0"/>
              </a:rPr>
              <a:t>args</a:t>
            </a:r>
            <a:r>
              <a:rPr lang="en-US" spc="-10" dirty="0">
                <a:latin typeface="Sitka Text" panose="02000505000000020004" pitchFamily="2" charset="0"/>
              </a:rPr>
              <a:t>)</a:t>
            </a:r>
            <a:r>
              <a:rPr lang="en-US" spc="-105" dirty="0">
                <a:latin typeface="Sitka Text" panose="02000505000000020004" pitchFamily="2" charset="0"/>
              </a:rPr>
              <a:t> </a:t>
            </a:r>
          </a:p>
          <a:p>
            <a:pPr marL="12700">
              <a:lnSpc>
                <a:spcPct val="100000"/>
              </a:lnSpc>
              <a:spcBef>
                <a:spcPts val="100"/>
              </a:spcBef>
            </a:pPr>
            <a:r>
              <a:rPr lang="en-US" spc="-105" dirty="0">
                <a:latin typeface="Sitka Text" panose="02000505000000020004" pitchFamily="2" charset="0"/>
              </a:rPr>
              <a:t>        </a:t>
            </a:r>
            <a:r>
              <a:rPr lang="en-US" dirty="0">
                <a:latin typeface="Sitka Text" panose="02000505000000020004" pitchFamily="2" charset="0"/>
              </a:rPr>
              <a:t>{  </a:t>
            </a:r>
          </a:p>
          <a:p>
            <a:pPr marL="12700">
              <a:lnSpc>
                <a:spcPct val="100000"/>
              </a:lnSpc>
              <a:spcBef>
                <a:spcPts val="100"/>
              </a:spcBef>
            </a:pPr>
            <a:r>
              <a:rPr lang="en-US" dirty="0">
                <a:latin typeface="Sitka Text" panose="02000505000000020004" pitchFamily="2" charset="0"/>
              </a:rPr>
              <a:t>         int </a:t>
            </a:r>
            <a:r>
              <a:rPr lang="en-US" dirty="0" err="1">
                <a:latin typeface="Sitka Text" panose="02000505000000020004" pitchFamily="2" charset="0"/>
              </a:rPr>
              <a:t>i</a:t>
            </a:r>
            <a:r>
              <a:rPr lang="en-US" spc="-15" dirty="0">
                <a:latin typeface="Sitka Text" panose="02000505000000020004" pitchFamily="2" charset="0"/>
              </a:rPr>
              <a:t> </a:t>
            </a:r>
            <a:r>
              <a:rPr lang="en-US" dirty="0">
                <a:latin typeface="Sitka Text" panose="02000505000000020004" pitchFamily="2" charset="0"/>
              </a:rPr>
              <a:t>=5;</a:t>
            </a:r>
          </a:p>
          <a:p>
            <a:pPr marL="469900">
              <a:lnSpc>
                <a:spcPct val="100000"/>
              </a:lnSpc>
              <a:spcBef>
                <a:spcPts val="575"/>
              </a:spcBef>
            </a:pPr>
            <a:r>
              <a:rPr lang="en-US" spc="-5" dirty="0">
                <a:latin typeface="Sitka Text" panose="02000505000000020004" pitchFamily="2" charset="0"/>
              </a:rPr>
              <a:t>do</a:t>
            </a:r>
            <a:r>
              <a:rPr lang="en-US" spc="-10" dirty="0">
                <a:latin typeface="Sitka Text" panose="02000505000000020004" pitchFamily="2" charset="0"/>
              </a:rPr>
              <a:t> </a:t>
            </a:r>
            <a:r>
              <a:rPr lang="en-US" dirty="0">
                <a:latin typeface="Sitka Text" panose="02000505000000020004" pitchFamily="2" charset="0"/>
              </a:rPr>
              <a:t>{</a:t>
            </a:r>
          </a:p>
          <a:p>
            <a:pPr marL="927100" marR="765175">
              <a:lnSpc>
                <a:spcPct val="120000"/>
              </a:lnSpc>
              <a:spcBef>
                <a:spcPts val="5"/>
              </a:spcBef>
            </a:pPr>
            <a:r>
              <a:rPr lang="en-US" spc="-5" dirty="0" err="1">
                <a:latin typeface="Sitka Text" panose="02000505000000020004" pitchFamily="2" charset="0"/>
              </a:rPr>
              <a:t>System.out.println</a:t>
            </a:r>
            <a:r>
              <a:rPr lang="en-US" spc="-5" dirty="0">
                <a:latin typeface="Sitka Text" panose="02000505000000020004" pitchFamily="2" charset="0"/>
              </a:rPr>
              <a:t>("i: </a:t>
            </a:r>
            <a:r>
              <a:rPr lang="en-US" dirty="0">
                <a:latin typeface="Sitka Text" panose="02000505000000020004" pitchFamily="2" charset="0"/>
              </a:rPr>
              <a:t>"+</a:t>
            </a:r>
            <a:r>
              <a:rPr lang="en-US" dirty="0" err="1">
                <a:latin typeface="Sitka Text" panose="02000505000000020004" pitchFamily="2" charset="0"/>
              </a:rPr>
              <a:t>i</a:t>
            </a:r>
            <a:r>
              <a:rPr lang="en-US" dirty="0">
                <a:latin typeface="Sitka Text" panose="02000505000000020004" pitchFamily="2" charset="0"/>
              </a:rPr>
              <a:t>);  </a:t>
            </a:r>
          </a:p>
          <a:p>
            <a:pPr marL="927100" marR="765175">
              <a:lnSpc>
                <a:spcPct val="120000"/>
              </a:lnSpc>
              <a:spcBef>
                <a:spcPts val="5"/>
              </a:spcBef>
            </a:pPr>
            <a:r>
              <a:rPr lang="en-US" dirty="0" err="1">
                <a:latin typeface="Sitka Text" panose="02000505000000020004" pitchFamily="2" charset="0"/>
              </a:rPr>
              <a:t>i</a:t>
            </a:r>
            <a:r>
              <a:rPr lang="en-US" dirty="0">
                <a:latin typeface="Sitka Text" panose="02000505000000020004" pitchFamily="2" charset="0"/>
              </a:rPr>
              <a:t> = </a:t>
            </a:r>
            <a:r>
              <a:rPr lang="en-US" dirty="0" err="1">
                <a:latin typeface="Sitka Text" panose="02000505000000020004" pitchFamily="2" charset="0"/>
              </a:rPr>
              <a:t>i</a:t>
            </a:r>
            <a:r>
              <a:rPr lang="en-US" dirty="0">
                <a:latin typeface="Sitka Text" panose="02000505000000020004" pitchFamily="2" charset="0"/>
              </a:rPr>
              <a:t> +</a:t>
            </a:r>
            <a:r>
              <a:rPr lang="en-US" spc="-45" dirty="0">
                <a:latin typeface="Sitka Text" panose="02000505000000020004" pitchFamily="2" charset="0"/>
              </a:rPr>
              <a:t> </a:t>
            </a:r>
            <a:r>
              <a:rPr lang="en-US" dirty="0">
                <a:latin typeface="Sitka Text" panose="02000505000000020004" pitchFamily="2" charset="0"/>
              </a:rPr>
              <a:t>1;</a:t>
            </a:r>
          </a:p>
          <a:p>
            <a:pPr marL="469900">
              <a:lnSpc>
                <a:spcPct val="100000"/>
              </a:lnSpc>
              <a:spcBef>
                <a:spcPts val="575"/>
              </a:spcBef>
            </a:pPr>
            <a:r>
              <a:rPr lang="en-US" dirty="0">
                <a:latin typeface="Sitka Text" panose="02000505000000020004" pitchFamily="2" charset="0"/>
              </a:rPr>
              <a:t>      } while (</a:t>
            </a:r>
            <a:r>
              <a:rPr lang="en-US" dirty="0" err="1">
                <a:latin typeface="Sitka Text" panose="02000505000000020004" pitchFamily="2" charset="0"/>
              </a:rPr>
              <a:t>i</a:t>
            </a:r>
            <a:r>
              <a:rPr lang="en-US" dirty="0">
                <a:latin typeface="Sitka Text" panose="02000505000000020004" pitchFamily="2" charset="0"/>
              </a:rPr>
              <a:t> &lt;</a:t>
            </a:r>
            <a:r>
              <a:rPr lang="en-US" spc="-40" dirty="0">
                <a:latin typeface="Sitka Text" panose="02000505000000020004" pitchFamily="2" charset="0"/>
              </a:rPr>
              <a:t> </a:t>
            </a:r>
            <a:r>
              <a:rPr lang="en-US" dirty="0">
                <a:latin typeface="Sitka Text" panose="02000505000000020004" pitchFamily="2" charset="0"/>
              </a:rPr>
              <a:t>5);</a:t>
            </a:r>
          </a:p>
          <a:p>
            <a:pPr>
              <a:lnSpc>
                <a:spcPct val="100000"/>
              </a:lnSpc>
              <a:spcBef>
                <a:spcPts val="575"/>
              </a:spcBef>
            </a:pPr>
            <a:r>
              <a:rPr lang="en-US" dirty="0">
                <a:latin typeface="Sitka Text" panose="02000505000000020004" pitchFamily="2" charset="0"/>
              </a:rPr>
              <a:t>       }</a:t>
            </a:r>
          </a:p>
          <a:p>
            <a:pPr>
              <a:lnSpc>
                <a:spcPct val="100000"/>
              </a:lnSpc>
              <a:spcBef>
                <a:spcPts val="575"/>
              </a:spcBef>
            </a:pPr>
            <a:r>
              <a:rPr lang="en-US" dirty="0">
                <a:latin typeface="Sitka Text" panose="02000505000000020004" pitchFamily="2" charset="0"/>
              </a:rPr>
              <a:t>  }</a:t>
            </a:r>
          </a:p>
        </p:txBody>
      </p:sp>
      <p:pic>
        <p:nvPicPr>
          <p:cNvPr id="6146" name="Picture 2" descr="do-while statement in java">
            <a:extLst>
              <a:ext uri="{FF2B5EF4-FFF2-40B4-BE49-F238E27FC236}">
                <a16:creationId xmlns:a16="http://schemas.microsoft.com/office/drawing/2014/main" id="{074C9C70-D202-40F8-862A-256512063E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28" t="6876" r="5252" b="6474"/>
          <a:stretch/>
        </p:blipFill>
        <p:spPr bwMode="auto">
          <a:xfrm>
            <a:off x="5407943" y="1646433"/>
            <a:ext cx="6485206" cy="354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86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488789" y="270754"/>
            <a:ext cx="6266459"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a16="http://schemas.microsoft.com/office/drawing/2014/main" id="{9DEDDA78-A873-4F51-A4C1-3749368F738F}"/>
              </a:ext>
            </a:extLst>
          </p:cNvPr>
          <p:cNvSpPr txBox="1"/>
          <p:nvPr/>
        </p:nvSpPr>
        <p:spPr>
          <a:xfrm>
            <a:off x="488789" y="1354722"/>
            <a:ext cx="6104053" cy="4475584"/>
          </a:xfrm>
          <a:prstGeom prst="rect">
            <a:avLst/>
          </a:prstGeom>
          <a:noFill/>
        </p:spPr>
        <p:txBody>
          <a:bodyPr wrap="square">
            <a:spAutoFit/>
          </a:bodyPr>
          <a:lstStyle/>
          <a:p>
            <a:pPr marL="12700">
              <a:lnSpc>
                <a:spcPct val="100000"/>
              </a:lnSpc>
              <a:spcBef>
                <a:spcPts val="675"/>
              </a:spcBef>
            </a:pPr>
            <a:r>
              <a:rPr lang="en-US" sz="2400" dirty="0">
                <a:latin typeface="Sitka Text" panose="02000505000000020004" pitchFamily="2" charset="0"/>
                <a:cs typeface="Times New Roman"/>
              </a:rPr>
              <a:t>class </a:t>
            </a:r>
            <a:r>
              <a:rPr lang="en-US" sz="2400" spc="-5" dirty="0">
                <a:latin typeface="Sitka Text" panose="02000505000000020004" pitchFamily="2" charset="0"/>
                <a:cs typeface="Times New Roman"/>
              </a:rPr>
              <a:t>Sample</a:t>
            </a:r>
            <a:r>
              <a:rPr lang="en-US" sz="2400" spc="-50" dirty="0">
                <a:latin typeface="Sitka Text" panose="02000505000000020004" pitchFamily="2" charset="0"/>
                <a:cs typeface="Times New Roman"/>
              </a:rPr>
              <a:t> </a:t>
            </a:r>
          </a:p>
          <a:p>
            <a:pPr marL="12700">
              <a:lnSpc>
                <a:spcPct val="100000"/>
              </a:lnSpc>
              <a:spcBef>
                <a:spcPts val="675"/>
              </a:spcBef>
            </a:pPr>
            <a:r>
              <a:rPr lang="en-US" sz="2400" dirty="0">
                <a:latin typeface="Sitka Text" panose="02000505000000020004" pitchFamily="2" charset="0"/>
                <a:cs typeface="Times New Roman"/>
              </a:rPr>
              <a:t>  {</a:t>
            </a:r>
          </a:p>
          <a:p>
            <a:pPr marL="469900" marR="5080" indent="-226060">
              <a:lnSpc>
                <a:spcPct val="120000"/>
              </a:lnSpc>
              <a:tabLst>
                <a:tab pos="1475740" algn="l"/>
              </a:tabLst>
            </a:pPr>
            <a:r>
              <a:rPr lang="en-US" sz="2400" dirty="0">
                <a:latin typeface="Sitka Text" panose="02000505000000020004" pitchFamily="2" charset="0"/>
                <a:cs typeface="Times New Roman"/>
              </a:rPr>
              <a:t>public static void </a:t>
            </a:r>
            <a:r>
              <a:rPr lang="en-US" sz="2400" spc="-5" dirty="0">
                <a:latin typeface="Sitka Text" panose="02000505000000020004" pitchFamily="2" charset="0"/>
                <a:cs typeface="Times New Roman"/>
              </a:rPr>
              <a:t>main(String[] </a:t>
            </a:r>
            <a:r>
              <a:rPr lang="en-US" sz="2400" spc="-10" dirty="0" err="1">
                <a:latin typeface="Sitka Text" panose="02000505000000020004" pitchFamily="2" charset="0"/>
                <a:cs typeface="Times New Roman"/>
              </a:rPr>
              <a:t>args</a:t>
            </a:r>
            <a:r>
              <a:rPr lang="en-US" sz="2400" spc="-10" dirty="0">
                <a:latin typeface="Sitka Text" panose="02000505000000020004" pitchFamily="2" charset="0"/>
                <a:cs typeface="Times New Roman"/>
              </a:rPr>
              <a:t>)</a:t>
            </a:r>
            <a:r>
              <a:rPr lang="en-US" sz="2400" spc="-105" dirty="0">
                <a:latin typeface="Sitka Text" panose="02000505000000020004" pitchFamily="2" charset="0"/>
                <a:cs typeface="Times New Roman"/>
              </a:rPr>
              <a:t> </a:t>
            </a:r>
          </a:p>
          <a:p>
            <a:pPr marL="469900" marR="5080" indent="-226060">
              <a:lnSpc>
                <a:spcPct val="120000"/>
              </a:lnSpc>
              <a:tabLst>
                <a:tab pos="1475740" algn="l"/>
              </a:tabLst>
            </a:pPr>
            <a:r>
              <a:rPr lang="en-US" sz="2400" spc="-105" dirty="0">
                <a:latin typeface="Sitka Text" panose="02000505000000020004" pitchFamily="2" charset="0"/>
                <a:cs typeface="Times New Roman"/>
              </a:rPr>
              <a:t> </a:t>
            </a:r>
            <a:r>
              <a:rPr lang="en-US" sz="2400" dirty="0">
                <a:latin typeface="Sitka Text" panose="02000505000000020004" pitchFamily="2" charset="0"/>
                <a:cs typeface="Times New Roman"/>
              </a:rPr>
              <a:t>{  </a:t>
            </a:r>
          </a:p>
          <a:p>
            <a:pPr marL="469900" marR="5080" indent="-226060">
              <a:lnSpc>
                <a:spcPct val="120000"/>
              </a:lnSpc>
              <a:tabLst>
                <a:tab pos="1475740" algn="l"/>
              </a:tabLst>
            </a:pPr>
            <a:r>
              <a:rPr lang="en-US" sz="2400" spc="-5" dirty="0">
                <a:latin typeface="Sitka Text" panose="02000505000000020004" pitchFamily="2" charset="0"/>
                <a:cs typeface="Times New Roman"/>
              </a:rPr>
              <a:t>    for</a:t>
            </a:r>
            <a:r>
              <a:rPr lang="en-US" sz="2400" dirty="0">
                <a:latin typeface="Sitka Text" panose="02000505000000020004" pitchFamily="2" charset="0"/>
                <a:cs typeface="Times New Roman"/>
              </a:rPr>
              <a:t> (int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=1;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&lt;=5;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 )</a:t>
            </a:r>
            <a:r>
              <a:rPr lang="en-US" sz="2400" spc="-75" dirty="0">
                <a:latin typeface="Sitka Text" panose="02000505000000020004" pitchFamily="2" charset="0"/>
                <a:cs typeface="Times New Roman"/>
              </a:rPr>
              <a:t> </a:t>
            </a:r>
          </a:p>
          <a:p>
            <a:pPr marL="469900" marR="5080" indent="-226060">
              <a:lnSpc>
                <a:spcPct val="120000"/>
              </a:lnSpc>
              <a:tabLst>
                <a:tab pos="1475740" algn="l"/>
              </a:tabLst>
            </a:pPr>
            <a:r>
              <a:rPr lang="en-US" sz="2400" spc="-75" dirty="0">
                <a:latin typeface="Sitka Text" panose="02000505000000020004" pitchFamily="2" charset="0"/>
                <a:cs typeface="Times New Roman"/>
              </a:rPr>
              <a:t>      </a:t>
            </a:r>
            <a:r>
              <a:rPr lang="en-US" sz="2400" dirty="0">
                <a:latin typeface="Sitka Text" panose="02000505000000020004" pitchFamily="2" charset="0"/>
                <a:cs typeface="Times New Roman"/>
              </a:rPr>
              <a:t>{</a:t>
            </a:r>
          </a:p>
          <a:p>
            <a:pPr marL="469900" marR="5080" indent="-226060">
              <a:lnSpc>
                <a:spcPct val="120000"/>
              </a:lnSpc>
              <a:tabLst>
                <a:tab pos="1475740" algn="l"/>
              </a:tabLst>
            </a:pPr>
            <a:r>
              <a:rPr lang="en-US" sz="2400" spc="-5" dirty="0">
                <a:latin typeface="Sitka Text" panose="02000505000000020004" pitchFamily="2" charset="0"/>
                <a:cs typeface="Times New Roman"/>
              </a:rPr>
              <a:t>        </a:t>
            </a:r>
            <a:r>
              <a:rPr lang="en-US" sz="2400" spc="-5" dirty="0" err="1">
                <a:latin typeface="Sitka Text" panose="02000505000000020004" pitchFamily="2" charset="0"/>
                <a:cs typeface="Times New Roman"/>
              </a:rPr>
              <a:t>System.out.println</a:t>
            </a:r>
            <a:r>
              <a:rPr lang="en-US" sz="2400" spc="-5" dirty="0">
                <a:latin typeface="Sitka Text" panose="02000505000000020004" pitchFamily="2" charset="0"/>
                <a:cs typeface="Times New Roman"/>
              </a:rPr>
              <a:t>("i:</a:t>
            </a:r>
            <a:r>
              <a:rPr lang="en-US" sz="2400" spc="-45" dirty="0">
                <a:latin typeface="Sitka Text" panose="02000505000000020004" pitchFamily="2" charset="0"/>
                <a:cs typeface="Times New Roman"/>
              </a:rPr>
              <a:t> </a:t>
            </a:r>
            <a:r>
              <a:rPr lang="en-US" sz="2400" dirty="0">
                <a:latin typeface="Sitka Text" panose="02000505000000020004" pitchFamily="2" charset="0"/>
                <a:cs typeface="Times New Roman"/>
              </a:rPr>
              <a:t>"+</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a:t>
            </a:r>
          </a:p>
          <a:p>
            <a:pPr marL="469900">
              <a:lnSpc>
                <a:spcPct val="100000"/>
              </a:lnSpc>
              <a:spcBef>
                <a:spcPts val="575"/>
              </a:spcBef>
            </a:pPr>
            <a:r>
              <a:rPr lang="en-US" sz="2400" dirty="0">
                <a:latin typeface="Sitka Text" panose="02000505000000020004" pitchFamily="2" charset="0"/>
                <a:cs typeface="Times New Roman"/>
              </a:rPr>
              <a:t>}</a:t>
            </a:r>
          </a:p>
          <a:p>
            <a:pPr marL="243840">
              <a:lnSpc>
                <a:spcPct val="100000"/>
              </a:lnSpc>
              <a:spcBef>
                <a:spcPts val="575"/>
              </a:spcBef>
            </a:pPr>
            <a:r>
              <a:rPr lang="en-US" sz="2400" dirty="0">
                <a:latin typeface="Sitka Text" panose="02000505000000020004" pitchFamily="2" charset="0"/>
                <a:cs typeface="Times New Roman"/>
              </a:rPr>
              <a:t>}</a:t>
            </a:r>
          </a:p>
          <a:p>
            <a:pPr marL="12700">
              <a:lnSpc>
                <a:spcPct val="100000"/>
              </a:lnSpc>
              <a:spcBef>
                <a:spcPts val="580"/>
              </a:spcBef>
            </a:pPr>
            <a:r>
              <a:rPr lang="en-US" sz="2400" dirty="0">
                <a:latin typeface="Sitka Text" panose="02000505000000020004" pitchFamily="2" charset="0"/>
                <a:cs typeface="Times New Roman"/>
              </a:rPr>
              <a:t>}</a:t>
            </a:r>
          </a:p>
        </p:txBody>
      </p:sp>
      <p:pic>
        <p:nvPicPr>
          <p:cNvPr id="7170" name="Picture 2" descr="for statement in java">
            <a:extLst>
              <a:ext uri="{FF2B5EF4-FFF2-40B4-BE49-F238E27FC236}">
                <a16:creationId xmlns:a16="http://schemas.microsoft.com/office/drawing/2014/main" id="{82132074-CBF7-470D-96AC-7E3CE6F70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6" t="3948" r="4529" b="3948"/>
          <a:stretch/>
        </p:blipFill>
        <p:spPr bwMode="auto">
          <a:xfrm>
            <a:off x="6969749" y="1015505"/>
            <a:ext cx="5007750" cy="504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111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488789" y="270754"/>
            <a:ext cx="6266459"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ITERATIVE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a16="http://schemas.microsoft.com/office/drawing/2014/main" id="{9DEDDA78-A873-4F51-A4C1-3749368F738F}"/>
              </a:ext>
            </a:extLst>
          </p:cNvPr>
          <p:cNvSpPr txBox="1"/>
          <p:nvPr/>
        </p:nvSpPr>
        <p:spPr>
          <a:xfrm>
            <a:off x="488789" y="1354722"/>
            <a:ext cx="6104053" cy="4459682"/>
          </a:xfrm>
          <a:prstGeom prst="rect">
            <a:avLst/>
          </a:prstGeom>
          <a:noFill/>
        </p:spPr>
        <p:txBody>
          <a:bodyPr wrap="square">
            <a:spAutoFit/>
          </a:bodyPr>
          <a:lstStyle/>
          <a:p>
            <a:pPr marL="12700">
              <a:lnSpc>
                <a:spcPct val="100000"/>
              </a:lnSpc>
              <a:spcBef>
                <a:spcPts val="675"/>
              </a:spcBef>
            </a:pPr>
            <a:r>
              <a:rPr lang="en-US" sz="2400" dirty="0">
                <a:latin typeface="Times New Roman"/>
                <a:cs typeface="Times New Roman"/>
              </a:rPr>
              <a:t>class </a:t>
            </a:r>
            <a:r>
              <a:rPr lang="en-US" sz="2400" spc="-5" dirty="0">
                <a:latin typeface="Times New Roman"/>
                <a:cs typeface="Times New Roman"/>
              </a:rPr>
              <a:t>Sample</a:t>
            </a:r>
            <a:r>
              <a:rPr lang="en-US" sz="2400" spc="-50" dirty="0">
                <a:latin typeface="Times New Roman"/>
                <a:cs typeface="Times New Roman"/>
              </a:rPr>
              <a:t> </a:t>
            </a:r>
            <a:r>
              <a:rPr lang="en-US" sz="2400" dirty="0">
                <a:latin typeface="Times New Roman"/>
                <a:cs typeface="Times New Roman"/>
              </a:rPr>
              <a:t>{</a:t>
            </a:r>
          </a:p>
          <a:p>
            <a:pPr marL="469900" marR="5080" indent="-226060">
              <a:lnSpc>
                <a:spcPct val="120000"/>
              </a:lnSpc>
            </a:pPr>
            <a:r>
              <a:rPr lang="en-US" sz="2400" dirty="0">
                <a:latin typeface="Times New Roman"/>
                <a:cs typeface="Times New Roman"/>
              </a:rPr>
              <a:t>public static void </a:t>
            </a:r>
            <a:r>
              <a:rPr lang="en-US" sz="2400" spc="-5" dirty="0">
                <a:latin typeface="Times New Roman"/>
                <a:cs typeface="Times New Roman"/>
              </a:rPr>
              <a:t>main(String[] </a:t>
            </a:r>
            <a:r>
              <a:rPr lang="en-US" sz="2400" spc="-10" dirty="0" err="1">
                <a:latin typeface="Times New Roman"/>
                <a:cs typeface="Times New Roman"/>
              </a:rPr>
              <a:t>args</a:t>
            </a:r>
            <a:r>
              <a:rPr lang="en-US" sz="2400" spc="-10" dirty="0">
                <a:latin typeface="Times New Roman"/>
                <a:cs typeface="Times New Roman"/>
              </a:rPr>
              <a:t>) </a:t>
            </a:r>
          </a:p>
          <a:p>
            <a:pPr marL="469900" marR="5080" indent="-226060">
              <a:lnSpc>
                <a:spcPct val="120000"/>
              </a:lnSpc>
            </a:pPr>
            <a:r>
              <a:rPr lang="en-US" sz="2400" spc="-10" dirty="0">
                <a:latin typeface="Times New Roman"/>
                <a:cs typeface="Times New Roman"/>
              </a:rPr>
              <a:t> </a:t>
            </a:r>
            <a:r>
              <a:rPr lang="en-US" sz="2400" dirty="0">
                <a:latin typeface="Times New Roman"/>
                <a:cs typeface="Times New Roman"/>
              </a:rPr>
              <a:t>{  </a:t>
            </a:r>
          </a:p>
          <a:p>
            <a:pPr marL="469900" marR="5080" indent="-226060">
              <a:lnSpc>
                <a:spcPct val="120000"/>
              </a:lnSpc>
            </a:pPr>
            <a:r>
              <a:rPr lang="en-US" sz="2400" dirty="0">
                <a:latin typeface="Times New Roman"/>
                <a:cs typeface="Times New Roman"/>
              </a:rPr>
              <a:t>    int </a:t>
            </a:r>
            <a:r>
              <a:rPr lang="en-US" sz="2400" spc="-5" dirty="0">
                <a:latin typeface="Times New Roman"/>
                <a:cs typeface="Times New Roman"/>
              </a:rPr>
              <a:t>[] numbers </a:t>
            </a:r>
            <a:r>
              <a:rPr lang="en-US" sz="2400" dirty="0">
                <a:latin typeface="Times New Roman"/>
                <a:cs typeface="Times New Roman"/>
              </a:rPr>
              <a:t>= </a:t>
            </a:r>
            <a:r>
              <a:rPr lang="en-US" sz="2400" spc="-5" dirty="0">
                <a:latin typeface="Times New Roman"/>
                <a:cs typeface="Times New Roman"/>
              </a:rPr>
              <a:t>{10, 20, 30, 40,</a:t>
            </a:r>
            <a:r>
              <a:rPr lang="en-US" sz="2400" spc="-30" dirty="0">
                <a:latin typeface="Times New Roman"/>
                <a:cs typeface="Times New Roman"/>
              </a:rPr>
              <a:t> </a:t>
            </a:r>
            <a:r>
              <a:rPr lang="en-US" sz="2400" spc="-5" dirty="0">
                <a:latin typeface="Times New Roman"/>
                <a:cs typeface="Times New Roman"/>
              </a:rPr>
              <a:t>50};</a:t>
            </a:r>
            <a:endParaRPr lang="en-US" sz="2400" dirty="0">
              <a:latin typeface="Times New Roman"/>
              <a:cs typeface="Times New Roman"/>
            </a:endParaRPr>
          </a:p>
          <a:p>
            <a:pPr marL="927100" marR="669925" indent="-457200">
              <a:lnSpc>
                <a:spcPct val="120000"/>
              </a:lnSpc>
              <a:spcBef>
                <a:spcPts val="5"/>
              </a:spcBef>
            </a:pPr>
            <a:r>
              <a:rPr lang="en-US" sz="2400" dirty="0">
                <a:latin typeface="Times New Roman"/>
                <a:cs typeface="Times New Roman"/>
              </a:rPr>
              <a:t> for(int </a:t>
            </a:r>
            <a:r>
              <a:rPr lang="en-US" sz="2400" dirty="0" err="1">
                <a:latin typeface="Times New Roman"/>
                <a:cs typeface="Times New Roman"/>
              </a:rPr>
              <a:t>i</a:t>
            </a:r>
            <a:r>
              <a:rPr lang="en-US" sz="2400" dirty="0">
                <a:latin typeface="Times New Roman"/>
                <a:cs typeface="Times New Roman"/>
              </a:rPr>
              <a:t> : </a:t>
            </a:r>
            <a:r>
              <a:rPr lang="en-US" sz="2400" spc="-5" dirty="0">
                <a:latin typeface="Times New Roman"/>
                <a:cs typeface="Times New Roman"/>
              </a:rPr>
              <a:t>numbers </a:t>
            </a:r>
            <a:r>
              <a:rPr lang="en-US" sz="2400" dirty="0">
                <a:latin typeface="Times New Roman"/>
                <a:cs typeface="Times New Roman"/>
              </a:rPr>
              <a:t>) </a:t>
            </a:r>
          </a:p>
          <a:p>
            <a:pPr marL="927100" marR="669925" indent="-457200">
              <a:lnSpc>
                <a:spcPct val="120000"/>
              </a:lnSpc>
              <a:spcBef>
                <a:spcPts val="5"/>
              </a:spcBef>
            </a:pPr>
            <a:r>
              <a:rPr lang="en-US" sz="2400" dirty="0">
                <a:latin typeface="Times New Roman"/>
                <a:cs typeface="Times New Roman"/>
              </a:rPr>
              <a:t>  {  </a:t>
            </a:r>
          </a:p>
          <a:p>
            <a:pPr marL="927100" marR="669925" indent="-457200">
              <a:lnSpc>
                <a:spcPct val="120000"/>
              </a:lnSpc>
              <a:spcBef>
                <a:spcPts val="5"/>
              </a:spcBef>
            </a:pPr>
            <a:r>
              <a:rPr lang="en-US" sz="2400" dirty="0">
                <a:latin typeface="Times New Roman"/>
                <a:cs typeface="Times New Roman"/>
              </a:rPr>
              <a:t>     </a:t>
            </a:r>
            <a:r>
              <a:rPr lang="en-US" sz="2400" dirty="0" err="1">
                <a:latin typeface="Times New Roman"/>
                <a:cs typeface="Times New Roman"/>
              </a:rPr>
              <a:t>System.out.println</a:t>
            </a:r>
            <a:r>
              <a:rPr lang="en-US" sz="2400" dirty="0">
                <a:latin typeface="Times New Roman"/>
                <a:cs typeface="Times New Roman"/>
              </a:rPr>
              <a:t>( </a:t>
            </a:r>
            <a:r>
              <a:rPr lang="en-US" sz="2400" spc="-5" dirty="0">
                <a:latin typeface="Times New Roman"/>
                <a:cs typeface="Times New Roman"/>
              </a:rPr>
              <a:t>"i: "+</a:t>
            </a:r>
            <a:r>
              <a:rPr lang="en-US" sz="2400" spc="-5" dirty="0" err="1">
                <a:latin typeface="Times New Roman"/>
                <a:cs typeface="Times New Roman"/>
              </a:rPr>
              <a:t>i</a:t>
            </a:r>
            <a:r>
              <a:rPr lang="en-US" sz="2400" spc="-150" dirty="0">
                <a:latin typeface="Times New Roman"/>
                <a:cs typeface="Times New Roman"/>
              </a:rPr>
              <a:t> </a:t>
            </a:r>
            <a:r>
              <a:rPr lang="en-US" sz="2400" dirty="0">
                <a:latin typeface="Times New Roman"/>
                <a:cs typeface="Times New Roman"/>
              </a:rPr>
              <a:t>);</a:t>
            </a:r>
          </a:p>
          <a:p>
            <a:pPr marL="469900">
              <a:lnSpc>
                <a:spcPct val="100000"/>
              </a:lnSpc>
              <a:spcBef>
                <a:spcPts val="575"/>
              </a:spcBef>
            </a:pPr>
            <a:r>
              <a:rPr lang="en-US" sz="2400" dirty="0">
                <a:latin typeface="Times New Roman"/>
                <a:cs typeface="Times New Roman"/>
              </a:rPr>
              <a:t>  }</a:t>
            </a:r>
          </a:p>
          <a:p>
            <a:pPr marL="243840">
              <a:lnSpc>
                <a:spcPct val="100000"/>
              </a:lnSpc>
              <a:spcBef>
                <a:spcPts val="575"/>
              </a:spcBef>
            </a:pPr>
            <a:r>
              <a:rPr lang="en-US" sz="2400" dirty="0">
                <a:latin typeface="Times New Roman"/>
                <a:cs typeface="Times New Roman"/>
              </a:rPr>
              <a:t> }</a:t>
            </a:r>
          </a:p>
          <a:p>
            <a:pPr marL="12700">
              <a:lnSpc>
                <a:spcPct val="100000"/>
              </a:lnSpc>
              <a:spcBef>
                <a:spcPts val="580"/>
              </a:spcBef>
            </a:pPr>
            <a:r>
              <a:rPr lang="en-US" sz="2400" dirty="0">
                <a:latin typeface="Times New Roman"/>
                <a:cs typeface="Times New Roman"/>
              </a:rPr>
              <a:t>}</a:t>
            </a:r>
          </a:p>
        </p:txBody>
      </p:sp>
      <p:pic>
        <p:nvPicPr>
          <p:cNvPr id="8194" name="Picture 2" descr="for-each statement in java">
            <a:extLst>
              <a:ext uri="{FF2B5EF4-FFF2-40B4-BE49-F238E27FC236}">
                <a16:creationId xmlns:a16="http://schemas.microsoft.com/office/drawing/2014/main" id="{23C11669-5331-4BFB-B029-3C1D5D064E06}"/>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829" t="2051" r="8626" b="8019"/>
          <a:stretch/>
        </p:blipFill>
        <p:spPr bwMode="auto">
          <a:xfrm>
            <a:off x="7326539" y="1086729"/>
            <a:ext cx="4456172" cy="4684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945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313559" y="284822"/>
            <a:ext cx="627928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CONTROL STATEMENTS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678765" y="1322960"/>
            <a:ext cx="10701997" cy="1431161"/>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Control</a:t>
            </a:r>
            <a:r>
              <a:rPr lang="en-US" sz="2400" spc="220" dirty="0">
                <a:latin typeface="Sitka Text" panose="02000505000000020004" pitchFamily="2" charset="0"/>
                <a:cs typeface="Arial"/>
              </a:rPr>
              <a:t> </a:t>
            </a:r>
            <a:r>
              <a:rPr lang="en-US" sz="2400" spc="-5" dirty="0">
                <a:latin typeface="Sitka Text" panose="02000505000000020004" pitchFamily="2" charset="0"/>
                <a:cs typeface="Arial"/>
              </a:rPr>
              <a:t>statements</a:t>
            </a:r>
            <a:r>
              <a:rPr lang="en-US" sz="2400" spc="235" dirty="0">
                <a:latin typeface="Sitka Text" panose="02000505000000020004" pitchFamily="2" charset="0"/>
                <a:cs typeface="Arial"/>
              </a:rPr>
              <a:t> </a:t>
            </a:r>
            <a:r>
              <a:rPr lang="en-US" sz="2400" spc="-5" dirty="0">
                <a:latin typeface="Sitka Text" panose="02000505000000020004" pitchFamily="2" charset="0"/>
                <a:cs typeface="Arial"/>
              </a:rPr>
              <a:t>are</a:t>
            </a:r>
            <a:r>
              <a:rPr lang="en-US" sz="2400" spc="229" dirty="0">
                <a:latin typeface="Sitka Text" panose="02000505000000020004" pitchFamily="2" charset="0"/>
                <a:cs typeface="Arial"/>
              </a:rPr>
              <a:t> </a:t>
            </a:r>
            <a:r>
              <a:rPr lang="en-US" sz="2400" spc="-5" dirty="0">
                <a:latin typeface="Sitka Text" panose="02000505000000020004" pitchFamily="2" charset="0"/>
                <a:cs typeface="Arial"/>
              </a:rPr>
              <a:t>statements</a:t>
            </a:r>
            <a:r>
              <a:rPr lang="en-US" sz="2400" spc="245" dirty="0">
                <a:latin typeface="Sitka Text" panose="02000505000000020004" pitchFamily="2" charset="0"/>
                <a:cs typeface="Arial"/>
              </a:rPr>
              <a:t> </a:t>
            </a:r>
            <a:r>
              <a:rPr lang="en-US" sz="2400" dirty="0">
                <a:latin typeface="Sitka Text" panose="02000505000000020004" pitchFamily="2" charset="0"/>
                <a:cs typeface="Arial"/>
              </a:rPr>
              <a:t>which</a:t>
            </a:r>
            <a:r>
              <a:rPr lang="en-US" sz="2400" spc="229" dirty="0">
                <a:latin typeface="Sitka Text" panose="02000505000000020004" pitchFamily="2" charset="0"/>
                <a:cs typeface="Arial"/>
              </a:rPr>
              <a:t> </a:t>
            </a:r>
            <a:r>
              <a:rPr lang="en-US" sz="2400" spc="-5" dirty="0">
                <a:latin typeface="Sitka Text" panose="02000505000000020004" pitchFamily="2" charset="0"/>
                <a:cs typeface="Arial"/>
              </a:rPr>
              <a:t>alter</a:t>
            </a:r>
            <a:r>
              <a:rPr lang="en-US" sz="2400" spc="240" dirty="0">
                <a:latin typeface="Sitka Text" panose="02000505000000020004" pitchFamily="2" charset="0"/>
                <a:cs typeface="Arial"/>
              </a:rPr>
              <a:t> </a:t>
            </a:r>
            <a:r>
              <a:rPr lang="en-US" sz="2400" spc="-5" dirty="0">
                <a:latin typeface="Sitka Text" panose="02000505000000020004" pitchFamily="2" charset="0"/>
                <a:cs typeface="Arial"/>
              </a:rPr>
              <a:t>the</a:t>
            </a:r>
            <a:r>
              <a:rPr lang="en-US" sz="2400" spc="225" dirty="0">
                <a:latin typeface="Sitka Text" panose="02000505000000020004" pitchFamily="2" charset="0"/>
                <a:cs typeface="Arial"/>
              </a:rPr>
              <a:t> </a:t>
            </a:r>
            <a:r>
              <a:rPr lang="en-US" sz="2400" spc="-5" dirty="0">
                <a:latin typeface="Sitka Text" panose="02000505000000020004" pitchFamily="2" charset="0"/>
                <a:cs typeface="Arial"/>
              </a:rPr>
              <a:t>normal</a:t>
            </a:r>
            <a:r>
              <a:rPr lang="en-US" sz="2400" spc="235" dirty="0">
                <a:latin typeface="Sitka Text" panose="02000505000000020004" pitchFamily="2" charset="0"/>
                <a:cs typeface="Arial"/>
              </a:rPr>
              <a:t> </a:t>
            </a:r>
            <a:r>
              <a:rPr lang="en-US" sz="2400" spc="-5" dirty="0">
                <a:latin typeface="Sitka Text" panose="02000505000000020004" pitchFamily="2" charset="0"/>
                <a:cs typeface="Arial"/>
              </a:rPr>
              <a:t>execution </a:t>
            </a:r>
            <a:r>
              <a:rPr lang="en-US" sz="2400" dirty="0">
                <a:latin typeface="Sitka Text" panose="02000505000000020004" pitchFamily="2" charset="0"/>
                <a:cs typeface="Arial"/>
              </a:rPr>
              <a:t>flow of a</a:t>
            </a:r>
            <a:r>
              <a:rPr lang="en-US" sz="2400" spc="-40" dirty="0">
                <a:latin typeface="Sitka Text" panose="02000505000000020004" pitchFamily="2" charset="0"/>
                <a:cs typeface="Arial"/>
              </a:rPr>
              <a:t> </a:t>
            </a:r>
            <a:r>
              <a:rPr lang="en-US" sz="2400" dirty="0">
                <a:latin typeface="Sitka Text" panose="02000505000000020004" pitchFamily="2" charset="0"/>
                <a:cs typeface="Arial"/>
              </a:rPr>
              <a:t>program</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There are three types of Control Statements </a:t>
            </a:r>
            <a:r>
              <a:rPr lang="en-US" sz="2400" spc="-5" dirty="0">
                <a:latin typeface="Sitka Text" panose="02000505000000020004" pitchFamily="2" charset="0"/>
                <a:cs typeface="Arial"/>
              </a:rPr>
              <a:t>in</a:t>
            </a:r>
            <a:r>
              <a:rPr lang="en-US" sz="2400" spc="-175" dirty="0">
                <a:latin typeface="Sitka Text" panose="02000505000000020004" pitchFamily="2" charset="0"/>
                <a:cs typeface="Arial"/>
              </a:rPr>
              <a:t> </a:t>
            </a:r>
            <a:r>
              <a:rPr lang="en-US" sz="2400" dirty="0">
                <a:latin typeface="Sitka Text" panose="02000505000000020004" pitchFamily="2" charset="0"/>
                <a:cs typeface="Arial"/>
              </a:rPr>
              <a:t>java</a:t>
            </a:r>
          </a:p>
        </p:txBody>
      </p:sp>
      <p:graphicFrame>
        <p:nvGraphicFramePr>
          <p:cNvPr id="4" name="Table 3">
            <a:extLst>
              <a:ext uri="{FF2B5EF4-FFF2-40B4-BE49-F238E27FC236}">
                <a16:creationId xmlns:a16="http://schemas.microsoft.com/office/drawing/2014/main" id="{6003EB3C-9F4A-464A-888E-69C23C2D13A5}"/>
              </a:ext>
            </a:extLst>
          </p:cNvPr>
          <p:cNvGraphicFramePr>
            <a:graphicFrameLocks noGrp="1"/>
          </p:cNvGraphicFramePr>
          <p:nvPr>
            <p:extLst>
              <p:ext uri="{D42A27DB-BD31-4B8C-83A1-F6EECF244321}">
                <p14:modId xmlns:p14="http://schemas.microsoft.com/office/powerpoint/2010/main" val="3541961240"/>
              </p:ext>
            </p:extLst>
          </p:nvPr>
        </p:nvGraphicFramePr>
        <p:xfrm>
          <a:off x="827816" y="3202231"/>
          <a:ext cx="3308085" cy="1973770"/>
        </p:xfrm>
        <a:graphic>
          <a:graphicData uri="http://schemas.openxmlformats.org/drawingml/2006/table">
            <a:tbl>
              <a:tblPr firstRow="1" bandRow="1">
                <a:tableStyleId>{EB344D84-9AFB-497E-A393-DC336BA19D2E}</a:tableStyleId>
              </a:tblPr>
              <a:tblGrid>
                <a:gridCol w="3308085">
                  <a:extLst>
                    <a:ext uri="{9D8B030D-6E8A-4147-A177-3AD203B41FA5}">
                      <a16:colId xmlns:a16="http://schemas.microsoft.com/office/drawing/2014/main" val="2908018109"/>
                    </a:ext>
                  </a:extLst>
                </a:gridCol>
              </a:tblGrid>
              <a:tr h="400385">
                <a:tc>
                  <a:txBody>
                    <a:bodyPr/>
                    <a:lstStyle/>
                    <a:p>
                      <a:pPr marL="212090">
                        <a:lnSpc>
                          <a:spcPct val="100000"/>
                        </a:lnSpc>
                        <a:spcBef>
                          <a:spcPts val="315"/>
                        </a:spcBef>
                      </a:pPr>
                      <a:r>
                        <a:rPr sz="2400" b="1" spc="-5" dirty="0">
                          <a:solidFill>
                            <a:srgbClr val="FFFFFF"/>
                          </a:solidFill>
                          <a:latin typeface="Sitka Text" panose="02000505000000020004" pitchFamily="2" charset="0"/>
                        </a:rPr>
                        <a:t>Selection</a:t>
                      </a:r>
                      <a:r>
                        <a:rPr sz="2400" b="1" spc="-15" dirty="0">
                          <a:solidFill>
                            <a:srgbClr val="FFFFFF"/>
                          </a:solidFill>
                          <a:latin typeface="Sitka Text" panose="02000505000000020004" pitchFamily="2" charset="0"/>
                        </a:rPr>
                        <a:t> </a:t>
                      </a:r>
                      <a:r>
                        <a:rPr sz="2400" b="1" spc="-5" dirty="0">
                          <a:solidFill>
                            <a:srgbClr val="FFFFFF"/>
                          </a:solidFill>
                          <a:latin typeface="Sitka Text" panose="02000505000000020004" pitchFamily="2" charset="0"/>
                        </a:rPr>
                        <a:t>statement</a:t>
                      </a:r>
                      <a:endParaRPr sz="2400" dirty="0">
                        <a:latin typeface="Sitka Text" panose="02000505000000020004" pitchFamily="2" charset="0"/>
                        <a:cs typeface="Arial"/>
                      </a:endParaRPr>
                    </a:p>
                  </a:txBody>
                  <a:tcPr marL="0" marR="0" marT="40005" marB="0"/>
                </a:tc>
                <a:extLst>
                  <a:ext uri="{0D108BD9-81ED-4DB2-BD59-A6C34878D82A}">
                    <a16:rowId xmlns:a16="http://schemas.microsoft.com/office/drawing/2014/main" val="670329670"/>
                  </a:ext>
                </a:extLst>
              </a:tr>
              <a:tr h="1568005">
                <a:tc>
                  <a:txBody>
                    <a:bodyPr/>
                    <a:lstStyle/>
                    <a:p>
                      <a:pPr algn="ctr">
                        <a:lnSpc>
                          <a:spcPct val="100000"/>
                        </a:lnSpc>
                        <a:spcBef>
                          <a:spcPts val="305"/>
                        </a:spcBef>
                      </a:pPr>
                      <a:r>
                        <a:rPr sz="2400" spc="-5" dirty="0">
                          <a:latin typeface="Sitka Text" panose="02000505000000020004" pitchFamily="2" charset="0"/>
                        </a:rPr>
                        <a:t>if</a:t>
                      </a:r>
                      <a:endParaRPr sz="2400" dirty="0">
                        <a:latin typeface="Sitka Text" panose="02000505000000020004" pitchFamily="2" charset="0"/>
                      </a:endParaRPr>
                    </a:p>
                    <a:p>
                      <a:pPr marL="635" algn="ctr">
                        <a:lnSpc>
                          <a:spcPct val="100000"/>
                        </a:lnSpc>
                      </a:pPr>
                      <a:r>
                        <a:rPr sz="2400" dirty="0">
                          <a:latin typeface="Sitka Text" panose="02000505000000020004" pitchFamily="2" charset="0"/>
                        </a:rPr>
                        <a:t>if –</a:t>
                      </a:r>
                      <a:r>
                        <a:rPr sz="2400" spc="-25" dirty="0">
                          <a:latin typeface="Sitka Text" panose="02000505000000020004" pitchFamily="2" charset="0"/>
                        </a:rPr>
                        <a:t> </a:t>
                      </a:r>
                      <a:r>
                        <a:rPr sz="2400" spc="-5" dirty="0">
                          <a:latin typeface="Sitka Text" panose="02000505000000020004" pitchFamily="2" charset="0"/>
                        </a:rPr>
                        <a:t>else</a:t>
                      </a:r>
                      <a:endParaRPr lang="en-US" sz="2400" spc="-5" dirty="0">
                        <a:latin typeface="Sitka Text" panose="02000505000000020004" pitchFamily="2" charset="0"/>
                      </a:endParaRPr>
                    </a:p>
                    <a:p>
                      <a:pPr algn="ctr">
                        <a:lnSpc>
                          <a:spcPct val="100000"/>
                        </a:lnSpc>
                      </a:pPr>
                      <a:r>
                        <a:rPr lang="en-US" sz="2400" spc="-5" dirty="0">
                          <a:latin typeface="Sitka Text" panose="02000505000000020004" pitchFamily="2" charset="0"/>
                        </a:rPr>
                        <a:t>s</a:t>
                      </a:r>
                      <a:r>
                        <a:rPr sz="2400" spc="-5" dirty="0">
                          <a:latin typeface="Sitka Text" panose="02000505000000020004" pitchFamily="2" charset="0"/>
                        </a:rPr>
                        <a:t>witch</a:t>
                      </a:r>
                      <a:endParaRPr sz="2400" dirty="0">
                        <a:latin typeface="Sitka Text" panose="02000505000000020004" pitchFamily="2" charset="0"/>
                        <a:cs typeface="Arial"/>
                      </a:endParaRPr>
                    </a:p>
                  </a:txBody>
                  <a:tcPr marL="0" marR="0" marT="38735" marB="0"/>
                </a:tc>
                <a:extLst>
                  <a:ext uri="{0D108BD9-81ED-4DB2-BD59-A6C34878D82A}">
                    <a16:rowId xmlns:a16="http://schemas.microsoft.com/office/drawing/2014/main" val="1816917297"/>
                  </a:ext>
                </a:extLst>
              </a:tr>
            </a:tbl>
          </a:graphicData>
        </a:graphic>
      </p:graphicFrame>
      <p:graphicFrame>
        <p:nvGraphicFramePr>
          <p:cNvPr id="7" name="Table 6">
            <a:extLst>
              <a:ext uri="{FF2B5EF4-FFF2-40B4-BE49-F238E27FC236}">
                <a16:creationId xmlns:a16="http://schemas.microsoft.com/office/drawing/2014/main" id="{A698AFE8-A01D-4FEF-BE3A-AB1674CAC93E}"/>
              </a:ext>
            </a:extLst>
          </p:cNvPr>
          <p:cNvGraphicFramePr>
            <a:graphicFrameLocks noGrp="1"/>
          </p:cNvGraphicFramePr>
          <p:nvPr>
            <p:extLst>
              <p:ext uri="{D42A27DB-BD31-4B8C-83A1-F6EECF244321}">
                <p14:modId xmlns:p14="http://schemas.microsoft.com/office/powerpoint/2010/main" val="2787904355"/>
              </p:ext>
            </p:extLst>
          </p:nvPr>
        </p:nvGraphicFramePr>
        <p:xfrm>
          <a:off x="4334064" y="3200088"/>
          <a:ext cx="3547698" cy="1978056"/>
        </p:xfrm>
        <a:graphic>
          <a:graphicData uri="http://schemas.openxmlformats.org/drawingml/2006/table">
            <a:tbl>
              <a:tblPr firstRow="1" bandRow="1">
                <a:tableStyleId>{EB344D84-9AFB-497E-A393-DC336BA19D2E}</a:tableStyleId>
              </a:tblPr>
              <a:tblGrid>
                <a:gridCol w="3547698">
                  <a:extLst>
                    <a:ext uri="{9D8B030D-6E8A-4147-A177-3AD203B41FA5}">
                      <a16:colId xmlns:a16="http://schemas.microsoft.com/office/drawing/2014/main" val="2165071452"/>
                    </a:ext>
                  </a:extLst>
                </a:gridCol>
              </a:tblGrid>
              <a:tr h="401479">
                <a:tc>
                  <a:txBody>
                    <a:bodyPr/>
                    <a:lstStyle/>
                    <a:p>
                      <a:pPr marL="257175">
                        <a:lnSpc>
                          <a:spcPct val="100000"/>
                        </a:lnSpc>
                        <a:spcBef>
                          <a:spcPts val="315"/>
                        </a:spcBef>
                      </a:pPr>
                      <a:r>
                        <a:rPr sz="2400" b="1" spc="-5" dirty="0">
                          <a:solidFill>
                            <a:srgbClr val="FFFFFF"/>
                          </a:solidFill>
                          <a:latin typeface="Sitka Text" panose="02000505000000020004" pitchFamily="2" charset="0"/>
                        </a:rPr>
                        <a:t>Iteration</a:t>
                      </a:r>
                      <a:r>
                        <a:rPr sz="2400" b="1" spc="-10" dirty="0">
                          <a:solidFill>
                            <a:srgbClr val="FFFFFF"/>
                          </a:solidFill>
                          <a:latin typeface="Sitka Text" panose="02000505000000020004" pitchFamily="2" charset="0"/>
                        </a:rPr>
                        <a:t> </a:t>
                      </a:r>
                      <a:r>
                        <a:rPr sz="2400" b="1" spc="-5" dirty="0">
                          <a:solidFill>
                            <a:srgbClr val="FFFFFF"/>
                          </a:solidFill>
                          <a:latin typeface="Sitka Text" panose="02000505000000020004" pitchFamily="2" charset="0"/>
                        </a:rPr>
                        <a:t>Statement</a:t>
                      </a:r>
                      <a:endParaRPr sz="2400" dirty="0">
                        <a:latin typeface="Sitka Text" panose="02000505000000020004" pitchFamily="2" charset="0"/>
                        <a:cs typeface="Arial"/>
                      </a:endParaRPr>
                    </a:p>
                  </a:txBody>
                  <a:tcPr marL="0" marR="0" marT="40005" marB="0"/>
                </a:tc>
                <a:extLst>
                  <a:ext uri="{0D108BD9-81ED-4DB2-BD59-A6C34878D82A}">
                    <a16:rowId xmlns:a16="http://schemas.microsoft.com/office/drawing/2014/main" val="3852501786"/>
                  </a:ext>
                </a:extLst>
              </a:tr>
              <a:tr h="1572291">
                <a:tc>
                  <a:txBody>
                    <a:bodyPr/>
                    <a:lstStyle/>
                    <a:p>
                      <a:pPr marL="1905" algn="ctr">
                        <a:lnSpc>
                          <a:spcPct val="100000"/>
                        </a:lnSpc>
                        <a:spcBef>
                          <a:spcPts val="305"/>
                        </a:spcBef>
                      </a:pPr>
                      <a:r>
                        <a:rPr sz="2400" spc="-5" dirty="0">
                          <a:latin typeface="Sitka Text" panose="02000505000000020004" pitchFamily="2" charset="0"/>
                        </a:rPr>
                        <a:t>while</a:t>
                      </a:r>
                      <a:endParaRPr sz="2400" dirty="0">
                        <a:latin typeface="Sitka Text" panose="02000505000000020004" pitchFamily="2" charset="0"/>
                      </a:endParaRPr>
                    </a:p>
                    <a:p>
                      <a:pPr marL="635" algn="ctr">
                        <a:lnSpc>
                          <a:spcPct val="100000"/>
                        </a:lnSpc>
                      </a:pPr>
                      <a:r>
                        <a:rPr sz="2400" dirty="0">
                          <a:latin typeface="Sitka Text" panose="02000505000000020004" pitchFamily="2" charset="0"/>
                        </a:rPr>
                        <a:t>for</a:t>
                      </a:r>
                    </a:p>
                    <a:p>
                      <a:pPr algn="ctr">
                        <a:lnSpc>
                          <a:spcPct val="100000"/>
                        </a:lnSpc>
                      </a:pPr>
                      <a:r>
                        <a:rPr sz="2400" spc="-5" dirty="0">
                          <a:latin typeface="Sitka Text" panose="02000505000000020004" pitchFamily="2" charset="0"/>
                        </a:rPr>
                        <a:t>do </a:t>
                      </a:r>
                      <a:r>
                        <a:rPr sz="2400" dirty="0">
                          <a:latin typeface="Sitka Text" panose="02000505000000020004" pitchFamily="2" charset="0"/>
                        </a:rPr>
                        <a:t>–</a:t>
                      </a:r>
                      <a:r>
                        <a:rPr sz="2400" spc="-20" dirty="0">
                          <a:latin typeface="Sitka Text" panose="02000505000000020004" pitchFamily="2" charset="0"/>
                        </a:rPr>
                        <a:t> </a:t>
                      </a:r>
                      <a:r>
                        <a:rPr sz="2400" spc="-5" dirty="0">
                          <a:latin typeface="Sitka Text" panose="02000505000000020004" pitchFamily="2" charset="0"/>
                        </a:rPr>
                        <a:t>while</a:t>
                      </a:r>
                      <a:endParaRPr sz="2400" dirty="0">
                        <a:latin typeface="Sitka Text" panose="02000505000000020004" pitchFamily="2" charset="0"/>
                        <a:cs typeface="Arial"/>
                      </a:endParaRPr>
                    </a:p>
                  </a:txBody>
                  <a:tcPr marL="0" marR="0" marT="38735" marB="0"/>
                </a:tc>
                <a:extLst>
                  <a:ext uri="{0D108BD9-81ED-4DB2-BD59-A6C34878D82A}">
                    <a16:rowId xmlns:a16="http://schemas.microsoft.com/office/drawing/2014/main" val="4161985809"/>
                  </a:ext>
                </a:extLst>
              </a:tr>
            </a:tbl>
          </a:graphicData>
        </a:graphic>
      </p:graphicFrame>
      <p:graphicFrame>
        <p:nvGraphicFramePr>
          <p:cNvPr id="9" name="Table 8">
            <a:extLst>
              <a:ext uri="{FF2B5EF4-FFF2-40B4-BE49-F238E27FC236}">
                <a16:creationId xmlns:a16="http://schemas.microsoft.com/office/drawing/2014/main" id="{CD68B209-3822-4E60-9A9E-9AAF6834DB42}"/>
              </a:ext>
            </a:extLst>
          </p:cNvPr>
          <p:cNvGraphicFramePr>
            <a:graphicFrameLocks noGrp="1"/>
          </p:cNvGraphicFramePr>
          <p:nvPr>
            <p:extLst>
              <p:ext uri="{D42A27DB-BD31-4B8C-83A1-F6EECF244321}">
                <p14:modId xmlns:p14="http://schemas.microsoft.com/office/powerpoint/2010/main" val="1670733123"/>
              </p:ext>
            </p:extLst>
          </p:nvPr>
        </p:nvGraphicFramePr>
        <p:xfrm>
          <a:off x="8079925" y="3200088"/>
          <a:ext cx="3541454" cy="1978055"/>
        </p:xfrm>
        <a:graphic>
          <a:graphicData uri="http://schemas.openxmlformats.org/drawingml/2006/table">
            <a:tbl>
              <a:tblPr firstRow="1" bandRow="1">
                <a:tableStyleId>{EB344D84-9AFB-497E-A393-DC336BA19D2E}</a:tableStyleId>
              </a:tblPr>
              <a:tblGrid>
                <a:gridCol w="3541454">
                  <a:extLst>
                    <a:ext uri="{9D8B030D-6E8A-4147-A177-3AD203B41FA5}">
                      <a16:colId xmlns:a16="http://schemas.microsoft.com/office/drawing/2014/main" val="1842902393"/>
                    </a:ext>
                  </a:extLst>
                </a:gridCol>
              </a:tblGrid>
              <a:tr h="401479">
                <a:tc>
                  <a:txBody>
                    <a:bodyPr/>
                    <a:lstStyle/>
                    <a:p>
                      <a:pPr marL="231775" algn="ctr">
                        <a:lnSpc>
                          <a:spcPct val="100000"/>
                        </a:lnSpc>
                        <a:spcBef>
                          <a:spcPts val="315"/>
                        </a:spcBef>
                      </a:pPr>
                      <a:r>
                        <a:rPr sz="2400" b="1" spc="0" baseline="0" dirty="0">
                          <a:solidFill>
                            <a:srgbClr val="FFFFFF"/>
                          </a:solidFill>
                        </a:rPr>
                        <a:t>Jumping Statement</a:t>
                      </a:r>
                      <a:endParaRPr sz="2400" spc="0" baseline="0" dirty="0">
                        <a:latin typeface="Sitka Text" panose="02000505000000020004" pitchFamily="2" charset="0"/>
                        <a:cs typeface="Arial"/>
                      </a:endParaRPr>
                    </a:p>
                  </a:txBody>
                  <a:tcPr marL="0" marR="0" marT="40005" marB="0"/>
                </a:tc>
                <a:extLst>
                  <a:ext uri="{0D108BD9-81ED-4DB2-BD59-A6C34878D82A}">
                    <a16:rowId xmlns:a16="http://schemas.microsoft.com/office/drawing/2014/main" val="779212857"/>
                  </a:ext>
                </a:extLst>
              </a:tr>
              <a:tr h="1572290">
                <a:tc>
                  <a:txBody>
                    <a:bodyPr/>
                    <a:lstStyle/>
                    <a:p>
                      <a:pPr marL="2540" algn="ctr">
                        <a:lnSpc>
                          <a:spcPct val="100000"/>
                        </a:lnSpc>
                        <a:spcBef>
                          <a:spcPts val="305"/>
                        </a:spcBef>
                      </a:pPr>
                      <a:r>
                        <a:rPr sz="2400" spc="0" baseline="0" dirty="0"/>
                        <a:t>break</a:t>
                      </a:r>
                    </a:p>
                    <a:p>
                      <a:pPr marL="635" algn="ctr">
                        <a:lnSpc>
                          <a:spcPct val="100000"/>
                        </a:lnSpc>
                      </a:pPr>
                      <a:r>
                        <a:rPr sz="2400" spc="0" baseline="0" dirty="0"/>
                        <a:t>continue</a:t>
                      </a:r>
                    </a:p>
                    <a:p>
                      <a:pPr marL="635" algn="ctr">
                        <a:lnSpc>
                          <a:spcPct val="100000"/>
                        </a:lnSpc>
                      </a:pPr>
                      <a:r>
                        <a:rPr sz="2400" spc="0" baseline="0" dirty="0"/>
                        <a:t>return</a:t>
                      </a:r>
                      <a:endParaRPr sz="2400" spc="0" baseline="0" dirty="0">
                        <a:latin typeface="Sitka Text" panose="02000505000000020004" pitchFamily="2" charset="0"/>
                        <a:cs typeface="Arial"/>
                      </a:endParaRPr>
                    </a:p>
                  </a:txBody>
                  <a:tcPr marL="0" marR="0" marT="38735" marB="0"/>
                </a:tc>
                <a:extLst>
                  <a:ext uri="{0D108BD9-81ED-4DB2-BD59-A6C34878D82A}">
                    <a16:rowId xmlns:a16="http://schemas.microsoft.com/office/drawing/2014/main" val="311393423"/>
                  </a:ext>
                </a:extLst>
              </a:tr>
            </a:tbl>
          </a:graphicData>
        </a:graphic>
      </p:graphicFrame>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902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40" y="1319406"/>
            <a:ext cx="11298594" cy="4237507"/>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the program has received command line arguments or not. If the program has not received the values, then print "No Values", else print all the values in a single line separated by ,(comma).</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Eg</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1) java Example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No values</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Eg</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2) java Example Mumbai Bangalore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 Mumbai, Bangalore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821638" y="3712058"/>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43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39" y="1319406"/>
            <a:ext cx="11115713" cy="3970318"/>
          </a:xfrm>
          <a:prstGeom prst="rect">
            <a:avLst/>
          </a:prstGeom>
          <a:noFill/>
        </p:spPr>
        <p:txBody>
          <a:bodyPr wrap="square">
            <a:spAutoFit/>
          </a:bodyPr>
          <a:lstStyle/>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print even numbers between two number, where two numbers are given </a:t>
            </a:r>
            <a:r>
              <a:rPr lang="en-US" sz="2400" i="1" dirty="0">
                <a:solidFill>
                  <a:srgbClr val="353535"/>
                </a:solidFill>
                <a:latin typeface="Sitka Text" panose="02000505000000020004" pitchFamily="2" charset="0"/>
                <a:ea typeface="Times New Roman" panose="02020603050405020304" pitchFamily="18" charset="0"/>
                <a:cs typeface="Consolas" panose="020B0609020204030204" pitchFamily="49" charset="0"/>
              </a:rPr>
              <a:t>as command line arguments.</a:t>
            </a:r>
          </a:p>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Each number should be printed in a separate row.</a:t>
            </a:r>
          </a:p>
          <a:p>
            <a:pPr marL="12700">
              <a:lnSpc>
                <a:spcPct val="100000"/>
              </a:lnSpc>
              <a:spcBef>
                <a:spcPts val="600"/>
              </a:spcBef>
              <a:spcAft>
                <a:spcPts val="600"/>
              </a:spcAft>
            </a:pPr>
            <a:endParaRPr lang="en-US" sz="2400" i="1"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i="1" dirty="0">
                <a:solidFill>
                  <a:srgbClr val="353535"/>
                </a:solidFill>
                <a:latin typeface="Sitka Text" panose="02000505000000020004" pitchFamily="2" charset="0"/>
                <a:cs typeface="Arial"/>
              </a:rPr>
              <a:t>Example: java Even 10 14</a:t>
            </a:r>
          </a:p>
          <a:p>
            <a:pPr marL="12700">
              <a:lnSpc>
                <a:spcPct val="100000"/>
              </a:lnSpc>
              <a:spcBef>
                <a:spcPts val="600"/>
              </a:spcBef>
              <a:spcAft>
                <a:spcPts val="600"/>
              </a:spcAft>
            </a:pPr>
            <a:r>
              <a:rPr lang="en-US" sz="2400" i="1" dirty="0">
                <a:solidFill>
                  <a:srgbClr val="353535"/>
                </a:solidFill>
                <a:latin typeface="Sitka Text" panose="02000505000000020004" pitchFamily="2" charset="0"/>
                <a:cs typeface="Arial"/>
              </a:rPr>
              <a:t>10</a:t>
            </a:r>
          </a:p>
          <a:p>
            <a:pPr marL="12700">
              <a:lnSpc>
                <a:spcPct val="100000"/>
              </a:lnSpc>
              <a:spcBef>
                <a:spcPts val="600"/>
              </a:spcBef>
              <a:spcAft>
                <a:spcPts val="600"/>
              </a:spcAft>
            </a:pPr>
            <a:r>
              <a:rPr lang="en-US" sz="2400" i="1" dirty="0">
                <a:solidFill>
                  <a:srgbClr val="353535"/>
                </a:solidFill>
                <a:latin typeface="Sitka Text" panose="02000505000000020004" pitchFamily="2" charset="0"/>
                <a:cs typeface="Arial"/>
              </a:rPr>
              <a:t>12</a:t>
            </a:r>
          </a:p>
          <a:p>
            <a:pPr marL="12700">
              <a:lnSpc>
                <a:spcPct val="100000"/>
              </a:lnSpc>
              <a:spcBef>
                <a:spcPts val="600"/>
              </a:spcBef>
              <a:spcAft>
                <a:spcPts val="600"/>
              </a:spcAft>
            </a:pPr>
            <a:r>
              <a:rPr lang="en-US" sz="2400" i="1" dirty="0">
                <a:solidFill>
                  <a:srgbClr val="353535"/>
                </a:solidFill>
                <a:latin typeface="Sitka Text" panose="02000505000000020004" pitchFamily="2" charset="0"/>
                <a:cs typeface="Arial"/>
              </a:rPr>
              <a:t>14</a:t>
            </a:r>
            <a:endParaRPr lang="en-US" sz="3200" i="1" dirty="0">
              <a:latin typeface="Sitka Text" panose="02000505000000020004" pitchFamily="2" charset="0"/>
              <a:cs typeface="Arial"/>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929489" y="3983874"/>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504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34789" y="1293744"/>
            <a:ext cx="10480214" cy="4456861"/>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Java program to find if the given number is prime or not.</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Example1:      C:\&gt;java Sample </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Please enter an integer number </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Example2:      C:\&gt;java Sample 1</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1 is neither prime nor composite</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Example3:     C:\&gt;java Sample 0</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0 is neither prime nor composite</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Example4:     C:\&gt;java Sample 10</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10 is not a prime number</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Example5:     C:\&gt;java Sample 7</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7 is a prime number</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3154114"/>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696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91527" y="1363413"/>
            <a:ext cx="7467491" cy="830997"/>
          </a:xfrm>
          <a:prstGeom prst="rect">
            <a:avLst/>
          </a:prstGeom>
          <a:noFill/>
        </p:spPr>
        <p:txBody>
          <a:bodyPr wrap="square">
            <a:spAutoFit/>
          </a:bodyPr>
          <a:lstStyle/>
          <a:p>
            <a:pPr marL="12700">
              <a:lnSpc>
                <a:spcPct val="100000"/>
              </a:lnSpc>
              <a:spcBef>
                <a:spcPts val="600"/>
              </a:spcBef>
              <a:spcAft>
                <a:spcPts val="600"/>
              </a:spcAf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print prime numbers between 1 and 99.</a:t>
            </a:r>
            <a:endParaRPr lang="en-US" sz="2400" i="1" dirty="0">
              <a:latin typeface="Sitka Text" panose="02000505000000020004" pitchFamily="2" charset="0"/>
              <a:cs typeface="Arial"/>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2705416"/>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953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724595" y="1480256"/>
            <a:ext cx="7467491" cy="1877437"/>
          </a:xfrm>
          <a:prstGeom prst="rect">
            <a:avLst/>
          </a:prstGeom>
          <a:noFill/>
        </p:spPr>
        <p:txBody>
          <a:bodyPr wrap="square">
            <a:spAutoFit/>
          </a:bodyPr>
          <a:lstStyle/>
          <a:p>
            <a:pPr marL="12700">
              <a:lnSpc>
                <a:spcPct val="100000"/>
              </a:lnSpc>
              <a:spcBef>
                <a:spcPts val="600"/>
              </a:spcBef>
              <a:spcAft>
                <a:spcPts val="600"/>
              </a:spcAf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add all the values in a given number and print. </a:t>
            </a:r>
          </a:p>
          <a:p>
            <a:pPr marL="12700">
              <a:lnSpc>
                <a:spcPct val="100000"/>
              </a:lnSpc>
              <a:spcBef>
                <a:spcPts val="600"/>
              </a:spcBef>
              <a:spcAft>
                <a:spcPts val="600"/>
              </a:spcAft>
            </a:pPr>
            <a:endParaRPr lang="en-US" sz="2400" dirty="0">
              <a:solidFill>
                <a:srgbClr val="353535"/>
              </a:solidFill>
              <a:latin typeface="Sitka Text" panose="02000505000000020004" pitchFamily="2" charset="0"/>
              <a:ea typeface="Times New Roman" panose="02020603050405020304" pitchFamily="18" charset="0"/>
              <a:cs typeface="Consolas" panose="020B0609020204030204" pitchFamily="49" charset="0"/>
            </a:endParaRPr>
          </a:p>
          <a:p>
            <a:pPr marL="12700">
              <a:lnSpc>
                <a:spcPct val="100000"/>
              </a:lnSpc>
              <a:spcBef>
                <a:spcPts val="600"/>
              </a:spcBef>
              <a:spcAft>
                <a:spcPts val="600"/>
              </a:spcAf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Ex: 1234-&gt;10</a:t>
            </a:r>
            <a:endParaRPr lang="en-US" sz="2400" i="1" dirty="0">
              <a:latin typeface="Sitka Text" panose="02000505000000020004" pitchFamily="2" charset="0"/>
              <a:cs typeface="Arial"/>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2678686"/>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895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715219" y="1319406"/>
            <a:ext cx="9638606" cy="4442691"/>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reverse a given number and print</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Eg</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1)</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I/P: 1234</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O/P:4321</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Eg</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2)</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I/P:1004</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O/P:4001</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2694397"/>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584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715219" y="1319406"/>
            <a:ext cx="9638606" cy="4340099"/>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Java program to find if the given number is palindrome or not</a:t>
            </a:r>
            <a:endParaRPr lang="en-US" sz="2400" i="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Example1:</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C:\&gt;java Sample 110011</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110011 is a palindrome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Example2:</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C:\&gt;java Sample 1234</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O/P Expected : 1234 is not a palindrome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2694397"/>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06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711608" y="270754"/>
            <a:ext cx="5820825"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JUMPING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a16="http://schemas.microsoft.com/office/drawing/2014/main" id="{9DEDDA78-A873-4F51-A4C1-3749368F738F}"/>
              </a:ext>
            </a:extLst>
          </p:cNvPr>
          <p:cNvSpPr txBox="1"/>
          <p:nvPr/>
        </p:nvSpPr>
        <p:spPr>
          <a:xfrm>
            <a:off x="413323" y="1405211"/>
            <a:ext cx="5638018" cy="4308872"/>
          </a:xfrm>
          <a:prstGeom prst="rect">
            <a:avLst/>
          </a:prstGeom>
          <a:noFill/>
        </p:spPr>
        <p:txBody>
          <a:bodyPr wrap="square">
            <a:spAutoFit/>
          </a:bodyPr>
          <a:lstStyle/>
          <a:p>
            <a:pPr marL="243840" marR="6985" indent="-231775" algn="just">
              <a:lnSpc>
                <a:spcPct val="100000"/>
              </a:lnSpc>
              <a:spcBef>
                <a:spcPts val="600"/>
              </a:spcBef>
              <a:buClr>
                <a:srgbClr val="006FC0"/>
              </a:buClr>
              <a:buChar char="•"/>
              <a:tabLst>
                <a:tab pos="244475" algn="l"/>
              </a:tabLst>
            </a:pPr>
            <a:r>
              <a:rPr lang="en-US" sz="2400" dirty="0">
                <a:latin typeface="Sitka Text" panose="02000505000000020004" pitchFamily="2" charset="0"/>
                <a:cs typeface="Arial"/>
              </a:rPr>
              <a:t>While the </a:t>
            </a:r>
            <a:r>
              <a:rPr lang="en-US" sz="2400" spc="-5" dirty="0">
                <a:latin typeface="Sitka Text" panose="02000505000000020004" pitchFamily="2" charset="0"/>
                <a:cs typeface="Arial"/>
              </a:rPr>
              <a:t>execution of program,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break statement will  </a:t>
            </a:r>
            <a:r>
              <a:rPr lang="en-US" sz="2400" dirty="0">
                <a:latin typeface="Sitka Text" panose="02000505000000020004" pitchFamily="2" charset="0"/>
                <a:cs typeface="Arial"/>
              </a:rPr>
              <a:t>terminate the iteration </a:t>
            </a:r>
            <a:r>
              <a:rPr lang="en-US" sz="2400" spc="-5" dirty="0">
                <a:latin typeface="Sitka Text" panose="02000505000000020004" pitchFamily="2" charset="0"/>
                <a:cs typeface="Arial"/>
              </a:rPr>
              <a:t>or switch case</a:t>
            </a:r>
            <a:r>
              <a:rPr lang="en-US" sz="2400" spc="5" dirty="0">
                <a:latin typeface="Sitka Text" panose="02000505000000020004" pitchFamily="2" charset="0"/>
                <a:cs typeface="Arial"/>
              </a:rPr>
              <a:t> </a:t>
            </a:r>
            <a:r>
              <a:rPr lang="en-US" sz="2400" spc="-5" dirty="0">
                <a:latin typeface="Sitka Text" panose="02000505000000020004" pitchFamily="2" charset="0"/>
                <a:cs typeface="Arial"/>
              </a:rPr>
              <a:t>block</a:t>
            </a:r>
            <a:endParaRPr lang="en-US" sz="2400" dirty="0">
              <a:latin typeface="Sitka Text" panose="02000505000000020004" pitchFamily="2" charset="0"/>
              <a:cs typeface="Arial"/>
            </a:endParaRPr>
          </a:p>
          <a:p>
            <a:pPr marL="243840" marR="5080" indent="-231775" algn="just">
              <a:lnSpc>
                <a:spcPct val="100000"/>
              </a:lnSpc>
              <a:spcBef>
                <a:spcPts val="600"/>
              </a:spcBef>
              <a:buClr>
                <a:srgbClr val="006FC0"/>
              </a:buClr>
              <a:buChar char="•"/>
              <a:tabLst>
                <a:tab pos="244475" algn="l"/>
              </a:tabLst>
            </a:pPr>
            <a:r>
              <a:rPr lang="en-US" sz="2400" spc="-5" dirty="0">
                <a:latin typeface="Sitka Text" panose="02000505000000020004" pitchFamily="2" charset="0"/>
                <a:cs typeface="Arial"/>
              </a:rPr>
              <a:t>When a </a:t>
            </a:r>
            <a:r>
              <a:rPr lang="en-US" sz="2400" b="1" spc="-5" dirty="0">
                <a:latin typeface="Sitka Text" panose="02000505000000020004" pitchFamily="2" charset="0"/>
                <a:cs typeface="Arial"/>
              </a:rPr>
              <a:t>break statement </a:t>
            </a:r>
            <a:r>
              <a:rPr lang="en-US" sz="2400" spc="-5" dirty="0">
                <a:latin typeface="Sitka Text" panose="02000505000000020004" pitchFamily="2" charset="0"/>
                <a:cs typeface="Arial"/>
              </a:rPr>
              <a:t>is encountered in a loop, the  loop is </a:t>
            </a:r>
            <a:r>
              <a:rPr lang="en-US" sz="2400" dirty="0">
                <a:latin typeface="Sitka Text" panose="02000505000000020004" pitchFamily="2" charset="0"/>
                <a:cs typeface="Arial"/>
              </a:rPr>
              <a:t>exited, </a:t>
            </a:r>
            <a:r>
              <a:rPr lang="en-US" sz="2400" spc="-5" dirty="0">
                <a:latin typeface="Sitka Text" panose="02000505000000020004" pitchFamily="2" charset="0"/>
                <a:cs typeface="Arial"/>
              </a:rPr>
              <a:t>and </a:t>
            </a:r>
            <a:r>
              <a:rPr lang="en-US" sz="2400" dirty="0">
                <a:latin typeface="Sitka Text" panose="02000505000000020004" pitchFamily="2" charset="0"/>
                <a:cs typeface="Arial"/>
              </a:rPr>
              <a:t>the program </a:t>
            </a:r>
            <a:r>
              <a:rPr lang="en-US" sz="2400" spc="-5" dirty="0">
                <a:latin typeface="Sitka Text" panose="02000505000000020004" pitchFamily="2" charset="0"/>
                <a:cs typeface="Arial"/>
              </a:rPr>
              <a:t>continues with </a:t>
            </a:r>
            <a:r>
              <a:rPr lang="en-US" sz="2400" dirty="0">
                <a:latin typeface="Sitka Text" panose="02000505000000020004" pitchFamily="2" charset="0"/>
                <a:cs typeface="Arial"/>
              </a:rPr>
              <a:t>the  statements </a:t>
            </a:r>
            <a:r>
              <a:rPr lang="en-US" sz="2400" spc="-5" dirty="0">
                <a:latin typeface="Sitka Text" panose="02000505000000020004" pitchFamily="2" charset="0"/>
                <a:cs typeface="Arial"/>
              </a:rPr>
              <a:t>immediately following </a:t>
            </a:r>
            <a:r>
              <a:rPr lang="en-US" sz="2400" dirty="0">
                <a:latin typeface="Sitka Text" panose="02000505000000020004" pitchFamily="2" charset="0"/>
                <a:cs typeface="Arial"/>
              </a:rPr>
              <a:t>the</a:t>
            </a:r>
            <a:r>
              <a:rPr lang="en-US" sz="2400" spc="50" dirty="0">
                <a:latin typeface="Sitka Text" panose="02000505000000020004" pitchFamily="2" charset="0"/>
                <a:cs typeface="Arial"/>
              </a:rPr>
              <a:t> </a:t>
            </a:r>
            <a:r>
              <a:rPr lang="en-US" sz="2400" spc="-5" dirty="0">
                <a:latin typeface="Sitka Text" panose="02000505000000020004" pitchFamily="2" charset="0"/>
                <a:cs typeface="Arial"/>
              </a:rPr>
              <a:t>loop</a:t>
            </a:r>
            <a:endParaRPr lang="en-US" sz="2400" dirty="0">
              <a:latin typeface="Sitka Text" panose="02000505000000020004" pitchFamily="2" charset="0"/>
              <a:cs typeface="Arial"/>
            </a:endParaRPr>
          </a:p>
          <a:p>
            <a:pPr marL="243840" marR="6350" indent="-231775" algn="just">
              <a:lnSpc>
                <a:spcPct val="100000"/>
              </a:lnSpc>
              <a:spcBef>
                <a:spcPts val="600"/>
              </a:spcBef>
              <a:buClr>
                <a:srgbClr val="006FC0"/>
              </a:buClr>
              <a:buChar char="•"/>
              <a:tabLst>
                <a:tab pos="244475" algn="l"/>
              </a:tabLst>
            </a:pPr>
            <a:r>
              <a:rPr lang="en-US" sz="2400" spc="-5" dirty="0">
                <a:latin typeface="Sitka Text" panose="02000505000000020004" pitchFamily="2" charset="0"/>
                <a:cs typeface="Arial"/>
              </a:rPr>
              <a:t>When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loops are </a:t>
            </a:r>
            <a:r>
              <a:rPr lang="en-US" sz="2400" dirty="0">
                <a:latin typeface="Sitka Text" panose="02000505000000020004" pitchFamily="2" charset="0"/>
                <a:cs typeface="Arial"/>
              </a:rPr>
              <a:t>nested, the </a:t>
            </a:r>
            <a:r>
              <a:rPr lang="en-US" sz="2400" spc="-5" dirty="0">
                <a:latin typeface="Sitka Text" panose="02000505000000020004" pitchFamily="2" charset="0"/>
                <a:cs typeface="Arial"/>
              </a:rPr>
              <a:t>break </a:t>
            </a:r>
            <a:r>
              <a:rPr lang="en-US" sz="2400" dirty="0">
                <a:latin typeface="Sitka Text" panose="02000505000000020004" pitchFamily="2" charset="0"/>
                <a:cs typeface="Arial"/>
              </a:rPr>
              <a:t>will </a:t>
            </a:r>
            <a:r>
              <a:rPr lang="en-US" sz="2400" spc="-5" dirty="0">
                <a:latin typeface="Sitka Text" panose="02000505000000020004" pitchFamily="2" charset="0"/>
                <a:cs typeface="Arial"/>
              </a:rPr>
              <a:t>only terminate  the corresponding loop</a:t>
            </a:r>
            <a:r>
              <a:rPr lang="en-US" sz="2400" spc="60" dirty="0">
                <a:latin typeface="Sitka Text" panose="02000505000000020004" pitchFamily="2" charset="0"/>
                <a:cs typeface="Arial"/>
              </a:rPr>
              <a:t> </a:t>
            </a:r>
            <a:r>
              <a:rPr lang="en-US" sz="2400" spc="-10" dirty="0">
                <a:latin typeface="Sitka Text" panose="02000505000000020004" pitchFamily="2" charset="0"/>
                <a:cs typeface="Arial"/>
              </a:rPr>
              <a:t>body</a:t>
            </a:r>
            <a:endParaRPr lang="en-US" sz="2400" dirty="0">
              <a:latin typeface="Sitka Text" panose="02000505000000020004" pitchFamily="2" charset="0"/>
              <a:cs typeface="Arial"/>
            </a:endParaRPr>
          </a:p>
        </p:txBody>
      </p:sp>
      <p:pic>
        <p:nvPicPr>
          <p:cNvPr id="1032" name="Picture 8">
            <a:extLst>
              <a:ext uri="{FF2B5EF4-FFF2-40B4-BE49-F238E27FC236}">
                <a16:creationId xmlns:a16="http://schemas.microsoft.com/office/drawing/2014/main" id="{FB37FE39-CBC4-4F24-AE6A-C62AC0E7B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9"/>
          <a:stretch/>
        </p:blipFill>
        <p:spPr bwMode="auto">
          <a:xfrm>
            <a:off x="6341515" y="1524295"/>
            <a:ext cx="5638018" cy="350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134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5181600" y="876993"/>
            <a:ext cx="70104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34086"/>
            <a:ext cx="453361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8" name="Picture 4" descr="to Try it Now! | Emoticon, Tri, Novelty sign">
            <a:extLst>
              <a:ext uri="{FF2B5EF4-FFF2-40B4-BE49-F238E27FC236}">
                <a16:creationId xmlns:a16="http://schemas.microsoft.com/office/drawing/2014/main" id="{E839CD26-31F1-4DF0-AAD8-239823B1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890786"/>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1CFF8E-07AE-4599-8543-6295C74102A8}"/>
              </a:ext>
            </a:extLst>
          </p:cNvPr>
          <p:cNvSpPr txBox="1"/>
          <p:nvPr/>
        </p:nvSpPr>
        <p:spPr>
          <a:xfrm>
            <a:off x="1028700" y="1053334"/>
            <a:ext cx="7454118" cy="5189113"/>
          </a:xfrm>
          <a:prstGeom prst="rect">
            <a:avLst/>
          </a:prstGeom>
          <a:noFill/>
        </p:spPr>
        <p:txBody>
          <a:bodyPr wrap="square">
            <a:spAutoFit/>
          </a:bodyPr>
          <a:lstStyle/>
          <a:p>
            <a:pPr marL="12700">
              <a:lnSpc>
                <a:spcPct val="100000"/>
              </a:lnSpc>
            </a:pPr>
            <a:r>
              <a:rPr lang="en-US" sz="2400" dirty="0">
                <a:latin typeface="Sitka Text" panose="02000505000000020004" pitchFamily="2" charset="0"/>
                <a:cs typeface="Times New Roman"/>
              </a:rPr>
              <a:t>public class</a:t>
            </a:r>
            <a:r>
              <a:rPr lang="en-US" sz="2400" spc="-50" dirty="0">
                <a:latin typeface="Sitka Text" panose="02000505000000020004" pitchFamily="2" charset="0"/>
                <a:cs typeface="Times New Roman"/>
              </a:rPr>
              <a:t> </a:t>
            </a:r>
            <a:r>
              <a:rPr lang="en-US" sz="2400" spc="-5" dirty="0">
                <a:latin typeface="Sitka Text" panose="02000505000000020004" pitchFamily="2" charset="0"/>
                <a:cs typeface="Times New Roman"/>
              </a:rPr>
              <a:t>Sample{</a:t>
            </a:r>
            <a:endParaRPr lang="en-US" sz="2400" dirty="0">
              <a:latin typeface="Sitka Text" panose="02000505000000020004" pitchFamily="2" charset="0"/>
              <a:cs typeface="Times New Roman"/>
            </a:endParaRPr>
          </a:p>
          <a:p>
            <a:pPr marL="244475">
              <a:lnSpc>
                <a:spcPct val="100000"/>
              </a:lnSpc>
            </a:pPr>
            <a:r>
              <a:rPr lang="en-US" sz="2400" dirty="0">
                <a:latin typeface="Sitka Text" panose="02000505000000020004" pitchFamily="2" charset="0"/>
                <a:cs typeface="Times New Roman"/>
              </a:rPr>
              <a:t>public static void </a:t>
            </a:r>
            <a:r>
              <a:rPr lang="en-US" sz="2400" spc="-5" dirty="0">
                <a:latin typeface="Sitka Text" panose="02000505000000020004" pitchFamily="2" charset="0"/>
                <a:cs typeface="Times New Roman"/>
              </a:rPr>
              <a:t>main(String[] </a:t>
            </a:r>
            <a:r>
              <a:rPr lang="en-US" sz="2400" spc="-10" dirty="0" err="1">
                <a:latin typeface="Sitka Text" panose="02000505000000020004" pitchFamily="2" charset="0"/>
                <a:cs typeface="Times New Roman"/>
              </a:rPr>
              <a:t>args</a:t>
            </a:r>
            <a:r>
              <a:rPr lang="en-US" sz="2400" spc="-10" dirty="0">
                <a:latin typeface="Sitka Text" panose="02000505000000020004" pitchFamily="2" charset="0"/>
                <a:cs typeface="Times New Roman"/>
              </a:rPr>
              <a:t>)</a:t>
            </a:r>
            <a:r>
              <a:rPr lang="en-US" sz="2400" spc="-90" dirty="0">
                <a:latin typeface="Sitka Text" panose="02000505000000020004" pitchFamily="2" charset="0"/>
                <a:cs typeface="Times New Roman"/>
              </a:rPr>
              <a:t> </a:t>
            </a:r>
          </a:p>
          <a:p>
            <a:pPr marL="244475">
              <a:lnSpc>
                <a:spcPct val="100000"/>
              </a:lnSpc>
            </a:pPr>
            <a:r>
              <a:rPr lang="en-US" sz="2400" dirty="0">
                <a:latin typeface="Sitka Text" panose="02000505000000020004" pitchFamily="2" charset="0"/>
                <a:cs typeface="Times New Roman"/>
              </a:rPr>
              <a:t>{</a:t>
            </a:r>
          </a:p>
          <a:p>
            <a:pPr marL="927100" marR="1371600" indent="-457834">
              <a:lnSpc>
                <a:spcPct val="120000"/>
              </a:lnSpc>
              <a:tabLst>
                <a:tab pos="1475105" algn="l"/>
              </a:tabLst>
            </a:pPr>
            <a:r>
              <a:rPr lang="en-US" sz="2400" dirty="0">
                <a:latin typeface="Sitka Text" panose="02000505000000020004" pitchFamily="2" charset="0"/>
                <a:cs typeface="Times New Roman"/>
              </a:rPr>
              <a:t>for (int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=1;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&lt;=5;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 )</a:t>
            </a:r>
            <a:r>
              <a:rPr lang="en-US" sz="2400" spc="-150" dirty="0">
                <a:latin typeface="Sitka Text" panose="02000505000000020004" pitchFamily="2" charset="0"/>
                <a:cs typeface="Times New Roman"/>
              </a:rPr>
              <a:t> </a:t>
            </a:r>
          </a:p>
          <a:p>
            <a:pPr marL="927100" marR="1371600" indent="-457834">
              <a:lnSpc>
                <a:spcPct val="120000"/>
              </a:lnSpc>
              <a:tabLst>
                <a:tab pos="1475105" algn="l"/>
              </a:tabLst>
            </a:pPr>
            <a:r>
              <a:rPr lang="en-US" sz="2400" dirty="0">
                <a:latin typeface="Sitka Text" panose="02000505000000020004" pitchFamily="2" charset="0"/>
                <a:cs typeface="Times New Roman"/>
              </a:rPr>
              <a:t>{  </a:t>
            </a:r>
          </a:p>
          <a:p>
            <a:pPr marL="927100" marR="1371600" indent="-457834">
              <a:lnSpc>
                <a:spcPct val="120000"/>
              </a:lnSpc>
              <a:tabLst>
                <a:tab pos="1475105" algn="l"/>
              </a:tabLst>
            </a:pPr>
            <a:r>
              <a:rPr lang="en-US" sz="2400" dirty="0">
                <a:latin typeface="Sitka Text" panose="02000505000000020004" pitchFamily="2" charset="0"/>
                <a:cs typeface="Times New Roman"/>
              </a:rPr>
              <a:t>	if(</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==2)</a:t>
            </a:r>
          </a:p>
          <a:p>
            <a:pPr marL="927100" marR="1371600" indent="-457834">
              <a:lnSpc>
                <a:spcPct val="120000"/>
              </a:lnSpc>
              <a:tabLst>
                <a:tab pos="1475105" algn="l"/>
              </a:tabLst>
            </a:pPr>
            <a:r>
              <a:rPr lang="en-US" sz="2400" dirty="0">
                <a:latin typeface="Sitka Text" panose="02000505000000020004" pitchFamily="2" charset="0"/>
                <a:cs typeface="Times New Roman"/>
              </a:rPr>
              <a:t>        {</a:t>
            </a:r>
          </a:p>
          <a:p>
            <a:pPr marL="927100" marR="765175" indent="457200">
              <a:lnSpc>
                <a:spcPct val="100000"/>
              </a:lnSpc>
            </a:pPr>
            <a:r>
              <a:rPr lang="en-US" sz="2400" dirty="0">
                <a:latin typeface="Sitka Text" panose="02000505000000020004" pitchFamily="2" charset="0"/>
                <a:cs typeface="Times New Roman"/>
              </a:rPr>
              <a:t>break;  </a:t>
            </a:r>
          </a:p>
          <a:p>
            <a:pPr marL="688975" marR="765175" indent="457200">
              <a:lnSpc>
                <a:spcPct val="100000"/>
              </a:lnSpc>
            </a:pPr>
            <a:r>
              <a:rPr lang="en-US" sz="2400" dirty="0">
                <a:latin typeface="Sitka Text" panose="02000505000000020004" pitchFamily="2" charset="0"/>
                <a:cs typeface="Times New Roman"/>
              </a:rPr>
              <a:t>}</a:t>
            </a:r>
          </a:p>
          <a:p>
            <a:pPr marR="765175" indent="457200">
              <a:lnSpc>
                <a:spcPct val="100000"/>
              </a:lnSpc>
            </a:pPr>
            <a:r>
              <a:rPr lang="en-US" sz="2400" spc="-5" dirty="0">
                <a:latin typeface="Sitka Text" panose="02000505000000020004" pitchFamily="2" charset="0"/>
                <a:cs typeface="Times New Roman"/>
              </a:rPr>
              <a:t>      </a:t>
            </a:r>
            <a:r>
              <a:rPr lang="en-US" sz="2400" spc="-5" dirty="0" err="1">
                <a:latin typeface="Sitka Text" panose="02000505000000020004" pitchFamily="2" charset="0"/>
                <a:cs typeface="Times New Roman"/>
              </a:rPr>
              <a:t>System.out.println</a:t>
            </a:r>
            <a:r>
              <a:rPr lang="en-US" sz="2400" spc="-5" dirty="0">
                <a:latin typeface="Sitka Text" panose="02000505000000020004" pitchFamily="2" charset="0"/>
                <a:cs typeface="Times New Roman"/>
              </a:rPr>
              <a:t>("i:</a:t>
            </a:r>
            <a:r>
              <a:rPr lang="en-US" sz="2400" spc="-45" dirty="0">
                <a:latin typeface="Sitka Text" panose="02000505000000020004" pitchFamily="2" charset="0"/>
                <a:cs typeface="Times New Roman"/>
              </a:rPr>
              <a:t> </a:t>
            </a:r>
            <a:r>
              <a:rPr lang="en-US" sz="2400" dirty="0">
                <a:latin typeface="Sitka Text" panose="02000505000000020004" pitchFamily="2" charset="0"/>
                <a:cs typeface="Times New Roman"/>
              </a:rPr>
              <a:t>"+</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a:t>
            </a:r>
          </a:p>
          <a:p>
            <a:pPr marL="469900">
              <a:lnSpc>
                <a:spcPct val="100000"/>
              </a:lnSpc>
            </a:pPr>
            <a:r>
              <a:rPr lang="en-US" sz="2400" dirty="0">
                <a:latin typeface="Sitka Text" panose="02000505000000020004" pitchFamily="2" charset="0"/>
                <a:cs typeface="Times New Roman"/>
              </a:rPr>
              <a:t>}</a:t>
            </a:r>
          </a:p>
          <a:p>
            <a:pPr marL="244475">
              <a:lnSpc>
                <a:spcPct val="100000"/>
              </a:lnSpc>
            </a:pPr>
            <a:r>
              <a:rPr lang="en-US" sz="2400" dirty="0">
                <a:latin typeface="Sitka Text" panose="02000505000000020004" pitchFamily="2" charset="0"/>
                <a:cs typeface="Times New Roman"/>
              </a:rPr>
              <a:t>}</a:t>
            </a:r>
          </a:p>
          <a:p>
            <a:pPr marL="12700">
              <a:lnSpc>
                <a:spcPct val="100000"/>
              </a:lnSpc>
            </a:pPr>
            <a:r>
              <a:rPr lang="en-US" sz="2400" dirty="0">
                <a:latin typeface="Sitka Text" panose="02000505000000020004" pitchFamily="2" charset="0"/>
                <a:cs typeface="Times New Roman"/>
              </a:rPr>
              <a:t>}</a:t>
            </a:r>
            <a:endParaRPr lang="en-US" sz="2400" dirty="0">
              <a:latin typeface="Sitka Text" panose="02000505000000020004" pitchFamily="2" charset="0"/>
            </a:endParaRP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118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711608" y="270754"/>
            <a:ext cx="5820825"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JUMPING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9" name="TextBox 8">
            <a:extLst>
              <a:ext uri="{FF2B5EF4-FFF2-40B4-BE49-F238E27FC236}">
                <a16:creationId xmlns:a16="http://schemas.microsoft.com/office/drawing/2014/main" id="{9DEDDA78-A873-4F51-A4C1-3749368F738F}"/>
              </a:ext>
            </a:extLst>
          </p:cNvPr>
          <p:cNvSpPr txBox="1"/>
          <p:nvPr/>
        </p:nvSpPr>
        <p:spPr>
          <a:xfrm>
            <a:off x="413323" y="1539450"/>
            <a:ext cx="5820824" cy="3724096"/>
          </a:xfrm>
          <a:prstGeom prst="rect">
            <a:avLst/>
          </a:prstGeom>
          <a:noFill/>
        </p:spPr>
        <p:txBody>
          <a:bodyPr wrap="square">
            <a:spAutoFit/>
          </a:bodyPr>
          <a:lstStyle/>
          <a:p>
            <a:pPr marL="243840" indent="-231775">
              <a:lnSpc>
                <a:spcPct val="100000"/>
              </a:lnSpc>
              <a:spcBef>
                <a:spcPts val="600"/>
              </a:spcBef>
              <a:spcAft>
                <a:spcPts val="600"/>
              </a:spcAft>
              <a:buClr>
                <a:srgbClr val="006FC0"/>
              </a:buClr>
              <a:buChar char="•"/>
              <a:tabLst>
                <a:tab pos="243840" algn="l"/>
                <a:tab pos="244475" algn="l"/>
              </a:tabLst>
            </a:pPr>
            <a:r>
              <a:rPr lang="en-US" sz="2400" spc="-5" dirty="0">
                <a:latin typeface="Sitka Text" panose="02000505000000020004" pitchFamily="2" charset="0"/>
                <a:cs typeface="Arial"/>
              </a:rPr>
              <a:t>The continue statement skips the current iteration of a</a:t>
            </a:r>
            <a:r>
              <a:rPr lang="en-US" sz="2400" spc="160" dirty="0">
                <a:latin typeface="Sitka Text" panose="02000505000000020004" pitchFamily="2" charset="0"/>
                <a:cs typeface="Arial"/>
              </a:rPr>
              <a:t> </a:t>
            </a:r>
            <a:r>
              <a:rPr lang="en-US" sz="2400" spc="-5" dirty="0">
                <a:latin typeface="Sitka Text" panose="02000505000000020004" pitchFamily="2" charset="0"/>
                <a:cs typeface="Arial"/>
              </a:rPr>
              <a:t>loop</a:t>
            </a:r>
            <a:endParaRPr lang="en-US" sz="2400" dirty="0">
              <a:latin typeface="Sitka Text" panose="02000505000000020004" pitchFamily="2" charset="0"/>
              <a:cs typeface="Arial"/>
            </a:endParaRPr>
          </a:p>
          <a:p>
            <a:pPr marL="243840" marR="6350" indent="-231775" algn="just">
              <a:lnSpc>
                <a:spcPct val="100000"/>
              </a:lnSpc>
              <a:spcBef>
                <a:spcPts val="600"/>
              </a:spcBef>
              <a:spcAft>
                <a:spcPts val="600"/>
              </a:spcAft>
              <a:buClr>
                <a:srgbClr val="006FC0"/>
              </a:buClr>
              <a:buChar char="•"/>
              <a:tabLst>
                <a:tab pos="244475" algn="l"/>
              </a:tabLst>
            </a:pPr>
            <a:r>
              <a:rPr lang="en-US" sz="2400" spc="-5" dirty="0">
                <a:latin typeface="Sitka Text" panose="02000505000000020004" pitchFamily="2" charset="0"/>
                <a:cs typeface="Arial"/>
              </a:rPr>
              <a:t>In while </a:t>
            </a:r>
            <a:r>
              <a:rPr lang="en-US" sz="2400" dirty="0">
                <a:latin typeface="Sitka Text" panose="02000505000000020004" pitchFamily="2" charset="0"/>
                <a:cs typeface="Arial"/>
              </a:rPr>
              <a:t>and </a:t>
            </a:r>
            <a:r>
              <a:rPr lang="en-US" sz="2400" spc="-5" dirty="0">
                <a:latin typeface="Sitka Text" panose="02000505000000020004" pitchFamily="2" charset="0"/>
                <a:cs typeface="Arial"/>
              </a:rPr>
              <a:t>do loops, continue causes the control to go  </a:t>
            </a:r>
            <a:r>
              <a:rPr lang="en-US" sz="2400" dirty="0">
                <a:latin typeface="Sitka Text" panose="02000505000000020004" pitchFamily="2" charset="0"/>
                <a:cs typeface="Arial"/>
              </a:rPr>
              <a:t>directly </a:t>
            </a:r>
            <a:r>
              <a:rPr lang="en-US" sz="2400" spc="-5" dirty="0">
                <a:latin typeface="Sitka Text" panose="02000505000000020004" pitchFamily="2" charset="0"/>
                <a:cs typeface="Arial"/>
              </a:rPr>
              <a:t>to </a:t>
            </a:r>
            <a:r>
              <a:rPr lang="en-US" sz="2400" dirty="0">
                <a:latin typeface="Sitka Text" panose="02000505000000020004" pitchFamily="2" charset="0"/>
                <a:cs typeface="Arial"/>
              </a:rPr>
              <a:t>the test-condition </a:t>
            </a:r>
            <a:r>
              <a:rPr lang="en-US" sz="2400" spc="-5" dirty="0">
                <a:latin typeface="Sitka Text" panose="02000505000000020004" pitchFamily="2" charset="0"/>
                <a:cs typeface="Arial"/>
              </a:rPr>
              <a:t>and </a:t>
            </a:r>
            <a:r>
              <a:rPr lang="en-US" sz="2400" dirty="0">
                <a:latin typeface="Sitka Text" panose="02000505000000020004" pitchFamily="2" charset="0"/>
                <a:cs typeface="Arial"/>
              </a:rPr>
              <a:t>then </a:t>
            </a:r>
            <a:r>
              <a:rPr lang="en-US" sz="2400" spc="-5" dirty="0">
                <a:latin typeface="Sitka Text" panose="02000505000000020004" pitchFamily="2" charset="0"/>
                <a:cs typeface="Arial"/>
              </a:rPr>
              <a:t>continue the </a:t>
            </a:r>
            <a:r>
              <a:rPr lang="en-US" sz="2400" dirty="0">
                <a:latin typeface="Sitka Text" panose="02000505000000020004" pitchFamily="2" charset="0"/>
                <a:cs typeface="Arial"/>
              </a:rPr>
              <a:t>iteration  process</a:t>
            </a:r>
          </a:p>
          <a:p>
            <a:pPr marL="243840" marR="5080" indent="-231775" algn="just">
              <a:lnSpc>
                <a:spcPct val="100000"/>
              </a:lnSpc>
              <a:spcBef>
                <a:spcPts val="600"/>
              </a:spcBef>
              <a:spcAft>
                <a:spcPts val="600"/>
              </a:spcAft>
              <a:buClr>
                <a:srgbClr val="006FC0"/>
              </a:buClr>
              <a:buChar char="•"/>
              <a:tabLst>
                <a:tab pos="244475" algn="l"/>
              </a:tabLst>
            </a:pPr>
            <a:r>
              <a:rPr lang="en-US" sz="2400" spc="-5" dirty="0">
                <a:latin typeface="Sitka Text" panose="02000505000000020004" pitchFamily="2" charset="0"/>
                <a:cs typeface="Arial"/>
              </a:rPr>
              <a:t>In case of for loop,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increment section of the loop is  executed before the test-condition is</a:t>
            </a:r>
            <a:r>
              <a:rPr lang="en-US" sz="2400" spc="70" dirty="0">
                <a:latin typeface="Sitka Text" panose="02000505000000020004" pitchFamily="2" charset="0"/>
                <a:cs typeface="Arial"/>
              </a:rPr>
              <a:t> </a:t>
            </a:r>
            <a:r>
              <a:rPr lang="en-US" sz="2400" spc="-5" dirty="0">
                <a:latin typeface="Sitka Text" panose="02000505000000020004" pitchFamily="2" charset="0"/>
                <a:cs typeface="Arial"/>
              </a:rPr>
              <a:t>evaluated</a:t>
            </a:r>
            <a:endParaRPr lang="en-US" sz="2400" dirty="0">
              <a:latin typeface="Sitka Text" panose="02000505000000020004" pitchFamily="2" charset="0"/>
              <a:cs typeface="Arial"/>
            </a:endParaRPr>
          </a:p>
        </p:txBody>
      </p:sp>
      <p:pic>
        <p:nvPicPr>
          <p:cNvPr id="2050" name="Picture 2">
            <a:extLst>
              <a:ext uri="{FF2B5EF4-FFF2-40B4-BE49-F238E27FC236}">
                <a16:creationId xmlns:a16="http://schemas.microsoft.com/office/drawing/2014/main" id="{0BB0EF58-279E-45E9-9863-972B9965D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054" y="1869568"/>
            <a:ext cx="5256623" cy="3063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38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73002" y="284822"/>
            <a:ext cx="640752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703383" y="1230934"/>
            <a:ext cx="11155681" cy="830997"/>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b="0" i="0" dirty="0">
                <a:solidFill>
                  <a:srgbClr val="202124"/>
                </a:solidFill>
                <a:effectLst/>
                <a:latin typeface="Sitka Text" panose="02000505000000020004" pitchFamily="2" charset="0"/>
              </a:rPr>
              <a:t>In java, the selection statements are also known as </a:t>
            </a:r>
            <a:r>
              <a:rPr lang="en-US" sz="2400" b="1" i="0" dirty="0">
                <a:solidFill>
                  <a:srgbClr val="202124"/>
                </a:solidFill>
                <a:effectLst/>
                <a:latin typeface="Sitka Text" panose="02000505000000020004" pitchFamily="2" charset="0"/>
              </a:rPr>
              <a:t>decision making statements</a:t>
            </a:r>
            <a:r>
              <a:rPr lang="en-US" sz="2400" b="0" i="0" dirty="0">
                <a:solidFill>
                  <a:srgbClr val="202124"/>
                </a:solidFill>
                <a:effectLst/>
                <a:latin typeface="Sitka Text" panose="02000505000000020004" pitchFamily="2" charset="0"/>
              </a:rPr>
              <a:t> or branching statements or conditional control statements. </a:t>
            </a:r>
          </a:p>
        </p:txBody>
      </p:sp>
      <p:pic>
        <p:nvPicPr>
          <p:cNvPr id="2050" name="Picture 2" descr="if statement in java">
            <a:extLst>
              <a:ext uri="{FF2B5EF4-FFF2-40B4-BE49-F238E27FC236}">
                <a16:creationId xmlns:a16="http://schemas.microsoft.com/office/drawing/2014/main" id="{D64C02A0-EC7C-4667-A9D3-E416D7235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3" t="4817" r="3025" b="7379"/>
          <a:stretch/>
        </p:blipFill>
        <p:spPr bwMode="auto">
          <a:xfrm>
            <a:off x="5467919" y="2347073"/>
            <a:ext cx="6513519" cy="3450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EE8DAE4-95F9-419E-948D-39835751E0BE}"/>
              </a:ext>
            </a:extLst>
          </p:cNvPr>
          <p:cNvSpPr txBox="1"/>
          <p:nvPr/>
        </p:nvSpPr>
        <p:spPr>
          <a:xfrm>
            <a:off x="495255" y="3064522"/>
            <a:ext cx="5961815" cy="3046988"/>
          </a:xfrm>
          <a:prstGeom prst="rect">
            <a:avLst/>
          </a:prstGeom>
          <a:noFill/>
        </p:spPr>
        <p:txBody>
          <a:bodyPr wrap="square">
            <a:spAutoFit/>
          </a:bodyPr>
          <a:lstStyle/>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Class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public static void main(String </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int age=</a:t>
            </a:r>
            <a:r>
              <a:rPr lang="en-US" sz="1600" dirty="0" err="1">
                <a:solidFill>
                  <a:srgbClr val="202124"/>
                </a:solidFill>
                <a:latin typeface="Sitka Text" panose="02000505000000020004" pitchFamily="2" charset="0"/>
              </a:rPr>
              <a:t>Integer.parseInt</a:t>
            </a:r>
            <a:r>
              <a:rPr lang="en-US" sz="1600" dirty="0">
                <a:solidFill>
                  <a:srgbClr val="202124"/>
                </a:solidFill>
                <a:latin typeface="Sitka Text" panose="02000505000000020004" pitchFamily="2" charset="0"/>
              </a:rPr>
              <a:t>(</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[0]);</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if</a:t>
            </a:r>
            <a:r>
              <a:rPr lang="en-US" sz="1600" dirty="0">
                <a:solidFill>
                  <a:srgbClr val="202124"/>
                </a:solidFill>
                <a:latin typeface="Sitka Text" panose="02000505000000020004" pitchFamily="2" charset="0"/>
              </a:rPr>
              <a:t>(age&lt;18)</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Not Eligible to Vote”);</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endParaRPr lang="en-US" sz="1600" b="0" i="0" dirty="0">
              <a:solidFill>
                <a:srgbClr val="202124"/>
              </a:solidFill>
              <a:effectLst/>
              <a:latin typeface="Sitka Text" panose="02000505000000020004" pitchFamily="2" charset="0"/>
            </a:endParaRPr>
          </a:p>
        </p:txBody>
      </p:sp>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57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5181600" y="876993"/>
            <a:ext cx="70104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34086"/>
            <a:ext cx="453361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and Tell me</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8" name="Picture 4" descr="to Try it Now! | Emoticon, Tri, Novelty sign">
            <a:extLst>
              <a:ext uri="{FF2B5EF4-FFF2-40B4-BE49-F238E27FC236}">
                <a16:creationId xmlns:a16="http://schemas.microsoft.com/office/drawing/2014/main" id="{E839CD26-31F1-4DF0-AAD8-239823B1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890786"/>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1CFF8E-07AE-4599-8543-6295C74102A8}"/>
              </a:ext>
            </a:extLst>
          </p:cNvPr>
          <p:cNvSpPr txBox="1"/>
          <p:nvPr/>
        </p:nvSpPr>
        <p:spPr>
          <a:xfrm>
            <a:off x="658723" y="1204905"/>
            <a:ext cx="9441880" cy="4912114"/>
          </a:xfrm>
          <a:prstGeom prst="rect">
            <a:avLst/>
          </a:prstGeom>
          <a:noFill/>
        </p:spPr>
        <p:txBody>
          <a:bodyPr wrap="square">
            <a:spAutoFit/>
          </a:bodyPr>
          <a:lstStyle/>
          <a:p>
            <a:pPr marL="12700">
              <a:lnSpc>
                <a:spcPct val="100000"/>
              </a:lnSpc>
              <a:spcBef>
                <a:spcPts val="1885"/>
              </a:spcBef>
            </a:pPr>
            <a:r>
              <a:rPr lang="en-US" sz="2400" dirty="0">
                <a:latin typeface="Sitka Text" panose="02000505000000020004" pitchFamily="2" charset="0"/>
                <a:cs typeface="Times New Roman"/>
              </a:rPr>
              <a:t>public class </a:t>
            </a:r>
            <a:r>
              <a:rPr lang="en-US" sz="2400" spc="-5" dirty="0">
                <a:latin typeface="Sitka Text" panose="02000505000000020004" pitchFamily="2" charset="0"/>
                <a:cs typeface="Times New Roman"/>
              </a:rPr>
              <a:t>Sample</a:t>
            </a:r>
            <a:r>
              <a:rPr lang="en-US" sz="2400" spc="-55" dirty="0">
                <a:latin typeface="Sitka Text" panose="02000505000000020004" pitchFamily="2" charset="0"/>
                <a:cs typeface="Times New Roman"/>
              </a:rPr>
              <a:t> </a:t>
            </a:r>
            <a:r>
              <a:rPr lang="en-US" sz="2400" dirty="0">
                <a:latin typeface="Sitka Text" panose="02000505000000020004" pitchFamily="2" charset="0"/>
                <a:cs typeface="Times New Roman"/>
              </a:rPr>
              <a:t>{</a:t>
            </a:r>
          </a:p>
          <a:p>
            <a:pPr marL="469900" marR="5080" indent="-226060">
              <a:lnSpc>
                <a:spcPct val="120000"/>
              </a:lnSpc>
            </a:pPr>
            <a:r>
              <a:rPr lang="en-US" sz="2400" dirty="0">
                <a:latin typeface="Sitka Text" panose="02000505000000020004" pitchFamily="2" charset="0"/>
                <a:cs typeface="Times New Roman"/>
              </a:rPr>
              <a:t>public static void </a:t>
            </a:r>
            <a:r>
              <a:rPr lang="en-US" sz="2400" spc="-5" dirty="0">
                <a:latin typeface="Sitka Text" panose="02000505000000020004" pitchFamily="2" charset="0"/>
                <a:cs typeface="Times New Roman"/>
              </a:rPr>
              <a:t>main(String[] </a:t>
            </a:r>
            <a:r>
              <a:rPr lang="en-US" sz="2400" spc="-10" dirty="0" err="1">
                <a:latin typeface="Sitka Text" panose="02000505000000020004" pitchFamily="2" charset="0"/>
                <a:cs typeface="Times New Roman"/>
              </a:rPr>
              <a:t>args</a:t>
            </a:r>
            <a:r>
              <a:rPr lang="en-US" sz="2400" spc="-10" dirty="0">
                <a:latin typeface="Sitka Text" panose="02000505000000020004" pitchFamily="2" charset="0"/>
                <a:cs typeface="Times New Roman"/>
              </a:rPr>
              <a:t>)</a:t>
            </a:r>
            <a:r>
              <a:rPr lang="en-US" sz="2400" spc="-105" dirty="0">
                <a:latin typeface="Sitka Text" panose="02000505000000020004" pitchFamily="2" charset="0"/>
                <a:cs typeface="Times New Roman"/>
              </a:rPr>
              <a:t> </a:t>
            </a:r>
            <a:r>
              <a:rPr lang="en-US" sz="2400" dirty="0">
                <a:latin typeface="Sitka Text" panose="02000505000000020004" pitchFamily="2" charset="0"/>
                <a:cs typeface="Times New Roman"/>
              </a:rPr>
              <a:t>{  </a:t>
            </a:r>
          </a:p>
          <a:p>
            <a:pPr marL="469900" marR="5080" indent="-226060">
              <a:lnSpc>
                <a:spcPct val="120000"/>
              </a:lnSpc>
            </a:pPr>
            <a:r>
              <a:rPr lang="en-US" sz="2400" dirty="0">
                <a:latin typeface="Sitka Text" panose="02000505000000020004" pitchFamily="2" charset="0"/>
                <a:cs typeface="Times New Roman"/>
              </a:rPr>
              <a:t>   int [] </a:t>
            </a:r>
            <a:r>
              <a:rPr lang="en-US" sz="2400" spc="-5" dirty="0">
                <a:latin typeface="Sitka Text" panose="02000505000000020004" pitchFamily="2" charset="0"/>
                <a:cs typeface="Times New Roman"/>
              </a:rPr>
              <a:t>numbers </a:t>
            </a:r>
            <a:r>
              <a:rPr lang="en-US" sz="2400" dirty="0">
                <a:latin typeface="Sitka Text" panose="02000505000000020004" pitchFamily="2" charset="0"/>
                <a:cs typeface="Times New Roman"/>
              </a:rPr>
              <a:t>= {1, 2, 3, 4,</a:t>
            </a:r>
            <a:r>
              <a:rPr lang="en-US" sz="2400" spc="-45" dirty="0">
                <a:latin typeface="Sitka Text" panose="02000505000000020004" pitchFamily="2" charset="0"/>
                <a:cs typeface="Times New Roman"/>
              </a:rPr>
              <a:t> </a:t>
            </a:r>
            <a:r>
              <a:rPr lang="en-US" sz="2400" dirty="0">
                <a:latin typeface="Sitka Text" panose="02000505000000020004" pitchFamily="2" charset="0"/>
                <a:cs typeface="Times New Roman"/>
              </a:rPr>
              <a:t>5};</a:t>
            </a:r>
          </a:p>
          <a:p>
            <a:pPr marL="926465" marR="1887855" indent="-457200">
              <a:lnSpc>
                <a:spcPct val="120000"/>
              </a:lnSpc>
            </a:pPr>
            <a:r>
              <a:rPr lang="en-US" sz="2400" dirty="0">
                <a:latin typeface="Sitka Text" panose="02000505000000020004" pitchFamily="2" charset="0"/>
                <a:cs typeface="Times New Roman"/>
              </a:rPr>
              <a:t>for(int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 : </a:t>
            </a:r>
            <a:r>
              <a:rPr lang="en-US" sz="2400" spc="-5" dirty="0">
                <a:latin typeface="Sitka Text" panose="02000505000000020004" pitchFamily="2" charset="0"/>
                <a:cs typeface="Times New Roman"/>
              </a:rPr>
              <a:t>numbers </a:t>
            </a:r>
            <a:r>
              <a:rPr lang="en-US" sz="2400" dirty="0">
                <a:latin typeface="Sitka Text" panose="02000505000000020004" pitchFamily="2" charset="0"/>
                <a:cs typeface="Times New Roman"/>
              </a:rPr>
              <a:t>)</a:t>
            </a:r>
            <a:r>
              <a:rPr lang="en-US" sz="2400" spc="-100" dirty="0">
                <a:latin typeface="Sitka Text" panose="02000505000000020004" pitchFamily="2" charset="0"/>
                <a:cs typeface="Times New Roman"/>
              </a:rPr>
              <a:t> </a:t>
            </a:r>
            <a:r>
              <a:rPr lang="en-US" sz="2400" dirty="0">
                <a:latin typeface="Sitka Text" panose="02000505000000020004" pitchFamily="2" charset="0"/>
                <a:cs typeface="Times New Roman"/>
              </a:rPr>
              <a:t>{  </a:t>
            </a:r>
          </a:p>
          <a:p>
            <a:pPr marL="926465" marR="1887855" indent="-457200">
              <a:lnSpc>
                <a:spcPct val="120000"/>
              </a:lnSpc>
            </a:pPr>
            <a:r>
              <a:rPr lang="en-US" sz="2400" dirty="0">
                <a:latin typeface="Sitka Text" panose="02000505000000020004" pitchFamily="2" charset="0"/>
                <a:cs typeface="Times New Roman"/>
              </a:rPr>
              <a:t>  if( </a:t>
            </a:r>
            <a:r>
              <a:rPr lang="en-US" sz="2400" dirty="0" err="1">
                <a:latin typeface="Sitka Text" panose="02000505000000020004" pitchFamily="2" charset="0"/>
                <a:cs typeface="Times New Roman"/>
              </a:rPr>
              <a:t>i</a:t>
            </a:r>
            <a:r>
              <a:rPr lang="en-US" sz="2400" dirty="0">
                <a:latin typeface="Sitka Text" panose="02000505000000020004" pitchFamily="2" charset="0"/>
                <a:cs typeface="Times New Roman"/>
              </a:rPr>
              <a:t> == 3 )</a:t>
            </a:r>
            <a:r>
              <a:rPr lang="en-US" sz="2400" spc="-55" dirty="0">
                <a:latin typeface="Sitka Text" panose="02000505000000020004" pitchFamily="2" charset="0"/>
                <a:cs typeface="Times New Roman"/>
              </a:rPr>
              <a:t> </a:t>
            </a:r>
            <a:r>
              <a:rPr lang="en-US" sz="2400" dirty="0">
                <a:latin typeface="Sitka Text" panose="02000505000000020004" pitchFamily="2" charset="0"/>
                <a:cs typeface="Times New Roman"/>
              </a:rPr>
              <a:t>{</a:t>
            </a:r>
          </a:p>
          <a:p>
            <a:pPr marL="1384300">
              <a:lnSpc>
                <a:spcPct val="100000"/>
              </a:lnSpc>
              <a:spcBef>
                <a:spcPts val="580"/>
              </a:spcBef>
            </a:pPr>
            <a:r>
              <a:rPr lang="en-US" sz="2400" dirty="0">
                <a:latin typeface="Sitka Text" panose="02000505000000020004" pitchFamily="2" charset="0"/>
                <a:cs typeface="Times New Roman"/>
              </a:rPr>
              <a:t>continue;</a:t>
            </a:r>
          </a:p>
          <a:p>
            <a:pPr marL="926465">
              <a:lnSpc>
                <a:spcPct val="100000"/>
              </a:lnSpc>
              <a:spcBef>
                <a:spcPts val="575"/>
              </a:spcBef>
            </a:pPr>
            <a:r>
              <a:rPr lang="en-US" sz="2400" dirty="0">
                <a:latin typeface="Sitka Text" panose="02000505000000020004" pitchFamily="2" charset="0"/>
                <a:cs typeface="Times New Roman"/>
              </a:rPr>
              <a:t>}</a:t>
            </a:r>
          </a:p>
          <a:p>
            <a:pPr marL="926465">
              <a:lnSpc>
                <a:spcPct val="100000"/>
              </a:lnSpc>
              <a:spcBef>
                <a:spcPts val="575"/>
              </a:spcBef>
            </a:pPr>
            <a:r>
              <a:rPr lang="en-US" sz="2400" dirty="0" err="1">
                <a:latin typeface="Sitka Text" panose="02000505000000020004" pitchFamily="2" charset="0"/>
                <a:cs typeface="Times New Roman"/>
              </a:rPr>
              <a:t>System.out.println</a:t>
            </a:r>
            <a:r>
              <a:rPr lang="en-US" sz="2400" dirty="0">
                <a:latin typeface="Sitka Text" panose="02000505000000020004" pitchFamily="2" charset="0"/>
                <a:cs typeface="Times New Roman"/>
              </a:rPr>
              <a:t>( "i: "+</a:t>
            </a:r>
            <a:r>
              <a:rPr lang="en-US" sz="2400" dirty="0" err="1">
                <a:latin typeface="Sitka Text" panose="02000505000000020004" pitchFamily="2" charset="0"/>
                <a:cs typeface="Times New Roman"/>
              </a:rPr>
              <a:t>i</a:t>
            </a:r>
            <a:r>
              <a:rPr lang="en-US" sz="2400" spc="-114" dirty="0">
                <a:latin typeface="Sitka Text" panose="02000505000000020004" pitchFamily="2" charset="0"/>
                <a:cs typeface="Times New Roman"/>
              </a:rPr>
              <a:t> </a:t>
            </a:r>
            <a:r>
              <a:rPr lang="en-US" sz="2400" dirty="0">
                <a:latin typeface="Sitka Text" panose="02000505000000020004" pitchFamily="2" charset="0"/>
                <a:cs typeface="Times New Roman"/>
              </a:rPr>
              <a:t>);</a:t>
            </a:r>
          </a:p>
          <a:p>
            <a:pPr marL="469900">
              <a:lnSpc>
                <a:spcPct val="100000"/>
              </a:lnSpc>
              <a:spcBef>
                <a:spcPts val="580"/>
              </a:spcBef>
            </a:pPr>
            <a:r>
              <a:rPr lang="en-US" sz="2400" dirty="0">
                <a:latin typeface="Sitka Text" panose="02000505000000020004" pitchFamily="2" charset="0"/>
                <a:cs typeface="Times New Roman"/>
              </a:rPr>
              <a:t>}</a:t>
            </a:r>
          </a:p>
          <a:p>
            <a:pPr marL="243840">
              <a:lnSpc>
                <a:spcPct val="100000"/>
              </a:lnSpc>
              <a:spcBef>
                <a:spcPts val="575"/>
              </a:spcBef>
            </a:pPr>
            <a:r>
              <a:rPr lang="en-US" sz="2400" dirty="0">
                <a:latin typeface="Sitka Text" panose="02000505000000020004" pitchFamily="2" charset="0"/>
                <a:cs typeface="Times New Roman"/>
              </a:rPr>
              <a:t>}</a:t>
            </a:r>
          </a:p>
          <a:p>
            <a:pPr marL="12700">
              <a:lnSpc>
                <a:spcPct val="100000"/>
              </a:lnSpc>
              <a:spcBef>
                <a:spcPts val="580"/>
              </a:spcBef>
            </a:pPr>
            <a:r>
              <a:rPr lang="en-US" sz="2400" dirty="0">
                <a:latin typeface="Sitka Text" panose="02000505000000020004" pitchFamily="2" charset="0"/>
                <a:cs typeface="Times New Roman"/>
              </a:rPr>
              <a:t>}</a:t>
            </a: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83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dirty="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ext uri="{D42A27DB-BD31-4B8C-83A1-F6EECF244321}">
                <p14:modId xmlns:p14="http://schemas.microsoft.com/office/powerpoint/2010/main" val="813908550"/>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2" name="Object 1"/>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97852" y="4221929"/>
            <a:ext cx="975419" cy="1231084"/>
          </a:xfrm>
          <a:prstGeom prst="rect">
            <a:avLst/>
          </a:prstGeom>
        </p:spPr>
      </p:pic>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092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73002" y="284822"/>
            <a:ext cx="640752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1" name="Picture 2" descr="if-else statement in java">
            <a:extLst>
              <a:ext uri="{FF2B5EF4-FFF2-40B4-BE49-F238E27FC236}">
                <a16:creationId xmlns:a16="http://schemas.microsoft.com/office/drawing/2014/main" id="{2AF93808-5BD4-47F8-871D-81CF47FAD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9" t="3219" r="3716" b="9576"/>
          <a:stretch/>
        </p:blipFill>
        <p:spPr bwMode="auto">
          <a:xfrm>
            <a:off x="5695950" y="1905506"/>
            <a:ext cx="6392885" cy="3364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96FD982-2C2E-4469-BD59-2E065D8E5931}"/>
              </a:ext>
            </a:extLst>
          </p:cNvPr>
          <p:cNvSpPr txBox="1"/>
          <p:nvPr/>
        </p:nvSpPr>
        <p:spPr>
          <a:xfrm>
            <a:off x="134185" y="1911874"/>
            <a:ext cx="5961815" cy="4031873"/>
          </a:xfrm>
          <a:prstGeom prst="rect">
            <a:avLst/>
          </a:prstGeom>
          <a:noFill/>
        </p:spPr>
        <p:txBody>
          <a:bodyPr wrap="square">
            <a:spAutoFit/>
          </a:bodyPr>
          <a:lstStyle/>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Class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public static void main(String </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int age=</a:t>
            </a:r>
            <a:r>
              <a:rPr lang="en-US" sz="1600" dirty="0" err="1">
                <a:solidFill>
                  <a:srgbClr val="202124"/>
                </a:solidFill>
                <a:latin typeface="Sitka Text" panose="02000505000000020004" pitchFamily="2" charset="0"/>
              </a:rPr>
              <a:t>Integer.parseInt</a:t>
            </a:r>
            <a:r>
              <a:rPr lang="en-US" sz="1600" dirty="0">
                <a:solidFill>
                  <a:srgbClr val="202124"/>
                </a:solidFill>
                <a:latin typeface="Sitka Text" panose="02000505000000020004" pitchFamily="2" charset="0"/>
              </a:rPr>
              <a:t>(</a:t>
            </a:r>
            <a:r>
              <a:rPr lang="en-US" sz="1600" dirty="0" err="1">
                <a:solidFill>
                  <a:srgbClr val="202124"/>
                </a:solidFill>
                <a:latin typeface="Sitka Text" panose="02000505000000020004" pitchFamily="2" charset="0"/>
              </a:rPr>
              <a:t>args</a:t>
            </a:r>
            <a:r>
              <a:rPr lang="en-US" sz="1600" dirty="0">
                <a:solidFill>
                  <a:srgbClr val="202124"/>
                </a:solidFill>
                <a:latin typeface="Sitka Text" panose="02000505000000020004" pitchFamily="2" charset="0"/>
              </a:rPr>
              <a:t>[0]);</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if</a:t>
            </a:r>
            <a:r>
              <a:rPr lang="en-US" sz="1600" dirty="0">
                <a:solidFill>
                  <a:srgbClr val="202124"/>
                </a:solidFill>
                <a:latin typeface="Sitka Text" panose="02000505000000020004" pitchFamily="2" charset="0"/>
              </a:rPr>
              <a:t>(age&gt;=18)</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Welcome to Vote”);</a:t>
            </a:r>
            <a:endParaRPr lang="en-US" sz="1600" b="0" i="0" dirty="0">
              <a:solidFill>
                <a:srgbClr val="202124"/>
              </a:solidFill>
              <a:effectLst/>
              <a:latin typeface="Sitka Text" panose="02000505000000020004" pitchFamily="2" charset="0"/>
            </a:endParaRP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else</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		      </a:t>
            </a:r>
            <a:r>
              <a:rPr lang="en-US" sz="1600" dirty="0" err="1">
                <a:solidFill>
                  <a:srgbClr val="202124"/>
                </a:solidFill>
                <a:latin typeface="Sitka Text" panose="02000505000000020004" pitchFamily="2" charset="0"/>
              </a:rPr>
              <a:t>System.out.println</a:t>
            </a:r>
            <a:r>
              <a:rPr lang="en-US" sz="1600" dirty="0">
                <a:solidFill>
                  <a:srgbClr val="202124"/>
                </a:solidFill>
                <a:latin typeface="Sitka Text" panose="02000505000000020004" pitchFamily="2" charset="0"/>
              </a:rPr>
              <a:t>(“You are Not Eligible to Vote”);</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p>
          <a:p>
            <a:pPr marL="12065">
              <a:lnSpc>
                <a:spcPct val="100000"/>
              </a:lnSpc>
              <a:buClr>
                <a:srgbClr val="006FC0"/>
              </a:buClr>
              <a:tabLst>
                <a:tab pos="243840" algn="l"/>
                <a:tab pos="244475" algn="l"/>
              </a:tabLst>
            </a:pPr>
            <a:endParaRPr lang="en-US" sz="1600" b="0" i="0" dirty="0">
              <a:solidFill>
                <a:srgbClr val="202124"/>
              </a:solidFill>
              <a:effectLst/>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34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73002" y="284822"/>
            <a:ext cx="640752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2" name="TextBox 11">
            <a:extLst>
              <a:ext uri="{FF2B5EF4-FFF2-40B4-BE49-F238E27FC236}">
                <a16:creationId xmlns:a16="http://schemas.microsoft.com/office/drawing/2014/main" id="{196FD982-2C2E-4469-BD59-2E065D8E5931}"/>
              </a:ext>
            </a:extLst>
          </p:cNvPr>
          <p:cNvSpPr txBox="1"/>
          <p:nvPr/>
        </p:nvSpPr>
        <p:spPr>
          <a:xfrm>
            <a:off x="631027" y="991289"/>
            <a:ext cx="7668911" cy="5107552"/>
          </a:xfrm>
          <a:prstGeom prst="rect">
            <a:avLst/>
          </a:prstGeom>
          <a:noFill/>
        </p:spPr>
        <p:txBody>
          <a:bodyPr wrap="square">
            <a:spAutoFit/>
          </a:bodyPr>
          <a:lstStyle/>
          <a:p>
            <a:pPr marL="12700">
              <a:lnSpc>
                <a:spcPct val="100000"/>
              </a:lnSpc>
              <a:spcBef>
                <a:spcPts val="880"/>
              </a:spcBef>
            </a:pPr>
            <a:r>
              <a:rPr lang="en-US" sz="1600" spc="125" dirty="0">
                <a:latin typeface="Sitka Text" panose="02000505000000020004" pitchFamily="2" charset="0"/>
                <a:cs typeface="Times New Roman"/>
              </a:rPr>
              <a:t>/* </a:t>
            </a:r>
            <a:r>
              <a:rPr lang="en-US" sz="1600" spc="-105" dirty="0">
                <a:latin typeface="Sitka Text" panose="02000505000000020004" pitchFamily="2" charset="0"/>
                <a:cs typeface="Times New Roman"/>
              </a:rPr>
              <a:t>program </a:t>
            </a:r>
            <a:r>
              <a:rPr lang="en-US" sz="1600" spc="-20" dirty="0">
                <a:latin typeface="Sitka Text" panose="02000505000000020004" pitchFamily="2" charset="0"/>
                <a:cs typeface="Times New Roman"/>
              </a:rPr>
              <a:t>to </a:t>
            </a:r>
            <a:r>
              <a:rPr lang="en-US" sz="1600" spc="-45" dirty="0">
                <a:latin typeface="Sitka Text" panose="02000505000000020004" pitchFamily="2" charset="0"/>
                <a:cs typeface="Times New Roman"/>
              </a:rPr>
              <a:t>print </a:t>
            </a:r>
            <a:r>
              <a:rPr lang="en-US" sz="1600" spc="-145" dirty="0">
                <a:latin typeface="Sitka Text" panose="02000505000000020004" pitchFamily="2" charset="0"/>
                <a:cs typeface="Times New Roman"/>
              </a:rPr>
              <a:t>seasons </a:t>
            </a:r>
            <a:r>
              <a:rPr lang="en-US" sz="1600" spc="-85" dirty="0">
                <a:latin typeface="Sitka Text" panose="02000505000000020004" pitchFamily="2" charset="0"/>
                <a:cs typeface="Times New Roman"/>
              </a:rPr>
              <a:t>for </a:t>
            </a:r>
            <a:r>
              <a:rPr lang="en-US" sz="1600" spc="-165" dirty="0">
                <a:latin typeface="Sitka Text" panose="02000505000000020004" pitchFamily="2" charset="0"/>
                <a:cs typeface="Times New Roman"/>
              </a:rPr>
              <a:t>a </a:t>
            </a:r>
            <a:r>
              <a:rPr lang="en-US" sz="1600" spc="-70" dirty="0">
                <a:latin typeface="Sitka Text" panose="02000505000000020004" pitchFamily="2" charset="0"/>
                <a:cs typeface="Times New Roman"/>
              </a:rPr>
              <a:t>month </a:t>
            </a:r>
            <a:r>
              <a:rPr lang="en-US" sz="1600" spc="-60" dirty="0">
                <a:latin typeface="Sitka Text" panose="02000505000000020004" pitchFamily="2" charset="0"/>
                <a:cs typeface="Times New Roman"/>
              </a:rPr>
              <a:t>input </a:t>
            </a:r>
            <a:r>
              <a:rPr lang="en-US" sz="1600" spc="-130" dirty="0">
                <a:latin typeface="Sitka Text" panose="02000505000000020004" pitchFamily="2" charset="0"/>
                <a:cs typeface="Times New Roman"/>
              </a:rPr>
              <a:t>using </a:t>
            </a:r>
            <a:r>
              <a:rPr lang="en-US" sz="1600" spc="-85" dirty="0">
                <a:latin typeface="Sitka Text" panose="02000505000000020004" pitchFamily="2" charset="0"/>
                <a:cs typeface="Times New Roman"/>
              </a:rPr>
              <a:t>if </a:t>
            </a:r>
            <a:r>
              <a:rPr lang="en-US" sz="1600" spc="-345" dirty="0">
                <a:latin typeface="Sitka Text" panose="02000505000000020004" pitchFamily="2" charset="0"/>
                <a:cs typeface="Times New Roman"/>
              </a:rPr>
              <a:t>&amp; </a:t>
            </a:r>
            <a:r>
              <a:rPr lang="en-US" sz="1600" spc="-160" dirty="0">
                <a:latin typeface="Sitka Text" panose="02000505000000020004" pitchFamily="2" charset="0"/>
                <a:cs typeface="Times New Roman"/>
              </a:rPr>
              <a:t>else </a:t>
            </a:r>
            <a:r>
              <a:rPr lang="en-US" sz="1600" spc="-85" dirty="0">
                <a:latin typeface="Sitka Text" panose="02000505000000020004" pitchFamily="2" charset="0"/>
                <a:cs typeface="Times New Roman"/>
              </a:rPr>
              <a:t>if</a:t>
            </a:r>
            <a:r>
              <a:rPr lang="en-US" sz="1600" spc="165" dirty="0">
                <a:latin typeface="Sitka Text" panose="02000505000000020004" pitchFamily="2" charset="0"/>
                <a:cs typeface="Times New Roman"/>
              </a:rPr>
              <a:t> </a:t>
            </a:r>
            <a:r>
              <a:rPr lang="en-US" sz="1600" spc="125" dirty="0">
                <a:latin typeface="Sitka Text" panose="02000505000000020004" pitchFamily="2" charset="0"/>
                <a:cs typeface="Times New Roman"/>
              </a:rPr>
              <a:t>*/</a:t>
            </a:r>
            <a:endParaRPr lang="en-US" sz="1600" dirty="0">
              <a:latin typeface="Sitka Text" panose="02000505000000020004" pitchFamily="2" charset="0"/>
              <a:cs typeface="Times New Roman"/>
            </a:endParaRPr>
          </a:p>
          <a:p>
            <a:pPr marL="12700">
              <a:lnSpc>
                <a:spcPct val="100000"/>
              </a:lnSpc>
              <a:spcBef>
                <a:spcPts val="655"/>
              </a:spcBef>
            </a:pPr>
            <a:r>
              <a:rPr lang="en-US" sz="1600" spc="-5" dirty="0">
                <a:latin typeface="Sitka Text" panose="02000505000000020004" pitchFamily="2" charset="0"/>
                <a:cs typeface="Times New Roman"/>
              </a:rPr>
              <a:t>class </a:t>
            </a:r>
            <a:r>
              <a:rPr lang="en-US" sz="1600" spc="-5" dirty="0" err="1">
                <a:latin typeface="Sitka Text" panose="02000505000000020004" pitchFamily="2" charset="0"/>
                <a:cs typeface="Times New Roman"/>
              </a:rPr>
              <a:t>ElseIfDemo</a:t>
            </a:r>
            <a:r>
              <a:rPr lang="en-US" sz="1600" spc="-65" dirty="0">
                <a:latin typeface="Sitka Text" panose="02000505000000020004" pitchFamily="2" charset="0"/>
                <a:cs typeface="Times New Roman"/>
              </a:rPr>
              <a:t> </a:t>
            </a:r>
            <a:r>
              <a:rPr lang="en-US" sz="1600" dirty="0">
                <a:latin typeface="Sitka Text" panose="02000505000000020004" pitchFamily="2" charset="0"/>
                <a:cs typeface="Times New Roman"/>
              </a:rPr>
              <a:t>{</a:t>
            </a:r>
          </a:p>
          <a:p>
            <a:pPr marL="243840">
              <a:lnSpc>
                <a:spcPct val="100000"/>
              </a:lnSpc>
              <a:spcBef>
                <a:spcPts val="480"/>
              </a:spcBef>
            </a:pPr>
            <a:r>
              <a:rPr lang="en-US" sz="1600" dirty="0">
                <a:latin typeface="Sitka Text" panose="02000505000000020004" pitchFamily="2" charset="0"/>
                <a:cs typeface="Times New Roman"/>
              </a:rPr>
              <a:t>public </a:t>
            </a:r>
            <a:r>
              <a:rPr lang="en-US" sz="1600" spc="-5" dirty="0">
                <a:latin typeface="Sitka Text" panose="02000505000000020004" pitchFamily="2" charset="0"/>
                <a:cs typeface="Times New Roman"/>
              </a:rPr>
              <a:t>static </a:t>
            </a:r>
            <a:r>
              <a:rPr lang="en-US" sz="1600" dirty="0">
                <a:latin typeface="Sitka Text" panose="02000505000000020004" pitchFamily="2" charset="0"/>
                <a:cs typeface="Times New Roman"/>
              </a:rPr>
              <a:t>void </a:t>
            </a:r>
            <a:r>
              <a:rPr lang="en-US" sz="1600" spc="-5" dirty="0">
                <a:latin typeface="Sitka Text" panose="02000505000000020004" pitchFamily="2" charset="0"/>
                <a:cs typeface="Times New Roman"/>
              </a:rPr>
              <a:t>main(String[] </a:t>
            </a:r>
            <a:r>
              <a:rPr lang="en-US" sz="1600" spc="-5" dirty="0" err="1">
                <a:latin typeface="Sitka Text" panose="02000505000000020004" pitchFamily="2" charset="0"/>
                <a:cs typeface="Times New Roman"/>
              </a:rPr>
              <a:t>args</a:t>
            </a:r>
            <a:r>
              <a:rPr lang="en-US" sz="1600" spc="-5" dirty="0">
                <a:latin typeface="Sitka Text" panose="02000505000000020004" pitchFamily="2" charset="0"/>
                <a:cs typeface="Times New Roman"/>
              </a:rPr>
              <a:t>)</a:t>
            </a:r>
            <a:r>
              <a:rPr lang="en-US" sz="1600" spc="-130" dirty="0">
                <a:latin typeface="Sitka Text" panose="02000505000000020004" pitchFamily="2" charset="0"/>
                <a:cs typeface="Times New Roman"/>
              </a:rPr>
              <a:t> </a:t>
            </a:r>
            <a:r>
              <a:rPr lang="en-US" sz="1600" dirty="0">
                <a:latin typeface="Sitka Text" panose="02000505000000020004" pitchFamily="2" charset="0"/>
                <a:cs typeface="Times New Roman"/>
              </a:rPr>
              <a:t>{</a:t>
            </a:r>
          </a:p>
          <a:p>
            <a:pPr marL="469900">
              <a:lnSpc>
                <a:spcPct val="100000"/>
              </a:lnSpc>
              <a:spcBef>
                <a:spcPts val="480"/>
              </a:spcBef>
            </a:pPr>
            <a:r>
              <a:rPr lang="en-US" sz="1600" dirty="0">
                <a:latin typeface="Sitka Text" panose="02000505000000020004" pitchFamily="2" charset="0"/>
                <a:cs typeface="Times New Roman"/>
              </a:rPr>
              <a:t>int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a:t>
            </a:r>
            <a:r>
              <a:rPr lang="en-US" sz="1600" spc="-40" dirty="0">
                <a:latin typeface="Sitka Text" panose="02000505000000020004" pitchFamily="2" charset="0"/>
                <a:cs typeface="Times New Roman"/>
              </a:rPr>
              <a:t> </a:t>
            </a:r>
            <a:r>
              <a:rPr lang="en-US" sz="1600" spc="-10" dirty="0" err="1">
                <a:latin typeface="Sitka Text" panose="02000505000000020004" pitchFamily="2" charset="0"/>
                <a:cs typeface="Times New Roman"/>
              </a:rPr>
              <a:t>Integer.</a:t>
            </a:r>
            <a:r>
              <a:rPr lang="en-US" sz="1600" i="1" spc="-10" dirty="0" err="1">
                <a:latin typeface="Sitka Text" panose="02000505000000020004" pitchFamily="2" charset="0"/>
                <a:cs typeface="Times New Roman"/>
              </a:rPr>
              <a:t>parseInt</a:t>
            </a:r>
            <a:r>
              <a:rPr lang="en-US" sz="1600" i="1" spc="-10" dirty="0">
                <a:latin typeface="Sitka Text" panose="02000505000000020004" pitchFamily="2" charset="0"/>
                <a:cs typeface="Times New Roman"/>
              </a:rPr>
              <a:t>(</a:t>
            </a:r>
            <a:r>
              <a:rPr lang="en-US" sz="1600" i="1" spc="-10" dirty="0" err="1">
                <a:latin typeface="Sitka Text" panose="02000505000000020004" pitchFamily="2" charset="0"/>
                <a:cs typeface="Times New Roman"/>
              </a:rPr>
              <a:t>args</a:t>
            </a:r>
            <a:r>
              <a:rPr lang="en-US" sz="1600" i="1" spc="-10" dirty="0">
                <a:latin typeface="Sitka Text" panose="02000505000000020004" pitchFamily="2" charset="0"/>
                <a:cs typeface="Times New Roman"/>
              </a:rPr>
              <a:t>[0]);</a:t>
            </a:r>
            <a:endParaRPr lang="en-US" sz="1600" dirty="0">
              <a:latin typeface="Sitka Text" panose="02000505000000020004" pitchFamily="2" charset="0"/>
              <a:cs typeface="Times New Roman"/>
            </a:endParaRPr>
          </a:p>
          <a:p>
            <a:pPr marL="927100" marR="2507615" indent="-457834">
              <a:lnSpc>
                <a:spcPct val="120000"/>
              </a:lnSpc>
            </a:pPr>
            <a:r>
              <a:rPr lang="en-US" sz="1600" dirty="0">
                <a:latin typeface="Sitka Text" panose="02000505000000020004" pitchFamily="2" charset="0"/>
                <a:cs typeface="Times New Roman"/>
              </a:rPr>
              <a:t>if(month == 12 ||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 1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25" dirty="0">
                <a:latin typeface="Sitka Text" panose="02000505000000020004" pitchFamily="2" charset="0"/>
                <a:cs typeface="Times New Roman"/>
              </a:rPr>
              <a:t> </a:t>
            </a:r>
            <a:r>
              <a:rPr lang="en-US" sz="1600" dirty="0">
                <a:latin typeface="Sitka Text" panose="02000505000000020004" pitchFamily="2" charset="0"/>
                <a:cs typeface="Times New Roman"/>
              </a:rPr>
              <a:t>2) </a:t>
            </a:r>
          </a:p>
          <a:p>
            <a:pPr marL="927100" marR="2507615" indent="-457834">
              <a:lnSpc>
                <a:spcPct val="120000"/>
              </a:lnSpc>
            </a:pPr>
            <a:r>
              <a:rPr lang="en-US" sz="1600" dirty="0">
                <a:latin typeface="Sitka Text" panose="02000505000000020004" pitchFamily="2" charset="0"/>
                <a:cs typeface="Times New Roman"/>
              </a:rPr>
              <a:t>   </a:t>
            </a:r>
            <a:r>
              <a:rPr lang="en-US" sz="1600" spc="-10" dirty="0" err="1">
                <a:latin typeface="Sitka Text" panose="02000505000000020004" pitchFamily="2" charset="0"/>
                <a:cs typeface="Times New Roman"/>
              </a:rPr>
              <a:t>System.</a:t>
            </a:r>
            <a:r>
              <a:rPr lang="en-US" sz="1600" i="1" spc="-10" dirty="0" err="1">
                <a:latin typeface="Sitka Text" panose="02000505000000020004" pitchFamily="2" charset="0"/>
                <a:cs typeface="Times New Roman"/>
              </a:rPr>
              <a:t>out.println</a:t>
            </a:r>
            <a:r>
              <a:rPr lang="en-US" sz="1600" i="1" spc="-10" dirty="0">
                <a:latin typeface="Sitka Text" panose="02000505000000020004" pitchFamily="2" charset="0"/>
                <a:cs typeface="Times New Roman"/>
              </a:rPr>
              <a:t>("Winter");</a:t>
            </a:r>
            <a:endParaRPr lang="en-US" sz="1600" dirty="0">
              <a:latin typeface="Sitka Text" panose="02000505000000020004" pitchFamily="2" charset="0"/>
              <a:cs typeface="Times New Roman"/>
            </a:endParaRPr>
          </a:p>
          <a:p>
            <a:pPr marL="927100" marR="2178050" indent="-457834">
              <a:lnSpc>
                <a:spcPts val="2880"/>
              </a:lnSpc>
              <a:spcBef>
                <a:spcPts val="175"/>
              </a:spcBef>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3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 4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10" dirty="0">
                <a:latin typeface="Sitka Text" panose="02000505000000020004" pitchFamily="2" charset="0"/>
                <a:cs typeface="Times New Roman"/>
              </a:rPr>
              <a:t> </a:t>
            </a:r>
            <a:r>
              <a:rPr lang="en-US" sz="1600" dirty="0">
                <a:latin typeface="Sitka Text" panose="02000505000000020004" pitchFamily="2" charset="0"/>
                <a:cs typeface="Times New Roman"/>
              </a:rPr>
              <a:t>5)  </a:t>
            </a:r>
          </a:p>
          <a:p>
            <a:pPr marL="927100" marR="2178050" indent="-457834">
              <a:lnSpc>
                <a:spcPts val="2880"/>
              </a:lnSpc>
              <a:spcBef>
                <a:spcPts val="175"/>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("Spring");</a:t>
            </a:r>
            <a:endParaRPr lang="en-US" sz="1600" dirty="0">
              <a:latin typeface="Sitka Text" panose="02000505000000020004" pitchFamily="2" charset="0"/>
              <a:cs typeface="Times New Roman"/>
            </a:endParaRPr>
          </a:p>
          <a:p>
            <a:pPr marL="927100" marR="2178050" indent="-457834">
              <a:lnSpc>
                <a:spcPts val="2880"/>
              </a:lnSpc>
              <a:spcBef>
                <a:spcPts val="5"/>
              </a:spcBef>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6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 7 </a:t>
            </a:r>
            <a:r>
              <a:rPr lang="en-US" sz="1600" spc="-5" dirty="0">
                <a:latin typeface="Sitka Text" panose="02000505000000020004" pitchFamily="2" charset="0"/>
                <a:cs typeface="Times New Roman"/>
              </a:rPr>
              <a:t>|| month </a:t>
            </a:r>
            <a:r>
              <a:rPr lang="en-US" sz="1600" dirty="0">
                <a:latin typeface="Sitka Text" panose="02000505000000020004" pitchFamily="2" charset="0"/>
                <a:cs typeface="Times New Roman"/>
              </a:rPr>
              <a:t>==</a:t>
            </a:r>
            <a:r>
              <a:rPr lang="en-US" sz="1600" spc="-110" dirty="0">
                <a:latin typeface="Sitka Text" panose="02000505000000020004" pitchFamily="2" charset="0"/>
                <a:cs typeface="Times New Roman"/>
              </a:rPr>
              <a:t> </a:t>
            </a:r>
            <a:r>
              <a:rPr lang="en-US" sz="1600" dirty="0">
                <a:latin typeface="Sitka Text" panose="02000505000000020004" pitchFamily="2" charset="0"/>
                <a:cs typeface="Times New Roman"/>
              </a:rPr>
              <a:t>8)  </a:t>
            </a:r>
          </a:p>
          <a:p>
            <a:pPr marL="927100" marR="2178050" indent="-457834">
              <a:lnSpc>
                <a:spcPts val="2880"/>
              </a:lnSpc>
              <a:spcBef>
                <a:spcPts val="5"/>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("Summer");</a:t>
            </a:r>
            <a:endParaRPr lang="en-US" sz="1600" dirty="0">
              <a:latin typeface="Sitka Text" panose="02000505000000020004" pitchFamily="2" charset="0"/>
              <a:cs typeface="Times New Roman"/>
            </a:endParaRPr>
          </a:p>
          <a:p>
            <a:pPr marL="469900">
              <a:lnSpc>
                <a:spcPct val="100000"/>
              </a:lnSpc>
              <a:spcBef>
                <a:spcPts val="305"/>
              </a:spcBef>
              <a:tabLst>
                <a:tab pos="4022725" algn="l"/>
              </a:tabLst>
            </a:pPr>
            <a:r>
              <a:rPr lang="en-US" sz="1600" spc="-5" dirty="0">
                <a:latin typeface="Sitka Text" panose="02000505000000020004" pitchFamily="2" charset="0"/>
                <a:cs typeface="Times New Roman"/>
              </a:rPr>
              <a:t>else </a:t>
            </a:r>
            <a:r>
              <a:rPr lang="en-US" sz="1600" dirty="0">
                <a:latin typeface="Sitka Text" panose="02000505000000020004" pitchFamily="2" charset="0"/>
                <a:cs typeface="Times New Roman"/>
              </a:rPr>
              <a:t>if(month == 9 </a:t>
            </a:r>
            <a:r>
              <a:rPr lang="en-US" sz="1600" spc="-5" dirty="0">
                <a:latin typeface="Sitka Text" panose="02000505000000020004" pitchFamily="2" charset="0"/>
                <a:cs typeface="Times New Roman"/>
              </a:rPr>
              <a:t>|| month</a:t>
            </a:r>
            <a:r>
              <a:rPr lang="en-US" sz="1600" spc="-30" dirty="0">
                <a:latin typeface="Sitka Text" panose="02000505000000020004" pitchFamily="2" charset="0"/>
                <a:cs typeface="Times New Roman"/>
              </a:rPr>
              <a:t> </a:t>
            </a:r>
            <a:r>
              <a:rPr lang="en-US" sz="1600" dirty="0">
                <a:latin typeface="Sitka Text" panose="02000505000000020004" pitchFamily="2" charset="0"/>
                <a:cs typeface="Times New Roman"/>
              </a:rPr>
              <a:t>==</a:t>
            </a:r>
            <a:r>
              <a:rPr lang="en-US" sz="1600" spc="-15" dirty="0">
                <a:latin typeface="Sitka Text" panose="02000505000000020004" pitchFamily="2" charset="0"/>
                <a:cs typeface="Times New Roman"/>
              </a:rPr>
              <a:t> </a:t>
            </a:r>
            <a:r>
              <a:rPr lang="en-US" sz="1600" dirty="0">
                <a:latin typeface="Sitka Text" panose="02000505000000020004" pitchFamily="2" charset="0"/>
                <a:cs typeface="Times New Roman"/>
              </a:rPr>
              <a:t>10 || </a:t>
            </a:r>
            <a:r>
              <a:rPr lang="en-US" sz="1600" spc="-5" dirty="0">
                <a:latin typeface="Sitka Text" panose="02000505000000020004" pitchFamily="2" charset="0"/>
                <a:cs typeface="Times New Roman"/>
              </a:rPr>
              <a:t>month </a:t>
            </a:r>
            <a:r>
              <a:rPr lang="en-US" sz="1600" dirty="0">
                <a:latin typeface="Sitka Text" panose="02000505000000020004" pitchFamily="2" charset="0"/>
                <a:cs typeface="Times New Roman"/>
              </a:rPr>
              <a:t>==</a:t>
            </a:r>
            <a:r>
              <a:rPr lang="en-US" sz="1600" spc="-55" dirty="0">
                <a:latin typeface="Sitka Text" panose="02000505000000020004" pitchFamily="2" charset="0"/>
                <a:cs typeface="Times New Roman"/>
              </a:rPr>
              <a:t> </a:t>
            </a:r>
            <a:r>
              <a:rPr lang="en-US" sz="1600" spc="-25" dirty="0">
                <a:latin typeface="Sitka Text" panose="02000505000000020004" pitchFamily="2" charset="0"/>
                <a:cs typeface="Times New Roman"/>
              </a:rPr>
              <a:t>11)</a:t>
            </a:r>
          </a:p>
          <a:p>
            <a:pPr marL="469900">
              <a:lnSpc>
                <a:spcPct val="100000"/>
              </a:lnSpc>
              <a:spcBef>
                <a:spcPts val="305"/>
              </a:spcBef>
              <a:tabLst>
                <a:tab pos="4022725" algn="l"/>
              </a:tabLst>
            </a:pPr>
            <a:r>
              <a:rPr lang="en-US" sz="1600" spc="-2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("Autumn");</a:t>
            </a:r>
            <a:endParaRPr lang="en-US" sz="1600" dirty="0">
              <a:latin typeface="Sitka Text" panose="02000505000000020004" pitchFamily="2" charset="0"/>
              <a:cs typeface="Times New Roman"/>
            </a:endParaRPr>
          </a:p>
          <a:p>
            <a:pPr marL="469900">
              <a:lnSpc>
                <a:spcPct val="100000"/>
              </a:lnSpc>
              <a:spcBef>
                <a:spcPts val="480"/>
              </a:spcBef>
            </a:pPr>
            <a:r>
              <a:rPr lang="en-US" sz="1600" spc="-5" dirty="0">
                <a:latin typeface="Sitka Text" panose="02000505000000020004" pitchFamily="2" charset="0"/>
                <a:cs typeface="Times New Roman"/>
              </a:rPr>
              <a:t>else</a:t>
            </a:r>
          </a:p>
          <a:p>
            <a:pPr marL="469900">
              <a:lnSpc>
                <a:spcPct val="100000"/>
              </a:lnSpc>
              <a:spcBef>
                <a:spcPts val="480"/>
              </a:spcBef>
            </a:pPr>
            <a:r>
              <a:rPr lang="en-US" sz="1600" spc="-5" dirty="0">
                <a:latin typeface="Sitka Text" panose="02000505000000020004" pitchFamily="2" charset="0"/>
                <a:cs typeface="Times New Roman"/>
              </a:rPr>
              <a:t>  </a:t>
            </a:r>
            <a:r>
              <a:rPr lang="en-US" sz="1600" spc="-5" dirty="0" err="1">
                <a:latin typeface="Sitka Text" panose="02000505000000020004" pitchFamily="2" charset="0"/>
                <a:cs typeface="Times New Roman"/>
              </a:rPr>
              <a:t>System.</a:t>
            </a:r>
            <a:r>
              <a:rPr lang="en-US" sz="1600" i="1" spc="-5" dirty="0" err="1">
                <a:latin typeface="Sitka Text" panose="02000505000000020004" pitchFamily="2" charset="0"/>
                <a:cs typeface="Times New Roman"/>
              </a:rPr>
              <a:t>out.println</a:t>
            </a:r>
            <a:r>
              <a:rPr lang="en-US" sz="1600" i="1" spc="-5" dirty="0">
                <a:latin typeface="Sitka Text" panose="02000505000000020004" pitchFamily="2" charset="0"/>
                <a:cs typeface="Times New Roman"/>
              </a:rPr>
              <a:t>("invalid</a:t>
            </a:r>
            <a:r>
              <a:rPr lang="en-US" sz="1600" i="1" spc="-45" dirty="0">
                <a:latin typeface="Sitka Text" panose="02000505000000020004" pitchFamily="2" charset="0"/>
                <a:cs typeface="Times New Roman"/>
              </a:rPr>
              <a:t> </a:t>
            </a:r>
            <a:r>
              <a:rPr lang="en-US" sz="1600" i="1" dirty="0">
                <a:latin typeface="Sitka Text" panose="02000505000000020004" pitchFamily="2" charset="0"/>
                <a:cs typeface="Times New Roman"/>
              </a:rPr>
              <a:t>month");</a:t>
            </a:r>
            <a:endParaRPr lang="en-US" sz="1600" dirty="0">
              <a:latin typeface="Sitka Text" panose="02000505000000020004" pitchFamily="2" charset="0"/>
              <a:cs typeface="Times New Roman"/>
            </a:endParaRPr>
          </a:p>
          <a:p>
            <a:pPr marL="12065">
              <a:lnSpc>
                <a:spcPct val="100000"/>
              </a:lnSpc>
              <a:buClr>
                <a:srgbClr val="006FC0"/>
              </a:buClr>
              <a:tabLst>
                <a:tab pos="243840" algn="l"/>
                <a:tab pos="244475" algn="l"/>
              </a:tabLst>
            </a:pPr>
            <a:r>
              <a:rPr lang="en-US" sz="1600" b="0" i="0" dirty="0">
                <a:solidFill>
                  <a:srgbClr val="202124"/>
                </a:solidFill>
                <a:effectLst/>
                <a:latin typeface="Sitka Text" panose="02000505000000020004" pitchFamily="2" charset="0"/>
              </a:rPr>
              <a:t>      }</a:t>
            </a:r>
          </a:p>
          <a:p>
            <a:pPr marL="12065">
              <a:lnSpc>
                <a:spcPct val="100000"/>
              </a:lnSpc>
              <a:buClr>
                <a:srgbClr val="006FC0"/>
              </a:buClr>
              <a:tabLst>
                <a:tab pos="243840" algn="l"/>
                <a:tab pos="244475" algn="l"/>
              </a:tabLst>
            </a:pPr>
            <a:r>
              <a:rPr lang="en-US" sz="1600" dirty="0">
                <a:solidFill>
                  <a:srgbClr val="202124"/>
                </a:solidFill>
                <a:latin typeface="Sitka Text" panose="02000505000000020004" pitchFamily="2" charset="0"/>
              </a:rPr>
              <a:t>}</a:t>
            </a:r>
            <a:endParaRPr lang="en-US" sz="1600" b="0" i="0" dirty="0">
              <a:solidFill>
                <a:srgbClr val="202124"/>
              </a:solidFill>
              <a:effectLst/>
              <a:latin typeface="Sitka Text" panose="02000505000000020004" pitchFamily="2" charset="0"/>
            </a:endParaRPr>
          </a:p>
        </p:txBody>
      </p:sp>
      <p:pic>
        <p:nvPicPr>
          <p:cNvPr id="4098" name="Picture 2" descr="Lightbox">
            <a:extLst>
              <a:ext uri="{FF2B5EF4-FFF2-40B4-BE49-F238E27FC236}">
                <a16:creationId xmlns:a16="http://schemas.microsoft.com/office/drawing/2014/main" id="{BB465459-782C-4663-9AD4-DC0250AA8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060" y="1469163"/>
            <a:ext cx="3924300" cy="3571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381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73002" y="284822"/>
            <a:ext cx="640752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3074" name="Picture 2" descr="switch statement in java">
            <a:extLst>
              <a:ext uri="{FF2B5EF4-FFF2-40B4-BE49-F238E27FC236}">
                <a16:creationId xmlns:a16="http://schemas.microsoft.com/office/drawing/2014/main" id="{3C5490A6-1573-4CF9-AAD3-A2160C9F8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02" y="1068009"/>
            <a:ext cx="8309316" cy="51933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14841"/>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70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6592842" y="876992"/>
            <a:ext cx="559915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73002" y="284822"/>
            <a:ext cx="640752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SELECTION STATEMENT</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a16="http://schemas.microsoft.com/office/drawing/2014/main" id="{DDA8FA2A-9B59-4FF1-A16A-491057781AE4}"/>
              </a:ext>
            </a:extLst>
          </p:cNvPr>
          <p:cNvSpPr txBox="1"/>
          <p:nvPr/>
        </p:nvSpPr>
        <p:spPr>
          <a:xfrm>
            <a:off x="882181" y="1043179"/>
            <a:ext cx="10597056" cy="5355312"/>
          </a:xfrm>
          <a:prstGeom prst="rect">
            <a:avLst/>
          </a:prstGeom>
          <a:noFill/>
        </p:spPr>
        <p:txBody>
          <a:bodyPr wrap="square">
            <a:spAutoFit/>
          </a:bodyPr>
          <a:lstStyle/>
          <a:p>
            <a:pPr marL="12700">
              <a:lnSpc>
                <a:spcPct val="100000"/>
              </a:lnSpc>
              <a:spcBef>
                <a:spcPts val="1120"/>
              </a:spcBef>
            </a:pPr>
            <a:r>
              <a:rPr lang="en-US" sz="1800" dirty="0">
                <a:latin typeface="Sitka Text" panose="02000505000000020004" pitchFamily="2" charset="0"/>
                <a:cs typeface="Times New Roman"/>
              </a:rPr>
              <a:t>class </a:t>
            </a:r>
            <a:r>
              <a:rPr lang="en-US" sz="1800" spc="-5" dirty="0" err="1">
                <a:latin typeface="Sitka Text" panose="02000505000000020004" pitchFamily="2" charset="0"/>
                <a:cs typeface="Times New Roman"/>
              </a:rPr>
              <a:t>SwitchDemo</a:t>
            </a:r>
            <a:r>
              <a:rPr lang="en-US" sz="1800" spc="-35"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469900">
              <a:lnSpc>
                <a:spcPct val="100000"/>
              </a:lnSpc>
            </a:pPr>
            <a:r>
              <a:rPr lang="en-US" sz="1800" dirty="0">
                <a:latin typeface="Sitka Text" panose="02000505000000020004" pitchFamily="2" charset="0"/>
                <a:cs typeface="Times New Roman"/>
              </a:rPr>
              <a:t>public static void </a:t>
            </a:r>
            <a:r>
              <a:rPr lang="en-US" sz="1800" spc="-5" dirty="0">
                <a:latin typeface="Sitka Text" panose="02000505000000020004" pitchFamily="2" charset="0"/>
                <a:cs typeface="Times New Roman"/>
              </a:rPr>
              <a:t>main(String[] </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a:t>
            </a:r>
            <a:r>
              <a:rPr lang="en-US" sz="1800" spc="-80"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927100" marR="5080">
              <a:lnSpc>
                <a:spcPct val="100000"/>
              </a:lnSpc>
            </a:pPr>
            <a:r>
              <a:rPr lang="en-US" sz="1800" dirty="0">
                <a:latin typeface="Sitka Text" panose="02000505000000020004" pitchFamily="2" charset="0"/>
                <a:cs typeface="Times New Roman"/>
              </a:rPr>
              <a:t>int weekday =</a:t>
            </a:r>
            <a:r>
              <a:rPr lang="en-US" sz="1800" spc="-40" dirty="0">
                <a:latin typeface="Sitka Text" panose="02000505000000020004" pitchFamily="2" charset="0"/>
                <a:cs typeface="Times New Roman"/>
              </a:rPr>
              <a:t> </a:t>
            </a:r>
            <a:r>
              <a:rPr lang="en-US" sz="1800" spc="-10" dirty="0" err="1">
                <a:latin typeface="Sitka Text" panose="02000505000000020004" pitchFamily="2" charset="0"/>
                <a:cs typeface="Times New Roman"/>
              </a:rPr>
              <a:t>Integer.parseInt</a:t>
            </a:r>
            <a:r>
              <a:rPr lang="en-US" sz="1800" spc="-10" dirty="0">
                <a:latin typeface="Sitka Text" panose="02000505000000020004" pitchFamily="2" charset="0"/>
                <a:cs typeface="Times New Roman"/>
              </a:rPr>
              <a:t>(</a:t>
            </a:r>
            <a:r>
              <a:rPr lang="en-US" sz="1800" spc="-10" dirty="0" err="1">
                <a:latin typeface="Sitka Text" panose="02000505000000020004" pitchFamily="2" charset="0"/>
                <a:cs typeface="Times New Roman"/>
              </a:rPr>
              <a:t>args</a:t>
            </a:r>
            <a:r>
              <a:rPr lang="en-US" sz="1800" spc="-10" dirty="0">
                <a:latin typeface="Sitka Text" panose="02000505000000020004" pitchFamily="2" charset="0"/>
                <a:cs typeface="Times New Roman"/>
              </a:rPr>
              <a:t>[0]);  </a:t>
            </a:r>
          </a:p>
          <a:p>
            <a:pPr marL="927100" marR="5080">
              <a:lnSpc>
                <a:spcPct val="100000"/>
              </a:lnSpc>
            </a:pPr>
            <a:r>
              <a:rPr lang="en-US" sz="1800" dirty="0">
                <a:latin typeface="Sitka Text" panose="02000505000000020004" pitchFamily="2" charset="0"/>
                <a:cs typeface="Times New Roman"/>
              </a:rPr>
              <a:t>switch(weekday)</a:t>
            </a:r>
            <a:r>
              <a:rPr lang="en-US" sz="1800" spc="-25" dirty="0">
                <a:latin typeface="Sitka Text" panose="02000505000000020004" pitchFamily="2" charset="0"/>
                <a:cs typeface="Times New Roman"/>
              </a:rPr>
              <a:t> </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1</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(“Sunday");</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2</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Monday </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3</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Tuesday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4</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Wednesday</a:t>
            </a:r>
            <a:r>
              <a:rPr lang="en-US" sz="1800" spc="-5" dirty="0">
                <a:latin typeface="Sitka Text" panose="02000505000000020004" pitchFamily="2" charset="0"/>
                <a:cs typeface="Times New Roman"/>
              </a:rPr>
              <a:t>"); </a:t>
            </a:r>
          </a:p>
          <a:p>
            <a:pPr marL="927100" marR="5080"/>
            <a:r>
              <a:rPr lang="en-US" spc="-5"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5</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T</a:t>
            </a:r>
            <a:r>
              <a:rPr lang="en-US" sz="1800" spc="-5" dirty="0">
                <a:latin typeface="Sitka Text" panose="02000505000000020004" pitchFamily="2" charset="0"/>
                <a:cs typeface="Times New Roman"/>
              </a:rPr>
              <a:t>hursd</a:t>
            </a:r>
            <a:r>
              <a:rPr lang="en-US" sz="1800" spc="-15" dirty="0">
                <a:latin typeface="Sitka Text" panose="02000505000000020004" pitchFamily="2" charset="0"/>
                <a:cs typeface="Times New Roman"/>
              </a:rPr>
              <a:t>a</a:t>
            </a:r>
            <a:r>
              <a:rPr lang="en-US" sz="1800" dirty="0">
                <a:latin typeface="Sitka Text" panose="02000505000000020004" pitchFamily="2" charset="0"/>
                <a:cs typeface="Times New Roman"/>
              </a:rPr>
              <a:t>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6</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Friday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spc="-5" dirty="0">
                <a:latin typeface="Sitka Text" panose="02000505000000020004" pitchFamily="2" charset="0"/>
                <a:cs typeface="Times New Roman"/>
              </a:rPr>
              <a:t>case</a:t>
            </a:r>
            <a:r>
              <a:rPr lang="en-US" sz="1800" spc="-15" dirty="0">
                <a:latin typeface="Sitka Text" panose="02000505000000020004" pitchFamily="2" charset="0"/>
                <a:cs typeface="Times New Roman"/>
              </a:rPr>
              <a:t> 7</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r>
              <a:rPr lang="en-US" sz="1800" spc="-5" dirty="0" err="1">
                <a:latin typeface="Sitka Text" panose="02000505000000020004" pitchFamily="2" charset="0"/>
                <a:cs typeface="Times New Roman"/>
              </a:rPr>
              <a:t>Syste</a:t>
            </a:r>
            <a:r>
              <a:rPr lang="en-US" sz="1800" spc="-25" dirty="0" err="1">
                <a:latin typeface="Sitka Text" panose="02000505000000020004" pitchFamily="2" charset="0"/>
                <a:cs typeface="Times New Roman"/>
              </a:rPr>
              <a:t>m</a:t>
            </a:r>
            <a:r>
              <a:rPr lang="en-US" sz="1800" spc="-5" dirty="0" err="1">
                <a:latin typeface="Sitka Text" panose="02000505000000020004" pitchFamily="2" charset="0"/>
                <a:cs typeface="Times New Roman"/>
              </a:rPr>
              <a:t>.out.p</a:t>
            </a:r>
            <a:r>
              <a:rPr lang="en-US" sz="1800" dirty="0" err="1">
                <a:latin typeface="Sitka Text" panose="02000505000000020004" pitchFamily="2" charset="0"/>
                <a:cs typeface="Times New Roman"/>
              </a:rPr>
              <a:t>r</a:t>
            </a:r>
            <a:r>
              <a:rPr lang="en-US" sz="1800" spc="-5" dirty="0" err="1">
                <a:latin typeface="Sitka Text" panose="02000505000000020004" pitchFamily="2" charset="0"/>
                <a:cs typeface="Times New Roman"/>
              </a:rPr>
              <a:t>in</a:t>
            </a:r>
            <a:r>
              <a:rPr lang="en-US" sz="1800" dirty="0" err="1">
                <a:latin typeface="Sitka Text" panose="02000505000000020004" pitchFamily="2" charset="0"/>
                <a:cs typeface="Times New Roman"/>
              </a:rPr>
              <a:t>t</a:t>
            </a:r>
            <a:r>
              <a:rPr lang="en-US" sz="1800" spc="-5" dirty="0" err="1">
                <a:latin typeface="Sitka Text" panose="02000505000000020004" pitchFamily="2" charset="0"/>
                <a:cs typeface="Times New Roman"/>
              </a:rPr>
              <a:t>l</a:t>
            </a:r>
            <a:r>
              <a:rPr lang="en-US" sz="1800" spc="10" dirty="0" err="1">
                <a:latin typeface="Sitka Text" panose="02000505000000020004" pitchFamily="2" charset="0"/>
                <a:cs typeface="Times New Roman"/>
              </a:rPr>
              <a:t>n</a:t>
            </a:r>
            <a:r>
              <a:rPr lang="en-US" sz="1800" spc="-5" dirty="0">
                <a:latin typeface="Sitka Text" panose="02000505000000020004" pitchFamily="2" charset="0"/>
                <a:cs typeface="Times New Roman"/>
              </a:rPr>
              <a:t>(“</a:t>
            </a:r>
            <a:r>
              <a:rPr lang="en-US" sz="1800" spc="-15" dirty="0">
                <a:latin typeface="Sitka Text" panose="02000505000000020004" pitchFamily="2" charset="0"/>
                <a:cs typeface="Times New Roman"/>
              </a:rPr>
              <a:t>Saturday</a:t>
            </a:r>
            <a:r>
              <a:rPr lang="en-US" sz="1800" spc="-5" dirty="0">
                <a:latin typeface="Sitka Text" panose="02000505000000020004" pitchFamily="2" charset="0"/>
                <a:cs typeface="Times New Roman"/>
              </a:rPr>
              <a:t>");</a:t>
            </a:r>
            <a:r>
              <a:rPr lang="en-US" sz="1800" dirty="0">
                <a:latin typeface="Sitka Text" panose="02000505000000020004" pitchFamily="2" charset="0"/>
                <a:cs typeface="Times New Roman"/>
              </a:rPr>
              <a:t>	</a:t>
            </a:r>
          </a:p>
          <a:p>
            <a:pPr marL="927100" marR="5080"/>
            <a:r>
              <a:rPr lang="en-US" dirty="0">
                <a:latin typeface="Sitka Text" panose="02000505000000020004" pitchFamily="2" charset="0"/>
                <a:cs typeface="Times New Roman"/>
              </a:rPr>
              <a:t>	</a:t>
            </a:r>
            <a:r>
              <a:rPr lang="en-US" sz="1800" dirty="0">
                <a:latin typeface="Sitka Text" panose="02000505000000020004" pitchFamily="2" charset="0"/>
                <a:cs typeface="Times New Roman"/>
              </a:rPr>
              <a:t>brea</a:t>
            </a:r>
            <a:r>
              <a:rPr lang="en-US" sz="1800" spc="5" dirty="0">
                <a:latin typeface="Sitka Text" panose="02000505000000020004" pitchFamily="2" charset="0"/>
                <a:cs typeface="Times New Roman"/>
              </a:rPr>
              <a:t>k</a:t>
            </a:r>
            <a:r>
              <a:rPr lang="en-US" sz="1800" dirty="0">
                <a:latin typeface="Sitka Text" panose="02000505000000020004" pitchFamily="2" charset="0"/>
                <a:cs typeface="Times New Roman"/>
              </a:rPr>
              <a:t>;</a:t>
            </a:r>
          </a:p>
          <a:p>
            <a:pPr marL="927100" marR="5080"/>
            <a:r>
              <a:rPr lang="en-US" sz="1800" dirty="0">
                <a:latin typeface="Sitka Text" panose="02000505000000020004" pitchFamily="2" charset="0"/>
                <a:cs typeface="Times New Roman"/>
              </a:rPr>
              <a:t>default:	</a:t>
            </a:r>
            <a:r>
              <a:rPr lang="en-US" sz="1800" spc="-5" dirty="0" err="1">
                <a:latin typeface="Sitka Text" panose="02000505000000020004" pitchFamily="2" charset="0"/>
                <a:cs typeface="Times New Roman"/>
              </a:rPr>
              <a:t>System.out.println</a:t>
            </a:r>
            <a:r>
              <a:rPr lang="en-US" sz="1800" spc="-5" dirty="0">
                <a:latin typeface="Sitka Text" panose="02000505000000020004" pitchFamily="2" charset="0"/>
                <a:cs typeface="Times New Roman"/>
              </a:rPr>
              <a:t>(“Invalid</a:t>
            </a:r>
            <a:r>
              <a:rPr lang="en-US" sz="1800" spc="-15" dirty="0">
                <a:latin typeface="Sitka Text" panose="02000505000000020004" pitchFamily="2" charset="0"/>
                <a:cs typeface="Times New Roman"/>
              </a:rPr>
              <a:t> </a:t>
            </a:r>
            <a:r>
              <a:rPr lang="en-US" sz="1800" dirty="0">
                <a:latin typeface="Sitka Text" panose="02000505000000020004" pitchFamily="2" charset="0"/>
                <a:cs typeface="Times New Roman"/>
              </a:rPr>
              <a:t>day");</a:t>
            </a:r>
          </a:p>
        </p:txBody>
      </p:sp>
      <p:grpSp>
        <p:nvGrpSpPr>
          <p:cNvPr id="7" name="Group 6"/>
          <p:cNvGrpSpPr/>
          <p:nvPr/>
        </p:nvGrpSpPr>
        <p:grpSpPr>
          <a:xfrm>
            <a:off x="9453603" y="134442"/>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37143"/>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350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39" y="1319406"/>
            <a:ext cx="7467491" cy="3970318"/>
          </a:xfrm>
          <a:prstGeom prst="rect">
            <a:avLst/>
          </a:prstGeom>
          <a:noFill/>
        </p:spPr>
        <p:txBody>
          <a:bodyPr wrap="square">
            <a:spAutoFit/>
          </a:bodyPr>
          <a:lstStyle/>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a given number is odd or even.</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Input: As Argument</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Example </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Java </a:t>
            </a:r>
            <a:r>
              <a:rPr lang="en-US" sz="2400" dirty="0" err="1">
                <a:solidFill>
                  <a:srgbClr val="353535"/>
                </a:solidFill>
                <a:latin typeface="Sitka Text" panose="02000505000000020004" pitchFamily="2" charset="0"/>
                <a:cs typeface="Arial"/>
              </a:rPr>
              <a:t>EvenOdd</a:t>
            </a:r>
            <a:r>
              <a:rPr lang="en-US" sz="2400" dirty="0">
                <a:solidFill>
                  <a:srgbClr val="353535"/>
                </a:solidFill>
                <a:latin typeface="Sitka Text" panose="02000505000000020004" pitchFamily="2" charset="0"/>
                <a:cs typeface="Arial"/>
              </a:rPr>
              <a:t> 24</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The Given Number 24 is Even</a:t>
            </a:r>
            <a:endParaRPr lang="en-US" sz="2400" dirty="0">
              <a:latin typeface="Sitka Text" panose="02000505000000020004" pitchFamily="2" charset="0"/>
              <a:cs typeface="Arial"/>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52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23" name="TextBox 22">
            <a:extLst>
              <a:ext uri="{FF2B5EF4-FFF2-40B4-BE49-F238E27FC236}">
                <a16:creationId xmlns:a16="http://schemas.microsoft.com/office/drawing/2014/main" id="{14056E71-7C61-4286-BB3A-84DDF4274C29}"/>
              </a:ext>
            </a:extLst>
          </p:cNvPr>
          <p:cNvSpPr txBox="1"/>
          <p:nvPr/>
        </p:nvSpPr>
        <p:spPr>
          <a:xfrm>
            <a:off x="574539" y="1319406"/>
            <a:ext cx="7467491" cy="3970318"/>
          </a:xfrm>
          <a:prstGeom prst="rect">
            <a:avLst/>
          </a:prstGeom>
          <a:noFill/>
        </p:spPr>
        <p:txBody>
          <a:bodyPr wrap="square">
            <a:spAutoFit/>
          </a:bodyPr>
          <a:lstStyle/>
          <a:p>
            <a:pPr marL="12700">
              <a:lnSpc>
                <a:spcPct val="100000"/>
              </a:lnSpc>
              <a:spcBef>
                <a:spcPts val="600"/>
              </a:spcBef>
              <a:spcAft>
                <a:spcPts val="600"/>
              </a:spcAft>
            </a:pPr>
            <a:r>
              <a:rPr lang="en-US" sz="2400" i="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a given number is Positive, Negative, or Zero. </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Input: As Argument</a:t>
            </a:r>
          </a:p>
          <a:p>
            <a:pPr marL="12700">
              <a:lnSpc>
                <a:spcPct val="100000"/>
              </a:lnSpc>
              <a:spcBef>
                <a:spcPts val="600"/>
              </a:spcBef>
              <a:spcAft>
                <a:spcPts val="600"/>
              </a:spcAft>
            </a:pPr>
            <a:endParaRPr lang="en-US" sz="2400" dirty="0">
              <a:solidFill>
                <a:srgbClr val="353535"/>
              </a:solidFill>
              <a:latin typeface="Sitka Text" panose="02000505000000020004" pitchFamily="2" charset="0"/>
              <a:cs typeface="Arial"/>
            </a:endParaRP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Example </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Java PNZ 24</a:t>
            </a:r>
          </a:p>
          <a:p>
            <a:pPr marL="12700">
              <a:lnSpc>
                <a:spcPct val="100000"/>
              </a:lnSpc>
              <a:spcBef>
                <a:spcPts val="600"/>
              </a:spcBef>
              <a:spcAft>
                <a:spcPts val="600"/>
              </a:spcAft>
            </a:pPr>
            <a:r>
              <a:rPr lang="en-US" sz="2400" dirty="0">
                <a:solidFill>
                  <a:srgbClr val="353535"/>
                </a:solidFill>
                <a:latin typeface="Sitka Text" panose="02000505000000020004" pitchFamily="2" charset="0"/>
                <a:cs typeface="Arial"/>
              </a:rPr>
              <a:t>The Given Number 24 is Positive</a:t>
            </a:r>
            <a:endParaRPr lang="en-US" sz="2400" dirty="0">
              <a:latin typeface="Sitka Text" panose="02000505000000020004" pitchFamily="2" charset="0"/>
              <a:cs typeface="Arial"/>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8898372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176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1840</Words>
  <Application>Microsoft Office PowerPoint</Application>
  <PresentationFormat>Widescreen</PresentationFormat>
  <Paragraphs>281</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Sitka Heading Semibold</vt:lpstr>
      <vt:lpstr>Sitka Text</vt:lpstr>
      <vt:lpstr>Times New Roman</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294</cp:revision>
  <dcterms:created xsi:type="dcterms:W3CDTF">2021-06-30T03:39:53Z</dcterms:created>
  <dcterms:modified xsi:type="dcterms:W3CDTF">2024-08-02T04:17:34Z</dcterms:modified>
</cp:coreProperties>
</file>