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1" r:id="rId4"/>
    <p:sldId id="259" r:id="rId5"/>
    <p:sldId id="260" r:id="rId6"/>
    <p:sldId id="262" r:id="rId7"/>
    <p:sldId id="264" r:id="rId8"/>
    <p:sldId id="349" r:id="rId9"/>
    <p:sldId id="263" r:id="rId10"/>
    <p:sldId id="265" r:id="rId11"/>
    <p:sldId id="267" r:id="rId12"/>
    <p:sldId id="266" r:id="rId13"/>
    <p:sldId id="268" r:id="rId14"/>
    <p:sldId id="269" r:id="rId15"/>
    <p:sldId id="270" r:id="rId16"/>
    <p:sldId id="271" r:id="rId17"/>
    <p:sldId id="273" r:id="rId18"/>
    <p:sldId id="272" r:id="rId19"/>
    <p:sldId id="274" r:id="rId20"/>
    <p:sldId id="275" r:id="rId21"/>
    <p:sldId id="276" r:id="rId22"/>
    <p:sldId id="277" r:id="rId23"/>
    <p:sldId id="278" r:id="rId24"/>
    <p:sldId id="280" r:id="rId25"/>
    <p:sldId id="292" r:id="rId26"/>
    <p:sldId id="281" r:id="rId27"/>
    <p:sldId id="347" r:id="rId28"/>
    <p:sldId id="283" r:id="rId29"/>
    <p:sldId id="284" r:id="rId30"/>
    <p:sldId id="285" r:id="rId31"/>
    <p:sldId id="286" r:id="rId32"/>
    <p:sldId id="287" r:id="rId33"/>
    <p:sldId id="289" r:id="rId34"/>
    <p:sldId id="288" r:id="rId35"/>
    <p:sldId id="291" r:id="rId36"/>
    <p:sldId id="290" r:id="rId37"/>
    <p:sldId id="294" r:id="rId38"/>
    <p:sldId id="346" r:id="rId39"/>
    <p:sldId id="293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</p:sldIdLst>
  <p:sldSz cx="12192000" cy="6858000"/>
  <p:notesSz cx="6761163" cy="99425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B8C0908-6488-4D4C-8610-4D4CB9E3509D}">
          <p14:sldIdLst>
            <p14:sldId id="256"/>
            <p14:sldId id="258"/>
            <p14:sldId id="261"/>
            <p14:sldId id="259"/>
            <p14:sldId id="260"/>
            <p14:sldId id="262"/>
            <p14:sldId id="264"/>
            <p14:sldId id="349"/>
            <p14:sldId id="263"/>
            <p14:sldId id="265"/>
            <p14:sldId id="267"/>
            <p14:sldId id="266"/>
            <p14:sldId id="268"/>
            <p14:sldId id="269"/>
            <p14:sldId id="270"/>
            <p14:sldId id="271"/>
            <p14:sldId id="273"/>
            <p14:sldId id="272"/>
            <p14:sldId id="274"/>
            <p14:sldId id="275"/>
            <p14:sldId id="276"/>
            <p14:sldId id="277"/>
            <p14:sldId id="278"/>
            <p14:sldId id="280"/>
            <p14:sldId id="292"/>
            <p14:sldId id="281"/>
            <p14:sldId id="347"/>
            <p14:sldId id="283"/>
            <p14:sldId id="284"/>
            <p14:sldId id="285"/>
            <p14:sldId id="286"/>
            <p14:sldId id="287"/>
            <p14:sldId id="289"/>
            <p14:sldId id="288"/>
            <p14:sldId id="291"/>
            <p14:sldId id="290"/>
            <p14:sldId id="294"/>
            <p14:sldId id="346"/>
            <p14:sldId id="293"/>
            <p14:sldId id="295"/>
            <p14:sldId id="296"/>
            <p14:sldId id="297"/>
            <p14:sldId id="298"/>
            <p14:sldId id="299"/>
            <p14:sldId id="300"/>
            <p14:sldId id="301"/>
            <p14:sldId id="302"/>
            <p14:sldId id="303"/>
            <p14:sldId id="30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B882C5-B2C1-6319-D7A4-64CB95FFE3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76B9D3-E199-C8E6-98EA-ABFB868E5C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1F8180-08C4-424C-1459-9E43EAA7EE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87739-7876-4DB1-A26B-D7264620E236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32E414-603A-DAF3-05A6-A42DC5F32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A3B03A-BD97-B04F-3BFF-4CB7B9074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C264D-9811-4D91-B5AB-810154F93F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0253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DD7F45-4178-AA14-9E16-48F8C1E664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8834FB-84BF-4AD0-83E3-E90FE14E88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CF13EB-5626-B5F1-CB50-793845BEA9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87739-7876-4DB1-A26B-D7264620E236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EE61F1-8178-0487-35F8-47C1A7968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40D460-7645-9B34-B71C-81F2A1786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C264D-9811-4D91-B5AB-810154F93F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79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2BF4FE6-72C8-C528-D0C6-DFE258EFD3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A804503-120B-1121-F5D0-84E01FA61F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55DA60-3B88-8C5E-3BC1-E185D88575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87739-7876-4DB1-A26B-D7264620E236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F3C5C6-5661-D5E7-3DC3-F632A6CCC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E56DF3-47E0-1FEE-2E2C-FECFB78B6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C264D-9811-4D91-B5AB-810154F93F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871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4EFB44-4BC7-80B6-B930-C03C7B4246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FDB79C-161D-E903-4C55-CD0C7D3DA7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D162AB-FF95-4C09-0161-2687704F00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87739-7876-4DB1-A26B-D7264620E236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A9CAC1-6E63-789A-01C6-B0250114E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79B7A6-0085-F5DE-BA6C-231597D5E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C264D-9811-4D91-B5AB-810154F93F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911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09F4A0-3420-85A5-F7E4-393515C21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BDF9B8-98E1-3788-19D4-BB8E4266F4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753162-6569-331F-1D5C-6A9F56BF50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87739-7876-4DB1-A26B-D7264620E236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C76518-C196-B616-9E82-8B140601FA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A52938-C2E4-BEC0-7385-39A74782B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C264D-9811-4D91-B5AB-810154F93F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038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1582F4-C4BA-886A-DCC5-11508D32F6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D1510B-9DEB-1E62-F8A7-487FADA70E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02EDC1-3C45-DF50-7CC0-D17CD33A9F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BFAF57-2DF6-2F00-ABF1-37AA012B62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87739-7876-4DB1-A26B-D7264620E236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B05434-B096-CDEA-F66E-1FC44EF893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ACC767-EE1F-A6D9-702F-205AB631D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C264D-9811-4D91-B5AB-810154F93F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094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FBFACB-8613-B183-55CE-3DD589D64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DBAB00-FDD1-0841-7EDC-4BB09F9F24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54D25C-6009-BB49-5565-D1B4B86A2D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870B565-3DEC-E8DC-1E24-921F912FD6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B0D50F2-4B41-CB13-DAD1-B5107542E1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66BC7C8-FB89-5E66-26C5-2A933A94F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87739-7876-4DB1-A26B-D7264620E236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63E3F7-A3DF-3358-E8E7-9DBAE5ECD6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4BBB5E0-5285-91AD-6C2B-E8176E16C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C264D-9811-4D91-B5AB-810154F93F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318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2B8B48-2F0B-DC5C-B743-C9177FF2D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3842508-DB38-2B93-9CF0-73BC78ACED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87739-7876-4DB1-A26B-D7264620E236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2870C7-25DD-52B7-C049-AAD4BD956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160C22-F90B-7092-FABB-C59064853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C264D-9811-4D91-B5AB-810154F93F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750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5A75CE8-7CA3-B789-AB2F-D639825FB4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87739-7876-4DB1-A26B-D7264620E236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7C6AB1-EA51-37F4-3349-A87042A36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5CC70D-4455-A788-7CDE-B20BE3E4C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C264D-9811-4D91-B5AB-810154F93F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806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DDF71B-B780-16AB-D6B4-2BB2140966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062768-FD9A-B113-2B8E-0028D6C1EF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A6B304-D5A4-C094-A0D9-84345DCC45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835AD0-FE2D-BD9E-2A67-D7B27DD20E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87739-7876-4DB1-A26B-D7264620E236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22F055-70F6-633A-9D6D-712BE990D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B20ED8-E009-8A7C-5AAE-A198378D1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C264D-9811-4D91-B5AB-810154F93F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419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BA9076-A1CC-3D3C-8ADD-BAC4CE593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C139FDF-DE04-1BE7-E601-7B9E9091E4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4E2E8E-D9C8-1717-EF8E-E06E1897E8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67F31E-0629-7074-CBF4-FDB31936BF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87739-7876-4DB1-A26B-D7264620E236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5098E7-F9B2-0A1E-0EC2-21AF5E484B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E94F36-0278-6AC7-0751-177C67F61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C264D-9811-4D91-B5AB-810154F93F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07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288DC0A-673F-8555-5759-70166CD78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4DF059-D6CB-09EA-DBF5-5F0779A315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8AAABA-9C86-F581-ABA2-C01720AFF2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D87739-7876-4DB1-A26B-D7264620E236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B0B22C-D08C-DC02-59CC-C859941EE4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C44C9D-EBBE-6A68-4C46-B5B6887277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C264D-9811-4D91-B5AB-810154F93F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471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F9B7C2-623A-DC49-D2AA-102E9C2F2AF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Dynamic Programming</a:t>
            </a:r>
          </a:p>
        </p:txBody>
      </p:sp>
    </p:spTree>
    <p:extLst>
      <p:ext uri="{BB962C8B-B14F-4D97-AF65-F5344CB8AC3E}">
        <p14:creationId xmlns:p14="http://schemas.microsoft.com/office/powerpoint/2010/main" val="33019614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B52AC50-0E9B-0EED-DED7-99B8903000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307" t="30965" r="44732" b="42560"/>
          <a:stretch/>
        </p:blipFill>
        <p:spPr>
          <a:xfrm>
            <a:off x="9372549" y="277890"/>
            <a:ext cx="2718283" cy="2385432"/>
          </a:xfrm>
          <a:prstGeom prst="rect">
            <a:avLst/>
          </a:prstGeom>
        </p:spPr>
      </p:pic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94999A1C-6AC9-4FEF-5D5A-C22DF54BAA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3386989"/>
              </p:ext>
            </p:extLst>
          </p:nvPr>
        </p:nvGraphicFramePr>
        <p:xfrm>
          <a:off x="579225" y="454626"/>
          <a:ext cx="2884560" cy="2235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0760">
                  <a:extLst>
                    <a:ext uri="{9D8B030D-6E8A-4147-A177-3AD203B41FA5}">
                      <a16:colId xmlns:a16="http://schemas.microsoft.com/office/drawing/2014/main" val="2131873479"/>
                    </a:ext>
                  </a:extLst>
                </a:gridCol>
                <a:gridCol w="480760">
                  <a:extLst>
                    <a:ext uri="{9D8B030D-6E8A-4147-A177-3AD203B41FA5}">
                      <a16:colId xmlns:a16="http://schemas.microsoft.com/office/drawing/2014/main" val="1259921411"/>
                    </a:ext>
                  </a:extLst>
                </a:gridCol>
                <a:gridCol w="480760">
                  <a:extLst>
                    <a:ext uri="{9D8B030D-6E8A-4147-A177-3AD203B41FA5}">
                      <a16:colId xmlns:a16="http://schemas.microsoft.com/office/drawing/2014/main" val="99378389"/>
                    </a:ext>
                  </a:extLst>
                </a:gridCol>
                <a:gridCol w="480760">
                  <a:extLst>
                    <a:ext uri="{9D8B030D-6E8A-4147-A177-3AD203B41FA5}">
                      <a16:colId xmlns:a16="http://schemas.microsoft.com/office/drawing/2014/main" val="1490699970"/>
                    </a:ext>
                  </a:extLst>
                </a:gridCol>
                <a:gridCol w="480760">
                  <a:extLst>
                    <a:ext uri="{9D8B030D-6E8A-4147-A177-3AD203B41FA5}">
                      <a16:colId xmlns:a16="http://schemas.microsoft.com/office/drawing/2014/main" val="4066303679"/>
                    </a:ext>
                  </a:extLst>
                </a:gridCol>
                <a:gridCol w="480760">
                  <a:extLst>
                    <a:ext uri="{9D8B030D-6E8A-4147-A177-3AD203B41FA5}">
                      <a16:colId xmlns:a16="http://schemas.microsoft.com/office/drawing/2014/main" val="1413999397"/>
                    </a:ext>
                  </a:extLst>
                </a:gridCol>
              </a:tblGrid>
              <a:tr h="31296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</a:t>
                      </a:r>
                      <a:r>
                        <a:rPr lang="en-US" sz="2800" baseline="30000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baseline="30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031183"/>
                  </a:ext>
                </a:extLst>
              </a:tr>
              <a:tr h="31296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Aldhabi" panose="01000000000000000000" pitchFamily="2" charset="-78"/>
                          <a:cs typeface="Aldhabi" panose="01000000000000000000" pitchFamily="2" charset="-78"/>
                        </a:rPr>
                        <a:t>∞</a:t>
                      </a:r>
                      <a:endParaRPr lang="en-US" dirty="0">
                        <a:solidFill>
                          <a:schemeClr val="tx1"/>
                        </a:solidFill>
                        <a:latin typeface="Aldhabi" panose="01000000000000000000" pitchFamily="2" charset="-78"/>
                        <a:cs typeface="Aldhabi" panose="01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-4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18779807"/>
                  </a:ext>
                </a:extLst>
              </a:tr>
              <a:tr h="31296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Aldhabi" panose="01000000000000000000" pitchFamily="2" charset="-78"/>
                          <a:cs typeface="Aldhabi" panose="01000000000000000000" pitchFamily="2" charset="-78"/>
                        </a:rPr>
                        <a:t>∞</a:t>
                      </a:r>
                      <a:endParaRPr lang="en-US" dirty="0">
                        <a:solidFill>
                          <a:schemeClr val="tx1"/>
                        </a:solidFill>
                        <a:latin typeface="Aldhabi" panose="01000000000000000000" pitchFamily="2" charset="-78"/>
                        <a:cs typeface="Aldhabi" panose="01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Aldhabi" panose="01000000000000000000" pitchFamily="2" charset="-78"/>
                          <a:cs typeface="Aldhabi" panose="01000000000000000000" pitchFamily="2" charset="-78"/>
                        </a:rPr>
                        <a:t>∞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4949695"/>
                  </a:ext>
                </a:extLst>
              </a:tr>
              <a:tr h="31296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Aldhabi" panose="01000000000000000000" pitchFamily="2" charset="-78"/>
                          <a:cs typeface="Aldhabi" panose="01000000000000000000" pitchFamily="2" charset="-78"/>
                        </a:rPr>
                        <a:t>∞</a:t>
                      </a:r>
                      <a:endParaRPr lang="en-US" dirty="0">
                        <a:solidFill>
                          <a:schemeClr val="tx1"/>
                        </a:solidFill>
                        <a:latin typeface="Aldhabi" panose="01000000000000000000" pitchFamily="2" charset="-78"/>
                        <a:cs typeface="Aldhabi" panose="01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Aldhabi" panose="01000000000000000000" pitchFamily="2" charset="-78"/>
                          <a:cs typeface="Aldhabi" panose="01000000000000000000" pitchFamily="2" charset="-78"/>
                        </a:rPr>
                        <a:t>∞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Aldhabi" panose="01000000000000000000" pitchFamily="2" charset="-78"/>
                          <a:cs typeface="Aldhabi" panose="01000000000000000000" pitchFamily="2" charset="-78"/>
                        </a:rPr>
                        <a:t>∞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6537987"/>
                  </a:ext>
                </a:extLst>
              </a:tr>
              <a:tr h="31296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Aldhabi" panose="01000000000000000000" pitchFamily="2" charset="-78"/>
                          <a:cs typeface="Aldhabi" panose="01000000000000000000" pitchFamily="2" charset="-78"/>
                        </a:rPr>
                        <a:t>∞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-5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Aldhabi" panose="01000000000000000000" pitchFamily="2" charset="-78"/>
                          <a:cs typeface="Aldhabi" panose="01000000000000000000" pitchFamily="2" charset="-78"/>
                        </a:rPr>
                        <a:t>∞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05389522"/>
                  </a:ext>
                </a:extLst>
              </a:tr>
              <a:tr h="31296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Aldhabi" panose="01000000000000000000" pitchFamily="2" charset="-78"/>
                          <a:cs typeface="Aldhabi" panose="01000000000000000000" pitchFamily="2" charset="-78"/>
                        </a:rPr>
                        <a:t>∞</a:t>
                      </a:r>
                      <a:endParaRPr lang="en-US" dirty="0">
                        <a:solidFill>
                          <a:schemeClr val="tx1"/>
                        </a:solidFill>
                        <a:latin typeface="Aldhabi" panose="01000000000000000000" pitchFamily="2" charset="-78"/>
                        <a:cs typeface="Aldhabi" panose="01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Aldhabi" panose="01000000000000000000" pitchFamily="2" charset="-78"/>
                          <a:cs typeface="Aldhabi" panose="01000000000000000000" pitchFamily="2" charset="-78"/>
                        </a:rPr>
                        <a:t>∞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Aldhabi" panose="01000000000000000000" pitchFamily="2" charset="-78"/>
                          <a:cs typeface="Aldhabi" panose="01000000000000000000" pitchFamily="2" charset="-78"/>
                        </a:rPr>
                        <a:t>∞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9417011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F676FE00-90B7-C0D8-25F2-128900E49C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462383"/>
              </p:ext>
            </p:extLst>
          </p:nvPr>
        </p:nvGraphicFramePr>
        <p:xfrm>
          <a:off x="691862" y="3721290"/>
          <a:ext cx="2884560" cy="2235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0760">
                  <a:extLst>
                    <a:ext uri="{9D8B030D-6E8A-4147-A177-3AD203B41FA5}">
                      <a16:colId xmlns:a16="http://schemas.microsoft.com/office/drawing/2014/main" val="2131873479"/>
                    </a:ext>
                  </a:extLst>
                </a:gridCol>
                <a:gridCol w="480760">
                  <a:extLst>
                    <a:ext uri="{9D8B030D-6E8A-4147-A177-3AD203B41FA5}">
                      <a16:colId xmlns:a16="http://schemas.microsoft.com/office/drawing/2014/main" val="1259921411"/>
                    </a:ext>
                  </a:extLst>
                </a:gridCol>
                <a:gridCol w="480760">
                  <a:extLst>
                    <a:ext uri="{9D8B030D-6E8A-4147-A177-3AD203B41FA5}">
                      <a16:colId xmlns:a16="http://schemas.microsoft.com/office/drawing/2014/main" val="99378389"/>
                    </a:ext>
                  </a:extLst>
                </a:gridCol>
                <a:gridCol w="480760">
                  <a:extLst>
                    <a:ext uri="{9D8B030D-6E8A-4147-A177-3AD203B41FA5}">
                      <a16:colId xmlns:a16="http://schemas.microsoft.com/office/drawing/2014/main" val="1490699970"/>
                    </a:ext>
                  </a:extLst>
                </a:gridCol>
                <a:gridCol w="480760">
                  <a:extLst>
                    <a:ext uri="{9D8B030D-6E8A-4147-A177-3AD203B41FA5}">
                      <a16:colId xmlns:a16="http://schemas.microsoft.com/office/drawing/2014/main" val="4066303679"/>
                    </a:ext>
                  </a:extLst>
                </a:gridCol>
                <a:gridCol w="480760">
                  <a:extLst>
                    <a:ext uri="{9D8B030D-6E8A-4147-A177-3AD203B41FA5}">
                      <a16:colId xmlns:a16="http://schemas.microsoft.com/office/drawing/2014/main" val="1413999397"/>
                    </a:ext>
                  </a:extLst>
                </a:gridCol>
              </a:tblGrid>
              <a:tr h="31296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</a:t>
                      </a:r>
                      <a:r>
                        <a:rPr lang="en-US" sz="2800" baseline="30000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aseline="30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031183"/>
                  </a:ext>
                </a:extLst>
              </a:tr>
              <a:tr h="31296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Aldhabi" panose="01000000000000000000" pitchFamily="2" charset="-78"/>
                          <a:cs typeface="Aldhabi" panose="01000000000000000000" pitchFamily="2" charset="-78"/>
                        </a:rPr>
                        <a:t>∞</a:t>
                      </a:r>
                      <a:endParaRPr lang="en-US" dirty="0">
                        <a:solidFill>
                          <a:schemeClr val="tx1"/>
                        </a:solidFill>
                        <a:latin typeface="Aldhabi" panose="01000000000000000000" pitchFamily="2" charset="-78"/>
                        <a:cs typeface="Aldhabi" panose="01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-4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18779807"/>
                  </a:ext>
                </a:extLst>
              </a:tr>
              <a:tr h="31296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Aldhabi" panose="01000000000000000000" pitchFamily="2" charset="-78"/>
                          <a:cs typeface="Aldhabi" panose="01000000000000000000" pitchFamily="2" charset="-78"/>
                        </a:rPr>
                        <a:t>∞</a:t>
                      </a:r>
                      <a:endParaRPr lang="en-US" dirty="0">
                        <a:solidFill>
                          <a:schemeClr val="tx1"/>
                        </a:solidFill>
                        <a:latin typeface="Aldhabi" panose="01000000000000000000" pitchFamily="2" charset="-78"/>
                        <a:cs typeface="Aldhabi" panose="01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Aldhabi" panose="01000000000000000000" pitchFamily="2" charset="-78"/>
                          <a:cs typeface="Aldhabi" panose="01000000000000000000" pitchFamily="2" charset="-78"/>
                        </a:rPr>
                        <a:t>∞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4949695"/>
                  </a:ext>
                </a:extLst>
              </a:tr>
              <a:tr h="31296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Aldhabi" panose="01000000000000000000" pitchFamily="2" charset="-78"/>
                          <a:cs typeface="Aldhabi" panose="01000000000000000000" pitchFamily="2" charset="-78"/>
                        </a:rPr>
                        <a:t>∞</a:t>
                      </a:r>
                      <a:endParaRPr lang="en-US" dirty="0">
                        <a:solidFill>
                          <a:schemeClr val="tx1"/>
                        </a:solidFill>
                        <a:latin typeface="Aldhabi" panose="01000000000000000000" pitchFamily="2" charset="-78"/>
                        <a:cs typeface="Aldhabi" panose="01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Aldhabi" panose="01000000000000000000" pitchFamily="2" charset="-78"/>
                          <a:cs typeface="Aldhabi" panose="01000000000000000000" pitchFamily="2" charset="-78"/>
                        </a:rPr>
                        <a:t>∞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Aldhabi" panose="01000000000000000000" pitchFamily="2" charset="-78"/>
                          <a:cs typeface="Aldhabi" panose="01000000000000000000" pitchFamily="2" charset="-78"/>
                        </a:rPr>
                        <a:t>∞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6537987"/>
                  </a:ext>
                </a:extLst>
              </a:tr>
              <a:tr h="31296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Aldhabi" panose="01000000000000000000" pitchFamily="2" charset="-78"/>
                          <a:cs typeface="Aldhabi" panose="01000000000000000000" pitchFamily="2" charset="-78"/>
                        </a:rPr>
                        <a:t>∞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-5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Aldhabi" panose="01000000000000000000" pitchFamily="2" charset="-78"/>
                          <a:cs typeface="Aldhabi" panose="01000000000000000000" pitchFamily="2" charset="-78"/>
                        </a:rPr>
                        <a:t>∞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05389522"/>
                  </a:ext>
                </a:extLst>
              </a:tr>
              <a:tr h="31296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Aldhabi" panose="01000000000000000000" pitchFamily="2" charset="-78"/>
                          <a:cs typeface="Aldhabi" panose="01000000000000000000" pitchFamily="2" charset="-78"/>
                        </a:rPr>
                        <a:t>∞</a:t>
                      </a:r>
                      <a:endParaRPr lang="en-US" dirty="0">
                        <a:solidFill>
                          <a:schemeClr val="tx1"/>
                        </a:solidFill>
                        <a:latin typeface="Aldhabi" panose="01000000000000000000" pitchFamily="2" charset="-78"/>
                        <a:cs typeface="Aldhabi" panose="01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Aldhabi" panose="01000000000000000000" pitchFamily="2" charset="-78"/>
                          <a:cs typeface="Aldhabi" panose="01000000000000000000" pitchFamily="2" charset="-78"/>
                        </a:rPr>
                        <a:t>∞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Aldhabi" panose="01000000000000000000" pitchFamily="2" charset="-78"/>
                          <a:cs typeface="Aldhabi" panose="01000000000000000000" pitchFamily="2" charset="-78"/>
                        </a:rPr>
                        <a:t>∞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9417011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8AF833FF-9BDF-B8A8-F122-5E6634A93241}"/>
              </a:ext>
            </a:extLst>
          </p:cNvPr>
          <p:cNvSpPr txBox="1"/>
          <p:nvPr/>
        </p:nvSpPr>
        <p:spPr>
          <a:xfrm>
            <a:off x="4174435" y="1401016"/>
            <a:ext cx="6096000" cy="6565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Times-Roman"/>
              </a:rPr>
              <a:t>A</a:t>
            </a:r>
            <a:r>
              <a:rPr lang="en-US" sz="2800" b="1" baseline="30000" dirty="0">
                <a:latin typeface="Times-Roman"/>
              </a:rPr>
              <a:t>1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 [</a:t>
            </a:r>
            <a:r>
              <a:rPr lang="en-US" dirty="0">
                <a:latin typeface="Times-Roman"/>
              </a:rPr>
              <a:t>1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 ][ 2] = min(A</a:t>
            </a:r>
            <a:r>
              <a:rPr lang="en-US" sz="2800" b="1" baseline="30000" dirty="0">
                <a:solidFill>
                  <a:schemeClr val="tx1"/>
                </a:solidFill>
                <a:latin typeface="Times-Roman"/>
              </a:rPr>
              <a:t>0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 [</a:t>
            </a:r>
            <a:r>
              <a:rPr lang="en-US" dirty="0">
                <a:latin typeface="Times-Roman"/>
              </a:rPr>
              <a:t>1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 ][ 2] , A</a:t>
            </a:r>
            <a:r>
              <a:rPr lang="en-US" sz="2800" b="1" baseline="30000" dirty="0">
                <a:solidFill>
                  <a:schemeClr val="tx1"/>
                </a:solidFill>
                <a:latin typeface="Times-Roman"/>
              </a:rPr>
              <a:t>0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 [</a:t>
            </a:r>
            <a:r>
              <a:rPr lang="en-US" dirty="0">
                <a:latin typeface="Times-Roman"/>
              </a:rPr>
              <a:t>1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 ][ 1] + A</a:t>
            </a:r>
            <a:r>
              <a:rPr lang="en-US" sz="2800" b="1" baseline="30000" dirty="0">
                <a:solidFill>
                  <a:schemeClr val="tx1"/>
                </a:solidFill>
                <a:latin typeface="Times-Roman"/>
              </a:rPr>
              <a:t>0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 [1 ][ 2])</a:t>
            </a:r>
          </a:p>
          <a:p>
            <a:r>
              <a:rPr lang="en-US" dirty="0">
                <a:latin typeface="Times-Roman"/>
              </a:rPr>
              <a:t>                  = min(3, 0+3) = 3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8D778C8-6DEF-0DAA-32D8-27FDC8692701}"/>
              </a:ext>
            </a:extLst>
          </p:cNvPr>
          <p:cNvSpPr txBox="1"/>
          <p:nvPr/>
        </p:nvSpPr>
        <p:spPr>
          <a:xfrm>
            <a:off x="4247322" y="167606"/>
            <a:ext cx="6096000" cy="3795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Times-Roman"/>
              </a:rPr>
              <a:t>A</a:t>
            </a:r>
            <a:r>
              <a:rPr lang="en-US" sz="2800" b="1" baseline="30000" dirty="0">
                <a:solidFill>
                  <a:schemeClr val="tx1"/>
                </a:solidFill>
                <a:latin typeface="Times-Roman"/>
              </a:rPr>
              <a:t>k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 [</a:t>
            </a:r>
            <a:r>
              <a:rPr lang="en-US" dirty="0" err="1">
                <a:solidFill>
                  <a:schemeClr val="tx1"/>
                </a:solidFill>
                <a:latin typeface="Times-Roman"/>
              </a:rPr>
              <a:t>i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 ][ j] = min(A</a:t>
            </a:r>
            <a:r>
              <a:rPr lang="en-US" sz="2800" b="1" baseline="30000" dirty="0">
                <a:latin typeface="Times-Roman"/>
              </a:rPr>
              <a:t>k-1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 [</a:t>
            </a:r>
            <a:r>
              <a:rPr lang="en-US" dirty="0" err="1">
                <a:solidFill>
                  <a:schemeClr val="tx1"/>
                </a:solidFill>
                <a:latin typeface="Times-Roman"/>
              </a:rPr>
              <a:t>i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 ][ j] , A</a:t>
            </a:r>
            <a:r>
              <a:rPr lang="en-US" sz="2800" b="1" baseline="30000" dirty="0">
                <a:latin typeface="Times-Roman"/>
              </a:rPr>
              <a:t>k-1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 [</a:t>
            </a:r>
            <a:r>
              <a:rPr lang="en-US" dirty="0" err="1">
                <a:solidFill>
                  <a:schemeClr val="tx1"/>
                </a:solidFill>
                <a:latin typeface="Times-Roman"/>
              </a:rPr>
              <a:t>i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 ][ k] + A</a:t>
            </a:r>
            <a:r>
              <a:rPr lang="en-US" sz="2800" b="1" baseline="30000" dirty="0">
                <a:latin typeface="Times-Roman"/>
              </a:rPr>
              <a:t>k-1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 [</a:t>
            </a:r>
            <a:r>
              <a:rPr lang="en-US" dirty="0">
                <a:latin typeface="Times-Roman"/>
              </a:rPr>
              <a:t>k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 ][ j])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F4BE075-1C31-787E-CC9A-2FA018AE5787}"/>
              </a:ext>
            </a:extLst>
          </p:cNvPr>
          <p:cNvSpPr txBox="1"/>
          <p:nvPr/>
        </p:nvSpPr>
        <p:spPr>
          <a:xfrm>
            <a:off x="4181063" y="1990739"/>
            <a:ext cx="6096000" cy="6565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Times-Roman"/>
              </a:rPr>
              <a:t>A</a:t>
            </a:r>
            <a:r>
              <a:rPr lang="en-US" sz="2800" b="1" baseline="30000" dirty="0">
                <a:latin typeface="Times-Roman"/>
              </a:rPr>
              <a:t>1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 [</a:t>
            </a:r>
            <a:r>
              <a:rPr lang="en-US" dirty="0">
                <a:latin typeface="Times-Roman"/>
              </a:rPr>
              <a:t>1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 ][ 3] = min(A</a:t>
            </a:r>
            <a:r>
              <a:rPr lang="en-US" sz="2800" b="1" baseline="30000" dirty="0">
                <a:solidFill>
                  <a:schemeClr val="tx1"/>
                </a:solidFill>
                <a:latin typeface="Times-Roman"/>
              </a:rPr>
              <a:t>0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 [</a:t>
            </a:r>
            <a:r>
              <a:rPr lang="en-US" dirty="0">
                <a:latin typeface="Times-Roman"/>
              </a:rPr>
              <a:t>1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 ][ 3] , A</a:t>
            </a:r>
            <a:r>
              <a:rPr lang="en-US" sz="2800" b="1" baseline="30000" dirty="0">
                <a:solidFill>
                  <a:schemeClr val="tx1"/>
                </a:solidFill>
                <a:latin typeface="Times-Roman"/>
              </a:rPr>
              <a:t>0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 [</a:t>
            </a:r>
            <a:r>
              <a:rPr lang="en-US" dirty="0">
                <a:latin typeface="Times-Roman"/>
              </a:rPr>
              <a:t>1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 ][ 1] + A</a:t>
            </a:r>
            <a:r>
              <a:rPr lang="en-US" sz="2800" b="1" baseline="30000" dirty="0">
                <a:solidFill>
                  <a:schemeClr val="tx1"/>
                </a:solidFill>
                <a:latin typeface="Times-Roman"/>
              </a:rPr>
              <a:t>0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 [1 ][ 3])</a:t>
            </a:r>
          </a:p>
          <a:p>
            <a:r>
              <a:rPr lang="en-US" dirty="0">
                <a:latin typeface="Times-Roman"/>
              </a:rPr>
              <a:t>                  = min(8, 0+8) = 8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0C865D7-F272-2088-B3E3-E10A942F961C}"/>
              </a:ext>
            </a:extLst>
          </p:cNvPr>
          <p:cNvSpPr txBox="1"/>
          <p:nvPr/>
        </p:nvSpPr>
        <p:spPr>
          <a:xfrm>
            <a:off x="4174439" y="2606964"/>
            <a:ext cx="6096000" cy="6565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Times-Roman"/>
              </a:rPr>
              <a:t>A</a:t>
            </a:r>
            <a:r>
              <a:rPr lang="en-US" sz="2800" b="1" baseline="30000" dirty="0">
                <a:latin typeface="Times-Roman"/>
              </a:rPr>
              <a:t>1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 [</a:t>
            </a:r>
            <a:r>
              <a:rPr lang="en-US" dirty="0">
                <a:latin typeface="Times-Roman"/>
              </a:rPr>
              <a:t>1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 ][ 4] = min(A</a:t>
            </a:r>
            <a:r>
              <a:rPr lang="en-US" sz="2800" b="1" baseline="30000" dirty="0">
                <a:solidFill>
                  <a:schemeClr val="tx1"/>
                </a:solidFill>
                <a:latin typeface="Times-Roman"/>
              </a:rPr>
              <a:t>0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 [</a:t>
            </a:r>
            <a:r>
              <a:rPr lang="en-US" dirty="0">
                <a:latin typeface="Times-Roman"/>
              </a:rPr>
              <a:t>1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 ][ 4] , A</a:t>
            </a:r>
            <a:r>
              <a:rPr lang="en-US" sz="2800" b="1" baseline="30000" dirty="0">
                <a:solidFill>
                  <a:schemeClr val="tx1"/>
                </a:solidFill>
                <a:latin typeface="Times-Roman"/>
              </a:rPr>
              <a:t>0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 [</a:t>
            </a:r>
            <a:r>
              <a:rPr lang="en-US" dirty="0">
                <a:latin typeface="Times-Roman"/>
              </a:rPr>
              <a:t>1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 ][ 1] + A</a:t>
            </a:r>
            <a:r>
              <a:rPr lang="en-US" sz="2800" b="1" baseline="30000" dirty="0">
                <a:solidFill>
                  <a:schemeClr val="tx1"/>
                </a:solidFill>
                <a:latin typeface="Times-Roman"/>
              </a:rPr>
              <a:t>0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 [1 ][ 4])</a:t>
            </a:r>
          </a:p>
          <a:p>
            <a:r>
              <a:rPr lang="en-US" dirty="0">
                <a:latin typeface="Times-Roman"/>
              </a:rPr>
              <a:t>                  = min(</a:t>
            </a:r>
            <a:r>
              <a:rPr lang="en-US" sz="1800" dirty="0">
                <a:solidFill>
                  <a:schemeClr val="tx1"/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∞</a:t>
            </a:r>
            <a:r>
              <a:rPr lang="en-US" dirty="0">
                <a:latin typeface="Times-Roman"/>
              </a:rPr>
              <a:t>, 0+</a:t>
            </a:r>
            <a:r>
              <a:rPr lang="en-US" sz="1800" dirty="0">
                <a:solidFill>
                  <a:schemeClr val="tx1"/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∞</a:t>
            </a:r>
            <a:r>
              <a:rPr lang="en-US" dirty="0">
                <a:latin typeface="Times-Roman"/>
              </a:rPr>
              <a:t>) = </a:t>
            </a:r>
            <a:r>
              <a:rPr lang="en-US" sz="1800" dirty="0">
                <a:solidFill>
                  <a:schemeClr val="tx1"/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∞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04756F0-4CDD-909D-5706-8605BAE478B1}"/>
              </a:ext>
            </a:extLst>
          </p:cNvPr>
          <p:cNvSpPr txBox="1"/>
          <p:nvPr/>
        </p:nvSpPr>
        <p:spPr>
          <a:xfrm>
            <a:off x="4154561" y="3223190"/>
            <a:ext cx="6096000" cy="6565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Times-Roman"/>
              </a:rPr>
              <a:t>A</a:t>
            </a:r>
            <a:r>
              <a:rPr lang="en-US" sz="2800" b="1" baseline="30000" dirty="0">
                <a:latin typeface="Times-Roman"/>
              </a:rPr>
              <a:t>1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 [</a:t>
            </a:r>
            <a:r>
              <a:rPr lang="en-US" dirty="0">
                <a:latin typeface="Times-Roman"/>
              </a:rPr>
              <a:t>1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 ][ 5] = min(A</a:t>
            </a:r>
            <a:r>
              <a:rPr lang="en-US" sz="2800" b="1" baseline="30000" dirty="0">
                <a:solidFill>
                  <a:schemeClr val="tx1"/>
                </a:solidFill>
                <a:latin typeface="Times-Roman"/>
              </a:rPr>
              <a:t>0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 [</a:t>
            </a:r>
            <a:r>
              <a:rPr lang="en-US" dirty="0">
                <a:latin typeface="Times-Roman"/>
              </a:rPr>
              <a:t>1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 ][ 5] , A</a:t>
            </a:r>
            <a:r>
              <a:rPr lang="en-US" sz="2800" b="1" baseline="30000" dirty="0">
                <a:solidFill>
                  <a:schemeClr val="tx1"/>
                </a:solidFill>
                <a:latin typeface="Times-Roman"/>
              </a:rPr>
              <a:t>0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 [</a:t>
            </a:r>
            <a:r>
              <a:rPr lang="en-US" dirty="0">
                <a:latin typeface="Times-Roman"/>
              </a:rPr>
              <a:t>1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 ][ 1] + A</a:t>
            </a:r>
            <a:r>
              <a:rPr lang="en-US" sz="2800" b="1" baseline="30000" dirty="0">
                <a:solidFill>
                  <a:schemeClr val="tx1"/>
                </a:solidFill>
                <a:latin typeface="Times-Roman"/>
              </a:rPr>
              <a:t>0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 [1 ][ 5])</a:t>
            </a:r>
          </a:p>
          <a:p>
            <a:r>
              <a:rPr lang="en-US" dirty="0">
                <a:latin typeface="Times-Roman"/>
              </a:rPr>
              <a:t>                  = min(</a:t>
            </a:r>
            <a:r>
              <a:rPr lang="en-US" dirty="0">
                <a:cs typeface="Aldhabi" panose="01000000000000000000" pitchFamily="2" charset="-78"/>
              </a:rPr>
              <a:t>-4</a:t>
            </a:r>
            <a:r>
              <a:rPr lang="en-US" dirty="0">
                <a:latin typeface="Times-Roman"/>
              </a:rPr>
              <a:t>, 0-4) = </a:t>
            </a:r>
            <a:r>
              <a:rPr lang="en-US" dirty="0">
                <a:cs typeface="Aldhabi" panose="01000000000000000000" pitchFamily="2" charset="-78"/>
              </a:rPr>
              <a:t>-4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AF2586A-434E-1F58-816A-EADA9DCB68F4}"/>
              </a:ext>
            </a:extLst>
          </p:cNvPr>
          <p:cNvSpPr txBox="1"/>
          <p:nvPr/>
        </p:nvSpPr>
        <p:spPr>
          <a:xfrm>
            <a:off x="4154559" y="3912306"/>
            <a:ext cx="6096000" cy="6565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Times-Roman"/>
              </a:rPr>
              <a:t>A</a:t>
            </a:r>
            <a:r>
              <a:rPr lang="en-US" sz="2800" b="1" baseline="30000" dirty="0">
                <a:latin typeface="Times-Roman"/>
              </a:rPr>
              <a:t>1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 [4 ][ 1] = min(A</a:t>
            </a:r>
            <a:r>
              <a:rPr lang="en-US" sz="2800" b="1" baseline="30000" dirty="0">
                <a:solidFill>
                  <a:schemeClr val="tx1"/>
                </a:solidFill>
                <a:latin typeface="Times-Roman"/>
              </a:rPr>
              <a:t>0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 [4 ][ 1] , A</a:t>
            </a:r>
            <a:r>
              <a:rPr lang="en-US" sz="2800" b="1" baseline="30000" dirty="0">
                <a:solidFill>
                  <a:schemeClr val="tx1"/>
                </a:solidFill>
                <a:latin typeface="Times-Roman"/>
              </a:rPr>
              <a:t>0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 [4 ][ 1] + A</a:t>
            </a:r>
            <a:r>
              <a:rPr lang="en-US" sz="2800" b="1" baseline="30000" dirty="0">
                <a:solidFill>
                  <a:schemeClr val="tx1"/>
                </a:solidFill>
                <a:latin typeface="Times-Roman"/>
              </a:rPr>
              <a:t>0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 [1 ][ 1])</a:t>
            </a:r>
          </a:p>
          <a:p>
            <a:r>
              <a:rPr lang="en-US" dirty="0">
                <a:latin typeface="Times-Roman"/>
              </a:rPr>
              <a:t>                  = min(2, 2+0) = 2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7D09ED1-E450-71D9-895D-F29FA38F2C80}"/>
              </a:ext>
            </a:extLst>
          </p:cNvPr>
          <p:cNvSpPr txBox="1"/>
          <p:nvPr/>
        </p:nvSpPr>
        <p:spPr>
          <a:xfrm>
            <a:off x="4187691" y="4541785"/>
            <a:ext cx="6427300" cy="6565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Times-Roman"/>
              </a:rPr>
              <a:t>A</a:t>
            </a:r>
            <a:r>
              <a:rPr lang="en-US" sz="2800" b="1" baseline="30000" dirty="0">
                <a:latin typeface="Times-Roman"/>
              </a:rPr>
              <a:t>1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 [4 ][ 2] = min(A</a:t>
            </a:r>
            <a:r>
              <a:rPr lang="en-US" sz="2800" b="1" baseline="30000" dirty="0">
                <a:solidFill>
                  <a:schemeClr val="tx1"/>
                </a:solidFill>
                <a:latin typeface="Times-Roman"/>
              </a:rPr>
              <a:t>0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 [4 ][ 2] , A</a:t>
            </a:r>
            <a:r>
              <a:rPr lang="en-US" sz="2800" b="1" baseline="30000" dirty="0">
                <a:solidFill>
                  <a:schemeClr val="tx1"/>
                </a:solidFill>
                <a:latin typeface="Times-Roman"/>
              </a:rPr>
              <a:t>0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 [4 ][ 1] + A</a:t>
            </a:r>
            <a:r>
              <a:rPr lang="en-US" sz="2800" b="1" baseline="30000" dirty="0">
                <a:solidFill>
                  <a:schemeClr val="tx1"/>
                </a:solidFill>
                <a:latin typeface="Times-Roman"/>
              </a:rPr>
              <a:t>0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 [1 ][ 2])</a:t>
            </a:r>
          </a:p>
          <a:p>
            <a:r>
              <a:rPr lang="en-US" dirty="0">
                <a:latin typeface="Times-Roman"/>
              </a:rPr>
              <a:t>                  = min(</a:t>
            </a:r>
            <a:r>
              <a:rPr lang="en-US" sz="1800" dirty="0">
                <a:solidFill>
                  <a:schemeClr val="tx1"/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∞</a:t>
            </a:r>
            <a:r>
              <a:rPr lang="en-US" dirty="0">
                <a:latin typeface="Times-Roman"/>
              </a:rPr>
              <a:t>, 2+3) = </a:t>
            </a:r>
            <a:r>
              <a:rPr lang="en-US" dirty="0">
                <a:highlight>
                  <a:srgbClr val="FFFF00"/>
                </a:highlight>
                <a:latin typeface="Times-Roman"/>
              </a:rPr>
              <a:t>5</a:t>
            </a:r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3664B5D-1A7F-A581-49DE-B6EC13EDD5F1}"/>
              </a:ext>
            </a:extLst>
          </p:cNvPr>
          <p:cNvSpPr txBox="1"/>
          <p:nvPr/>
        </p:nvSpPr>
        <p:spPr>
          <a:xfrm>
            <a:off x="4181067" y="5118254"/>
            <a:ext cx="6096000" cy="6565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Times-Roman"/>
              </a:rPr>
              <a:t>A</a:t>
            </a:r>
            <a:r>
              <a:rPr lang="en-US" sz="2800" b="1" baseline="30000" dirty="0">
                <a:latin typeface="Times-Roman"/>
              </a:rPr>
              <a:t>1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 [4 ][ 3] = min(A</a:t>
            </a:r>
            <a:r>
              <a:rPr lang="en-US" sz="2800" b="1" baseline="30000" dirty="0">
                <a:solidFill>
                  <a:schemeClr val="tx1"/>
                </a:solidFill>
                <a:latin typeface="Times-Roman"/>
              </a:rPr>
              <a:t>0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 [4 ][ 3] , A</a:t>
            </a:r>
            <a:r>
              <a:rPr lang="en-US" sz="2800" b="1" baseline="30000" dirty="0">
                <a:solidFill>
                  <a:schemeClr val="tx1"/>
                </a:solidFill>
                <a:latin typeface="Times-Roman"/>
              </a:rPr>
              <a:t>0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 [4 ][ 1] + A</a:t>
            </a:r>
            <a:r>
              <a:rPr lang="en-US" sz="2800" b="1" baseline="30000" dirty="0">
                <a:solidFill>
                  <a:schemeClr val="tx1"/>
                </a:solidFill>
                <a:latin typeface="Times-Roman"/>
              </a:rPr>
              <a:t>0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 [1 ][ 3])</a:t>
            </a:r>
          </a:p>
          <a:p>
            <a:r>
              <a:rPr lang="en-US" dirty="0">
                <a:latin typeface="Times-Roman"/>
              </a:rPr>
              <a:t>                  = min(-5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 , 2</a:t>
            </a:r>
            <a:r>
              <a:rPr lang="en-US" dirty="0">
                <a:latin typeface="Times-Roman"/>
              </a:rPr>
              <a:t>+8) = -5</a:t>
            </a: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2F9682D-8384-1879-CF76-BBFDBD010137}"/>
              </a:ext>
            </a:extLst>
          </p:cNvPr>
          <p:cNvSpPr txBox="1"/>
          <p:nvPr/>
        </p:nvSpPr>
        <p:spPr>
          <a:xfrm>
            <a:off x="4174441" y="5681472"/>
            <a:ext cx="6096000" cy="6565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Times-Roman"/>
              </a:rPr>
              <a:t>A</a:t>
            </a:r>
            <a:r>
              <a:rPr lang="en-US" sz="2800" b="1" baseline="30000" dirty="0">
                <a:latin typeface="Times-Roman"/>
              </a:rPr>
              <a:t>1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 [4 ][ 5] = min(A</a:t>
            </a:r>
            <a:r>
              <a:rPr lang="en-US" sz="2800" b="1" baseline="30000" dirty="0">
                <a:solidFill>
                  <a:schemeClr val="tx1"/>
                </a:solidFill>
                <a:latin typeface="Times-Roman"/>
              </a:rPr>
              <a:t>0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 [4 ][ 5] , A</a:t>
            </a:r>
            <a:r>
              <a:rPr lang="en-US" sz="2800" b="1" baseline="30000" dirty="0">
                <a:solidFill>
                  <a:schemeClr val="tx1"/>
                </a:solidFill>
                <a:latin typeface="Times-Roman"/>
              </a:rPr>
              <a:t>0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 [4 ][ 1] + A</a:t>
            </a:r>
            <a:r>
              <a:rPr lang="en-US" sz="2800" b="1" baseline="30000" dirty="0">
                <a:solidFill>
                  <a:schemeClr val="tx1"/>
                </a:solidFill>
                <a:latin typeface="Times-Roman"/>
              </a:rPr>
              <a:t>0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 [1 ][ 5])</a:t>
            </a:r>
          </a:p>
          <a:p>
            <a:r>
              <a:rPr lang="en-US" dirty="0">
                <a:latin typeface="Times-Roman"/>
              </a:rPr>
              <a:t>                  = min(</a:t>
            </a:r>
            <a:r>
              <a:rPr lang="en-US" sz="1800" dirty="0">
                <a:solidFill>
                  <a:schemeClr val="tx1"/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∞</a:t>
            </a:r>
            <a:r>
              <a:rPr lang="en-US" dirty="0">
                <a:latin typeface="Times-Roman"/>
              </a:rPr>
              <a:t>, 2-4) = </a:t>
            </a:r>
            <a:r>
              <a:rPr lang="en-US" dirty="0">
                <a:highlight>
                  <a:srgbClr val="FFFF00"/>
                </a:highlight>
                <a:cs typeface="Aldhabi" panose="01000000000000000000" pitchFamily="2" charset="-78"/>
              </a:rPr>
              <a:t>-2</a:t>
            </a:r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29BE550-B1EC-7A40-5FCC-3FCCB029A9C5}"/>
              </a:ext>
            </a:extLst>
          </p:cNvPr>
          <p:cNvSpPr txBox="1"/>
          <p:nvPr/>
        </p:nvSpPr>
        <p:spPr>
          <a:xfrm>
            <a:off x="1914933" y="5121773"/>
            <a:ext cx="4157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Times-Roman"/>
              </a:rPr>
              <a:t>5</a:t>
            </a:r>
            <a:endParaRPr lang="en-US" b="1" dirty="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5FD903F-73E4-9A76-F5D8-FD67A3361885}"/>
              </a:ext>
            </a:extLst>
          </p:cNvPr>
          <p:cNvCxnSpPr/>
          <p:nvPr/>
        </p:nvCxnSpPr>
        <p:spPr>
          <a:xfrm>
            <a:off x="1782411" y="5264888"/>
            <a:ext cx="145774" cy="29710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2A255BEE-D4EA-4411-46D3-A3642AE36AC6}"/>
              </a:ext>
            </a:extLst>
          </p:cNvPr>
          <p:cNvSpPr txBox="1"/>
          <p:nvPr/>
        </p:nvSpPr>
        <p:spPr>
          <a:xfrm>
            <a:off x="3286534" y="5141653"/>
            <a:ext cx="4157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Times-Roman"/>
              </a:rPr>
              <a:t>-2</a:t>
            </a:r>
            <a:endParaRPr lang="en-US" b="1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3ABCCB5A-9890-7A7D-2436-2C4FB31B4AC0}"/>
              </a:ext>
            </a:extLst>
          </p:cNvPr>
          <p:cNvCxnSpPr/>
          <p:nvPr/>
        </p:nvCxnSpPr>
        <p:spPr>
          <a:xfrm>
            <a:off x="3260028" y="5271516"/>
            <a:ext cx="145774" cy="29710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6638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9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24331A4-0991-EB58-EED1-10838437C5B9}"/>
              </a:ext>
            </a:extLst>
          </p:cNvPr>
          <p:cNvGraphicFramePr>
            <a:graphicFrameLocks noGrp="1"/>
          </p:cNvGraphicFramePr>
          <p:nvPr/>
        </p:nvGraphicFramePr>
        <p:xfrm>
          <a:off x="459401" y="3352220"/>
          <a:ext cx="2884560" cy="2235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0760">
                  <a:extLst>
                    <a:ext uri="{9D8B030D-6E8A-4147-A177-3AD203B41FA5}">
                      <a16:colId xmlns:a16="http://schemas.microsoft.com/office/drawing/2014/main" val="2131873479"/>
                    </a:ext>
                  </a:extLst>
                </a:gridCol>
                <a:gridCol w="480760">
                  <a:extLst>
                    <a:ext uri="{9D8B030D-6E8A-4147-A177-3AD203B41FA5}">
                      <a16:colId xmlns:a16="http://schemas.microsoft.com/office/drawing/2014/main" val="1259921411"/>
                    </a:ext>
                  </a:extLst>
                </a:gridCol>
                <a:gridCol w="480760">
                  <a:extLst>
                    <a:ext uri="{9D8B030D-6E8A-4147-A177-3AD203B41FA5}">
                      <a16:colId xmlns:a16="http://schemas.microsoft.com/office/drawing/2014/main" val="99378389"/>
                    </a:ext>
                  </a:extLst>
                </a:gridCol>
                <a:gridCol w="480760">
                  <a:extLst>
                    <a:ext uri="{9D8B030D-6E8A-4147-A177-3AD203B41FA5}">
                      <a16:colId xmlns:a16="http://schemas.microsoft.com/office/drawing/2014/main" val="1490699970"/>
                    </a:ext>
                  </a:extLst>
                </a:gridCol>
                <a:gridCol w="480760">
                  <a:extLst>
                    <a:ext uri="{9D8B030D-6E8A-4147-A177-3AD203B41FA5}">
                      <a16:colId xmlns:a16="http://schemas.microsoft.com/office/drawing/2014/main" val="4066303679"/>
                    </a:ext>
                  </a:extLst>
                </a:gridCol>
                <a:gridCol w="480760">
                  <a:extLst>
                    <a:ext uri="{9D8B030D-6E8A-4147-A177-3AD203B41FA5}">
                      <a16:colId xmlns:a16="http://schemas.microsoft.com/office/drawing/2014/main" val="1413999397"/>
                    </a:ext>
                  </a:extLst>
                </a:gridCol>
              </a:tblGrid>
              <a:tr h="31296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</a:t>
                      </a:r>
                      <a:r>
                        <a:rPr lang="en-US" sz="2800" baseline="30000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baseline="30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031183"/>
                  </a:ext>
                </a:extLst>
              </a:tr>
              <a:tr h="31296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Aldhabi" panose="01000000000000000000" pitchFamily="2" charset="-78"/>
                          <a:cs typeface="Aldhabi" panose="01000000000000000000" pitchFamily="2" charset="-78"/>
                        </a:rPr>
                        <a:t>∞</a:t>
                      </a:r>
                      <a:endParaRPr lang="en-US" dirty="0">
                        <a:solidFill>
                          <a:schemeClr val="tx1"/>
                        </a:solidFill>
                        <a:latin typeface="Aldhabi" panose="01000000000000000000" pitchFamily="2" charset="-78"/>
                        <a:cs typeface="Aldhabi" panose="01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-4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18779807"/>
                  </a:ext>
                </a:extLst>
              </a:tr>
              <a:tr h="31296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Aldhabi" panose="01000000000000000000" pitchFamily="2" charset="-78"/>
                          <a:cs typeface="Aldhabi" panose="01000000000000000000" pitchFamily="2" charset="-78"/>
                        </a:rPr>
                        <a:t>∞</a:t>
                      </a:r>
                      <a:endParaRPr lang="en-US" dirty="0">
                        <a:solidFill>
                          <a:schemeClr val="tx1"/>
                        </a:solidFill>
                        <a:latin typeface="Aldhabi" panose="01000000000000000000" pitchFamily="2" charset="-78"/>
                        <a:cs typeface="Aldhabi" panose="01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Aldhabi" panose="01000000000000000000" pitchFamily="2" charset="-78"/>
                          <a:cs typeface="Aldhabi" panose="01000000000000000000" pitchFamily="2" charset="-78"/>
                        </a:rPr>
                        <a:t>∞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4949695"/>
                  </a:ext>
                </a:extLst>
              </a:tr>
              <a:tr h="31296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Aldhabi" panose="01000000000000000000" pitchFamily="2" charset="-78"/>
                          <a:cs typeface="Aldhabi" panose="01000000000000000000" pitchFamily="2" charset="-78"/>
                        </a:rPr>
                        <a:t>∞</a:t>
                      </a:r>
                      <a:endParaRPr lang="en-US" dirty="0">
                        <a:solidFill>
                          <a:schemeClr val="tx1"/>
                        </a:solidFill>
                        <a:latin typeface="Aldhabi" panose="01000000000000000000" pitchFamily="2" charset="-78"/>
                        <a:cs typeface="Aldhabi" panose="01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Aldhabi" panose="01000000000000000000" pitchFamily="2" charset="-78"/>
                          <a:cs typeface="Aldhabi" panose="01000000000000000000" pitchFamily="2" charset="-78"/>
                        </a:rPr>
                        <a:t>∞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Aldhabi" panose="01000000000000000000" pitchFamily="2" charset="-78"/>
                          <a:cs typeface="Aldhabi" panose="01000000000000000000" pitchFamily="2" charset="-78"/>
                        </a:rPr>
                        <a:t>∞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6537987"/>
                  </a:ext>
                </a:extLst>
              </a:tr>
              <a:tr h="31296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-5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-2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05389522"/>
                  </a:ext>
                </a:extLst>
              </a:tr>
              <a:tr h="31296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Aldhabi" panose="01000000000000000000" pitchFamily="2" charset="-78"/>
                          <a:cs typeface="Aldhabi" panose="01000000000000000000" pitchFamily="2" charset="-78"/>
                        </a:rPr>
                        <a:t>∞</a:t>
                      </a:r>
                      <a:endParaRPr lang="en-US" dirty="0">
                        <a:solidFill>
                          <a:schemeClr val="tx1"/>
                        </a:solidFill>
                        <a:latin typeface="Aldhabi" panose="01000000000000000000" pitchFamily="2" charset="-78"/>
                        <a:cs typeface="Aldhabi" panose="01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Aldhabi" panose="01000000000000000000" pitchFamily="2" charset="-78"/>
                          <a:cs typeface="Aldhabi" panose="01000000000000000000" pitchFamily="2" charset="-78"/>
                        </a:rPr>
                        <a:t>∞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Aldhabi" panose="01000000000000000000" pitchFamily="2" charset="-78"/>
                          <a:cs typeface="Aldhabi" panose="01000000000000000000" pitchFamily="2" charset="-78"/>
                        </a:rPr>
                        <a:t>∞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9417011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9B52AC50-0E9B-0EED-DED7-99B8903000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307" t="30965" r="44732" b="42560"/>
          <a:stretch/>
        </p:blipFill>
        <p:spPr>
          <a:xfrm>
            <a:off x="9372549" y="277890"/>
            <a:ext cx="2718283" cy="2385432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F676FE00-90B7-C0D8-25F2-128900E49C05}"/>
              </a:ext>
            </a:extLst>
          </p:cNvPr>
          <p:cNvGraphicFramePr>
            <a:graphicFrameLocks noGrp="1"/>
          </p:cNvGraphicFramePr>
          <p:nvPr/>
        </p:nvGraphicFramePr>
        <p:xfrm>
          <a:off x="479281" y="414677"/>
          <a:ext cx="2884560" cy="2235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0760">
                  <a:extLst>
                    <a:ext uri="{9D8B030D-6E8A-4147-A177-3AD203B41FA5}">
                      <a16:colId xmlns:a16="http://schemas.microsoft.com/office/drawing/2014/main" val="2131873479"/>
                    </a:ext>
                  </a:extLst>
                </a:gridCol>
                <a:gridCol w="480760">
                  <a:extLst>
                    <a:ext uri="{9D8B030D-6E8A-4147-A177-3AD203B41FA5}">
                      <a16:colId xmlns:a16="http://schemas.microsoft.com/office/drawing/2014/main" val="1259921411"/>
                    </a:ext>
                  </a:extLst>
                </a:gridCol>
                <a:gridCol w="480760">
                  <a:extLst>
                    <a:ext uri="{9D8B030D-6E8A-4147-A177-3AD203B41FA5}">
                      <a16:colId xmlns:a16="http://schemas.microsoft.com/office/drawing/2014/main" val="99378389"/>
                    </a:ext>
                  </a:extLst>
                </a:gridCol>
                <a:gridCol w="480760">
                  <a:extLst>
                    <a:ext uri="{9D8B030D-6E8A-4147-A177-3AD203B41FA5}">
                      <a16:colId xmlns:a16="http://schemas.microsoft.com/office/drawing/2014/main" val="1490699970"/>
                    </a:ext>
                  </a:extLst>
                </a:gridCol>
                <a:gridCol w="480760">
                  <a:extLst>
                    <a:ext uri="{9D8B030D-6E8A-4147-A177-3AD203B41FA5}">
                      <a16:colId xmlns:a16="http://schemas.microsoft.com/office/drawing/2014/main" val="4066303679"/>
                    </a:ext>
                  </a:extLst>
                </a:gridCol>
                <a:gridCol w="480760">
                  <a:extLst>
                    <a:ext uri="{9D8B030D-6E8A-4147-A177-3AD203B41FA5}">
                      <a16:colId xmlns:a16="http://schemas.microsoft.com/office/drawing/2014/main" val="1413999397"/>
                    </a:ext>
                  </a:extLst>
                </a:gridCol>
              </a:tblGrid>
              <a:tr h="31296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</a:t>
                      </a:r>
                      <a:r>
                        <a:rPr lang="en-US" sz="2800" baseline="30000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aseline="30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031183"/>
                  </a:ext>
                </a:extLst>
              </a:tr>
              <a:tr h="31296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Aldhabi" panose="01000000000000000000" pitchFamily="2" charset="-78"/>
                          <a:cs typeface="Aldhabi" panose="01000000000000000000" pitchFamily="2" charset="-78"/>
                        </a:rPr>
                        <a:t>∞</a:t>
                      </a:r>
                      <a:endParaRPr lang="en-US" dirty="0">
                        <a:solidFill>
                          <a:schemeClr val="tx1"/>
                        </a:solidFill>
                        <a:latin typeface="Aldhabi" panose="01000000000000000000" pitchFamily="2" charset="-78"/>
                        <a:cs typeface="Aldhabi" panose="01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-4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18779807"/>
                  </a:ext>
                </a:extLst>
              </a:tr>
              <a:tr h="31296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Aldhabi" panose="01000000000000000000" pitchFamily="2" charset="-78"/>
                          <a:cs typeface="Aldhabi" panose="01000000000000000000" pitchFamily="2" charset="-78"/>
                        </a:rPr>
                        <a:t>∞</a:t>
                      </a:r>
                      <a:endParaRPr lang="en-US" dirty="0">
                        <a:solidFill>
                          <a:schemeClr val="tx1"/>
                        </a:solidFill>
                        <a:latin typeface="Aldhabi" panose="01000000000000000000" pitchFamily="2" charset="-78"/>
                        <a:cs typeface="Aldhabi" panose="01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Aldhabi" panose="01000000000000000000" pitchFamily="2" charset="-78"/>
                          <a:cs typeface="Aldhabi" panose="01000000000000000000" pitchFamily="2" charset="-78"/>
                        </a:rPr>
                        <a:t>∞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4949695"/>
                  </a:ext>
                </a:extLst>
              </a:tr>
              <a:tr h="31296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Aldhabi" panose="01000000000000000000" pitchFamily="2" charset="-78"/>
                          <a:cs typeface="Aldhabi" panose="01000000000000000000" pitchFamily="2" charset="-78"/>
                        </a:rPr>
                        <a:t>∞</a:t>
                      </a:r>
                      <a:endParaRPr lang="en-US" dirty="0">
                        <a:solidFill>
                          <a:schemeClr val="tx1"/>
                        </a:solidFill>
                        <a:latin typeface="Aldhabi" panose="01000000000000000000" pitchFamily="2" charset="-78"/>
                        <a:cs typeface="Aldhabi" panose="01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Aldhabi" panose="01000000000000000000" pitchFamily="2" charset="-78"/>
                          <a:cs typeface="Aldhabi" panose="01000000000000000000" pitchFamily="2" charset="-78"/>
                        </a:rPr>
                        <a:t>∞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Aldhabi" panose="01000000000000000000" pitchFamily="2" charset="-78"/>
                          <a:cs typeface="Aldhabi" panose="01000000000000000000" pitchFamily="2" charset="-78"/>
                        </a:rPr>
                        <a:t>∞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6537987"/>
                  </a:ext>
                </a:extLst>
              </a:tr>
              <a:tr h="31296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-5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-2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05389522"/>
                  </a:ext>
                </a:extLst>
              </a:tr>
              <a:tr h="31296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Aldhabi" panose="01000000000000000000" pitchFamily="2" charset="-78"/>
                          <a:cs typeface="Aldhabi" panose="01000000000000000000" pitchFamily="2" charset="-78"/>
                        </a:rPr>
                        <a:t>∞</a:t>
                      </a:r>
                      <a:endParaRPr lang="en-US" dirty="0">
                        <a:solidFill>
                          <a:schemeClr val="tx1"/>
                        </a:solidFill>
                        <a:latin typeface="Aldhabi" panose="01000000000000000000" pitchFamily="2" charset="-78"/>
                        <a:cs typeface="Aldhabi" panose="01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Aldhabi" panose="01000000000000000000" pitchFamily="2" charset="-78"/>
                          <a:cs typeface="Aldhabi" panose="01000000000000000000" pitchFamily="2" charset="-78"/>
                        </a:rPr>
                        <a:t>∞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Aldhabi" panose="01000000000000000000" pitchFamily="2" charset="-78"/>
                          <a:cs typeface="Aldhabi" panose="01000000000000000000" pitchFamily="2" charset="-78"/>
                        </a:rPr>
                        <a:t>∞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9417011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8AF833FF-9BDF-B8A8-F122-5E6634A93241}"/>
              </a:ext>
            </a:extLst>
          </p:cNvPr>
          <p:cNvSpPr txBox="1"/>
          <p:nvPr/>
        </p:nvSpPr>
        <p:spPr>
          <a:xfrm>
            <a:off x="4174435" y="1401016"/>
            <a:ext cx="6096000" cy="6565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Times-Roman"/>
              </a:rPr>
              <a:t>A</a:t>
            </a:r>
            <a:r>
              <a:rPr lang="en-US" sz="2800" b="1" baseline="30000" dirty="0">
                <a:solidFill>
                  <a:schemeClr val="tx1"/>
                </a:solidFill>
                <a:latin typeface="Times-Roman"/>
              </a:rPr>
              <a:t>2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 [</a:t>
            </a:r>
            <a:r>
              <a:rPr lang="en-US" dirty="0">
                <a:latin typeface="Times-Roman"/>
              </a:rPr>
              <a:t>1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 ][ 2] = min(A</a:t>
            </a:r>
            <a:r>
              <a:rPr lang="en-US" sz="2800" b="1" baseline="30000" dirty="0">
                <a:solidFill>
                  <a:schemeClr val="tx1"/>
                </a:solidFill>
                <a:latin typeface="Times-Roman"/>
              </a:rPr>
              <a:t>1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 [</a:t>
            </a:r>
            <a:r>
              <a:rPr lang="en-US" dirty="0">
                <a:latin typeface="Times-Roman"/>
              </a:rPr>
              <a:t>1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 ][ 2] , A</a:t>
            </a:r>
            <a:r>
              <a:rPr lang="en-US" sz="2800" b="1" baseline="30000" dirty="0">
                <a:solidFill>
                  <a:schemeClr val="tx1"/>
                </a:solidFill>
                <a:latin typeface="Times-Roman"/>
              </a:rPr>
              <a:t>1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 [</a:t>
            </a:r>
            <a:r>
              <a:rPr lang="en-US" dirty="0">
                <a:latin typeface="Times-Roman"/>
              </a:rPr>
              <a:t>1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 ][ 2] + A</a:t>
            </a:r>
            <a:r>
              <a:rPr lang="en-US" sz="2800" b="1" baseline="30000" dirty="0">
                <a:solidFill>
                  <a:schemeClr val="tx1"/>
                </a:solidFill>
                <a:latin typeface="Times-Roman"/>
              </a:rPr>
              <a:t>1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 [2 ][ 2])</a:t>
            </a:r>
          </a:p>
          <a:p>
            <a:r>
              <a:rPr lang="en-US" dirty="0">
                <a:latin typeface="Times-Roman"/>
              </a:rPr>
              <a:t>                  = min(3, 3+0) = 3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8D778C8-6DEF-0DAA-32D8-27FDC8692701}"/>
              </a:ext>
            </a:extLst>
          </p:cNvPr>
          <p:cNvSpPr txBox="1"/>
          <p:nvPr/>
        </p:nvSpPr>
        <p:spPr>
          <a:xfrm>
            <a:off x="4247322" y="167606"/>
            <a:ext cx="6096000" cy="3795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Times-Roman"/>
              </a:rPr>
              <a:t>A</a:t>
            </a:r>
            <a:r>
              <a:rPr lang="en-US" sz="2800" b="1" baseline="30000" dirty="0">
                <a:solidFill>
                  <a:schemeClr val="tx1"/>
                </a:solidFill>
                <a:latin typeface="Times-Roman"/>
              </a:rPr>
              <a:t>k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 [</a:t>
            </a:r>
            <a:r>
              <a:rPr lang="en-US" dirty="0" err="1">
                <a:solidFill>
                  <a:schemeClr val="tx1"/>
                </a:solidFill>
                <a:latin typeface="Times-Roman"/>
              </a:rPr>
              <a:t>i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 ][ j] = min(A</a:t>
            </a:r>
            <a:r>
              <a:rPr lang="en-US" sz="2800" b="1" baseline="30000" dirty="0">
                <a:latin typeface="Times-Roman"/>
              </a:rPr>
              <a:t>k-1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 [</a:t>
            </a:r>
            <a:r>
              <a:rPr lang="en-US" dirty="0" err="1">
                <a:solidFill>
                  <a:schemeClr val="tx1"/>
                </a:solidFill>
                <a:latin typeface="Times-Roman"/>
              </a:rPr>
              <a:t>i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 ][ j] , A</a:t>
            </a:r>
            <a:r>
              <a:rPr lang="en-US" sz="2800" b="1" baseline="30000" dirty="0">
                <a:latin typeface="Times-Roman"/>
              </a:rPr>
              <a:t>k-1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 [</a:t>
            </a:r>
            <a:r>
              <a:rPr lang="en-US" dirty="0" err="1">
                <a:solidFill>
                  <a:schemeClr val="tx1"/>
                </a:solidFill>
                <a:latin typeface="Times-Roman"/>
              </a:rPr>
              <a:t>i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 ][ k] + A</a:t>
            </a:r>
            <a:r>
              <a:rPr lang="en-US" sz="2800" b="1" baseline="30000" dirty="0">
                <a:latin typeface="Times-Roman"/>
              </a:rPr>
              <a:t>k-1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 [</a:t>
            </a:r>
            <a:r>
              <a:rPr lang="en-US" dirty="0">
                <a:latin typeface="Times-Roman"/>
              </a:rPr>
              <a:t>k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 ][ j])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F4BE075-1C31-787E-CC9A-2FA018AE5787}"/>
              </a:ext>
            </a:extLst>
          </p:cNvPr>
          <p:cNvSpPr txBox="1"/>
          <p:nvPr/>
        </p:nvSpPr>
        <p:spPr>
          <a:xfrm>
            <a:off x="4181063" y="1990739"/>
            <a:ext cx="6096000" cy="6565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Times-Roman"/>
              </a:rPr>
              <a:t>A</a:t>
            </a:r>
            <a:r>
              <a:rPr lang="en-US" sz="2800" b="1" baseline="30000" dirty="0">
                <a:solidFill>
                  <a:schemeClr val="tx1"/>
                </a:solidFill>
                <a:latin typeface="Times-Roman"/>
              </a:rPr>
              <a:t>2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 [</a:t>
            </a:r>
            <a:r>
              <a:rPr lang="en-US" dirty="0">
                <a:latin typeface="Times-Roman"/>
              </a:rPr>
              <a:t>1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 ][ 3] = min(A</a:t>
            </a:r>
            <a:r>
              <a:rPr lang="en-US" sz="2800" b="1" baseline="30000" dirty="0">
                <a:latin typeface="Times-Roman"/>
              </a:rPr>
              <a:t>1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 [</a:t>
            </a:r>
            <a:r>
              <a:rPr lang="en-US" dirty="0">
                <a:latin typeface="Times-Roman"/>
              </a:rPr>
              <a:t>1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 ][ 3] , A</a:t>
            </a:r>
            <a:r>
              <a:rPr lang="en-US" sz="2800" b="1" baseline="30000" dirty="0">
                <a:latin typeface="Times-Roman"/>
              </a:rPr>
              <a:t>1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 [</a:t>
            </a:r>
            <a:r>
              <a:rPr lang="en-US" dirty="0">
                <a:latin typeface="Times-Roman"/>
              </a:rPr>
              <a:t>1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 ][ 2] + A</a:t>
            </a:r>
            <a:r>
              <a:rPr lang="en-US" sz="2800" b="1" baseline="30000" dirty="0">
                <a:latin typeface="Times-Roman"/>
              </a:rPr>
              <a:t>1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 [2 ][ 3])</a:t>
            </a:r>
          </a:p>
          <a:p>
            <a:r>
              <a:rPr lang="en-US" dirty="0">
                <a:latin typeface="Times-Roman"/>
              </a:rPr>
              <a:t>                  = min(8, 3+</a:t>
            </a:r>
            <a:r>
              <a:rPr lang="en-US" sz="1800" dirty="0">
                <a:solidFill>
                  <a:schemeClr val="tx1"/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 ∞</a:t>
            </a:r>
            <a:r>
              <a:rPr lang="en-US" dirty="0">
                <a:latin typeface="Times-Roman"/>
              </a:rPr>
              <a:t>) = 8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0C865D7-F272-2088-B3E3-E10A942F961C}"/>
              </a:ext>
            </a:extLst>
          </p:cNvPr>
          <p:cNvSpPr txBox="1"/>
          <p:nvPr/>
        </p:nvSpPr>
        <p:spPr>
          <a:xfrm>
            <a:off x="4174439" y="2606964"/>
            <a:ext cx="6096000" cy="6565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Times-Roman"/>
              </a:rPr>
              <a:t>A</a:t>
            </a:r>
            <a:r>
              <a:rPr lang="en-US" sz="2800" b="1" baseline="30000" dirty="0">
                <a:solidFill>
                  <a:schemeClr val="tx1"/>
                </a:solidFill>
                <a:latin typeface="Times-Roman"/>
              </a:rPr>
              <a:t>2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 [</a:t>
            </a:r>
            <a:r>
              <a:rPr lang="en-US" dirty="0">
                <a:latin typeface="Times-Roman"/>
              </a:rPr>
              <a:t>1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 ][ 4] = min(A</a:t>
            </a:r>
            <a:r>
              <a:rPr lang="en-US" sz="2800" b="1" baseline="30000" dirty="0">
                <a:latin typeface="Times-Roman"/>
              </a:rPr>
              <a:t>1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 [</a:t>
            </a:r>
            <a:r>
              <a:rPr lang="en-US" dirty="0">
                <a:latin typeface="Times-Roman"/>
              </a:rPr>
              <a:t>1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 ][ 4] , A</a:t>
            </a:r>
            <a:r>
              <a:rPr lang="en-US" sz="2800" b="1" baseline="30000" dirty="0">
                <a:latin typeface="Times-Roman"/>
              </a:rPr>
              <a:t>1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 [</a:t>
            </a:r>
            <a:r>
              <a:rPr lang="en-US" dirty="0">
                <a:latin typeface="Times-Roman"/>
              </a:rPr>
              <a:t>1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 ][ 2] + A</a:t>
            </a:r>
            <a:r>
              <a:rPr lang="en-US" sz="2800" b="1" baseline="30000" dirty="0">
                <a:latin typeface="Times-Roman"/>
              </a:rPr>
              <a:t>1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 [2 ][ 4])</a:t>
            </a:r>
          </a:p>
          <a:p>
            <a:r>
              <a:rPr lang="en-US" dirty="0">
                <a:latin typeface="Times-Roman"/>
              </a:rPr>
              <a:t>                  = min(</a:t>
            </a:r>
            <a:r>
              <a:rPr lang="en-US" sz="1800" dirty="0">
                <a:solidFill>
                  <a:schemeClr val="tx1"/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∞</a:t>
            </a:r>
            <a:r>
              <a:rPr lang="en-US" dirty="0">
                <a:latin typeface="Times-Roman"/>
              </a:rPr>
              <a:t>, 3+1) = </a:t>
            </a:r>
            <a:r>
              <a:rPr lang="en-US" dirty="0">
                <a:highlight>
                  <a:srgbClr val="FFFF00"/>
                </a:highlight>
                <a:latin typeface="Times-Roman"/>
              </a:rPr>
              <a:t>4</a:t>
            </a:r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04756F0-4CDD-909D-5706-8605BAE478B1}"/>
              </a:ext>
            </a:extLst>
          </p:cNvPr>
          <p:cNvSpPr txBox="1"/>
          <p:nvPr/>
        </p:nvSpPr>
        <p:spPr>
          <a:xfrm>
            <a:off x="4154561" y="3223190"/>
            <a:ext cx="6096000" cy="6565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Times-Roman"/>
              </a:rPr>
              <a:t>A</a:t>
            </a:r>
            <a:r>
              <a:rPr lang="en-US" sz="2800" b="1" baseline="30000" dirty="0">
                <a:solidFill>
                  <a:schemeClr val="tx1"/>
                </a:solidFill>
                <a:latin typeface="Times-Roman"/>
              </a:rPr>
              <a:t>2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 [</a:t>
            </a:r>
            <a:r>
              <a:rPr lang="en-US" dirty="0">
                <a:latin typeface="Times-Roman"/>
              </a:rPr>
              <a:t>1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 ][ 5] = min(A</a:t>
            </a:r>
            <a:r>
              <a:rPr lang="en-US" sz="2800" b="1" baseline="30000" dirty="0">
                <a:latin typeface="Times-Roman"/>
              </a:rPr>
              <a:t>1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 [</a:t>
            </a:r>
            <a:r>
              <a:rPr lang="en-US" dirty="0">
                <a:latin typeface="Times-Roman"/>
              </a:rPr>
              <a:t>1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 ][ 5] , A</a:t>
            </a:r>
            <a:r>
              <a:rPr lang="en-US" sz="2800" b="1" baseline="30000" dirty="0">
                <a:latin typeface="Times-Roman"/>
              </a:rPr>
              <a:t>1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 [</a:t>
            </a:r>
            <a:r>
              <a:rPr lang="en-US" dirty="0">
                <a:latin typeface="Times-Roman"/>
              </a:rPr>
              <a:t>1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 ][ 2] + A</a:t>
            </a:r>
            <a:r>
              <a:rPr lang="en-US" sz="2800" b="1" baseline="30000" dirty="0">
                <a:latin typeface="Times-Roman"/>
              </a:rPr>
              <a:t>1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 [2 ][ 5])</a:t>
            </a:r>
          </a:p>
          <a:p>
            <a:r>
              <a:rPr lang="en-US" dirty="0">
                <a:latin typeface="Times-Roman"/>
              </a:rPr>
              <a:t>                  = min(</a:t>
            </a:r>
            <a:r>
              <a:rPr lang="en-US" dirty="0">
                <a:cs typeface="Aldhabi" panose="01000000000000000000" pitchFamily="2" charset="-78"/>
              </a:rPr>
              <a:t>-4</a:t>
            </a:r>
            <a:r>
              <a:rPr lang="en-US" dirty="0">
                <a:latin typeface="Times-Roman"/>
              </a:rPr>
              <a:t>, 3+7) = </a:t>
            </a:r>
            <a:r>
              <a:rPr lang="en-US" dirty="0">
                <a:latin typeface="Times-Roman"/>
                <a:cs typeface="Aldhabi" panose="01000000000000000000" pitchFamily="2" charset="-78"/>
              </a:rPr>
              <a:t>-4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AF2586A-434E-1F58-816A-EADA9DCB68F4}"/>
              </a:ext>
            </a:extLst>
          </p:cNvPr>
          <p:cNvSpPr txBox="1"/>
          <p:nvPr/>
        </p:nvSpPr>
        <p:spPr>
          <a:xfrm>
            <a:off x="4154559" y="4018322"/>
            <a:ext cx="6096000" cy="6565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Times-Roman"/>
              </a:rPr>
              <a:t>A</a:t>
            </a:r>
            <a:r>
              <a:rPr lang="en-US" sz="2800" b="1" baseline="30000" dirty="0">
                <a:solidFill>
                  <a:schemeClr val="tx1"/>
                </a:solidFill>
                <a:latin typeface="Times-Roman"/>
              </a:rPr>
              <a:t>2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 [3 ][ 4] = min(A</a:t>
            </a:r>
            <a:r>
              <a:rPr lang="en-US" sz="2800" b="1" baseline="30000" dirty="0">
                <a:latin typeface="Times-Roman"/>
              </a:rPr>
              <a:t>1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 [3 ][ 4] , A</a:t>
            </a:r>
            <a:r>
              <a:rPr lang="en-US" sz="2800" b="1" baseline="30000" dirty="0">
                <a:latin typeface="Times-Roman"/>
              </a:rPr>
              <a:t>1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 [3 ][ 2] + A</a:t>
            </a:r>
            <a:r>
              <a:rPr lang="en-US" sz="2800" b="1" baseline="30000" dirty="0">
                <a:latin typeface="Times-Roman"/>
              </a:rPr>
              <a:t>1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 [2 ][ 4])</a:t>
            </a:r>
          </a:p>
          <a:p>
            <a:r>
              <a:rPr lang="en-US" dirty="0">
                <a:latin typeface="Times-Roman"/>
              </a:rPr>
              <a:t>                  = min(</a:t>
            </a:r>
            <a:r>
              <a:rPr lang="en-US" sz="1800" dirty="0">
                <a:solidFill>
                  <a:schemeClr val="tx1"/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∞</a:t>
            </a:r>
            <a:r>
              <a:rPr lang="en-US" dirty="0">
                <a:latin typeface="Times-Roman"/>
              </a:rPr>
              <a:t>, 4+1) = </a:t>
            </a:r>
            <a:r>
              <a:rPr lang="en-US" dirty="0">
                <a:highlight>
                  <a:srgbClr val="FFFF00"/>
                </a:highlight>
                <a:latin typeface="Times-Roman"/>
              </a:rPr>
              <a:t>5</a:t>
            </a:r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7D09ED1-E450-71D9-895D-F29FA38F2C80}"/>
              </a:ext>
            </a:extLst>
          </p:cNvPr>
          <p:cNvSpPr txBox="1"/>
          <p:nvPr/>
        </p:nvSpPr>
        <p:spPr>
          <a:xfrm>
            <a:off x="4187691" y="4647801"/>
            <a:ext cx="6427300" cy="6565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Times-Roman"/>
              </a:rPr>
              <a:t>A</a:t>
            </a:r>
            <a:r>
              <a:rPr lang="en-US" sz="2800" b="1" baseline="30000" dirty="0">
                <a:solidFill>
                  <a:schemeClr val="tx1"/>
                </a:solidFill>
                <a:latin typeface="Times-Roman"/>
              </a:rPr>
              <a:t>2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 [3 ][ 5] = min(A</a:t>
            </a:r>
            <a:r>
              <a:rPr lang="en-US" sz="2800" b="1" baseline="30000" dirty="0">
                <a:latin typeface="Times-Roman"/>
              </a:rPr>
              <a:t>1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 [3 ][ 5] , A</a:t>
            </a:r>
            <a:r>
              <a:rPr lang="en-US" sz="2800" b="1" baseline="30000" dirty="0">
                <a:latin typeface="Times-Roman"/>
              </a:rPr>
              <a:t>1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 [3 ][ 2] + A</a:t>
            </a:r>
            <a:r>
              <a:rPr lang="en-US" sz="2800" b="1" baseline="30000" dirty="0">
                <a:latin typeface="Times-Roman"/>
              </a:rPr>
              <a:t>1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 [2 ][ 5])</a:t>
            </a:r>
          </a:p>
          <a:p>
            <a:r>
              <a:rPr lang="en-US" dirty="0">
                <a:latin typeface="Times-Roman"/>
              </a:rPr>
              <a:t>                  = min(</a:t>
            </a:r>
            <a:r>
              <a:rPr lang="en-US" sz="1800" dirty="0">
                <a:solidFill>
                  <a:schemeClr val="tx1"/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∞</a:t>
            </a:r>
            <a:r>
              <a:rPr lang="en-US" dirty="0">
                <a:latin typeface="Times-Roman"/>
              </a:rPr>
              <a:t>, 4+7) = </a:t>
            </a:r>
            <a:r>
              <a:rPr lang="en-US" dirty="0">
                <a:highlight>
                  <a:srgbClr val="FFFF00"/>
                </a:highlight>
                <a:latin typeface="Times-Roman"/>
              </a:rPr>
              <a:t>11</a:t>
            </a:r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29BE550-B1EC-7A40-5FCC-3FCCB029A9C5}"/>
              </a:ext>
            </a:extLst>
          </p:cNvPr>
          <p:cNvSpPr txBox="1"/>
          <p:nvPr/>
        </p:nvSpPr>
        <p:spPr>
          <a:xfrm>
            <a:off x="2624747" y="3681862"/>
            <a:ext cx="4157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4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3ABCCB5A-9890-7A7D-2436-2C4FB31B4AC0}"/>
              </a:ext>
            </a:extLst>
          </p:cNvPr>
          <p:cNvCxnSpPr>
            <a:cxnSpLocks/>
          </p:cNvCxnSpPr>
          <p:nvPr/>
        </p:nvCxnSpPr>
        <p:spPr>
          <a:xfrm>
            <a:off x="2528951" y="3777005"/>
            <a:ext cx="145774" cy="29710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57EC8C5-B1B8-D039-02F1-317CF332CE94}"/>
              </a:ext>
            </a:extLst>
          </p:cNvPr>
          <p:cNvCxnSpPr/>
          <p:nvPr/>
        </p:nvCxnSpPr>
        <p:spPr>
          <a:xfrm>
            <a:off x="2487800" y="4510743"/>
            <a:ext cx="145774" cy="29710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009A13DA-8F4F-3A90-EBD5-896A83527F0D}"/>
              </a:ext>
            </a:extLst>
          </p:cNvPr>
          <p:cNvSpPr txBox="1"/>
          <p:nvPr/>
        </p:nvSpPr>
        <p:spPr>
          <a:xfrm>
            <a:off x="2589394" y="4407121"/>
            <a:ext cx="4157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Times-Roman"/>
              </a:rPr>
              <a:t>5</a:t>
            </a:r>
            <a:endParaRPr lang="en-US" b="1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23745C7-0729-2508-DDA4-0CBCDE4F1F59}"/>
              </a:ext>
            </a:extLst>
          </p:cNvPr>
          <p:cNvCxnSpPr/>
          <p:nvPr/>
        </p:nvCxnSpPr>
        <p:spPr>
          <a:xfrm>
            <a:off x="3011261" y="4530623"/>
            <a:ext cx="145774" cy="29710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D4273666-20B6-5799-9BDA-774D3A062DA3}"/>
              </a:ext>
            </a:extLst>
          </p:cNvPr>
          <p:cNvSpPr txBox="1"/>
          <p:nvPr/>
        </p:nvSpPr>
        <p:spPr>
          <a:xfrm>
            <a:off x="3059847" y="4400497"/>
            <a:ext cx="4157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Times-Roman"/>
              </a:rPr>
              <a:t>11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561703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13" grpId="0"/>
      <p:bldP spid="14" grpId="0"/>
      <p:bldP spid="15" grpId="0"/>
      <p:bldP spid="19" grpId="0"/>
      <p:bldP spid="8" grpId="0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75B55688-2693-10C5-BAC2-1F6D12836F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7641247"/>
              </p:ext>
            </p:extLst>
          </p:nvPr>
        </p:nvGraphicFramePr>
        <p:xfrm>
          <a:off x="511560" y="2321583"/>
          <a:ext cx="2884560" cy="2235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0760">
                  <a:extLst>
                    <a:ext uri="{9D8B030D-6E8A-4147-A177-3AD203B41FA5}">
                      <a16:colId xmlns:a16="http://schemas.microsoft.com/office/drawing/2014/main" val="2131873479"/>
                    </a:ext>
                  </a:extLst>
                </a:gridCol>
                <a:gridCol w="480760">
                  <a:extLst>
                    <a:ext uri="{9D8B030D-6E8A-4147-A177-3AD203B41FA5}">
                      <a16:colId xmlns:a16="http://schemas.microsoft.com/office/drawing/2014/main" val="1259921411"/>
                    </a:ext>
                  </a:extLst>
                </a:gridCol>
                <a:gridCol w="480760">
                  <a:extLst>
                    <a:ext uri="{9D8B030D-6E8A-4147-A177-3AD203B41FA5}">
                      <a16:colId xmlns:a16="http://schemas.microsoft.com/office/drawing/2014/main" val="99378389"/>
                    </a:ext>
                  </a:extLst>
                </a:gridCol>
                <a:gridCol w="480760">
                  <a:extLst>
                    <a:ext uri="{9D8B030D-6E8A-4147-A177-3AD203B41FA5}">
                      <a16:colId xmlns:a16="http://schemas.microsoft.com/office/drawing/2014/main" val="1490699970"/>
                    </a:ext>
                  </a:extLst>
                </a:gridCol>
                <a:gridCol w="480760">
                  <a:extLst>
                    <a:ext uri="{9D8B030D-6E8A-4147-A177-3AD203B41FA5}">
                      <a16:colId xmlns:a16="http://schemas.microsoft.com/office/drawing/2014/main" val="4066303679"/>
                    </a:ext>
                  </a:extLst>
                </a:gridCol>
                <a:gridCol w="480760">
                  <a:extLst>
                    <a:ext uri="{9D8B030D-6E8A-4147-A177-3AD203B41FA5}">
                      <a16:colId xmlns:a16="http://schemas.microsoft.com/office/drawing/2014/main" val="1413999397"/>
                    </a:ext>
                  </a:extLst>
                </a:gridCol>
              </a:tblGrid>
              <a:tr h="31296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</a:t>
                      </a:r>
                      <a:r>
                        <a:rPr lang="en-US" sz="2800" baseline="30000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baseline="30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031183"/>
                  </a:ext>
                </a:extLst>
              </a:tr>
              <a:tr h="31296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dirty="0">
                        <a:solidFill>
                          <a:schemeClr val="tx1"/>
                        </a:solidFill>
                        <a:latin typeface="Aldhabi" panose="01000000000000000000" pitchFamily="2" charset="-78"/>
                        <a:cs typeface="Aldhabi" panose="01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-4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18779807"/>
                  </a:ext>
                </a:extLst>
              </a:tr>
              <a:tr h="31296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Aldhabi" panose="01000000000000000000" pitchFamily="2" charset="-78"/>
                          <a:cs typeface="Aldhabi" panose="01000000000000000000" pitchFamily="2" charset="-78"/>
                        </a:rPr>
                        <a:t>∞</a:t>
                      </a:r>
                      <a:endParaRPr lang="en-US" dirty="0">
                        <a:solidFill>
                          <a:schemeClr val="tx1"/>
                        </a:solidFill>
                        <a:latin typeface="Aldhabi" panose="01000000000000000000" pitchFamily="2" charset="-78"/>
                        <a:cs typeface="Aldhabi" panose="01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Aldhabi" panose="01000000000000000000" pitchFamily="2" charset="-78"/>
                          <a:cs typeface="Aldhabi" panose="01000000000000000000" pitchFamily="2" charset="-78"/>
                        </a:rPr>
                        <a:t>∞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4949695"/>
                  </a:ext>
                </a:extLst>
              </a:tr>
              <a:tr h="31296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Aldhabi" panose="01000000000000000000" pitchFamily="2" charset="-78"/>
                          <a:cs typeface="Aldhabi" panose="01000000000000000000" pitchFamily="2" charset="-78"/>
                        </a:rPr>
                        <a:t>∞</a:t>
                      </a:r>
                      <a:endParaRPr lang="en-US" dirty="0">
                        <a:solidFill>
                          <a:schemeClr val="tx1"/>
                        </a:solidFill>
                        <a:latin typeface="Aldhabi" panose="01000000000000000000" pitchFamily="2" charset="-78"/>
                        <a:cs typeface="Aldhabi" panose="01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6537987"/>
                  </a:ext>
                </a:extLst>
              </a:tr>
              <a:tr h="31296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-5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-2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05389522"/>
                  </a:ext>
                </a:extLst>
              </a:tr>
              <a:tr h="31296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Aldhabi" panose="01000000000000000000" pitchFamily="2" charset="-78"/>
                          <a:cs typeface="Aldhabi" panose="01000000000000000000" pitchFamily="2" charset="-78"/>
                        </a:rPr>
                        <a:t>∞</a:t>
                      </a:r>
                      <a:endParaRPr lang="en-US" dirty="0">
                        <a:solidFill>
                          <a:schemeClr val="tx1"/>
                        </a:solidFill>
                        <a:latin typeface="Aldhabi" panose="01000000000000000000" pitchFamily="2" charset="-78"/>
                        <a:cs typeface="Aldhabi" panose="01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Aldhabi" panose="01000000000000000000" pitchFamily="2" charset="-78"/>
                          <a:cs typeface="Aldhabi" panose="01000000000000000000" pitchFamily="2" charset="-78"/>
                        </a:rPr>
                        <a:t>∞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Aldhabi" panose="01000000000000000000" pitchFamily="2" charset="-78"/>
                          <a:cs typeface="Aldhabi" panose="01000000000000000000" pitchFamily="2" charset="-78"/>
                        </a:rPr>
                        <a:t>∞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9417011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9B52AC50-0E9B-0EED-DED7-99B8903000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307" t="30965" r="44732" b="42560"/>
          <a:stretch/>
        </p:blipFill>
        <p:spPr>
          <a:xfrm>
            <a:off x="9372549" y="277890"/>
            <a:ext cx="2718283" cy="2385432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F676FE00-90B7-C0D8-25F2-128900E49C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6389651"/>
              </p:ext>
            </p:extLst>
          </p:nvPr>
        </p:nvGraphicFramePr>
        <p:xfrm>
          <a:off x="479281" y="17114"/>
          <a:ext cx="2884560" cy="2235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0760">
                  <a:extLst>
                    <a:ext uri="{9D8B030D-6E8A-4147-A177-3AD203B41FA5}">
                      <a16:colId xmlns:a16="http://schemas.microsoft.com/office/drawing/2014/main" val="2131873479"/>
                    </a:ext>
                  </a:extLst>
                </a:gridCol>
                <a:gridCol w="480760">
                  <a:extLst>
                    <a:ext uri="{9D8B030D-6E8A-4147-A177-3AD203B41FA5}">
                      <a16:colId xmlns:a16="http://schemas.microsoft.com/office/drawing/2014/main" val="1259921411"/>
                    </a:ext>
                  </a:extLst>
                </a:gridCol>
                <a:gridCol w="480760">
                  <a:extLst>
                    <a:ext uri="{9D8B030D-6E8A-4147-A177-3AD203B41FA5}">
                      <a16:colId xmlns:a16="http://schemas.microsoft.com/office/drawing/2014/main" val="99378389"/>
                    </a:ext>
                  </a:extLst>
                </a:gridCol>
                <a:gridCol w="480760">
                  <a:extLst>
                    <a:ext uri="{9D8B030D-6E8A-4147-A177-3AD203B41FA5}">
                      <a16:colId xmlns:a16="http://schemas.microsoft.com/office/drawing/2014/main" val="1490699970"/>
                    </a:ext>
                  </a:extLst>
                </a:gridCol>
                <a:gridCol w="480760">
                  <a:extLst>
                    <a:ext uri="{9D8B030D-6E8A-4147-A177-3AD203B41FA5}">
                      <a16:colId xmlns:a16="http://schemas.microsoft.com/office/drawing/2014/main" val="4066303679"/>
                    </a:ext>
                  </a:extLst>
                </a:gridCol>
                <a:gridCol w="480760">
                  <a:extLst>
                    <a:ext uri="{9D8B030D-6E8A-4147-A177-3AD203B41FA5}">
                      <a16:colId xmlns:a16="http://schemas.microsoft.com/office/drawing/2014/main" val="1413999397"/>
                    </a:ext>
                  </a:extLst>
                </a:gridCol>
              </a:tblGrid>
              <a:tr h="31296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</a:t>
                      </a:r>
                      <a:r>
                        <a:rPr lang="en-US" sz="2800" baseline="30000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baseline="30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031183"/>
                  </a:ext>
                </a:extLst>
              </a:tr>
              <a:tr h="31296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dirty="0">
                        <a:solidFill>
                          <a:schemeClr val="tx1"/>
                        </a:solidFill>
                        <a:latin typeface="Aldhabi" panose="01000000000000000000" pitchFamily="2" charset="-78"/>
                        <a:cs typeface="Aldhabi" panose="01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-4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18779807"/>
                  </a:ext>
                </a:extLst>
              </a:tr>
              <a:tr h="31296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Aldhabi" panose="01000000000000000000" pitchFamily="2" charset="-78"/>
                          <a:cs typeface="Aldhabi" panose="01000000000000000000" pitchFamily="2" charset="-78"/>
                        </a:rPr>
                        <a:t>∞</a:t>
                      </a:r>
                      <a:endParaRPr lang="en-US" dirty="0">
                        <a:solidFill>
                          <a:schemeClr val="tx1"/>
                        </a:solidFill>
                        <a:latin typeface="Aldhabi" panose="01000000000000000000" pitchFamily="2" charset="-78"/>
                        <a:cs typeface="Aldhabi" panose="01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Aldhabi" panose="01000000000000000000" pitchFamily="2" charset="-78"/>
                          <a:cs typeface="Aldhabi" panose="01000000000000000000" pitchFamily="2" charset="-78"/>
                        </a:rPr>
                        <a:t>∞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4949695"/>
                  </a:ext>
                </a:extLst>
              </a:tr>
              <a:tr h="31296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Aldhabi" panose="01000000000000000000" pitchFamily="2" charset="-78"/>
                          <a:cs typeface="Aldhabi" panose="01000000000000000000" pitchFamily="2" charset="-78"/>
                        </a:rPr>
                        <a:t>∞</a:t>
                      </a:r>
                      <a:endParaRPr lang="en-US" dirty="0">
                        <a:solidFill>
                          <a:schemeClr val="tx1"/>
                        </a:solidFill>
                        <a:latin typeface="Aldhabi" panose="01000000000000000000" pitchFamily="2" charset="-78"/>
                        <a:cs typeface="Aldhabi" panose="01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6537987"/>
                  </a:ext>
                </a:extLst>
              </a:tr>
              <a:tr h="31296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-5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-2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05389522"/>
                  </a:ext>
                </a:extLst>
              </a:tr>
              <a:tr h="31296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Aldhabi" panose="01000000000000000000" pitchFamily="2" charset="-78"/>
                          <a:cs typeface="Aldhabi" panose="01000000000000000000" pitchFamily="2" charset="-78"/>
                        </a:rPr>
                        <a:t>∞</a:t>
                      </a:r>
                      <a:endParaRPr lang="en-US" dirty="0">
                        <a:solidFill>
                          <a:schemeClr val="tx1"/>
                        </a:solidFill>
                        <a:latin typeface="Aldhabi" panose="01000000000000000000" pitchFamily="2" charset="-78"/>
                        <a:cs typeface="Aldhabi" panose="01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Aldhabi" panose="01000000000000000000" pitchFamily="2" charset="-78"/>
                          <a:cs typeface="Aldhabi" panose="01000000000000000000" pitchFamily="2" charset="-78"/>
                        </a:rPr>
                        <a:t>∞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Aldhabi" panose="01000000000000000000" pitchFamily="2" charset="-78"/>
                          <a:cs typeface="Aldhabi" panose="01000000000000000000" pitchFamily="2" charset="-78"/>
                        </a:rPr>
                        <a:t>∞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9417011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0F4BE075-1C31-787E-CC9A-2FA018AE5787}"/>
              </a:ext>
            </a:extLst>
          </p:cNvPr>
          <p:cNvSpPr txBox="1"/>
          <p:nvPr/>
        </p:nvSpPr>
        <p:spPr>
          <a:xfrm>
            <a:off x="4128055" y="283777"/>
            <a:ext cx="6096000" cy="6565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Times-Roman"/>
              </a:rPr>
              <a:t>A</a:t>
            </a:r>
            <a:r>
              <a:rPr lang="en-US" sz="2800" b="1" baseline="30000" dirty="0">
                <a:latin typeface="Times-Roman"/>
              </a:rPr>
              <a:t>3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 [4 ][ </a:t>
            </a:r>
            <a:r>
              <a:rPr lang="en-US" dirty="0">
                <a:latin typeface="Times-Roman"/>
              </a:rPr>
              <a:t>2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] = min(A</a:t>
            </a:r>
            <a:r>
              <a:rPr lang="en-US" sz="2800" b="1" baseline="30000" dirty="0">
                <a:solidFill>
                  <a:schemeClr val="tx1"/>
                </a:solidFill>
                <a:latin typeface="Times-Roman"/>
              </a:rPr>
              <a:t>2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 [4 ][ 2] , A</a:t>
            </a:r>
            <a:r>
              <a:rPr lang="en-US" sz="2800" b="1" baseline="30000" dirty="0">
                <a:solidFill>
                  <a:schemeClr val="tx1"/>
                </a:solidFill>
                <a:latin typeface="Times-Roman"/>
              </a:rPr>
              <a:t>2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 [4 ][ 3] + A</a:t>
            </a:r>
            <a:r>
              <a:rPr lang="en-US" sz="2800" b="1" baseline="30000" dirty="0">
                <a:solidFill>
                  <a:schemeClr val="tx1"/>
                </a:solidFill>
                <a:latin typeface="Times-Roman"/>
              </a:rPr>
              <a:t>2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 [3 ][ 2])</a:t>
            </a:r>
          </a:p>
          <a:p>
            <a:r>
              <a:rPr lang="en-US" dirty="0">
                <a:latin typeface="Times-Roman"/>
              </a:rPr>
              <a:t>                  = min(5, -5+ 4</a:t>
            </a:r>
            <a:r>
              <a:rPr lang="en-US" sz="1800" dirty="0">
                <a:solidFill>
                  <a:schemeClr val="tx1"/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 </a:t>
            </a:r>
            <a:r>
              <a:rPr lang="en-US" dirty="0">
                <a:latin typeface="Times-Roman"/>
              </a:rPr>
              <a:t>) = </a:t>
            </a:r>
            <a:r>
              <a:rPr lang="en-US" dirty="0">
                <a:highlight>
                  <a:srgbClr val="FFFF00"/>
                </a:highlight>
                <a:latin typeface="Times-Roman"/>
              </a:rPr>
              <a:t>-1</a:t>
            </a:r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0C865D7-F272-2088-B3E3-E10A942F961C}"/>
              </a:ext>
            </a:extLst>
          </p:cNvPr>
          <p:cNvSpPr txBox="1"/>
          <p:nvPr/>
        </p:nvSpPr>
        <p:spPr>
          <a:xfrm>
            <a:off x="4134683" y="1043222"/>
            <a:ext cx="6096000" cy="6565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Times-Roman"/>
              </a:rPr>
              <a:t>A</a:t>
            </a:r>
            <a:r>
              <a:rPr lang="en-US" sz="2800" b="1" baseline="30000" dirty="0">
                <a:latin typeface="Times-Roman"/>
              </a:rPr>
              <a:t>4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 [</a:t>
            </a:r>
            <a:r>
              <a:rPr lang="en-US" dirty="0">
                <a:latin typeface="Times-Roman"/>
              </a:rPr>
              <a:t>1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 ][ 3] = min(A</a:t>
            </a:r>
            <a:r>
              <a:rPr lang="en-US" sz="2800" b="1" baseline="30000" dirty="0">
                <a:solidFill>
                  <a:schemeClr val="tx1"/>
                </a:solidFill>
                <a:latin typeface="Times-Roman"/>
              </a:rPr>
              <a:t>3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 [</a:t>
            </a:r>
            <a:r>
              <a:rPr lang="en-US" dirty="0">
                <a:latin typeface="Times-Roman"/>
              </a:rPr>
              <a:t>1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 ][ 3] , A</a:t>
            </a:r>
            <a:r>
              <a:rPr lang="en-US" sz="2800" b="1" baseline="30000" dirty="0">
                <a:solidFill>
                  <a:schemeClr val="tx1"/>
                </a:solidFill>
                <a:latin typeface="Times-Roman"/>
              </a:rPr>
              <a:t>3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 [</a:t>
            </a:r>
            <a:r>
              <a:rPr lang="en-US" dirty="0">
                <a:latin typeface="Times-Roman"/>
              </a:rPr>
              <a:t>1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 ][ 4] + A</a:t>
            </a:r>
            <a:r>
              <a:rPr lang="en-US" sz="2800" b="1" baseline="30000" dirty="0">
                <a:solidFill>
                  <a:schemeClr val="tx1"/>
                </a:solidFill>
                <a:latin typeface="Times-Roman"/>
              </a:rPr>
              <a:t>3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 [4 ][ 3])</a:t>
            </a:r>
          </a:p>
          <a:p>
            <a:r>
              <a:rPr lang="en-US" dirty="0">
                <a:latin typeface="Times-Roman"/>
              </a:rPr>
              <a:t>                  = min(</a:t>
            </a:r>
            <a:r>
              <a:rPr lang="en-US" dirty="0">
                <a:cs typeface="Aldhabi" panose="01000000000000000000" pitchFamily="2" charset="-78"/>
              </a:rPr>
              <a:t>8</a:t>
            </a:r>
            <a:r>
              <a:rPr lang="en-US" dirty="0">
                <a:latin typeface="Times-Roman"/>
              </a:rPr>
              <a:t>, 4 -5) = </a:t>
            </a:r>
            <a:r>
              <a:rPr lang="en-US" dirty="0">
                <a:highlight>
                  <a:srgbClr val="FFFF00"/>
                </a:highlight>
                <a:latin typeface="Times-Roman"/>
              </a:rPr>
              <a:t>-1</a:t>
            </a:r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04756F0-4CDD-909D-5706-8605BAE478B1}"/>
              </a:ext>
            </a:extLst>
          </p:cNvPr>
          <p:cNvSpPr txBox="1"/>
          <p:nvPr/>
        </p:nvSpPr>
        <p:spPr>
          <a:xfrm>
            <a:off x="4081677" y="1712455"/>
            <a:ext cx="6096000" cy="6565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Times-Roman"/>
              </a:rPr>
              <a:t>A</a:t>
            </a:r>
            <a:r>
              <a:rPr lang="en-US" sz="2800" b="1" baseline="30000" dirty="0">
                <a:latin typeface="Times-Roman"/>
              </a:rPr>
              <a:t>4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 [2 ][ 1] = min(A</a:t>
            </a:r>
            <a:r>
              <a:rPr lang="en-US" sz="2800" b="1" baseline="30000" dirty="0">
                <a:solidFill>
                  <a:schemeClr val="tx1"/>
                </a:solidFill>
                <a:latin typeface="Times-Roman"/>
              </a:rPr>
              <a:t>3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 [2 ][ 1] , A</a:t>
            </a:r>
            <a:r>
              <a:rPr lang="en-US" sz="2800" b="1" baseline="30000" dirty="0">
                <a:solidFill>
                  <a:schemeClr val="tx1"/>
                </a:solidFill>
                <a:latin typeface="Times-Roman"/>
              </a:rPr>
              <a:t>3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 [2 ][ 4] + A</a:t>
            </a:r>
            <a:r>
              <a:rPr lang="en-US" sz="2800" b="1" baseline="30000" dirty="0">
                <a:solidFill>
                  <a:schemeClr val="tx1"/>
                </a:solidFill>
                <a:latin typeface="Times-Roman"/>
              </a:rPr>
              <a:t>3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 [4 ][ 1])</a:t>
            </a:r>
          </a:p>
          <a:p>
            <a:r>
              <a:rPr lang="en-US" dirty="0">
                <a:latin typeface="Times-Roman"/>
              </a:rPr>
              <a:t>                  = min(</a:t>
            </a:r>
            <a:r>
              <a:rPr lang="en-US" sz="1800" dirty="0">
                <a:solidFill>
                  <a:schemeClr val="tx1"/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∞</a:t>
            </a:r>
            <a:r>
              <a:rPr lang="en-US" dirty="0">
                <a:latin typeface="Times-Roman"/>
              </a:rPr>
              <a:t>, 1+2) = </a:t>
            </a:r>
            <a:r>
              <a:rPr lang="en-US" dirty="0">
                <a:highlight>
                  <a:srgbClr val="FFFF00"/>
                </a:highlight>
                <a:latin typeface="Times-Roman"/>
                <a:cs typeface="Aldhabi" panose="01000000000000000000" pitchFamily="2" charset="-78"/>
              </a:rPr>
              <a:t>3</a:t>
            </a:r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AF2586A-434E-1F58-816A-EADA9DCB68F4}"/>
              </a:ext>
            </a:extLst>
          </p:cNvPr>
          <p:cNvSpPr txBox="1"/>
          <p:nvPr/>
        </p:nvSpPr>
        <p:spPr>
          <a:xfrm>
            <a:off x="4113684" y="2373492"/>
            <a:ext cx="6096000" cy="6565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Times-Roman"/>
              </a:rPr>
              <a:t>A</a:t>
            </a:r>
            <a:r>
              <a:rPr lang="en-US" sz="2800" b="1" baseline="30000" dirty="0">
                <a:latin typeface="Times-Roman"/>
              </a:rPr>
              <a:t>4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 [2 ][ 3] = min(A</a:t>
            </a:r>
            <a:r>
              <a:rPr lang="en-US" sz="2800" b="1" baseline="30000" dirty="0">
                <a:solidFill>
                  <a:schemeClr val="tx1"/>
                </a:solidFill>
                <a:latin typeface="Times-Roman"/>
              </a:rPr>
              <a:t>3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 [2 ][ 3] , A</a:t>
            </a:r>
            <a:r>
              <a:rPr lang="en-US" sz="2800" b="1" baseline="30000" dirty="0">
                <a:latin typeface="Times-Roman"/>
              </a:rPr>
              <a:t>3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 [2 ][ 4] + A</a:t>
            </a:r>
            <a:r>
              <a:rPr lang="en-US" sz="2800" b="1" baseline="30000" dirty="0">
                <a:solidFill>
                  <a:schemeClr val="tx1"/>
                </a:solidFill>
                <a:latin typeface="Times-Roman"/>
              </a:rPr>
              <a:t>3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 [4 ][ 3])</a:t>
            </a:r>
          </a:p>
          <a:p>
            <a:r>
              <a:rPr lang="en-US" dirty="0">
                <a:latin typeface="Times-Roman"/>
              </a:rPr>
              <a:t>                  = min(</a:t>
            </a:r>
            <a:r>
              <a:rPr lang="en-US" sz="1800" dirty="0">
                <a:solidFill>
                  <a:schemeClr val="tx1"/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∞</a:t>
            </a:r>
            <a:r>
              <a:rPr lang="en-US" dirty="0">
                <a:latin typeface="Times-Roman"/>
              </a:rPr>
              <a:t>, 1-5) = </a:t>
            </a:r>
            <a:r>
              <a:rPr lang="en-US" dirty="0">
                <a:highlight>
                  <a:srgbClr val="FFFF00"/>
                </a:highlight>
                <a:latin typeface="Times-Roman"/>
              </a:rPr>
              <a:t>-4</a:t>
            </a:r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7D09ED1-E450-71D9-895D-F29FA38F2C80}"/>
              </a:ext>
            </a:extLst>
          </p:cNvPr>
          <p:cNvSpPr txBox="1"/>
          <p:nvPr/>
        </p:nvSpPr>
        <p:spPr>
          <a:xfrm>
            <a:off x="4141311" y="3018481"/>
            <a:ext cx="6427300" cy="6565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Times-Roman"/>
              </a:rPr>
              <a:t>A</a:t>
            </a:r>
            <a:r>
              <a:rPr lang="en-US" sz="2800" b="1" baseline="30000" dirty="0">
                <a:latin typeface="Times-Roman"/>
              </a:rPr>
              <a:t>4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 [2 ][ 5] = min(A</a:t>
            </a:r>
            <a:r>
              <a:rPr lang="en-US" sz="2800" b="1" baseline="30000" dirty="0">
                <a:solidFill>
                  <a:schemeClr val="tx1"/>
                </a:solidFill>
                <a:latin typeface="Times-Roman"/>
              </a:rPr>
              <a:t>3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 [2 ][ 5] , A</a:t>
            </a:r>
            <a:r>
              <a:rPr lang="en-US" sz="2800" b="1" baseline="30000" dirty="0">
                <a:solidFill>
                  <a:schemeClr val="tx1"/>
                </a:solidFill>
                <a:latin typeface="Times-Roman"/>
              </a:rPr>
              <a:t>3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 [2 ][ 4] + A</a:t>
            </a:r>
            <a:r>
              <a:rPr lang="en-US" sz="2800" b="1" baseline="30000" dirty="0">
                <a:latin typeface="Times-Roman"/>
              </a:rPr>
              <a:t>3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 [4 ][ 5])</a:t>
            </a:r>
          </a:p>
          <a:p>
            <a:r>
              <a:rPr lang="en-US" dirty="0">
                <a:latin typeface="Times-Roman"/>
              </a:rPr>
              <a:t>                  = min(7, 1-2) = </a:t>
            </a:r>
            <a:r>
              <a:rPr lang="en-US" dirty="0">
                <a:highlight>
                  <a:srgbClr val="FFFF00"/>
                </a:highlight>
                <a:latin typeface="Times-Roman"/>
              </a:rPr>
              <a:t>-1</a:t>
            </a:r>
            <a:endParaRPr lang="en-US" dirty="0">
              <a:highlight>
                <a:srgbClr val="FFFF00"/>
              </a:highlight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5FD903F-73E4-9A76-F5D8-FD67A3361885}"/>
              </a:ext>
            </a:extLst>
          </p:cNvPr>
          <p:cNvCxnSpPr/>
          <p:nvPr/>
        </p:nvCxnSpPr>
        <p:spPr>
          <a:xfrm>
            <a:off x="1611787" y="3879780"/>
            <a:ext cx="145774" cy="29710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2A255BEE-D4EA-4411-46D3-A3642AE36AC6}"/>
              </a:ext>
            </a:extLst>
          </p:cNvPr>
          <p:cNvSpPr txBox="1"/>
          <p:nvPr/>
        </p:nvSpPr>
        <p:spPr>
          <a:xfrm>
            <a:off x="1679826" y="3728041"/>
            <a:ext cx="4157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Times-Roman"/>
              </a:rPr>
              <a:t>-1</a:t>
            </a:r>
            <a:endParaRPr lang="en-US" b="1" dirty="0"/>
          </a:p>
        </p:txBody>
      </p:sp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75F93873-CAC1-3439-D96D-C1B2D07152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8682018"/>
              </p:ext>
            </p:extLst>
          </p:nvPr>
        </p:nvGraphicFramePr>
        <p:xfrm>
          <a:off x="531438" y="4581083"/>
          <a:ext cx="2884560" cy="2235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0760">
                  <a:extLst>
                    <a:ext uri="{9D8B030D-6E8A-4147-A177-3AD203B41FA5}">
                      <a16:colId xmlns:a16="http://schemas.microsoft.com/office/drawing/2014/main" val="2131873479"/>
                    </a:ext>
                  </a:extLst>
                </a:gridCol>
                <a:gridCol w="480760">
                  <a:extLst>
                    <a:ext uri="{9D8B030D-6E8A-4147-A177-3AD203B41FA5}">
                      <a16:colId xmlns:a16="http://schemas.microsoft.com/office/drawing/2014/main" val="1259921411"/>
                    </a:ext>
                  </a:extLst>
                </a:gridCol>
                <a:gridCol w="480760">
                  <a:extLst>
                    <a:ext uri="{9D8B030D-6E8A-4147-A177-3AD203B41FA5}">
                      <a16:colId xmlns:a16="http://schemas.microsoft.com/office/drawing/2014/main" val="99378389"/>
                    </a:ext>
                  </a:extLst>
                </a:gridCol>
                <a:gridCol w="480760">
                  <a:extLst>
                    <a:ext uri="{9D8B030D-6E8A-4147-A177-3AD203B41FA5}">
                      <a16:colId xmlns:a16="http://schemas.microsoft.com/office/drawing/2014/main" val="1490699970"/>
                    </a:ext>
                  </a:extLst>
                </a:gridCol>
                <a:gridCol w="480760">
                  <a:extLst>
                    <a:ext uri="{9D8B030D-6E8A-4147-A177-3AD203B41FA5}">
                      <a16:colId xmlns:a16="http://schemas.microsoft.com/office/drawing/2014/main" val="4066303679"/>
                    </a:ext>
                  </a:extLst>
                </a:gridCol>
                <a:gridCol w="480760">
                  <a:extLst>
                    <a:ext uri="{9D8B030D-6E8A-4147-A177-3AD203B41FA5}">
                      <a16:colId xmlns:a16="http://schemas.microsoft.com/office/drawing/2014/main" val="1413999397"/>
                    </a:ext>
                  </a:extLst>
                </a:gridCol>
              </a:tblGrid>
              <a:tr h="31296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</a:t>
                      </a:r>
                      <a:r>
                        <a:rPr lang="en-US" sz="2800" baseline="30000" dirty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baseline="30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031183"/>
                  </a:ext>
                </a:extLst>
              </a:tr>
              <a:tr h="31296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dirty="0">
                        <a:solidFill>
                          <a:schemeClr val="tx1"/>
                        </a:solidFill>
                        <a:latin typeface="Aldhabi" panose="01000000000000000000" pitchFamily="2" charset="-78"/>
                        <a:cs typeface="Aldhabi" panose="01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-4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18779807"/>
                  </a:ext>
                </a:extLst>
              </a:tr>
              <a:tr h="31296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Aldhabi" panose="01000000000000000000" pitchFamily="2" charset="-78"/>
                          <a:cs typeface="Aldhabi" panose="01000000000000000000" pitchFamily="2" charset="-78"/>
                        </a:rPr>
                        <a:t>∞</a:t>
                      </a:r>
                      <a:endParaRPr lang="en-US" dirty="0">
                        <a:solidFill>
                          <a:schemeClr val="tx1"/>
                        </a:solidFill>
                        <a:latin typeface="Aldhabi" panose="01000000000000000000" pitchFamily="2" charset="-78"/>
                        <a:cs typeface="Aldhabi" panose="01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Aldhabi" panose="01000000000000000000" pitchFamily="2" charset="-78"/>
                          <a:cs typeface="Aldhabi" panose="01000000000000000000" pitchFamily="2" charset="-78"/>
                        </a:rPr>
                        <a:t>∞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4949695"/>
                  </a:ext>
                </a:extLst>
              </a:tr>
              <a:tr h="31296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Aldhabi" panose="01000000000000000000" pitchFamily="2" charset="-78"/>
                          <a:cs typeface="Aldhabi" panose="01000000000000000000" pitchFamily="2" charset="-78"/>
                        </a:rPr>
                        <a:t>∞</a:t>
                      </a:r>
                      <a:endParaRPr lang="en-US" dirty="0">
                        <a:solidFill>
                          <a:schemeClr val="tx1"/>
                        </a:solidFill>
                        <a:latin typeface="Aldhabi" panose="01000000000000000000" pitchFamily="2" charset="-78"/>
                        <a:cs typeface="Aldhabi" panose="01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6537987"/>
                  </a:ext>
                </a:extLst>
              </a:tr>
              <a:tr h="31296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-1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-5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-2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05389522"/>
                  </a:ext>
                </a:extLst>
              </a:tr>
              <a:tr h="31296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Aldhabi" panose="01000000000000000000" pitchFamily="2" charset="-78"/>
                          <a:cs typeface="Aldhabi" panose="01000000000000000000" pitchFamily="2" charset="-78"/>
                        </a:rPr>
                        <a:t>∞</a:t>
                      </a:r>
                      <a:endParaRPr lang="en-US" dirty="0">
                        <a:solidFill>
                          <a:schemeClr val="tx1"/>
                        </a:solidFill>
                        <a:latin typeface="Aldhabi" panose="01000000000000000000" pitchFamily="2" charset="-78"/>
                        <a:cs typeface="Aldhabi" panose="01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Aldhabi" panose="01000000000000000000" pitchFamily="2" charset="-78"/>
                          <a:cs typeface="Aldhabi" panose="01000000000000000000" pitchFamily="2" charset="-78"/>
                        </a:rPr>
                        <a:t>∞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Aldhabi" panose="01000000000000000000" pitchFamily="2" charset="-78"/>
                          <a:cs typeface="Aldhabi" panose="01000000000000000000" pitchFamily="2" charset="-78"/>
                        </a:rPr>
                        <a:t>∞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9417011"/>
                  </a:ext>
                </a:extLst>
              </a:tr>
            </a:tbl>
          </a:graphicData>
        </a:graphic>
      </p:graphicFrame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E95E5D6-2C97-DC8C-05BC-0AF3288B4481}"/>
              </a:ext>
            </a:extLst>
          </p:cNvPr>
          <p:cNvCxnSpPr/>
          <p:nvPr/>
        </p:nvCxnSpPr>
        <p:spPr>
          <a:xfrm>
            <a:off x="2121996" y="4999591"/>
            <a:ext cx="145774" cy="29710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7C8D6001-25AF-B0EB-02BB-30DA9AD8D34E}"/>
              </a:ext>
            </a:extLst>
          </p:cNvPr>
          <p:cNvSpPr txBox="1"/>
          <p:nvPr/>
        </p:nvSpPr>
        <p:spPr>
          <a:xfrm>
            <a:off x="2176783" y="4874356"/>
            <a:ext cx="4157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Times-Roman"/>
              </a:rPr>
              <a:t>-1</a:t>
            </a:r>
            <a:endParaRPr lang="en-US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171DBF7-BA46-6469-E412-EEDBA36E024E}"/>
              </a:ext>
            </a:extLst>
          </p:cNvPr>
          <p:cNvSpPr txBox="1"/>
          <p:nvPr/>
        </p:nvSpPr>
        <p:spPr>
          <a:xfrm>
            <a:off x="1241802" y="5273713"/>
            <a:ext cx="4157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Times-Roman"/>
              </a:rPr>
              <a:t>3</a:t>
            </a:r>
            <a:endParaRPr lang="en-US" b="1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E1333AD-6523-90C9-ED62-03BBF23E33CC}"/>
              </a:ext>
            </a:extLst>
          </p:cNvPr>
          <p:cNvCxnSpPr/>
          <p:nvPr/>
        </p:nvCxnSpPr>
        <p:spPr>
          <a:xfrm>
            <a:off x="1175542" y="5441484"/>
            <a:ext cx="145774" cy="29710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D564A3A9-C7BF-255B-B759-C518F4862E97}"/>
              </a:ext>
            </a:extLst>
          </p:cNvPr>
          <p:cNvSpPr txBox="1"/>
          <p:nvPr/>
        </p:nvSpPr>
        <p:spPr>
          <a:xfrm>
            <a:off x="2176783" y="5235560"/>
            <a:ext cx="4157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-4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B8E2F61-C0B3-D560-4EC7-3AB45B0F407F}"/>
              </a:ext>
            </a:extLst>
          </p:cNvPr>
          <p:cNvCxnSpPr/>
          <p:nvPr/>
        </p:nvCxnSpPr>
        <p:spPr>
          <a:xfrm>
            <a:off x="2176783" y="5429835"/>
            <a:ext cx="145774" cy="29710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D9FB3D18-D0CF-2AFE-262D-248BA26C5A71}"/>
              </a:ext>
            </a:extLst>
          </p:cNvPr>
          <p:cNvSpPr txBox="1"/>
          <p:nvPr/>
        </p:nvSpPr>
        <p:spPr>
          <a:xfrm>
            <a:off x="3134006" y="5238131"/>
            <a:ext cx="4157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-1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5EE916D-AC67-372F-283E-CD7429DD3F9D}"/>
              </a:ext>
            </a:extLst>
          </p:cNvPr>
          <p:cNvCxnSpPr/>
          <p:nvPr/>
        </p:nvCxnSpPr>
        <p:spPr>
          <a:xfrm>
            <a:off x="3107502" y="5392650"/>
            <a:ext cx="145774" cy="29710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59373027-4E0B-7C1E-B009-89D106A3B99C}"/>
              </a:ext>
            </a:extLst>
          </p:cNvPr>
          <p:cNvSpPr txBox="1"/>
          <p:nvPr/>
        </p:nvSpPr>
        <p:spPr>
          <a:xfrm>
            <a:off x="4134683" y="3657882"/>
            <a:ext cx="6427300" cy="6565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Times-Roman"/>
              </a:rPr>
              <a:t>A</a:t>
            </a:r>
            <a:r>
              <a:rPr lang="en-US" sz="2800" b="1" baseline="30000" dirty="0">
                <a:latin typeface="Times-Roman"/>
              </a:rPr>
              <a:t>4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 [3 ][ 1] = min(A</a:t>
            </a:r>
            <a:r>
              <a:rPr lang="en-US" sz="2800" b="1" baseline="30000" dirty="0">
                <a:solidFill>
                  <a:schemeClr val="tx1"/>
                </a:solidFill>
                <a:latin typeface="Times-Roman"/>
              </a:rPr>
              <a:t>3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 [3 ][ 1] , A</a:t>
            </a:r>
            <a:r>
              <a:rPr lang="en-US" sz="2800" b="1" baseline="30000" dirty="0">
                <a:solidFill>
                  <a:schemeClr val="tx1"/>
                </a:solidFill>
                <a:latin typeface="Times-Roman"/>
              </a:rPr>
              <a:t>3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 [3 ][ 4] + A</a:t>
            </a:r>
            <a:r>
              <a:rPr lang="en-US" sz="2800" b="1" baseline="30000" dirty="0">
                <a:latin typeface="Times-Roman"/>
              </a:rPr>
              <a:t>3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 [4 ][ 1])</a:t>
            </a:r>
          </a:p>
          <a:p>
            <a:r>
              <a:rPr lang="en-US" dirty="0">
                <a:latin typeface="Times-Roman"/>
              </a:rPr>
              <a:t>                  = min(</a:t>
            </a:r>
            <a:r>
              <a:rPr lang="en-US" sz="1800" dirty="0">
                <a:solidFill>
                  <a:schemeClr val="tx1"/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∞</a:t>
            </a:r>
            <a:r>
              <a:rPr lang="en-US" dirty="0">
                <a:latin typeface="Times-Roman"/>
              </a:rPr>
              <a:t>, 5+2) = </a:t>
            </a:r>
            <a:r>
              <a:rPr lang="en-US" dirty="0">
                <a:highlight>
                  <a:srgbClr val="FFFF00"/>
                </a:highlight>
                <a:latin typeface="Times-Roman"/>
              </a:rPr>
              <a:t>7</a:t>
            </a:r>
            <a:endParaRPr lang="en-US" dirty="0">
              <a:highlight>
                <a:srgbClr val="FFFF00"/>
              </a:highlight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B1614DB7-3C67-5D6F-E28E-09BE16BD727E}"/>
              </a:ext>
            </a:extLst>
          </p:cNvPr>
          <p:cNvCxnSpPr/>
          <p:nvPr/>
        </p:nvCxnSpPr>
        <p:spPr>
          <a:xfrm>
            <a:off x="1175542" y="5802136"/>
            <a:ext cx="145774" cy="29710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97976E07-7D93-09E1-5EFC-891A7718FFA0}"/>
              </a:ext>
            </a:extLst>
          </p:cNvPr>
          <p:cNvSpPr txBox="1"/>
          <p:nvPr/>
        </p:nvSpPr>
        <p:spPr>
          <a:xfrm>
            <a:off x="1246707" y="5642061"/>
            <a:ext cx="4157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7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90501A7-8F09-4953-3536-4F3558479809}"/>
              </a:ext>
            </a:extLst>
          </p:cNvPr>
          <p:cNvSpPr txBox="1"/>
          <p:nvPr/>
        </p:nvSpPr>
        <p:spPr>
          <a:xfrm>
            <a:off x="4128055" y="4285682"/>
            <a:ext cx="6427300" cy="6565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Times-Roman"/>
              </a:rPr>
              <a:t>A</a:t>
            </a:r>
            <a:r>
              <a:rPr lang="en-US" sz="2800" b="1" baseline="30000" dirty="0">
                <a:latin typeface="Times-Roman"/>
              </a:rPr>
              <a:t>4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 [3 ][ </a:t>
            </a:r>
            <a:r>
              <a:rPr lang="en-US" dirty="0">
                <a:latin typeface="Times-Roman"/>
              </a:rPr>
              <a:t>5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] = min(A</a:t>
            </a:r>
            <a:r>
              <a:rPr lang="en-US" sz="2800" b="1" baseline="30000" dirty="0">
                <a:solidFill>
                  <a:schemeClr val="tx1"/>
                </a:solidFill>
                <a:latin typeface="Times-Roman"/>
              </a:rPr>
              <a:t>3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 [3 ][ </a:t>
            </a:r>
            <a:r>
              <a:rPr lang="en-US" dirty="0">
                <a:latin typeface="Times-Roman"/>
              </a:rPr>
              <a:t>5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] , A</a:t>
            </a:r>
            <a:r>
              <a:rPr lang="en-US" sz="2800" b="1" baseline="30000" dirty="0">
                <a:solidFill>
                  <a:schemeClr val="tx1"/>
                </a:solidFill>
                <a:latin typeface="Times-Roman"/>
              </a:rPr>
              <a:t>3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 [3 ][ 4] + A</a:t>
            </a:r>
            <a:r>
              <a:rPr lang="en-US" sz="2800" b="1" baseline="30000" dirty="0">
                <a:latin typeface="Times-Roman"/>
              </a:rPr>
              <a:t>3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 [4 ][ </a:t>
            </a:r>
            <a:r>
              <a:rPr lang="en-US" dirty="0">
                <a:latin typeface="Times-Roman"/>
              </a:rPr>
              <a:t>5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])</a:t>
            </a:r>
          </a:p>
          <a:p>
            <a:r>
              <a:rPr lang="en-US" dirty="0">
                <a:latin typeface="Times-Roman"/>
              </a:rPr>
              <a:t>                  = min(11, 5-2) = </a:t>
            </a:r>
            <a:r>
              <a:rPr lang="en-US" dirty="0">
                <a:highlight>
                  <a:srgbClr val="FFFF00"/>
                </a:highlight>
                <a:latin typeface="Times-Roman"/>
              </a:rPr>
              <a:t>3</a:t>
            </a:r>
            <a:endParaRPr lang="en-US" dirty="0">
              <a:highlight>
                <a:srgbClr val="FFFF00"/>
              </a:highlight>
            </a:endParaRP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F25E7421-B662-9CCA-298D-FDE9E1D9A8CD}"/>
              </a:ext>
            </a:extLst>
          </p:cNvPr>
          <p:cNvCxnSpPr/>
          <p:nvPr/>
        </p:nvCxnSpPr>
        <p:spPr>
          <a:xfrm>
            <a:off x="3117062" y="5764967"/>
            <a:ext cx="145774" cy="29710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ABA7746C-E276-3E31-D151-2832367DA204}"/>
              </a:ext>
            </a:extLst>
          </p:cNvPr>
          <p:cNvSpPr txBox="1"/>
          <p:nvPr/>
        </p:nvSpPr>
        <p:spPr>
          <a:xfrm>
            <a:off x="3188227" y="5604892"/>
            <a:ext cx="4157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3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3EE168E-B4F1-393E-882F-1EDA56B5CC18}"/>
              </a:ext>
            </a:extLst>
          </p:cNvPr>
          <p:cNvSpPr txBox="1"/>
          <p:nvPr/>
        </p:nvSpPr>
        <p:spPr>
          <a:xfrm>
            <a:off x="4098562" y="4922975"/>
            <a:ext cx="6427300" cy="6565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Times-Roman"/>
              </a:rPr>
              <a:t>A</a:t>
            </a:r>
            <a:r>
              <a:rPr lang="en-US" sz="2800" b="1" baseline="30000" dirty="0">
                <a:latin typeface="Times-Roman"/>
              </a:rPr>
              <a:t>4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 [5 ][ 1] = min(A</a:t>
            </a:r>
            <a:r>
              <a:rPr lang="en-US" sz="2800" b="1" baseline="30000" dirty="0">
                <a:solidFill>
                  <a:schemeClr val="tx1"/>
                </a:solidFill>
                <a:latin typeface="Times-Roman"/>
              </a:rPr>
              <a:t>3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 [5 ][ 1] , A</a:t>
            </a:r>
            <a:r>
              <a:rPr lang="en-US" sz="2800" b="1" baseline="30000" dirty="0">
                <a:solidFill>
                  <a:schemeClr val="tx1"/>
                </a:solidFill>
                <a:latin typeface="Times-Roman"/>
              </a:rPr>
              <a:t>3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 [5 ][ 4] + A</a:t>
            </a:r>
            <a:r>
              <a:rPr lang="en-US" sz="2800" b="1" baseline="30000" dirty="0">
                <a:latin typeface="Times-Roman"/>
              </a:rPr>
              <a:t>3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 [4 ][ 1])</a:t>
            </a:r>
          </a:p>
          <a:p>
            <a:r>
              <a:rPr lang="en-US" dirty="0">
                <a:latin typeface="Times-Roman"/>
              </a:rPr>
              <a:t>                  = min(</a:t>
            </a:r>
            <a:r>
              <a:rPr lang="en-US" sz="1800" dirty="0">
                <a:solidFill>
                  <a:schemeClr val="tx1"/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∞</a:t>
            </a:r>
            <a:r>
              <a:rPr lang="en-US" dirty="0">
                <a:latin typeface="Times-Roman"/>
              </a:rPr>
              <a:t>, 6+2) = </a:t>
            </a:r>
            <a:r>
              <a:rPr lang="en-US" dirty="0">
                <a:highlight>
                  <a:srgbClr val="FFFF00"/>
                </a:highlight>
                <a:latin typeface="Times-Roman"/>
              </a:rPr>
              <a:t>8</a:t>
            </a:r>
            <a:endParaRPr lang="en-US" dirty="0">
              <a:highlight>
                <a:srgbClr val="FFFF00"/>
              </a:highlight>
            </a:endParaRP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B0049C69-41CC-C2B1-A118-966031E79343}"/>
              </a:ext>
            </a:extLst>
          </p:cNvPr>
          <p:cNvCxnSpPr/>
          <p:nvPr/>
        </p:nvCxnSpPr>
        <p:spPr>
          <a:xfrm>
            <a:off x="1182169" y="6497874"/>
            <a:ext cx="145774" cy="29710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F65232CB-5D39-2B0C-BB1B-62152471E33D}"/>
              </a:ext>
            </a:extLst>
          </p:cNvPr>
          <p:cNvSpPr txBox="1"/>
          <p:nvPr/>
        </p:nvSpPr>
        <p:spPr>
          <a:xfrm>
            <a:off x="1253334" y="6337799"/>
            <a:ext cx="4157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8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C136736-7E0B-1CFA-7C5A-B26CCE42602F}"/>
              </a:ext>
            </a:extLst>
          </p:cNvPr>
          <p:cNvSpPr txBox="1"/>
          <p:nvPr/>
        </p:nvSpPr>
        <p:spPr>
          <a:xfrm>
            <a:off x="4081677" y="5576242"/>
            <a:ext cx="6427300" cy="6565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Times-Roman"/>
              </a:rPr>
              <a:t>A</a:t>
            </a:r>
            <a:r>
              <a:rPr lang="en-US" sz="2800" b="1" baseline="30000" dirty="0">
                <a:latin typeface="Times-Roman"/>
              </a:rPr>
              <a:t>4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 [5 ][ </a:t>
            </a:r>
            <a:r>
              <a:rPr lang="en-US" dirty="0">
                <a:latin typeface="Times-Roman"/>
              </a:rPr>
              <a:t>2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] = min(A</a:t>
            </a:r>
            <a:r>
              <a:rPr lang="en-US" sz="2800" b="1" baseline="30000" dirty="0">
                <a:solidFill>
                  <a:schemeClr val="tx1"/>
                </a:solidFill>
                <a:latin typeface="Times-Roman"/>
              </a:rPr>
              <a:t>3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 [5 ][ </a:t>
            </a:r>
            <a:r>
              <a:rPr lang="en-US" dirty="0">
                <a:latin typeface="Times-Roman"/>
              </a:rPr>
              <a:t>2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] , A</a:t>
            </a:r>
            <a:r>
              <a:rPr lang="en-US" sz="2800" b="1" baseline="30000" dirty="0">
                <a:solidFill>
                  <a:schemeClr val="tx1"/>
                </a:solidFill>
                <a:latin typeface="Times-Roman"/>
              </a:rPr>
              <a:t>3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 [5 ][ 4] + A</a:t>
            </a:r>
            <a:r>
              <a:rPr lang="en-US" sz="2800" b="1" baseline="30000" dirty="0">
                <a:latin typeface="Times-Roman"/>
              </a:rPr>
              <a:t>3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 [4 ][ </a:t>
            </a:r>
            <a:r>
              <a:rPr lang="en-US" dirty="0">
                <a:latin typeface="Times-Roman"/>
              </a:rPr>
              <a:t>2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])</a:t>
            </a:r>
          </a:p>
          <a:p>
            <a:r>
              <a:rPr lang="en-US" dirty="0">
                <a:latin typeface="Times-Roman"/>
              </a:rPr>
              <a:t>                  = min(</a:t>
            </a:r>
            <a:r>
              <a:rPr lang="en-US" sz="1800" dirty="0">
                <a:solidFill>
                  <a:schemeClr val="tx1"/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∞</a:t>
            </a:r>
            <a:r>
              <a:rPr lang="en-US" dirty="0">
                <a:latin typeface="Times-Roman"/>
              </a:rPr>
              <a:t>, 6-1) = </a:t>
            </a:r>
            <a:r>
              <a:rPr lang="en-US" dirty="0">
                <a:highlight>
                  <a:srgbClr val="FFFF00"/>
                </a:highlight>
                <a:latin typeface="Times-Roman"/>
              </a:rPr>
              <a:t>5</a:t>
            </a:r>
            <a:endParaRPr lang="en-US" dirty="0">
              <a:highlight>
                <a:srgbClr val="FFFF00"/>
              </a:highlight>
            </a:endParaRP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67DA4F0B-E944-F585-E06C-13BFCE708BE6}"/>
              </a:ext>
            </a:extLst>
          </p:cNvPr>
          <p:cNvCxnSpPr/>
          <p:nvPr/>
        </p:nvCxnSpPr>
        <p:spPr>
          <a:xfrm>
            <a:off x="1654387" y="6497738"/>
            <a:ext cx="145774" cy="29710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C6CBFA0E-2988-CF44-CBA6-C1EAB8AF827E}"/>
              </a:ext>
            </a:extLst>
          </p:cNvPr>
          <p:cNvSpPr txBox="1"/>
          <p:nvPr/>
        </p:nvSpPr>
        <p:spPr>
          <a:xfrm>
            <a:off x="1725552" y="6337663"/>
            <a:ext cx="4157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5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DDEBC96-8729-E463-4E1F-5680928D0A42}"/>
              </a:ext>
            </a:extLst>
          </p:cNvPr>
          <p:cNvSpPr txBox="1"/>
          <p:nvPr/>
        </p:nvSpPr>
        <p:spPr>
          <a:xfrm>
            <a:off x="4048549" y="6244702"/>
            <a:ext cx="6427300" cy="6565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Times-Roman"/>
              </a:rPr>
              <a:t>A</a:t>
            </a:r>
            <a:r>
              <a:rPr lang="en-US" sz="2800" b="1" baseline="30000" dirty="0">
                <a:latin typeface="Times-Roman"/>
              </a:rPr>
              <a:t>4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 [5 ][ 3] = min(A</a:t>
            </a:r>
            <a:r>
              <a:rPr lang="en-US" sz="2800" b="1" baseline="30000" dirty="0">
                <a:solidFill>
                  <a:schemeClr val="tx1"/>
                </a:solidFill>
                <a:latin typeface="Times-Roman"/>
              </a:rPr>
              <a:t>3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 [5 ][ 3] , A</a:t>
            </a:r>
            <a:r>
              <a:rPr lang="en-US" sz="2800" b="1" baseline="30000" dirty="0">
                <a:solidFill>
                  <a:schemeClr val="tx1"/>
                </a:solidFill>
                <a:latin typeface="Times-Roman"/>
              </a:rPr>
              <a:t>3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 [5 ][ 4] + A</a:t>
            </a:r>
            <a:r>
              <a:rPr lang="en-US" sz="2800" b="1" baseline="30000" dirty="0">
                <a:latin typeface="Times-Roman"/>
              </a:rPr>
              <a:t>3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 [4 ][ 3])</a:t>
            </a:r>
          </a:p>
          <a:p>
            <a:r>
              <a:rPr lang="en-US" dirty="0">
                <a:latin typeface="Times-Roman"/>
              </a:rPr>
              <a:t>                  = min(</a:t>
            </a:r>
            <a:r>
              <a:rPr lang="en-US" sz="1800" dirty="0">
                <a:solidFill>
                  <a:schemeClr val="tx1"/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∞</a:t>
            </a:r>
            <a:r>
              <a:rPr lang="en-US" dirty="0">
                <a:latin typeface="Times-Roman"/>
              </a:rPr>
              <a:t>, 6-5) = </a:t>
            </a:r>
            <a:r>
              <a:rPr lang="en-US" dirty="0">
                <a:highlight>
                  <a:srgbClr val="FFFF00"/>
                </a:highlight>
                <a:latin typeface="Times-Roman"/>
              </a:rPr>
              <a:t>1</a:t>
            </a:r>
            <a:endParaRPr lang="en-US" dirty="0">
              <a:highlight>
                <a:srgbClr val="FFFF00"/>
              </a:highlight>
            </a:endParaRP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27FEB588-6FD5-4480-7842-66941EEFB92F}"/>
              </a:ext>
            </a:extLst>
          </p:cNvPr>
          <p:cNvCxnSpPr/>
          <p:nvPr/>
        </p:nvCxnSpPr>
        <p:spPr>
          <a:xfrm>
            <a:off x="2153654" y="6473147"/>
            <a:ext cx="145774" cy="29710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737EBBE0-0502-DD55-F07A-BABE1FD8E323}"/>
              </a:ext>
            </a:extLst>
          </p:cNvPr>
          <p:cNvSpPr txBox="1"/>
          <p:nvPr/>
        </p:nvSpPr>
        <p:spPr>
          <a:xfrm>
            <a:off x="2224819" y="6313072"/>
            <a:ext cx="4157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296779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22" grpId="0"/>
      <p:bldP spid="29" grpId="0"/>
      <p:bldP spid="2" grpId="0"/>
      <p:bldP spid="6" grpId="0"/>
      <p:bldP spid="17" grpId="0"/>
      <p:bldP spid="23" grpId="0"/>
      <p:bldP spid="27" grpId="0"/>
      <p:bldP spid="30" grpId="0"/>
      <p:bldP spid="32" grpId="0"/>
      <p:bldP spid="33" grpId="0"/>
      <p:bldP spid="35" grpId="0"/>
      <p:bldP spid="36" grpId="0"/>
      <p:bldP spid="38" grpId="0"/>
      <p:bldP spid="39" grpId="0"/>
      <p:bldP spid="4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B52AC50-0E9B-0EED-DED7-99B8903000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307" t="30965" r="44732" b="42560"/>
          <a:stretch/>
        </p:blipFill>
        <p:spPr>
          <a:xfrm>
            <a:off x="9372549" y="277890"/>
            <a:ext cx="2718283" cy="2385432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F676FE00-90B7-C0D8-25F2-128900E49C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2997023"/>
              </p:ext>
            </p:extLst>
          </p:nvPr>
        </p:nvGraphicFramePr>
        <p:xfrm>
          <a:off x="479281" y="17114"/>
          <a:ext cx="2884560" cy="2235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0760">
                  <a:extLst>
                    <a:ext uri="{9D8B030D-6E8A-4147-A177-3AD203B41FA5}">
                      <a16:colId xmlns:a16="http://schemas.microsoft.com/office/drawing/2014/main" val="2131873479"/>
                    </a:ext>
                  </a:extLst>
                </a:gridCol>
                <a:gridCol w="480760">
                  <a:extLst>
                    <a:ext uri="{9D8B030D-6E8A-4147-A177-3AD203B41FA5}">
                      <a16:colId xmlns:a16="http://schemas.microsoft.com/office/drawing/2014/main" val="1259921411"/>
                    </a:ext>
                  </a:extLst>
                </a:gridCol>
                <a:gridCol w="480760">
                  <a:extLst>
                    <a:ext uri="{9D8B030D-6E8A-4147-A177-3AD203B41FA5}">
                      <a16:colId xmlns:a16="http://schemas.microsoft.com/office/drawing/2014/main" val="99378389"/>
                    </a:ext>
                  </a:extLst>
                </a:gridCol>
                <a:gridCol w="480760">
                  <a:extLst>
                    <a:ext uri="{9D8B030D-6E8A-4147-A177-3AD203B41FA5}">
                      <a16:colId xmlns:a16="http://schemas.microsoft.com/office/drawing/2014/main" val="1490699970"/>
                    </a:ext>
                  </a:extLst>
                </a:gridCol>
                <a:gridCol w="480760">
                  <a:extLst>
                    <a:ext uri="{9D8B030D-6E8A-4147-A177-3AD203B41FA5}">
                      <a16:colId xmlns:a16="http://schemas.microsoft.com/office/drawing/2014/main" val="4066303679"/>
                    </a:ext>
                  </a:extLst>
                </a:gridCol>
                <a:gridCol w="480760">
                  <a:extLst>
                    <a:ext uri="{9D8B030D-6E8A-4147-A177-3AD203B41FA5}">
                      <a16:colId xmlns:a16="http://schemas.microsoft.com/office/drawing/2014/main" val="1413999397"/>
                    </a:ext>
                  </a:extLst>
                </a:gridCol>
              </a:tblGrid>
              <a:tr h="31296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</a:t>
                      </a:r>
                      <a:r>
                        <a:rPr lang="en-US" sz="2800" baseline="30000" dirty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baseline="30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031183"/>
                  </a:ext>
                </a:extLst>
              </a:tr>
              <a:tr h="31296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-1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dirty="0">
                        <a:solidFill>
                          <a:schemeClr val="tx1"/>
                        </a:solidFill>
                        <a:latin typeface="Aldhabi" panose="01000000000000000000" pitchFamily="2" charset="-78"/>
                        <a:cs typeface="Aldhabi" panose="01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-4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18779807"/>
                  </a:ext>
                </a:extLst>
              </a:tr>
              <a:tr h="31296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-4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-1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4949695"/>
                  </a:ext>
                </a:extLst>
              </a:tr>
              <a:tr h="31296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6537987"/>
                  </a:ext>
                </a:extLst>
              </a:tr>
              <a:tr h="31296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-1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-5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-2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05389522"/>
                  </a:ext>
                </a:extLst>
              </a:tr>
              <a:tr h="31296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9417011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8AF833FF-9BDF-B8A8-F122-5E6634A93241}"/>
              </a:ext>
            </a:extLst>
          </p:cNvPr>
          <p:cNvSpPr txBox="1"/>
          <p:nvPr/>
        </p:nvSpPr>
        <p:spPr>
          <a:xfrm>
            <a:off x="4134679" y="128817"/>
            <a:ext cx="6096000" cy="6565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Times-Roman"/>
              </a:rPr>
              <a:t>A</a:t>
            </a:r>
            <a:r>
              <a:rPr lang="en-US" sz="2800" b="1" baseline="30000" dirty="0">
                <a:solidFill>
                  <a:schemeClr val="tx1"/>
                </a:solidFill>
                <a:latin typeface="Times-Roman"/>
              </a:rPr>
              <a:t>5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 [</a:t>
            </a:r>
            <a:r>
              <a:rPr lang="en-US" dirty="0">
                <a:latin typeface="Times-Roman"/>
              </a:rPr>
              <a:t>1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 ][ </a:t>
            </a:r>
            <a:r>
              <a:rPr lang="en-US" dirty="0">
                <a:latin typeface="Times-Roman"/>
              </a:rPr>
              <a:t>2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] = min(A</a:t>
            </a:r>
            <a:r>
              <a:rPr lang="en-US" sz="2800" b="1" baseline="30000" dirty="0">
                <a:solidFill>
                  <a:schemeClr val="tx1"/>
                </a:solidFill>
                <a:latin typeface="Times-Roman"/>
              </a:rPr>
              <a:t>4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 [</a:t>
            </a:r>
            <a:r>
              <a:rPr lang="en-US" dirty="0">
                <a:latin typeface="Times-Roman"/>
              </a:rPr>
              <a:t>1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 ][ </a:t>
            </a:r>
            <a:r>
              <a:rPr lang="en-US" dirty="0">
                <a:latin typeface="Times-Roman"/>
              </a:rPr>
              <a:t>2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] , A</a:t>
            </a:r>
            <a:r>
              <a:rPr lang="en-US" sz="2800" b="1" baseline="30000" dirty="0">
                <a:solidFill>
                  <a:schemeClr val="tx1"/>
                </a:solidFill>
                <a:latin typeface="Times-Roman"/>
              </a:rPr>
              <a:t>4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 [</a:t>
            </a:r>
            <a:r>
              <a:rPr lang="en-US" dirty="0">
                <a:latin typeface="Times-Roman"/>
              </a:rPr>
              <a:t>1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 ][ 5] + A</a:t>
            </a:r>
            <a:r>
              <a:rPr lang="en-US" sz="2800" b="1" baseline="30000" dirty="0">
                <a:solidFill>
                  <a:schemeClr val="tx1"/>
                </a:solidFill>
                <a:latin typeface="Times-Roman"/>
              </a:rPr>
              <a:t>4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 [5 ][ 2])</a:t>
            </a:r>
          </a:p>
          <a:p>
            <a:r>
              <a:rPr lang="en-US" dirty="0">
                <a:latin typeface="Times-Roman"/>
              </a:rPr>
              <a:t>                  = min(3, -4+5) = 1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F4BE075-1C31-787E-CC9A-2FA018AE5787}"/>
              </a:ext>
            </a:extLst>
          </p:cNvPr>
          <p:cNvSpPr txBox="1"/>
          <p:nvPr/>
        </p:nvSpPr>
        <p:spPr>
          <a:xfrm>
            <a:off x="4141307" y="771549"/>
            <a:ext cx="6096000" cy="6565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Times-Roman"/>
              </a:rPr>
              <a:t>A</a:t>
            </a:r>
            <a:r>
              <a:rPr lang="en-US" sz="2800" b="1" baseline="30000" dirty="0">
                <a:solidFill>
                  <a:schemeClr val="tx1"/>
                </a:solidFill>
                <a:latin typeface="Times-Roman"/>
              </a:rPr>
              <a:t>5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 [1 ][ 3] = min(A</a:t>
            </a:r>
            <a:r>
              <a:rPr lang="en-US" sz="2800" b="1" baseline="30000" dirty="0">
                <a:latin typeface="Times-Roman"/>
              </a:rPr>
              <a:t>4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 [1 ][ 3] , A</a:t>
            </a:r>
            <a:r>
              <a:rPr lang="en-US" sz="2800" b="1" baseline="30000" dirty="0">
                <a:latin typeface="Times-Roman"/>
              </a:rPr>
              <a:t>4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[1 ][ 5] + A</a:t>
            </a:r>
            <a:r>
              <a:rPr lang="en-US" sz="2800" b="1" baseline="30000" dirty="0">
                <a:latin typeface="Times-Roman"/>
              </a:rPr>
              <a:t>4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 [5 ][ 3])</a:t>
            </a:r>
          </a:p>
          <a:p>
            <a:r>
              <a:rPr lang="en-US" dirty="0">
                <a:latin typeface="Times-Roman"/>
              </a:rPr>
              <a:t>                  = min(-1, -4+ 1</a:t>
            </a:r>
            <a:r>
              <a:rPr lang="en-US" sz="1800" dirty="0">
                <a:solidFill>
                  <a:schemeClr val="tx1"/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 </a:t>
            </a:r>
            <a:r>
              <a:rPr lang="en-US" dirty="0">
                <a:latin typeface="Times-Roman"/>
              </a:rPr>
              <a:t>) = </a:t>
            </a:r>
            <a:r>
              <a:rPr lang="en-US" dirty="0">
                <a:highlight>
                  <a:srgbClr val="FFFF00"/>
                </a:highlight>
                <a:latin typeface="Times-Roman"/>
              </a:rPr>
              <a:t>-3</a:t>
            </a:r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0C865D7-F272-2088-B3E3-E10A942F961C}"/>
              </a:ext>
            </a:extLst>
          </p:cNvPr>
          <p:cNvSpPr txBox="1"/>
          <p:nvPr/>
        </p:nvSpPr>
        <p:spPr>
          <a:xfrm>
            <a:off x="4134683" y="1440782"/>
            <a:ext cx="6096000" cy="6565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Times-Roman"/>
              </a:rPr>
              <a:t>A</a:t>
            </a:r>
            <a:r>
              <a:rPr lang="en-US" sz="2800" b="1" baseline="30000" dirty="0">
                <a:solidFill>
                  <a:schemeClr val="tx1"/>
                </a:solidFill>
                <a:latin typeface="Times-Roman"/>
              </a:rPr>
              <a:t>5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 [</a:t>
            </a:r>
            <a:r>
              <a:rPr lang="en-US" dirty="0">
                <a:latin typeface="Times-Roman"/>
              </a:rPr>
              <a:t>1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 ][ 4] = min(A</a:t>
            </a:r>
            <a:r>
              <a:rPr lang="en-US" sz="2800" b="1" baseline="30000" dirty="0">
                <a:latin typeface="Times-Roman"/>
              </a:rPr>
              <a:t>4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 [</a:t>
            </a:r>
            <a:r>
              <a:rPr lang="en-US" dirty="0">
                <a:latin typeface="Times-Roman"/>
              </a:rPr>
              <a:t>1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 ][ 4] , A</a:t>
            </a:r>
            <a:r>
              <a:rPr lang="en-US" sz="2800" b="1" baseline="30000" dirty="0">
                <a:latin typeface="Times-Roman"/>
              </a:rPr>
              <a:t>4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 [</a:t>
            </a:r>
            <a:r>
              <a:rPr lang="en-US" dirty="0">
                <a:latin typeface="Times-Roman"/>
              </a:rPr>
              <a:t>1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 ][ 5] + A</a:t>
            </a:r>
            <a:r>
              <a:rPr lang="en-US" sz="2800" b="1" baseline="30000" dirty="0">
                <a:latin typeface="Times-Roman"/>
              </a:rPr>
              <a:t>4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 [5 ][ 4])</a:t>
            </a:r>
          </a:p>
          <a:p>
            <a:r>
              <a:rPr lang="en-US" dirty="0">
                <a:latin typeface="Times-Roman"/>
              </a:rPr>
              <a:t>                  = min(</a:t>
            </a:r>
            <a:r>
              <a:rPr lang="en-US" dirty="0">
                <a:latin typeface="Times-Roman"/>
                <a:cs typeface="Aldhabi" panose="01000000000000000000" pitchFamily="2" charset="-78"/>
              </a:rPr>
              <a:t>4</a:t>
            </a:r>
            <a:r>
              <a:rPr lang="en-US" dirty="0">
                <a:latin typeface="Times-Roman"/>
              </a:rPr>
              <a:t>, -4 +6) = </a:t>
            </a:r>
            <a:r>
              <a:rPr lang="en-US" dirty="0">
                <a:highlight>
                  <a:srgbClr val="FFFF00"/>
                </a:highlight>
                <a:latin typeface="Times-Roman"/>
              </a:rPr>
              <a:t>2</a:t>
            </a:r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171DBF7-BA46-6469-E412-EEDBA36E024E}"/>
              </a:ext>
            </a:extLst>
          </p:cNvPr>
          <p:cNvSpPr txBox="1"/>
          <p:nvPr/>
        </p:nvSpPr>
        <p:spPr>
          <a:xfrm>
            <a:off x="2164597" y="2648392"/>
            <a:ext cx="4157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Times-Roman"/>
              </a:rPr>
              <a:t>-3</a:t>
            </a:r>
            <a:endParaRPr lang="en-US" b="1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E1333AD-6523-90C9-ED62-03BBF23E33CC}"/>
              </a:ext>
            </a:extLst>
          </p:cNvPr>
          <p:cNvCxnSpPr/>
          <p:nvPr/>
        </p:nvCxnSpPr>
        <p:spPr>
          <a:xfrm>
            <a:off x="2098337" y="2816163"/>
            <a:ext cx="145774" cy="29710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27FEB588-6FD5-4480-7842-66941EEFB92F}"/>
              </a:ext>
            </a:extLst>
          </p:cNvPr>
          <p:cNvCxnSpPr/>
          <p:nvPr/>
        </p:nvCxnSpPr>
        <p:spPr>
          <a:xfrm>
            <a:off x="1597954" y="2853437"/>
            <a:ext cx="145774" cy="29710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737EBBE0-0502-DD55-F07A-BABE1FD8E323}"/>
              </a:ext>
            </a:extLst>
          </p:cNvPr>
          <p:cNvSpPr txBox="1"/>
          <p:nvPr/>
        </p:nvSpPr>
        <p:spPr>
          <a:xfrm>
            <a:off x="1669119" y="2693362"/>
            <a:ext cx="4157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1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BF3512C5-925A-1B54-880C-404066688C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0529003"/>
              </p:ext>
            </p:extLst>
          </p:nvPr>
        </p:nvGraphicFramePr>
        <p:xfrm>
          <a:off x="479281" y="2383065"/>
          <a:ext cx="2884560" cy="2235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0760">
                  <a:extLst>
                    <a:ext uri="{9D8B030D-6E8A-4147-A177-3AD203B41FA5}">
                      <a16:colId xmlns:a16="http://schemas.microsoft.com/office/drawing/2014/main" val="2131873479"/>
                    </a:ext>
                  </a:extLst>
                </a:gridCol>
                <a:gridCol w="480760">
                  <a:extLst>
                    <a:ext uri="{9D8B030D-6E8A-4147-A177-3AD203B41FA5}">
                      <a16:colId xmlns:a16="http://schemas.microsoft.com/office/drawing/2014/main" val="1259921411"/>
                    </a:ext>
                  </a:extLst>
                </a:gridCol>
                <a:gridCol w="480760">
                  <a:extLst>
                    <a:ext uri="{9D8B030D-6E8A-4147-A177-3AD203B41FA5}">
                      <a16:colId xmlns:a16="http://schemas.microsoft.com/office/drawing/2014/main" val="99378389"/>
                    </a:ext>
                  </a:extLst>
                </a:gridCol>
                <a:gridCol w="480760">
                  <a:extLst>
                    <a:ext uri="{9D8B030D-6E8A-4147-A177-3AD203B41FA5}">
                      <a16:colId xmlns:a16="http://schemas.microsoft.com/office/drawing/2014/main" val="1490699970"/>
                    </a:ext>
                  </a:extLst>
                </a:gridCol>
                <a:gridCol w="480760">
                  <a:extLst>
                    <a:ext uri="{9D8B030D-6E8A-4147-A177-3AD203B41FA5}">
                      <a16:colId xmlns:a16="http://schemas.microsoft.com/office/drawing/2014/main" val="4066303679"/>
                    </a:ext>
                  </a:extLst>
                </a:gridCol>
                <a:gridCol w="480760">
                  <a:extLst>
                    <a:ext uri="{9D8B030D-6E8A-4147-A177-3AD203B41FA5}">
                      <a16:colId xmlns:a16="http://schemas.microsoft.com/office/drawing/2014/main" val="1413999397"/>
                    </a:ext>
                  </a:extLst>
                </a:gridCol>
              </a:tblGrid>
              <a:tr h="31296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</a:t>
                      </a:r>
                      <a:r>
                        <a:rPr lang="en-US" sz="2800" baseline="30000" dirty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baseline="30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031183"/>
                  </a:ext>
                </a:extLst>
              </a:tr>
              <a:tr h="31296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-1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dirty="0">
                        <a:solidFill>
                          <a:schemeClr val="tx1"/>
                        </a:solidFill>
                        <a:latin typeface="Aldhabi" panose="01000000000000000000" pitchFamily="2" charset="-78"/>
                        <a:cs typeface="Aldhabi" panose="01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-4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18779807"/>
                  </a:ext>
                </a:extLst>
              </a:tr>
              <a:tr h="31296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-4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-1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4949695"/>
                  </a:ext>
                </a:extLst>
              </a:tr>
              <a:tr h="31296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6537987"/>
                  </a:ext>
                </a:extLst>
              </a:tr>
              <a:tr h="31296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-1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-5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-2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05389522"/>
                  </a:ext>
                </a:extLst>
              </a:tr>
              <a:tr h="31296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9417011"/>
                  </a:ext>
                </a:extLst>
              </a:tr>
            </a:tbl>
          </a:graphicData>
        </a:graphic>
      </p:graphicFrame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67DA4F0B-E944-F585-E06C-13BFCE708BE6}"/>
              </a:ext>
            </a:extLst>
          </p:cNvPr>
          <p:cNvCxnSpPr/>
          <p:nvPr/>
        </p:nvCxnSpPr>
        <p:spPr>
          <a:xfrm>
            <a:off x="2586205" y="2823397"/>
            <a:ext cx="145774" cy="29710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C6CBFA0E-2988-CF44-CBA6-C1EAB8AF827E}"/>
              </a:ext>
            </a:extLst>
          </p:cNvPr>
          <p:cNvSpPr txBox="1"/>
          <p:nvPr/>
        </p:nvSpPr>
        <p:spPr>
          <a:xfrm>
            <a:off x="2657370" y="2663322"/>
            <a:ext cx="4157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2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745E15E-9728-1C75-8986-4EE844D3BA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2659290"/>
              </p:ext>
            </p:extLst>
          </p:nvPr>
        </p:nvGraphicFramePr>
        <p:xfrm>
          <a:off x="4832626" y="4231743"/>
          <a:ext cx="2884560" cy="2235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0760">
                  <a:extLst>
                    <a:ext uri="{9D8B030D-6E8A-4147-A177-3AD203B41FA5}">
                      <a16:colId xmlns:a16="http://schemas.microsoft.com/office/drawing/2014/main" val="2131873479"/>
                    </a:ext>
                  </a:extLst>
                </a:gridCol>
                <a:gridCol w="480760">
                  <a:extLst>
                    <a:ext uri="{9D8B030D-6E8A-4147-A177-3AD203B41FA5}">
                      <a16:colId xmlns:a16="http://schemas.microsoft.com/office/drawing/2014/main" val="1259921411"/>
                    </a:ext>
                  </a:extLst>
                </a:gridCol>
                <a:gridCol w="480760">
                  <a:extLst>
                    <a:ext uri="{9D8B030D-6E8A-4147-A177-3AD203B41FA5}">
                      <a16:colId xmlns:a16="http://schemas.microsoft.com/office/drawing/2014/main" val="99378389"/>
                    </a:ext>
                  </a:extLst>
                </a:gridCol>
                <a:gridCol w="480760">
                  <a:extLst>
                    <a:ext uri="{9D8B030D-6E8A-4147-A177-3AD203B41FA5}">
                      <a16:colId xmlns:a16="http://schemas.microsoft.com/office/drawing/2014/main" val="1490699970"/>
                    </a:ext>
                  </a:extLst>
                </a:gridCol>
                <a:gridCol w="480760">
                  <a:extLst>
                    <a:ext uri="{9D8B030D-6E8A-4147-A177-3AD203B41FA5}">
                      <a16:colId xmlns:a16="http://schemas.microsoft.com/office/drawing/2014/main" val="4066303679"/>
                    </a:ext>
                  </a:extLst>
                </a:gridCol>
                <a:gridCol w="480760">
                  <a:extLst>
                    <a:ext uri="{9D8B030D-6E8A-4147-A177-3AD203B41FA5}">
                      <a16:colId xmlns:a16="http://schemas.microsoft.com/office/drawing/2014/main" val="1413999397"/>
                    </a:ext>
                  </a:extLst>
                </a:gridCol>
              </a:tblGrid>
              <a:tr h="31296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</a:t>
                      </a:r>
                      <a:r>
                        <a:rPr lang="en-US" sz="2800" baseline="30000" dirty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baseline="30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031183"/>
                  </a:ext>
                </a:extLst>
              </a:tr>
              <a:tr h="31296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-3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dirty="0">
                        <a:solidFill>
                          <a:schemeClr val="tx1"/>
                        </a:solidFill>
                        <a:latin typeface="Aldhabi" panose="01000000000000000000" pitchFamily="2" charset="-78"/>
                        <a:cs typeface="Aldhabi" panose="01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-4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18779807"/>
                  </a:ext>
                </a:extLst>
              </a:tr>
              <a:tr h="31296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-4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-1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4949695"/>
                  </a:ext>
                </a:extLst>
              </a:tr>
              <a:tr h="31296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6537987"/>
                  </a:ext>
                </a:extLst>
              </a:tr>
              <a:tr h="31296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-1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-5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-2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05389522"/>
                  </a:ext>
                </a:extLst>
              </a:tr>
              <a:tr h="31296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9417011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2B1B6957-A504-AE7A-F8BD-B9404BCBCEB9}"/>
              </a:ext>
            </a:extLst>
          </p:cNvPr>
          <p:cNvSpPr txBox="1"/>
          <p:nvPr/>
        </p:nvSpPr>
        <p:spPr>
          <a:xfrm>
            <a:off x="4607342" y="3790122"/>
            <a:ext cx="41258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shortest-paths optimal value is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461CCF8-3195-2811-8DCB-9BF80F26AF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307" t="30965" r="44732" b="42560"/>
          <a:stretch/>
        </p:blipFill>
        <p:spPr>
          <a:xfrm>
            <a:off x="8941853" y="4061388"/>
            <a:ext cx="2718283" cy="2385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429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150CAE-371B-836A-7480-2FDCE78CBA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07084"/>
          </a:xfrm>
        </p:spPr>
        <p:txBody>
          <a:bodyPr/>
          <a:lstStyle/>
          <a:p>
            <a:r>
              <a:rPr lang="en-US" dirty="0"/>
              <a:t>Optimal Binary Search Tree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75A4AA-5026-F0F7-45B0-4FFD554A53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4000"/>
            <a:ext cx="10515600" cy="1904999"/>
          </a:xfrm>
        </p:spPr>
        <p:txBody>
          <a:bodyPr>
            <a:normAutofit/>
          </a:bodyPr>
          <a:lstStyle/>
          <a:p>
            <a:pPr algn="l"/>
            <a:r>
              <a:rPr lang="en-US" sz="2400" dirty="0">
                <a:latin typeface="Times-Roman"/>
              </a:rPr>
              <a:t>G</a:t>
            </a:r>
            <a:r>
              <a:rPr lang="en-US" sz="2400" b="0" i="0" u="none" strike="noStrike" baseline="0" dirty="0">
                <a:latin typeface="Times-Roman"/>
              </a:rPr>
              <a:t>iven a sequence K = {a</a:t>
            </a:r>
            <a:r>
              <a:rPr lang="en-US" sz="2400" b="0" i="0" u="none" strike="noStrike" baseline="-25000" dirty="0">
                <a:latin typeface="Times-Roman"/>
              </a:rPr>
              <a:t>1</a:t>
            </a:r>
            <a:r>
              <a:rPr lang="en-US" sz="2400" b="0" i="0" u="none" strike="noStrike" baseline="0" dirty="0">
                <a:latin typeface="Times-Roman"/>
              </a:rPr>
              <a:t>,a</a:t>
            </a:r>
            <a:r>
              <a:rPr lang="en-US" sz="2400" b="0" i="0" u="none" strike="noStrike" baseline="-25000" dirty="0">
                <a:latin typeface="Times-Roman"/>
              </a:rPr>
              <a:t>2</a:t>
            </a:r>
            <a:r>
              <a:rPr lang="en-US" sz="2400" b="0" i="0" u="none" strike="noStrike" baseline="0" dirty="0">
                <a:latin typeface="Times-Roman"/>
              </a:rPr>
              <a:t>,a</a:t>
            </a:r>
            <a:r>
              <a:rPr lang="en-US" sz="2400" b="0" i="0" u="none" strike="noStrike" baseline="-25000" dirty="0">
                <a:latin typeface="Times-Roman"/>
              </a:rPr>
              <a:t>3</a:t>
            </a:r>
            <a:r>
              <a:rPr lang="en-US" sz="2400" b="0" i="0" u="none" strike="noStrike" baseline="0" dirty="0">
                <a:latin typeface="Times-Roman"/>
              </a:rPr>
              <a:t>,…</a:t>
            </a:r>
            <a:r>
              <a:rPr lang="en-US" sz="2400" dirty="0">
                <a:latin typeface="Times-Roman"/>
              </a:rPr>
              <a:t>a</a:t>
            </a:r>
            <a:r>
              <a:rPr lang="en-US" sz="2400" b="0" i="0" u="none" strike="noStrike" baseline="-25000" dirty="0">
                <a:latin typeface="Times-Roman"/>
              </a:rPr>
              <a:t>n</a:t>
            </a:r>
            <a:r>
              <a:rPr lang="en-US" sz="2400" b="0" i="0" u="none" strike="noStrike" dirty="0">
                <a:latin typeface="Times-Roman"/>
              </a:rPr>
              <a:t>}</a:t>
            </a:r>
            <a:r>
              <a:rPr lang="en-US" sz="2400" b="0" i="0" u="none" strike="noStrike" baseline="0" dirty="0">
                <a:latin typeface="Times-Roman"/>
              </a:rPr>
              <a:t> </a:t>
            </a:r>
            <a:r>
              <a:rPr lang="en-US" sz="2400" b="0" i="0" u="none" strike="noStrike" baseline="0" dirty="0">
                <a:latin typeface="MT2SYT"/>
              </a:rPr>
              <a:t> </a:t>
            </a:r>
            <a:r>
              <a:rPr lang="en-US" sz="2400" b="0" i="0" u="none" strike="noStrike" baseline="0" dirty="0">
                <a:latin typeface="Times-Roman"/>
              </a:rPr>
              <a:t>of </a:t>
            </a:r>
            <a:r>
              <a:rPr lang="en-US" sz="2400" b="0" i="0" u="none" strike="noStrike" baseline="0" dirty="0">
                <a:latin typeface="MT2MIT"/>
              </a:rPr>
              <a:t>n </a:t>
            </a:r>
            <a:r>
              <a:rPr lang="en-US" sz="2400" b="0" i="0" u="none" strike="noStrike" baseline="0" dirty="0">
                <a:latin typeface="Times-Roman"/>
              </a:rPr>
              <a:t>distinct keys in sorted order (so that a</a:t>
            </a:r>
            <a:r>
              <a:rPr lang="en-US" sz="2400" b="0" i="0" u="none" strike="noStrike" baseline="-25000" dirty="0">
                <a:latin typeface="Times-Roman"/>
              </a:rPr>
              <a:t>1</a:t>
            </a:r>
            <a:r>
              <a:rPr lang="en-US" sz="2400" dirty="0">
                <a:latin typeface="Times-Roman"/>
              </a:rPr>
              <a:t>&lt;</a:t>
            </a:r>
            <a:r>
              <a:rPr lang="en-US" sz="2400" b="0" i="0" u="none" strike="noStrike" baseline="0" dirty="0">
                <a:latin typeface="Times-Roman"/>
              </a:rPr>
              <a:t>a</a:t>
            </a:r>
            <a:r>
              <a:rPr lang="en-US" sz="2400" b="0" i="0" u="none" strike="noStrike" baseline="-25000" dirty="0">
                <a:latin typeface="Times-Roman"/>
              </a:rPr>
              <a:t>2</a:t>
            </a:r>
            <a:r>
              <a:rPr lang="en-US" sz="2400" b="0" i="0" u="none" strike="noStrike" baseline="0" dirty="0">
                <a:latin typeface="Times-Roman"/>
              </a:rPr>
              <a:t>&lt;a</a:t>
            </a:r>
            <a:r>
              <a:rPr lang="en-US" sz="2400" b="0" i="0" u="none" strike="noStrike" baseline="-25000" dirty="0">
                <a:latin typeface="Times-Roman"/>
              </a:rPr>
              <a:t>3</a:t>
            </a:r>
            <a:r>
              <a:rPr lang="en-US" sz="2400" b="0" i="0" u="none" strike="noStrike" baseline="0" dirty="0">
                <a:latin typeface="Times-Roman"/>
              </a:rPr>
              <a:t>&lt;…&lt;</a:t>
            </a:r>
            <a:r>
              <a:rPr lang="en-US" sz="2400" dirty="0">
                <a:latin typeface="Times-Roman"/>
              </a:rPr>
              <a:t>a</a:t>
            </a:r>
            <a:r>
              <a:rPr lang="en-US" sz="2400" b="0" i="0" u="none" strike="noStrike" baseline="-25000" dirty="0">
                <a:latin typeface="Times-Roman"/>
              </a:rPr>
              <a:t>n</a:t>
            </a:r>
            <a:r>
              <a:rPr lang="en-US" sz="2400" b="0" i="0" u="none" strike="noStrike" baseline="0" dirty="0">
                <a:latin typeface="Times-Roman"/>
              </a:rPr>
              <a:t>), and we wish to build a binary search tree from these keys. For each key a</a:t>
            </a:r>
            <a:r>
              <a:rPr lang="en-US" sz="2400" baseline="-25000" dirty="0">
                <a:latin typeface="Times-Roman"/>
              </a:rPr>
              <a:t>i</a:t>
            </a:r>
            <a:r>
              <a:rPr lang="en-US" sz="2400" b="0" i="0" u="none" strike="noStrike" baseline="0" dirty="0">
                <a:latin typeface="MT2MIS"/>
              </a:rPr>
              <a:t> </a:t>
            </a:r>
            <a:r>
              <a:rPr lang="en-US" sz="2400" b="0" i="0" u="none" strike="noStrike" baseline="0" dirty="0">
                <a:latin typeface="Times-Roman"/>
              </a:rPr>
              <a:t>, we have a probability </a:t>
            </a:r>
            <a:r>
              <a:rPr lang="en-US" sz="2400" b="0" i="0" u="none" strike="noStrike" baseline="0" dirty="0">
                <a:latin typeface="MT2MIT"/>
              </a:rPr>
              <a:t>p</a:t>
            </a:r>
            <a:r>
              <a:rPr lang="en-US" sz="2400" b="0" i="0" u="none" strike="noStrike" baseline="-25000" dirty="0">
                <a:latin typeface="MT2MIS"/>
              </a:rPr>
              <a:t>i</a:t>
            </a:r>
            <a:r>
              <a:rPr lang="en-US" sz="2400" b="0" i="0" u="none" strike="noStrike" baseline="0" dirty="0">
                <a:latin typeface="MT2MIS"/>
              </a:rPr>
              <a:t> </a:t>
            </a:r>
            <a:r>
              <a:rPr lang="en-US" sz="2400" b="0" i="0" u="none" strike="noStrike" baseline="0" dirty="0">
                <a:latin typeface="Times-Roman"/>
              </a:rPr>
              <a:t>that a search will be for a</a:t>
            </a:r>
            <a:r>
              <a:rPr lang="en-US" sz="2400" baseline="-25000" dirty="0">
                <a:latin typeface="Times-Roman"/>
              </a:rPr>
              <a:t>i</a:t>
            </a:r>
            <a:r>
              <a:rPr lang="en-US" sz="2400" b="0" i="0" u="none" strike="noStrike" baseline="0" dirty="0">
                <a:latin typeface="Times-Roman"/>
              </a:rPr>
              <a:t>. Some searches may be for values not in K, and so we also have </a:t>
            </a:r>
            <a:r>
              <a:rPr lang="en-US" sz="2400" b="0" i="0" u="none" strike="noStrike" baseline="0" dirty="0">
                <a:latin typeface="MT2MIT"/>
              </a:rPr>
              <a:t>n </a:t>
            </a:r>
            <a:r>
              <a:rPr lang="en-US" sz="2400" dirty="0">
                <a:latin typeface="MT2SYT"/>
              </a:rPr>
              <a:t>+</a:t>
            </a:r>
            <a:r>
              <a:rPr lang="en-US" sz="2400" b="0" i="0" u="none" strike="noStrike" baseline="0" dirty="0">
                <a:latin typeface="MT2SYT"/>
              </a:rPr>
              <a:t> </a:t>
            </a:r>
            <a:r>
              <a:rPr lang="en-US" sz="2400" b="0" i="0" u="none" strike="noStrike" baseline="0" dirty="0">
                <a:latin typeface="MT2MIT"/>
              </a:rPr>
              <a:t>1 </a:t>
            </a:r>
            <a:r>
              <a:rPr lang="en-US" sz="2400" b="0" i="0" u="none" strike="noStrike" baseline="0" dirty="0">
                <a:latin typeface="Times-Roman"/>
              </a:rPr>
              <a:t>“dummy keys”.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3676126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5067D45-1EEB-5D26-9840-D1481ED2CC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782" t="22596" r="49131" b="37965"/>
          <a:stretch/>
        </p:blipFill>
        <p:spPr>
          <a:xfrm>
            <a:off x="4678017" y="566531"/>
            <a:ext cx="2570921" cy="27034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C3EB201-DF45-B118-68ED-7B3A0D589D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543" t="22015" r="24566" b="48212"/>
          <a:stretch/>
        </p:blipFill>
        <p:spPr>
          <a:xfrm>
            <a:off x="7235686" y="596345"/>
            <a:ext cx="2425149" cy="204083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BBF34F8-E372-8EF8-34F3-943BE447FF9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782" t="47728" r="51631" b="14186"/>
          <a:stretch/>
        </p:blipFill>
        <p:spPr>
          <a:xfrm>
            <a:off x="9740349" y="530088"/>
            <a:ext cx="2266121" cy="261067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E9FF802-21FA-4C2F-C0F7-DE61CB07E8A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7609" t="47728" r="37282" b="14379"/>
          <a:stretch/>
        </p:blipFill>
        <p:spPr>
          <a:xfrm>
            <a:off x="6334537" y="3404213"/>
            <a:ext cx="1934817" cy="272823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33FDA71-8AAC-8E37-3D9A-9FF92C32263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2826" t="47922" r="22065" b="13992"/>
          <a:stretch/>
        </p:blipFill>
        <p:spPr>
          <a:xfrm>
            <a:off x="8938588" y="3521769"/>
            <a:ext cx="1842053" cy="261067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00EB224-F7F8-17ED-A1B1-3742F405D3FF}"/>
              </a:ext>
            </a:extLst>
          </p:cNvPr>
          <p:cNvSpPr txBox="1"/>
          <p:nvPr/>
        </p:nvSpPr>
        <p:spPr>
          <a:xfrm>
            <a:off x="763086" y="662612"/>
            <a:ext cx="3508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Given keys (a1,a2,a3)={do, if, while}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A31C145-7D41-8CD3-2228-6D7FD1C5F034}"/>
              </a:ext>
            </a:extLst>
          </p:cNvPr>
          <p:cNvSpPr txBox="1"/>
          <p:nvPr/>
        </p:nvSpPr>
        <p:spPr>
          <a:xfrm>
            <a:off x="742936" y="1234178"/>
            <a:ext cx="402501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(p1,p2,p3)       = (0.5,0.1,0.05)</a:t>
            </a:r>
          </a:p>
          <a:p>
            <a:r>
              <a:rPr lang="en-US" dirty="0"/>
              <a:t>(q0,q1,q2,q3)  = (0.15,0.1,0.05,0.05)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69ECAD7-3E36-0414-C73C-ABEFDE8BFE6F}"/>
              </a:ext>
            </a:extLst>
          </p:cNvPr>
          <p:cNvSpPr txBox="1"/>
          <p:nvPr/>
        </p:nvSpPr>
        <p:spPr>
          <a:xfrm>
            <a:off x="6367674" y="2822713"/>
            <a:ext cx="16167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Dummy keys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E0CF9D06-6348-EFB7-9174-3B8C9B40A958}"/>
              </a:ext>
            </a:extLst>
          </p:cNvPr>
          <p:cNvCxnSpPr/>
          <p:nvPr/>
        </p:nvCxnSpPr>
        <p:spPr>
          <a:xfrm>
            <a:off x="6241774" y="2279374"/>
            <a:ext cx="530087" cy="4895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D19D5542-201D-5AD7-DBC9-68F7466C800B}"/>
              </a:ext>
            </a:extLst>
          </p:cNvPr>
          <p:cNvCxnSpPr/>
          <p:nvPr/>
        </p:nvCxnSpPr>
        <p:spPr>
          <a:xfrm>
            <a:off x="6771861" y="1741825"/>
            <a:ext cx="251791" cy="10029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05B50779-1955-A3A4-3BFE-11B818E84ABD}"/>
              </a:ext>
            </a:extLst>
          </p:cNvPr>
          <p:cNvCxnSpPr/>
          <p:nvPr/>
        </p:nvCxnSpPr>
        <p:spPr>
          <a:xfrm>
            <a:off x="5883966" y="2744783"/>
            <a:ext cx="599661" cy="1297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9BB044E7-A6C6-C291-1973-6CD3DA57EB2A}"/>
              </a:ext>
            </a:extLst>
          </p:cNvPr>
          <p:cNvCxnSpPr>
            <a:cxnSpLocks/>
            <a:endCxn id="17" idx="1"/>
          </p:cNvCxnSpPr>
          <p:nvPr/>
        </p:nvCxnSpPr>
        <p:spPr>
          <a:xfrm>
            <a:off x="5062330" y="2809681"/>
            <a:ext cx="1305344" cy="1976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4E67BC54-B080-8B21-64B7-2A143ED9897D}"/>
              </a:ext>
            </a:extLst>
          </p:cNvPr>
          <p:cNvSpPr txBox="1"/>
          <p:nvPr/>
        </p:nvSpPr>
        <p:spPr>
          <a:xfrm>
            <a:off x="543338" y="2797074"/>
            <a:ext cx="20143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Cost (tree a) = 2.65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D90BCC4-CCE9-8C5D-3537-25EB365EB4E0}"/>
              </a:ext>
            </a:extLst>
          </p:cNvPr>
          <p:cNvSpPr txBox="1"/>
          <p:nvPr/>
        </p:nvSpPr>
        <p:spPr>
          <a:xfrm>
            <a:off x="563218" y="3161509"/>
            <a:ext cx="20143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Cost (tree b) = 1.9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7EAB526-C475-F46E-F93E-7C819F713904}"/>
              </a:ext>
            </a:extLst>
          </p:cNvPr>
          <p:cNvSpPr txBox="1"/>
          <p:nvPr/>
        </p:nvSpPr>
        <p:spPr>
          <a:xfrm>
            <a:off x="543338" y="3530841"/>
            <a:ext cx="20143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Cost (tree c) =  1.5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C57EEB6-6C1D-DF98-933A-BBC44AAB1412}"/>
              </a:ext>
            </a:extLst>
          </p:cNvPr>
          <p:cNvSpPr txBox="1"/>
          <p:nvPr/>
        </p:nvSpPr>
        <p:spPr>
          <a:xfrm>
            <a:off x="549965" y="3890379"/>
            <a:ext cx="20143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Cost (tree d) = 2.05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A6D2DD0-ED9E-3D8A-B112-7154F3A3F86D}"/>
              </a:ext>
            </a:extLst>
          </p:cNvPr>
          <p:cNvSpPr txBox="1"/>
          <p:nvPr/>
        </p:nvSpPr>
        <p:spPr>
          <a:xfrm>
            <a:off x="536714" y="4261440"/>
            <a:ext cx="20143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Cost (tree e) = 1.6</a:t>
            </a:r>
          </a:p>
        </p:txBody>
      </p:sp>
    </p:spTree>
    <p:extLst>
      <p:ext uri="{BB962C8B-B14F-4D97-AF65-F5344CB8AC3E}">
        <p14:creationId xmlns:p14="http://schemas.microsoft.com/office/powerpoint/2010/main" val="3006749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8" grpId="0"/>
      <p:bldP spid="29" grpId="0"/>
      <p:bldP spid="30" grpId="0"/>
      <p:bldP spid="31" grpId="0"/>
      <p:bldP spid="3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948421-C1EC-0FD5-9EA6-7FC0D5BFD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330"/>
            <a:ext cx="10515600" cy="787814"/>
          </a:xfrm>
        </p:spPr>
        <p:txBody>
          <a:bodyPr/>
          <a:lstStyle/>
          <a:p>
            <a:r>
              <a:rPr lang="en-US" dirty="0"/>
              <a:t>Optimal Binary Search Tree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1BB535BC-74AD-3AC9-4AE2-8B883F4A38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017815"/>
              </p:ext>
            </p:extLst>
          </p:nvPr>
        </p:nvGraphicFramePr>
        <p:xfrm>
          <a:off x="702365" y="742127"/>
          <a:ext cx="11039061" cy="54466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6765">
                  <a:extLst>
                    <a:ext uri="{9D8B030D-6E8A-4147-A177-3AD203B41FA5}">
                      <a16:colId xmlns:a16="http://schemas.microsoft.com/office/drawing/2014/main" val="1467282583"/>
                    </a:ext>
                  </a:extLst>
                </a:gridCol>
                <a:gridCol w="9422296">
                  <a:extLst>
                    <a:ext uri="{9D8B030D-6E8A-4147-A177-3AD203B41FA5}">
                      <a16:colId xmlns:a16="http://schemas.microsoft.com/office/drawing/2014/main" val="4136565285"/>
                    </a:ext>
                  </a:extLst>
                </a:gridCol>
              </a:tblGrid>
              <a:tr h="503048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Times-Roman"/>
                        </a:rPr>
                        <a:t>Terminology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Times-Roman"/>
                        </a:rPr>
                        <a:t>Description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28799248"/>
                  </a:ext>
                </a:extLst>
              </a:tr>
              <a:tr h="1367376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Times-Roman"/>
                        </a:rPr>
                        <a:t>C (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Times-Roman"/>
                        </a:rPr>
                        <a:t>i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Times-Roman"/>
                        </a:rPr>
                        <a:t> , j)</a:t>
                      </a:r>
                    </a:p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Times-Roman"/>
                        </a:rPr>
                        <a:t>w(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Times-Roman"/>
                        </a:rPr>
                        <a:t>i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Times-Roman"/>
                        </a:rPr>
                        <a:t>, j)</a:t>
                      </a:r>
                    </a:p>
                    <a:p>
                      <a:endParaRPr lang="en-US" dirty="0">
                        <a:solidFill>
                          <a:schemeClr val="tx1"/>
                        </a:solidFill>
                        <a:latin typeface="Times-Roman"/>
                      </a:endParaRPr>
                    </a:p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Times-Roman"/>
                        </a:rPr>
                        <a:t>r(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Times-Roman"/>
                        </a:rPr>
                        <a:t>i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Times-Roman"/>
                        </a:rPr>
                        <a:t>, j)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Times-Roman"/>
                        </a:rPr>
                        <a:t>Cost of subtree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Times-Roman"/>
                        </a:rPr>
                        <a:t>t</a:t>
                      </a:r>
                      <a:r>
                        <a:rPr lang="en-US" baseline="-25000" dirty="0" err="1">
                          <a:solidFill>
                            <a:schemeClr val="tx1"/>
                          </a:solidFill>
                          <a:latin typeface="Times-Roman"/>
                        </a:rPr>
                        <a:t>ij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Times-Roman"/>
                        </a:rPr>
                        <a:t> that contains keys </a:t>
                      </a:r>
                      <a:r>
                        <a:rPr lang="en-US" sz="1800" b="0" i="0" u="none" strike="noStrike" baseline="0" dirty="0">
                          <a:latin typeface="Times-Roman"/>
                        </a:rPr>
                        <a:t>{a</a:t>
                      </a:r>
                      <a:r>
                        <a:rPr lang="en-US" sz="1800" b="0" i="0" u="none" strike="noStrike" baseline="-25000" dirty="0">
                          <a:latin typeface="Times-Roman"/>
                        </a:rPr>
                        <a:t>i+1</a:t>
                      </a:r>
                      <a:r>
                        <a:rPr lang="en-US" sz="1800" b="0" i="0" u="none" strike="noStrike" baseline="0" dirty="0">
                          <a:latin typeface="Times-Roman"/>
                        </a:rPr>
                        <a:t>,a</a:t>
                      </a:r>
                      <a:r>
                        <a:rPr lang="en-US" sz="1800" b="0" i="0" u="none" strike="noStrike" baseline="-25000" dirty="0">
                          <a:latin typeface="Times-Roman"/>
                        </a:rPr>
                        <a:t>i+2</a:t>
                      </a:r>
                      <a:r>
                        <a:rPr lang="en-US" sz="1800" b="0" i="0" u="none" strike="noStrike" baseline="0" dirty="0">
                          <a:latin typeface="Times-Roman"/>
                        </a:rPr>
                        <a:t>,…</a:t>
                      </a:r>
                      <a:r>
                        <a:rPr lang="en-US" sz="1800" dirty="0" err="1">
                          <a:latin typeface="Times-Roman"/>
                        </a:rPr>
                        <a:t>a</a:t>
                      </a:r>
                      <a:r>
                        <a:rPr lang="en-US" sz="1800" b="0" i="0" u="none" strike="noStrike" baseline="-25000" dirty="0" err="1">
                          <a:latin typeface="Times-Roman"/>
                        </a:rPr>
                        <a:t>j</a:t>
                      </a:r>
                      <a:r>
                        <a:rPr lang="en-US" sz="1800" b="0" i="0" u="none" strike="noStrike" dirty="0">
                          <a:latin typeface="Times-Roman"/>
                        </a:rPr>
                        <a:t>} and dummy keys </a:t>
                      </a:r>
                      <a:r>
                        <a:rPr lang="en-US" sz="1800" b="0" i="0" u="none" strike="noStrike" baseline="0" dirty="0">
                          <a:latin typeface="Times-Roman"/>
                        </a:rPr>
                        <a:t>{d</a:t>
                      </a:r>
                      <a:r>
                        <a:rPr lang="en-US" sz="1800" b="0" i="0" u="none" strike="noStrike" baseline="-25000" dirty="0">
                          <a:latin typeface="Times-Roman"/>
                        </a:rPr>
                        <a:t>i</a:t>
                      </a:r>
                      <a:r>
                        <a:rPr lang="en-US" sz="1800" b="0" i="0" u="none" strike="noStrike" baseline="0" dirty="0">
                          <a:latin typeface="Times-Roman"/>
                        </a:rPr>
                        <a:t>,d</a:t>
                      </a:r>
                      <a:r>
                        <a:rPr lang="en-US" sz="1800" b="0" i="0" u="none" strike="noStrike" baseline="-25000" dirty="0">
                          <a:latin typeface="Times-Roman"/>
                        </a:rPr>
                        <a:t>i+1</a:t>
                      </a:r>
                      <a:r>
                        <a:rPr lang="en-US" sz="1800" b="0" i="0" u="none" strike="noStrike" baseline="0" dirty="0">
                          <a:latin typeface="Times-Roman"/>
                        </a:rPr>
                        <a:t>,…</a:t>
                      </a:r>
                      <a:r>
                        <a:rPr lang="en-US" sz="1800" b="0" i="0" u="none" strike="noStrike" baseline="0" dirty="0" err="1">
                          <a:latin typeface="Times-Roman"/>
                        </a:rPr>
                        <a:t>d</a:t>
                      </a:r>
                      <a:r>
                        <a:rPr lang="en-US" sz="1800" b="0" i="0" u="none" strike="noStrike" baseline="-25000" dirty="0" err="1">
                          <a:latin typeface="Times-Roman"/>
                        </a:rPr>
                        <a:t>j</a:t>
                      </a:r>
                      <a:r>
                        <a:rPr lang="en-US" sz="1800" b="0" i="0" u="none" strike="noStrike" dirty="0">
                          <a:latin typeface="Times-Roman"/>
                        </a:rPr>
                        <a:t>} </a:t>
                      </a:r>
                      <a:endParaRPr lang="en-US" dirty="0">
                        <a:solidFill>
                          <a:schemeClr val="tx1"/>
                        </a:solidFill>
                        <a:latin typeface="Times-Roman"/>
                      </a:endParaRPr>
                    </a:p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Times-Roman"/>
                        </a:rPr>
                        <a:t>Sum of the probabilities (both p and q) of the keys {</a:t>
                      </a:r>
                      <a:r>
                        <a:rPr lang="en-US" sz="1800" b="0" i="0" u="none" strike="noStrike" baseline="0" dirty="0">
                          <a:latin typeface="Times-Roman"/>
                        </a:rPr>
                        <a:t>a</a:t>
                      </a:r>
                      <a:r>
                        <a:rPr lang="en-US" sz="1800" b="0" i="0" u="none" strike="noStrike" baseline="-25000" dirty="0">
                          <a:latin typeface="Times-Roman"/>
                        </a:rPr>
                        <a:t>i+1</a:t>
                      </a:r>
                      <a:r>
                        <a:rPr lang="en-US" sz="1800" b="0" i="0" u="none" strike="noStrike" baseline="0" dirty="0">
                          <a:latin typeface="Times-Roman"/>
                        </a:rPr>
                        <a:t>,a</a:t>
                      </a:r>
                      <a:r>
                        <a:rPr lang="en-US" sz="1800" b="0" i="0" u="none" strike="noStrike" baseline="-25000" dirty="0">
                          <a:latin typeface="Times-Roman"/>
                        </a:rPr>
                        <a:t>i+2,</a:t>
                      </a:r>
                      <a:r>
                        <a:rPr lang="en-US" sz="1800" b="0" i="0" u="none" strike="noStrike" baseline="0" dirty="0">
                          <a:latin typeface="Times-Roman"/>
                        </a:rPr>
                        <a:t> …..</a:t>
                      </a:r>
                      <a:r>
                        <a:rPr lang="en-US" sz="1800" b="0" i="0" u="none" strike="noStrike" baseline="0" dirty="0" err="1">
                          <a:latin typeface="Times-Roman"/>
                        </a:rPr>
                        <a:t>a</a:t>
                      </a:r>
                      <a:r>
                        <a:rPr lang="en-US" sz="1800" b="0" i="0" u="none" strike="noStrike" baseline="-25000" dirty="0" err="1">
                          <a:latin typeface="Times-Roman"/>
                        </a:rPr>
                        <a:t>j</a:t>
                      </a:r>
                      <a:r>
                        <a:rPr lang="en-US" sz="1800" b="0" i="0" u="none" strike="noStrike" baseline="-25000" dirty="0">
                          <a:latin typeface="Times-Roman"/>
                        </a:rPr>
                        <a:t> </a:t>
                      </a:r>
                      <a:r>
                        <a:rPr lang="en-US" sz="1800" b="0" i="0" u="none" strike="noStrike" baseline="0" dirty="0">
                          <a:latin typeface="Times-Roman"/>
                        </a:rPr>
                        <a:t> } and dummy keys </a:t>
                      </a:r>
                    </a:p>
                    <a:p>
                      <a:r>
                        <a:rPr lang="en-US" sz="1800" b="0" i="0" u="none" strike="noStrike" baseline="0" dirty="0">
                          <a:latin typeface="Times-Roman"/>
                        </a:rPr>
                        <a:t>{d</a:t>
                      </a:r>
                      <a:r>
                        <a:rPr lang="en-US" sz="1800" b="0" i="0" u="none" strike="noStrike" baseline="-25000" dirty="0">
                          <a:latin typeface="Times-Roman"/>
                        </a:rPr>
                        <a:t>i</a:t>
                      </a:r>
                      <a:r>
                        <a:rPr lang="en-US" sz="1800" b="0" i="0" u="none" strike="noStrike" baseline="0" dirty="0">
                          <a:latin typeface="Times-Roman"/>
                        </a:rPr>
                        <a:t>,d</a:t>
                      </a:r>
                      <a:r>
                        <a:rPr lang="en-US" sz="1800" b="0" i="0" u="none" strike="noStrike" baseline="-25000" dirty="0">
                          <a:latin typeface="Times-Roman"/>
                        </a:rPr>
                        <a:t>i+1</a:t>
                      </a:r>
                      <a:r>
                        <a:rPr lang="en-US" sz="1800" b="0" i="0" u="none" strike="noStrike" baseline="0" dirty="0">
                          <a:latin typeface="Times-Roman"/>
                        </a:rPr>
                        <a:t>,…</a:t>
                      </a:r>
                      <a:r>
                        <a:rPr lang="en-US" sz="1800" b="0" i="0" u="none" strike="noStrike" baseline="0" dirty="0" err="1">
                          <a:latin typeface="Times-Roman"/>
                        </a:rPr>
                        <a:t>d</a:t>
                      </a:r>
                      <a:r>
                        <a:rPr lang="en-US" sz="1800" b="0" i="0" u="none" strike="noStrike" baseline="-25000" dirty="0" err="1">
                          <a:latin typeface="Times-Roman"/>
                        </a:rPr>
                        <a:t>j</a:t>
                      </a:r>
                      <a:r>
                        <a:rPr lang="en-US" sz="1800" b="0" i="0" u="none" strike="noStrike" dirty="0">
                          <a:latin typeface="Times-Roman"/>
                        </a:rPr>
                        <a:t>} </a:t>
                      </a:r>
                      <a:r>
                        <a:rPr lang="en-US" sz="1800" b="0" i="0" u="none" strike="noStrike" baseline="-25000" dirty="0">
                          <a:latin typeface="Times-Roman"/>
                        </a:rPr>
                        <a:t> </a:t>
                      </a:r>
                      <a:endParaRPr lang="en-US" dirty="0">
                        <a:solidFill>
                          <a:schemeClr val="tx1"/>
                        </a:solidFill>
                        <a:latin typeface="Times-Roman"/>
                      </a:endParaRPr>
                    </a:p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Times-Roman"/>
                        </a:rPr>
                        <a:t>Root of the subtree of keys </a:t>
                      </a:r>
                      <a:r>
                        <a:rPr lang="en-US" sz="1800" b="0" i="0" u="none" strike="noStrike" baseline="0" dirty="0">
                          <a:latin typeface="Times-Roman"/>
                        </a:rPr>
                        <a:t>{a</a:t>
                      </a:r>
                      <a:r>
                        <a:rPr lang="en-US" sz="1800" b="0" i="0" u="none" strike="noStrike" baseline="-25000" dirty="0">
                          <a:latin typeface="Times-Roman"/>
                        </a:rPr>
                        <a:t>i+1</a:t>
                      </a:r>
                      <a:r>
                        <a:rPr lang="en-US" sz="1800" b="0" i="0" u="none" strike="noStrike" baseline="0" dirty="0">
                          <a:latin typeface="Times-Roman"/>
                        </a:rPr>
                        <a:t>,a</a:t>
                      </a:r>
                      <a:r>
                        <a:rPr lang="en-US" sz="1800" b="0" i="0" u="none" strike="noStrike" baseline="-25000" dirty="0">
                          <a:latin typeface="Times-Roman"/>
                        </a:rPr>
                        <a:t>i+2</a:t>
                      </a:r>
                      <a:r>
                        <a:rPr lang="en-US" sz="1800" b="0" i="0" u="none" strike="noStrike" baseline="0" dirty="0">
                          <a:latin typeface="Times-Roman"/>
                        </a:rPr>
                        <a:t>,…</a:t>
                      </a:r>
                      <a:r>
                        <a:rPr lang="en-US" sz="1800" dirty="0" err="1">
                          <a:latin typeface="Times-Roman"/>
                        </a:rPr>
                        <a:t>a</a:t>
                      </a:r>
                      <a:r>
                        <a:rPr lang="en-US" sz="1800" b="0" i="0" u="none" strike="noStrike" baseline="-25000" dirty="0" err="1">
                          <a:latin typeface="Times-Roman"/>
                        </a:rPr>
                        <a:t>j</a:t>
                      </a:r>
                      <a:r>
                        <a:rPr lang="en-US" sz="1800" b="0" i="0" u="none" strike="noStrike" dirty="0">
                          <a:latin typeface="Times-Roman"/>
                        </a:rPr>
                        <a:t>}</a:t>
                      </a:r>
                      <a:endParaRPr lang="en-US" dirty="0">
                        <a:solidFill>
                          <a:schemeClr val="tx1"/>
                        </a:solidFill>
                        <a:latin typeface="Times-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75926321"/>
                  </a:ext>
                </a:extLst>
              </a:tr>
              <a:tr h="357621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  <a:latin typeface="Times-Roman"/>
                        </a:rPr>
                        <a:t>Optimal substructure of the problem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we can construct an optimal solution to the problem from optimal solutions to subproblems.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dirty="0">
                        <a:solidFill>
                          <a:schemeClr val="tx1"/>
                        </a:solidFill>
                        <a:latin typeface="Times-Roman"/>
                      </a:endParaRPr>
                    </a:p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Times-Roman"/>
                        </a:rPr>
                        <a:t> </a:t>
                      </a:r>
                    </a:p>
                    <a:p>
                      <a:endParaRPr lang="en-US" dirty="0">
                        <a:solidFill>
                          <a:schemeClr val="tx1"/>
                        </a:solidFill>
                        <a:latin typeface="Times-Roman"/>
                        <a:cs typeface="Calibri" panose="020F0502020204030204" pitchFamily="34" charset="0"/>
                      </a:endParaRPr>
                    </a:p>
                    <a:p>
                      <a:endParaRPr lang="en-US" dirty="0">
                        <a:solidFill>
                          <a:schemeClr val="tx1"/>
                        </a:solidFill>
                        <a:latin typeface="Times-Roman"/>
                        <a:cs typeface="Calibri" panose="020F0502020204030204" pitchFamily="34" charset="0"/>
                      </a:endParaRPr>
                    </a:p>
                    <a:p>
                      <a:endParaRPr lang="en-US" dirty="0">
                        <a:solidFill>
                          <a:schemeClr val="tx1"/>
                        </a:solidFill>
                        <a:latin typeface="Times-Roman"/>
                        <a:cs typeface="Calibri" panose="020F0502020204030204" pitchFamily="34" charset="0"/>
                      </a:endParaRPr>
                    </a:p>
                    <a:p>
                      <a:endParaRPr lang="en-US" dirty="0">
                        <a:solidFill>
                          <a:schemeClr val="tx1"/>
                        </a:solidFill>
                        <a:latin typeface="Times-Roman"/>
                        <a:cs typeface="Calibri" panose="020F0502020204030204" pitchFamily="34" charset="0"/>
                      </a:endParaRPr>
                    </a:p>
                    <a:p>
                      <a:endParaRPr lang="en-US" dirty="0">
                        <a:solidFill>
                          <a:schemeClr val="tx1"/>
                        </a:solidFill>
                        <a:latin typeface="Times-Roman"/>
                        <a:cs typeface="Calibri" panose="020F0502020204030204" pitchFamily="34" charset="0"/>
                      </a:endParaRPr>
                    </a:p>
                    <a:p>
                      <a:endParaRPr lang="en-US" dirty="0">
                        <a:solidFill>
                          <a:schemeClr val="tx1"/>
                        </a:solidFill>
                        <a:latin typeface="Times-Roman"/>
                        <a:cs typeface="Calibri" panose="020F0502020204030204" pitchFamily="34" charset="0"/>
                      </a:endParaRPr>
                    </a:p>
                    <a:p>
                      <a:endParaRPr lang="en-US" dirty="0">
                        <a:solidFill>
                          <a:schemeClr val="tx1"/>
                        </a:solidFill>
                        <a:latin typeface="Times-Roman"/>
                        <a:cs typeface="Calibri" panose="020F0502020204030204" pitchFamily="34" charset="0"/>
                      </a:endParaRPr>
                    </a:p>
                    <a:p>
                      <a:endParaRPr lang="en-US" dirty="0">
                        <a:solidFill>
                          <a:schemeClr val="tx1"/>
                        </a:solidFill>
                        <a:latin typeface="Times-Roman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0588588"/>
                  </a:ext>
                </a:extLst>
              </a:tr>
            </a:tbl>
          </a:graphicData>
        </a:graphic>
      </p:graphicFrame>
      <p:grpSp>
        <p:nvGrpSpPr>
          <p:cNvPr id="8" name="Group 7">
            <a:extLst>
              <a:ext uri="{FF2B5EF4-FFF2-40B4-BE49-F238E27FC236}">
                <a16:creationId xmlns:a16="http://schemas.microsoft.com/office/drawing/2014/main" id="{08046323-8B72-901B-4BAF-4B0CA5985D42}"/>
              </a:ext>
            </a:extLst>
          </p:cNvPr>
          <p:cNvGrpSpPr/>
          <p:nvPr/>
        </p:nvGrpSpPr>
        <p:grpSpPr>
          <a:xfrm>
            <a:off x="3140758" y="3335301"/>
            <a:ext cx="6125817" cy="2632549"/>
            <a:chOff x="3140758" y="2884732"/>
            <a:chExt cx="6125817" cy="2632549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FE49CBC5-09D7-B755-E565-EF9A3E4D09F1}"/>
                </a:ext>
              </a:extLst>
            </p:cNvPr>
            <p:cNvSpPr/>
            <p:nvPr/>
          </p:nvSpPr>
          <p:spPr>
            <a:xfrm>
              <a:off x="6149002" y="2884732"/>
              <a:ext cx="622854" cy="516833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>
                  <a:solidFill>
                    <a:schemeClr val="tx1"/>
                  </a:solidFill>
                </a:rPr>
                <a:t>a</a:t>
              </a:r>
              <a:r>
                <a:rPr lang="en-US" sz="2400" b="1" baseline="-25000" dirty="0" err="1">
                  <a:solidFill>
                    <a:schemeClr val="tx1"/>
                  </a:solidFill>
                </a:rPr>
                <a:t>k</a:t>
              </a:r>
              <a:endParaRPr lang="en-US" b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42BDFFF-81A9-4D27-0CAF-772E26C7DDBE}"/>
                </a:ext>
              </a:extLst>
            </p:cNvPr>
            <p:cNvSpPr txBox="1"/>
            <p:nvPr/>
          </p:nvSpPr>
          <p:spPr>
            <a:xfrm>
              <a:off x="4088294" y="3327816"/>
              <a:ext cx="1305339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b="0" i="0" u="none" strike="noStrike" baseline="0" dirty="0">
                  <a:latin typeface="Times-Roman"/>
                </a:rPr>
                <a:t>{a</a:t>
              </a:r>
              <a:r>
                <a:rPr lang="en-US" baseline="-25000" dirty="0">
                  <a:latin typeface="Times-Roman"/>
                </a:rPr>
                <a:t>1</a:t>
              </a:r>
              <a:r>
                <a:rPr lang="en-US" sz="1800" b="0" i="0" u="none" strike="noStrike" baseline="0" dirty="0">
                  <a:latin typeface="Times-Roman"/>
                </a:rPr>
                <a:t>,…</a:t>
              </a:r>
              <a:r>
                <a:rPr lang="en-US" sz="1800" dirty="0">
                  <a:latin typeface="Times-Roman"/>
                </a:rPr>
                <a:t>a</a:t>
              </a:r>
              <a:r>
                <a:rPr lang="en-US" sz="1800" b="0" i="0" u="none" strike="noStrike" baseline="-25000" dirty="0">
                  <a:latin typeface="Times-Roman"/>
                </a:rPr>
                <a:t>k-1</a:t>
              </a:r>
              <a:r>
                <a:rPr lang="en-US" sz="1800" b="0" i="0" u="none" strike="noStrike" dirty="0">
                  <a:latin typeface="Times-Roman"/>
                </a:rPr>
                <a:t>}</a:t>
              </a:r>
              <a:endParaRPr lang="en-US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AD699BC-2B9C-C3EA-4112-7B35305DBFD4}"/>
                </a:ext>
              </a:extLst>
            </p:cNvPr>
            <p:cNvSpPr txBox="1"/>
            <p:nvPr/>
          </p:nvSpPr>
          <p:spPr>
            <a:xfrm>
              <a:off x="7716067" y="3335305"/>
              <a:ext cx="1550508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b="0" i="0" u="none" strike="noStrike" baseline="0" dirty="0">
                  <a:latin typeface="Times-Roman"/>
                </a:rPr>
                <a:t>{a</a:t>
              </a:r>
              <a:r>
                <a:rPr lang="en-US" sz="1800" b="0" i="0" u="none" strike="noStrike" baseline="-25000" dirty="0">
                  <a:latin typeface="Times-Roman"/>
                </a:rPr>
                <a:t>k+1</a:t>
              </a:r>
              <a:r>
                <a:rPr lang="en-US" sz="1800" b="0" i="0" u="none" strike="noStrike" baseline="0" dirty="0">
                  <a:latin typeface="Times-Roman"/>
                </a:rPr>
                <a:t>,…</a:t>
              </a:r>
              <a:r>
                <a:rPr lang="en-US" sz="1800" dirty="0">
                  <a:latin typeface="Times-Roman"/>
                </a:rPr>
                <a:t>a</a:t>
              </a:r>
              <a:r>
                <a:rPr lang="en-US" baseline="-25000" dirty="0">
                  <a:latin typeface="Times-Roman"/>
                </a:rPr>
                <a:t>n</a:t>
              </a:r>
              <a:r>
                <a:rPr lang="en-US" sz="1800" b="0" i="0" u="none" strike="noStrike" dirty="0">
                  <a:latin typeface="Times-Roman"/>
                </a:rPr>
                <a:t>}</a:t>
              </a:r>
              <a:endParaRPr lang="en-US" dirty="0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753776D1-FFD5-9B07-5792-5EB8D77F7397}"/>
                </a:ext>
              </a:extLst>
            </p:cNvPr>
            <p:cNvSpPr/>
            <p:nvPr/>
          </p:nvSpPr>
          <p:spPr>
            <a:xfrm>
              <a:off x="5151785" y="3599156"/>
              <a:ext cx="622854" cy="516833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>
                  <a:solidFill>
                    <a:schemeClr val="tx1"/>
                  </a:solidFill>
                </a:rPr>
                <a:t>a</a:t>
              </a:r>
              <a:r>
                <a:rPr lang="en-US" sz="2400" b="1" baseline="-25000" dirty="0" err="1">
                  <a:solidFill>
                    <a:schemeClr val="tx1"/>
                  </a:solidFill>
                </a:rPr>
                <a:t>j</a:t>
              </a:r>
              <a:endParaRPr lang="en-US" b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CBBA0BCF-3C37-572C-2144-1984317794A7}"/>
                </a:ext>
              </a:extLst>
            </p:cNvPr>
            <p:cNvSpPr/>
            <p:nvPr/>
          </p:nvSpPr>
          <p:spPr>
            <a:xfrm>
              <a:off x="7252241" y="3599157"/>
              <a:ext cx="622854" cy="516833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a</a:t>
              </a:r>
              <a:r>
                <a:rPr lang="en-US" sz="2400" b="1" baseline="-25000" dirty="0">
                  <a:solidFill>
                    <a:schemeClr val="tx1"/>
                  </a:solidFill>
                </a:rPr>
                <a:t>p</a:t>
              </a:r>
              <a:endParaRPr lang="en-US" b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623D287-9BCF-1769-0A90-E7014EE95859}"/>
                </a:ext>
              </a:extLst>
            </p:cNvPr>
            <p:cNvSpPr txBox="1"/>
            <p:nvPr/>
          </p:nvSpPr>
          <p:spPr>
            <a:xfrm>
              <a:off x="3140758" y="4116322"/>
              <a:ext cx="1305339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b="0" i="0" u="none" strike="noStrike" baseline="0" dirty="0">
                  <a:latin typeface="Times-Roman"/>
                </a:rPr>
                <a:t>{a</a:t>
              </a:r>
              <a:r>
                <a:rPr lang="en-US" baseline="-25000" dirty="0">
                  <a:latin typeface="Times-Roman"/>
                </a:rPr>
                <a:t>1</a:t>
              </a:r>
              <a:r>
                <a:rPr lang="en-US" sz="1800" b="0" i="0" u="none" strike="noStrike" baseline="0" dirty="0">
                  <a:latin typeface="Times-Roman"/>
                </a:rPr>
                <a:t>,…</a:t>
              </a:r>
              <a:r>
                <a:rPr lang="en-US" sz="1800" dirty="0">
                  <a:latin typeface="Times-Roman"/>
                </a:rPr>
                <a:t>a</a:t>
              </a:r>
              <a:r>
                <a:rPr lang="en-US" sz="1800" baseline="-25000" dirty="0">
                  <a:latin typeface="Times-Roman"/>
                </a:rPr>
                <a:t>j</a:t>
              </a:r>
              <a:r>
                <a:rPr lang="en-US" sz="1800" b="0" i="0" u="none" strike="noStrike" baseline="-25000" dirty="0">
                  <a:latin typeface="Times-Roman"/>
                </a:rPr>
                <a:t>-1</a:t>
              </a:r>
              <a:r>
                <a:rPr lang="en-US" sz="1800" b="0" i="0" u="none" strike="noStrike" dirty="0">
                  <a:latin typeface="Times-Roman"/>
                </a:rPr>
                <a:t>}</a:t>
              </a:r>
              <a:endParaRPr lang="en-US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76ED476-D42C-E274-1486-D276F3741DB7}"/>
                </a:ext>
              </a:extLst>
            </p:cNvPr>
            <p:cNvSpPr txBox="1"/>
            <p:nvPr/>
          </p:nvSpPr>
          <p:spPr>
            <a:xfrm>
              <a:off x="6185441" y="4070803"/>
              <a:ext cx="1550508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b="0" i="0" u="none" strike="noStrike" baseline="0" dirty="0">
                  <a:latin typeface="Times-Roman"/>
                </a:rPr>
                <a:t>{a</a:t>
              </a:r>
              <a:r>
                <a:rPr lang="en-US" sz="1800" b="0" i="0" u="none" strike="noStrike" baseline="-25000" dirty="0">
                  <a:latin typeface="Times-Roman"/>
                </a:rPr>
                <a:t>j+1</a:t>
              </a:r>
              <a:r>
                <a:rPr lang="en-US" sz="1800" b="0" i="0" u="none" strike="noStrike" baseline="0" dirty="0">
                  <a:latin typeface="Times-Roman"/>
                </a:rPr>
                <a:t>,…</a:t>
              </a:r>
              <a:r>
                <a:rPr lang="en-US" sz="1800" dirty="0">
                  <a:latin typeface="Times-Roman"/>
                </a:rPr>
                <a:t>a</a:t>
              </a:r>
              <a:r>
                <a:rPr lang="en-US" sz="1800" baseline="-25000" dirty="0">
                  <a:latin typeface="Times-Roman"/>
                </a:rPr>
                <a:t>k-1</a:t>
              </a:r>
              <a:r>
                <a:rPr lang="en-US" sz="1800" b="0" i="0" u="none" strike="noStrike" dirty="0">
                  <a:latin typeface="Times-Roman"/>
                </a:rPr>
                <a:t>}</a:t>
              </a:r>
              <a:endParaRPr lang="en-US" dirty="0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FC9D7E5A-4988-7FAB-21FB-F0CC6F2F4C47}"/>
                </a:ext>
              </a:extLst>
            </p:cNvPr>
            <p:cNvSpPr/>
            <p:nvPr/>
          </p:nvSpPr>
          <p:spPr>
            <a:xfrm>
              <a:off x="4164493" y="4400914"/>
              <a:ext cx="622854" cy="516833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a</a:t>
              </a:r>
              <a:r>
                <a:rPr lang="en-US" sz="2400" b="1" baseline="-25000" dirty="0">
                  <a:solidFill>
                    <a:schemeClr val="tx1"/>
                  </a:solidFill>
                </a:rPr>
                <a:t>i</a:t>
              </a:r>
              <a:endParaRPr lang="en-US" b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1A89FCD7-3EBC-A013-728B-4EF2784588F8}"/>
                </a:ext>
              </a:extLst>
            </p:cNvPr>
            <p:cNvSpPr/>
            <p:nvPr/>
          </p:nvSpPr>
          <p:spPr>
            <a:xfrm>
              <a:off x="6092672" y="4414167"/>
              <a:ext cx="778566" cy="565849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a</a:t>
              </a:r>
              <a:r>
                <a:rPr lang="en-US" sz="2400" b="1" baseline="-25000" dirty="0">
                  <a:solidFill>
                    <a:schemeClr val="tx1"/>
                  </a:solidFill>
                </a:rPr>
                <a:t>m</a:t>
              </a:r>
              <a:endParaRPr lang="en-US" b="1" baseline="-25000" dirty="0">
                <a:solidFill>
                  <a:schemeClr val="tx1"/>
                </a:solidFill>
              </a:endParaRPr>
            </a:p>
          </p:txBody>
        </p: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9C2BB1D3-A84E-BA7F-81AB-3B40A3C89250}"/>
                </a:ext>
              </a:extLst>
            </p:cNvPr>
            <p:cNvCxnSpPr>
              <a:stCxn id="3" idx="3"/>
              <a:endCxn id="14" idx="7"/>
            </p:cNvCxnSpPr>
            <p:nvPr/>
          </p:nvCxnSpPr>
          <p:spPr>
            <a:xfrm flipH="1">
              <a:off x="5683424" y="3325877"/>
              <a:ext cx="556793" cy="348967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6A40DA98-F57D-E8FB-E632-5C55E95C7E80}"/>
                </a:ext>
              </a:extLst>
            </p:cNvPr>
            <p:cNvCxnSpPr>
              <a:cxnSpLocks/>
            </p:cNvCxnSpPr>
            <p:nvPr/>
          </p:nvCxnSpPr>
          <p:spPr>
            <a:xfrm>
              <a:off x="6732196" y="3305301"/>
              <a:ext cx="670708" cy="378595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5BA16837-F555-03CF-783E-DBC3DB01703F}"/>
                </a:ext>
              </a:extLst>
            </p:cNvPr>
            <p:cNvCxnSpPr>
              <a:cxnSpLocks/>
              <a:endCxn id="18" idx="7"/>
            </p:cNvCxnSpPr>
            <p:nvPr/>
          </p:nvCxnSpPr>
          <p:spPr>
            <a:xfrm flipH="1">
              <a:off x="4696132" y="4097302"/>
              <a:ext cx="522024" cy="37930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59EEBF5F-3DC8-48BD-1793-2C6B1957D0FB}"/>
                </a:ext>
              </a:extLst>
            </p:cNvPr>
            <p:cNvCxnSpPr>
              <a:cxnSpLocks/>
              <a:endCxn id="19" idx="1"/>
            </p:cNvCxnSpPr>
            <p:nvPr/>
          </p:nvCxnSpPr>
          <p:spPr>
            <a:xfrm>
              <a:off x="5705795" y="4048987"/>
              <a:ext cx="500895" cy="448047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B27B4EA6-4591-A771-D265-E27DCD001852}"/>
                </a:ext>
              </a:extLst>
            </p:cNvPr>
            <p:cNvSpPr txBox="1"/>
            <p:nvPr/>
          </p:nvSpPr>
          <p:spPr>
            <a:xfrm>
              <a:off x="6411514" y="5117171"/>
              <a:ext cx="97829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dirty="0"/>
                <a:t>.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DA0B283B-2DBC-6DB9-3D16-0A5315D0FF35}"/>
                </a:ext>
              </a:extLst>
            </p:cNvPr>
            <p:cNvSpPr txBox="1"/>
            <p:nvPr/>
          </p:nvSpPr>
          <p:spPr>
            <a:xfrm>
              <a:off x="6368989" y="4889054"/>
              <a:ext cx="182880" cy="3657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dirty="0"/>
                <a:t>.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C0201827-6AFB-C3F8-759F-2B3BED34D46F}"/>
                </a:ext>
              </a:extLst>
            </p:cNvPr>
            <p:cNvSpPr txBox="1"/>
            <p:nvPr/>
          </p:nvSpPr>
          <p:spPr>
            <a:xfrm>
              <a:off x="4377306" y="5084043"/>
              <a:ext cx="97829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dirty="0"/>
                <a:t>.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AD0392A8-9F8B-DC9C-2D22-EE8D9F722A40}"/>
                </a:ext>
              </a:extLst>
            </p:cNvPr>
            <p:cNvSpPr txBox="1"/>
            <p:nvPr/>
          </p:nvSpPr>
          <p:spPr>
            <a:xfrm>
              <a:off x="4334781" y="4855926"/>
              <a:ext cx="182880" cy="3657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dirty="0"/>
                <a:t>.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D83B6FE6-8E53-83E7-85FA-4E5C098D99B0}"/>
                </a:ext>
              </a:extLst>
            </p:cNvPr>
            <p:cNvSpPr txBox="1"/>
            <p:nvPr/>
          </p:nvSpPr>
          <p:spPr>
            <a:xfrm>
              <a:off x="7544576" y="4209398"/>
              <a:ext cx="97829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dirty="0"/>
                <a:t>.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0D50E5B6-CAB1-5B14-1FBE-4BD16E0EC7A9}"/>
                </a:ext>
              </a:extLst>
            </p:cNvPr>
            <p:cNvSpPr txBox="1"/>
            <p:nvPr/>
          </p:nvSpPr>
          <p:spPr>
            <a:xfrm>
              <a:off x="7502051" y="3981281"/>
              <a:ext cx="182880" cy="3657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dirty="0"/>
                <a:t>.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DF18A8D5-62C7-A7D9-2346-B053B6774E3F}"/>
              </a:ext>
            </a:extLst>
          </p:cNvPr>
          <p:cNvSpPr txBox="1"/>
          <p:nvPr/>
        </p:nvSpPr>
        <p:spPr>
          <a:xfrm>
            <a:off x="6740301" y="3071066"/>
            <a:ext cx="508063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Times-Roman"/>
              </a:rPr>
              <a:t>need to select minimum k among keys </a:t>
            </a:r>
            <a:r>
              <a:rPr lang="en-US" sz="1800" b="0" i="0" u="none" strike="noStrike" baseline="0" dirty="0">
                <a:latin typeface="Times-Roman"/>
              </a:rPr>
              <a:t>{a</a:t>
            </a:r>
            <a:r>
              <a:rPr lang="en-US" sz="1800" b="0" i="0" u="none" strike="noStrike" baseline="-25000" dirty="0">
                <a:latin typeface="Times-Roman"/>
              </a:rPr>
              <a:t>1</a:t>
            </a:r>
            <a:r>
              <a:rPr lang="en-US" sz="1800" b="0" i="0" u="none" strike="noStrike" baseline="0" dirty="0">
                <a:latin typeface="Times-Roman"/>
              </a:rPr>
              <a:t>,a</a:t>
            </a:r>
            <a:r>
              <a:rPr lang="en-US" sz="1800" b="0" i="0" u="none" strike="noStrike" baseline="-25000" dirty="0">
                <a:latin typeface="Times-Roman"/>
              </a:rPr>
              <a:t>i+2</a:t>
            </a:r>
            <a:r>
              <a:rPr lang="en-US" sz="1800" b="0" i="0" u="none" strike="noStrike" baseline="0" dirty="0">
                <a:latin typeface="Times-Roman"/>
              </a:rPr>
              <a:t>,…</a:t>
            </a:r>
            <a:r>
              <a:rPr lang="en-US" sz="1800" dirty="0">
                <a:latin typeface="Times-Roman"/>
              </a:rPr>
              <a:t>a</a:t>
            </a:r>
            <a:r>
              <a:rPr lang="en-US" baseline="-25000" dirty="0">
                <a:latin typeface="Times-Roman"/>
              </a:rPr>
              <a:t>n</a:t>
            </a:r>
            <a:r>
              <a:rPr lang="en-US" sz="1800" b="0" i="0" u="none" strike="noStrike" dirty="0">
                <a:latin typeface="Times-Roman"/>
              </a:rPr>
              <a:t>}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29C3128-9C2D-3B2F-6D7D-B7FC2C54B5B6}"/>
              </a:ext>
            </a:extLst>
          </p:cNvPr>
          <p:cNvSpPr txBox="1"/>
          <p:nvPr/>
        </p:nvSpPr>
        <p:spPr>
          <a:xfrm>
            <a:off x="7979386" y="4111362"/>
            <a:ext cx="400058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Times-Roman"/>
              </a:rPr>
              <a:t>need to select minimum p among keys </a:t>
            </a:r>
            <a:r>
              <a:rPr lang="en-US" sz="1800" b="0" i="0" u="none" strike="noStrike" baseline="0" dirty="0">
                <a:latin typeface="Times-Roman"/>
              </a:rPr>
              <a:t>{a</a:t>
            </a:r>
            <a:r>
              <a:rPr lang="en-US" baseline="-25000" dirty="0">
                <a:latin typeface="Times-Roman"/>
              </a:rPr>
              <a:t>k+1</a:t>
            </a:r>
            <a:r>
              <a:rPr lang="en-US" sz="1800" b="0" i="0" u="none" strike="noStrike" baseline="0" dirty="0">
                <a:latin typeface="Times-Roman"/>
              </a:rPr>
              <a:t>,…</a:t>
            </a:r>
            <a:r>
              <a:rPr lang="en-US" sz="1800" dirty="0">
                <a:latin typeface="Times-Roman"/>
              </a:rPr>
              <a:t>a</a:t>
            </a:r>
            <a:r>
              <a:rPr lang="en-US" baseline="-25000" dirty="0">
                <a:latin typeface="Times-Roman"/>
              </a:rPr>
              <a:t>n</a:t>
            </a:r>
            <a:r>
              <a:rPr lang="en-US" sz="1800" b="0" i="0" u="none" strike="noStrike" dirty="0">
                <a:latin typeface="Times-Roman"/>
              </a:rPr>
              <a:t>}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E76839D-622A-851A-DF7E-EB9F4502EEC1}"/>
              </a:ext>
            </a:extLst>
          </p:cNvPr>
          <p:cNvSpPr txBox="1"/>
          <p:nvPr/>
        </p:nvSpPr>
        <p:spPr>
          <a:xfrm>
            <a:off x="2393583" y="3349413"/>
            <a:ext cx="400058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Times-Roman"/>
              </a:rPr>
              <a:t>need to select minimum j among keys </a:t>
            </a:r>
            <a:r>
              <a:rPr lang="en-US" sz="1800" b="0" i="0" u="none" strike="noStrike" baseline="0" dirty="0">
                <a:latin typeface="Times-Roman"/>
              </a:rPr>
              <a:t>{a</a:t>
            </a:r>
            <a:r>
              <a:rPr lang="en-US" baseline="-25000" dirty="0">
                <a:latin typeface="Times-Roman"/>
              </a:rPr>
              <a:t>1</a:t>
            </a:r>
            <a:r>
              <a:rPr lang="en-US" sz="1800" b="0" i="0" u="none" strike="noStrike" baseline="0" dirty="0">
                <a:latin typeface="Times-Roman"/>
              </a:rPr>
              <a:t>,a</a:t>
            </a:r>
            <a:r>
              <a:rPr lang="en-US" sz="1800" b="0" i="0" u="none" strike="noStrike" baseline="-25000" dirty="0">
                <a:latin typeface="Times-Roman"/>
              </a:rPr>
              <a:t>i+2</a:t>
            </a:r>
            <a:r>
              <a:rPr lang="en-US" sz="1800" b="0" i="0" u="none" strike="noStrike" baseline="0" dirty="0">
                <a:latin typeface="Times-Roman"/>
              </a:rPr>
              <a:t>,…</a:t>
            </a:r>
            <a:r>
              <a:rPr lang="en-US" sz="1800" dirty="0">
                <a:latin typeface="Times-Roman"/>
              </a:rPr>
              <a:t>a</a:t>
            </a:r>
            <a:r>
              <a:rPr lang="en-US" sz="1800" baseline="-25000" dirty="0">
                <a:latin typeface="Times-Roman"/>
              </a:rPr>
              <a:t>k-1</a:t>
            </a:r>
            <a:r>
              <a:rPr lang="en-US" sz="1800" b="0" i="0" u="none" strike="noStrike" dirty="0">
                <a:latin typeface="Times-Roman"/>
              </a:rPr>
              <a:t>}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4441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948421-C1EC-0FD5-9EA6-7FC0D5BFD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330"/>
            <a:ext cx="10515600" cy="787814"/>
          </a:xfrm>
        </p:spPr>
        <p:txBody>
          <a:bodyPr/>
          <a:lstStyle/>
          <a:p>
            <a:r>
              <a:rPr lang="en-US" dirty="0"/>
              <a:t>Optimal Binary Search Tree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1BB535BC-74AD-3AC9-4AE2-8B883F4A38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5908585"/>
              </p:ext>
            </p:extLst>
          </p:nvPr>
        </p:nvGraphicFramePr>
        <p:xfrm>
          <a:off x="702365" y="742128"/>
          <a:ext cx="11039061" cy="32997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0505">
                  <a:extLst>
                    <a:ext uri="{9D8B030D-6E8A-4147-A177-3AD203B41FA5}">
                      <a16:colId xmlns:a16="http://schemas.microsoft.com/office/drawing/2014/main" val="1467282583"/>
                    </a:ext>
                  </a:extLst>
                </a:gridCol>
                <a:gridCol w="9488556">
                  <a:extLst>
                    <a:ext uri="{9D8B030D-6E8A-4147-A177-3AD203B41FA5}">
                      <a16:colId xmlns:a16="http://schemas.microsoft.com/office/drawing/2014/main" val="4136565285"/>
                    </a:ext>
                  </a:extLst>
                </a:gridCol>
              </a:tblGrid>
              <a:tr h="437322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Times-Roman"/>
                        </a:rPr>
                        <a:t>Terminology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Times-Roman"/>
                        </a:rPr>
                        <a:t>Description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28799248"/>
                  </a:ext>
                </a:extLst>
              </a:tr>
              <a:tr h="60776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  <a:latin typeface="Times-Roman"/>
                        </a:rPr>
                        <a:t>Recurrence formula</a:t>
                      </a:r>
                    </a:p>
                    <a:p>
                      <a:endParaRPr lang="en-US" dirty="0">
                        <a:solidFill>
                          <a:schemeClr val="tx1"/>
                        </a:solidFill>
                        <a:latin typeface="Times-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Times-Roman"/>
                      </a:endParaRPr>
                    </a:p>
                    <a:p>
                      <a:endParaRPr lang="en-US" dirty="0">
                        <a:solidFill>
                          <a:schemeClr val="tx1"/>
                        </a:solidFill>
                        <a:latin typeface="Times-Roman"/>
                      </a:endParaRPr>
                    </a:p>
                    <a:p>
                      <a:endParaRPr lang="en-US" dirty="0">
                        <a:solidFill>
                          <a:schemeClr val="tx1"/>
                        </a:solidFill>
                        <a:latin typeface="Times-Roman"/>
                      </a:endParaRPr>
                    </a:p>
                    <a:p>
                      <a:endParaRPr lang="en-US" dirty="0">
                        <a:solidFill>
                          <a:schemeClr val="tx1"/>
                        </a:solidFill>
                        <a:latin typeface="Times-Roman"/>
                      </a:endParaRPr>
                    </a:p>
                    <a:p>
                      <a:endParaRPr lang="en-US" dirty="0">
                        <a:solidFill>
                          <a:schemeClr val="tx1"/>
                        </a:solidFill>
                        <a:latin typeface="Times-Roman"/>
                      </a:endParaRPr>
                    </a:p>
                    <a:p>
                      <a:endParaRPr lang="en-US" dirty="0">
                        <a:solidFill>
                          <a:schemeClr val="tx1"/>
                        </a:solidFill>
                        <a:latin typeface="Times-Roman"/>
                      </a:endParaRPr>
                    </a:p>
                    <a:p>
                      <a:endParaRPr lang="en-US" dirty="0">
                        <a:solidFill>
                          <a:schemeClr val="tx1"/>
                        </a:solidFill>
                        <a:latin typeface="Times-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75926321"/>
                  </a:ext>
                </a:extLst>
              </a:tr>
              <a:tr h="850783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Times-Roman"/>
                        </a:rPr>
                        <a:t>Calculate the optimal value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Times-Roman"/>
                        </a:rPr>
                        <a:t>c(0,n)</a:t>
                      </a:r>
                    </a:p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Times-Roman"/>
                        </a:rPr>
                        <a:t>Calculate the optimal value in a bottom-up method in an increasing order of m = (j-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Times-Roman"/>
                        </a:rPr>
                        <a:t>i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Times-Roman"/>
                        </a:rPr>
                        <a:t>) (m=1,2,3,….n)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0588588"/>
                  </a:ext>
                </a:extLst>
              </a:tr>
            </a:tbl>
          </a:graphicData>
        </a:graphic>
      </p:graphicFrame>
      <p:grpSp>
        <p:nvGrpSpPr>
          <p:cNvPr id="11" name="Group 10">
            <a:extLst>
              <a:ext uri="{FF2B5EF4-FFF2-40B4-BE49-F238E27FC236}">
                <a16:creationId xmlns:a16="http://schemas.microsoft.com/office/drawing/2014/main" id="{A24878C8-4310-E0DB-A518-FD6D273100DB}"/>
              </a:ext>
            </a:extLst>
          </p:cNvPr>
          <p:cNvGrpSpPr/>
          <p:nvPr/>
        </p:nvGrpSpPr>
        <p:grpSpPr>
          <a:xfrm>
            <a:off x="3061244" y="1417989"/>
            <a:ext cx="6824871" cy="1431560"/>
            <a:chOff x="3047992" y="1258965"/>
            <a:chExt cx="6824871" cy="143156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A77BD4B-0775-1F12-EB89-2298A9E08EA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4565" t="64369" r="38478" b="29306"/>
            <a:stretch/>
          </p:blipFill>
          <p:spPr>
            <a:xfrm>
              <a:off x="3047992" y="1258965"/>
              <a:ext cx="6824871" cy="516834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34779832-316C-CF6C-2ED5-671887A7EE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7366" t="78268" r="35408" b="13239"/>
            <a:stretch/>
          </p:blipFill>
          <p:spPr>
            <a:xfrm>
              <a:off x="3058903" y="1722775"/>
              <a:ext cx="4538681" cy="582163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14C20509-76D8-25BD-AC38-03BC4D220C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7215" t="74257" r="63294" b="21643"/>
            <a:stretch/>
          </p:blipFill>
          <p:spPr>
            <a:xfrm>
              <a:off x="4126006" y="2375245"/>
              <a:ext cx="2665719" cy="31528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33177F9-B1F9-84CF-55A7-67595F6C26B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66848" t="70395" r="25326" b="25373"/>
            <a:stretch/>
          </p:blipFill>
          <p:spPr>
            <a:xfrm>
              <a:off x="3173883" y="2360301"/>
              <a:ext cx="954167" cy="2901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520919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45218A8-63FF-76D0-F8FB-2165FE3DE0BC}"/>
              </a:ext>
            </a:extLst>
          </p:cNvPr>
          <p:cNvSpPr txBox="1"/>
          <p:nvPr/>
        </p:nvSpPr>
        <p:spPr>
          <a:xfrm>
            <a:off x="4108170" y="5489121"/>
            <a:ext cx="1497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one key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7FA6690-2611-F37E-0D44-F28B69DA645D}"/>
              </a:ext>
            </a:extLst>
          </p:cNvPr>
          <p:cNvSpPr txBox="1"/>
          <p:nvPr/>
        </p:nvSpPr>
        <p:spPr>
          <a:xfrm>
            <a:off x="4094918" y="4457186"/>
            <a:ext cx="1245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two keys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488F7D-4EE9-BA00-8C42-577669212EA0}"/>
              </a:ext>
            </a:extLst>
          </p:cNvPr>
          <p:cNvSpPr txBox="1"/>
          <p:nvPr/>
        </p:nvSpPr>
        <p:spPr>
          <a:xfrm>
            <a:off x="4061790" y="3173895"/>
            <a:ext cx="1245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three keys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3CC0D9E-CB61-D7CF-EEAE-922210905B23}"/>
              </a:ext>
            </a:extLst>
          </p:cNvPr>
          <p:cNvSpPr txBox="1"/>
          <p:nvPr/>
        </p:nvSpPr>
        <p:spPr>
          <a:xfrm>
            <a:off x="4108170" y="449716"/>
            <a:ext cx="1245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 keys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0E33080-9B07-64B8-9B61-5A90DEAF6C28}"/>
              </a:ext>
            </a:extLst>
          </p:cNvPr>
          <p:cNvSpPr txBox="1"/>
          <p:nvPr/>
        </p:nvSpPr>
        <p:spPr>
          <a:xfrm>
            <a:off x="4101546" y="1622530"/>
            <a:ext cx="1245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n-1 keys</a:t>
            </a:r>
          </a:p>
        </p:txBody>
      </p:sp>
      <p:cxnSp>
        <p:nvCxnSpPr>
          <p:cNvPr id="11" name="Connector: Curved 10">
            <a:extLst>
              <a:ext uri="{FF2B5EF4-FFF2-40B4-BE49-F238E27FC236}">
                <a16:creationId xmlns:a16="http://schemas.microsoft.com/office/drawing/2014/main" id="{2036975D-2740-0239-D7B6-8A06CFCC18D0}"/>
              </a:ext>
            </a:extLst>
          </p:cNvPr>
          <p:cNvCxnSpPr>
            <a:stCxn id="4" idx="1"/>
            <a:endCxn id="5" idx="1"/>
          </p:cNvCxnSpPr>
          <p:nvPr/>
        </p:nvCxnSpPr>
        <p:spPr>
          <a:xfrm rot="10800000">
            <a:off x="4094918" y="4641853"/>
            <a:ext cx="13252" cy="1031935"/>
          </a:xfrm>
          <a:prstGeom prst="curvedConnector3">
            <a:avLst>
              <a:gd name="adj1" fmla="val 1825023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8EC7546F-5D36-0926-7C8E-A9780CFF7990}"/>
              </a:ext>
            </a:extLst>
          </p:cNvPr>
          <p:cNvSpPr txBox="1"/>
          <p:nvPr/>
        </p:nvSpPr>
        <p:spPr>
          <a:xfrm>
            <a:off x="1570378" y="978072"/>
            <a:ext cx="2239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select optimal subtree from n-1 keys</a:t>
            </a:r>
          </a:p>
        </p:txBody>
      </p:sp>
      <p:cxnSp>
        <p:nvCxnSpPr>
          <p:cNvPr id="24" name="Connector: Curved 23">
            <a:extLst>
              <a:ext uri="{FF2B5EF4-FFF2-40B4-BE49-F238E27FC236}">
                <a16:creationId xmlns:a16="http://schemas.microsoft.com/office/drawing/2014/main" id="{4D82CBD3-B3CC-BB63-37FC-F75319371F66}"/>
              </a:ext>
            </a:extLst>
          </p:cNvPr>
          <p:cNvCxnSpPr/>
          <p:nvPr/>
        </p:nvCxnSpPr>
        <p:spPr>
          <a:xfrm rot="10800000">
            <a:off x="4108169" y="1806766"/>
            <a:ext cx="13252" cy="939171"/>
          </a:xfrm>
          <a:prstGeom prst="curvedConnector3">
            <a:avLst>
              <a:gd name="adj1" fmla="val 1825023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80BA1F9F-2FE2-4137-60AA-3D3B92FBA3B6}"/>
              </a:ext>
            </a:extLst>
          </p:cNvPr>
          <p:cNvSpPr txBox="1"/>
          <p:nvPr/>
        </p:nvSpPr>
        <p:spPr>
          <a:xfrm>
            <a:off x="1424607" y="3677471"/>
            <a:ext cx="2239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select optimal subtree from two keys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9B5A714-FBDB-A732-C48B-35D9C50987B7}"/>
              </a:ext>
            </a:extLst>
          </p:cNvPr>
          <p:cNvSpPr txBox="1"/>
          <p:nvPr/>
        </p:nvSpPr>
        <p:spPr>
          <a:xfrm>
            <a:off x="1570379" y="4909926"/>
            <a:ext cx="2239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select optimal subtree from one key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194D03D-8EC2-7E6A-0F1B-00A0F75DD05B}"/>
              </a:ext>
            </a:extLst>
          </p:cNvPr>
          <p:cNvSpPr txBox="1"/>
          <p:nvPr/>
        </p:nvSpPr>
        <p:spPr>
          <a:xfrm>
            <a:off x="1563754" y="2031623"/>
            <a:ext cx="2239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select optimal subtree from n-2 keys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1D80438-80B6-458E-72A9-DFB1FAAFA3FD}"/>
              </a:ext>
            </a:extLst>
          </p:cNvPr>
          <p:cNvSpPr txBox="1"/>
          <p:nvPr/>
        </p:nvSpPr>
        <p:spPr>
          <a:xfrm>
            <a:off x="4320205" y="2014331"/>
            <a:ext cx="6758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.</a:t>
            </a:r>
          </a:p>
          <a:p>
            <a:r>
              <a:rPr lang="en-US" dirty="0"/>
              <a:t>.</a:t>
            </a:r>
          </a:p>
          <a:p>
            <a:r>
              <a:rPr lang="en-US" dirty="0"/>
              <a:t>.</a:t>
            </a:r>
          </a:p>
          <a:p>
            <a:r>
              <a:rPr lang="en-US" dirty="0"/>
              <a:t>.</a:t>
            </a:r>
          </a:p>
          <a:p>
            <a:endParaRPr lang="en-US" dirty="0"/>
          </a:p>
        </p:txBody>
      </p:sp>
      <p:graphicFrame>
        <p:nvGraphicFramePr>
          <p:cNvPr id="14" name="Table 15">
            <a:extLst>
              <a:ext uri="{FF2B5EF4-FFF2-40B4-BE49-F238E27FC236}">
                <a16:creationId xmlns:a16="http://schemas.microsoft.com/office/drawing/2014/main" id="{B898DE6C-F420-3E0B-E1CF-14D16185F2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4352929"/>
              </p:ext>
            </p:extLst>
          </p:nvPr>
        </p:nvGraphicFramePr>
        <p:xfrm>
          <a:off x="6142380" y="5419494"/>
          <a:ext cx="5317908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6318">
                  <a:extLst>
                    <a:ext uri="{9D8B030D-6E8A-4147-A177-3AD203B41FA5}">
                      <a16:colId xmlns:a16="http://schemas.microsoft.com/office/drawing/2014/main" val="575165038"/>
                    </a:ext>
                  </a:extLst>
                </a:gridCol>
                <a:gridCol w="886318">
                  <a:extLst>
                    <a:ext uri="{9D8B030D-6E8A-4147-A177-3AD203B41FA5}">
                      <a16:colId xmlns:a16="http://schemas.microsoft.com/office/drawing/2014/main" val="1106222003"/>
                    </a:ext>
                  </a:extLst>
                </a:gridCol>
                <a:gridCol w="886318">
                  <a:extLst>
                    <a:ext uri="{9D8B030D-6E8A-4147-A177-3AD203B41FA5}">
                      <a16:colId xmlns:a16="http://schemas.microsoft.com/office/drawing/2014/main" val="2995446626"/>
                    </a:ext>
                  </a:extLst>
                </a:gridCol>
                <a:gridCol w="886318">
                  <a:extLst>
                    <a:ext uri="{9D8B030D-6E8A-4147-A177-3AD203B41FA5}">
                      <a16:colId xmlns:a16="http://schemas.microsoft.com/office/drawing/2014/main" val="645341543"/>
                    </a:ext>
                  </a:extLst>
                </a:gridCol>
                <a:gridCol w="886318">
                  <a:extLst>
                    <a:ext uri="{9D8B030D-6E8A-4147-A177-3AD203B41FA5}">
                      <a16:colId xmlns:a16="http://schemas.microsoft.com/office/drawing/2014/main" val="627155689"/>
                    </a:ext>
                  </a:extLst>
                </a:gridCol>
                <a:gridCol w="886318">
                  <a:extLst>
                    <a:ext uri="{9D8B030D-6E8A-4147-A177-3AD203B41FA5}">
                      <a16:colId xmlns:a16="http://schemas.microsoft.com/office/drawing/2014/main" val="56421979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>
                          <a:solidFill>
                            <a:schemeClr val="tx1"/>
                          </a:solidFill>
                        </a:rPr>
                        <a:t>w</a:t>
                      </a:r>
                      <a:r>
                        <a:rPr lang="en-US" sz="1800" baseline="-25000" dirty="0">
                          <a:solidFill>
                            <a:schemeClr val="tx1"/>
                          </a:solidFill>
                        </a:rPr>
                        <a:t>0,1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C</a:t>
                      </a:r>
                      <a:r>
                        <a:rPr lang="en-US" sz="1800" baseline="-25000" dirty="0">
                          <a:solidFill>
                            <a:schemeClr val="tx1"/>
                          </a:solidFill>
                        </a:rPr>
                        <a:t>0,1</a:t>
                      </a:r>
                      <a:endParaRPr lang="en-US" sz="1800" baseline="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>
                          <a:solidFill>
                            <a:schemeClr val="tx1"/>
                          </a:solidFill>
                        </a:rPr>
                        <a:t>r</a:t>
                      </a:r>
                      <a:r>
                        <a:rPr lang="en-US" sz="1800" baseline="-25000" dirty="0">
                          <a:solidFill>
                            <a:schemeClr val="tx1"/>
                          </a:solidFill>
                        </a:rPr>
                        <a:t>0,1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>
                          <a:solidFill>
                            <a:schemeClr val="tx1"/>
                          </a:solidFill>
                        </a:rPr>
                        <a:t>w</a:t>
                      </a:r>
                      <a:r>
                        <a:rPr lang="en-US" sz="1800" baseline="-25000" dirty="0">
                          <a:solidFill>
                            <a:schemeClr val="tx1"/>
                          </a:solidFill>
                        </a:rPr>
                        <a:t>1,2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C</a:t>
                      </a:r>
                      <a:r>
                        <a:rPr lang="en-US" sz="1800" baseline="-25000" dirty="0">
                          <a:solidFill>
                            <a:schemeClr val="tx1"/>
                          </a:solidFill>
                        </a:rPr>
                        <a:t>1,2</a:t>
                      </a:r>
                      <a:endParaRPr lang="en-US" sz="1800" baseline="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>
                          <a:solidFill>
                            <a:schemeClr val="tx1"/>
                          </a:solidFill>
                        </a:rPr>
                        <a:t>r</a:t>
                      </a:r>
                      <a:r>
                        <a:rPr lang="en-US" sz="1800" baseline="-25000" dirty="0">
                          <a:solidFill>
                            <a:schemeClr val="tx1"/>
                          </a:solidFill>
                        </a:rPr>
                        <a:t>1,2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w</a:t>
                      </a:r>
                      <a:r>
                        <a:rPr kumimoji="0" lang="en-US" sz="1800" b="1" i="0" u="none" strike="noStrike" kern="1200" cap="none" spc="0" normalizeH="0" baseline="-25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2,3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  <a:r>
                        <a:rPr kumimoji="0" lang="en-US" sz="1800" b="1" i="0" u="none" strike="noStrike" kern="1200" cap="none" spc="0" normalizeH="0" baseline="-25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2,3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r</a:t>
                      </a:r>
                      <a:r>
                        <a:rPr kumimoji="0" lang="en-US" sz="1800" b="1" i="0" u="none" strike="noStrike" kern="1200" cap="none" spc="0" normalizeH="0" baseline="-25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2,3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w</a:t>
                      </a:r>
                      <a:r>
                        <a:rPr kumimoji="0" lang="en-US" sz="1800" b="1" i="0" u="none" strike="noStrike" kern="1200" cap="none" spc="0" normalizeH="0" baseline="-25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3,4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  <a:r>
                        <a:rPr kumimoji="0" lang="en-US" sz="1800" b="1" i="0" u="none" strike="noStrike" kern="1200" cap="none" spc="0" normalizeH="0" baseline="-25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3,4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r</a:t>
                      </a:r>
                      <a:r>
                        <a:rPr kumimoji="0" lang="en-US" sz="1800" b="1" i="0" u="none" strike="noStrike" kern="1200" cap="none" spc="0" normalizeH="0" baseline="-25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3,4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….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>
                          <a:solidFill>
                            <a:schemeClr val="tx1"/>
                          </a:solidFill>
                        </a:rPr>
                        <a:t>w</a:t>
                      </a:r>
                      <a:r>
                        <a:rPr lang="en-US" sz="1800" baseline="-25000" dirty="0">
                          <a:solidFill>
                            <a:schemeClr val="tx1"/>
                          </a:solidFill>
                        </a:rPr>
                        <a:t>n-1,n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C</a:t>
                      </a:r>
                      <a:r>
                        <a:rPr lang="en-US" sz="1800" baseline="-25000" dirty="0">
                          <a:solidFill>
                            <a:schemeClr val="tx1"/>
                          </a:solidFill>
                        </a:rPr>
                        <a:t>n-1,n</a:t>
                      </a:r>
                      <a:endParaRPr lang="en-US" sz="1800" baseline="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>
                          <a:solidFill>
                            <a:schemeClr val="tx1"/>
                          </a:solidFill>
                        </a:rPr>
                        <a:t>r</a:t>
                      </a:r>
                      <a:r>
                        <a:rPr lang="en-US" sz="1800" baseline="-25000" dirty="0">
                          <a:solidFill>
                            <a:schemeClr val="tx1"/>
                          </a:solidFill>
                        </a:rPr>
                        <a:t>n-1,n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29768562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10C00E3B-00DF-72B9-EC96-E9FD63B2F5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9435733"/>
              </p:ext>
            </p:extLst>
          </p:nvPr>
        </p:nvGraphicFramePr>
        <p:xfrm>
          <a:off x="6135756" y="4203028"/>
          <a:ext cx="4431590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6318">
                  <a:extLst>
                    <a:ext uri="{9D8B030D-6E8A-4147-A177-3AD203B41FA5}">
                      <a16:colId xmlns:a16="http://schemas.microsoft.com/office/drawing/2014/main" val="224710086"/>
                    </a:ext>
                  </a:extLst>
                </a:gridCol>
                <a:gridCol w="886318">
                  <a:extLst>
                    <a:ext uri="{9D8B030D-6E8A-4147-A177-3AD203B41FA5}">
                      <a16:colId xmlns:a16="http://schemas.microsoft.com/office/drawing/2014/main" val="915443211"/>
                    </a:ext>
                  </a:extLst>
                </a:gridCol>
                <a:gridCol w="886318">
                  <a:extLst>
                    <a:ext uri="{9D8B030D-6E8A-4147-A177-3AD203B41FA5}">
                      <a16:colId xmlns:a16="http://schemas.microsoft.com/office/drawing/2014/main" val="3627382783"/>
                    </a:ext>
                  </a:extLst>
                </a:gridCol>
                <a:gridCol w="886318">
                  <a:extLst>
                    <a:ext uri="{9D8B030D-6E8A-4147-A177-3AD203B41FA5}">
                      <a16:colId xmlns:a16="http://schemas.microsoft.com/office/drawing/2014/main" val="3924541201"/>
                    </a:ext>
                  </a:extLst>
                </a:gridCol>
                <a:gridCol w="886318">
                  <a:extLst>
                    <a:ext uri="{9D8B030D-6E8A-4147-A177-3AD203B41FA5}">
                      <a16:colId xmlns:a16="http://schemas.microsoft.com/office/drawing/2014/main" val="29862703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>
                          <a:solidFill>
                            <a:schemeClr val="tx1"/>
                          </a:solidFill>
                        </a:rPr>
                        <a:t>w</a:t>
                      </a:r>
                      <a:r>
                        <a:rPr lang="en-US" sz="1800" baseline="-25000" dirty="0">
                          <a:solidFill>
                            <a:schemeClr val="tx1"/>
                          </a:solidFill>
                        </a:rPr>
                        <a:t>0,2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C</a:t>
                      </a:r>
                      <a:r>
                        <a:rPr lang="en-US" sz="1800" baseline="-25000" dirty="0">
                          <a:solidFill>
                            <a:schemeClr val="tx1"/>
                          </a:solidFill>
                        </a:rPr>
                        <a:t>0,2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>
                          <a:solidFill>
                            <a:schemeClr val="tx1"/>
                          </a:solidFill>
                        </a:rPr>
                        <a:t>r</a:t>
                      </a:r>
                      <a:r>
                        <a:rPr lang="en-US" sz="1800" baseline="-25000" dirty="0">
                          <a:solidFill>
                            <a:schemeClr val="tx1"/>
                          </a:solidFill>
                        </a:rPr>
                        <a:t>0,2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>
                          <a:solidFill>
                            <a:schemeClr val="tx1"/>
                          </a:solidFill>
                        </a:rPr>
                        <a:t>w</a:t>
                      </a:r>
                      <a:r>
                        <a:rPr lang="en-US" sz="1800" baseline="-25000" dirty="0">
                          <a:solidFill>
                            <a:schemeClr val="tx1"/>
                          </a:solidFill>
                        </a:rPr>
                        <a:t>1,3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C</a:t>
                      </a:r>
                      <a:r>
                        <a:rPr lang="en-US" sz="1800" baseline="-25000" dirty="0">
                          <a:solidFill>
                            <a:schemeClr val="tx1"/>
                          </a:solidFill>
                        </a:rPr>
                        <a:t>1,3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>
                          <a:solidFill>
                            <a:schemeClr val="tx1"/>
                          </a:solidFill>
                        </a:rPr>
                        <a:t>r</a:t>
                      </a:r>
                      <a:r>
                        <a:rPr lang="en-US" sz="1800" baseline="-25000" dirty="0">
                          <a:solidFill>
                            <a:schemeClr val="tx1"/>
                          </a:solidFill>
                        </a:rPr>
                        <a:t>1,3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</a:t>
                      </a:r>
                      <a:r>
                        <a:rPr kumimoji="0" lang="en-US" sz="1800" b="1" i="0" u="none" strike="noStrike" kern="1200" cap="none" spc="0" normalizeH="0" baseline="-25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2,4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C</a:t>
                      </a:r>
                      <a:r>
                        <a:rPr kumimoji="0" lang="en-US" sz="1800" b="1" i="0" u="none" strike="noStrike" kern="1200" cap="none" spc="0" normalizeH="0" baseline="-25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2,4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r</a:t>
                      </a:r>
                      <a:r>
                        <a:rPr kumimoji="0" lang="en-US" sz="1800" b="1" i="0" u="none" strike="noStrike" kern="1200" cap="none" spc="0" normalizeH="0" baseline="-25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2,4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….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>
                          <a:solidFill>
                            <a:schemeClr val="tx1"/>
                          </a:solidFill>
                        </a:rPr>
                        <a:t>w</a:t>
                      </a:r>
                      <a:r>
                        <a:rPr lang="en-US" sz="2000" baseline="-25000" dirty="0">
                          <a:solidFill>
                            <a:schemeClr val="tx1"/>
                          </a:solidFill>
                        </a:rPr>
                        <a:t>n-2,n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C</a:t>
                      </a:r>
                      <a:r>
                        <a:rPr lang="en-US" sz="2000" baseline="-25000" dirty="0">
                          <a:solidFill>
                            <a:schemeClr val="tx1"/>
                          </a:solidFill>
                        </a:rPr>
                        <a:t>n-2,n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aseline="0" dirty="0">
                          <a:solidFill>
                            <a:schemeClr val="tx1"/>
                          </a:solidFill>
                        </a:rPr>
                        <a:t>r</a:t>
                      </a:r>
                      <a:r>
                        <a:rPr lang="en-US" sz="2000" baseline="-25000" dirty="0">
                          <a:solidFill>
                            <a:schemeClr val="tx1"/>
                          </a:solidFill>
                        </a:rPr>
                        <a:t>n-2,n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3051474"/>
                  </a:ext>
                </a:extLst>
              </a:tr>
            </a:tbl>
          </a:graphicData>
        </a:graphic>
      </p:graphicFrame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254EFB23-9EF4-8E3E-8222-189E856B7B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3991265"/>
              </p:ext>
            </p:extLst>
          </p:nvPr>
        </p:nvGraphicFramePr>
        <p:xfrm>
          <a:off x="6122503" y="2880544"/>
          <a:ext cx="3545272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6318">
                  <a:extLst>
                    <a:ext uri="{9D8B030D-6E8A-4147-A177-3AD203B41FA5}">
                      <a16:colId xmlns:a16="http://schemas.microsoft.com/office/drawing/2014/main" val="224710086"/>
                    </a:ext>
                  </a:extLst>
                </a:gridCol>
                <a:gridCol w="886318">
                  <a:extLst>
                    <a:ext uri="{9D8B030D-6E8A-4147-A177-3AD203B41FA5}">
                      <a16:colId xmlns:a16="http://schemas.microsoft.com/office/drawing/2014/main" val="915443211"/>
                    </a:ext>
                  </a:extLst>
                </a:gridCol>
                <a:gridCol w="886318">
                  <a:extLst>
                    <a:ext uri="{9D8B030D-6E8A-4147-A177-3AD203B41FA5}">
                      <a16:colId xmlns:a16="http://schemas.microsoft.com/office/drawing/2014/main" val="3627382783"/>
                    </a:ext>
                  </a:extLst>
                </a:gridCol>
                <a:gridCol w="886318">
                  <a:extLst>
                    <a:ext uri="{9D8B030D-6E8A-4147-A177-3AD203B41FA5}">
                      <a16:colId xmlns:a16="http://schemas.microsoft.com/office/drawing/2014/main" val="39245412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>
                          <a:solidFill>
                            <a:schemeClr val="tx1"/>
                          </a:solidFill>
                        </a:rPr>
                        <a:t>w</a:t>
                      </a:r>
                      <a:r>
                        <a:rPr lang="en-US" sz="1800" baseline="-25000" dirty="0">
                          <a:solidFill>
                            <a:schemeClr val="tx1"/>
                          </a:solidFill>
                        </a:rPr>
                        <a:t>0,3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C</a:t>
                      </a:r>
                      <a:r>
                        <a:rPr lang="en-US" sz="1800" baseline="-25000" dirty="0">
                          <a:solidFill>
                            <a:schemeClr val="tx1"/>
                          </a:solidFill>
                        </a:rPr>
                        <a:t>0,3</a:t>
                      </a:r>
                      <a:endParaRPr lang="en-US" sz="1800" baseline="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>
                          <a:solidFill>
                            <a:schemeClr val="tx1"/>
                          </a:solidFill>
                        </a:rPr>
                        <a:t>r</a:t>
                      </a:r>
                      <a:r>
                        <a:rPr lang="en-US" sz="1800" baseline="-25000" dirty="0">
                          <a:solidFill>
                            <a:schemeClr val="tx1"/>
                          </a:solidFill>
                        </a:rPr>
                        <a:t>0,3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>
                          <a:solidFill>
                            <a:schemeClr val="tx1"/>
                          </a:solidFill>
                        </a:rPr>
                        <a:t>w</a:t>
                      </a:r>
                      <a:r>
                        <a:rPr lang="en-US" sz="1800" baseline="-25000" dirty="0">
                          <a:solidFill>
                            <a:schemeClr val="tx1"/>
                          </a:solidFill>
                        </a:rPr>
                        <a:t>1,4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C</a:t>
                      </a:r>
                      <a:r>
                        <a:rPr lang="en-US" sz="1800" baseline="-25000" dirty="0">
                          <a:solidFill>
                            <a:schemeClr val="tx1"/>
                          </a:solidFill>
                        </a:rPr>
                        <a:t>1,4</a:t>
                      </a:r>
                      <a:endParaRPr lang="en-US" sz="1800" baseline="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>
                          <a:solidFill>
                            <a:schemeClr val="tx1"/>
                          </a:solidFill>
                        </a:rPr>
                        <a:t>r</a:t>
                      </a:r>
                      <a:r>
                        <a:rPr lang="en-US" sz="1800" baseline="-25000" dirty="0">
                          <a:solidFill>
                            <a:schemeClr val="tx1"/>
                          </a:solidFill>
                        </a:rPr>
                        <a:t>1,4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….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aseline="0" dirty="0">
                          <a:solidFill>
                            <a:schemeClr val="tx1"/>
                          </a:solidFill>
                        </a:rPr>
                        <a:t>w</a:t>
                      </a:r>
                      <a:r>
                        <a:rPr lang="en-US" sz="2000" baseline="-25000" dirty="0">
                          <a:solidFill>
                            <a:schemeClr val="tx1"/>
                          </a:solidFill>
                        </a:rPr>
                        <a:t>n-3,n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C</a:t>
                      </a:r>
                      <a:r>
                        <a:rPr lang="en-US" sz="2000" baseline="-25000" dirty="0">
                          <a:solidFill>
                            <a:schemeClr val="tx1"/>
                          </a:solidFill>
                        </a:rPr>
                        <a:t>n-3,n</a:t>
                      </a:r>
                      <a:endParaRPr lang="en-US" sz="2000" baseline="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aseline="0" dirty="0">
                          <a:solidFill>
                            <a:schemeClr val="tx1"/>
                          </a:solidFill>
                        </a:rPr>
                        <a:t>r</a:t>
                      </a:r>
                      <a:r>
                        <a:rPr lang="en-US" sz="2000" baseline="-25000" dirty="0">
                          <a:solidFill>
                            <a:schemeClr val="tx1"/>
                          </a:solidFill>
                        </a:rPr>
                        <a:t>n-3,n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3051474"/>
                  </a:ext>
                </a:extLst>
              </a:tr>
            </a:tbl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F2A8423D-DAF4-99EA-D7C0-110162CBC3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1215735"/>
              </p:ext>
            </p:extLst>
          </p:nvPr>
        </p:nvGraphicFramePr>
        <p:xfrm>
          <a:off x="6023114" y="1363169"/>
          <a:ext cx="1772636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6318">
                  <a:extLst>
                    <a:ext uri="{9D8B030D-6E8A-4147-A177-3AD203B41FA5}">
                      <a16:colId xmlns:a16="http://schemas.microsoft.com/office/drawing/2014/main" val="224710086"/>
                    </a:ext>
                  </a:extLst>
                </a:gridCol>
                <a:gridCol w="886318">
                  <a:extLst>
                    <a:ext uri="{9D8B030D-6E8A-4147-A177-3AD203B41FA5}">
                      <a16:colId xmlns:a16="http://schemas.microsoft.com/office/drawing/2014/main" val="9154432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w</a:t>
                      </a:r>
                      <a:r>
                        <a:rPr kumimoji="0" lang="en-US" sz="1800" b="1" i="0" u="none" strike="noStrike" kern="1200" cap="none" spc="0" normalizeH="0" baseline="-25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0,n-1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  <a:r>
                        <a:rPr kumimoji="0" lang="en-US" sz="1800" b="1" i="0" u="none" strike="noStrike" kern="1200" cap="none" spc="0" normalizeH="0" baseline="-25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0,n-1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r</a:t>
                      </a:r>
                      <a:r>
                        <a:rPr kumimoji="0" lang="en-US" sz="1800" b="1" i="0" u="none" strike="noStrike" kern="1200" cap="none" spc="0" normalizeH="0" baseline="-25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0,n-1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w</a:t>
                      </a:r>
                      <a:r>
                        <a:rPr kumimoji="0" lang="en-US" sz="1800" b="1" i="0" u="none" strike="noStrike" kern="1200" cap="none" spc="0" normalizeH="0" baseline="-25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1,n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  <a:r>
                        <a:rPr kumimoji="0" lang="en-US" sz="1800" b="1" i="0" u="none" strike="noStrike" kern="1200" cap="none" spc="0" normalizeH="0" baseline="-25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1,n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r</a:t>
                      </a:r>
                      <a:r>
                        <a:rPr kumimoji="0" lang="en-US" sz="1800" b="1" i="0" u="none" strike="noStrike" kern="1200" cap="none" spc="0" normalizeH="0" baseline="-25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1,n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3051474"/>
                  </a:ext>
                </a:extLst>
              </a:tr>
            </a:tbl>
          </a:graphicData>
        </a:graphic>
      </p:graphicFrame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31F282DB-8943-10EC-BDF5-A82F26C0F9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294146"/>
              </p:ext>
            </p:extLst>
          </p:nvPr>
        </p:nvGraphicFramePr>
        <p:xfrm>
          <a:off x="6029741" y="71085"/>
          <a:ext cx="886318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6318">
                  <a:extLst>
                    <a:ext uri="{9D8B030D-6E8A-4147-A177-3AD203B41FA5}">
                      <a16:colId xmlns:a16="http://schemas.microsoft.com/office/drawing/2014/main" val="2247100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</a:t>
                      </a:r>
                      <a:r>
                        <a:rPr kumimoji="0" lang="en-US" sz="2000" b="1" i="0" u="none" strike="noStrike" kern="1200" cap="none" spc="0" normalizeH="0" baseline="-25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0,n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  <a:r>
                        <a:rPr kumimoji="0" lang="en-US" sz="2000" b="1" i="0" u="none" strike="noStrike" kern="1200" cap="none" spc="0" normalizeH="0" baseline="-25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0,n</a:t>
                      </a:r>
                      <a:endParaRPr kumimoji="0" lang="en-US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</a:t>
                      </a:r>
                      <a:r>
                        <a:rPr kumimoji="0" lang="en-US" sz="2000" b="1" i="0" u="none" strike="noStrike" kern="1200" cap="none" spc="0" normalizeH="0" baseline="-25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0,n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3051474"/>
                  </a:ext>
                </a:extLst>
              </a:tr>
            </a:tbl>
          </a:graphicData>
        </a:graphic>
      </p:graphicFrame>
      <p:cxnSp>
        <p:nvCxnSpPr>
          <p:cNvPr id="22" name="Connector: Curved 21">
            <a:extLst>
              <a:ext uri="{FF2B5EF4-FFF2-40B4-BE49-F238E27FC236}">
                <a16:creationId xmlns:a16="http://schemas.microsoft.com/office/drawing/2014/main" id="{B48BDC7D-D1F5-0633-F1B5-6413210B00DB}"/>
              </a:ext>
            </a:extLst>
          </p:cNvPr>
          <p:cNvCxnSpPr/>
          <p:nvPr/>
        </p:nvCxnSpPr>
        <p:spPr>
          <a:xfrm rot="10800000">
            <a:off x="4061788" y="3484239"/>
            <a:ext cx="13252" cy="1031935"/>
          </a:xfrm>
          <a:prstGeom prst="curvedConnector3">
            <a:avLst>
              <a:gd name="adj1" fmla="val 1825023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or: Curved 30">
            <a:extLst>
              <a:ext uri="{FF2B5EF4-FFF2-40B4-BE49-F238E27FC236}">
                <a16:creationId xmlns:a16="http://schemas.microsoft.com/office/drawing/2014/main" id="{E978AE14-246B-FEC6-90EB-B23D5D038109}"/>
              </a:ext>
            </a:extLst>
          </p:cNvPr>
          <p:cNvCxnSpPr/>
          <p:nvPr/>
        </p:nvCxnSpPr>
        <p:spPr>
          <a:xfrm rot="10800000">
            <a:off x="4128047" y="706429"/>
            <a:ext cx="13252" cy="1005840"/>
          </a:xfrm>
          <a:prstGeom prst="curvedConnector3">
            <a:avLst>
              <a:gd name="adj1" fmla="val 1825023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6052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5" grpId="0"/>
      <p:bldP spid="26" grpId="0"/>
      <p:bldP spid="2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45218A8-63FF-76D0-F8FB-2165FE3DE0BC}"/>
              </a:ext>
            </a:extLst>
          </p:cNvPr>
          <p:cNvSpPr txBox="1"/>
          <p:nvPr/>
        </p:nvSpPr>
        <p:spPr>
          <a:xfrm>
            <a:off x="2902225" y="5157821"/>
            <a:ext cx="1497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one key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7FA6690-2611-F37E-0D44-F28B69DA645D}"/>
              </a:ext>
            </a:extLst>
          </p:cNvPr>
          <p:cNvSpPr txBox="1"/>
          <p:nvPr/>
        </p:nvSpPr>
        <p:spPr>
          <a:xfrm>
            <a:off x="2888973" y="4218650"/>
            <a:ext cx="1245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two keys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488F7D-4EE9-BA00-8C42-577669212EA0}"/>
              </a:ext>
            </a:extLst>
          </p:cNvPr>
          <p:cNvSpPr txBox="1"/>
          <p:nvPr/>
        </p:nvSpPr>
        <p:spPr>
          <a:xfrm>
            <a:off x="2855845" y="3173895"/>
            <a:ext cx="1245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three keys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3CC0D9E-CB61-D7CF-EEAE-922210905B23}"/>
              </a:ext>
            </a:extLst>
          </p:cNvPr>
          <p:cNvSpPr txBox="1"/>
          <p:nvPr/>
        </p:nvSpPr>
        <p:spPr>
          <a:xfrm>
            <a:off x="2902225" y="449716"/>
            <a:ext cx="1245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 keys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0E33080-9B07-64B8-9B61-5A90DEAF6C28}"/>
              </a:ext>
            </a:extLst>
          </p:cNvPr>
          <p:cNvSpPr txBox="1"/>
          <p:nvPr/>
        </p:nvSpPr>
        <p:spPr>
          <a:xfrm>
            <a:off x="2895601" y="1370742"/>
            <a:ext cx="1245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n-1 keys</a:t>
            </a:r>
          </a:p>
        </p:txBody>
      </p:sp>
      <p:cxnSp>
        <p:nvCxnSpPr>
          <p:cNvPr id="11" name="Connector: Curved 10">
            <a:extLst>
              <a:ext uri="{FF2B5EF4-FFF2-40B4-BE49-F238E27FC236}">
                <a16:creationId xmlns:a16="http://schemas.microsoft.com/office/drawing/2014/main" id="{2036975D-2740-0239-D7B6-8A06CFCC18D0}"/>
              </a:ext>
            </a:extLst>
          </p:cNvPr>
          <p:cNvCxnSpPr>
            <a:stCxn id="4" idx="1"/>
            <a:endCxn id="5" idx="1"/>
          </p:cNvCxnSpPr>
          <p:nvPr/>
        </p:nvCxnSpPr>
        <p:spPr>
          <a:xfrm rot="10800000">
            <a:off x="2888973" y="4403317"/>
            <a:ext cx="13252" cy="939171"/>
          </a:xfrm>
          <a:prstGeom prst="curvedConnector3">
            <a:avLst>
              <a:gd name="adj1" fmla="val 1825023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8EC7546F-5D36-0926-7C8E-A9780CFF7990}"/>
              </a:ext>
            </a:extLst>
          </p:cNvPr>
          <p:cNvSpPr txBox="1"/>
          <p:nvPr/>
        </p:nvSpPr>
        <p:spPr>
          <a:xfrm>
            <a:off x="364433" y="819048"/>
            <a:ext cx="2239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select optimal subtree from n-1 keys</a:t>
            </a:r>
          </a:p>
        </p:txBody>
      </p:sp>
      <p:cxnSp>
        <p:nvCxnSpPr>
          <p:cNvPr id="20" name="Connector: Curved 19">
            <a:extLst>
              <a:ext uri="{FF2B5EF4-FFF2-40B4-BE49-F238E27FC236}">
                <a16:creationId xmlns:a16="http://schemas.microsoft.com/office/drawing/2014/main" id="{DF6E9B13-ADE7-0AE0-7F87-924420D38F52}"/>
              </a:ext>
            </a:extLst>
          </p:cNvPr>
          <p:cNvCxnSpPr/>
          <p:nvPr/>
        </p:nvCxnSpPr>
        <p:spPr>
          <a:xfrm rot="10800000">
            <a:off x="2842593" y="3408969"/>
            <a:ext cx="13252" cy="939171"/>
          </a:xfrm>
          <a:prstGeom prst="curvedConnector3">
            <a:avLst>
              <a:gd name="adj1" fmla="val 1825023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or: Curved 22">
            <a:extLst>
              <a:ext uri="{FF2B5EF4-FFF2-40B4-BE49-F238E27FC236}">
                <a16:creationId xmlns:a16="http://schemas.microsoft.com/office/drawing/2014/main" id="{80570293-E213-6760-8024-AE5247E45416}"/>
              </a:ext>
            </a:extLst>
          </p:cNvPr>
          <p:cNvCxnSpPr/>
          <p:nvPr/>
        </p:nvCxnSpPr>
        <p:spPr>
          <a:xfrm rot="10800000">
            <a:off x="2849217" y="643731"/>
            <a:ext cx="13252" cy="939171"/>
          </a:xfrm>
          <a:prstGeom prst="curvedConnector3">
            <a:avLst>
              <a:gd name="adj1" fmla="val 1825023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or: Curved 23">
            <a:extLst>
              <a:ext uri="{FF2B5EF4-FFF2-40B4-BE49-F238E27FC236}">
                <a16:creationId xmlns:a16="http://schemas.microsoft.com/office/drawing/2014/main" id="{4D82CBD3-B3CC-BB63-37FC-F75319371F66}"/>
              </a:ext>
            </a:extLst>
          </p:cNvPr>
          <p:cNvCxnSpPr/>
          <p:nvPr/>
        </p:nvCxnSpPr>
        <p:spPr>
          <a:xfrm rot="10800000">
            <a:off x="2835964" y="1647742"/>
            <a:ext cx="13252" cy="939171"/>
          </a:xfrm>
          <a:prstGeom prst="curvedConnector3">
            <a:avLst>
              <a:gd name="adj1" fmla="val 1825023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80BA1F9F-2FE2-4137-60AA-3D3B92FBA3B6}"/>
              </a:ext>
            </a:extLst>
          </p:cNvPr>
          <p:cNvSpPr txBox="1"/>
          <p:nvPr/>
        </p:nvSpPr>
        <p:spPr>
          <a:xfrm>
            <a:off x="218662" y="3597959"/>
            <a:ext cx="2239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select optimal subtree from two keys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9B5A714-FBDB-A732-C48B-35D9C50987B7}"/>
              </a:ext>
            </a:extLst>
          </p:cNvPr>
          <p:cNvSpPr txBox="1"/>
          <p:nvPr/>
        </p:nvSpPr>
        <p:spPr>
          <a:xfrm>
            <a:off x="364434" y="4737648"/>
            <a:ext cx="2239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select optimal subtree from one key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194D03D-8EC2-7E6A-0F1B-00A0F75DD05B}"/>
              </a:ext>
            </a:extLst>
          </p:cNvPr>
          <p:cNvSpPr txBox="1"/>
          <p:nvPr/>
        </p:nvSpPr>
        <p:spPr>
          <a:xfrm>
            <a:off x="357809" y="1620805"/>
            <a:ext cx="2239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select optimal subtree from n-2 keys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1D80438-80B6-458E-72A9-DFB1FAAFA3FD}"/>
              </a:ext>
            </a:extLst>
          </p:cNvPr>
          <p:cNvSpPr txBox="1"/>
          <p:nvPr/>
        </p:nvSpPr>
        <p:spPr>
          <a:xfrm>
            <a:off x="3114260" y="2014331"/>
            <a:ext cx="6758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.</a:t>
            </a:r>
          </a:p>
          <a:p>
            <a:r>
              <a:rPr lang="en-US" dirty="0"/>
              <a:t>.</a:t>
            </a:r>
          </a:p>
          <a:p>
            <a:r>
              <a:rPr lang="en-US" dirty="0"/>
              <a:t>.</a:t>
            </a:r>
          </a:p>
          <a:p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73B604B-11A4-4326-1CD9-D31CBD94A4E3}"/>
              </a:ext>
            </a:extLst>
          </p:cNvPr>
          <p:cNvSpPr txBox="1"/>
          <p:nvPr/>
        </p:nvSpPr>
        <p:spPr>
          <a:xfrm>
            <a:off x="5870712" y="7229925"/>
            <a:ext cx="60164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  <a:r>
              <a:rPr lang="en-US" baseline="-25000" dirty="0"/>
              <a:t>01  </a:t>
            </a:r>
            <a:r>
              <a:rPr lang="en-US" dirty="0"/>
              <a:t>         C</a:t>
            </a:r>
            <a:r>
              <a:rPr lang="en-US" baseline="-25000" dirty="0"/>
              <a:t>12                 </a:t>
            </a:r>
            <a:r>
              <a:rPr lang="en-US" dirty="0"/>
              <a:t>C</a:t>
            </a:r>
            <a:r>
              <a:rPr lang="en-US" baseline="-25000" dirty="0"/>
              <a:t>23           </a:t>
            </a:r>
            <a:r>
              <a:rPr lang="en-US" dirty="0"/>
              <a:t>C</a:t>
            </a:r>
            <a:r>
              <a:rPr lang="en-US" baseline="-25000" dirty="0"/>
              <a:t>34        ………………  </a:t>
            </a:r>
            <a:r>
              <a:rPr lang="en-US" dirty="0"/>
              <a:t>C</a:t>
            </a:r>
            <a:r>
              <a:rPr lang="en-US" baseline="-25000" dirty="0"/>
              <a:t>n-1n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6DB0028-AC3B-7390-7B4B-70B96C2C586D}"/>
              </a:ext>
            </a:extLst>
          </p:cNvPr>
          <p:cNvSpPr txBox="1"/>
          <p:nvPr/>
        </p:nvSpPr>
        <p:spPr>
          <a:xfrm>
            <a:off x="5579165" y="6719716"/>
            <a:ext cx="5565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C</a:t>
            </a:r>
            <a:r>
              <a:rPr lang="en-US" baseline="-25000" dirty="0"/>
              <a:t>12 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00065BB-7EB8-4368-A4BF-DFFE598ABEA6}"/>
              </a:ext>
            </a:extLst>
          </p:cNvPr>
          <p:cNvSpPr txBox="1"/>
          <p:nvPr/>
        </p:nvSpPr>
        <p:spPr>
          <a:xfrm>
            <a:off x="4803915" y="6726344"/>
            <a:ext cx="5565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C</a:t>
            </a:r>
            <a:r>
              <a:rPr lang="en-US" baseline="-25000" dirty="0"/>
              <a:t>01 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BAF322B-AD46-0655-99D9-AEDCAB9AB779}"/>
              </a:ext>
            </a:extLst>
          </p:cNvPr>
          <p:cNvSpPr txBox="1"/>
          <p:nvPr/>
        </p:nvSpPr>
        <p:spPr>
          <a:xfrm>
            <a:off x="6420679" y="6752848"/>
            <a:ext cx="5565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C</a:t>
            </a:r>
            <a:r>
              <a:rPr lang="en-US" baseline="-25000" dirty="0"/>
              <a:t>12 </a:t>
            </a:r>
            <a:endParaRPr lang="en-US" dirty="0"/>
          </a:p>
        </p:txBody>
      </p:sp>
      <p:graphicFrame>
        <p:nvGraphicFramePr>
          <p:cNvPr id="14" name="Table 15">
            <a:extLst>
              <a:ext uri="{FF2B5EF4-FFF2-40B4-BE49-F238E27FC236}">
                <a16:creationId xmlns:a16="http://schemas.microsoft.com/office/drawing/2014/main" id="{B898DE6C-F420-3E0B-E1CF-14D16185F2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8762015"/>
              </p:ext>
            </p:extLst>
          </p:nvPr>
        </p:nvGraphicFramePr>
        <p:xfrm>
          <a:off x="4936435" y="5207462"/>
          <a:ext cx="5317908" cy="1285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6318">
                  <a:extLst>
                    <a:ext uri="{9D8B030D-6E8A-4147-A177-3AD203B41FA5}">
                      <a16:colId xmlns:a16="http://schemas.microsoft.com/office/drawing/2014/main" val="575165038"/>
                    </a:ext>
                  </a:extLst>
                </a:gridCol>
                <a:gridCol w="886318">
                  <a:extLst>
                    <a:ext uri="{9D8B030D-6E8A-4147-A177-3AD203B41FA5}">
                      <a16:colId xmlns:a16="http://schemas.microsoft.com/office/drawing/2014/main" val="1106222003"/>
                    </a:ext>
                  </a:extLst>
                </a:gridCol>
                <a:gridCol w="886318">
                  <a:extLst>
                    <a:ext uri="{9D8B030D-6E8A-4147-A177-3AD203B41FA5}">
                      <a16:colId xmlns:a16="http://schemas.microsoft.com/office/drawing/2014/main" val="2995446626"/>
                    </a:ext>
                  </a:extLst>
                </a:gridCol>
                <a:gridCol w="886318">
                  <a:extLst>
                    <a:ext uri="{9D8B030D-6E8A-4147-A177-3AD203B41FA5}">
                      <a16:colId xmlns:a16="http://schemas.microsoft.com/office/drawing/2014/main" val="645341543"/>
                    </a:ext>
                  </a:extLst>
                </a:gridCol>
                <a:gridCol w="886318">
                  <a:extLst>
                    <a:ext uri="{9D8B030D-6E8A-4147-A177-3AD203B41FA5}">
                      <a16:colId xmlns:a16="http://schemas.microsoft.com/office/drawing/2014/main" val="627155689"/>
                    </a:ext>
                  </a:extLst>
                </a:gridCol>
                <a:gridCol w="886318">
                  <a:extLst>
                    <a:ext uri="{9D8B030D-6E8A-4147-A177-3AD203B41FA5}">
                      <a16:colId xmlns:a16="http://schemas.microsoft.com/office/drawing/2014/main" val="56421979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C</a:t>
                      </a:r>
                      <a:r>
                        <a:rPr lang="en-US" sz="1800" baseline="-25000" dirty="0">
                          <a:solidFill>
                            <a:schemeClr val="tx1"/>
                          </a:solidFill>
                        </a:rPr>
                        <a:t>0,1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>
                          <a:solidFill>
                            <a:schemeClr val="tx1"/>
                          </a:solidFill>
                        </a:rPr>
                        <a:t>w</a:t>
                      </a:r>
                      <a:r>
                        <a:rPr lang="en-US" sz="1800" baseline="-25000" dirty="0">
                          <a:solidFill>
                            <a:schemeClr val="tx1"/>
                          </a:solidFill>
                        </a:rPr>
                        <a:t>0,1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>
                          <a:solidFill>
                            <a:schemeClr val="tx1"/>
                          </a:solidFill>
                        </a:rPr>
                        <a:t>r</a:t>
                      </a:r>
                      <a:r>
                        <a:rPr lang="en-US" sz="1800" baseline="-25000" dirty="0">
                          <a:solidFill>
                            <a:schemeClr val="tx1"/>
                          </a:solidFill>
                        </a:rPr>
                        <a:t>0,1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C</a:t>
                      </a:r>
                      <a:r>
                        <a:rPr lang="en-US" sz="1800" baseline="-25000" dirty="0">
                          <a:solidFill>
                            <a:schemeClr val="tx1"/>
                          </a:solidFill>
                        </a:rPr>
                        <a:t>1,2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>
                          <a:solidFill>
                            <a:schemeClr val="tx1"/>
                          </a:solidFill>
                        </a:rPr>
                        <a:t>w</a:t>
                      </a:r>
                      <a:r>
                        <a:rPr lang="en-US" sz="1800" baseline="-25000" dirty="0">
                          <a:solidFill>
                            <a:schemeClr val="tx1"/>
                          </a:solidFill>
                        </a:rPr>
                        <a:t>1,2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>
                          <a:solidFill>
                            <a:schemeClr val="tx1"/>
                          </a:solidFill>
                        </a:rPr>
                        <a:t>r</a:t>
                      </a:r>
                      <a:r>
                        <a:rPr lang="en-US" sz="1800" baseline="-25000" dirty="0">
                          <a:solidFill>
                            <a:schemeClr val="tx1"/>
                          </a:solidFill>
                        </a:rPr>
                        <a:t>1,2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C</a:t>
                      </a:r>
                      <a:r>
                        <a:rPr kumimoji="0" lang="en-US" sz="1800" b="1" i="0" u="none" strike="noStrike" kern="1200" cap="none" spc="0" normalizeH="0" baseline="-25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2,3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w</a:t>
                      </a:r>
                      <a:r>
                        <a:rPr kumimoji="0" lang="en-US" sz="1800" b="1" i="0" u="none" strike="noStrike" kern="1200" cap="none" spc="0" normalizeH="0" baseline="-25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2,3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r</a:t>
                      </a:r>
                      <a:r>
                        <a:rPr kumimoji="0" lang="en-US" sz="1800" b="1" i="0" u="none" strike="noStrike" kern="1200" cap="none" spc="0" normalizeH="0" baseline="-25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2,3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C</a:t>
                      </a:r>
                      <a:r>
                        <a:rPr kumimoji="0" lang="en-US" sz="1800" b="1" i="0" u="none" strike="noStrike" kern="1200" cap="none" spc="0" normalizeH="0" baseline="-25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3,4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w</a:t>
                      </a:r>
                      <a:r>
                        <a:rPr kumimoji="0" lang="en-US" sz="1800" b="1" i="0" u="none" strike="noStrike" kern="1200" cap="none" spc="0" normalizeH="0" baseline="-25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3,4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r</a:t>
                      </a:r>
                      <a:r>
                        <a:rPr kumimoji="0" lang="en-US" sz="1800" b="1" i="0" u="none" strike="noStrike" kern="1200" cap="none" spc="0" normalizeH="0" baseline="-25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3,4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….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C</a:t>
                      </a:r>
                      <a:r>
                        <a:rPr lang="en-US" sz="1800" baseline="-25000" dirty="0">
                          <a:solidFill>
                            <a:schemeClr val="tx1"/>
                          </a:solidFill>
                        </a:rPr>
                        <a:t>n-1,n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>
                          <a:solidFill>
                            <a:schemeClr val="tx1"/>
                          </a:solidFill>
                        </a:rPr>
                        <a:t>w</a:t>
                      </a:r>
                      <a:r>
                        <a:rPr lang="en-US" sz="1800" baseline="-25000" dirty="0">
                          <a:solidFill>
                            <a:schemeClr val="tx1"/>
                          </a:solidFill>
                        </a:rPr>
                        <a:t>n-1,n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>
                          <a:solidFill>
                            <a:schemeClr val="tx1"/>
                          </a:solidFill>
                        </a:rPr>
                        <a:t>r</a:t>
                      </a:r>
                      <a:r>
                        <a:rPr lang="en-US" sz="1800" baseline="-25000" dirty="0">
                          <a:solidFill>
                            <a:schemeClr val="tx1"/>
                          </a:solidFill>
                        </a:rPr>
                        <a:t>n-1,n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297685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2933048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10C00E3B-00DF-72B9-EC96-E9FD63B2F547}"/>
              </a:ext>
            </a:extLst>
          </p:cNvPr>
          <p:cNvGraphicFramePr>
            <a:graphicFrameLocks noGrp="1"/>
          </p:cNvGraphicFramePr>
          <p:nvPr/>
        </p:nvGraphicFramePr>
        <p:xfrm>
          <a:off x="4903307" y="4150020"/>
          <a:ext cx="443159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6318">
                  <a:extLst>
                    <a:ext uri="{9D8B030D-6E8A-4147-A177-3AD203B41FA5}">
                      <a16:colId xmlns:a16="http://schemas.microsoft.com/office/drawing/2014/main" val="224710086"/>
                    </a:ext>
                  </a:extLst>
                </a:gridCol>
                <a:gridCol w="886318">
                  <a:extLst>
                    <a:ext uri="{9D8B030D-6E8A-4147-A177-3AD203B41FA5}">
                      <a16:colId xmlns:a16="http://schemas.microsoft.com/office/drawing/2014/main" val="915443211"/>
                    </a:ext>
                  </a:extLst>
                </a:gridCol>
                <a:gridCol w="886318">
                  <a:extLst>
                    <a:ext uri="{9D8B030D-6E8A-4147-A177-3AD203B41FA5}">
                      <a16:colId xmlns:a16="http://schemas.microsoft.com/office/drawing/2014/main" val="3627382783"/>
                    </a:ext>
                  </a:extLst>
                </a:gridCol>
                <a:gridCol w="886318">
                  <a:extLst>
                    <a:ext uri="{9D8B030D-6E8A-4147-A177-3AD203B41FA5}">
                      <a16:colId xmlns:a16="http://schemas.microsoft.com/office/drawing/2014/main" val="3924541201"/>
                    </a:ext>
                  </a:extLst>
                </a:gridCol>
                <a:gridCol w="886318">
                  <a:extLst>
                    <a:ext uri="{9D8B030D-6E8A-4147-A177-3AD203B41FA5}">
                      <a16:colId xmlns:a16="http://schemas.microsoft.com/office/drawing/2014/main" val="29862703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C</a:t>
                      </a:r>
                      <a:r>
                        <a:rPr lang="en-US" sz="2000" baseline="-25000" dirty="0">
                          <a:solidFill>
                            <a:schemeClr val="tx1"/>
                          </a:solidFill>
                        </a:rPr>
                        <a:t>0,2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C</a:t>
                      </a:r>
                      <a:r>
                        <a:rPr lang="en-US" sz="2000" baseline="-25000" dirty="0">
                          <a:solidFill>
                            <a:schemeClr val="tx1"/>
                          </a:solidFill>
                        </a:rPr>
                        <a:t>1,3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C</a:t>
                      </a:r>
                      <a:r>
                        <a:rPr lang="en-US" sz="2000" baseline="-25000" dirty="0">
                          <a:solidFill>
                            <a:schemeClr val="tx1"/>
                          </a:solidFill>
                        </a:rPr>
                        <a:t>2,4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….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C</a:t>
                      </a:r>
                      <a:r>
                        <a:rPr lang="en-US" sz="2000" baseline="-25000" dirty="0">
                          <a:solidFill>
                            <a:schemeClr val="tx1"/>
                          </a:solidFill>
                        </a:rPr>
                        <a:t>n-2,n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3051474"/>
                  </a:ext>
                </a:extLst>
              </a:tr>
            </a:tbl>
          </a:graphicData>
        </a:graphic>
      </p:graphicFrame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254EFB23-9EF4-8E3E-8222-189E856B7B49}"/>
              </a:ext>
            </a:extLst>
          </p:cNvPr>
          <p:cNvGraphicFramePr>
            <a:graphicFrameLocks noGrp="1"/>
          </p:cNvGraphicFramePr>
          <p:nvPr/>
        </p:nvGraphicFramePr>
        <p:xfrm>
          <a:off x="4876802" y="3145586"/>
          <a:ext cx="3545272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6318">
                  <a:extLst>
                    <a:ext uri="{9D8B030D-6E8A-4147-A177-3AD203B41FA5}">
                      <a16:colId xmlns:a16="http://schemas.microsoft.com/office/drawing/2014/main" val="224710086"/>
                    </a:ext>
                  </a:extLst>
                </a:gridCol>
                <a:gridCol w="886318">
                  <a:extLst>
                    <a:ext uri="{9D8B030D-6E8A-4147-A177-3AD203B41FA5}">
                      <a16:colId xmlns:a16="http://schemas.microsoft.com/office/drawing/2014/main" val="915443211"/>
                    </a:ext>
                  </a:extLst>
                </a:gridCol>
                <a:gridCol w="886318">
                  <a:extLst>
                    <a:ext uri="{9D8B030D-6E8A-4147-A177-3AD203B41FA5}">
                      <a16:colId xmlns:a16="http://schemas.microsoft.com/office/drawing/2014/main" val="3627382783"/>
                    </a:ext>
                  </a:extLst>
                </a:gridCol>
                <a:gridCol w="886318">
                  <a:extLst>
                    <a:ext uri="{9D8B030D-6E8A-4147-A177-3AD203B41FA5}">
                      <a16:colId xmlns:a16="http://schemas.microsoft.com/office/drawing/2014/main" val="39245412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C</a:t>
                      </a:r>
                      <a:r>
                        <a:rPr lang="en-US" sz="2000" baseline="-25000" dirty="0">
                          <a:solidFill>
                            <a:schemeClr val="tx1"/>
                          </a:solidFill>
                        </a:rPr>
                        <a:t>0,3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C</a:t>
                      </a:r>
                      <a:r>
                        <a:rPr lang="en-US" sz="2000" baseline="-25000" dirty="0">
                          <a:solidFill>
                            <a:schemeClr val="tx1"/>
                          </a:solidFill>
                        </a:rPr>
                        <a:t>1,4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….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C</a:t>
                      </a:r>
                      <a:r>
                        <a:rPr lang="en-US" sz="2000" baseline="-25000" dirty="0">
                          <a:solidFill>
                            <a:schemeClr val="tx1"/>
                          </a:solidFill>
                        </a:rPr>
                        <a:t>n-3,n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3051474"/>
                  </a:ext>
                </a:extLst>
              </a:tr>
            </a:tbl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F2A8423D-DAF4-99EA-D7C0-110162CBC36A}"/>
              </a:ext>
            </a:extLst>
          </p:cNvPr>
          <p:cNvGraphicFramePr>
            <a:graphicFrameLocks noGrp="1"/>
          </p:cNvGraphicFramePr>
          <p:nvPr/>
        </p:nvGraphicFramePr>
        <p:xfrm>
          <a:off x="4817169" y="1363169"/>
          <a:ext cx="1772636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6318">
                  <a:extLst>
                    <a:ext uri="{9D8B030D-6E8A-4147-A177-3AD203B41FA5}">
                      <a16:colId xmlns:a16="http://schemas.microsoft.com/office/drawing/2014/main" val="224710086"/>
                    </a:ext>
                  </a:extLst>
                </a:gridCol>
                <a:gridCol w="886318">
                  <a:extLst>
                    <a:ext uri="{9D8B030D-6E8A-4147-A177-3AD203B41FA5}">
                      <a16:colId xmlns:a16="http://schemas.microsoft.com/office/drawing/2014/main" val="9154432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C</a:t>
                      </a:r>
                      <a:r>
                        <a:rPr lang="en-US" sz="2000" baseline="-25000" dirty="0">
                          <a:solidFill>
                            <a:schemeClr val="tx1"/>
                          </a:solidFill>
                        </a:rPr>
                        <a:t>0,n-1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C</a:t>
                      </a:r>
                      <a:r>
                        <a:rPr lang="en-US" sz="2000" baseline="-25000" dirty="0">
                          <a:solidFill>
                            <a:schemeClr val="tx1"/>
                          </a:solidFill>
                        </a:rPr>
                        <a:t>1,n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3051474"/>
                  </a:ext>
                </a:extLst>
              </a:tr>
            </a:tbl>
          </a:graphicData>
        </a:graphic>
      </p:graphicFrame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31F282DB-8943-10EC-BDF5-A82F26C0F9F3}"/>
              </a:ext>
            </a:extLst>
          </p:cNvPr>
          <p:cNvGraphicFramePr>
            <a:graphicFrameLocks noGrp="1"/>
          </p:cNvGraphicFramePr>
          <p:nvPr/>
        </p:nvGraphicFramePr>
        <p:xfrm>
          <a:off x="4770788" y="415638"/>
          <a:ext cx="886318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6318">
                  <a:extLst>
                    <a:ext uri="{9D8B030D-6E8A-4147-A177-3AD203B41FA5}">
                      <a16:colId xmlns:a16="http://schemas.microsoft.com/office/drawing/2014/main" val="2247100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C</a:t>
                      </a:r>
                      <a:r>
                        <a:rPr lang="en-US" sz="2000" baseline="-25000" dirty="0">
                          <a:solidFill>
                            <a:schemeClr val="tx1"/>
                          </a:solidFill>
                        </a:rPr>
                        <a:t>0,n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30514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3454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5" grpId="0"/>
      <p:bldP spid="26" grpId="0"/>
      <p:bldP spid="2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59E1F1A9-B7D4-6F53-EE39-2D4585865C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1643249"/>
              </p:ext>
            </p:extLst>
          </p:nvPr>
        </p:nvGraphicFramePr>
        <p:xfrm>
          <a:off x="865807" y="759419"/>
          <a:ext cx="10676836" cy="52887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90436">
                  <a:extLst>
                    <a:ext uri="{9D8B030D-6E8A-4147-A177-3AD203B41FA5}">
                      <a16:colId xmlns:a16="http://schemas.microsoft.com/office/drawing/2014/main" val="3990555362"/>
                    </a:ext>
                  </a:extLst>
                </a:gridCol>
                <a:gridCol w="5486400">
                  <a:extLst>
                    <a:ext uri="{9D8B030D-6E8A-4147-A177-3AD203B41FA5}">
                      <a16:colId xmlns:a16="http://schemas.microsoft.com/office/drawing/2014/main" val="1861325902"/>
                    </a:ext>
                  </a:extLst>
                </a:gridCol>
              </a:tblGrid>
              <a:tr h="565795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Times-Roman"/>
                        </a:rPr>
                        <a:t>Divide-and-conquer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Times-Roman"/>
                        </a:rPr>
                        <a:t>Dynamic Programming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8303943"/>
                  </a:ext>
                </a:extLst>
              </a:tr>
              <a:tr h="519412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Times-Roman"/>
                          <a:ea typeface="+mn-ea"/>
                          <a:cs typeface="+mn-cs"/>
                        </a:rPr>
                        <a:t>The Divide-and-conquer algorithms partition the problem into disjoint subproblems, </a:t>
                      </a:r>
                      <a:r>
                        <a:rPr lang="en-US" sz="1800" b="1" i="0" u="none" strike="noStrike" kern="1200" baseline="0" dirty="0">
                          <a:solidFill>
                            <a:schemeClr val="dk1"/>
                          </a:solidFill>
                          <a:latin typeface="Times-Roman"/>
                          <a:ea typeface="+mn-ea"/>
                          <a:cs typeface="+mn-cs"/>
                        </a:rPr>
                        <a:t>solve the subproblems recursively, and then combine their solutions to solve the original problem.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Times-Roman"/>
                          <a:ea typeface="+mn-ea"/>
                          <a:cs typeface="+mn-cs"/>
                        </a:rPr>
                        <a:t>A divide-and-conquer algorithm does more work than necessary, </a:t>
                      </a:r>
                      <a:r>
                        <a:rPr lang="en-US" sz="1800" b="1" i="0" u="none" strike="noStrike" kern="1200" baseline="0" dirty="0">
                          <a:solidFill>
                            <a:schemeClr val="dk1"/>
                          </a:solidFill>
                          <a:latin typeface="Times-Roman"/>
                          <a:ea typeface="+mn-ea"/>
                          <a:cs typeface="+mn-cs"/>
                        </a:rPr>
                        <a:t>repeatedly solving the common </a:t>
                      </a:r>
                      <a:r>
                        <a:rPr lang="en-US" sz="1800" b="1" i="0" u="none" strike="noStrike" kern="1200" baseline="0" dirty="0" err="1">
                          <a:solidFill>
                            <a:schemeClr val="dk1"/>
                          </a:solidFill>
                          <a:latin typeface="Times-Roman"/>
                          <a:ea typeface="+mn-ea"/>
                          <a:cs typeface="+mn-cs"/>
                        </a:rPr>
                        <a:t>subsubproblems</a:t>
                      </a:r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Times-Roman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endParaRPr lang="en-US" dirty="0">
                        <a:solidFill>
                          <a:schemeClr val="tx1"/>
                        </a:solidFill>
                        <a:latin typeface="Times-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Times-Roman"/>
                          <a:ea typeface="+mn-ea"/>
                          <a:cs typeface="+mn-cs"/>
                        </a:rPr>
                        <a:t>Dynamic programming </a:t>
                      </a:r>
                      <a:r>
                        <a:rPr lang="en-US" sz="1800" b="1" i="0" u="none" strike="noStrike" kern="1200" baseline="0" dirty="0">
                          <a:solidFill>
                            <a:schemeClr val="dk1"/>
                          </a:solidFill>
                          <a:latin typeface="Times-Roman"/>
                          <a:ea typeface="+mn-ea"/>
                          <a:cs typeface="+mn-cs"/>
                        </a:rPr>
                        <a:t>applies when the subproblems overlap—that is, when subproblems share </a:t>
                      </a:r>
                      <a:r>
                        <a:rPr lang="en-US" sz="1800" b="1" i="0" u="none" strike="noStrike" kern="1200" baseline="0" dirty="0" err="1">
                          <a:solidFill>
                            <a:schemeClr val="dk1"/>
                          </a:solidFill>
                          <a:latin typeface="Times-Roman"/>
                          <a:ea typeface="+mn-ea"/>
                          <a:cs typeface="+mn-cs"/>
                        </a:rPr>
                        <a:t>subsubproblems</a:t>
                      </a:r>
                      <a:r>
                        <a:rPr lang="en-US" sz="1800" b="1" i="0" u="none" strike="noStrike" kern="1200" baseline="0" dirty="0">
                          <a:solidFill>
                            <a:schemeClr val="dk1"/>
                          </a:solidFill>
                          <a:latin typeface="Times-Roman"/>
                          <a:ea typeface="+mn-ea"/>
                          <a:cs typeface="+mn-cs"/>
                        </a:rPr>
                        <a:t>.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Times-Roman"/>
                          <a:ea typeface="+mn-ea"/>
                          <a:cs typeface="+mn-cs"/>
                        </a:rPr>
                        <a:t>A dynamic-programming algorithm solves each </a:t>
                      </a:r>
                      <a:r>
                        <a:rPr lang="en-US" sz="1800" b="0" i="0" u="none" strike="noStrike" kern="1200" baseline="0" dirty="0" err="1">
                          <a:solidFill>
                            <a:schemeClr val="dk1"/>
                          </a:solidFill>
                          <a:latin typeface="Times-Roman"/>
                          <a:ea typeface="+mn-ea"/>
                          <a:cs typeface="+mn-cs"/>
                        </a:rPr>
                        <a:t>subsubproblem</a:t>
                      </a:r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Times-Roman"/>
                          <a:ea typeface="+mn-ea"/>
                          <a:cs typeface="+mn-cs"/>
                        </a:rPr>
                        <a:t> just once and then </a:t>
                      </a:r>
                      <a:r>
                        <a:rPr lang="en-US" sz="1800" b="1" i="0" u="none" strike="noStrike" kern="1200" baseline="0" dirty="0">
                          <a:solidFill>
                            <a:schemeClr val="dk1"/>
                          </a:solidFill>
                          <a:latin typeface="Times-Roman"/>
                          <a:ea typeface="+mn-ea"/>
                          <a:cs typeface="+mn-cs"/>
                        </a:rPr>
                        <a:t>saves its answer in a table</a:t>
                      </a:r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Times-Roman"/>
                          <a:ea typeface="+mn-ea"/>
                          <a:cs typeface="+mn-cs"/>
                        </a:rPr>
                        <a:t>, thereby avoiding the work of recomputing the answer every time it solves each </a:t>
                      </a:r>
                      <a:r>
                        <a:rPr lang="en-US" sz="1800" b="0" i="0" u="none" strike="noStrike" kern="1200" baseline="0" dirty="0" err="1">
                          <a:solidFill>
                            <a:schemeClr val="dk1"/>
                          </a:solidFill>
                          <a:latin typeface="Times-Roman"/>
                          <a:ea typeface="+mn-ea"/>
                          <a:cs typeface="+mn-cs"/>
                        </a:rPr>
                        <a:t>subsubproblem</a:t>
                      </a:r>
                      <a:endParaRPr lang="en-US" dirty="0">
                        <a:solidFill>
                          <a:schemeClr val="tx1"/>
                        </a:solidFill>
                        <a:latin typeface="Times-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0653222"/>
                  </a:ext>
                </a:extLst>
              </a:tr>
              <a:tr h="520762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  <a:latin typeface="Times-Roman"/>
                        </a:rPr>
                        <a:t>Greedy Method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  <a:latin typeface="Times-Roman"/>
                        </a:rPr>
                        <a:t>Dynamic Programming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107708"/>
                  </a:ext>
                </a:extLst>
              </a:tr>
              <a:tr h="72752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solidFill>
                            <a:schemeClr val="tx1"/>
                          </a:solidFill>
                          <a:latin typeface="Times-Roman"/>
                        </a:rPr>
                        <a:t>Greedy Algorithms </a:t>
                      </a:r>
                      <a:r>
                        <a:rPr lang="en-US" b="1" dirty="0">
                          <a:solidFill>
                            <a:schemeClr val="tx1"/>
                          </a:solidFill>
                          <a:latin typeface="Times-Roman"/>
                        </a:rPr>
                        <a:t>first make a greedy choice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Times-Roman"/>
                        </a:rPr>
                        <a:t>( the choice that looks best at the time) and then solve a resulting subproblem ,without bothering to solve all possible related smaller subproblems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solidFill>
                            <a:schemeClr val="tx1"/>
                          </a:solidFill>
                          <a:latin typeface="Times-Roman"/>
                        </a:rPr>
                        <a:t>Dynamic Programming solves all its related subproblems of a problem and a choice is made to find an optimal solution to the problem.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solidFill>
                            <a:schemeClr val="tx1"/>
                          </a:solidFill>
                          <a:latin typeface="Times-Roman"/>
                        </a:rPr>
                        <a:t>Principle of optimality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9420211"/>
                  </a:ext>
                </a:extLst>
              </a:tr>
              <a:tr h="727520">
                <a:tc gridSpan="2"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Times-Roman"/>
                        </a:rPr>
                        <a:t>Both are applied to optimization problems having optimal substructure.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94259243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108A2BC2-9762-46FF-C765-10F5F7D6CC6F}"/>
              </a:ext>
            </a:extLst>
          </p:cNvPr>
          <p:cNvSpPr txBox="1"/>
          <p:nvPr/>
        </p:nvSpPr>
        <p:spPr>
          <a:xfrm>
            <a:off x="865806" y="266445"/>
            <a:ext cx="1042504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u="sng" dirty="0">
                <a:latin typeface="Times-Roman"/>
              </a:rPr>
              <a:t>Comparison of Dynamic Programming over Divide-And-Conquer and Greedy Method</a:t>
            </a:r>
            <a:endParaRPr lang="en-US" sz="2000" b="1" u="sng" dirty="0"/>
          </a:p>
        </p:txBody>
      </p:sp>
    </p:spTree>
    <p:extLst>
      <p:ext uri="{BB962C8B-B14F-4D97-AF65-F5344CB8AC3E}">
        <p14:creationId xmlns:p14="http://schemas.microsoft.com/office/powerpoint/2010/main" val="27977979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15">
            <a:extLst>
              <a:ext uri="{FF2B5EF4-FFF2-40B4-BE49-F238E27FC236}">
                <a16:creationId xmlns:a16="http://schemas.microsoft.com/office/drawing/2014/main" id="{63B82722-5FAE-815D-8F19-926725C2B0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156626"/>
              </p:ext>
            </p:extLst>
          </p:nvPr>
        </p:nvGraphicFramePr>
        <p:xfrm>
          <a:off x="5267736" y="476429"/>
          <a:ext cx="6725478" cy="62304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0913">
                  <a:extLst>
                    <a:ext uri="{9D8B030D-6E8A-4147-A177-3AD203B41FA5}">
                      <a16:colId xmlns:a16="http://schemas.microsoft.com/office/drawing/2014/main" val="1701367513"/>
                    </a:ext>
                  </a:extLst>
                </a:gridCol>
                <a:gridCol w="1120913">
                  <a:extLst>
                    <a:ext uri="{9D8B030D-6E8A-4147-A177-3AD203B41FA5}">
                      <a16:colId xmlns:a16="http://schemas.microsoft.com/office/drawing/2014/main" val="575165038"/>
                    </a:ext>
                  </a:extLst>
                </a:gridCol>
                <a:gridCol w="1120913">
                  <a:extLst>
                    <a:ext uri="{9D8B030D-6E8A-4147-A177-3AD203B41FA5}">
                      <a16:colId xmlns:a16="http://schemas.microsoft.com/office/drawing/2014/main" val="1106222003"/>
                    </a:ext>
                  </a:extLst>
                </a:gridCol>
                <a:gridCol w="1120913">
                  <a:extLst>
                    <a:ext uri="{9D8B030D-6E8A-4147-A177-3AD203B41FA5}">
                      <a16:colId xmlns:a16="http://schemas.microsoft.com/office/drawing/2014/main" val="2995446626"/>
                    </a:ext>
                  </a:extLst>
                </a:gridCol>
                <a:gridCol w="1120913">
                  <a:extLst>
                    <a:ext uri="{9D8B030D-6E8A-4147-A177-3AD203B41FA5}">
                      <a16:colId xmlns:a16="http://schemas.microsoft.com/office/drawing/2014/main" val="645341543"/>
                    </a:ext>
                  </a:extLst>
                </a:gridCol>
                <a:gridCol w="1120913">
                  <a:extLst>
                    <a:ext uri="{9D8B030D-6E8A-4147-A177-3AD203B41FA5}">
                      <a16:colId xmlns:a16="http://schemas.microsoft.com/office/drawing/2014/main" val="3223685490"/>
                    </a:ext>
                  </a:extLst>
                </a:gridCol>
              </a:tblGrid>
              <a:tr h="38496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aseline="-25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aseline="-25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9080781"/>
                  </a:ext>
                </a:extLst>
              </a:tr>
              <a:tr h="116684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baseline="-250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1" baseline="0" dirty="0">
                          <a:solidFill>
                            <a:schemeClr val="tx1"/>
                          </a:solidFill>
                        </a:rPr>
                        <a:t>w</a:t>
                      </a:r>
                      <a:r>
                        <a:rPr lang="en-US" sz="2000" b="0" i="1" baseline="-25000" dirty="0">
                          <a:solidFill>
                            <a:schemeClr val="tx1"/>
                          </a:solidFill>
                        </a:rPr>
                        <a:t>0,0 </a:t>
                      </a:r>
                      <a:r>
                        <a:rPr lang="en-US" sz="2000" b="1" i="1" baseline="0" dirty="0">
                          <a:solidFill>
                            <a:schemeClr val="tx1"/>
                          </a:solidFill>
                        </a:rPr>
                        <a:t>= 2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1" dirty="0">
                          <a:solidFill>
                            <a:schemeClr val="tx1"/>
                          </a:solidFill>
                        </a:rPr>
                        <a:t>C</a:t>
                      </a:r>
                      <a:r>
                        <a:rPr lang="en-US" sz="2000" b="0" i="1" baseline="-25000" dirty="0">
                          <a:solidFill>
                            <a:schemeClr val="tx1"/>
                          </a:solidFill>
                        </a:rPr>
                        <a:t>0,0  </a:t>
                      </a:r>
                      <a:r>
                        <a:rPr lang="en-US" sz="2000" b="1" i="1" baseline="0" dirty="0">
                          <a:solidFill>
                            <a:schemeClr val="tx1"/>
                          </a:solidFill>
                        </a:rPr>
                        <a:t>= 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1" baseline="0" dirty="0">
                          <a:solidFill>
                            <a:schemeClr val="tx1"/>
                          </a:solidFill>
                        </a:rPr>
                        <a:t>r</a:t>
                      </a:r>
                      <a:r>
                        <a:rPr lang="en-US" sz="2000" b="0" i="1" baseline="-25000" dirty="0">
                          <a:solidFill>
                            <a:schemeClr val="tx1"/>
                          </a:solidFill>
                        </a:rPr>
                        <a:t>0,0   </a:t>
                      </a:r>
                      <a:r>
                        <a:rPr lang="en-US" sz="2000" b="1" i="1" baseline="0" dirty="0">
                          <a:solidFill>
                            <a:schemeClr val="tx1"/>
                          </a:solidFill>
                        </a:rPr>
                        <a:t>= 0</a:t>
                      </a:r>
                      <a:endParaRPr lang="en-US" sz="2000" b="1" i="1" baseline="-25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1" baseline="0" dirty="0">
                          <a:solidFill>
                            <a:schemeClr val="tx1"/>
                          </a:solidFill>
                        </a:rPr>
                        <a:t>w</a:t>
                      </a:r>
                      <a:r>
                        <a:rPr lang="en-US" sz="2000" b="0" i="1" baseline="-25000" dirty="0">
                          <a:solidFill>
                            <a:schemeClr val="tx1"/>
                          </a:solidFill>
                        </a:rPr>
                        <a:t>1,1 </a:t>
                      </a:r>
                      <a:r>
                        <a:rPr lang="en-US" sz="2000" b="1" i="1" baseline="0" dirty="0">
                          <a:solidFill>
                            <a:schemeClr val="tx1"/>
                          </a:solidFill>
                        </a:rPr>
                        <a:t>= 3</a:t>
                      </a:r>
                      <a:endParaRPr lang="en-US" sz="2000" b="0" i="1" baseline="-250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1" dirty="0">
                          <a:solidFill>
                            <a:schemeClr val="tx1"/>
                          </a:solidFill>
                        </a:rPr>
                        <a:t>C</a:t>
                      </a:r>
                      <a:r>
                        <a:rPr lang="en-US" sz="2000" b="0" i="1" baseline="-25000" dirty="0">
                          <a:solidFill>
                            <a:schemeClr val="tx1"/>
                          </a:solidFill>
                        </a:rPr>
                        <a:t>1,1  </a:t>
                      </a:r>
                      <a:r>
                        <a:rPr lang="en-US" sz="2000" b="1" i="1" baseline="0" dirty="0">
                          <a:solidFill>
                            <a:schemeClr val="tx1"/>
                          </a:solidFill>
                        </a:rPr>
                        <a:t>= 0</a:t>
                      </a:r>
                      <a:endParaRPr lang="en-US" sz="2000" b="0" i="1" baseline="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1" baseline="0" dirty="0">
                          <a:solidFill>
                            <a:schemeClr val="tx1"/>
                          </a:solidFill>
                        </a:rPr>
                        <a:t>r</a:t>
                      </a:r>
                      <a:r>
                        <a:rPr lang="en-US" sz="2000" b="0" i="1" baseline="-25000" dirty="0">
                          <a:solidFill>
                            <a:schemeClr val="tx1"/>
                          </a:solidFill>
                        </a:rPr>
                        <a:t>1,1  </a:t>
                      </a:r>
                      <a:r>
                        <a:rPr lang="en-US" sz="2000" b="1" i="1" baseline="0" dirty="0">
                          <a:solidFill>
                            <a:schemeClr val="tx1"/>
                          </a:solidFill>
                        </a:rPr>
                        <a:t>= 0</a:t>
                      </a:r>
                      <a:endParaRPr lang="en-US" sz="2000" b="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w</a:t>
                      </a:r>
                      <a:r>
                        <a:rPr kumimoji="0" lang="en-US" sz="2000" b="0" i="1" u="none" strike="noStrike" kern="1200" cap="none" spc="0" normalizeH="0" baseline="-25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2,2 </a:t>
                      </a:r>
                      <a:r>
                        <a:rPr lang="en-US" sz="2000" b="1" i="1" baseline="0" dirty="0">
                          <a:solidFill>
                            <a:schemeClr val="tx1"/>
                          </a:solidFill>
                        </a:rPr>
                        <a:t>= 1</a:t>
                      </a:r>
                      <a:endParaRPr kumimoji="0" lang="en-US" sz="2000" b="0" i="1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  <a:r>
                        <a:rPr kumimoji="0" lang="en-US" sz="2000" b="0" i="1" u="none" strike="noStrike" kern="1200" cap="none" spc="0" normalizeH="0" baseline="-25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2,2  </a:t>
                      </a:r>
                      <a:r>
                        <a:rPr lang="en-US" sz="2000" b="1" i="1" baseline="0" dirty="0">
                          <a:solidFill>
                            <a:schemeClr val="tx1"/>
                          </a:solidFill>
                        </a:rPr>
                        <a:t>= 0</a:t>
                      </a:r>
                      <a:endParaRPr kumimoji="0" lang="en-US" sz="20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r</a:t>
                      </a:r>
                      <a:r>
                        <a:rPr kumimoji="0" lang="en-US" sz="2000" b="0" i="1" u="none" strike="noStrike" kern="1200" cap="none" spc="0" normalizeH="0" baseline="-25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2,2  </a:t>
                      </a:r>
                      <a:r>
                        <a:rPr lang="en-US" sz="2000" b="1" i="1" baseline="0" dirty="0">
                          <a:solidFill>
                            <a:schemeClr val="tx1"/>
                          </a:solidFill>
                        </a:rPr>
                        <a:t>= 0</a:t>
                      </a:r>
                      <a:endParaRPr lang="en-US" sz="2000" b="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w</a:t>
                      </a:r>
                      <a:r>
                        <a:rPr kumimoji="0" lang="en-US" sz="2000" b="0" i="1" u="none" strike="noStrike" kern="1200" cap="none" spc="0" normalizeH="0" baseline="-25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3,3 </a:t>
                      </a:r>
                      <a:r>
                        <a:rPr lang="en-US" sz="2000" b="1" i="1" baseline="0" dirty="0">
                          <a:solidFill>
                            <a:schemeClr val="tx1"/>
                          </a:solidFill>
                        </a:rPr>
                        <a:t>= 1</a:t>
                      </a:r>
                      <a:endParaRPr kumimoji="0" lang="en-US" sz="2000" b="0" i="1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  <a:r>
                        <a:rPr kumimoji="0" lang="en-US" sz="2000" b="0" i="1" u="none" strike="noStrike" kern="1200" cap="none" spc="0" normalizeH="0" baseline="-25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3,3  </a:t>
                      </a:r>
                      <a:r>
                        <a:rPr lang="en-US" sz="2000" b="1" i="1" baseline="0" dirty="0">
                          <a:solidFill>
                            <a:schemeClr val="tx1"/>
                          </a:solidFill>
                        </a:rPr>
                        <a:t>= 0</a:t>
                      </a:r>
                      <a:endParaRPr kumimoji="0" lang="en-US" sz="20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r</a:t>
                      </a:r>
                      <a:r>
                        <a:rPr kumimoji="0" lang="en-US" sz="2000" b="0" i="1" u="none" strike="noStrike" kern="1200" cap="none" spc="0" normalizeH="0" baseline="-25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3,3  </a:t>
                      </a:r>
                      <a:r>
                        <a:rPr lang="en-US" sz="2000" b="1" i="1" baseline="0" dirty="0">
                          <a:solidFill>
                            <a:schemeClr val="tx1"/>
                          </a:solidFill>
                        </a:rPr>
                        <a:t>= 0</a:t>
                      </a:r>
                      <a:endParaRPr lang="en-US" sz="2000" b="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</a:t>
                      </a:r>
                      <a:r>
                        <a:rPr kumimoji="0" lang="en-US" sz="2000" b="0" i="1" u="none" strike="noStrike" kern="1200" cap="none" spc="0" normalizeH="0" baseline="-25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4,4 </a:t>
                      </a:r>
                      <a:r>
                        <a:rPr lang="en-US" sz="2000" b="1" i="1" baseline="0" dirty="0">
                          <a:solidFill>
                            <a:schemeClr val="tx1"/>
                          </a:solidFill>
                        </a:rPr>
                        <a:t>= 1</a:t>
                      </a:r>
                      <a:endParaRPr kumimoji="0" lang="en-US" sz="2000" b="0" i="1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  <a:r>
                        <a:rPr kumimoji="0" lang="en-US" sz="2000" b="0" i="1" u="none" strike="noStrike" kern="1200" cap="none" spc="0" normalizeH="0" baseline="-25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4,4  </a:t>
                      </a:r>
                      <a:r>
                        <a:rPr lang="en-US" sz="2000" b="1" i="1" baseline="0" dirty="0">
                          <a:solidFill>
                            <a:schemeClr val="tx1"/>
                          </a:solidFill>
                        </a:rPr>
                        <a:t>= 0</a:t>
                      </a:r>
                      <a:endParaRPr kumimoji="0" lang="en-US" sz="20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</a:t>
                      </a:r>
                      <a:r>
                        <a:rPr kumimoji="0" lang="en-US" sz="2000" b="0" i="1" u="none" strike="noStrike" kern="1200" cap="none" spc="0" normalizeH="0" baseline="-25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4,4  </a:t>
                      </a:r>
                      <a:r>
                        <a:rPr lang="en-US" sz="2000" b="1" i="1" baseline="0" dirty="0">
                          <a:solidFill>
                            <a:schemeClr val="tx1"/>
                          </a:solidFill>
                        </a:rPr>
                        <a:t>= 0</a:t>
                      </a:r>
                      <a:endParaRPr lang="en-US" sz="2000" b="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29768562"/>
                  </a:ext>
                </a:extLst>
              </a:tr>
              <a:tr h="116684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baseline="-25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1" baseline="0" dirty="0">
                          <a:solidFill>
                            <a:schemeClr val="tx1"/>
                          </a:solidFill>
                        </a:rPr>
                        <a:t>w</a:t>
                      </a:r>
                      <a:r>
                        <a:rPr lang="en-US" sz="2000" b="0" i="1" baseline="-25000" dirty="0">
                          <a:solidFill>
                            <a:schemeClr val="tx1"/>
                          </a:solidFill>
                        </a:rPr>
                        <a:t>0,1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1" dirty="0">
                          <a:solidFill>
                            <a:schemeClr val="tx1"/>
                          </a:solidFill>
                        </a:rPr>
                        <a:t>C</a:t>
                      </a:r>
                      <a:r>
                        <a:rPr lang="en-US" sz="2000" b="0" i="1" baseline="-25000" dirty="0">
                          <a:solidFill>
                            <a:schemeClr val="tx1"/>
                          </a:solidFill>
                        </a:rPr>
                        <a:t>0,1</a:t>
                      </a:r>
                      <a:endParaRPr lang="en-US" sz="2000" b="0" i="1" baseline="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1" baseline="0" dirty="0">
                          <a:solidFill>
                            <a:schemeClr val="tx1"/>
                          </a:solidFill>
                        </a:rPr>
                        <a:t>r</a:t>
                      </a:r>
                      <a:r>
                        <a:rPr lang="en-US" sz="2000" b="0" i="1" baseline="-25000" dirty="0">
                          <a:solidFill>
                            <a:schemeClr val="tx1"/>
                          </a:solidFill>
                        </a:rPr>
                        <a:t>0,1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1" baseline="0" dirty="0">
                          <a:solidFill>
                            <a:schemeClr val="tx1"/>
                          </a:solidFill>
                        </a:rPr>
                        <a:t>w</a:t>
                      </a:r>
                      <a:r>
                        <a:rPr lang="en-US" sz="2000" b="0" i="1" baseline="-25000" dirty="0">
                          <a:solidFill>
                            <a:schemeClr val="tx1"/>
                          </a:solidFill>
                        </a:rPr>
                        <a:t>1,2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1" dirty="0">
                          <a:solidFill>
                            <a:schemeClr val="tx1"/>
                          </a:solidFill>
                        </a:rPr>
                        <a:t>C</a:t>
                      </a:r>
                      <a:r>
                        <a:rPr lang="en-US" sz="2000" b="0" i="1" baseline="-25000" dirty="0">
                          <a:solidFill>
                            <a:schemeClr val="tx1"/>
                          </a:solidFill>
                        </a:rPr>
                        <a:t>1,2</a:t>
                      </a:r>
                      <a:endParaRPr lang="en-US" sz="2000" b="0" i="1" baseline="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1" baseline="0" dirty="0">
                          <a:solidFill>
                            <a:schemeClr val="tx1"/>
                          </a:solidFill>
                        </a:rPr>
                        <a:t>r</a:t>
                      </a:r>
                      <a:r>
                        <a:rPr lang="en-US" sz="2000" b="0" i="1" baseline="-25000" dirty="0">
                          <a:solidFill>
                            <a:schemeClr val="tx1"/>
                          </a:solidFill>
                        </a:rPr>
                        <a:t>1,2</a:t>
                      </a:r>
                      <a:endParaRPr lang="en-US" sz="2000" b="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w</a:t>
                      </a:r>
                      <a:r>
                        <a:rPr kumimoji="0" lang="en-US" sz="2000" b="0" i="1" u="none" strike="noStrike" kern="1200" cap="none" spc="0" normalizeH="0" baseline="-25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2,3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  <a:r>
                        <a:rPr kumimoji="0" lang="en-US" sz="2000" b="0" i="1" u="none" strike="noStrike" kern="1200" cap="none" spc="0" normalizeH="0" baseline="-25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2,3</a:t>
                      </a:r>
                      <a:endParaRPr kumimoji="0" lang="en-US" sz="20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r</a:t>
                      </a:r>
                      <a:r>
                        <a:rPr kumimoji="0" lang="en-US" sz="2000" b="0" i="1" u="none" strike="noStrike" kern="1200" cap="none" spc="0" normalizeH="0" baseline="-25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2,3</a:t>
                      </a:r>
                      <a:endParaRPr lang="en-US" sz="2000" b="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w</a:t>
                      </a:r>
                      <a:r>
                        <a:rPr kumimoji="0" lang="en-US" sz="2000" b="0" i="1" u="none" strike="noStrike" kern="1200" cap="none" spc="0" normalizeH="0" baseline="-25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3,4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  <a:r>
                        <a:rPr kumimoji="0" lang="en-US" sz="2000" b="0" i="1" u="none" strike="noStrike" kern="1200" cap="none" spc="0" normalizeH="0" baseline="-25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3,4</a:t>
                      </a:r>
                      <a:endParaRPr kumimoji="0" lang="en-US" sz="20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r</a:t>
                      </a:r>
                      <a:r>
                        <a:rPr kumimoji="0" lang="en-US" sz="2000" b="0" i="1" u="none" strike="noStrike" kern="1200" cap="none" spc="0" normalizeH="0" baseline="-25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3,4</a:t>
                      </a:r>
                      <a:endParaRPr lang="en-US" sz="2000" b="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7337338"/>
                  </a:ext>
                </a:extLst>
              </a:tr>
              <a:tr h="116684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baseline="-250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1" baseline="0" dirty="0">
                          <a:solidFill>
                            <a:schemeClr val="tx1"/>
                          </a:solidFill>
                        </a:rPr>
                        <a:t>w</a:t>
                      </a:r>
                      <a:r>
                        <a:rPr lang="en-US" sz="2000" b="0" i="1" baseline="-25000" dirty="0">
                          <a:solidFill>
                            <a:schemeClr val="tx1"/>
                          </a:solidFill>
                        </a:rPr>
                        <a:t>0,2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1" dirty="0">
                          <a:solidFill>
                            <a:schemeClr val="tx1"/>
                          </a:solidFill>
                        </a:rPr>
                        <a:t>C</a:t>
                      </a:r>
                      <a:r>
                        <a:rPr lang="en-US" sz="2000" b="0" i="1" baseline="-25000" dirty="0">
                          <a:solidFill>
                            <a:schemeClr val="tx1"/>
                          </a:solidFill>
                        </a:rPr>
                        <a:t>0,2</a:t>
                      </a:r>
                      <a:endParaRPr lang="en-US" sz="2000" b="0" i="1" baseline="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1" baseline="0" dirty="0">
                          <a:solidFill>
                            <a:schemeClr val="tx1"/>
                          </a:solidFill>
                        </a:rPr>
                        <a:t>r</a:t>
                      </a:r>
                      <a:r>
                        <a:rPr lang="en-US" sz="2000" b="0" i="1" baseline="-25000" dirty="0">
                          <a:solidFill>
                            <a:schemeClr val="tx1"/>
                          </a:solidFill>
                        </a:rPr>
                        <a:t>0,2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1" baseline="0" dirty="0">
                          <a:solidFill>
                            <a:schemeClr val="tx1"/>
                          </a:solidFill>
                        </a:rPr>
                        <a:t>w</a:t>
                      </a:r>
                      <a:r>
                        <a:rPr lang="en-US" sz="2000" b="0" i="1" baseline="-25000" dirty="0">
                          <a:solidFill>
                            <a:schemeClr val="tx1"/>
                          </a:solidFill>
                        </a:rPr>
                        <a:t>1,3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1" dirty="0">
                          <a:solidFill>
                            <a:schemeClr val="tx1"/>
                          </a:solidFill>
                        </a:rPr>
                        <a:t>C</a:t>
                      </a:r>
                      <a:r>
                        <a:rPr lang="en-US" sz="2000" b="0" i="1" baseline="-25000" dirty="0">
                          <a:solidFill>
                            <a:schemeClr val="tx1"/>
                          </a:solidFill>
                        </a:rPr>
                        <a:t>1,3</a:t>
                      </a:r>
                      <a:endParaRPr lang="en-US" sz="2000" b="0" i="1" baseline="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1" baseline="0" dirty="0">
                          <a:solidFill>
                            <a:schemeClr val="tx1"/>
                          </a:solidFill>
                        </a:rPr>
                        <a:t>r</a:t>
                      </a:r>
                      <a:r>
                        <a:rPr lang="en-US" sz="2000" b="0" i="1" baseline="-25000" dirty="0">
                          <a:solidFill>
                            <a:schemeClr val="tx1"/>
                          </a:solidFill>
                        </a:rPr>
                        <a:t>1,3</a:t>
                      </a:r>
                      <a:endParaRPr lang="en-US" sz="2000" b="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w</a:t>
                      </a:r>
                      <a:r>
                        <a:rPr kumimoji="0" lang="en-US" sz="2000" b="0" i="1" u="none" strike="noStrike" kern="1200" cap="none" spc="0" normalizeH="0" baseline="-25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2,4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  <a:r>
                        <a:rPr kumimoji="0" lang="en-US" sz="2000" b="0" i="1" u="none" strike="noStrike" kern="1200" cap="none" spc="0" normalizeH="0" baseline="-25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2,4</a:t>
                      </a:r>
                      <a:endParaRPr kumimoji="0" lang="en-US" sz="20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r</a:t>
                      </a:r>
                      <a:r>
                        <a:rPr kumimoji="0" lang="en-US" sz="2000" b="0" i="1" u="none" strike="noStrike" kern="1200" cap="none" spc="0" normalizeH="0" baseline="-25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2,4</a:t>
                      </a:r>
                      <a:endParaRPr lang="en-US" sz="2000" b="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21196338"/>
                  </a:ext>
                </a:extLst>
              </a:tr>
              <a:tr h="116684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baseline="-250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1" baseline="0" dirty="0">
                          <a:solidFill>
                            <a:schemeClr val="tx1"/>
                          </a:solidFill>
                        </a:rPr>
                        <a:t>w</a:t>
                      </a:r>
                      <a:r>
                        <a:rPr lang="en-US" sz="2000" b="0" i="1" baseline="-25000" dirty="0">
                          <a:solidFill>
                            <a:schemeClr val="tx1"/>
                          </a:solidFill>
                        </a:rPr>
                        <a:t>0,3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1" dirty="0">
                          <a:solidFill>
                            <a:schemeClr val="tx1"/>
                          </a:solidFill>
                        </a:rPr>
                        <a:t>C</a:t>
                      </a:r>
                      <a:r>
                        <a:rPr lang="en-US" sz="2000" b="0" i="1" baseline="-25000" dirty="0">
                          <a:solidFill>
                            <a:schemeClr val="tx1"/>
                          </a:solidFill>
                        </a:rPr>
                        <a:t>0,3</a:t>
                      </a:r>
                      <a:endParaRPr lang="en-US" sz="2000" b="0" i="1" baseline="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1" baseline="0" dirty="0">
                          <a:solidFill>
                            <a:schemeClr val="tx1"/>
                          </a:solidFill>
                        </a:rPr>
                        <a:t>r</a:t>
                      </a:r>
                      <a:r>
                        <a:rPr lang="en-US" sz="2000" b="0" i="1" baseline="-25000" dirty="0">
                          <a:solidFill>
                            <a:schemeClr val="tx1"/>
                          </a:solidFill>
                        </a:rPr>
                        <a:t>0,3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1" baseline="0" dirty="0">
                          <a:solidFill>
                            <a:schemeClr val="tx1"/>
                          </a:solidFill>
                        </a:rPr>
                        <a:t>w</a:t>
                      </a:r>
                      <a:r>
                        <a:rPr lang="en-US" sz="2000" b="0" i="1" baseline="-25000" dirty="0">
                          <a:solidFill>
                            <a:schemeClr val="tx1"/>
                          </a:solidFill>
                        </a:rPr>
                        <a:t>1,4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1" dirty="0">
                          <a:solidFill>
                            <a:schemeClr val="tx1"/>
                          </a:solidFill>
                        </a:rPr>
                        <a:t>C</a:t>
                      </a:r>
                      <a:r>
                        <a:rPr lang="en-US" sz="2000" b="0" i="1" baseline="-25000" dirty="0">
                          <a:solidFill>
                            <a:schemeClr val="tx1"/>
                          </a:solidFill>
                        </a:rPr>
                        <a:t>1,4</a:t>
                      </a:r>
                      <a:endParaRPr lang="en-US" sz="2000" b="0" i="1" baseline="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1" baseline="0" dirty="0">
                          <a:solidFill>
                            <a:schemeClr val="tx1"/>
                          </a:solidFill>
                        </a:rPr>
                        <a:t>r</a:t>
                      </a:r>
                      <a:r>
                        <a:rPr lang="en-US" sz="2000" b="0" i="1" baseline="-25000" dirty="0">
                          <a:solidFill>
                            <a:schemeClr val="tx1"/>
                          </a:solidFill>
                        </a:rPr>
                        <a:t>1,4</a:t>
                      </a:r>
                      <a:endParaRPr lang="en-US" sz="2000" b="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55682382"/>
                  </a:ext>
                </a:extLst>
              </a:tr>
              <a:tr h="116684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baseline="-250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1" baseline="0" dirty="0">
                          <a:solidFill>
                            <a:schemeClr val="tx1"/>
                          </a:solidFill>
                        </a:rPr>
                        <a:t>w</a:t>
                      </a:r>
                      <a:r>
                        <a:rPr lang="en-US" sz="2000" b="0" i="1" baseline="-25000" dirty="0">
                          <a:solidFill>
                            <a:schemeClr val="tx1"/>
                          </a:solidFill>
                        </a:rPr>
                        <a:t>0,4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1" dirty="0">
                          <a:solidFill>
                            <a:schemeClr val="tx1"/>
                          </a:solidFill>
                        </a:rPr>
                        <a:t>C</a:t>
                      </a:r>
                      <a:r>
                        <a:rPr lang="en-US" sz="2000" b="0" i="1" baseline="-25000" dirty="0">
                          <a:solidFill>
                            <a:schemeClr val="tx1"/>
                          </a:solidFill>
                        </a:rPr>
                        <a:t>0,4</a:t>
                      </a:r>
                      <a:endParaRPr lang="en-US" sz="2000" b="0" i="1" baseline="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1" baseline="0" dirty="0">
                          <a:solidFill>
                            <a:schemeClr val="tx1"/>
                          </a:solidFill>
                        </a:rPr>
                        <a:t>r</a:t>
                      </a:r>
                      <a:r>
                        <a:rPr lang="en-US" sz="2000" b="0" i="1" baseline="-25000" dirty="0">
                          <a:solidFill>
                            <a:schemeClr val="tx1"/>
                          </a:solidFill>
                        </a:rPr>
                        <a:t>0,4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9538561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A17D6E88-5E58-BD55-B72D-CA9009143149}"/>
              </a:ext>
            </a:extLst>
          </p:cNvPr>
          <p:cNvSpPr txBox="1"/>
          <p:nvPr/>
        </p:nvSpPr>
        <p:spPr>
          <a:xfrm>
            <a:off x="5547880" y="463177"/>
            <a:ext cx="5613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/>
              <a:t>j - </a:t>
            </a:r>
            <a:r>
              <a:rPr lang="en-US" sz="2400" i="1" dirty="0" err="1"/>
              <a:t>i</a:t>
            </a:r>
            <a:endParaRPr lang="en-US" sz="2400" i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26AC74C-3682-A997-1EE0-F93E593DB434}"/>
              </a:ext>
            </a:extLst>
          </p:cNvPr>
          <p:cNvSpPr txBox="1"/>
          <p:nvPr/>
        </p:nvSpPr>
        <p:spPr>
          <a:xfrm>
            <a:off x="79512" y="450572"/>
            <a:ext cx="484619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-BoldItalic"/>
              </a:rPr>
              <a:t>Let n =4  and  (a1,a2,a3,a4)= {do, if, int , while }. </a:t>
            </a:r>
          </a:p>
          <a:p>
            <a:r>
              <a:rPr lang="en-US" dirty="0">
                <a:latin typeface="Times-BoldItalic"/>
              </a:rPr>
              <a:t>Let</a:t>
            </a:r>
          </a:p>
          <a:p>
            <a:r>
              <a:rPr lang="en-US" dirty="0">
                <a:latin typeface="Times-BoldItalic"/>
              </a:rPr>
              <a:t>p(1:4) = (3,3,1,1) and q(0:4)= (2,3,1,1,1)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AC59DA7-B702-DF0A-C75D-89CC6B367A9A}"/>
              </a:ext>
            </a:extLst>
          </p:cNvPr>
          <p:cNvSpPr txBox="1"/>
          <p:nvPr/>
        </p:nvSpPr>
        <p:spPr>
          <a:xfrm>
            <a:off x="6851374" y="2047387"/>
            <a:ext cx="51683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1" baseline="0" dirty="0">
                <a:solidFill>
                  <a:schemeClr val="tx1"/>
                </a:solidFill>
              </a:rPr>
              <a:t>= 8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2B9DCFF-FF6E-DB9E-7BCD-948E82709A78}"/>
              </a:ext>
            </a:extLst>
          </p:cNvPr>
          <p:cNvSpPr txBox="1"/>
          <p:nvPr/>
        </p:nvSpPr>
        <p:spPr>
          <a:xfrm>
            <a:off x="492183" y="1537314"/>
            <a:ext cx="50556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/>
              <a:t>w</a:t>
            </a:r>
            <a:r>
              <a:rPr lang="en-US" dirty="0"/>
              <a:t>(0,1)  = p(1) +q(1) +</a:t>
            </a:r>
            <a:r>
              <a:rPr lang="en-US" sz="2000" i="1" dirty="0"/>
              <a:t> w</a:t>
            </a:r>
            <a:r>
              <a:rPr lang="en-US" dirty="0"/>
              <a:t>(0,0) =  3 + 3 + 2 = 8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793DDE4-217D-1539-3E67-9C43CDA43CCD}"/>
              </a:ext>
            </a:extLst>
          </p:cNvPr>
          <p:cNvSpPr txBox="1"/>
          <p:nvPr/>
        </p:nvSpPr>
        <p:spPr>
          <a:xfrm>
            <a:off x="6831498" y="2425071"/>
            <a:ext cx="51683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1" baseline="0" dirty="0">
                <a:solidFill>
                  <a:schemeClr val="tx1"/>
                </a:solidFill>
              </a:rPr>
              <a:t>= 8</a:t>
            </a: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BED6A3C-D59F-43E0-0792-466CA6D0C60A}"/>
              </a:ext>
            </a:extLst>
          </p:cNvPr>
          <p:cNvSpPr txBox="1"/>
          <p:nvPr/>
        </p:nvSpPr>
        <p:spPr>
          <a:xfrm>
            <a:off x="6818245" y="2704232"/>
            <a:ext cx="51683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1" baseline="0" dirty="0">
                <a:solidFill>
                  <a:schemeClr val="tx1"/>
                </a:solidFill>
              </a:rPr>
              <a:t>= </a:t>
            </a:r>
            <a:r>
              <a:rPr lang="en-US" b="1" i="1" dirty="0"/>
              <a:t>1</a:t>
            </a:r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022FBD3-1B79-B52F-143D-8CDCEC5040AC}"/>
              </a:ext>
            </a:extLst>
          </p:cNvPr>
          <p:cNvSpPr txBox="1"/>
          <p:nvPr/>
        </p:nvSpPr>
        <p:spPr>
          <a:xfrm>
            <a:off x="408294" y="2831800"/>
            <a:ext cx="5055697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/>
              <a:t>w</a:t>
            </a:r>
            <a:r>
              <a:rPr lang="en-US" dirty="0"/>
              <a:t>(1,2)  = p(2) +q(2) +</a:t>
            </a:r>
            <a:r>
              <a:rPr lang="en-US" sz="2000" i="1" dirty="0"/>
              <a:t> w</a:t>
            </a:r>
            <a:r>
              <a:rPr lang="en-US" dirty="0"/>
              <a:t>(1,1) =  3 + 1 + 3 = 7</a:t>
            </a:r>
          </a:p>
          <a:p>
            <a:r>
              <a:rPr lang="en-US" sz="2000" i="1" dirty="0"/>
              <a:t>c </a:t>
            </a:r>
            <a:r>
              <a:rPr lang="en-US" dirty="0"/>
              <a:t>(1,2)  =  w (1,2) + min{</a:t>
            </a:r>
            <a:r>
              <a:rPr lang="en-US" sz="2000" i="1" dirty="0"/>
              <a:t>c</a:t>
            </a:r>
            <a:r>
              <a:rPr lang="en-US" dirty="0"/>
              <a:t>(1,1) +</a:t>
            </a:r>
            <a:r>
              <a:rPr lang="en-US" sz="2000" i="1" dirty="0"/>
              <a:t> c</a:t>
            </a:r>
            <a:r>
              <a:rPr lang="en-US" dirty="0"/>
              <a:t>(2,2)}</a:t>
            </a:r>
          </a:p>
          <a:p>
            <a:r>
              <a:rPr lang="en-US" dirty="0"/>
              <a:t>             =   7  + min { 0 + 0}  = 7</a:t>
            </a:r>
          </a:p>
          <a:p>
            <a:r>
              <a:rPr lang="en-US" sz="2000" i="1" dirty="0"/>
              <a:t>r </a:t>
            </a:r>
            <a:r>
              <a:rPr lang="en-US" dirty="0"/>
              <a:t>(1,2)   =  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0B014F6-42D7-330E-BB03-EA68ABE43841}"/>
              </a:ext>
            </a:extLst>
          </p:cNvPr>
          <p:cNvSpPr txBox="1"/>
          <p:nvPr/>
        </p:nvSpPr>
        <p:spPr>
          <a:xfrm>
            <a:off x="465679" y="1861393"/>
            <a:ext cx="6102626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i="1" dirty="0"/>
              <a:t>c </a:t>
            </a:r>
            <a:r>
              <a:rPr lang="en-US" dirty="0"/>
              <a:t>(0,1)  =  w (0,1) + min{</a:t>
            </a:r>
            <a:r>
              <a:rPr lang="en-US" sz="2000" i="1" dirty="0"/>
              <a:t>c</a:t>
            </a:r>
            <a:r>
              <a:rPr lang="en-US" dirty="0"/>
              <a:t>(0,0) +</a:t>
            </a:r>
            <a:r>
              <a:rPr lang="en-US" sz="2000" i="1" dirty="0"/>
              <a:t> c</a:t>
            </a:r>
            <a:r>
              <a:rPr lang="en-US" dirty="0"/>
              <a:t>(1,1)}</a:t>
            </a:r>
          </a:p>
          <a:p>
            <a:r>
              <a:rPr lang="en-US" dirty="0"/>
              <a:t>             =   8  + min { 0 + 0}  = 8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F633E56-5C98-276D-3EDF-8F53270A4B46}"/>
              </a:ext>
            </a:extLst>
          </p:cNvPr>
          <p:cNvSpPr txBox="1"/>
          <p:nvPr/>
        </p:nvSpPr>
        <p:spPr>
          <a:xfrm>
            <a:off x="452421" y="2409738"/>
            <a:ext cx="610262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i="1" dirty="0"/>
              <a:t>r </a:t>
            </a:r>
            <a:r>
              <a:rPr lang="en-US" dirty="0"/>
              <a:t>(0,1)   =  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AD989E7-28EB-BE4A-3F34-6C118D0458EA}"/>
              </a:ext>
            </a:extLst>
          </p:cNvPr>
          <p:cNvSpPr txBox="1"/>
          <p:nvPr/>
        </p:nvSpPr>
        <p:spPr>
          <a:xfrm>
            <a:off x="8010939" y="2060669"/>
            <a:ext cx="51683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1" baseline="0" dirty="0">
                <a:solidFill>
                  <a:schemeClr val="tx1"/>
                </a:solidFill>
              </a:rPr>
              <a:t>= </a:t>
            </a:r>
            <a:r>
              <a:rPr lang="en-US" b="1" i="1" dirty="0"/>
              <a:t>7</a:t>
            </a:r>
            <a:endParaRPr 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CDB0F84-9E38-B8F7-1D1A-0B5BFC4AD919}"/>
              </a:ext>
            </a:extLst>
          </p:cNvPr>
          <p:cNvSpPr txBox="1"/>
          <p:nvPr/>
        </p:nvSpPr>
        <p:spPr>
          <a:xfrm>
            <a:off x="7991063" y="2438353"/>
            <a:ext cx="51683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1" baseline="0" dirty="0">
                <a:solidFill>
                  <a:schemeClr val="tx1"/>
                </a:solidFill>
              </a:rPr>
              <a:t>= </a:t>
            </a:r>
            <a:r>
              <a:rPr lang="en-US" b="1" i="1" dirty="0"/>
              <a:t>7</a:t>
            </a:r>
            <a:endParaRPr 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3573CF9-48C3-EA4E-47C3-275B06296177}"/>
              </a:ext>
            </a:extLst>
          </p:cNvPr>
          <p:cNvSpPr txBox="1"/>
          <p:nvPr/>
        </p:nvSpPr>
        <p:spPr>
          <a:xfrm>
            <a:off x="7977810" y="2717514"/>
            <a:ext cx="51683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1" baseline="0" dirty="0">
                <a:solidFill>
                  <a:schemeClr val="tx1"/>
                </a:solidFill>
              </a:rPr>
              <a:t>= </a:t>
            </a:r>
            <a:r>
              <a:rPr lang="en-US" b="1" i="1" dirty="0"/>
              <a:t>2</a:t>
            </a:r>
            <a:endParaRPr lang="en-US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D545C77-E01E-E008-8082-11B1E25E6F87}"/>
              </a:ext>
            </a:extLst>
          </p:cNvPr>
          <p:cNvSpPr txBox="1"/>
          <p:nvPr/>
        </p:nvSpPr>
        <p:spPr>
          <a:xfrm>
            <a:off x="401668" y="4082250"/>
            <a:ext cx="5055697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/>
              <a:t>w</a:t>
            </a:r>
            <a:r>
              <a:rPr lang="en-US" dirty="0"/>
              <a:t>(2,3)  = p(3) +q(3) +</a:t>
            </a:r>
            <a:r>
              <a:rPr lang="en-US" sz="2000" i="1" dirty="0"/>
              <a:t> w</a:t>
            </a:r>
            <a:r>
              <a:rPr lang="en-US" dirty="0"/>
              <a:t>(2,2) =  1 + 1 + 1 = 3</a:t>
            </a:r>
          </a:p>
          <a:p>
            <a:r>
              <a:rPr lang="en-US" sz="2000" i="1" dirty="0"/>
              <a:t>c </a:t>
            </a:r>
            <a:r>
              <a:rPr lang="en-US" dirty="0"/>
              <a:t>(2,3)  =  w (2,3) + min{</a:t>
            </a:r>
            <a:r>
              <a:rPr lang="en-US" sz="2000" i="1" dirty="0"/>
              <a:t>c</a:t>
            </a:r>
            <a:r>
              <a:rPr lang="en-US" dirty="0"/>
              <a:t>(2,2) +</a:t>
            </a:r>
            <a:r>
              <a:rPr lang="en-US" sz="2000" i="1" dirty="0"/>
              <a:t> c</a:t>
            </a:r>
            <a:r>
              <a:rPr lang="en-US" dirty="0"/>
              <a:t>(3,3)}</a:t>
            </a:r>
          </a:p>
          <a:p>
            <a:r>
              <a:rPr lang="en-US" dirty="0"/>
              <a:t>             =   3  + min { 0 + 0}  = 3</a:t>
            </a:r>
          </a:p>
          <a:p>
            <a:r>
              <a:rPr lang="en-US" sz="2000" i="1" dirty="0"/>
              <a:t>r </a:t>
            </a:r>
            <a:r>
              <a:rPr lang="en-US" dirty="0"/>
              <a:t>(2,3)   =  3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BD8CA4B-0A18-6AC5-40D3-05205E091F2C}"/>
              </a:ext>
            </a:extLst>
          </p:cNvPr>
          <p:cNvSpPr txBox="1"/>
          <p:nvPr/>
        </p:nvSpPr>
        <p:spPr>
          <a:xfrm>
            <a:off x="338859" y="5309290"/>
            <a:ext cx="5055697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/>
              <a:t>w</a:t>
            </a:r>
            <a:r>
              <a:rPr lang="en-US" dirty="0"/>
              <a:t>(3,4)  = p(4) +q(4) +</a:t>
            </a:r>
            <a:r>
              <a:rPr lang="en-US" sz="2000" i="1" dirty="0"/>
              <a:t> w</a:t>
            </a:r>
            <a:r>
              <a:rPr lang="en-US" dirty="0"/>
              <a:t>(3,3) =  1 + 1 + 1 = 3</a:t>
            </a:r>
          </a:p>
          <a:p>
            <a:r>
              <a:rPr lang="en-US" sz="2000" i="1" dirty="0"/>
              <a:t>c </a:t>
            </a:r>
            <a:r>
              <a:rPr lang="en-US" dirty="0"/>
              <a:t>(3,4)  =  w (3,4) + min{</a:t>
            </a:r>
            <a:r>
              <a:rPr lang="en-US" sz="2000" i="1" dirty="0"/>
              <a:t>c</a:t>
            </a:r>
            <a:r>
              <a:rPr lang="en-US" dirty="0"/>
              <a:t>(3,3) +</a:t>
            </a:r>
            <a:r>
              <a:rPr lang="en-US" sz="2000" i="1" dirty="0"/>
              <a:t> c</a:t>
            </a:r>
            <a:r>
              <a:rPr lang="en-US" dirty="0"/>
              <a:t>(4,4)}</a:t>
            </a:r>
          </a:p>
          <a:p>
            <a:r>
              <a:rPr lang="en-US" dirty="0"/>
              <a:t>             =   3  + min { 0 + 0}  = 3</a:t>
            </a:r>
          </a:p>
          <a:p>
            <a:r>
              <a:rPr lang="en-US" sz="2000" i="1" dirty="0"/>
              <a:t>r </a:t>
            </a:r>
            <a:r>
              <a:rPr lang="en-US" dirty="0"/>
              <a:t>(2,3)   =  3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5C3B6F4-A20A-2240-D2B3-F9226F4C037F}"/>
              </a:ext>
            </a:extLst>
          </p:cNvPr>
          <p:cNvSpPr txBox="1"/>
          <p:nvPr/>
        </p:nvSpPr>
        <p:spPr>
          <a:xfrm>
            <a:off x="9133658" y="2053658"/>
            <a:ext cx="51683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1" baseline="0" dirty="0">
                <a:solidFill>
                  <a:schemeClr val="tx1"/>
                </a:solidFill>
              </a:rPr>
              <a:t>= </a:t>
            </a:r>
            <a:r>
              <a:rPr lang="en-US" b="1" i="1" dirty="0"/>
              <a:t>3</a:t>
            </a:r>
            <a:endParaRPr lang="en-US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A955D92-104D-3D8B-99DE-262B405658C7}"/>
              </a:ext>
            </a:extLst>
          </p:cNvPr>
          <p:cNvSpPr txBox="1"/>
          <p:nvPr/>
        </p:nvSpPr>
        <p:spPr>
          <a:xfrm>
            <a:off x="9113782" y="2431342"/>
            <a:ext cx="51683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1" baseline="0" dirty="0">
                <a:solidFill>
                  <a:schemeClr val="tx1"/>
                </a:solidFill>
              </a:rPr>
              <a:t>= </a:t>
            </a:r>
            <a:r>
              <a:rPr lang="en-US" b="1" i="1" dirty="0"/>
              <a:t>3</a:t>
            </a:r>
            <a:endParaRPr lang="en-US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08300A0-1254-1CA0-03AC-E53F601CCA05}"/>
              </a:ext>
            </a:extLst>
          </p:cNvPr>
          <p:cNvSpPr txBox="1"/>
          <p:nvPr/>
        </p:nvSpPr>
        <p:spPr>
          <a:xfrm>
            <a:off x="9100529" y="2710503"/>
            <a:ext cx="51683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1" baseline="0" dirty="0">
                <a:solidFill>
                  <a:schemeClr val="tx1"/>
                </a:solidFill>
              </a:rPr>
              <a:t>= </a:t>
            </a:r>
            <a:r>
              <a:rPr lang="en-US" b="1" i="1" dirty="0"/>
              <a:t>3</a:t>
            </a:r>
            <a:endParaRPr lang="en-US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A321101-19DB-AF02-FAA7-023457419595}"/>
              </a:ext>
            </a:extLst>
          </p:cNvPr>
          <p:cNvSpPr txBox="1"/>
          <p:nvPr/>
        </p:nvSpPr>
        <p:spPr>
          <a:xfrm>
            <a:off x="10223248" y="2069021"/>
            <a:ext cx="51683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1" baseline="0" dirty="0">
                <a:solidFill>
                  <a:schemeClr val="tx1"/>
                </a:solidFill>
              </a:rPr>
              <a:t>= </a:t>
            </a:r>
            <a:r>
              <a:rPr lang="en-US" b="1" i="1" dirty="0"/>
              <a:t>3</a:t>
            </a:r>
            <a:endParaRPr lang="en-US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92F9321-98C8-2AC5-EDD0-2F63CAF4633F}"/>
              </a:ext>
            </a:extLst>
          </p:cNvPr>
          <p:cNvSpPr txBox="1"/>
          <p:nvPr/>
        </p:nvSpPr>
        <p:spPr>
          <a:xfrm>
            <a:off x="10203372" y="2446705"/>
            <a:ext cx="51683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1" baseline="0" dirty="0">
                <a:solidFill>
                  <a:schemeClr val="tx1"/>
                </a:solidFill>
              </a:rPr>
              <a:t>= </a:t>
            </a:r>
            <a:r>
              <a:rPr lang="en-US" b="1" i="1" dirty="0"/>
              <a:t>3</a:t>
            </a:r>
            <a:endParaRPr lang="en-US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CE4A1E0-2BE7-93C7-E22E-09685A1235C7}"/>
              </a:ext>
            </a:extLst>
          </p:cNvPr>
          <p:cNvSpPr txBox="1"/>
          <p:nvPr/>
        </p:nvSpPr>
        <p:spPr>
          <a:xfrm>
            <a:off x="10190119" y="2725866"/>
            <a:ext cx="51683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1" baseline="0" dirty="0">
                <a:solidFill>
                  <a:schemeClr val="tx1"/>
                </a:solidFill>
              </a:rPr>
              <a:t>= </a:t>
            </a:r>
            <a:r>
              <a:rPr lang="en-US" b="1" i="1" dirty="0"/>
              <a:t>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818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1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15">
            <a:extLst>
              <a:ext uri="{FF2B5EF4-FFF2-40B4-BE49-F238E27FC236}">
                <a16:creationId xmlns:a16="http://schemas.microsoft.com/office/drawing/2014/main" id="{63B82722-5FAE-815D-8F19-926725C2B079}"/>
              </a:ext>
            </a:extLst>
          </p:cNvPr>
          <p:cNvGraphicFramePr>
            <a:graphicFrameLocks noGrp="1"/>
          </p:cNvGraphicFramePr>
          <p:nvPr/>
        </p:nvGraphicFramePr>
        <p:xfrm>
          <a:off x="5267736" y="476429"/>
          <a:ext cx="6725478" cy="62304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0913">
                  <a:extLst>
                    <a:ext uri="{9D8B030D-6E8A-4147-A177-3AD203B41FA5}">
                      <a16:colId xmlns:a16="http://schemas.microsoft.com/office/drawing/2014/main" val="1701367513"/>
                    </a:ext>
                  </a:extLst>
                </a:gridCol>
                <a:gridCol w="1120913">
                  <a:extLst>
                    <a:ext uri="{9D8B030D-6E8A-4147-A177-3AD203B41FA5}">
                      <a16:colId xmlns:a16="http://schemas.microsoft.com/office/drawing/2014/main" val="575165038"/>
                    </a:ext>
                  </a:extLst>
                </a:gridCol>
                <a:gridCol w="1120913">
                  <a:extLst>
                    <a:ext uri="{9D8B030D-6E8A-4147-A177-3AD203B41FA5}">
                      <a16:colId xmlns:a16="http://schemas.microsoft.com/office/drawing/2014/main" val="1106222003"/>
                    </a:ext>
                  </a:extLst>
                </a:gridCol>
                <a:gridCol w="1120913">
                  <a:extLst>
                    <a:ext uri="{9D8B030D-6E8A-4147-A177-3AD203B41FA5}">
                      <a16:colId xmlns:a16="http://schemas.microsoft.com/office/drawing/2014/main" val="2995446626"/>
                    </a:ext>
                  </a:extLst>
                </a:gridCol>
                <a:gridCol w="1120913">
                  <a:extLst>
                    <a:ext uri="{9D8B030D-6E8A-4147-A177-3AD203B41FA5}">
                      <a16:colId xmlns:a16="http://schemas.microsoft.com/office/drawing/2014/main" val="645341543"/>
                    </a:ext>
                  </a:extLst>
                </a:gridCol>
                <a:gridCol w="1120913">
                  <a:extLst>
                    <a:ext uri="{9D8B030D-6E8A-4147-A177-3AD203B41FA5}">
                      <a16:colId xmlns:a16="http://schemas.microsoft.com/office/drawing/2014/main" val="3223685490"/>
                    </a:ext>
                  </a:extLst>
                </a:gridCol>
              </a:tblGrid>
              <a:tr h="38496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aseline="-25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aseline="-25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9080781"/>
                  </a:ext>
                </a:extLst>
              </a:tr>
              <a:tr h="116684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baseline="-250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1" baseline="0" dirty="0">
                          <a:solidFill>
                            <a:schemeClr val="tx1"/>
                          </a:solidFill>
                        </a:rPr>
                        <a:t>w</a:t>
                      </a:r>
                      <a:r>
                        <a:rPr lang="en-US" sz="2000" b="0" i="1" baseline="-25000" dirty="0">
                          <a:solidFill>
                            <a:schemeClr val="tx1"/>
                          </a:solidFill>
                        </a:rPr>
                        <a:t>0,0 </a:t>
                      </a:r>
                      <a:r>
                        <a:rPr lang="en-US" sz="2000" b="1" i="1" baseline="0" dirty="0">
                          <a:solidFill>
                            <a:schemeClr val="tx1"/>
                          </a:solidFill>
                        </a:rPr>
                        <a:t>= 2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1" dirty="0">
                          <a:solidFill>
                            <a:schemeClr val="tx1"/>
                          </a:solidFill>
                        </a:rPr>
                        <a:t>C</a:t>
                      </a:r>
                      <a:r>
                        <a:rPr lang="en-US" sz="2000" b="0" i="1" baseline="-25000" dirty="0">
                          <a:solidFill>
                            <a:schemeClr val="tx1"/>
                          </a:solidFill>
                        </a:rPr>
                        <a:t>0,0  </a:t>
                      </a:r>
                      <a:r>
                        <a:rPr lang="en-US" sz="2000" b="1" i="1" baseline="0" dirty="0">
                          <a:solidFill>
                            <a:schemeClr val="tx1"/>
                          </a:solidFill>
                        </a:rPr>
                        <a:t>= 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1" baseline="0" dirty="0">
                          <a:solidFill>
                            <a:schemeClr val="tx1"/>
                          </a:solidFill>
                        </a:rPr>
                        <a:t>r</a:t>
                      </a:r>
                      <a:r>
                        <a:rPr lang="en-US" sz="2000" b="0" i="1" baseline="-25000" dirty="0">
                          <a:solidFill>
                            <a:schemeClr val="tx1"/>
                          </a:solidFill>
                        </a:rPr>
                        <a:t>0,0   </a:t>
                      </a:r>
                      <a:r>
                        <a:rPr lang="en-US" sz="2000" b="1" i="1" baseline="0" dirty="0">
                          <a:solidFill>
                            <a:schemeClr val="tx1"/>
                          </a:solidFill>
                        </a:rPr>
                        <a:t>= 0</a:t>
                      </a:r>
                      <a:endParaRPr lang="en-US" sz="2000" b="1" i="1" baseline="-25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1" baseline="0" dirty="0">
                          <a:solidFill>
                            <a:schemeClr val="tx1"/>
                          </a:solidFill>
                        </a:rPr>
                        <a:t>w</a:t>
                      </a:r>
                      <a:r>
                        <a:rPr lang="en-US" sz="2000" b="0" i="1" baseline="-25000" dirty="0">
                          <a:solidFill>
                            <a:schemeClr val="tx1"/>
                          </a:solidFill>
                        </a:rPr>
                        <a:t>1,1 </a:t>
                      </a:r>
                      <a:r>
                        <a:rPr lang="en-US" sz="2000" b="1" i="1" baseline="0" dirty="0">
                          <a:solidFill>
                            <a:schemeClr val="tx1"/>
                          </a:solidFill>
                        </a:rPr>
                        <a:t>= 3</a:t>
                      </a:r>
                      <a:endParaRPr lang="en-US" sz="2000" b="0" i="1" baseline="-250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1" dirty="0">
                          <a:solidFill>
                            <a:schemeClr val="tx1"/>
                          </a:solidFill>
                        </a:rPr>
                        <a:t>C</a:t>
                      </a:r>
                      <a:r>
                        <a:rPr lang="en-US" sz="2000" b="0" i="1" baseline="-25000" dirty="0">
                          <a:solidFill>
                            <a:schemeClr val="tx1"/>
                          </a:solidFill>
                        </a:rPr>
                        <a:t>1,1  </a:t>
                      </a:r>
                      <a:r>
                        <a:rPr lang="en-US" sz="2000" b="1" i="1" baseline="0" dirty="0">
                          <a:solidFill>
                            <a:schemeClr val="tx1"/>
                          </a:solidFill>
                        </a:rPr>
                        <a:t>= 0</a:t>
                      </a:r>
                      <a:endParaRPr lang="en-US" sz="2000" b="0" i="1" baseline="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1" baseline="0" dirty="0">
                          <a:solidFill>
                            <a:schemeClr val="tx1"/>
                          </a:solidFill>
                        </a:rPr>
                        <a:t>r</a:t>
                      </a:r>
                      <a:r>
                        <a:rPr lang="en-US" sz="2000" b="0" i="1" baseline="-25000" dirty="0">
                          <a:solidFill>
                            <a:schemeClr val="tx1"/>
                          </a:solidFill>
                        </a:rPr>
                        <a:t>1,1  </a:t>
                      </a:r>
                      <a:r>
                        <a:rPr lang="en-US" sz="2000" b="1" i="1" baseline="0" dirty="0">
                          <a:solidFill>
                            <a:schemeClr val="tx1"/>
                          </a:solidFill>
                        </a:rPr>
                        <a:t>= 0</a:t>
                      </a:r>
                      <a:endParaRPr lang="en-US" sz="2000" b="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w</a:t>
                      </a:r>
                      <a:r>
                        <a:rPr kumimoji="0" lang="en-US" sz="2000" b="0" i="1" u="none" strike="noStrike" kern="1200" cap="none" spc="0" normalizeH="0" baseline="-25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2,2 </a:t>
                      </a:r>
                      <a:r>
                        <a:rPr lang="en-US" sz="2000" b="1" i="1" baseline="0" dirty="0">
                          <a:solidFill>
                            <a:schemeClr val="tx1"/>
                          </a:solidFill>
                        </a:rPr>
                        <a:t>= 1</a:t>
                      </a:r>
                      <a:endParaRPr kumimoji="0" lang="en-US" sz="2000" b="0" i="1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  <a:r>
                        <a:rPr kumimoji="0" lang="en-US" sz="2000" b="0" i="1" u="none" strike="noStrike" kern="1200" cap="none" spc="0" normalizeH="0" baseline="-25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2,2  </a:t>
                      </a:r>
                      <a:r>
                        <a:rPr lang="en-US" sz="2000" b="1" i="1" baseline="0" dirty="0">
                          <a:solidFill>
                            <a:schemeClr val="tx1"/>
                          </a:solidFill>
                        </a:rPr>
                        <a:t>= 0</a:t>
                      </a:r>
                      <a:endParaRPr kumimoji="0" lang="en-US" sz="20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r</a:t>
                      </a:r>
                      <a:r>
                        <a:rPr kumimoji="0" lang="en-US" sz="2000" b="0" i="1" u="none" strike="noStrike" kern="1200" cap="none" spc="0" normalizeH="0" baseline="-25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2,2  </a:t>
                      </a:r>
                      <a:r>
                        <a:rPr lang="en-US" sz="2000" b="1" i="1" baseline="0" dirty="0">
                          <a:solidFill>
                            <a:schemeClr val="tx1"/>
                          </a:solidFill>
                        </a:rPr>
                        <a:t>= 0</a:t>
                      </a:r>
                      <a:endParaRPr lang="en-US" sz="2000" b="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w</a:t>
                      </a:r>
                      <a:r>
                        <a:rPr kumimoji="0" lang="en-US" sz="2000" b="0" i="1" u="none" strike="noStrike" kern="1200" cap="none" spc="0" normalizeH="0" baseline="-25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3,3 </a:t>
                      </a:r>
                      <a:r>
                        <a:rPr lang="en-US" sz="2000" b="1" i="1" baseline="0" dirty="0">
                          <a:solidFill>
                            <a:schemeClr val="tx1"/>
                          </a:solidFill>
                        </a:rPr>
                        <a:t>= 1</a:t>
                      </a:r>
                      <a:endParaRPr kumimoji="0" lang="en-US" sz="2000" b="0" i="1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  <a:r>
                        <a:rPr kumimoji="0" lang="en-US" sz="2000" b="0" i="1" u="none" strike="noStrike" kern="1200" cap="none" spc="0" normalizeH="0" baseline="-25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3,3  </a:t>
                      </a:r>
                      <a:r>
                        <a:rPr lang="en-US" sz="2000" b="1" i="1" baseline="0" dirty="0">
                          <a:solidFill>
                            <a:schemeClr val="tx1"/>
                          </a:solidFill>
                        </a:rPr>
                        <a:t>= 0</a:t>
                      </a:r>
                      <a:endParaRPr kumimoji="0" lang="en-US" sz="20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r</a:t>
                      </a:r>
                      <a:r>
                        <a:rPr kumimoji="0" lang="en-US" sz="2000" b="0" i="1" u="none" strike="noStrike" kern="1200" cap="none" spc="0" normalizeH="0" baseline="-25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3,3  </a:t>
                      </a:r>
                      <a:r>
                        <a:rPr lang="en-US" sz="2000" b="1" i="1" baseline="0" dirty="0">
                          <a:solidFill>
                            <a:schemeClr val="tx1"/>
                          </a:solidFill>
                        </a:rPr>
                        <a:t>= 0</a:t>
                      </a:r>
                      <a:endParaRPr lang="en-US" sz="2000" b="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</a:t>
                      </a:r>
                      <a:r>
                        <a:rPr kumimoji="0" lang="en-US" sz="2000" b="0" i="1" u="none" strike="noStrike" kern="1200" cap="none" spc="0" normalizeH="0" baseline="-25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4,4 </a:t>
                      </a:r>
                      <a:r>
                        <a:rPr lang="en-US" sz="2000" b="1" i="1" baseline="0" dirty="0">
                          <a:solidFill>
                            <a:schemeClr val="tx1"/>
                          </a:solidFill>
                        </a:rPr>
                        <a:t>= 1</a:t>
                      </a:r>
                      <a:endParaRPr kumimoji="0" lang="en-US" sz="2000" b="0" i="1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  <a:r>
                        <a:rPr kumimoji="0" lang="en-US" sz="2000" b="0" i="1" u="none" strike="noStrike" kern="1200" cap="none" spc="0" normalizeH="0" baseline="-25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4,4  </a:t>
                      </a:r>
                      <a:r>
                        <a:rPr lang="en-US" sz="2000" b="1" i="1" baseline="0" dirty="0">
                          <a:solidFill>
                            <a:schemeClr val="tx1"/>
                          </a:solidFill>
                        </a:rPr>
                        <a:t>= 0</a:t>
                      </a:r>
                      <a:endParaRPr kumimoji="0" lang="en-US" sz="20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</a:t>
                      </a:r>
                      <a:r>
                        <a:rPr kumimoji="0" lang="en-US" sz="2000" b="0" i="1" u="none" strike="noStrike" kern="1200" cap="none" spc="0" normalizeH="0" baseline="-25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4,4  </a:t>
                      </a:r>
                      <a:r>
                        <a:rPr lang="en-US" sz="2000" b="1" i="1" baseline="0" dirty="0">
                          <a:solidFill>
                            <a:schemeClr val="tx1"/>
                          </a:solidFill>
                        </a:rPr>
                        <a:t>= 0</a:t>
                      </a:r>
                      <a:endParaRPr lang="en-US" sz="2000" b="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29768562"/>
                  </a:ext>
                </a:extLst>
              </a:tr>
              <a:tr h="116684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baseline="-25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1" baseline="0" dirty="0">
                          <a:solidFill>
                            <a:schemeClr val="tx1"/>
                          </a:solidFill>
                        </a:rPr>
                        <a:t>w</a:t>
                      </a:r>
                      <a:r>
                        <a:rPr lang="en-US" sz="2000" b="0" i="1" baseline="-25000" dirty="0">
                          <a:solidFill>
                            <a:schemeClr val="tx1"/>
                          </a:solidFill>
                        </a:rPr>
                        <a:t>0,1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1" dirty="0">
                          <a:solidFill>
                            <a:schemeClr val="tx1"/>
                          </a:solidFill>
                        </a:rPr>
                        <a:t>C</a:t>
                      </a:r>
                      <a:r>
                        <a:rPr lang="en-US" sz="2000" b="0" i="1" baseline="-25000" dirty="0">
                          <a:solidFill>
                            <a:schemeClr val="tx1"/>
                          </a:solidFill>
                        </a:rPr>
                        <a:t>0,1</a:t>
                      </a:r>
                      <a:endParaRPr lang="en-US" sz="2000" b="0" i="1" baseline="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1" baseline="0" dirty="0">
                          <a:solidFill>
                            <a:schemeClr val="tx1"/>
                          </a:solidFill>
                        </a:rPr>
                        <a:t>r</a:t>
                      </a:r>
                      <a:r>
                        <a:rPr lang="en-US" sz="2000" b="0" i="1" baseline="-25000" dirty="0">
                          <a:solidFill>
                            <a:schemeClr val="tx1"/>
                          </a:solidFill>
                        </a:rPr>
                        <a:t>0,1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1" baseline="0" dirty="0">
                          <a:solidFill>
                            <a:schemeClr val="tx1"/>
                          </a:solidFill>
                        </a:rPr>
                        <a:t>w</a:t>
                      </a:r>
                      <a:r>
                        <a:rPr lang="en-US" sz="2000" b="0" i="1" baseline="-25000" dirty="0">
                          <a:solidFill>
                            <a:schemeClr val="tx1"/>
                          </a:solidFill>
                        </a:rPr>
                        <a:t>1,2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1" dirty="0">
                          <a:solidFill>
                            <a:schemeClr val="tx1"/>
                          </a:solidFill>
                        </a:rPr>
                        <a:t>C</a:t>
                      </a:r>
                      <a:r>
                        <a:rPr lang="en-US" sz="2000" b="0" i="1" baseline="-25000" dirty="0">
                          <a:solidFill>
                            <a:schemeClr val="tx1"/>
                          </a:solidFill>
                        </a:rPr>
                        <a:t>1,2</a:t>
                      </a:r>
                      <a:endParaRPr lang="en-US" sz="2000" b="0" i="1" baseline="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1" baseline="0" dirty="0">
                          <a:solidFill>
                            <a:schemeClr val="tx1"/>
                          </a:solidFill>
                        </a:rPr>
                        <a:t>r</a:t>
                      </a:r>
                      <a:r>
                        <a:rPr lang="en-US" sz="2000" b="0" i="1" baseline="-25000" dirty="0">
                          <a:solidFill>
                            <a:schemeClr val="tx1"/>
                          </a:solidFill>
                        </a:rPr>
                        <a:t>1,2</a:t>
                      </a:r>
                      <a:endParaRPr lang="en-US" sz="2000" b="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w</a:t>
                      </a:r>
                      <a:r>
                        <a:rPr kumimoji="0" lang="en-US" sz="2000" b="0" i="1" u="none" strike="noStrike" kern="1200" cap="none" spc="0" normalizeH="0" baseline="-25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2,3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  <a:r>
                        <a:rPr kumimoji="0" lang="en-US" sz="2000" b="0" i="1" u="none" strike="noStrike" kern="1200" cap="none" spc="0" normalizeH="0" baseline="-25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2,3</a:t>
                      </a:r>
                      <a:endParaRPr kumimoji="0" lang="en-US" sz="20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r</a:t>
                      </a:r>
                      <a:r>
                        <a:rPr kumimoji="0" lang="en-US" sz="2000" b="0" i="1" u="none" strike="noStrike" kern="1200" cap="none" spc="0" normalizeH="0" baseline="-25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2,3</a:t>
                      </a:r>
                      <a:endParaRPr lang="en-US" sz="2000" b="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w</a:t>
                      </a:r>
                      <a:r>
                        <a:rPr kumimoji="0" lang="en-US" sz="2000" b="0" i="1" u="none" strike="noStrike" kern="1200" cap="none" spc="0" normalizeH="0" baseline="-25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3,4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  <a:r>
                        <a:rPr kumimoji="0" lang="en-US" sz="2000" b="0" i="1" u="none" strike="noStrike" kern="1200" cap="none" spc="0" normalizeH="0" baseline="-25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3,4</a:t>
                      </a:r>
                      <a:endParaRPr kumimoji="0" lang="en-US" sz="20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r</a:t>
                      </a:r>
                      <a:r>
                        <a:rPr kumimoji="0" lang="en-US" sz="2000" b="0" i="1" u="none" strike="noStrike" kern="1200" cap="none" spc="0" normalizeH="0" baseline="-25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3,4</a:t>
                      </a:r>
                      <a:endParaRPr lang="en-US" sz="2000" b="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7337338"/>
                  </a:ext>
                </a:extLst>
              </a:tr>
              <a:tr h="116684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baseline="-250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1" baseline="0" dirty="0">
                          <a:solidFill>
                            <a:schemeClr val="tx1"/>
                          </a:solidFill>
                        </a:rPr>
                        <a:t>w</a:t>
                      </a:r>
                      <a:r>
                        <a:rPr lang="en-US" sz="2000" b="0" i="1" baseline="-25000" dirty="0">
                          <a:solidFill>
                            <a:schemeClr val="tx1"/>
                          </a:solidFill>
                        </a:rPr>
                        <a:t>0,2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1" dirty="0">
                          <a:solidFill>
                            <a:schemeClr val="tx1"/>
                          </a:solidFill>
                        </a:rPr>
                        <a:t>C</a:t>
                      </a:r>
                      <a:r>
                        <a:rPr lang="en-US" sz="2000" b="0" i="1" baseline="-25000" dirty="0">
                          <a:solidFill>
                            <a:schemeClr val="tx1"/>
                          </a:solidFill>
                        </a:rPr>
                        <a:t>0,2</a:t>
                      </a:r>
                      <a:endParaRPr lang="en-US" sz="2000" b="0" i="1" baseline="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1" baseline="0" dirty="0">
                          <a:solidFill>
                            <a:schemeClr val="tx1"/>
                          </a:solidFill>
                        </a:rPr>
                        <a:t>r</a:t>
                      </a:r>
                      <a:r>
                        <a:rPr lang="en-US" sz="2000" b="0" i="1" baseline="-25000" dirty="0">
                          <a:solidFill>
                            <a:schemeClr val="tx1"/>
                          </a:solidFill>
                        </a:rPr>
                        <a:t>0,2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1" baseline="0" dirty="0">
                          <a:solidFill>
                            <a:schemeClr val="tx1"/>
                          </a:solidFill>
                        </a:rPr>
                        <a:t>w</a:t>
                      </a:r>
                      <a:r>
                        <a:rPr lang="en-US" sz="2000" b="0" i="1" baseline="-25000" dirty="0">
                          <a:solidFill>
                            <a:schemeClr val="tx1"/>
                          </a:solidFill>
                        </a:rPr>
                        <a:t>1,3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1" dirty="0">
                          <a:solidFill>
                            <a:schemeClr val="tx1"/>
                          </a:solidFill>
                        </a:rPr>
                        <a:t>C</a:t>
                      </a:r>
                      <a:r>
                        <a:rPr lang="en-US" sz="2000" b="0" i="1" baseline="-25000" dirty="0">
                          <a:solidFill>
                            <a:schemeClr val="tx1"/>
                          </a:solidFill>
                        </a:rPr>
                        <a:t>1,3</a:t>
                      </a:r>
                      <a:endParaRPr lang="en-US" sz="2000" b="0" i="1" baseline="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1" baseline="0" dirty="0">
                          <a:solidFill>
                            <a:schemeClr val="tx1"/>
                          </a:solidFill>
                        </a:rPr>
                        <a:t>r</a:t>
                      </a:r>
                      <a:r>
                        <a:rPr lang="en-US" sz="2000" b="0" i="1" baseline="-25000" dirty="0">
                          <a:solidFill>
                            <a:schemeClr val="tx1"/>
                          </a:solidFill>
                        </a:rPr>
                        <a:t>1,3</a:t>
                      </a:r>
                      <a:endParaRPr lang="en-US" sz="2000" b="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w</a:t>
                      </a:r>
                      <a:r>
                        <a:rPr kumimoji="0" lang="en-US" sz="2000" b="0" i="1" u="none" strike="noStrike" kern="1200" cap="none" spc="0" normalizeH="0" baseline="-25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2,4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  <a:r>
                        <a:rPr kumimoji="0" lang="en-US" sz="2000" b="0" i="1" u="none" strike="noStrike" kern="1200" cap="none" spc="0" normalizeH="0" baseline="-25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2,4</a:t>
                      </a:r>
                      <a:endParaRPr kumimoji="0" lang="en-US" sz="20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r</a:t>
                      </a:r>
                      <a:r>
                        <a:rPr kumimoji="0" lang="en-US" sz="2000" b="0" i="1" u="none" strike="noStrike" kern="1200" cap="none" spc="0" normalizeH="0" baseline="-25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2,4</a:t>
                      </a:r>
                      <a:endParaRPr lang="en-US" sz="2000" b="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21196338"/>
                  </a:ext>
                </a:extLst>
              </a:tr>
              <a:tr h="116684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baseline="-250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1" baseline="0" dirty="0">
                          <a:solidFill>
                            <a:schemeClr val="tx1"/>
                          </a:solidFill>
                        </a:rPr>
                        <a:t>w</a:t>
                      </a:r>
                      <a:r>
                        <a:rPr lang="en-US" sz="2000" b="0" i="1" baseline="-25000" dirty="0">
                          <a:solidFill>
                            <a:schemeClr val="tx1"/>
                          </a:solidFill>
                        </a:rPr>
                        <a:t>0,3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1" dirty="0">
                          <a:solidFill>
                            <a:schemeClr val="tx1"/>
                          </a:solidFill>
                        </a:rPr>
                        <a:t>C</a:t>
                      </a:r>
                      <a:r>
                        <a:rPr lang="en-US" sz="2000" b="0" i="1" baseline="-25000" dirty="0">
                          <a:solidFill>
                            <a:schemeClr val="tx1"/>
                          </a:solidFill>
                        </a:rPr>
                        <a:t>0,3</a:t>
                      </a:r>
                      <a:endParaRPr lang="en-US" sz="2000" b="0" i="1" baseline="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1" baseline="0" dirty="0">
                          <a:solidFill>
                            <a:schemeClr val="tx1"/>
                          </a:solidFill>
                        </a:rPr>
                        <a:t>r</a:t>
                      </a:r>
                      <a:r>
                        <a:rPr lang="en-US" sz="2000" b="0" i="1" baseline="-25000" dirty="0">
                          <a:solidFill>
                            <a:schemeClr val="tx1"/>
                          </a:solidFill>
                        </a:rPr>
                        <a:t>0,3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1" baseline="0" dirty="0">
                          <a:solidFill>
                            <a:schemeClr val="tx1"/>
                          </a:solidFill>
                        </a:rPr>
                        <a:t>w</a:t>
                      </a:r>
                      <a:r>
                        <a:rPr lang="en-US" sz="2000" b="0" i="1" baseline="-25000" dirty="0">
                          <a:solidFill>
                            <a:schemeClr val="tx1"/>
                          </a:solidFill>
                        </a:rPr>
                        <a:t>1,4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1" dirty="0">
                          <a:solidFill>
                            <a:schemeClr val="tx1"/>
                          </a:solidFill>
                        </a:rPr>
                        <a:t>C</a:t>
                      </a:r>
                      <a:r>
                        <a:rPr lang="en-US" sz="2000" b="0" i="1" baseline="-25000" dirty="0">
                          <a:solidFill>
                            <a:schemeClr val="tx1"/>
                          </a:solidFill>
                        </a:rPr>
                        <a:t>1,4</a:t>
                      </a:r>
                      <a:endParaRPr lang="en-US" sz="2000" b="0" i="1" baseline="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1" baseline="0" dirty="0">
                          <a:solidFill>
                            <a:schemeClr val="tx1"/>
                          </a:solidFill>
                        </a:rPr>
                        <a:t>r</a:t>
                      </a:r>
                      <a:r>
                        <a:rPr lang="en-US" sz="2000" b="0" i="1" baseline="-25000" dirty="0">
                          <a:solidFill>
                            <a:schemeClr val="tx1"/>
                          </a:solidFill>
                        </a:rPr>
                        <a:t>1,4</a:t>
                      </a:r>
                      <a:endParaRPr lang="en-US" sz="2000" b="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55682382"/>
                  </a:ext>
                </a:extLst>
              </a:tr>
              <a:tr h="116684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baseline="-250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1" baseline="0" dirty="0">
                          <a:solidFill>
                            <a:schemeClr val="tx1"/>
                          </a:solidFill>
                        </a:rPr>
                        <a:t>w</a:t>
                      </a:r>
                      <a:r>
                        <a:rPr lang="en-US" sz="2000" b="0" i="1" baseline="-25000" dirty="0">
                          <a:solidFill>
                            <a:schemeClr val="tx1"/>
                          </a:solidFill>
                        </a:rPr>
                        <a:t>0,4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1" dirty="0">
                          <a:solidFill>
                            <a:schemeClr val="tx1"/>
                          </a:solidFill>
                        </a:rPr>
                        <a:t>C</a:t>
                      </a:r>
                      <a:r>
                        <a:rPr lang="en-US" sz="2000" b="0" i="1" baseline="-25000" dirty="0">
                          <a:solidFill>
                            <a:schemeClr val="tx1"/>
                          </a:solidFill>
                        </a:rPr>
                        <a:t>0,4</a:t>
                      </a:r>
                      <a:endParaRPr lang="en-US" sz="2000" b="0" i="1" baseline="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1" baseline="0" dirty="0">
                          <a:solidFill>
                            <a:schemeClr val="tx1"/>
                          </a:solidFill>
                        </a:rPr>
                        <a:t>r</a:t>
                      </a:r>
                      <a:r>
                        <a:rPr lang="en-US" sz="2000" b="0" i="1" baseline="-25000" dirty="0">
                          <a:solidFill>
                            <a:schemeClr val="tx1"/>
                          </a:solidFill>
                        </a:rPr>
                        <a:t>0,4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9538561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A17D6E88-5E58-BD55-B72D-CA9009143149}"/>
              </a:ext>
            </a:extLst>
          </p:cNvPr>
          <p:cNvSpPr txBox="1"/>
          <p:nvPr/>
        </p:nvSpPr>
        <p:spPr>
          <a:xfrm>
            <a:off x="5547880" y="463177"/>
            <a:ext cx="5613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/>
              <a:t>j - </a:t>
            </a:r>
            <a:r>
              <a:rPr lang="en-US" sz="2400" i="1" dirty="0" err="1"/>
              <a:t>i</a:t>
            </a:r>
            <a:endParaRPr lang="en-US" sz="2400" i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26AC74C-3682-A997-1EE0-F93E593DB434}"/>
              </a:ext>
            </a:extLst>
          </p:cNvPr>
          <p:cNvSpPr txBox="1"/>
          <p:nvPr/>
        </p:nvSpPr>
        <p:spPr>
          <a:xfrm>
            <a:off x="79512" y="450572"/>
            <a:ext cx="484619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-BoldItalic"/>
              </a:rPr>
              <a:t>Let n =4  and  (a1,a2,a3,a4)= {do, if, int , while }. </a:t>
            </a:r>
          </a:p>
          <a:p>
            <a:r>
              <a:rPr lang="en-US" dirty="0">
                <a:latin typeface="Times-BoldItalic"/>
              </a:rPr>
              <a:t>Let</a:t>
            </a:r>
          </a:p>
          <a:p>
            <a:r>
              <a:rPr lang="en-US" dirty="0">
                <a:latin typeface="Times-BoldItalic"/>
              </a:rPr>
              <a:t>p(1:4) = (3,3,1,1) and q(0:4)= (2,3,1,1,1)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AC59DA7-B702-DF0A-C75D-89CC6B367A9A}"/>
              </a:ext>
            </a:extLst>
          </p:cNvPr>
          <p:cNvSpPr txBox="1"/>
          <p:nvPr/>
        </p:nvSpPr>
        <p:spPr>
          <a:xfrm>
            <a:off x="6851374" y="2047387"/>
            <a:ext cx="6000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1" baseline="0" dirty="0">
                <a:solidFill>
                  <a:schemeClr val="tx1"/>
                </a:solidFill>
              </a:rPr>
              <a:t>= </a:t>
            </a:r>
            <a:r>
              <a:rPr lang="en-US" b="1" i="1" dirty="0"/>
              <a:t>8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2B9DCFF-FF6E-DB9E-7BCD-948E82709A78}"/>
              </a:ext>
            </a:extLst>
          </p:cNvPr>
          <p:cNvSpPr txBox="1"/>
          <p:nvPr/>
        </p:nvSpPr>
        <p:spPr>
          <a:xfrm>
            <a:off x="492183" y="1537314"/>
            <a:ext cx="50556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/>
              <a:t>w</a:t>
            </a:r>
            <a:r>
              <a:rPr lang="en-US" dirty="0"/>
              <a:t>(0,2)  = p(2) +q(2) +</a:t>
            </a:r>
            <a:r>
              <a:rPr lang="en-US" sz="2000" i="1" dirty="0"/>
              <a:t> w</a:t>
            </a:r>
            <a:r>
              <a:rPr lang="en-US" dirty="0"/>
              <a:t>(0,1) =  3 + 1 + 8 = 12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793DDE4-217D-1539-3E67-9C43CDA43CCD}"/>
              </a:ext>
            </a:extLst>
          </p:cNvPr>
          <p:cNvSpPr txBox="1"/>
          <p:nvPr/>
        </p:nvSpPr>
        <p:spPr>
          <a:xfrm>
            <a:off x="6831498" y="2425071"/>
            <a:ext cx="51683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1" baseline="0" dirty="0">
                <a:solidFill>
                  <a:schemeClr val="tx1"/>
                </a:solidFill>
              </a:rPr>
              <a:t>= 8</a:t>
            </a: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BED6A3C-D59F-43E0-0792-466CA6D0C60A}"/>
              </a:ext>
            </a:extLst>
          </p:cNvPr>
          <p:cNvSpPr txBox="1"/>
          <p:nvPr/>
        </p:nvSpPr>
        <p:spPr>
          <a:xfrm>
            <a:off x="6818245" y="2704232"/>
            <a:ext cx="51683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1" baseline="0" dirty="0">
                <a:solidFill>
                  <a:schemeClr val="tx1"/>
                </a:solidFill>
              </a:rPr>
              <a:t>= </a:t>
            </a:r>
            <a:r>
              <a:rPr lang="en-US" b="1" i="1" dirty="0"/>
              <a:t>1</a:t>
            </a:r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022FBD3-1B79-B52F-143D-8CDCEC5040AC}"/>
              </a:ext>
            </a:extLst>
          </p:cNvPr>
          <p:cNvSpPr txBox="1"/>
          <p:nvPr/>
        </p:nvSpPr>
        <p:spPr>
          <a:xfrm>
            <a:off x="408294" y="2831800"/>
            <a:ext cx="5055697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/>
              <a:t>w</a:t>
            </a:r>
            <a:r>
              <a:rPr lang="en-US" dirty="0"/>
              <a:t>(1,3)  = p(3) +q(3) +</a:t>
            </a:r>
            <a:r>
              <a:rPr lang="en-US" sz="2000" i="1" dirty="0"/>
              <a:t> w</a:t>
            </a:r>
            <a:r>
              <a:rPr lang="en-US" dirty="0"/>
              <a:t>(1,2) =  1 + 1 + 7 = 9</a:t>
            </a:r>
          </a:p>
          <a:p>
            <a:r>
              <a:rPr lang="en-US" sz="2000" i="1" dirty="0"/>
              <a:t>c </a:t>
            </a:r>
            <a:r>
              <a:rPr lang="en-US" dirty="0"/>
              <a:t>(1,3)  =  w (1,3) + min{</a:t>
            </a:r>
            <a:r>
              <a:rPr lang="en-US" sz="2000" i="1" dirty="0"/>
              <a:t>c</a:t>
            </a:r>
            <a:r>
              <a:rPr lang="en-US" dirty="0"/>
              <a:t>(1,1) +</a:t>
            </a:r>
            <a:r>
              <a:rPr lang="en-US" sz="2000" i="1" dirty="0"/>
              <a:t> c</a:t>
            </a:r>
            <a:r>
              <a:rPr lang="en-US" dirty="0"/>
              <a:t>(2,3), c(1,2)+c(3,3)}</a:t>
            </a:r>
          </a:p>
          <a:p>
            <a:r>
              <a:rPr lang="en-US" dirty="0"/>
              <a:t>             =   7  + min { </a:t>
            </a:r>
            <a:r>
              <a:rPr lang="en-US" dirty="0">
                <a:highlight>
                  <a:srgbClr val="FFFF00"/>
                </a:highlight>
              </a:rPr>
              <a:t>0 + 3</a:t>
            </a:r>
            <a:r>
              <a:rPr lang="en-US" dirty="0"/>
              <a:t>, 7+0}  = 12</a:t>
            </a:r>
          </a:p>
          <a:p>
            <a:r>
              <a:rPr lang="en-US" sz="2000" i="1" dirty="0"/>
              <a:t>r </a:t>
            </a:r>
            <a:r>
              <a:rPr lang="en-US" dirty="0"/>
              <a:t>(1,2)   =  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0B014F6-42D7-330E-BB03-EA68ABE43841}"/>
              </a:ext>
            </a:extLst>
          </p:cNvPr>
          <p:cNvSpPr txBox="1"/>
          <p:nvPr/>
        </p:nvSpPr>
        <p:spPr>
          <a:xfrm>
            <a:off x="465679" y="1861393"/>
            <a:ext cx="6102626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i="1" dirty="0"/>
              <a:t>c </a:t>
            </a:r>
            <a:r>
              <a:rPr lang="en-US" dirty="0"/>
              <a:t>(0,2)  =  w (0,2) + min{</a:t>
            </a:r>
            <a:r>
              <a:rPr lang="en-US" sz="2000" i="1" dirty="0"/>
              <a:t>c</a:t>
            </a:r>
            <a:r>
              <a:rPr lang="en-US" dirty="0"/>
              <a:t>(0,0) +</a:t>
            </a:r>
            <a:r>
              <a:rPr lang="en-US" sz="2000" i="1" dirty="0"/>
              <a:t> c</a:t>
            </a:r>
            <a:r>
              <a:rPr lang="en-US" dirty="0"/>
              <a:t>(1,2),</a:t>
            </a:r>
            <a:r>
              <a:rPr lang="en-US" sz="2000" i="1" dirty="0"/>
              <a:t> c</a:t>
            </a:r>
            <a:r>
              <a:rPr lang="en-US" dirty="0"/>
              <a:t>(0,1) +</a:t>
            </a:r>
            <a:r>
              <a:rPr lang="en-US" sz="2000" i="1" dirty="0"/>
              <a:t> c</a:t>
            </a:r>
            <a:r>
              <a:rPr lang="en-US" dirty="0"/>
              <a:t>(2,2) }</a:t>
            </a:r>
          </a:p>
          <a:p>
            <a:r>
              <a:rPr lang="en-US" dirty="0"/>
              <a:t>             =   12  + min { </a:t>
            </a:r>
            <a:r>
              <a:rPr lang="en-US" dirty="0">
                <a:highlight>
                  <a:srgbClr val="FFFF00"/>
                </a:highlight>
              </a:rPr>
              <a:t>0 + 7</a:t>
            </a:r>
            <a:r>
              <a:rPr lang="en-US" dirty="0"/>
              <a:t>, 8 + 0}  = 19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F633E56-5C98-276D-3EDF-8F53270A4B46}"/>
              </a:ext>
            </a:extLst>
          </p:cNvPr>
          <p:cNvSpPr txBox="1"/>
          <p:nvPr/>
        </p:nvSpPr>
        <p:spPr>
          <a:xfrm>
            <a:off x="452421" y="2409738"/>
            <a:ext cx="610262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i="1" dirty="0"/>
              <a:t>r </a:t>
            </a:r>
            <a:r>
              <a:rPr lang="en-US" dirty="0"/>
              <a:t>(0,2)   =  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AD989E7-28EB-BE4A-3F34-6C118D0458EA}"/>
              </a:ext>
            </a:extLst>
          </p:cNvPr>
          <p:cNvSpPr txBox="1"/>
          <p:nvPr/>
        </p:nvSpPr>
        <p:spPr>
          <a:xfrm>
            <a:off x="8010939" y="2060669"/>
            <a:ext cx="51683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1" baseline="0" dirty="0">
                <a:solidFill>
                  <a:schemeClr val="tx1"/>
                </a:solidFill>
              </a:rPr>
              <a:t>= </a:t>
            </a:r>
            <a:r>
              <a:rPr lang="en-US" b="1" i="1" dirty="0"/>
              <a:t>7</a:t>
            </a:r>
            <a:endParaRPr 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CDB0F84-9E38-B8F7-1D1A-0B5BFC4AD919}"/>
              </a:ext>
            </a:extLst>
          </p:cNvPr>
          <p:cNvSpPr txBox="1"/>
          <p:nvPr/>
        </p:nvSpPr>
        <p:spPr>
          <a:xfrm>
            <a:off x="7991063" y="2438353"/>
            <a:ext cx="51683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1" baseline="0" dirty="0">
                <a:solidFill>
                  <a:schemeClr val="tx1"/>
                </a:solidFill>
              </a:rPr>
              <a:t>= </a:t>
            </a:r>
            <a:r>
              <a:rPr lang="en-US" b="1" i="1" dirty="0"/>
              <a:t>7</a:t>
            </a:r>
            <a:endParaRPr 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3573CF9-48C3-EA4E-47C3-275B06296177}"/>
              </a:ext>
            </a:extLst>
          </p:cNvPr>
          <p:cNvSpPr txBox="1"/>
          <p:nvPr/>
        </p:nvSpPr>
        <p:spPr>
          <a:xfrm>
            <a:off x="7977810" y="2717514"/>
            <a:ext cx="51683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1" baseline="0" dirty="0">
                <a:solidFill>
                  <a:schemeClr val="tx1"/>
                </a:solidFill>
              </a:rPr>
              <a:t>= </a:t>
            </a:r>
            <a:r>
              <a:rPr lang="en-US" b="1" i="1" dirty="0"/>
              <a:t>2</a:t>
            </a:r>
            <a:endParaRPr lang="en-US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D545C77-E01E-E008-8082-11B1E25E6F87}"/>
              </a:ext>
            </a:extLst>
          </p:cNvPr>
          <p:cNvSpPr txBox="1"/>
          <p:nvPr/>
        </p:nvSpPr>
        <p:spPr>
          <a:xfrm>
            <a:off x="401668" y="4082250"/>
            <a:ext cx="518041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/>
              <a:t>w</a:t>
            </a:r>
            <a:r>
              <a:rPr lang="en-US" dirty="0"/>
              <a:t>(2,4)  = p(4) +q(4) +</a:t>
            </a:r>
            <a:r>
              <a:rPr lang="en-US" sz="2000" i="1" dirty="0"/>
              <a:t> w</a:t>
            </a:r>
            <a:r>
              <a:rPr lang="en-US" dirty="0"/>
              <a:t>(2,3) =  1 + 1 + 3 = 5</a:t>
            </a:r>
          </a:p>
          <a:p>
            <a:r>
              <a:rPr lang="en-US" sz="2000" i="1" dirty="0"/>
              <a:t>c </a:t>
            </a:r>
            <a:r>
              <a:rPr lang="en-US" dirty="0"/>
              <a:t>(2,4)  =  w (2,4) + min{</a:t>
            </a:r>
            <a:r>
              <a:rPr lang="en-US" sz="2000" i="1" dirty="0"/>
              <a:t>c</a:t>
            </a:r>
            <a:r>
              <a:rPr lang="en-US" dirty="0"/>
              <a:t>(2,2) +</a:t>
            </a:r>
            <a:r>
              <a:rPr lang="en-US" sz="2000" i="1" dirty="0"/>
              <a:t> c</a:t>
            </a:r>
            <a:r>
              <a:rPr lang="en-US" dirty="0"/>
              <a:t>(3,4), </a:t>
            </a:r>
            <a:r>
              <a:rPr lang="en-US" sz="2000" i="1" dirty="0"/>
              <a:t>c</a:t>
            </a:r>
            <a:r>
              <a:rPr lang="en-US" dirty="0"/>
              <a:t>(2,3) +</a:t>
            </a:r>
            <a:r>
              <a:rPr lang="en-US" sz="2000" i="1" dirty="0"/>
              <a:t> c</a:t>
            </a:r>
            <a:r>
              <a:rPr lang="en-US" dirty="0"/>
              <a:t>(4,4)}</a:t>
            </a:r>
          </a:p>
          <a:p>
            <a:r>
              <a:rPr lang="en-US" dirty="0"/>
              <a:t>             =   5  + min { </a:t>
            </a:r>
            <a:r>
              <a:rPr lang="en-US" dirty="0">
                <a:highlight>
                  <a:srgbClr val="FFFF00"/>
                </a:highlight>
              </a:rPr>
              <a:t>0 + 3</a:t>
            </a:r>
            <a:r>
              <a:rPr lang="en-US" dirty="0"/>
              <a:t>, 3 + 0}  = 8</a:t>
            </a:r>
          </a:p>
          <a:p>
            <a:r>
              <a:rPr lang="en-US" sz="2000" i="1" dirty="0"/>
              <a:t>r </a:t>
            </a:r>
            <a:r>
              <a:rPr lang="en-US" dirty="0"/>
              <a:t>(2,4)   =  3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5C3B6F4-A20A-2240-D2B3-F9226F4C037F}"/>
              </a:ext>
            </a:extLst>
          </p:cNvPr>
          <p:cNvSpPr txBox="1"/>
          <p:nvPr/>
        </p:nvSpPr>
        <p:spPr>
          <a:xfrm>
            <a:off x="9133658" y="2053658"/>
            <a:ext cx="51683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1" baseline="0" dirty="0">
                <a:solidFill>
                  <a:schemeClr val="tx1"/>
                </a:solidFill>
              </a:rPr>
              <a:t>= </a:t>
            </a:r>
            <a:r>
              <a:rPr lang="en-US" b="1" i="1" dirty="0"/>
              <a:t>3</a:t>
            </a:r>
            <a:endParaRPr lang="en-US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A955D92-104D-3D8B-99DE-262B405658C7}"/>
              </a:ext>
            </a:extLst>
          </p:cNvPr>
          <p:cNvSpPr txBox="1"/>
          <p:nvPr/>
        </p:nvSpPr>
        <p:spPr>
          <a:xfrm>
            <a:off x="9113782" y="2431342"/>
            <a:ext cx="51683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1" baseline="0" dirty="0">
                <a:solidFill>
                  <a:schemeClr val="tx1"/>
                </a:solidFill>
              </a:rPr>
              <a:t>= </a:t>
            </a:r>
            <a:r>
              <a:rPr lang="en-US" b="1" i="1" dirty="0"/>
              <a:t>3</a:t>
            </a:r>
            <a:endParaRPr lang="en-US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08300A0-1254-1CA0-03AC-E53F601CCA05}"/>
              </a:ext>
            </a:extLst>
          </p:cNvPr>
          <p:cNvSpPr txBox="1"/>
          <p:nvPr/>
        </p:nvSpPr>
        <p:spPr>
          <a:xfrm>
            <a:off x="9100529" y="2710503"/>
            <a:ext cx="51683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1" baseline="0" dirty="0">
                <a:solidFill>
                  <a:schemeClr val="tx1"/>
                </a:solidFill>
              </a:rPr>
              <a:t>= </a:t>
            </a:r>
            <a:r>
              <a:rPr lang="en-US" b="1" i="1" dirty="0"/>
              <a:t>3</a:t>
            </a:r>
            <a:endParaRPr lang="en-US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A321101-19DB-AF02-FAA7-023457419595}"/>
              </a:ext>
            </a:extLst>
          </p:cNvPr>
          <p:cNvSpPr txBox="1"/>
          <p:nvPr/>
        </p:nvSpPr>
        <p:spPr>
          <a:xfrm>
            <a:off x="10223248" y="2069021"/>
            <a:ext cx="51683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1" baseline="0" dirty="0">
                <a:solidFill>
                  <a:schemeClr val="tx1"/>
                </a:solidFill>
              </a:rPr>
              <a:t>= </a:t>
            </a:r>
            <a:r>
              <a:rPr lang="en-US" b="1" i="1" dirty="0"/>
              <a:t>3</a:t>
            </a:r>
            <a:endParaRPr lang="en-US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92F9321-98C8-2AC5-EDD0-2F63CAF4633F}"/>
              </a:ext>
            </a:extLst>
          </p:cNvPr>
          <p:cNvSpPr txBox="1"/>
          <p:nvPr/>
        </p:nvSpPr>
        <p:spPr>
          <a:xfrm>
            <a:off x="10203372" y="2446705"/>
            <a:ext cx="51683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1" baseline="0" dirty="0">
                <a:solidFill>
                  <a:schemeClr val="tx1"/>
                </a:solidFill>
              </a:rPr>
              <a:t>= </a:t>
            </a:r>
            <a:r>
              <a:rPr lang="en-US" b="1" i="1" dirty="0"/>
              <a:t>3</a:t>
            </a:r>
            <a:endParaRPr lang="en-US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CE4A1E0-2BE7-93C7-E22E-09685A1235C7}"/>
              </a:ext>
            </a:extLst>
          </p:cNvPr>
          <p:cNvSpPr txBox="1"/>
          <p:nvPr/>
        </p:nvSpPr>
        <p:spPr>
          <a:xfrm>
            <a:off x="10190119" y="2725866"/>
            <a:ext cx="51683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1" baseline="0" dirty="0">
                <a:solidFill>
                  <a:schemeClr val="tx1"/>
                </a:solidFill>
              </a:rPr>
              <a:t>= </a:t>
            </a:r>
            <a:r>
              <a:rPr lang="en-US" b="1" i="1" dirty="0"/>
              <a:t>4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7230553-03F9-C19A-CFAC-1253AE69076B}"/>
              </a:ext>
            </a:extLst>
          </p:cNvPr>
          <p:cNvSpPr txBox="1"/>
          <p:nvPr/>
        </p:nvSpPr>
        <p:spPr>
          <a:xfrm>
            <a:off x="6871254" y="3259962"/>
            <a:ext cx="6000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1" baseline="0" dirty="0">
                <a:solidFill>
                  <a:schemeClr val="tx1"/>
                </a:solidFill>
              </a:rPr>
              <a:t>= 12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1D8CB88-0F48-BD93-B3B7-C51351B323ED}"/>
              </a:ext>
            </a:extLst>
          </p:cNvPr>
          <p:cNvSpPr txBox="1"/>
          <p:nvPr/>
        </p:nvSpPr>
        <p:spPr>
          <a:xfrm>
            <a:off x="6877882" y="3584638"/>
            <a:ext cx="6000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1" baseline="0" dirty="0">
                <a:solidFill>
                  <a:schemeClr val="tx1"/>
                </a:solidFill>
              </a:rPr>
              <a:t>= 1</a:t>
            </a:r>
            <a:r>
              <a:rPr lang="en-US" b="1" i="1" dirty="0"/>
              <a:t>9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CDC0389-08C9-D418-BE27-2542E93D1BF5}"/>
              </a:ext>
            </a:extLst>
          </p:cNvPr>
          <p:cNvSpPr txBox="1"/>
          <p:nvPr/>
        </p:nvSpPr>
        <p:spPr>
          <a:xfrm>
            <a:off x="6864629" y="3916806"/>
            <a:ext cx="51683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1" baseline="0" dirty="0">
                <a:solidFill>
                  <a:schemeClr val="tx1"/>
                </a:solidFill>
              </a:rPr>
              <a:t>= </a:t>
            </a:r>
            <a:r>
              <a:rPr lang="en-US" b="1" i="1" dirty="0"/>
              <a:t>1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2858882-88E8-E2D2-F168-24DD0643FBD7}"/>
              </a:ext>
            </a:extLst>
          </p:cNvPr>
          <p:cNvSpPr txBox="1"/>
          <p:nvPr/>
        </p:nvSpPr>
        <p:spPr>
          <a:xfrm>
            <a:off x="8057322" y="3226834"/>
            <a:ext cx="6000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1" baseline="0" dirty="0">
                <a:solidFill>
                  <a:schemeClr val="tx1"/>
                </a:solidFill>
              </a:rPr>
              <a:t>= </a:t>
            </a:r>
            <a:r>
              <a:rPr lang="en-US" b="1" i="1" dirty="0"/>
              <a:t>9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27DFA16-4E9C-C9DC-3ABE-4313EAC744A3}"/>
              </a:ext>
            </a:extLst>
          </p:cNvPr>
          <p:cNvSpPr txBox="1"/>
          <p:nvPr/>
        </p:nvSpPr>
        <p:spPr>
          <a:xfrm>
            <a:off x="7984438" y="3551510"/>
            <a:ext cx="6000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1" baseline="0" dirty="0">
                <a:solidFill>
                  <a:schemeClr val="tx1"/>
                </a:solidFill>
              </a:rPr>
              <a:t>= 1</a:t>
            </a:r>
            <a:r>
              <a:rPr lang="en-US" b="1" i="1" dirty="0"/>
              <a:t>2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F3DF97-CAFF-4CDE-C060-4DF1545EC784}"/>
              </a:ext>
            </a:extLst>
          </p:cNvPr>
          <p:cNvSpPr txBox="1"/>
          <p:nvPr/>
        </p:nvSpPr>
        <p:spPr>
          <a:xfrm>
            <a:off x="7997689" y="3883678"/>
            <a:ext cx="51683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1" baseline="0" dirty="0">
                <a:solidFill>
                  <a:schemeClr val="tx1"/>
                </a:solidFill>
              </a:rPr>
              <a:t>= </a:t>
            </a:r>
            <a:r>
              <a:rPr lang="en-US" b="1" i="1" dirty="0"/>
              <a:t>2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396AFD8-3C2A-EFBF-680B-479C4152D6F0}"/>
              </a:ext>
            </a:extLst>
          </p:cNvPr>
          <p:cNvSpPr txBox="1"/>
          <p:nvPr/>
        </p:nvSpPr>
        <p:spPr>
          <a:xfrm>
            <a:off x="9120406" y="3259962"/>
            <a:ext cx="6000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1" baseline="0" dirty="0">
                <a:solidFill>
                  <a:schemeClr val="tx1"/>
                </a:solidFill>
              </a:rPr>
              <a:t>= </a:t>
            </a:r>
            <a:r>
              <a:rPr lang="en-US" b="1" i="1" dirty="0"/>
              <a:t>5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F1CF6E9-97A1-CFFB-8382-24B93B58E7B3}"/>
              </a:ext>
            </a:extLst>
          </p:cNvPr>
          <p:cNvSpPr txBox="1"/>
          <p:nvPr/>
        </p:nvSpPr>
        <p:spPr>
          <a:xfrm>
            <a:off x="9113782" y="3584638"/>
            <a:ext cx="6000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1" baseline="0" dirty="0">
                <a:solidFill>
                  <a:schemeClr val="tx1"/>
                </a:solidFill>
              </a:rPr>
              <a:t>= </a:t>
            </a:r>
            <a:r>
              <a:rPr lang="en-US" b="1" i="1" dirty="0"/>
              <a:t>8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21DAD55-0A56-3D24-4175-5AFDFE9C7E67}"/>
              </a:ext>
            </a:extLst>
          </p:cNvPr>
          <p:cNvSpPr txBox="1"/>
          <p:nvPr/>
        </p:nvSpPr>
        <p:spPr>
          <a:xfrm>
            <a:off x="9100529" y="3916806"/>
            <a:ext cx="51683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1" baseline="0" dirty="0">
                <a:solidFill>
                  <a:schemeClr val="tx1"/>
                </a:solidFill>
              </a:rPr>
              <a:t>= </a:t>
            </a:r>
            <a:r>
              <a:rPr lang="en-US" b="1" i="1" dirty="0"/>
              <a:t>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9805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/>
      <p:bldP spid="21" grpId="0"/>
      <p:bldP spid="23" grpId="0"/>
      <p:bldP spid="27" grpId="0"/>
      <p:bldP spid="2" grpId="0"/>
      <p:bldP spid="3" grpId="0"/>
      <p:bldP spid="5" grpId="0"/>
      <p:bldP spid="6" grpId="0"/>
      <p:bldP spid="7" grpId="0"/>
      <p:bldP spid="9" grpId="0"/>
      <p:bldP spid="10" grpId="0"/>
      <p:bldP spid="11" grpId="0"/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15">
            <a:extLst>
              <a:ext uri="{FF2B5EF4-FFF2-40B4-BE49-F238E27FC236}">
                <a16:creationId xmlns:a16="http://schemas.microsoft.com/office/drawing/2014/main" id="{63B82722-5FAE-815D-8F19-926725C2B079}"/>
              </a:ext>
            </a:extLst>
          </p:cNvPr>
          <p:cNvGraphicFramePr>
            <a:graphicFrameLocks noGrp="1"/>
          </p:cNvGraphicFramePr>
          <p:nvPr/>
        </p:nvGraphicFramePr>
        <p:xfrm>
          <a:off x="5267736" y="476429"/>
          <a:ext cx="6725478" cy="62304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0913">
                  <a:extLst>
                    <a:ext uri="{9D8B030D-6E8A-4147-A177-3AD203B41FA5}">
                      <a16:colId xmlns:a16="http://schemas.microsoft.com/office/drawing/2014/main" val="1701367513"/>
                    </a:ext>
                  </a:extLst>
                </a:gridCol>
                <a:gridCol w="1120913">
                  <a:extLst>
                    <a:ext uri="{9D8B030D-6E8A-4147-A177-3AD203B41FA5}">
                      <a16:colId xmlns:a16="http://schemas.microsoft.com/office/drawing/2014/main" val="575165038"/>
                    </a:ext>
                  </a:extLst>
                </a:gridCol>
                <a:gridCol w="1120913">
                  <a:extLst>
                    <a:ext uri="{9D8B030D-6E8A-4147-A177-3AD203B41FA5}">
                      <a16:colId xmlns:a16="http://schemas.microsoft.com/office/drawing/2014/main" val="1106222003"/>
                    </a:ext>
                  </a:extLst>
                </a:gridCol>
                <a:gridCol w="1120913">
                  <a:extLst>
                    <a:ext uri="{9D8B030D-6E8A-4147-A177-3AD203B41FA5}">
                      <a16:colId xmlns:a16="http://schemas.microsoft.com/office/drawing/2014/main" val="2995446626"/>
                    </a:ext>
                  </a:extLst>
                </a:gridCol>
                <a:gridCol w="1120913">
                  <a:extLst>
                    <a:ext uri="{9D8B030D-6E8A-4147-A177-3AD203B41FA5}">
                      <a16:colId xmlns:a16="http://schemas.microsoft.com/office/drawing/2014/main" val="645341543"/>
                    </a:ext>
                  </a:extLst>
                </a:gridCol>
                <a:gridCol w="1120913">
                  <a:extLst>
                    <a:ext uri="{9D8B030D-6E8A-4147-A177-3AD203B41FA5}">
                      <a16:colId xmlns:a16="http://schemas.microsoft.com/office/drawing/2014/main" val="3223685490"/>
                    </a:ext>
                  </a:extLst>
                </a:gridCol>
              </a:tblGrid>
              <a:tr h="38496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aseline="-25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aseline="-25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9080781"/>
                  </a:ext>
                </a:extLst>
              </a:tr>
              <a:tr h="116684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baseline="-250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1" baseline="0" dirty="0">
                          <a:solidFill>
                            <a:schemeClr val="tx1"/>
                          </a:solidFill>
                        </a:rPr>
                        <a:t>w</a:t>
                      </a:r>
                      <a:r>
                        <a:rPr lang="en-US" sz="2000" b="0" i="1" baseline="-25000" dirty="0">
                          <a:solidFill>
                            <a:schemeClr val="tx1"/>
                          </a:solidFill>
                        </a:rPr>
                        <a:t>0,0 </a:t>
                      </a:r>
                      <a:r>
                        <a:rPr lang="en-US" sz="2000" b="1" i="1" baseline="0" dirty="0">
                          <a:solidFill>
                            <a:schemeClr val="tx1"/>
                          </a:solidFill>
                        </a:rPr>
                        <a:t>= 2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1" dirty="0">
                          <a:solidFill>
                            <a:schemeClr val="tx1"/>
                          </a:solidFill>
                        </a:rPr>
                        <a:t>C</a:t>
                      </a:r>
                      <a:r>
                        <a:rPr lang="en-US" sz="2000" b="0" i="1" baseline="-25000" dirty="0">
                          <a:solidFill>
                            <a:schemeClr val="tx1"/>
                          </a:solidFill>
                        </a:rPr>
                        <a:t>0,0  </a:t>
                      </a:r>
                      <a:r>
                        <a:rPr lang="en-US" sz="2000" b="1" i="1" baseline="0" dirty="0">
                          <a:solidFill>
                            <a:schemeClr val="tx1"/>
                          </a:solidFill>
                        </a:rPr>
                        <a:t>= 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1" baseline="0" dirty="0">
                          <a:solidFill>
                            <a:schemeClr val="tx1"/>
                          </a:solidFill>
                        </a:rPr>
                        <a:t>r</a:t>
                      </a:r>
                      <a:r>
                        <a:rPr lang="en-US" sz="2000" b="0" i="1" baseline="-25000" dirty="0">
                          <a:solidFill>
                            <a:schemeClr val="tx1"/>
                          </a:solidFill>
                        </a:rPr>
                        <a:t>0,0   </a:t>
                      </a:r>
                      <a:r>
                        <a:rPr lang="en-US" sz="2000" b="1" i="1" baseline="0" dirty="0">
                          <a:solidFill>
                            <a:schemeClr val="tx1"/>
                          </a:solidFill>
                        </a:rPr>
                        <a:t>= 0</a:t>
                      </a:r>
                      <a:endParaRPr lang="en-US" sz="2000" b="1" i="1" baseline="-25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1" baseline="0" dirty="0">
                          <a:solidFill>
                            <a:schemeClr val="tx1"/>
                          </a:solidFill>
                        </a:rPr>
                        <a:t>w</a:t>
                      </a:r>
                      <a:r>
                        <a:rPr lang="en-US" sz="2000" b="0" i="1" baseline="-25000" dirty="0">
                          <a:solidFill>
                            <a:schemeClr val="tx1"/>
                          </a:solidFill>
                        </a:rPr>
                        <a:t>1,1 </a:t>
                      </a:r>
                      <a:r>
                        <a:rPr lang="en-US" sz="2000" b="1" i="1" baseline="0" dirty="0">
                          <a:solidFill>
                            <a:schemeClr val="tx1"/>
                          </a:solidFill>
                        </a:rPr>
                        <a:t>= 3</a:t>
                      </a:r>
                      <a:endParaRPr lang="en-US" sz="2000" b="0" i="1" baseline="-250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1" dirty="0">
                          <a:solidFill>
                            <a:schemeClr val="tx1"/>
                          </a:solidFill>
                        </a:rPr>
                        <a:t>C</a:t>
                      </a:r>
                      <a:r>
                        <a:rPr lang="en-US" sz="2000" b="0" i="1" baseline="-25000" dirty="0">
                          <a:solidFill>
                            <a:schemeClr val="tx1"/>
                          </a:solidFill>
                        </a:rPr>
                        <a:t>1,1  </a:t>
                      </a:r>
                      <a:r>
                        <a:rPr lang="en-US" sz="2000" b="1" i="1" baseline="0" dirty="0">
                          <a:solidFill>
                            <a:schemeClr val="tx1"/>
                          </a:solidFill>
                        </a:rPr>
                        <a:t>= 0</a:t>
                      </a:r>
                      <a:endParaRPr lang="en-US" sz="2000" b="0" i="1" baseline="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1" baseline="0" dirty="0">
                          <a:solidFill>
                            <a:schemeClr val="tx1"/>
                          </a:solidFill>
                        </a:rPr>
                        <a:t>r</a:t>
                      </a:r>
                      <a:r>
                        <a:rPr lang="en-US" sz="2000" b="0" i="1" baseline="-25000" dirty="0">
                          <a:solidFill>
                            <a:schemeClr val="tx1"/>
                          </a:solidFill>
                        </a:rPr>
                        <a:t>1,1  </a:t>
                      </a:r>
                      <a:r>
                        <a:rPr lang="en-US" sz="2000" b="1" i="1" baseline="0" dirty="0">
                          <a:solidFill>
                            <a:schemeClr val="tx1"/>
                          </a:solidFill>
                        </a:rPr>
                        <a:t>= 0</a:t>
                      </a:r>
                      <a:endParaRPr lang="en-US" sz="2000" b="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w</a:t>
                      </a:r>
                      <a:r>
                        <a:rPr kumimoji="0" lang="en-US" sz="2000" b="0" i="1" u="none" strike="noStrike" kern="1200" cap="none" spc="0" normalizeH="0" baseline="-25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2,2 </a:t>
                      </a:r>
                      <a:r>
                        <a:rPr lang="en-US" sz="2000" b="1" i="1" baseline="0" dirty="0">
                          <a:solidFill>
                            <a:schemeClr val="tx1"/>
                          </a:solidFill>
                        </a:rPr>
                        <a:t>= 1</a:t>
                      </a:r>
                      <a:endParaRPr kumimoji="0" lang="en-US" sz="2000" b="0" i="1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  <a:r>
                        <a:rPr kumimoji="0" lang="en-US" sz="2000" b="0" i="1" u="none" strike="noStrike" kern="1200" cap="none" spc="0" normalizeH="0" baseline="-25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2,2  </a:t>
                      </a:r>
                      <a:r>
                        <a:rPr lang="en-US" sz="2000" b="1" i="1" baseline="0" dirty="0">
                          <a:solidFill>
                            <a:schemeClr val="tx1"/>
                          </a:solidFill>
                        </a:rPr>
                        <a:t>= 0</a:t>
                      </a:r>
                      <a:endParaRPr kumimoji="0" lang="en-US" sz="20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r</a:t>
                      </a:r>
                      <a:r>
                        <a:rPr kumimoji="0" lang="en-US" sz="2000" b="0" i="1" u="none" strike="noStrike" kern="1200" cap="none" spc="0" normalizeH="0" baseline="-25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2,2  </a:t>
                      </a:r>
                      <a:r>
                        <a:rPr lang="en-US" sz="2000" b="1" i="1" baseline="0" dirty="0">
                          <a:solidFill>
                            <a:schemeClr val="tx1"/>
                          </a:solidFill>
                        </a:rPr>
                        <a:t>= 0</a:t>
                      </a:r>
                      <a:endParaRPr lang="en-US" sz="2000" b="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w</a:t>
                      </a:r>
                      <a:r>
                        <a:rPr kumimoji="0" lang="en-US" sz="2000" b="0" i="1" u="none" strike="noStrike" kern="1200" cap="none" spc="0" normalizeH="0" baseline="-25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3,3 </a:t>
                      </a:r>
                      <a:r>
                        <a:rPr lang="en-US" sz="2000" b="1" i="1" baseline="0" dirty="0">
                          <a:solidFill>
                            <a:schemeClr val="tx1"/>
                          </a:solidFill>
                        </a:rPr>
                        <a:t>= 1</a:t>
                      </a:r>
                      <a:endParaRPr kumimoji="0" lang="en-US" sz="2000" b="0" i="1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  <a:r>
                        <a:rPr kumimoji="0" lang="en-US" sz="2000" b="0" i="1" u="none" strike="noStrike" kern="1200" cap="none" spc="0" normalizeH="0" baseline="-25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3,3  </a:t>
                      </a:r>
                      <a:r>
                        <a:rPr lang="en-US" sz="2000" b="1" i="1" baseline="0" dirty="0">
                          <a:solidFill>
                            <a:schemeClr val="tx1"/>
                          </a:solidFill>
                        </a:rPr>
                        <a:t>= 0</a:t>
                      </a:r>
                      <a:endParaRPr kumimoji="0" lang="en-US" sz="20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r</a:t>
                      </a:r>
                      <a:r>
                        <a:rPr kumimoji="0" lang="en-US" sz="2000" b="0" i="1" u="none" strike="noStrike" kern="1200" cap="none" spc="0" normalizeH="0" baseline="-25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3,3  </a:t>
                      </a:r>
                      <a:r>
                        <a:rPr lang="en-US" sz="2000" b="1" i="1" baseline="0" dirty="0">
                          <a:solidFill>
                            <a:schemeClr val="tx1"/>
                          </a:solidFill>
                        </a:rPr>
                        <a:t>= 0</a:t>
                      </a:r>
                      <a:endParaRPr lang="en-US" sz="2000" b="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</a:t>
                      </a:r>
                      <a:r>
                        <a:rPr kumimoji="0" lang="en-US" sz="2000" b="0" i="1" u="none" strike="noStrike" kern="1200" cap="none" spc="0" normalizeH="0" baseline="-25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4,4 </a:t>
                      </a:r>
                      <a:r>
                        <a:rPr lang="en-US" sz="2000" b="1" i="1" baseline="0" dirty="0">
                          <a:solidFill>
                            <a:schemeClr val="tx1"/>
                          </a:solidFill>
                        </a:rPr>
                        <a:t>= 1</a:t>
                      </a:r>
                      <a:endParaRPr kumimoji="0" lang="en-US" sz="2000" b="0" i="1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  <a:r>
                        <a:rPr kumimoji="0" lang="en-US" sz="2000" b="0" i="1" u="none" strike="noStrike" kern="1200" cap="none" spc="0" normalizeH="0" baseline="-25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4,4  </a:t>
                      </a:r>
                      <a:r>
                        <a:rPr lang="en-US" sz="2000" b="1" i="1" baseline="0" dirty="0">
                          <a:solidFill>
                            <a:schemeClr val="tx1"/>
                          </a:solidFill>
                        </a:rPr>
                        <a:t>= 0</a:t>
                      </a:r>
                      <a:endParaRPr kumimoji="0" lang="en-US" sz="20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</a:t>
                      </a:r>
                      <a:r>
                        <a:rPr kumimoji="0" lang="en-US" sz="2000" b="0" i="1" u="none" strike="noStrike" kern="1200" cap="none" spc="0" normalizeH="0" baseline="-25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4,4  </a:t>
                      </a:r>
                      <a:r>
                        <a:rPr lang="en-US" sz="2000" b="1" i="1" baseline="0" dirty="0">
                          <a:solidFill>
                            <a:schemeClr val="tx1"/>
                          </a:solidFill>
                        </a:rPr>
                        <a:t>= 0</a:t>
                      </a:r>
                      <a:endParaRPr lang="en-US" sz="2000" b="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29768562"/>
                  </a:ext>
                </a:extLst>
              </a:tr>
              <a:tr h="116684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baseline="-25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1" baseline="0" dirty="0">
                          <a:solidFill>
                            <a:schemeClr val="tx1"/>
                          </a:solidFill>
                        </a:rPr>
                        <a:t>w</a:t>
                      </a:r>
                      <a:r>
                        <a:rPr lang="en-US" sz="2000" b="0" i="1" baseline="-25000" dirty="0">
                          <a:solidFill>
                            <a:schemeClr val="tx1"/>
                          </a:solidFill>
                        </a:rPr>
                        <a:t>0,1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1" dirty="0">
                          <a:solidFill>
                            <a:schemeClr val="tx1"/>
                          </a:solidFill>
                        </a:rPr>
                        <a:t>C</a:t>
                      </a:r>
                      <a:r>
                        <a:rPr lang="en-US" sz="2000" b="0" i="1" baseline="-25000" dirty="0">
                          <a:solidFill>
                            <a:schemeClr val="tx1"/>
                          </a:solidFill>
                        </a:rPr>
                        <a:t>0,1</a:t>
                      </a:r>
                      <a:endParaRPr lang="en-US" sz="2000" b="0" i="1" baseline="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1" baseline="0" dirty="0">
                          <a:solidFill>
                            <a:schemeClr val="tx1"/>
                          </a:solidFill>
                        </a:rPr>
                        <a:t>r</a:t>
                      </a:r>
                      <a:r>
                        <a:rPr lang="en-US" sz="2000" b="0" i="1" baseline="-25000" dirty="0">
                          <a:solidFill>
                            <a:schemeClr val="tx1"/>
                          </a:solidFill>
                        </a:rPr>
                        <a:t>0,1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1" baseline="0" dirty="0">
                          <a:solidFill>
                            <a:schemeClr val="tx1"/>
                          </a:solidFill>
                        </a:rPr>
                        <a:t>w</a:t>
                      </a:r>
                      <a:r>
                        <a:rPr lang="en-US" sz="2000" b="0" i="1" baseline="-25000" dirty="0">
                          <a:solidFill>
                            <a:schemeClr val="tx1"/>
                          </a:solidFill>
                        </a:rPr>
                        <a:t>1,2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1" dirty="0">
                          <a:solidFill>
                            <a:schemeClr val="tx1"/>
                          </a:solidFill>
                        </a:rPr>
                        <a:t>C</a:t>
                      </a:r>
                      <a:r>
                        <a:rPr lang="en-US" sz="2000" b="0" i="1" baseline="-25000" dirty="0">
                          <a:solidFill>
                            <a:schemeClr val="tx1"/>
                          </a:solidFill>
                        </a:rPr>
                        <a:t>1,2</a:t>
                      </a:r>
                      <a:endParaRPr lang="en-US" sz="2000" b="0" i="1" baseline="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1" baseline="0" dirty="0">
                          <a:solidFill>
                            <a:schemeClr val="tx1"/>
                          </a:solidFill>
                        </a:rPr>
                        <a:t>r</a:t>
                      </a:r>
                      <a:r>
                        <a:rPr lang="en-US" sz="2000" b="0" i="1" baseline="-25000" dirty="0">
                          <a:solidFill>
                            <a:schemeClr val="tx1"/>
                          </a:solidFill>
                        </a:rPr>
                        <a:t>1,2</a:t>
                      </a:r>
                      <a:endParaRPr lang="en-US" sz="2000" b="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w</a:t>
                      </a:r>
                      <a:r>
                        <a:rPr kumimoji="0" lang="en-US" sz="2000" b="0" i="1" u="none" strike="noStrike" kern="1200" cap="none" spc="0" normalizeH="0" baseline="-25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2,3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  <a:r>
                        <a:rPr kumimoji="0" lang="en-US" sz="2000" b="0" i="1" u="none" strike="noStrike" kern="1200" cap="none" spc="0" normalizeH="0" baseline="-25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2,3</a:t>
                      </a:r>
                      <a:endParaRPr kumimoji="0" lang="en-US" sz="20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r</a:t>
                      </a:r>
                      <a:r>
                        <a:rPr kumimoji="0" lang="en-US" sz="2000" b="0" i="1" u="none" strike="noStrike" kern="1200" cap="none" spc="0" normalizeH="0" baseline="-25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2,3</a:t>
                      </a:r>
                      <a:endParaRPr lang="en-US" sz="2000" b="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w</a:t>
                      </a:r>
                      <a:r>
                        <a:rPr kumimoji="0" lang="en-US" sz="2000" b="0" i="1" u="none" strike="noStrike" kern="1200" cap="none" spc="0" normalizeH="0" baseline="-25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3,4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  <a:r>
                        <a:rPr kumimoji="0" lang="en-US" sz="2000" b="0" i="1" u="none" strike="noStrike" kern="1200" cap="none" spc="0" normalizeH="0" baseline="-25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3,4</a:t>
                      </a:r>
                      <a:endParaRPr kumimoji="0" lang="en-US" sz="20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r</a:t>
                      </a:r>
                      <a:r>
                        <a:rPr kumimoji="0" lang="en-US" sz="2000" b="0" i="1" u="none" strike="noStrike" kern="1200" cap="none" spc="0" normalizeH="0" baseline="-25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3,4</a:t>
                      </a:r>
                      <a:endParaRPr lang="en-US" sz="2000" b="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7337338"/>
                  </a:ext>
                </a:extLst>
              </a:tr>
              <a:tr h="116684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baseline="-250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1" baseline="0" dirty="0">
                          <a:solidFill>
                            <a:schemeClr val="tx1"/>
                          </a:solidFill>
                        </a:rPr>
                        <a:t>w</a:t>
                      </a:r>
                      <a:r>
                        <a:rPr lang="en-US" sz="2000" b="0" i="1" baseline="-25000" dirty="0">
                          <a:solidFill>
                            <a:schemeClr val="tx1"/>
                          </a:solidFill>
                        </a:rPr>
                        <a:t>0,2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1" dirty="0">
                          <a:solidFill>
                            <a:schemeClr val="tx1"/>
                          </a:solidFill>
                        </a:rPr>
                        <a:t>C</a:t>
                      </a:r>
                      <a:r>
                        <a:rPr lang="en-US" sz="2000" b="0" i="1" baseline="-25000" dirty="0">
                          <a:solidFill>
                            <a:schemeClr val="tx1"/>
                          </a:solidFill>
                        </a:rPr>
                        <a:t>0,2</a:t>
                      </a:r>
                      <a:endParaRPr lang="en-US" sz="2000" b="0" i="1" baseline="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1" baseline="0" dirty="0">
                          <a:solidFill>
                            <a:schemeClr val="tx1"/>
                          </a:solidFill>
                        </a:rPr>
                        <a:t>r</a:t>
                      </a:r>
                      <a:r>
                        <a:rPr lang="en-US" sz="2000" b="0" i="1" baseline="-25000" dirty="0">
                          <a:solidFill>
                            <a:schemeClr val="tx1"/>
                          </a:solidFill>
                        </a:rPr>
                        <a:t>0,2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1" baseline="0" dirty="0">
                          <a:solidFill>
                            <a:schemeClr val="tx1"/>
                          </a:solidFill>
                        </a:rPr>
                        <a:t>w</a:t>
                      </a:r>
                      <a:r>
                        <a:rPr lang="en-US" sz="2000" b="0" i="1" baseline="-25000" dirty="0">
                          <a:solidFill>
                            <a:schemeClr val="tx1"/>
                          </a:solidFill>
                        </a:rPr>
                        <a:t>1,3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1" dirty="0">
                          <a:solidFill>
                            <a:schemeClr val="tx1"/>
                          </a:solidFill>
                        </a:rPr>
                        <a:t>C</a:t>
                      </a:r>
                      <a:r>
                        <a:rPr lang="en-US" sz="2000" b="0" i="1" baseline="-25000" dirty="0">
                          <a:solidFill>
                            <a:schemeClr val="tx1"/>
                          </a:solidFill>
                        </a:rPr>
                        <a:t>1,3</a:t>
                      </a:r>
                      <a:endParaRPr lang="en-US" sz="2000" b="0" i="1" baseline="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1" baseline="0" dirty="0">
                          <a:solidFill>
                            <a:schemeClr val="tx1"/>
                          </a:solidFill>
                        </a:rPr>
                        <a:t>r</a:t>
                      </a:r>
                      <a:r>
                        <a:rPr lang="en-US" sz="2000" b="0" i="1" baseline="-25000" dirty="0">
                          <a:solidFill>
                            <a:schemeClr val="tx1"/>
                          </a:solidFill>
                        </a:rPr>
                        <a:t>1,3</a:t>
                      </a:r>
                      <a:endParaRPr lang="en-US" sz="2000" b="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w</a:t>
                      </a:r>
                      <a:r>
                        <a:rPr kumimoji="0" lang="en-US" sz="2000" b="0" i="1" u="none" strike="noStrike" kern="1200" cap="none" spc="0" normalizeH="0" baseline="-25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2,4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  <a:r>
                        <a:rPr kumimoji="0" lang="en-US" sz="2000" b="0" i="1" u="none" strike="noStrike" kern="1200" cap="none" spc="0" normalizeH="0" baseline="-25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2,4</a:t>
                      </a:r>
                      <a:endParaRPr kumimoji="0" lang="en-US" sz="20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r</a:t>
                      </a:r>
                      <a:r>
                        <a:rPr kumimoji="0" lang="en-US" sz="2000" b="0" i="1" u="none" strike="noStrike" kern="1200" cap="none" spc="0" normalizeH="0" baseline="-25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2,4</a:t>
                      </a:r>
                      <a:endParaRPr lang="en-US" sz="2000" b="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21196338"/>
                  </a:ext>
                </a:extLst>
              </a:tr>
              <a:tr h="116684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baseline="-250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1" baseline="0" dirty="0">
                          <a:solidFill>
                            <a:schemeClr val="tx1"/>
                          </a:solidFill>
                        </a:rPr>
                        <a:t>w</a:t>
                      </a:r>
                      <a:r>
                        <a:rPr lang="en-US" sz="2000" b="0" i="1" baseline="-25000" dirty="0">
                          <a:solidFill>
                            <a:schemeClr val="tx1"/>
                          </a:solidFill>
                        </a:rPr>
                        <a:t>0,3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1" dirty="0">
                          <a:solidFill>
                            <a:schemeClr val="tx1"/>
                          </a:solidFill>
                        </a:rPr>
                        <a:t>C</a:t>
                      </a:r>
                      <a:r>
                        <a:rPr lang="en-US" sz="2000" b="0" i="1" baseline="-25000" dirty="0">
                          <a:solidFill>
                            <a:schemeClr val="tx1"/>
                          </a:solidFill>
                        </a:rPr>
                        <a:t>0,3</a:t>
                      </a:r>
                      <a:endParaRPr lang="en-US" sz="2000" b="0" i="1" baseline="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1" baseline="0" dirty="0">
                          <a:solidFill>
                            <a:schemeClr val="tx1"/>
                          </a:solidFill>
                        </a:rPr>
                        <a:t>r</a:t>
                      </a:r>
                      <a:r>
                        <a:rPr lang="en-US" sz="2000" b="0" i="1" baseline="-25000" dirty="0">
                          <a:solidFill>
                            <a:schemeClr val="tx1"/>
                          </a:solidFill>
                        </a:rPr>
                        <a:t>0,3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1" baseline="0" dirty="0">
                          <a:solidFill>
                            <a:schemeClr val="tx1"/>
                          </a:solidFill>
                        </a:rPr>
                        <a:t>w</a:t>
                      </a:r>
                      <a:r>
                        <a:rPr lang="en-US" sz="2000" b="0" i="1" baseline="-25000" dirty="0">
                          <a:solidFill>
                            <a:schemeClr val="tx1"/>
                          </a:solidFill>
                        </a:rPr>
                        <a:t>1,4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1" dirty="0">
                          <a:solidFill>
                            <a:schemeClr val="tx1"/>
                          </a:solidFill>
                        </a:rPr>
                        <a:t>C</a:t>
                      </a:r>
                      <a:r>
                        <a:rPr lang="en-US" sz="2000" b="0" i="1" baseline="-25000" dirty="0">
                          <a:solidFill>
                            <a:schemeClr val="tx1"/>
                          </a:solidFill>
                        </a:rPr>
                        <a:t>1,4</a:t>
                      </a:r>
                      <a:endParaRPr lang="en-US" sz="2000" b="0" i="1" baseline="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1" baseline="0" dirty="0">
                          <a:solidFill>
                            <a:schemeClr val="tx1"/>
                          </a:solidFill>
                        </a:rPr>
                        <a:t>r</a:t>
                      </a:r>
                      <a:r>
                        <a:rPr lang="en-US" sz="2000" b="0" i="1" baseline="-25000" dirty="0">
                          <a:solidFill>
                            <a:schemeClr val="tx1"/>
                          </a:solidFill>
                        </a:rPr>
                        <a:t>1,4</a:t>
                      </a:r>
                      <a:endParaRPr lang="en-US" sz="2000" b="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55682382"/>
                  </a:ext>
                </a:extLst>
              </a:tr>
              <a:tr h="116684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baseline="-250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1" baseline="0" dirty="0">
                          <a:solidFill>
                            <a:schemeClr val="tx1"/>
                          </a:solidFill>
                        </a:rPr>
                        <a:t>w</a:t>
                      </a:r>
                      <a:r>
                        <a:rPr lang="en-US" sz="2000" b="0" i="1" baseline="-25000" dirty="0">
                          <a:solidFill>
                            <a:schemeClr val="tx1"/>
                          </a:solidFill>
                        </a:rPr>
                        <a:t>0,4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1" dirty="0">
                          <a:solidFill>
                            <a:schemeClr val="tx1"/>
                          </a:solidFill>
                        </a:rPr>
                        <a:t>C</a:t>
                      </a:r>
                      <a:r>
                        <a:rPr lang="en-US" sz="2000" b="0" i="1" baseline="-25000" dirty="0">
                          <a:solidFill>
                            <a:schemeClr val="tx1"/>
                          </a:solidFill>
                        </a:rPr>
                        <a:t>0,4</a:t>
                      </a:r>
                      <a:endParaRPr lang="en-US" sz="2000" b="0" i="1" baseline="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1" baseline="0" dirty="0">
                          <a:solidFill>
                            <a:schemeClr val="tx1"/>
                          </a:solidFill>
                        </a:rPr>
                        <a:t>r</a:t>
                      </a:r>
                      <a:r>
                        <a:rPr lang="en-US" sz="2000" b="0" i="1" baseline="-25000" dirty="0">
                          <a:solidFill>
                            <a:schemeClr val="tx1"/>
                          </a:solidFill>
                        </a:rPr>
                        <a:t>0,4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9538561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A17D6E88-5E58-BD55-B72D-CA9009143149}"/>
              </a:ext>
            </a:extLst>
          </p:cNvPr>
          <p:cNvSpPr txBox="1"/>
          <p:nvPr/>
        </p:nvSpPr>
        <p:spPr>
          <a:xfrm>
            <a:off x="5547880" y="463177"/>
            <a:ext cx="5613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/>
              <a:t>j - </a:t>
            </a:r>
            <a:r>
              <a:rPr lang="en-US" sz="2400" i="1" dirty="0" err="1"/>
              <a:t>i</a:t>
            </a:r>
            <a:endParaRPr lang="en-US" sz="2400" i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26AC74C-3682-A997-1EE0-F93E593DB434}"/>
              </a:ext>
            </a:extLst>
          </p:cNvPr>
          <p:cNvSpPr txBox="1"/>
          <p:nvPr/>
        </p:nvSpPr>
        <p:spPr>
          <a:xfrm>
            <a:off x="79512" y="450572"/>
            <a:ext cx="484619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-BoldItalic"/>
              </a:rPr>
              <a:t>Let n =4  and  (a1,a2,a3,a4)= {do, if, int , while }. </a:t>
            </a:r>
          </a:p>
          <a:p>
            <a:r>
              <a:rPr lang="en-US" dirty="0">
                <a:latin typeface="Times-BoldItalic"/>
              </a:rPr>
              <a:t>Let</a:t>
            </a:r>
          </a:p>
          <a:p>
            <a:r>
              <a:rPr lang="en-US" dirty="0">
                <a:latin typeface="Times-BoldItalic"/>
              </a:rPr>
              <a:t>p(1:4) = (3,3,1,1) and q(0:4)= (2,3,1,1,1)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AC59DA7-B702-DF0A-C75D-89CC6B367A9A}"/>
              </a:ext>
            </a:extLst>
          </p:cNvPr>
          <p:cNvSpPr txBox="1"/>
          <p:nvPr/>
        </p:nvSpPr>
        <p:spPr>
          <a:xfrm>
            <a:off x="6851374" y="2047387"/>
            <a:ext cx="6000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1" baseline="0" dirty="0">
                <a:solidFill>
                  <a:schemeClr val="tx1"/>
                </a:solidFill>
              </a:rPr>
              <a:t>= </a:t>
            </a:r>
            <a:r>
              <a:rPr lang="en-US" b="1" i="1" dirty="0"/>
              <a:t>8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2B9DCFF-FF6E-DB9E-7BCD-948E82709A78}"/>
              </a:ext>
            </a:extLst>
          </p:cNvPr>
          <p:cNvSpPr txBox="1"/>
          <p:nvPr/>
        </p:nvSpPr>
        <p:spPr>
          <a:xfrm>
            <a:off x="492183" y="1537314"/>
            <a:ext cx="50556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/>
              <a:t>w</a:t>
            </a:r>
            <a:r>
              <a:rPr lang="en-US" dirty="0"/>
              <a:t>(0,3)  = p(3) +q(3) +</a:t>
            </a:r>
            <a:r>
              <a:rPr lang="en-US" sz="2000" i="1" dirty="0"/>
              <a:t> w</a:t>
            </a:r>
            <a:r>
              <a:rPr lang="en-US" dirty="0"/>
              <a:t>(0,2) =  1 + 1 + 12 = 14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793DDE4-217D-1539-3E67-9C43CDA43CCD}"/>
              </a:ext>
            </a:extLst>
          </p:cNvPr>
          <p:cNvSpPr txBox="1"/>
          <p:nvPr/>
        </p:nvSpPr>
        <p:spPr>
          <a:xfrm>
            <a:off x="6831498" y="2425071"/>
            <a:ext cx="51683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1" baseline="0" dirty="0">
                <a:solidFill>
                  <a:schemeClr val="tx1"/>
                </a:solidFill>
              </a:rPr>
              <a:t>= 8</a:t>
            </a: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BED6A3C-D59F-43E0-0792-466CA6D0C60A}"/>
              </a:ext>
            </a:extLst>
          </p:cNvPr>
          <p:cNvSpPr txBox="1"/>
          <p:nvPr/>
        </p:nvSpPr>
        <p:spPr>
          <a:xfrm>
            <a:off x="6818245" y="2704232"/>
            <a:ext cx="51683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1" baseline="0" dirty="0">
                <a:solidFill>
                  <a:schemeClr val="tx1"/>
                </a:solidFill>
              </a:rPr>
              <a:t>= </a:t>
            </a:r>
            <a:r>
              <a:rPr lang="en-US" b="1" i="1" dirty="0"/>
              <a:t>1</a:t>
            </a:r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0B014F6-42D7-330E-BB03-EA68ABE43841}"/>
              </a:ext>
            </a:extLst>
          </p:cNvPr>
          <p:cNvSpPr txBox="1"/>
          <p:nvPr/>
        </p:nvSpPr>
        <p:spPr>
          <a:xfrm>
            <a:off x="465679" y="1954157"/>
            <a:ext cx="6102626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i="1" dirty="0"/>
              <a:t>c </a:t>
            </a:r>
            <a:r>
              <a:rPr lang="en-US" dirty="0"/>
              <a:t>(0,3)  =  w (0,3) + min{</a:t>
            </a:r>
            <a:r>
              <a:rPr lang="en-US" sz="2000" i="1" dirty="0"/>
              <a:t>c</a:t>
            </a:r>
            <a:r>
              <a:rPr lang="en-US" dirty="0"/>
              <a:t>(0,0) +</a:t>
            </a:r>
            <a:r>
              <a:rPr lang="en-US" sz="2000" i="1" dirty="0"/>
              <a:t> c</a:t>
            </a:r>
            <a:r>
              <a:rPr lang="en-US" dirty="0"/>
              <a:t>(1,3),</a:t>
            </a:r>
            <a:r>
              <a:rPr lang="en-US" sz="2000" i="1" dirty="0"/>
              <a:t> </a:t>
            </a:r>
          </a:p>
          <a:p>
            <a:r>
              <a:rPr lang="en-US" sz="2000" i="1" dirty="0"/>
              <a:t>                                       c</a:t>
            </a:r>
            <a:r>
              <a:rPr lang="en-US" dirty="0"/>
              <a:t>(0,1) +</a:t>
            </a:r>
            <a:r>
              <a:rPr lang="en-US" sz="2000" i="1" dirty="0"/>
              <a:t> c</a:t>
            </a:r>
            <a:r>
              <a:rPr lang="en-US" dirty="0"/>
              <a:t>(2,3),</a:t>
            </a:r>
          </a:p>
          <a:p>
            <a:r>
              <a:rPr lang="en-US" dirty="0"/>
              <a:t> 		        </a:t>
            </a:r>
            <a:r>
              <a:rPr lang="en-US" sz="2000" i="1" dirty="0"/>
              <a:t>c</a:t>
            </a:r>
            <a:r>
              <a:rPr lang="en-US" dirty="0"/>
              <a:t>(0,2) +</a:t>
            </a:r>
            <a:r>
              <a:rPr lang="en-US" sz="2000" i="1" dirty="0"/>
              <a:t> c</a:t>
            </a:r>
            <a:r>
              <a:rPr lang="en-US" dirty="0"/>
              <a:t>(3,3) }</a:t>
            </a:r>
          </a:p>
          <a:p>
            <a:r>
              <a:rPr lang="en-US" dirty="0"/>
              <a:t>             =   14  + min { 0 + 12, </a:t>
            </a:r>
            <a:r>
              <a:rPr lang="en-US" dirty="0">
                <a:highlight>
                  <a:srgbClr val="FFFF00"/>
                </a:highlight>
              </a:rPr>
              <a:t>8 + 3</a:t>
            </a:r>
            <a:r>
              <a:rPr lang="en-US" dirty="0"/>
              <a:t>, 19+0}  = 25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F633E56-5C98-276D-3EDF-8F53270A4B46}"/>
              </a:ext>
            </a:extLst>
          </p:cNvPr>
          <p:cNvSpPr txBox="1"/>
          <p:nvPr/>
        </p:nvSpPr>
        <p:spPr>
          <a:xfrm>
            <a:off x="478925" y="3257878"/>
            <a:ext cx="610262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i="1" dirty="0"/>
              <a:t>r </a:t>
            </a:r>
            <a:r>
              <a:rPr lang="en-US" dirty="0"/>
              <a:t>(0,3)   =  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AD989E7-28EB-BE4A-3F34-6C118D0458EA}"/>
              </a:ext>
            </a:extLst>
          </p:cNvPr>
          <p:cNvSpPr txBox="1"/>
          <p:nvPr/>
        </p:nvSpPr>
        <p:spPr>
          <a:xfrm>
            <a:off x="8010939" y="2060669"/>
            <a:ext cx="51683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1" baseline="0" dirty="0">
                <a:solidFill>
                  <a:schemeClr val="tx1"/>
                </a:solidFill>
              </a:rPr>
              <a:t>= </a:t>
            </a:r>
            <a:r>
              <a:rPr lang="en-US" b="1" i="1" dirty="0"/>
              <a:t>7</a:t>
            </a:r>
            <a:endParaRPr 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CDB0F84-9E38-B8F7-1D1A-0B5BFC4AD919}"/>
              </a:ext>
            </a:extLst>
          </p:cNvPr>
          <p:cNvSpPr txBox="1"/>
          <p:nvPr/>
        </p:nvSpPr>
        <p:spPr>
          <a:xfrm>
            <a:off x="7991063" y="2438353"/>
            <a:ext cx="51683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1" baseline="0" dirty="0">
                <a:solidFill>
                  <a:schemeClr val="tx1"/>
                </a:solidFill>
              </a:rPr>
              <a:t>= </a:t>
            </a:r>
            <a:r>
              <a:rPr lang="en-US" b="1" i="1" dirty="0"/>
              <a:t>7</a:t>
            </a:r>
            <a:endParaRPr 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3573CF9-48C3-EA4E-47C3-275B06296177}"/>
              </a:ext>
            </a:extLst>
          </p:cNvPr>
          <p:cNvSpPr txBox="1"/>
          <p:nvPr/>
        </p:nvSpPr>
        <p:spPr>
          <a:xfrm>
            <a:off x="7977810" y="2717514"/>
            <a:ext cx="51683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1" baseline="0" dirty="0">
                <a:solidFill>
                  <a:schemeClr val="tx1"/>
                </a:solidFill>
              </a:rPr>
              <a:t>= </a:t>
            </a:r>
            <a:r>
              <a:rPr lang="en-US" b="1" i="1" dirty="0"/>
              <a:t>2</a:t>
            </a:r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5C3B6F4-A20A-2240-D2B3-F9226F4C037F}"/>
              </a:ext>
            </a:extLst>
          </p:cNvPr>
          <p:cNvSpPr txBox="1"/>
          <p:nvPr/>
        </p:nvSpPr>
        <p:spPr>
          <a:xfrm>
            <a:off x="9133658" y="2053658"/>
            <a:ext cx="51683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1" baseline="0" dirty="0">
                <a:solidFill>
                  <a:schemeClr val="tx1"/>
                </a:solidFill>
              </a:rPr>
              <a:t>= </a:t>
            </a:r>
            <a:r>
              <a:rPr lang="en-US" b="1" i="1" dirty="0"/>
              <a:t>3</a:t>
            </a:r>
            <a:endParaRPr lang="en-US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A955D92-104D-3D8B-99DE-262B405658C7}"/>
              </a:ext>
            </a:extLst>
          </p:cNvPr>
          <p:cNvSpPr txBox="1"/>
          <p:nvPr/>
        </p:nvSpPr>
        <p:spPr>
          <a:xfrm>
            <a:off x="9113782" y="2431342"/>
            <a:ext cx="51683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1" baseline="0" dirty="0">
                <a:solidFill>
                  <a:schemeClr val="tx1"/>
                </a:solidFill>
              </a:rPr>
              <a:t>= </a:t>
            </a:r>
            <a:r>
              <a:rPr lang="en-US" b="1" i="1" dirty="0"/>
              <a:t>3</a:t>
            </a:r>
            <a:endParaRPr lang="en-US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08300A0-1254-1CA0-03AC-E53F601CCA05}"/>
              </a:ext>
            </a:extLst>
          </p:cNvPr>
          <p:cNvSpPr txBox="1"/>
          <p:nvPr/>
        </p:nvSpPr>
        <p:spPr>
          <a:xfrm>
            <a:off x="9100529" y="2710503"/>
            <a:ext cx="51683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1" baseline="0" dirty="0">
                <a:solidFill>
                  <a:schemeClr val="tx1"/>
                </a:solidFill>
              </a:rPr>
              <a:t>= </a:t>
            </a:r>
            <a:r>
              <a:rPr lang="en-US" b="1" i="1" dirty="0"/>
              <a:t>3</a:t>
            </a:r>
            <a:endParaRPr lang="en-US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A321101-19DB-AF02-FAA7-023457419595}"/>
              </a:ext>
            </a:extLst>
          </p:cNvPr>
          <p:cNvSpPr txBox="1"/>
          <p:nvPr/>
        </p:nvSpPr>
        <p:spPr>
          <a:xfrm>
            <a:off x="10223248" y="2069021"/>
            <a:ext cx="51683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1" baseline="0" dirty="0">
                <a:solidFill>
                  <a:schemeClr val="tx1"/>
                </a:solidFill>
              </a:rPr>
              <a:t>= </a:t>
            </a:r>
            <a:r>
              <a:rPr lang="en-US" b="1" i="1" dirty="0"/>
              <a:t>3</a:t>
            </a:r>
            <a:endParaRPr lang="en-US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92F9321-98C8-2AC5-EDD0-2F63CAF4633F}"/>
              </a:ext>
            </a:extLst>
          </p:cNvPr>
          <p:cNvSpPr txBox="1"/>
          <p:nvPr/>
        </p:nvSpPr>
        <p:spPr>
          <a:xfrm>
            <a:off x="10203372" y="2446705"/>
            <a:ext cx="51683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1" baseline="0" dirty="0">
                <a:solidFill>
                  <a:schemeClr val="tx1"/>
                </a:solidFill>
              </a:rPr>
              <a:t>= </a:t>
            </a:r>
            <a:r>
              <a:rPr lang="en-US" b="1" i="1" dirty="0"/>
              <a:t>3</a:t>
            </a:r>
            <a:endParaRPr lang="en-US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CE4A1E0-2BE7-93C7-E22E-09685A1235C7}"/>
              </a:ext>
            </a:extLst>
          </p:cNvPr>
          <p:cNvSpPr txBox="1"/>
          <p:nvPr/>
        </p:nvSpPr>
        <p:spPr>
          <a:xfrm>
            <a:off x="10190119" y="2725866"/>
            <a:ext cx="51683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1" baseline="0" dirty="0">
                <a:solidFill>
                  <a:schemeClr val="tx1"/>
                </a:solidFill>
              </a:rPr>
              <a:t>= </a:t>
            </a:r>
            <a:r>
              <a:rPr lang="en-US" b="1" i="1" dirty="0"/>
              <a:t>4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7230553-03F9-C19A-CFAC-1253AE69076B}"/>
              </a:ext>
            </a:extLst>
          </p:cNvPr>
          <p:cNvSpPr txBox="1"/>
          <p:nvPr/>
        </p:nvSpPr>
        <p:spPr>
          <a:xfrm>
            <a:off x="6871254" y="3259962"/>
            <a:ext cx="6000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1" baseline="0" dirty="0">
                <a:solidFill>
                  <a:schemeClr val="tx1"/>
                </a:solidFill>
              </a:rPr>
              <a:t>= 12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1D8CB88-0F48-BD93-B3B7-C51351B323ED}"/>
              </a:ext>
            </a:extLst>
          </p:cNvPr>
          <p:cNvSpPr txBox="1"/>
          <p:nvPr/>
        </p:nvSpPr>
        <p:spPr>
          <a:xfrm>
            <a:off x="6877882" y="3584638"/>
            <a:ext cx="6000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1" baseline="0" dirty="0">
                <a:solidFill>
                  <a:schemeClr val="tx1"/>
                </a:solidFill>
              </a:rPr>
              <a:t>= 1</a:t>
            </a:r>
            <a:r>
              <a:rPr lang="en-US" b="1" i="1" dirty="0"/>
              <a:t>9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CDC0389-08C9-D418-BE27-2542E93D1BF5}"/>
              </a:ext>
            </a:extLst>
          </p:cNvPr>
          <p:cNvSpPr txBox="1"/>
          <p:nvPr/>
        </p:nvSpPr>
        <p:spPr>
          <a:xfrm>
            <a:off x="6864629" y="3916806"/>
            <a:ext cx="51683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1" baseline="0" dirty="0">
                <a:solidFill>
                  <a:schemeClr val="tx1"/>
                </a:solidFill>
              </a:rPr>
              <a:t>= </a:t>
            </a:r>
            <a:r>
              <a:rPr lang="en-US" b="1" i="1" dirty="0"/>
              <a:t>1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2858882-88E8-E2D2-F168-24DD0643FBD7}"/>
              </a:ext>
            </a:extLst>
          </p:cNvPr>
          <p:cNvSpPr txBox="1"/>
          <p:nvPr/>
        </p:nvSpPr>
        <p:spPr>
          <a:xfrm>
            <a:off x="8057322" y="3226834"/>
            <a:ext cx="6000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1" baseline="0" dirty="0">
                <a:solidFill>
                  <a:schemeClr val="tx1"/>
                </a:solidFill>
              </a:rPr>
              <a:t>= </a:t>
            </a:r>
            <a:r>
              <a:rPr lang="en-US" b="1" i="1" dirty="0"/>
              <a:t>9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27DFA16-4E9C-C9DC-3ABE-4313EAC744A3}"/>
              </a:ext>
            </a:extLst>
          </p:cNvPr>
          <p:cNvSpPr txBox="1"/>
          <p:nvPr/>
        </p:nvSpPr>
        <p:spPr>
          <a:xfrm>
            <a:off x="7984438" y="3551510"/>
            <a:ext cx="6000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1" baseline="0" dirty="0">
                <a:solidFill>
                  <a:schemeClr val="tx1"/>
                </a:solidFill>
              </a:rPr>
              <a:t>= 1</a:t>
            </a:r>
            <a:r>
              <a:rPr lang="en-US" b="1" i="1" dirty="0"/>
              <a:t>2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F3DF97-CAFF-4CDE-C060-4DF1545EC784}"/>
              </a:ext>
            </a:extLst>
          </p:cNvPr>
          <p:cNvSpPr txBox="1"/>
          <p:nvPr/>
        </p:nvSpPr>
        <p:spPr>
          <a:xfrm>
            <a:off x="7997689" y="3883678"/>
            <a:ext cx="51683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1" baseline="0" dirty="0">
                <a:solidFill>
                  <a:schemeClr val="tx1"/>
                </a:solidFill>
              </a:rPr>
              <a:t>= </a:t>
            </a:r>
            <a:r>
              <a:rPr lang="en-US" b="1" i="1" dirty="0"/>
              <a:t>2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396AFD8-3C2A-EFBF-680B-479C4152D6F0}"/>
              </a:ext>
            </a:extLst>
          </p:cNvPr>
          <p:cNvSpPr txBox="1"/>
          <p:nvPr/>
        </p:nvSpPr>
        <p:spPr>
          <a:xfrm>
            <a:off x="9120406" y="3259962"/>
            <a:ext cx="6000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1" baseline="0" dirty="0">
                <a:solidFill>
                  <a:schemeClr val="tx1"/>
                </a:solidFill>
              </a:rPr>
              <a:t>= </a:t>
            </a:r>
            <a:r>
              <a:rPr lang="en-US" b="1" i="1" dirty="0"/>
              <a:t>5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F1CF6E9-97A1-CFFB-8382-24B93B58E7B3}"/>
              </a:ext>
            </a:extLst>
          </p:cNvPr>
          <p:cNvSpPr txBox="1"/>
          <p:nvPr/>
        </p:nvSpPr>
        <p:spPr>
          <a:xfrm>
            <a:off x="9113782" y="3584638"/>
            <a:ext cx="6000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1" baseline="0" dirty="0">
                <a:solidFill>
                  <a:schemeClr val="tx1"/>
                </a:solidFill>
              </a:rPr>
              <a:t>= </a:t>
            </a:r>
            <a:r>
              <a:rPr lang="en-US" b="1" i="1" dirty="0"/>
              <a:t>8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21DAD55-0A56-3D24-4175-5AFDFE9C7E67}"/>
              </a:ext>
            </a:extLst>
          </p:cNvPr>
          <p:cNvSpPr txBox="1"/>
          <p:nvPr/>
        </p:nvSpPr>
        <p:spPr>
          <a:xfrm>
            <a:off x="9100529" y="3916806"/>
            <a:ext cx="51683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1" baseline="0" dirty="0">
                <a:solidFill>
                  <a:schemeClr val="tx1"/>
                </a:solidFill>
              </a:rPr>
              <a:t>= </a:t>
            </a:r>
            <a:r>
              <a:rPr lang="en-US" b="1" i="1" dirty="0"/>
              <a:t>3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7A3184E-E9C7-95D1-2E78-4C65EB177B5D}"/>
              </a:ext>
            </a:extLst>
          </p:cNvPr>
          <p:cNvSpPr txBox="1"/>
          <p:nvPr/>
        </p:nvSpPr>
        <p:spPr>
          <a:xfrm>
            <a:off x="6851378" y="4366520"/>
            <a:ext cx="6000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1" baseline="0" dirty="0">
                <a:solidFill>
                  <a:schemeClr val="tx1"/>
                </a:solidFill>
              </a:rPr>
              <a:t>= 1</a:t>
            </a:r>
            <a:r>
              <a:rPr lang="en-US" b="1" i="1" dirty="0"/>
              <a:t>4</a:t>
            </a:r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2ADBC4F-C0E5-385D-81D7-206185C1061F}"/>
              </a:ext>
            </a:extLst>
          </p:cNvPr>
          <p:cNvSpPr txBox="1"/>
          <p:nvPr/>
        </p:nvSpPr>
        <p:spPr>
          <a:xfrm>
            <a:off x="6858006" y="4691196"/>
            <a:ext cx="6000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1" baseline="0" dirty="0">
                <a:solidFill>
                  <a:schemeClr val="tx1"/>
                </a:solidFill>
              </a:rPr>
              <a:t>= </a:t>
            </a:r>
            <a:r>
              <a:rPr lang="en-US" b="1" i="1" dirty="0"/>
              <a:t>25</a:t>
            </a:r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3EC7E47-DE01-21DF-8ADF-A12668F72CE0}"/>
              </a:ext>
            </a:extLst>
          </p:cNvPr>
          <p:cNvSpPr txBox="1"/>
          <p:nvPr/>
        </p:nvSpPr>
        <p:spPr>
          <a:xfrm>
            <a:off x="6844753" y="5023364"/>
            <a:ext cx="51683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1" baseline="0" dirty="0">
                <a:solidFill>
                  <a:schemeClr val="tx1"/>
                </a:solidFill>
              </a:rPr>
              <a:t>= 2</a:t>
            </a:r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006A7F6-60DD-A31B-A196-75B493924007}"/>
              </a:ext>
            </a:extLst>
          </p:cNvPr>
          <p:cNvSpPr txBox="1"/>
          <p:nvPr/>
        </p:nvSpPr>
        <p:spPr>
          <a:xfrm>
            <a:off x="8004318" y="4366521"/>
            <a:ext cx="6000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1" baseline="0" dirty="0">
                <a:solidFill>
                  <a:schemeClr val="tx1"/>
                </a:solidFill>
              </a:rPr>
              <a:t>= 1</a:t>
            </a:r>
            <a:r>
              <a:rPr lang="en-US" b="1" i="1" dirty="0"/>
              <a:t>1</a:t>
            </a:r>
            <a:endParaRPr lang="en-US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AE41E77-D682-C0F2-15B5-FC002750B987}"/>
              </a:ext>
            </a:extLst>
          </p:cNvPr>
          <p:cNvSpPr txBox="1"/>
          <p:nvPr/>
        </p:nvSpPr>
        <p:spPr>
          <a:xfrm>
            <a:off x="8010946" y="4691197"/>
            <a:ext cx="6000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1" baseline="0" dirty="0">
                <a:solidFill>
                  <a:schemeClr val="tx1"/>
                </a:solidFill>
              </a:rPr>
              <a:t>= 1</a:t>
            </a:r>
            <a:r>
              <a:rPr lang="en-US" b="1" i="1" dirty="0"/>
              <a:t>9</a:t>
            </a:r>
            <a:endParaRPr lang="en-US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979AA5B-C089-792A-5D42-5097256F3CB3}"/>
              </a:ext>
            </a:extLst>
          </p:cNvPr>
          <p:cNvSpPr txBox="1"/>
          <p:nvPr/>
        </p:nvSpPr>
        <p:spPr>
          <a:xfrm>
            <a:off x="7997693" y="5023365"/>
            <a:ext cx="51683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1" baseline="0" dirty="0">
                <a:solidFill>
                  <a:schemeClr val="tx1"/>
                </a:solidFill>
              </a:rPr>
              <a:t>= 2</a:t>
            </a:r>
            <a:endParaRPr lang="en-US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2CD79A7-5A53-F30B-C696-EEDA69B5C355}"/>
              </a:ext>
            </a:extLst>
          </p:cNvPr>
          <p:cNvSpPr txBox="1"/>
          <p:nvPr/>
        </p:nvSpPr>
        <p:spPr>
          <a:xfrm>
            <a:off x="432548" y="3796811"/>
            <a:ext cx="5055697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/>
              <a:t>w</a:t>
            </a:r>
            <a:r>
              <a:rPr lang="en-US" dirty="0"/>
              <a:t>(1,4)  = p(4) +q(4) +</a:t>
            </a:r>
            <a:r>
              <a:rPr lang="en-US" sz="2000" i="1" dirty="0"/>
              <a:t> w</a:t>
            </a:r>
            <a:r>
              <a:rPr lang="en-US" dirty="0"/>
              <a:t>(1,3) =  1 + 1 + 9 = 11</a:t>
            </a:r>
          </a:p>
          <a:p>
            <a:r>
              <a:rPr lang="en-US" sz="2000" i="1" dirty="0"/>
              <a:t>c </a:t>
            </a:r>
            <a:r>
              <a:rPr lang="en-US" dirty="0"/>
              <a:t>(1,4)  =  w (1,4) + min{</a:t>
            </a:r>
            <a:r>
              <a:rPr lang="en-US" sz="2000" i="1" dirty="0"/>
              <a:t>c</a:t>
            </a:r>
            <a:r>
              <a:rPr lang="en-US" dirty="0"/>
              <a:t>(1,1) +</a:t>
            </a:r>
            <a:r>
              <a:rPr lang="en-US" sz="2000" i="1" dirty="0"/>
              <a:t> c</a:t>
            </a:r>
            <a:r>
              <a:rPr lang="en-US" dirty="0"/>
              <a:t>(2,4),</a:t>
            </a:r>
            <a:r>
              <a:rPr lang="en-US" sz="2000" i="1" dirty="0"/>
              <a:t> </a:t>
            </a:r>
          </a:p>
          <a:p>
            <a:r>
              <a:rPr lang="en-US" sz="2000" i="1" dirty="0"/>
              <a:t>                                       c</a:t>
            </a:r>
            <a:r>
              <a:rPr lang="en-US" dirty="0"/>
              <a:t>(1,2) +</a:t>
            </a:r>
            <a:r>
              <a:rPr lang="en-US" sz="2000" i="1" dirty="0"/>
              <a:t> c</a:t>
            </a:r>
            <a:r>
              <a:rPr lang="en-US" dirty="0"/>
              <a:t>(3,4),</a:t>
            </a:r>
          </a:p>
          <a:p>
            <a:r>
              <a:rPr lang="en-US" dirty="0"/>
              <a:t> 		        </a:t>
            </a:r>
            <a:r>
              <a:rPr lang="en-US" sz="2000" i="1" dirty="0"/>
              <a:t>c</a:t>
            </a:r>
            <a:r>
              <a:rPr lang="en-US" dirty="0"/>
              <a:t>(1,3) +</a:t>
            </a:r>
            <a:r>
              <a:rPr lang="en-US" sz="2000" i="1" dirty="0"/>
              <a:t> c</a:t>
            </a:r>
            <a:r>
              <a:rPr lang="en-US" dirty="0"/>
              <a:t>(4,4) }</a:t>
            </a:r>
          </a:p>
          <a:p>
            <a:r>
              <a:rPr lang="en-US" dirty="0"/>
              <a:t>             =   11  + min { </a:t>
            </a:r>
            <a:r>
              <a:rPr lang="en-US" dirty="0">
                <a:highlight>
                  <a:srgbClr val="FFFF00"/>
                </a:highlight>
              </a:rPr>
              <a:t>0 + 8</a:t>
            </a:r>
            <a:r>
              <a:rPr lang="en-US" dirty="0"/>
              <a:t>, 7 + 3, 12+0}  = 19</a:t>
            </a:r>
          </a:p>
          <a:p>
            <a:r>
              <a:rPr lang="en-US" sz="2000" i="1" dirty="0"/>
              <a:t>r </a:t>
            </a:r>
            <a:r>
              <a:rPr lang="en-US" dirty="0"/>
              <a:t>(1,4)   =  2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878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1" grpId="0"/>
      <p:bldP spid="23" grpId="0"/>
      <p:bldP spid="14" grpId="0"/>
      <p:bldP spid="20" grpId="0"/>
      <p:bldP spid="22" grpId="0"/>
      <p:bldP spid="28" grpId="0"/>
      <p:bldP spid="35" grpId="0"/>
      <p:bldP spid="36" grpId="0"/>
      <p:bldP spid="3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15">
            <a:extLst>
              <a:ext uri="{FF2B5EF4-FFF2-40B4-BE49-F238E27FC236}">
                <a16:creationId xmlns:a16="http://schemas.microsoft.com/office/drawing/2014/main" id="{63B82722-5FAE-815D-8F19-926725C2B079}"/>
              </a:ext>
            </a:extLst>
          </p:cNvPr>
          <p:cNvGraphicFramePr>
            <a:graphicFrameLocks noGrp="1"/>
          </p:cNvGraphicFramePr>
          <p:nvPr/>
        </p:nvGraphicFramePr>
        <p:xfrm>
          <a:off x="5267736" y="476429"/>
          <a:ext cx="6725478" cy="62304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0913">
                  <a:extLst>
                    <a:ext uri="{9D8B030D-6E8A-4147-A177-3AD203B41FA5}">
                      <a16:colId xmlns:a16="http://schemas.microsoft.com/office/drawing/2014/main" val="1701367513"/>
                    </a:ext>
                  </a:extLst>
                </a:gridCol>
                <a:gridCol w="1120913">
                  <a:extLst>
                    <a:ext uri="{9D8B030D-6E8A-4147-A177-3AD203B41FA5}">
                      <a16:colId xmlns:a16="http://schemas.microsoft.com/office/drawing/2014/main" val="575165038"/>
                    </a:ext>
                  </a:extLst>
                </a:gridCol>
                <a:gridCol w="1120913">
                  <a:extLst>
                    <a:ext uri="{9D8B030D-6E8A-4147-A177-3AD203B41FA5}">
                      <a16:colId xmlns:a16="http://schemas.microsoft.com/office/drawing/2014/main" val="1106222003"/>
                    </a:ext>
                  </a:extLst>
                </a:gridCol>
                <a:gridCol w="1120913">
                  <a:extLst>
                    <a:ext uri="{9D8B030D-6E8A-4147-A177-3AD203B41FA5}">
                      <a16:colId xmlns:a16="http://schemas.microsoft.com/office/drawing/2014/main" val="2995446626"/>
                    </a:ext>
                  </a:extLst>
                </a:gridCol>
                <a:gridCol w="1120913">
                  <a:extLst>
                    <a:ext uri="{9D8B030D-6E8A-4147-A177-3AD203B41FA5}">
                      <a16:colId xmlns:a16="http://schemas.microsoft.com/office/drawing/2014/main" val="645341543"/>
                    </a:ext>
                  </a:extLst>
                </a:gridCol>
                <a:gridCol w="1120913">
                  <a:extLst>
                    <a:ext uri="{9D8B030D-6E8A-4147-A177-3AD203B41FA5}">
                      <a16:colId xmlns:a16="http://schemas.microsoft.com/office/drawing/2014/main" val="3223685490"/>
                    </a:ext>
                  </a:extLst>
                </a:gridCol>
              </a:tblGrid>
              <a:tr h="38496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aseline="-25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aseline="-25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9080781"/>
                  </a:ext>
                </a:extLst>
              </a:tr>
              <a:tr h="116684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baseline="-250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1" baseline="0" dirty="0">
                          <a:solidFill>
                            <a:schemeClr val="tx1"/>
                          </a:solidFill>
                        </a:rPr>
                        <a:t>w</a:t>
                      </a:r>
                      <a:r>
                        <a:rPr lang="en-US" sz="2000" b="0" i="1" baseline="-25000" dirty="0">
                          <a:solidFill>
                            <a:schemeClr val="tx1"/>
                          </a:solidFill>
                        </a:rPr>
                        <a:t>0,0 </a:t>
                      </a:r>
                      <a:r>
                        <a:rPr lang="en-US" sz="2000" b="1" i="1" baseline="0" dirty="0">
                          <a:solidFill>
                            <a:schemeClr val="tx1"/>
                          </a:solidFill>
                        </a:rPr>
                        <a:t>= 2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1" dirty="0">
                          <a:solidFill>
                            <a:schemeClr val="tx1"/>
                          </a:solidFill>
                        </a:rPr>
                        <a:t>C</a:t>
                      </a:r>
                      <a:r>
                        <a:rPr lang="en-US" sz="2000" b="0" i="1" baseline="-25000" dirty="0">
                          <a:solidFill>
                            <a:schemeClr val="tx1"/>
                          </a:solidFill>
                        </a:rPr>
                        <a:t>0,0  </a:t>
                      </a:r>
                      <a:r>
                        <a:rPr lang="en-US" sz="2000" b="1" i="1" baseline="0" dirty="0">
                          <a:solidFill>
                            <a:schemeClr val="tx1"/>
                          </a:solidFill>
                        </a:rPr>
                        <a:t>= 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1" baseline="0" dirty="0">
                          <a:solidFill>
                            <a:schemeClr val="tx1"/>
                          </a:solidFill>
                        </a:rPr>
                        <a:t>r</a:t>
                      </a:r>
                      <a:r>
                        <a:rPr lang="en-US" sz="2000" b="0" i="1" baseline="-25000" dirty="0">
                          <a:solidFill>
                            <a:schemeClr val="tx1"/>
                          </a:solidFill>
                        </a:rPr>
                        <a:t>0,0   </a:t>
                      </a:r>
                      <a:r>
                        <a:rPr lang="en-US" sz="2000" b="1" i="1" baseline="0" dirty="0">
                          <a:solidFill>
                            <a:schemeClr val="tx1"/>
                          </a:solidFill>
                        </a:rPr>
                        <a:t>= 0</a:t>
                      </a:r>
                      <a:endParaRPr lang="en-US" sz="2000" b="1" i="1" baseline="-25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1" baseline="0" dirty="0">
                          <a:solidFill>
                            <a:schemeClr val="tx1"/>
                          </a:solidFill>
                        </a:rPr>
                        <a:t>w</a:t>
                      </a:r>
                      <a:r>
                        <a:rPr lang="en-US" sz="2000" b="0" i="1" baseline="-25000" dirty="0">
                          <a:solidFill>
                            <a:schemeClr val="tx1"/>
                          </a:solidFill>
                        </a:rPr>
                        <a:t>1,1 </a:t>
                      </a:r>
                      <a:r>
                        <a:rPr lang="en-US" sz="2000" b="1" i="1" baseline="0" dirty="0">
                          <a:solidFill>
                            <a:schemeClr val="tx1"/>
                          </a:solidFill>
                        </a:rPr>
                        <a:t>= 3</a:t>
                      </a:r>
                      <a:endParaRPr lang="en-US" sz="2000" b="0" i="1" baseline="-250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1" dirty="0">
                          <a:solidFill>
                            <a:schemeClr val="tx1"/>
                          </a:solidFill>
                        </a:rPr>
                        <a:t>C</a:t>
                      </a:r>
                      <a:r>
                        <a:rPr lang="en-US" sz="2000" b="0" i="1" baseline="-25000" dirty="0">
                          <a:solidFill>
                            <a:schemeClr val="tx1"/>
                          </a:solidFill>
                        </a:rPr>
                        <a:t>1,1  </a:t>
                      </a:r>
                      <a:r>
                        <a:rPr lang="en-US" sz="2000" b="1" i="1" baseline="0" dirty="0">
                          <a:solidFill>
                            <a:schemeClr val="tx1"/>
                          </a:solidFill>
                        </a:rPr>
                        <a:t>= 0</a:t>
                      </a:r>
                      <a:endParaRPr lang="en-US" sz="2000" b="0" i="1" baseline="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1" baseline="0" dirty="0">
                          <a:solidFill>
                            <a:schemeClr val="tx1"/>
                          </a:solidFill>
                        </a:rPr>
                        <a:t>r</a:t>
                      </a:r>
                      <a:r>
                        <a:rPr lang="en-US" sz="2000" b="0" i="1" baseline="-25000" dirty="0">
                          <a:solidFill>
                            <a:schemeClr val="tx1"/>
                          </a:solidFill>
                        </a:rPr>
                        <a:t>1,1  </a:t>
                      </a:r>
                      <a:r>
                        <a:rPr lang="en-US" sz="2000" b="1" i="1" baseline="0" dirty="0">
                          <a:solidFill>
                            <a:schemeClr val="tx1"/>
                          </a:solidFill>
                        </a:rPr>
                        <a:t>= 0</a:t>
                      </a:r>
                      <a:endParaRPr lang="en-US" sz="2000" b="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w</a:t>
                      </a:r>
                      <a:r>
                        <a:rPr kumimoji="0" lang="en-US" sz="2000" b="0" i="1" u="none" strike="noStrike" kern="1200" cap="none" spc="0" normalizeH="0" baseline="-25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2,2 </a:t>
                      </a:r>
                      <a:r>
                        <a:rPr lang="en-US" sz="2000" b="1" i="1" baseline="0" dirty="0">
                          <a:solidFill>
                            <a:schemeClr val="tx1"/>
                          </a:solidFill>
                        </a:rPr>
                        <a:t>= 1</a:t>
                      </a:r>
                      <a:endParaRPr kumimoji="0" lang="en-US" sz="2000" b="0" i="1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  <a:r>
                        <a:rPr kumimoji="0" lang="en-US" sz="2000" b="0" i="1" u="none" strike="noStrike" kern="1200" cap="none" spc="0" normalizeH="0" baseline="-25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2,2  </a:t>
                      </a:r>
                      <a:r>
                        <a:rPr lang="en-US" sz="2000" b="1" i="1" baseline="0" dirty="0">
                          <a:solidFill>
                            <a:schemeClr val="tx1"/>
                          </a:solidFill>
                        </a:rPr>
                        <a:t>= 0</a:t>
                      </a:r>
                      <a:endParaRPr kumimoji="0" lang="en-US" sz="20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r</a:t>
                      </a:r>
                      <a:r>
                        <a:rPr kumimoji="0" lang="en-US" sz="2000" b="0" i="1" u="none" strike="noStrike" kern="1200" cap="none" spc="0" normalizeH="0" baseline="-25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2,2  </a:t>
                      </a:r>
                      <a:r>
                        <a:rPr lang="en-US" sz="2000" b="1" i="1" baseline="0" dirty="0">
                          <a:solidFill>
                            <a:schemeClr val="tx1"/>
                          </a:solidFill>
                        </a:rPr>
                        <a:t>= 0</a:t>
                      </a:r>
                      <a:endParaRPr lang="en-US" sz="2000" b="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w</a:t>
                      </a:r>
                      <a:r>
                        <a:rPr kumimoji="0" lang="en-US" sz="2000" b="0" i="1" u="none" strike="noStrike" kern="1200" cap="none" spc="0" normalizeH="0" baseline="-25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3,3 </a:t>
                      </a:r>
                      <a:r>
                        <a:rPr lang="en-US" sz="2000" b="1" i="1" baseline="0" dirty="0">
                          <a:solidFill>
                            <a:schemeClr val="tx1"/>
                          </a:solidFill>
                        </a:rPr>
                        <a:t>= 1</a:t>
                      </a:r>
                      <a:endParaRPr kumimoji="0" lang="en-US" sz="2000" b="0" i="1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  <a:r>
                        <a:rPr kumimoji="0" lang="en-US" sz="2000" b="0" i="1" u="none" strike="noStrike" kern="1200" cap="none" spc="0" normalizeH="0" baseline="-25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3,3  </a:t>
                      </a:r>
                      <a:r>
                        <a:rPr lang="en-US" sz="2000" b="1" i="1" baseline="0" dirty="0">
                          <a:solidFill>
                            <a:schemeClr val="tx1"/>
                          </a:solidFill>
                        </a:rPr>
                        <a:t>= 0</a:t>
                      </a:r>
                      <a:endParaRPr kumimoji="0" lang="en-US" sz="20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r</a:t>
                      </a:r>
                      <a:r>
                        <a:rPr kumimoji="0" lang="en-US" sz="2000" b="0" i="1" u="none" strike="noStrike" kern="1200" cap="none" spc="0" normalizeH="0" baseline="-25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3,3  </a:t>
                      </a:r>
                      <a:r>
                        <a:rPr lang="en-US" sz="2000" b="1" i="1" baseline="0" dirty="0">
                          <a:solidFill>
                            <a:schemeClr val="tx1"/>
                          </a:solidFill>
                        </a:rPr>
                        <a:t>= 0</a:t>
                      </a:r>
                      <a:endParaRPr lang="en-US" sz="2000" b="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</a:t>
                      </a:r>
                      <a:r>
                        <a:rPr kumimoji="0" lang="en-US" sz="2000" b="0" i="1" u="none" strike="noStrike" kern="1200" cap="none" spc="0" normalizeH="0" baseline="-25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4,4 </a:t>
                      </a:r>
                      <a:r>
                        <a:rPr lang="en-US" sz="2000" b="1" i="1" baseline="0" dirty="0">
                          <a:solidFill>
                            <a:schemeClr val="tx1"/>
                          </a:solidFill>
                        </a:rPr>
                        <a:t>= 1</a:t>
                      </a:r>
                      <a:endParaRPr kumimoji="0" lang="en-US" sz="2000" b="0" i="1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  <a:r>
                        <a:rPr kumimoji="0" lang="en-US" sz="2000" b="0" i="1" u="none" strike="noStrike" kern="1200" cap="none" spc="0" normalizeH="0" baseline="-25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4,4  </a:t>
                      </a:r>
                      <a:r>
                        <a:rPr lang="en-US" sz="2000" b="1" i="1" baseline="0" dirty="0">
                          <a:solidFill>
                            <a:schemeClr val="tx1"/>
                          </a:solidFill>
                        </a:rPr>
                        <a:t>= 0</a:t>
                      </a:r>
                      <a:endParaRPr kumimoji="0" lang="en-US" sz="20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</a:t>
                      </a:r>
                      <a:r>
                        <a:rPr kumimoji="0" lang="en-US" sz="2000" b="0" i="1" u="none" strike="noStrike" kern="1200" cap="none" spc="0" normalizeH="0" baseline="-25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4,4  </a:t>
                      </a:r>
                      <a:r>
                        <a:rPr lang="en-US" sz="2000" b="1" i="1" baseline="0" dirty="0">
                          <a:solidFill>
                            <a:schemeClr val="tx1"/>
                          </a:solidFill>
                        </a:rPr>
                        <a:t>= 0</a:t>
                      </a:r>
                      <a:endParaRPr lang="en-US" sz="2000" b="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29768562"/>
                  </a:ext>
                </a:extLst>
              </a:tr>
              <a:tr h="116684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baseline="-25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1" baseline="0" dirty="0">
                          <a:solidFill>
                            <a:schemeClr val="tx1"/>
                          </a:solidFill>
                        </a:rPr>
                        <a:t>w</a:t>
                      </a:r>
                      <a:r>
                        <a:rPr lang="en-US" sz="2000" b="0" i="1" baseline="-25000" dirty="0">
                          <a:solidFill>
                            <a:schemeClr val="tx1"/>
                          </a:solidFill>
                        </a:rPr>
                        <a:t>0,1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1" dirty="0">
                          <a:solidFill>
                            <a:schemeClr val="tx1"/>
                          </a:solidFill>
                        </a:rPr>
                        <a:t>C</a:t>
                      </a:r>
                      <a:r>
                        <a:rPr lang="en-US" sz="2000" b="0" i="1" baseline="-25000" dirty="0">
                          <a:solidFill>
                            <a:schemeClr val="tx1"/>
                          </a:solidFill>
                        </a:rPr>
                        <a:t>0,1</a:t>
                      </a:r>
                      <a:endParaRPr lang="en-US" sz="2000" b="0" i="1" baseline="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1" baseline="0" dirty="0">
                          <a:solidFill>
                            <a:schemeClr val="tx1"/>
                          </a:solidFill>
                        </a:rPr>
                        <a:t>r</a:t>
                      </a:r>
                      <a:r>
                        <a:rPr lang="en-US" sz="2000" b="0" i="1" baseline="-25000" dirty="0">
                          <a:solidFill>
                            <a:schemeClr val="tx1"/>
                          </a:solidFill>
                        </a:rPr>
                        <a:t>0,1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1" baseline="0" dirty="0">
                          <a:solidFill>
                            <a:schemeClr val="tx1"/>
                          </a:solidFill>
                        </a:rPr>
                        <a:t>w</a:t>
                      </a:r>
                      <a:r>
                        <a:rPr lang="en-US" sz="2000" b="0" i="1" baseline="-25000" dirty="0">
                          <a:solidFill>
                            <a:schemeClr val="tx1"/>
                          </a:solidFill>
                        </a:rPr>
                        <a:t>1,2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1" dirty="0">
                          <a:solidFill>
                            <a:schemeClr val="tx1"/>
                          </a:solidFill>
                        </a:rPr>
                        <a:t>C</a:t>
                      </a:r>
                      <a:r>
                        <a:rPr lang="en-US" sz="2000" b="0" i="1" baseline="-25000" dirty="0">
                          <a:solidFill>
                            <a:schemeClr val="tx1"/>
                          </a:solidFill>
                        </a:rPr>
                        <a:t>1,2</a:t>
                      </a:r>
                      <a:endParaRPr lang="en-US" sz="2000" b="0" i="1" baseline="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1" baseline="0" dirty="0">
                          <a:solidFill>
                            <a:schemeClr val="tx1"/>
                          </a:solidFill>
                        </a:rPr>
                        <a:t>r</a:t>
                      </a:r>
                      <a:r>
                        <a:rPr lang="en-US" sz="2000" b="0" i="1" baseline="-25000" dirty="0">
                          <a:solidFill>
                            <a:schemeClr val="tx1"/>
                          </a:solidFill>
                        </a:rPr>
                        <a:t>1,2</a:t>
                      </a:r>
                      <a:endParaRPr lang="en-US" sz="2000" b="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w</a:t>
                      </a:r>
                      <a:r>
                        <a:rPr kumimoji="0" lang="en-US" sz="2000" b="0" i="1" u="none" strike="noStrike" kern="1200" cap="none" spc="0" normalizeH="0" baseline="-25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2,3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  <a:r>
                        <a:rPr kumimoji="0" lang="en-US" sz="2000" b="0" i="1" u="none" strike="noStrike" kern="1200" cap="none" spc="0" normalizeH="0" baseline="-25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2,3</a:t>
                      </a:r>
                      <a:endParaRPr kumimoji="0" lang="en-US" sz="20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r</a:t>
                      </a:r>
                      <a:r>
                        <a:rPr kumimoji="0" lang="en-US" sz="2000" b="0" i="1" u="none" strike="noStrike" kern="1200" cap="none" spc="0" normalizeH="0" baseline="-25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2,3</a:t>
                      </a:r>
                      <a:endParaRPr lang="en-US" sz="2000" b="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w</a:t>
                      </a:r>
                      <a:r>
                        <a:rPr kumimoji="0" lang="en-US" sz="2000" b="0" i="1" u="none" strike="noStrike" kern="1200" cap="none" spc="0" normalizeH="0" baseline="-25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3,4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  <a:r>
                        <a:rPr kumimoji="0" lang="en-US" sz="2000" b="0" i="1" u="none" strike="noStrike" kern="1200" cap="none" spc="0" normalizeH="0" baseline="-25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3,4</a:t>
                      </a:r>
                      <a:endParaRPr kumimoji="0" lang="en-US" sz="20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r</a:t>
                      </a:r>
                      <a:r>
                        <a:rPr kumimoji="0" lang="en-US" sz="2000" b="0" i="1" u="none" strike="noStrike" kern="1200" cap="none" spc="0" normalizeH="0" baseline="-25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3,4</a:t>
                      </a:r>
                      <a:endParaRPr lang="en-US" sz="2000" b="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7337338"/>
                  </a:ext>
                </a:extLst>
              </a:tr>
              <a:tr h="116684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baseline="-250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1" baseline="0" dirty="0">
                          <a:solidFill>
                            <a:schemeClr val="tx1"/>
                          </a:solidFill>
                        </a:rPr>
                        <a:t>w</a:t>
                      </a:r>
                      <a:r>
                        <a:rPr lang="en-US" sz="2000" b="0" i="1" baseline="-25000" dirty="0">
                          <a:solidFill>
                            <a:schemeClr val="tx1"/>
                          </a:solidFill>
                        </a:rPr>
                        <a:t>0,2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1" dirty="0">
                          <a:solidFill>
                            <a:schemeClr val="tx1"/>
                          </a:solidFill>
                        </a:rPr>
                        <a:t>C</a:t>
                      </a:r>
                      <a:r>
                        <a:rPr lang="en-US" sz="2000" b="0" i="1" baseline="-25000" dirty="0">
                          <a:solidFill>
                            <a:schemeClr val="tx1"/>
                          </a:solidFill>
                        </a:rPr>
                        <a:t>0,2</a:t>
                      </a:r>
                      <a:endParaRPr lang="en-US" sz="2000" b="0" i="1" baseline="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1" baseline="0" dirty="0">
                          <a:solidFill>
                            <a:schemeClr val="tx1"/>
                          </a:solidFill>
                        </a:rPr>
                        <a:t>r</a:t>
                      </a:r>
                      <a:r>
                        <a:rPr lang="en-US" sz="2000" b="0" i="1" baseline="-25000" dirty="0">
                          <a:solidFill>
                            <a:schemeClr val="tx1"/>
                          </a:solidFill>
                        </a:rPr>
                        <a:t>0,2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1" baseline="0" dirty="0">
                          <a:solidFill>
                            <a:schemeClr val="tx1"/>
                          </a:solidFill>
                        </a:rPr>
                        <a:t>w</a:t>
                      </a:r>
                      <a:r>
                        <a:rPr lang="en-US" sz="2000" b="0" i="1" baseline="-25000" dirty="0">
                          <a:solidFill>
                            <a:schemeClr val="tx1"/>
                          </a:solidFill>
                        </a:rPr>
                        <a:t>1,3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1" dirty="0">
                          <a:solidFill>
                            <a:schemeClr val="tx1"/>
                          </a:solidFill>
                        </a:rPr>
                        <a:t>C</a:t>
                      </a:r>
                      <a:r>
                        <a:rPr lang="en-US" sz="2000" b="0" i="1" baseline="-25000" dirty="0">
                          <a:solidFill>
                            <a:schemeClr val="tx1"/>
                          </a:solidFill>
                        </a:rPr>
                        <a:t>1,3</a:t>
                      </a:r>
                      <a:endParaRPr lang="en-US" sz="2000" b="0" i="1" baseline="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1" baseline="0" dirty="0">
                          <a:solidFill>
                            <a:schemeClr val="tx1"/>
                          </a:solidFill>
                        </a:rPr>
                        <a:t>r</a:t>
                      </a:r>
                      <a:r>
                        <a:rPr lang="en-US" sz="2000" b="0" i="1" baseline="-25000" dirty="0">
                          <a:solidFill>
                            <a:schemeClr val="tx1"/>
                          </a:solidFill>
                        </a:rPr>
                        <a:t>1,3</a:t>
                      </a:r>
                      <a:endParaRPr lang="en-US" sz="2000" b="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w</a:t>
                      </a:r>
                      <a:r>
                        <a:rPr kumimoji="0" lang="en-US" sz="2000" b="0" i="1" u="none" strike="noStrike" kern="1200" cap="none" spc="0" normalizeH="0" baseline="-25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2,4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  <a:r>
                        <a:rPr kumimoji="0" lang="en-US" sz="2000" b="0" i="1" u="none" strike="noStrike" kern="1200" cap="none" spc="0" normalizeH="0" baseline="-25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2,4</a:t>
                      </a:r>
                      <a:endParaRPr kumimoji="0" lang="en-US" sz="20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r</a:t>
                      </a:r>
                      <a:r>
                        <a:rPr kumimoji="0" lang="en-US" sz="2000" b="0" i="1" u="none" strike="noStrike" kern="1200" cap="none" spc="0" normalizeH="0" baseline="-25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2,4</a:t>
                      </a:r>
                      <a:endParaRPr lang="en-US" sz="2000" b="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21196338"/>
                  </a:ext>
                </a:extLst>
              </a:tr>
              <a:tr h="116684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baseline="-250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1" baseline="0" dirty="0">
                          <a:solidFill>
                            <a:schemeClr val="tx1"/>
                          </a:solidFill>
                        </a:rPr>
                        <a:t>w</a:t>
                      </a:r>
                      <a:r>
                        <a:rPr lang="en-US" sz="2000" b="0" i="1" baseline="-25000" dirty="0">
                          <a:solidFill>
                            <a:schemeClr val="tx1"/>
                          </a:solidFill>
                        </a:rPr>
                        <a:t>0,3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1" dirty="0">
                          <a:solidFill>
                            <a:schemeClr val="tx1"/>
                          </a:solidFill>
                        </a:rPr>
                        <a:t>C</a:t>
                      </a:r>
                      <a:r>
                        <a:rPr lang="en-US" sz="2000" b="0" i="1" baseline="-25000" dirty="0">
                          <a:solidFill>
                            <a:schemeClr val="tx1"/>
                          </a:solidFill>
                        </a:rPr>
                        <a:t>0,3</a:t>
                      </a:r>
                      <a:endParaRPr lang="en-US" sz="2000" b="0" i="1" baseline="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1" baseline="0" dirty="0">
                          <a:solidFill>
                            <a:schemeClr val="tx1"/>
                          </a:solidFill>
                        </a:rPr>
                        <a:t>r</a:t>
                      </a:r>
                      <a:r>
                        <a:rPr lang="en-US" sz="2000" b="0" i="1" baseline="-25000" dirty="0">
                          <a:solidFill>
                            <a:schemeClr val="tx1"/>
                          </a:solidFill>
                        </a:rPr>
                        <a:t>0,3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1" baseline="0" dirty="0">
                          <a:solidFill>
                            <a:schemeClr val="tx1"/>
                          </a:solidFill>
                        </a:rPr>
                        <a:t>w</a:t>
                      </a:r>
                      <a:r>
                        <a:rPr lang="en-US" sz="2000" b="0" i="1" baseline="-25000" dirty="0">
                          <a:solidFill>
                            <a:schemeClr val="tx1"/>
                          </a:solidFill>
                        </a:rPr>
                        <a:t>1,4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1" dirty="0">
                          <a:solidFill>
                            <a:schemeClr val="tx1"/>
                          </a:solidFill>
                        </a:rPr>
                        <a:t>C</a:t>
                      </a:r>
                      <a:r>
                        <a:rPr lang="en-US" sz="2000" b="0" i="1" baseline="-25000" dirty="0">
                          <a:solidFill>
                            <a:schemeClr val="tx1"/>
                          </a:solidFill>
                        </a:rPr>
                        <a:t>1,4</a:t>
                      </a:r>
                      <a:endParaRPr lang="en-US" sz="2000" b="0" i="1" baseline="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1" baseline="0" dirty="0">
                          <a:solidFill>
                            <a:schemeClr val="tx1"/>
                          </a:solidFill>
                        </a:rPr>
                        <a:t>r</a:t>
                      </a:r>
                      <a:r>
                        <a:rPr lang="en-US" sz="2000" b="0" i="1" baseline="-25000" dirty="0">
                          <a:solidFill>
                            <a:schemeClr val="tx1"/>
                          </a:solidFill>
                        </a:rPr>
                        <a:t>1,4</a:t>
                      </a:r>
                      <a:endParaRPr lang="en-US" sz="2000" b="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55682382"/>
                  </a:ext>
                </a:extLst>
              </a:tr>
              <a:tr h="116684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baseline="-250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1" baseline="0" dirty="0">
                          <a:solidFill>
                            <a:schemeClr val="tx1"/>
                          </a:solidFill>
                        </a:rPr>
                        <a:t>w</a:t>
                      </a:r>
                      <a:r>
                        <a:rPr lang="en-US" sz="2000" b="0" i="1" baseline="-25000" dirty="0">
                          <a:solidFill>
                            <a:schemeClr val="tx1"/>
                          </a:solidFill>
                        </a:rPr>
                        <a:t>0,4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1" dirty="0">
                          <a:solidFill>
                            <a:schemeClr val="tx1"/>
                          </a:solidFill>
                        </a:rPr>
                        <a:t>C</a:t>
                      </a:r>
                      <a:r>
                        <a:rPr lang="en-US" sz="2000" b="0" i="1" baseline="-25000" dirty="0">
                          <a:solidFill>
                            <a:schemeClr val="tx1"/>
                          </a:solidFill>
                        </a:rPr>
                        <a:t>0,4</a:t>
                      </a:r>
                      <a:endParaRPr lang="en-US" sz="2000" b="0" i="1" baseline="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1" baseline="0" dirty="0">
                          <a:solidFill>
                            <a:schemeClr val="tx1"/>
                          </a:solidFill>
                        </a:rPr>
                        <a:t>r</a:t>
                      </a:r>
                      <a:r>
                        <a:rPr lang="en-US" sz="2000" b="0" i="1" baseline="-25000" dirty="0">
                          <a:solidFill>
                            <a:schemeClr val="tx1"/>
                          </a:solidFill>
                        </a:rPr>
                        <a:t>0,4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9538561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A17D6E88-5E58-BD55-B72D-CA9009143149}"/>
              </a:ext>
            </a:extLst>
          </p:cNvPr>
          <p:cNvSpPr txBox="1"/>
          <p:nvPr/>
        </p:nvSpPr>
        <p:spPr>
          <a:xfrm>
            <a:off x="5547880" y="463177"/>
            <a:ext cx="5613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/>
              <a:t>j - </a:t>
            </a:r>
            <a:r>
              <a:rPr lang="en-US" sz="2400" i="1" dirty="0" err="1"/>
              <a:t>i</a:t>
            </a:r>
            <a:endParaRPr lang="en-US" sz="2400" i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26AC74C-3682-A997-1EE0-F93E593DB434}"/>
              </a:ext>
            </a:extLst>
          </p:cNvPr>
          <p:cNvSpPr txBox="1"/>
          <p:nvPr/>
        </p:nvSpPr>
        <p:spPr>
          <a:xfrm>
            <a:off x="106016" y="437320"/>
            <a:ext cx="484619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-BoldItalic"/>
              </a:rPr>
              <a:t>Let n =4  and  (a1,a2,a3,a4)= {do, if, int , while }. </a:t>
            </a:r>
          </a:p>
          <a:p>
            <a:r>
              <a:rPr lang="en-US" dirty="0">
                <a:latin typeface="Times-BoldItalic"/>
              </a:rPr>
              <a:t>Let</a:t>
            </a:r>
          </a:p>
          <a:p>
            <a:r>
              <a:rPr lang="en-US" dirty="0">
                <a:latin typeface="Times-BoldItalic"/>
              </a:rPr>
              <a:t>p(1:4) = (3,3,1,1) and q(0:4)= (2,3,1,1,1)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AC59DA7-B702-DF0A-C75D-89CC6B367A9A}"/>
              </a:ext>
            </a:extLst>
          </p:cNvPr>
          <p:cNvSpPr txBox="1"/>
          <p:nvPr/>
        </p:nvSpPr>
        <p:spPr>
          <a:xfrm>
            <a:off x="6851374" y="2047387"/>
            <a:ext cx="6000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1" baseline="0" dirty="0">
                <a:solidFill>
                  <a:schemeClr val="tx1"/>
                </a:solidFill>
              </a:rPr>
              <a:t>= </a:t>
            </a:r>
            <a:r>
              <a:rPr lang="en-US" b="1" i="1" dirty="0"/>
              <a:t>8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2B9DCFF-FF6E-DB9E-7BCD-948E82709A78}"/>
              </a:ext>
            </a:extLst>
          </p:cNvPr>
          <p:cNvSpPr txBox="1"/>
          <p:nvPr/>
        </p:nvSpPr>
        <p:spPr>
          <a:xfrm>
            <a:off x="492183" y="1537314"/>
            <a:ext cx="50556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/>
              <a:t>w</a:t>
            </a:r>
            <a:r>
              <a:rPr lang="en-US" dirty="0"/>
              <a:t>(0,4)  = p(4) +q(4) +</a:t>
            </a:r>
            <a:r>
              <a:rPr lang="en-US" sz="2000" i="1" dirty="0"/>
              <a:t> w</a:t>
            </a:r>
            <a:r>
              <a:rPr lang="en-US" dirty="0"/>
              <a:t>(0,3) =  1 + 1 + 14 = 16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793DDE4-217D-1539-3E67-9C43CDA43CCD}"/>
              </a:ext>
            </a:extLst>
          </p:cNvPr>
          <p:cNvSpPr txBox="1"/>
          <p:nvPr/>
        </p:nvSpPr>
        <p:spPr>
          <a:xfrm>
            <a:off x="6831498" y="2425071"/>
            <a:ext cx="51683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1" baseline="0" dirty="0">
                <a:solidFill>
                  <a:schemeClr val="tx1"/>
                </a:solidFill>
              </a:rPr>
              <a:t>= 8</a:t>
            </a: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BED6A3C-D59F-43E0-0792-466CA6D0C60A}"/>
              </a:ext>
            </a:extLst>
          </p:cNvPr>
          <p:cNvSpPr txBox="1"/>
          <p:nvPr/>
        </p:nvSpPr>
        <p:spPr>
          <a:xfrm>
            <a:off x="6818245" y="2704232"/>
            <a:ext cx="51683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1" baseline="0" dirty="0">
                <a:solidFill>
                  <a:schemeClr val="tx1"/>
                </a:solidFill>
              </a:rPr>
              <a:t>= </a:t>
            </a:r>
            <a:r>
              <a:rPr lang="en-US" b="1" i="1" dirty="0"/>
              <a:t>1</a:t>
            </a:r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0B014F6-42D7-330E-BB03-EA68ABE43841}"/>
              </a:ext>
            </a:extLst>
          </p:cNvPr>
          <p:cNvSpPr txBox="1"/>
          <p:nvPr/>
        </p:nvSpPr>
        <p:spPr>
          <a:xfrm>
            <a:off x="465679" y="1954157"/>
            <a:ext cx="6102626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i="1" dirty="0"/>
              <a:t>c </a:t>
            </a:r>
            <a:r>
              <a:rPr lang="en-US" dirty="0"/>
              <a:t>(0,4)  =  w (0,4) + min{</a:t>
            </a:r>
            <a:r>
              <a:rPr lang="en-US" sz="2000" i="1" dirty="0"/>
              <a:t>c</a:t>
            </a:r>
            <a:r>
              <a:rPr lang="en-US" dirty="0"/>
              <a:t>(0,0) +</a:t>
            </a:r>
            <a:r>
              <a:rPr lang="en-US" sz="2000" i="1" dirty="0"/>
              <a:t> c</a:t>
            </a:r>
            <a:r>
              <a:rPr lang="en-US" dirty="0"/>
              <a:t>(1,4),</a:t>
            </a:r>
            <a:r>
              <a:rPr lang="en-US" sz="2000" i="1" dirty="0"/>
              <a:t> </a:t>
            </a:r>
          </a:p>
          <a:p>
            <a:r>
              <a:rPr lang="en-US" sz="2000" i="1" dirty="0"/>
              <a:t>                                       c</a:t>
            </a:r>
            <a:r>
              <a:rPr lang="en-US" dirty="0"/>
              <a:t>(0,1) +</a:t>
            </a:r>
            <a:r>
              <a:rPr lang="en-US" sz="2000" i="1" dirty="0"/>
              <a:t> c</a:t>
            </a:r>
            <a:r>
              <a:rPr lang="en-US" dirty="0"/>
              <a:t>(2,4),</a:t>
            </a:r>
          </a:p>
          <a:p>
            <a:r>
              <a:rPr lang="en-US" dirty="0"/>
              <a:t> 		        </a:t>
            </a:r>
            <a:r>
              <a:rPr lang="en-US" sz="2000" i="1" dirty="0"/>
              <a:t>c</a:t>
            </a:r>
            <a:r>
              <a:rPr lang="en-US" dirty="0"/>
              <a:t>(0,2) +</a:t>
            </a:r>
            <a:r>
              <a:rPr lang="en-US" sz="2000" i="1" dirty="0"/>
              <a:t> c</a:t>
            </a:r>
            <a:r>
              <a:rPr lang="en-US" dirty="0"/>
              <a:t>(3,4),</a:t>
            </a:r>
          </a:p>
          <a:p>
            <a:r>
              <a:rPr lang="en-US" dirty="0"/>
              <a:t> 		        </a:t>
            </a:r>
            <a:r>
              <a:rPr lang="en-US" sz="2000" i="1" dirty="0"/>
              <a:t>c</a:t>
            </a:r>
            <a:r>
              <a:rPr lang="en-US" dirty="0"/>
              <a:t>(0,3) +</a:t>
            </a:r>
            <a:r>
              <a:rPr lang="en-US" sz="2000" i="1" dirty="0"/>
              <a:t> c</a:t>
            </a:r>
            <a:r>
              <a:rPr lang="en-US" dirty="0"/>
              <a:t>(4,4)}</a:t>
            </a:r>
          </a:p>
          <a:p>
            <a:r>
              <a:rPr lang="en-US" dirty="0"/>
              <a:t>             =   16  + min { 0 + 19, </a:t>
            </a:r>
            <a:r>
              <a:rPr lang="en-US" dirty="0">
                <a:highlight>
                  <a:srgbClr val="FFFF00"/>
                </a:highlight>
              </a:rPr>
              <a:t>8 + 8</a:t>
            </a:r>
            <a:r>
              <a:rPr lang="en-US" dirty="0"/>
              <a:t>, 19+3, 25+0}  = 32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F633E56-5C98-276D-3EDF-8F53270A4B46}"/>
              </a:ext>
            </a:extLst>
          </p:cNvPr>
          <p:cNvSpPr txBox="1"/>
          <p:nvPr/>
        </p:nvSpPr>
        <p:spPr>
          <a:xfrm>
            <a:off x="478925" y="3602436"/>
            <a:ext cx="610262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i="1" dirty="0"/>
              <a:t>r </a:t>
            </a:r>
            <a:r>
              <a:rPr lang="en-US" dirty="0"/>
              <a:t>(0,4)   =  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AD989E7-28EB-BE4A-3F34-6C118D0458EA}"/>
              </a:ext>
            </a:extLst>
          </p:cNvPr>
          <p:cNvSpPr txBox="1"/>
          <p:nvPr/>
        </p:nvSpPr>
        <p:spPr>
          <a:xfrm>
            <a:off x="8010939" y="2060669"/>
            <a:ext cx="51683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1" baseline="0" dirty="0">
                <a:solidFill>
                  <a:schemeClr val="tx1"/>
                </a:solidFill>
              </a:rPr>
              <a:t>= </a:t>
            </a:r>
            <a:r>
              <a:rPr lang="en-US" b="1" i="1" dirty="0"/>
              <a:t>7</a:t>
            </a:r>
            <a:endParaRPr 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CDB0F84-9E38-B8F7-1D1A-0B5BFC4AD919}"/>
              </a:ext>
            </a:extLst>
          </p:cNvPr>
          <p:cNvSpPr txBox="1"/>
          <p:nvPr/>
        </p:nvSpPr>
        <p:spPr>
          <a:xfrm>
            <a:off x="7991063" y="2438353"/>
            <a:ext cx="51683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1" baseline="0" dirty="0">
                <a:solidFill>
                  <a:schemeClr val="tx1"/>
                </a:solidFill>
              </a:rPr>
              <a:t>= </a:t>
            </a:r>
            <a:r>
              <a:rPr lang="en-US" b="1" i="1" dirty="0"/>
              <a:t>7</a:t>
            </a:r>
            <a:endParaRPr 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3573CF9-48C3-EA4E-47C3-275B06296177}"/>
              </a:ext>
            </a:extLst>
          </p:cNvPr>
          <p:cNvSpPr txBox="1"/>
          <p:nvPr/>
        </p:nvSpPr>
        <p:spPr>
          <a:xfrm>
            <a:off x="7977810" y="2717514"/>
            <a:ext cx="51683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1" baseline="0" dirty="0">
                <a:solidFill>
                  <a:schemeClr val="tx1"/>
                </a:solidFill>
              </a:rPr>
              <a:t>= </a:t>
            </a:r>
            <a:r>
              <a:rPr lang="en-US" b="1" i="1" dirty="0"/>
              <a:t>2</a:t>
            </a:r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5C3B6F4-A20A-2240-D2B3-F9226F4C037F}"/>
              </a:ext>
            </a:extLst>
          </p:cNvPr>
          <p:cNvSpPr txBox="1"/>
          <p:nvPr/>
        </p:nvSpPr>
        <p:spPr>
          <a:xfrm>
            <a:off x="9133658" y="2053658"/>
            <a:ext cx="51683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1" baseline="0" dirty="0">
                <a:solidFill>
                  <a:schemeClr val="tx1"/>
                </a:solidFill>
              </a:rPr>
              <a:t>= </a:t>
            </a:r>
            <a:r>
              <a:rPr lang="en-US" b="1" i="1" dirty="0"/>
              <a:t>3</a:t>
            </a:r>
            <a:endParaRPr lang="en-US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A955D92-104D-3D8B-99DE-262B405658C7}"/>
              </a:ext>
            </a:extLst>
          </p:cNvPr>
          <p:cNvSpPr txBox="1"/>
          <p:nvPr/>
        </p:nvSpPr>
        <p:spPr>
          <a:xfrm>
            <a:off x="9113782" y="2431342"/>
            <a:ext cx="51683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1" baseline="0" dirty="0">
                <a:solidFill>
                  <a:schemeClr val="tx1"/>
                </a:solidFill>
              </a:rPr>
              <a:t>= </a:t>
            </a:r>
            <a:r>
              <a:rPr lang="en-US" b="1" i="1" dirty="0"/>
              <a:t>3</a:t>
            </a:r>
            <a:endParaRPr lang="en-US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08300A0-1254-1CA0-03AC-E53F601CCA05}"/>
              </a:ext>
            </a:extLst>
          </p:cNvPr>
          <p:cNvSpPr txBox="1"/>
          <p:nvPr/>
        </p:nvSpPr>
        <p:spPr>
          <a:xfrm>
            <a:off x="9100529" y="2710503"/>
            <a:ext cx="51683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1" baseline="0" dirty="0">
                <a:solidFill>
                  <a:schemeClr val="tx1"/>
                </a:solidFill>
              </a:rPr>
              <a:t>= </a:t>
            </a:r>
            <a:r>
              <a:rPr lang="en-US" b="1" i="1" dirty="0"/>
              <a:t>3</a:t>
            </a:r>
            <a:endParaRPr lang="en-US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A321101-19DB-AF02-FAA7-023457419595}"/>
              </a:ext>
            </a:extLst>
          </p:cNvPr>
          <p:cNvSpPr txBox="1"/>
          <p:nvPr/>
        </p:nvSpPr>
        <p:spPr>
          <a:xfrm>
            <a:off x="10223248" y="2069021"/>
            <a:ext cx="51683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1" baseline="0" dirty="0">
                <a:solidFill>
                  <a:schemeClr val="tx1"/>
                </a:solidFill>
              </a:rPr>
              <a:t>= </a:t>
            </a:r>
            <a:r>
              <a:rPr lang="en-US" b="1" i="1" dirty="0"/>
              <a:t>3</a:t>
            </a:r>
            <a:endParaRPr lang="en-US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92F9321-98C8-2AC5-EDD0-2F63CAF4633F}"/>
              </a:ext>
            </a:extLst>
          </p:cNvPr>
          <p:cNvSpPr txBox="1"/>
          <p:nvPr/>
        </p:nvSpPr>
        <p:spPr>
          <a:xfrm>
            <a:off x="10203372" y="2446705"/>
            <a:ext cx="51683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1" baseline="0" dirty="0">
                <a:solidFill>
                  <a:schemeClr val="tx1"/>
                </a:solidFill>
              </a:rPr>
              <a:t>= </a:t>
            </a:r>
            <a:r>
              <a:rPr lang="en-US" b="1" i="1" dirty="0"/>
              <a:t>3</a:t>
            </a:r>
            <a:endParaRPr lang="en-US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CE4A1E0-2BE7-93C7-E22E-09685A1235C7}"/>
              </a:ext>
            </a:extLst>
          </p:cNvPr>
          <p:cNvSpPr txBox="1"/>
          <p:nvPr/>
        </p:nvSpPr>
        <p:spPr>
          <a:xfrm>
            <a:off x="10190119" y="2725866"/>
            <a:ext cx="51683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1" baseline="0" dirty="0">
                <a:solidFill>
                  <a:schemeClr val="tx1"/>
                </a:solidFill>
              </a:rPr>
              <a:t>= </a:t>
            </a:r>
            <a:r>
              <a:rPr lang="en-US" b="1" i="1" dirty="0"/>
              <a:t>4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7230553-03F9-C19A-CFAC-1253AE69076B}"/>
              </a:ext>
            </a:extLst>
          </p:cNvPr>
          <p:cNvSpPr txBox="1"/>
          <p:nvPr/>
        </p:nvSpPr>
        <p:spPr>
          <a:xfrm>
            <a:off x="6871254" y="3259962"/>
            <a:ext cx="6000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1" baseline="0" dirty="0">
                <a:solidFill>
                  <a:schemeClr val="tx1"/>
                </a:solidFill>
              </a:rPr>
              <a:t>= 12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1D8CB88-0F48-BD93-B3B7-C51351B323ED}"/>
              </a:ext>
            </a:extLst>
          </p:cNvPr>
          <p:cNvSpPr txBox="1"/>
          <p:nvPr/>
        </p:nvSpPr>
        <p:spPr>
          <a:xfrm>
            <a:off x="6877882" y="3584638"/>
            <a:ext cx="6000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1" baseline="0" dirty="0">
                <a:solidFill>
                  <a:schemeClr val="tx1"/>
                </a:solidFill>
              </a:rPr>
              <a:t>= 1</a:t>
            </a:r>
            <a:r>
              <a:rPr lang="en-US" b="1" i="1" dirty="0"/>
              <a:t>9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CDC0389-08C9-D418-BE27-2542E93D1BF5}"/>
              </a:ext>
            </a:extLst>
          </p:cNvPr>
          <p:cNvSpPr txBox="1"/>
          <p:nvPr/>
        </p:nvSpPr>
        <p:spPr>
          <a:xfrm>
            <a:off x="6864629" y="3916806"/>
            <a:ext cx="51683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1" baseline="0" dirty="0">
                <a:solidFill>
                  <a:schemeClr val="tx1"/>
                </a:solidFill>
              </a:rPr>
              <a:t>= </a:t>
            </a:r>
            <a:r>
              <a:rPr lang="en-US" b="1" i="1" dirty="0"/>
              <a:t>1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2858882-88E8-E2D2-F168-24DD0643FBD7}"/>
              </a:ext>
            </a:extLst>
          </p:cNvPr>
          <p:cNvSpPr txBox="1"/>
          <p:nvPr/>
        </p:nvSpPr>
        <p:spPr>
          <a:xfrm>
            <a:off x="8057322" y="3226834"/>
            <a:ext cx="6000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1" baseline="0" dirty="0">
                <a:solidFill>
                  <a:schemeClr val="tx1"/>
                </a:solidFill>
              </a:rPr>
              <a:t>= </a:t>
            </a:r>
            <a:r>
              <a:rPr lang="en-US" b="1" i="1" dirty="0"/>
              <a:t>9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27DFA16-4E9C-C9DC-3ABE-4313EAC744A3}"/>
              </a:ext>
            </a:extLst>
          </p:cNvPr>
          <p:cNvSpPr txBox="1"/>
          <p:nvPr/>
        </p:nvSpPr>
        <p:spPr>
          <a:xfrm>
            <a:off x="7984438" y="3551510"/>
            <a:ext cx="6000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1" baseline="0" dirty="0">
                <a:solidFill>
                  <a:schemeClr val="tx1"/>
                </a:solidFill>
              </a:rPr>
              <a:t>= 1</a:t>
            </a:r>
            <a:r>
              <a:rPr lang="en-US" b="1" i="1" dirty="0"/>
              <a:t>2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F3DF97-CAFF-4CDE-C060-4DF1545EC784}"/>
              </a:ext>
            </a:extLst>
          </p:cNvPr>
          <p:cNvSpPr txBox="1"/>
          <p:nvPr/>
        </p:nvSpPr>
        <p:spPr>
          <a:xfrm>
            <a:off x="7997689" y="3883678"/>
            <a:ext cx="51683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1" baseline="0" dirty="0">
                <a:solidFill>
                  <a:schemeClr val="tx1"/>
                </a:solidFill>
              </a:rPr>
              <a:t>= </a:t>
            </a:r>
            <a:r>
              <a:rPr lang="en-US" b="1" i="1" dirty="0"/>
              <a:t>2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396AFD8-3C2A-EFBF-680B-479C4152D6F0}"/>
              </a:ext>
            </a:extLst>
          </p:cNvPr>
          <p:cNvSpPr txBox="1"/>
          <p:nvPr/>
        </p:nvSpPr>
        <p:spPr>
          <a:xfrm>
            <a:off x="9120406" y="3259962"/>
            <a:ext cx="6000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1" baseline="0" dirty="0">
                <a:solidFill>
                  <a:schemeClr val="tx1"/>
                </a:solidFill>
              </a:rPr>
              <a:t>= </a:t>
            </a:r>
            <a:r>
              <a:rPr lang="en-US" b="1" i="1" dirty="0"/>
              <a:t>5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F1CF6E9-97A1-CFFB-8382-24B93B58E7B3}"/>
              </a:ext>
            </a:extLst>
          </p:cNvPr>
          <p:cNvSpPr txBox="1"/>
          <p:nvPr/>
        </p:nvSpPr>
        <p:spPr>
          <a:xfrm>
            <a:off x="9113782" y="3584638"/>
            <a:ext cx="6000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1" baseline="0" dirty="0">
                <a:solidFill>
                  <a:schemeClr val="tx1"/>
                </a:solidFill>
              </a:rPr>
              <a:t>= </a:t>
            </a:r>
            <a:r>
              <a:rPr lang="en-US" b="1" i="1" dirty="0"/>
              <a:t>8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21DAD55-0A56-3D24-4175-5AFDFE9C7E67}"/>
              </a:ext>
            </a:extLst>
          </p:cNvPr>
          <p:cNvSpPr txBox="1"/>
          <p:nvPr/>
        </p:nvSpPr>
        <p:spPr>
          <a:xfrm>
            <a:off x="9100529" y="3916806"/>
            <a:ext cx="51683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1" baseline="0" dirty="0">
                <a:solidFill>
                  <a:schemeClr val="tx1"/>
                </a:solidFill>
              </a:rPr>
              <a:t>= </a:t>
            </a:r>
            <a:r>
              <a:rPr lang="en-US" b="1" i="1" dirty="0"/>
              <a:t>3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7A3184E-E9C7-95D1-2E78-4C65EB177B5D}"/>
              </a:ext>
            </a:extLst>
          </p:cNvPr>
          <p:cNvSpPr txBox="1"/>
          <p:nvPr/>
        </p:nvSpPr>
        <p:spPr>
          <a:xfrm>
            <a:off x="6851378" y="4366520"/>
            <a:ext cx="6000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1" baseline="0" dirty="0">
                <a:solidFill>
                  <a:schemeClr val="tx1"/>
                </a:solidFill>
              </a:rPr>
              <a:t>= 1</a:t>
            </a:r>
            <a:r>
              <a:rPr lang="en-US" b="1" i="1" dirty="0"/>
              <a:t>4</a:t>
            </a:r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2ADBC4F-C0E5-385D-81D7-206185C1061F}"/>
              </a:ext>
            </a:extLst>
          </p:cNvPr>
          <p:cNvSpPr txBox="1"/>
          <p:nvPr/>
        </p:nvSpPr>
        <p:spPr>
          <a:xfrm>
            <a:off x="6858006" y="4691196"/>
            <a:ext cx="6000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1" baseline="0" dirty="0">
                <a:solidFill>
                  <a:schemeClr val="tx1"/>
                </a:solidFill>
              </a:rPr>
              <a:t>= </a:t>
            </a:r>
            <a:r>
              <a:rPr lang="en-US" b="1" i="1" dirty="0"/>
              <a:t>25</a:t>
            </a:r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3EC7E47-DE01-21DF-8ADF-A12668F72CE0}"/>
              </a:ext>
            </a:extLst>
          </p:cNvPr>
          <p:cNvSpPr txBox="1"/>
          <p:nvPr/>
        </p:nvSpPr>
        <p:spPr>
          <a:xfrm>
            <a:off x="6844753" y="5023364"/>
            <a:ext cx="51683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1" baseline="0" dirty="0">
                <a:solidFill>
                  <a:schemeClr val="tx1"/>
                </a:solidFill>
              </a:rPr>
              <a:t>= 2</a:t>
            </a:r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006A7F6-60DD-A31B-A196-75B493924007}"/>
              </a:ext>
            </a:extLst>
          </p:cNvPr>
          <p:cNvSpPr txBox="1"/>
          <p:nvPr/>
        </p:nvSpPr>
        <p:spPr>
          <a:xfrm>
            <a:off x="8004318" y="4366521"/>
            <a:ext cx="6000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1" baseline="0" dirty="0">
                <a:solidFill>
                  <a:schemeClr val="tx1"/>
                </a:solidFill>
              </a:rPr>
              <a:t>= 1</a:t>
            </a:r>
            <a:r>
              <a:rPr lang="en-US" b="1" i="1" dirty="0"/>
              <a:t>1</a:t>
            </a:r>
            <a:endParaRPr lang="en-US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AE41E77-D682-C0F2-15B5-FC002750B987}"/>
              </a:ext>
            </a:extLst>
          </p:cNvPr>
          <p:cNvSpPr txBox="1"/>
          <p:nvPr/>
        </p:nvSpPr>
        <p:spPr>
          <a:xfrm>
            <a:off x="8010946" y="4691197"/>
            <a:ext cx="6000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1" baseline="0" dirty="0">
                <a:solidFill>
                  <a:schemeClr val="tx1"/>
                </a:solidFill>
              </a:rPr>
              <a:t>= 1</a:t>
            </a:r>
            <a:r>
              <a:rPr lang="en-US" b="1" i="1" dirty="0"/>
              <a:t>9</a:t>
            </a:r>
            <a:endParaRPr lang="en-US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979AA5B-C089-792A-5D42-5097256F3CB3}"/>
              </a:ext>
            </a:extLst>
          </p:cNvPr>
          <p:cNvSpPr txBox="1"/>
          <p:nvPr/>
        </p:nvSpPr>
        <p:spPr>
          <a:xfrm>
            <a:off x="7997693" y="5023365"/>
            <a:ext cx="51683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1" baseline="0" dirty="0">
                <a:solidFill>
                  <a:schemeClr val="tx1"/>
                </a:solidFill>
              </a:rPr>
              <a:t>= 2</a:t>
            </a:r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64F46B7-09C9-D12A-7B58-1570C20C819F}"/>
              </a:ext>
            </a:extLst>
          </p:cNvPr>
          <p:cNvSpPr txBox="1"/>
          <p:nvPr/>
        </p:nvSpPr>
        <p:spPr>
          <a:xfrm>
            <a:off x="6888227" y="5577936"/>
            <a:ext cx="6000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1" baseline="0" dirty="0">
                <a:solidFill>
                  <a:schemeClr val="tx1"/>
                </a:solidFill>
              </a:rPr>
              <a:t>= 16</a:t>
            </a:r>
            <a:endParaRPr lang="en-US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D35FAE0-A80F-F8D2-CA67-D06927DC6AF8}"/>
              </a:ext>
            </a:extLst>
          </p:cNvPr>
          <p:cNvSpPr txBox="1"/>
          <p:nvPr/>
        </p:nvSpPr>
        <p:spPr>
          <a:xfrm>
            <a:off x="6894855" y="5902612"/>
            <a:ext cx="6000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1" baseline="0" dirty="0">
                <a:solidFill>
                  <a:schemeClr val="tx1"/>
                </a:solidFill>
              </a:rPr>
              <a:t>= </a:t>
            </a:r>
            <a:r>
              <a:rPr lang="en-US" b="1" i="1" dirty="0"/>
              <a:t>32</a:t>
            </a:r>
            <a:endParaRPr lang="en-US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DD5C99F-083B-DC84-F65F-6302939AC29F}"/>
              </a:ext>
            </a:extLst>
          </p:cNvPr>
          <p:cNvSpPr txBox="1"/>
          <p:nvPr/>
        </p:nvSpPr>
        <p:spPr>
          <a:xfrm>
            <a:off x="6881602" y="6234780"/>
            <a:ext cx="51683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1" baseline="0" dirty="0">
                <a:solidFill>
                  <a:schemeClr val="tx1"/>
                </a:solidFill>
              </a:rPr>
              <a:t>= 2</a:t>
            </a:r>
            <a:endParaRPr lang="en-US" dirty="0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5B04A902-59CF-C2F1-EC0E-605CB5131C34}"/>
              </a:ext>
            </a:extLst>
          </p:cNvPr>
          <p:cNvSpPr/>
          <p:nvPr/>
        </p:nvSpPr>
        <p:spPr>
          <a:xfrm>
            <a:off x="1944467" y="4273794"/>
            <a:ext cx="892924" cy="576680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A8ABC6C-EFEC-7864-25DE-A04ADEFB945C}"/>
              </a:ext>
            </a:extLst>
          </p:cNvPr>
          <p:cNvSpPr txBox="1"/>
          <p:nvPr/>
        </p:nvSpPr>
        <p:spPr>
          <a:xfrm>
            <a:off x="1977219" y="4397353"/>
            <a:ext cx="89292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i="1" baseline="0" dirty="0">
                <a:solidFill>
                  <a:schemeClr val="tx1"/>
                </a:solidFill>
              </a:rPr>
              <a:t>r</a:t>
            </a:r>
            <a:r>
              <a:rPr lang="en-US" sz="2000" b="1" i="1" baseline="-25000" dirty="0">
                <a:solidFill>
                  <a:schemeClr val="tx1"/>
                </a:solidFill>
              </a:rPr>
              <a:t>0,4</a:t>
            </a:r>
            <a:r>
              <a:rPr lang="en-US" sz="2000" b="1" i="1" dirty="0">
                <a:solidFill>
                  <a:schemeClr val="tx1"/>
                </a:solidFill>
              </a:rPr>
              <a:t> = 2</a:t>
            </a:r>
            <a:endParaRPr lang="en-US" sz="2000" b="1" i="1" baseline="-25000" dirty="0">
              <a:solidFill>
                <a:schemeClr val="tx1"/>
              </a:solidFill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646D8AC6-5E60-07D4-1A8F-8DFC1E958A55}"/>
              </a:ext>
            </a:extLst>
          </p:cNvPr>
          <p:cNvSpPr/>
          <p:nvPr/>
        </p:nvSpPr>
        <p:spPr>
          <a:xfrm>
            <a:off x="717434" y="5144652"/>
            <a:ext cx="892924" cy="576680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5B4BA972-9B93-8359-AA3A-5EB0FBBCF5C0}"/>
              </a:ext>
            </a:extLst>
          </p:cNvPr>
          <p:cNvSpPr txBox="1"/>
          <p:nvPr/>
        </p:nvSpPr>
        <p:spPr>
          <a:xfrm>
            <a:off x="750186" y="5268211"/>
            <a:ext cx="89292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i="1" baseline="0" dirty="0">
                <a:solidFill>
                  <a:schemeClr val="tx1"/>
                </a:solidFill>
              </a:rPr>
              <a:t>r</a:t>
            </a:r>
            <a:r>
              <a:rPr lang="en-US" sz="2000" b="1" i="1" baseline="-25000" dirty="0">
                <a:solidFill>
                  <a:schemeClr val="tx1"/>
                </a:solidFill>
              </a:rPr>
              <a:t>0,1</a:t>
            </a:r>
            <a:r>
              <a:rPr lang="en-US" sz="2000" b="1" i="1" dirty="0">
                <a:solidFill>
                  <a:schemeClr val="tx1"/>
                </a:solidFill>
              </a:rPr>
              <a:t> = 1</a:t>
            </a:r>
            <a:endParaRPr lang="en-US" sz="2000" b="1" i="1" baseline="-25000" dirty="0">
              <a:solidFill>
                <a:schemeClr val="tx1"/>
              </a:solidFill>
            </a:endParaRP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DE2572DC-1A21-E695-F5E1-E35775D5A705}"/>
              </a:ext>
            </a:extLst>
          </p:cNvPr>
          <p:cNvSpPr/>
          <p:nvPr/>
        </p:nvSpPr>
        <p:spPr>
          <a:xfrm>
            <a:off x="3017008" y="5197663"/>
            <a:ext cx="892924" cy="576680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EC98E65D-A603-95FD-1A93-8ABEF42B32EA}"/>
              </a:ext>
            </a:extLst>
          </p:cNvPr>
          <p:cNvSpPr txBox="1"/>
          <p:nvPr/>
        </p:nvSpPr>
        <p:spPr>
          <a:xfrm>
            <a:off x="3049760" y="5321222"/>
            <a:ext cx="89292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i="1" baseline="0" dirty="0">
                <a:solidFill>
                  <a:schemeClr val="tx1"/>
                </a:solidFill>
              </a:rPr>
              <a:t>r</a:t>
            </a:r>
            <a:r>
              <a:rPr lang="en-US" sz="2000" b="1" i="1" baseline="-25000" dirty="0"/>
              <a:t>2</a:t>
            </a:r>
            <a:r>
              <a:rPr lang="en-US" sz="2000" b="1" i="1" baseline="-25000" dirty="0">
                <a:solidFill>
                  <a:schemeClr val="tx1"/>
                </a:solidFill>
              </a:rPr>
              <a:t>,4</a:t>
            </a:r>
            <a:r>
              <a:rPr lang="en-US" sz="2000" b="1" i="1" dirty="0">
                <a:solidFill>
                  <a:schemeClr val="tx1"/>
                </a:solidFill>
              </a:rPr>
              <a:t> = 3</a:t>
            </a:r>
            <a:endParaRPr lang="en-US" sz="2000" b="1" i="1" baseline="-25000" dirty="0">
              <a:solidFill>
                <a:schemeClr val="tx1"/>
              </a:solidFill>
            </a:endParaRP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6DAE8721-DA2D-241D-2606-50E17924647C}"/>
              </a:ext>
            </a:extLst>
          </p:cNvPr>
          <p:cNvSpPr/>
          <p:nvPr/>
        </p:nvSpPr>
        <p:spPr>
          <a:xfrm>
            <a:off x="3962715" y="6059237"/>
            <a:ext cx="892924" cy="576680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83A1F6D6-A0C1-7F1D-D575-39CC3A9832FA}"/>
              </a:ext>
            </a:extLst>
          </p:cNvPr>
          <p:cNvSpPr txBox="1"/>
          <p:nvPr/>
        </p:nvSpPr>
        <p:spPr>
          <a:xfrm>
            <a:off x="3995467" y="6182796"/>
            <a:ext cx="89292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i="1" baseline="0" dirty="0">
                <a:solidFill>
                  <a:schemeClr val="tx1"/>
                </a:solidFill>
              </a:rPr>
              <a:t>r</a:t>
            </a:r>
            <a:r>
              <a:rPr lang="en-US" sz="2000" b="1" i="1" baseline="-25000" dirty="0">
                <a:solidFill>
                  <a:schemeClr val="tx1"/>
                </a:solidFill>
              </a:rPr>
              <a:t>3,4</a:t>
            </a:r>
            <a:r>
              <a:rPr lang="en-US" sz="2000" b="1" i="1" dirty="0">
                <a:solidFill>
                  <a:schemeClr val="tx1"/>
                </a:solidFill>
              </a:rPr>
              <a:t> = 4</a:t>
            </a:r>
            <a:endParaRPr lang="en-US" sz="2000" b="1" i="1" baseline="-25000" dirty="0">
              <a:solidFill>
                <a:schemeClr val="tx1"/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7034F4FB-0EB5-8BCF-174B-D071958B39EB}"/>
              </a:ext>
            </a:extLst>
          </p:cNvPr>
          <p:cNvSpPr txBox="1"/>
          <p:nvPr/>
        </p:nvSpPr>
        <p:spPr>
          <a:xfrm>
            <a:off x="2837391" y="4402738"/>
            <a:ext cx="54624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latin typeface="Times-BoldItalic"/>
              </a:rPr>
              <a:t>do</a:t>
            </a:r>
            <a:endParaRPr lang="en-IN" sz="2000" b="1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EF6E91CD-DD57-CA1F-104C-30FA875D40FF}"/>
              </a:ext>
            </a:extLst>
          </p:cNvPr>
          <p:cNvSpPr txBox="1"/>
          <p:nvPr/>
        </p:nvSpPr>
        <p:spPr>
          <a:xfrm>
            <a:off x="334863" y="5241709"/>
            <a:ext cx="4153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Times-BoldItalic"/>
              </a:rPr>
              <a:t>if</a:t>
            </a:r>
            <a:endParaRPr lang="en-IN" b="1" dirty="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7941EEDC-E307-188A-6FD3-398ADF4FD7AC}"/>
              </a:ext>
            </a:extLst>
          </p:cNvPr>
          <p:cNvSpPr txBox="1"/>
          <p:nvPr/>
        </p:nvSpPr>
        <p:spPr>
          <a:xfrm>
            <a:off x="3926132" y="5315717"/>
            <a:ext cx="52342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latin typeface="Times-BoldItalic"/>
              </a:rPr>
              <a:t>int</a:t>
            </a:r>
            <a:endParaRPr lang="en-IN" sz="2000" b="1" dirty="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3D0221A4-12B7-BAC5-4FD2-B4985E2D063A}"/>
              </a:ext>
            </a:extLst>
          </p:cNvPr>
          <p:cNvSpPr txBox="1"/>
          <p:nvPr/>
        </p:nvSpPr>
        <p:spPr>
          <a:xfrm>
            <a:off x="4834074" y="6162911"/>
            <a:ext cx="7362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Times-BoldItalic"/>
              </a:rPr>
              <a:t>while</a:t>
            </a:r>
            <a:endParaRPr lang="en-IN" b="1" dirty="0"/>
          </a:p>
        </p:txBody>
      </p: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76FAFC1D-BD6E-2E1F-1A3C-A8DA395A687C}"/>
              </a:ext>
            </a:extLst>
          </p:cNvPr>
          <p:cNvCxnSpPr>
            <a:cxnSpLocks/>
            <a:stCxn id="37" idx="4"/>
            <a:endCxn id="45" idx="7"/>
          </p:cNvCxnSpPr>
          <p:nvPr/>
        </p:nvCxnSpPr>
        <p:spPr>
          <a:xfrm flipH="1">
            <a:off x="1479592" y="4850474"/>
            <a:ext cx="911337" cy="37863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E3A17244-7B12-B984-806E-FCA3F7512294}"/>
              </a:ext>
            </a:extLst>
          </p:cNvPr>
          <p:cNvCxnSpPr>
            <a:cxnSpLocks/>
            <a:stCxn id="37" idx="4"/>
            <a:endCxn id="47" idx="1"/>
          </p:cNvCxnSpPr>
          <p:nvPr/>
        </p:nvCxnSpPr>
        <p:spPr>
          <a:xfrm>
            <a:off x="2390929" y="4850474"/>
            <a:ext cx="756845" cy="43164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06108751-5641-D3FC-5052-4E62522CEA4E}"/>
              </a:ext>
            </a:extLst>
          </p:cNvPr>
          <p:cNvCxnSpPr>
            <a:cxnSpLocks/>
            <a:stCxn id="47" idx="5"/>
            <a:endCxn id="49" idx="0"/>
          </p:cNvCxnSpPr>
          <p:nvPr/>
        </p:nvCxnSpPr>
        <p:spPr>
          <a:xfrm>
            <a:off x="3779166" y="5689890"/>
            <a:ext cx="630011" cy="36934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0023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1" grpId="0"/>
      <p:bldP spid="23" grpId="0"/>
      <p:bldP spid="19" grpId="0"/>
      <p:bldP spid="27" grpId="0"/>
      <p:bldP spid="38" grpId="0"/>
      <p:bldP spid="37" grpId="0" animBg="1"/>
      <p:bldP spid="40" grpId="0"/>
      <p:bldP spid="45" grpId="0" animBg="1"/>
      <p:bldP spid="46" grpId="0"/>
      <p:bldP spid="47" grpId="0" animBg="1"/>
      <p:bldP spid="48" grpId="0"/>
      <p:bldP spid="49" grpId="0" animBg="1"/>
      <p:bldP spid="50" grpId="0"/>
      <p:bldP spid="52" grpId="0"/>
      <p:bldP spid="54" grpId="0"/>
      <p:bldP spid="56" grpId="0"/>
      <p:bldP spid="5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302E7EB-4B2E-368F-C399-29A7957A6829}"/>
              </a:ext>
            </a:extLst>
          </p:cNvPr>
          <p:cNvSpPr txBox="1"/>
          <p:nvPr/>
        </p:nvSpPr>
        <p:spPr>
          <a:xfrm>
            <a:off x="6321286" y="692824"/>
            <a:ext cx="628153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 startAt="18"/>
            </a:pPr>
            <a:r>
              <a:rPr lang="en-US" sz="2000" i="1" dirty="0"/>
              <a:t>  for m:=2 to n do</a:t>
            </a:r>
          </a:p>
          <a:p>
            <a:pPr marL="342900" indent="-342900">
              <a:buAutoNum type="arabicPeriod" startAt="18"/>
            </a:pPr>
            <a:r>
              <a:rPr lang="en-US" sz="2000" i="1" dirty="0"/>
              <a:t>      for i:=0 to n-m do </a:t>
            </a:r>
            <a:r>
              <a:rPr lang="en-US" i="1" dirty="0"/>
              <a:t>/</a:t>
            </a:r>
            <a:r>
              <a:rPr lang="en-US" b="1" i="1" dirty="0"/>
              <a:t>/ Find Optimal trees with m nodes</a:t>
            </a:r>
            <a:endParaRPr lang="en-US" i="1" dirty="0"/>
          </a:p>
          <a:p>
            <a:pPr marL="342900" indent="-342900">
              <a:buAutoNum type="arabicPeriod" startAt="18"/>
            </a:pPr>
            <a:r>
              <a:rPr lang="en-US" sz="2000" i="1" dirty="0"/>
              <a:t>       {</a:t>
            </a:r>
          </a:p>
          <a:p>
            <a:pPr marL="342900" indent="-342900">
              <a:buAutoNum type="arabicPeriod" startAt="18"/>
            </a:pPr>
            <a:r>
              <a:rPr lang="en-US" sz="2000" i="1" dirty="0"/>
              <a:t>                j := </a:t>
            </a:r>
            <a:r>
              <a:rPr lang="en-US" sz="2000" i="1" dirty="0" err="1"/>
              <a:t>i+m</a:t>
            </a:r>
            <a:r>
              <a:rPr lang="en-US" sz="2000" i="1" dirty="0"/>
              <a:t>;</a:t>
            </a:r>
          </a:p>
          <a:p>
            <a:pPr marL="342900" indent="-342900">
              <a:buAutoNum type="arabicPeriod" startAt="18"/>
            </a:pPr>
            <a:r>
              <a:rPr lang="en-US" sz="2000" i="1" dirty="0"/>
              <a:t>                w[</a:t>
            </a:r>
            <a:r>
              <a:rPr lang="en-US" sz="2000" i="1" dirty="0" err="1"/>
              <a:t>i,j</a:t>
            </a:r>
            <a:r>
              <a:rPr lang="en-US" sz="2000" i="1" dirty="0"/>
              <a:t>]:= w[i,j-1]+ p[j] +q[j];</a:t>
            </a:r>
          </a:p>
          <a:p>
            <a:pPr marL="342900" indent="-342900">
              <a:buAutoNum type="arabicPeriod" startAt="18"/>
            </a:pPr>
            <a:r>
              <a:rPr lang="en-US" sz="2000" i="1" dirty="0"/>
              <a:t>                </a:t>
            </a:r>
            <a:r>
              <a:rPr lang="en-US" sz="2000" i="1" dirty="0" err="1"/>
              <a:t>minval</a:t>
            </a:r>
            <a:r>
              <a:rPr lang="en-US" sz="2000" i="1" dirty="0"/>
              <a:t> =  999 ;</a:t>
            </a:r>
          </a:p>
          <a:p>
            <a:pPr marL="342900" indent="-342900">
              <a:buAutoNum type="arabicPeriod" startAt="18"/>
            </a:pPr>
            <a:r>
              <a:rPr lang="en-US" sz="2000" i="1" dirty="0"/>
              <a:t>                for </a:t>
            </a:r>
            <a:r>
              <a:rPr lang="en-US" sz="2400" i="1" dirty="0">
                <a:latin typeface="Bell MT" panose="02020503060305020303" pitchFamily="18" charset="0"/>
                <a:cs typeface="Aldhabi" panose="01000000000000000000" pitchFamily="2" charset="-78"/>
              </a:rPr>
              <a:t>l </a:t>
            </a:r>
            <a:r>
              <a:rPr lang="en-US" sz="2000" i="1" dirty="0"/>
              <a:t>:=i+1 to j {</a:t>
            </a:r>
          </a:p>
          <a:p>
            <a:pPr marL="342900" indent="-342900">
              <a:buAutoNum type="arabicPeriod" startAt="18"/>
            </a:pPr>
            <a:r>
              <a:rPr lang="en-US" sz="2000" i="1" dirty="0"/>
              <a:t>                       if c[</a:t>
            </a:r>
            <a:r>
              <a:rPr lang="en-US" sz="2000" i="1" dirty="0" err="1"/>
              <a:t>i,</a:t>
            </a:r>
            <a:r>
              <a:rPr lang="en-US" sz="2000" i="1" dirty="0" err="1">
                <a:latin typeface="Bell MT" panose="02020503060305020303" pitchFamily="18" charset="0"/>
                <a:cs typeface="Aldhabi" panose="01000000000000000000" pitchFamily="2" charset="-78"/>
              </a:rPr>
              <a:t>l</a:t>
            </a:r>
            <a:r>
              <a:rPr lang="en-US" sz="2000" i="1" dirty="0">
                <a:latin typeface="Bell MT" panose="02020503060305020303" pitchFamily="18" charset="0"/>
                <a:cs typeface="Aldhabi" panose="01000000000000000000" pitchFamily="2" charset="-78"/>
              </a:rPr>
              <a:t> </a:t>
            </a:r>
            <a:r>
              <a:rPr lang="en-US" sz="2000" i="1" dirty="0"/>
              <a:t>-1]+c[</a:t>
            </a:r>
            <a:r>
              <a:rPr lang="en-US" sz="2000" i="1" dirty="0" err="1">
                <a:latin typeface="Bell MT" panose="02020503060305020303" pitchFamily="18" charset="0"/>
                <a:cs typeface="Aldhabi" panose="01000000000000000000" pitchFamily="2" charset="-78"/>
              </a:rPr>
              <a:t>l</a:t>
            </a:r>
            <a:r>
              <a:rPr lang="en-US" sz="2000" i="1" dirty="0" err="1"/>
              <a:t>,j</a:t>
            </a:r>
            <a:r>
              <a:rPr lang="en-US" sz="2000" i="1" dirty="0"/>
              <a:t>] &lt; </a:t>
            </a:r>
            <a:r>
              <a:rPr lang="en-US" sz="2000" i="1" dirty="0" err="1"/>
              <a:t>minval</a:t>
            </a:r>
            <a:r>
              <a:rPr lang="en-US" sz="2000" i="1" dirty="0"/>
              <a:t> {</a:t>
            </a:r>
          </a:p>
          <a:p>
            <a:pPr marL="342900" indent="-342900">
              <a:buAutoNum type="arabicPeriod" startAt="18"/>
            </a:pPr>
            <a:r>
              <a:rPr lang="en-US" sz="2000" i="1" dirty="0"/>
              <a:t>                                </a:t>
            </a:r>
            <a:r>
              <a:rPr lang="en-US" sz="2000" i="1" dirty="0" err="1"/>
              <a:t>minval</a:t>
            </a:r>
            <a:r>
              <a:rPr lang="en-US" sz="2000" i="1" dirty="0"/>
              <a:t>=c[</a:t>
            </a:r>
            <a:r>
              <a:rPr lang="en-US" sz="2000" i="1" dirty="0" err="1"/>
              <a:t>i,</a:t>
            </a:r>
            <a:r>
              <a:rPr lang="en-US" sz="2000" i="1" dirty="0" err="1">
                <a:latin typeface="Bell MT" panose="02020503060305020303" pitchFamily="18" charset="0"/>
                <a:cs typeface="Aldhabi" panose="01000000000000000000" pitchFamily="2" charset="-78"/>
              </a:rPr>
              <a:t>l</a:t>
            </a:r>
            <a:r>
              <a:rPr lang="en-US" sz="2000" i="1" dirty="0">
                <a:latin typeface="Bell MT" panose="02020503060305020303" pitchFamily="18" charset="0"/>
                <a:cs typeface="Aldhabi" panose="01000000000000000000" pitchFamily="2" charset="-78"/>
              </a:rPr>
              <a:t> </a:t>
            </a:r>
            <a:r>
              <a:rPr lang="en-US" sz="2000" i="1" dirty="0"/>
              <a:t>-1]+c[</a:t>
            </a:r>
            <a:r>
              <a:rPr lang="en-US" sz="2000" i="1" dirty="0">
                <a:latin typeface="Bell MT" panose="02020503060305020303" pitchFamily="18" charset="0"/>
                <a:cs typeface="Aldhabi" panose="01000000000000000000" pitchFamily="2" charset="-78"/>
              </a:rPr>
              <a:t>l </a:t>
            </a:r>
            <a:r>
              <a:rPr lang="en-US" sz="2000" i="1" dirty="0"/>
              <a:t>, j];</a:t>
            </a:r>
          </a:p>
          <a:p>
            <a:pPr marL="342900" indent="-342900">
              <a:buAutoNum type="arabicPeriod" startAt="18"/>
            </a:pPr>
            <a:r>
              <a:rPr lang="en-US" sz="2000" i="1" dirty="0"/>
              <a:t>                                k = </a:t>
            </a:r>
            <a:r>
              <a:rPr lang="en-US" sz="2000" i="1" dirty="0">
                <a:latin typeface="Bell MT" panose="02020503060305020303" pitchFamily="18" charset="0"/>
                <a:cs typeface="Aldhabi" panose="01000000000000000000" pitchFamily="2" charset="-78"/>
              </a:rPr>
              <a:t>l;</a:t>
            </a:r>
          </a:p>
          <a:p>
            <a:pPr marL="342900" indent="-342900">
              <a:buAutoNum type="arabicPeriod" startAt="18"/>
            </a:pPr>
            <a:r>
              <a:rPr lang="en-US" sz="2000" i="1" dirty="0">
                <a:latin typeface="Bell MT" panose="02020503060305020303" pitchFamily="18" charset="0"/>
                <a:cs typeface="Aldhabi" panose="01000000000000000000" pitchFamily="2" charset="-78"/>
              </a:rPr>
              <a:t>                     </a:t>
            </a:r>
            <a:r>
              <a:rPr lang="en-US" sz="2000" i="1" dirty="0"/>
              <a:t>}</a:t>
            </a:r>
          </a:p>
          <a:p>
            <a:pPr marL="342900" indent="-342900">
              <a:buAutoNum type="arabicPeriod" startAt="18"/>
            </a:pPr>
            <a:r>
              <a:rPr lang="en-US" sz="2000" i="1" dirty="0"/>
              <a:t>                 }</a:t>
            </a:r>
          </a:p>
          <a:p>
            <a:pPr marL="342900" indent="-342900">
              <a:buAutoNum type="arabicPeriod" startAt="18"/>
            </a:pPr>
            <a:r>
              <a:rPr lang="en-US" sz="2000" i="1" dirty="0"/>
              <a:t>                 c[</a:t>
            </a:r>
            <a:r>
              <a:rPr lang="en-US" sz="2000" i="1" dirty="0" err="1"/>
              <a:t>i,j</a:t>
            </a:r>
            <a:r>
              <a:rPr lang="en-US" sz="2000" i="1" dirty="0"/>
              <a:t>]:= w[</a:t>
            </a:r>
            <a:r>
              <a:rPr lang="en-US" sz="2000" i="1" dirty="0" err="1"/>
              <a:t>i</a:t>
            </a:r>
            <a:r>
              <a:rPr lang="en-US" sz="2000" i="1" dirty="0"/>
              <a:t> , j]+c[i,k-1]+c[k];</a:t>
            </a:r>
          </a:p>
          <a:p>
            <a:pPr marL="342900" indent="-342900">
              <a:buAutoNum type="arabicPeriod" startAt="18"/>
            </a:pPr>
            <a:r>
              <a:rPr lang="en-US" sz="2000" i="1" dirty="0"/>
              <a:t>                r[</a:t>
            </a:r>
            <a:r>
              <a:rPr lang="en-US" sz="2000" i="1" dirty="0" err="1"/>
              <a:t>I,j</a:t>
            </a:r>
            <a:r>
              <a:rPr lang="en-US" sz="2000" i="1" dirty="0"/>
              <a:t>]:=k;</a:t>
            </a:r>
          </a:p>
          <a:p>
            <a:pPr marL="342900" indent="-342900">
              <a:buAutoNum type="arabicPeriod" startAt="18"/>
            </a:pPr>
            <a:r>
              <a:rPr lang="en-US" sz="2000" i="1" dirty="0"/>
              <a:t>         }</a:t>
            </a:r>
          </a:p>
          <a:p>
            <a:pPr marL="342900" indent="-342900">
              <a:buAutoNum type="arabicPeriod" startAt="18"/>
            </a:pPr>
            <a:r>
              <a:rPr lang="en-US" sz="2000" i="1" dirty="0"/>
              <a:t>      write (c[0,n],w[0,n],r[0,n]);</a:t>
            </a:r>
          </a:p>
          <a:p>
            <a:pPr marL="342900" indent="-342900">
              <a:buAutoNum type="arabicPeriod" startAt="18"/>
            </a:pPr>
            <a:r>
              <a:rPr lang="en-US" sz="2000" i="1" dirty="0"/>
              <a:t>}</a:t>
            </a:r>
          </a:p>
          <a:p>
            <a:endParaRPr lang="en-US" sz="2000" i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196CA6-B5FA-C630-8822-B68A0BC1A554}"/>
              </a:ext>
            </a:extLst>
          </p:cNvPr>
          <p:cNvSpPr txBox="1"/>
          <p:nvPr/>
        </p:nvSpPr>
        <p:spPr>
          <a:xfrm>
            <a:off x="7553740" y="2620220"/>
            <a:ext cx="3566160" cy="182880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0EC9CE4-A04A-D1AE-4A3E-45A6100327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846" t="19267" r="39654" b="39850"/>
          <a:stretch/>
        </p:blipFill>
        <p:spPr>
          <a:xfrm>
            <a:off x="-53006" y="1117032"/>
            <a:ext cx="6440731" cy="386578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EA3AE44-9B8A-620F-BFC1-A96AE73B95B2}"/>
              </a:ext>
            </a:extLst>
          </p:cNvPr>
          <p:cNvSpPr txBox="1"/>
          <p:nvPr/>
        </p:nvSpPr>
        <p:spPr>
          <a:xfrm>
            <a:off x="10487647" y="2176287"/>
            <a:ext cx="122728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n*(n-m) *n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B9D241-F1FC-AE6A-3935-2E61ABA0BDF6}"/>
              </a:ext>
            </a:extLst>
          </p:cNvPr>
          <p:cNvSpPr txBox="1"/>
          <p:nvPr/>
        </p:nvSpPr>
        <p:spPr>
          <a:xfrm>
            <a:off x="5270327" y="6240918"/>
            <a:ext cx="268098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Time complexity :O(n</a:t>
            </a:r>
            <a:r>
              <a:rPr lang="en-US" baseline="30000" dirty="0">
                <a:highlight>
                  <a:srgbClr val="FFFF00"/>
                </a:highlight>
              </a:rPr>
              <a:t>3</a:t>
            </a:r>
            <a:r>
              <a:rPr lang="en-US" dirty="0">
                <a:highlight>
                  <a:srgbClr val="FFFF00"/>
                </a:highlight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721485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animBg="1"/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BFBB95-3831-69B9-D6A6-1E1A39F735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423" t="70779" r="24654" b="9929"/>
          <a:stretch/>
        </p:blipFill>
        <p:spPr>
          <a:xfrm>
            <a:off x="956604" y="815926"/>
            <a:ext cx="9425353" cy="1861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0888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B888D5-DD23-CD97-11D1-4CAC9E2DAC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74562"/>
          </a:xfrm>
        </p:spPr>
        <p:txBody>
          <a:bodyPr/>
          <a:lstStyle/>
          <a:p>
            <a:r>
              <a:rPr lang="en-US" dirty="0"/>
              <a:t>0/1 knapsack problem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4448B30-4D08-C5E6-1622-114A0C6AC0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94221"/>
            <a:ext cx="10515600" cy="2565826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Trade Gothic Next" panose="020B0503040303020004" pitchFamily="34" charset="0"/>
              </a:rPr>
              <a:t>Given n objects a knapsack or bag. Object </a:t>
            </a:r>
            <a:r>
              <a:rPr lang="en-US" sz="2400" i="1" dirty="0" err="1">
                <a:latin typeface="Trade Gothic Next" panose="020B0503040303020004" pitchFamily="34" charset="0"/>
              </a:rPr>
              <a:t>i</a:t>
            </a:r>
            <a:r>
              <a:rPr lang="en-US" sz="2400" dirty="0">
                <a:latin typeface="Trade Gothic Next" panose="020B0503040303020004" pitchFamily="34" charset="0"/>
              </a:rPr>
              <a:t> has a weight </a:t>
            </a:r>
            <a:r>
              <a:rPr lang="en-US" sz="2400" dirty="0" err="1">
                <a:latin typeface="Trade Gothic Next" panose="020B0503040303020004" pitchFamily="34" charset="0"/>
              </a:rPr>
              <a:t>w</a:t>
            </a:r>
            <a:r>
              <a:rPr lang="en-US" sz="2400" baseline="-25000" dirty="0" err="1">
                <a:latin typeface="Trade Gothic Next" panose="020B0503040303020004" pitchFamily="34" charset="0"/>
              </a:rPr>
              <a:t>i</a:t>
            </a:r>
            <a:r>
              <a:rPr lang="en-US" sz="2400" dirty="0">
                <a:latin typeface="Trade Gothic Next" panose="020B0503040303020004" pitchFamily="34" charset="0"/>
              </a:rPr>
              <a:t> and the knapsack has a capacity m. If an object </a:t>
            </a:r>
            <a:r>
              <a:rPr lang="en-US" sz="2400" i="1" dirty="0" err="1">
                <a:latin typeface="Trade Gothic Next" panose="020B0503040303020004" pitchFamily="34" charset="0"/>
              </a:rPr>
              <a:t>i</a:t>
            </a:r>
            <a:r>
              <a:rPr lang="en-US" sz="2400" dirty="0">
                <a:latin typeface="Trade Gothic Next" panose="020B0503040303020004" pitchFamily="34" charset="0"/>
              </a:rPr>
              <a:t> is placed into the knapsack, then a profit </a:t>
            </a:r>
            <a:r>
              <a:rPr lang="en-US" sz="2400" i="1" dirty="0">
                <a:latin typeface="Trade Gothic Next" panose="020B0503040303020004" pitchFamily="34" charset="0"/>
              </a:rPr>
              <a:t>p</a:t>
            </a:r>
            <a:r>
              <a:rPr lang="en-US" sz="2400" i="1" baseline="-25000" dirty="0">
                <a:latin typeface="Trade Gothic Next" panose="020B0503040303020004" pitchFamily="34" charset="0"/>
              </a:rPr>
              <a:t>i </a:t>
            </a:r>
            <a:r>
              <a:rPr lang="en-US" sz="2400" dirty="0">
                <a:latin typeface="Trade Gothic Next" panose="020B0503040303020004" pitchFamily="34" charset="0"/>
              </a:rPr>
              <a:t> is earned. The </a:t>
            </a:r>
            <a:r>
              <a:rPr lang="en-US" sz="2400" b="1" i="1" dirty="0">
                <a:latin typeface="Trade Gothic Next" panose="020B0503040303020004" pitchFamily="34" charset="0"/>
              </a:rPr>
              <a:t>objective</a:t>
            </a:r>
            <a:r>
              <a:rPr lang="en-US" sz="2400" dirty="0">
                <a:latin typeface="Trade Gothic Next" panose="020B0503040303020004" pitchFamily="34" charset="0"/>
              </a:rPr>
              <a:t> is to obtain a filling of the knapsack that </a:t>
            </a:r>
            <a:r>
              <a:rPr lang="en-US" sz="2400" b="1" i="1" dirty="0">
                <a:latin typeface="Trade Gothic Next" panose="020B0503040303020004" pitchFamily="34" charset="0"/>
              </a:rPr>
              <a:t>maximizes the total profit earned</a:t>
            </a:r>
            <a:r>
              <a:rPr lang="en-US" sz="2400" dirty="0">
                <a:latin typeface="Trade Gothic Next" panose="020B0503040303020004" pitchFamily="34" charset="0"/>
              </a:rPr>
              <a:t> . Since the knapsack capacity is m, we require the total weight of all chosen objects to be at most m. Formally, the problem can be stated as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329C5E-E404-9875-5AC3-7322D7FFB7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539" t="37532" r="49115" b="42094"/>
          <a:stretch/>
        </p:blipFill>
        <p:spPr>
          <a:xfrm>
            <a:off x="3024147" y="3894865"/>
            <a:ext cx="4335908" cy="193079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1A13382-F8AE-B961-66D8-F3FC1C4FCD8F}"/>
              </a:ext>
            </a:extLst>
          </p:cNvPr>
          <p:cNvSpPr txBox="1"/>
          <p:nvPr/>
        </p:nvSpPr>
        <p:spPr>
          <a:xfrm>
            <a:off x="3420231" y="5928816"/>
            <a:ext cx="60983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Trade Gothic Next" panose="020B0503040303020004" pitchFamily="34" charset="0"/>
              </a:rPr>
              <a:t>Where x</a:t>
            </a:r>
            <a:r>
              <a:rPr lang="en-US" sz="2400" baseline="-25000" dirty="0">
                <a:latin typeface="Trade Gothic Next" panose="020B0503040303020004" pitchFamily="34" charset="0"/>
              </a:rPr>
              <a:t>i</a:t>
            </a:r>
            <a:r>
              <a:rPr lang="en-US" sz="2400" dirty="0">
                <a:latin typeface="Trade Gothic Next" panose="020B0503040303020004" pitchFamily="34" charset="0"/>
              </a:rPr>
              <a:t>=  0 or 1</a:t>
            </a:r>
            <a:endParaRPr lang="en-US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21CA6C4-98AA-B8CB-B7D8-40209553D780}"/>
              </a:ext>
            </a:extLst>
          </p:cNvPr>
          <p:cNvSpPr txBox="1"/>
          <p:nvPr/>
        </p:nvSpPr>
        <p:spPr>
          <a:xfrm>
            <a:off x="1325217" y="637342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Trade Gothic Next" panose="020B0503040303020004" pitchFamily="34" charset="0"/>
              </a:rPr>
              <a:t>The profits and weights are positive real numbers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43114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C63F56-5851-8FF9-AAB0-675C3A63D1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4BD2DB69-6177-B5A9-FDFF-A255AEDEB9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0317471"/>
              </p:ext>
            </p:extLst>
          </p:nvPr>
        </p:nvGraphicFramePr>
        <p:xfrm>
          <a:off x="1000763" y="843406"/>
          <a:ext cx="10703340" cy="37675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4871">
                  <a:extLst>
                    <a:ext uri="{9D8B030D-6E8A-4147-A177-3AD203B41FA5}">
                      <a16:colId xmlns:a16="http://schemas.microsoft.com/office/drawing/2014/main" val="1467282583"/>
                    </a:ext>
                  </a:extLst>
                </a:gridCol>
                <a:gridCol w="8958469">
                  <a:extLst>
                    <a:ext uri="{9D8B030D-6E8A-4147-A177-3AD203B41FA5}">
                      <a16:colId xmlns:a16="http://schemas.microsoft.com/office/drawing/2014/main" val="4136565285"/>
                    </a:ext>
                  </a:extLst>
                </a:gridCol>
              </a:tblGrid>
              <a:tr h="478951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Times-Roman"/>
                        </a:rPr>
                        <a:t>Terminology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Times-Roman"/>
                        </a:rPr>
                        <a:t>Description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28799248"/>
                  </a:ext>
                </a:extLst>
              </a:tr>
              <a:tr h="724562">
                <a:tc>
                  <a:txBody>
                    <a:bodyPr/>
                    <a:lstStyle/>
                    <a:p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Times-Roman"/>
                        </a:rPr>
                        <a:t>f</a:t>
                      </a:r>
                      <a:r>
                        <a:rPr lang="en-US" sz="2800" b="1" baseline="-25000" dirty="0" err="1">
                          <a:solidFill>
                            <a:schemeClr val="tx1"/>
                          </a:solidFill>
                          <a:latin typeface="Times-Roman"/>
                        </a:rPr>
                        <a:t>n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Times-Roman"/>
                        </a:rPr>
                        <a:t> 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Times-Roman"/>
                        </a:rPr>
                        <a:t>(m)</a:t>
                      </a:r>
                      <a:endParaRPr lang="en-US" dirty="0">
                        <a:solidFill>
                          <a:schemeClr val="tx1"/>
                        </a:solidFill>
                        <a:latin typeface="Times-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Times-Roman"/>
                        </a:rPr>
                        <a:t>The value of optimal solution to knapsack(1,n,m)  where n is the number of objects and m is the knapsack capacity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75926321"/>
                  </a:ext>
                </a:extLst>
              </a:tr>
              <a:tr h="113481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  <a:latin typeface="Times-Roman"/>
                        </a:rPr>
                        <a:t>Optimal substructure of the problem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Times-Roman"/>
                          <a:cs typeface="Calibri" panose="020F0502020204030204" pitchFamily="34" charset="0"/>
                        </a:rPr>
                        <a:t>If the profit of including object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Times-Roman"/>
                          <a:cs typeface="Calibri" panose="020F0502020204030204" pitchFamily="34" charset="0"/>
                        </a:rPr>
                        <a:t>i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Times-Roman"/>
                          <a:cs typeface="Calibri" panose="020F0502020204030204" pitchFamily="34" charset="0"/>
                        </a:rPr>
                        <a:t> is not greater than object i-1 then 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Times-Roman"/>
                        </a:rPr>
                        <a:t>f</a:t>
                      </a:r>
                      <a:r>
                        <a:rPr lang="en-US" sz="2400" b="0" baseline="-25000" dirty="0">
                          <a:solidFill>
                            <a:schemeClr val="tx1"/>
                          </a:solidFill>
                          <a:latin typeface="Times-Roman"/>
                        </a:rPr>
                        <a:t>i</a:t>
                      </a:r>
                      <a:r>
                        <a:rPr lang="en-US" sz="2400" b="1" baseline="-25000" dirty="0">
                          <a:solidFill>
                            <a:schemeClr val="tx1"/>
                          </a:solidFill>
                          <a:latin typeface="Times-Roman"/>
                        </a:rPr>
                        <a:t> 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-Roman"/>
                        </a:rPr>
                        <a:t>(w) = 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Times-Roman"/>
                        </a:rPr>
                        <a:t>f</a:t>
                      </a:r>
                      <a:r>
                        <a:rPr lang="en-US" sz="2400" b="0" baseline="-25000" dirty="0">
                          <a:solidFill>
                            <a:schemeClr val="tx1"/>
                          </a:solidFill>
                          <a:latin typeface="Times-Roman"/>
                        </a:rPr>
                        <a:t>i-1</a:t>
                      </a:r>
                      <a:r>
                        <a:rPr lang="en-US" sz="2400" b="1" baseline="-25000" dirty="0">
                          <a:solidFill>
                            <a:schemeClr val="tx1"/>
                          </a:solidFill>
                          <a:latin typeface="Times-Roman"/>
                        </a:rPr>
                        <a:t> 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-Roman"/>
                        </a:rPr>
                        <a:t>(w) </a:t>
                      </a:r>
                      <a:endParaRPr lang="en-US" sz="1800" b="0" kern="1200" baseline="0" dirty="0">
                        <a:solidFill>
                          <a:schemeClr val="tx1"/>
                        </a:solidFill>
                        <a:latin typeface="Times-Roman"/>
                        <a:ea typeface="+mn-ea"/>
                        <a:cs typeface="+mn-cs"/>
                      </a:endParaRPr>
                    </a:p>
                    <a:p>
                      <a:r>
                        <a:rPr lang="en-US" sz="1800" b="0" kern="1200" baseline="0" dirty="0">
                          <a:solidFill>
                            <a:schemeClr val="tx1"/>
                          </a:solidFill>
                          <a:latin typeface="Times-Roman"/>
                          <a:ea typeface="+mn-ea"/>
                          <a:cs typeface="+mn-cs"/>
                        </a:rPr>
                        <a:t>                                   or</a:t>
                      </a:r>
                    </a:p>
                    <a:p>
                      <a:r>
                        <a:rPr lang="en-US" sz="1800" b="0" kern="1200" baseline="0" dirty="0">
                          <a:solidFill>
                            <a:schemeClr val="tx1"/>
                          </a:solidFill>
                          <a:latin typeface="Times-Roman"/>
                          <a:ea typeface="+mn-ea"/>
                          <a:cs typeface="+mn-cs"/>
                        </a:rPr>
                        <a:t>If the profit of including object </a:t>
                      </a:r>
                      <a:r>
                        <a:rPr lang="en-US" sz="1800" b="0" kern="1200" baseline="0" dirty="0" err="1">
                          <a:solidFill>
                            <a:schemeClr val="tx1"/>
                          </a:solidFill>
                          <a:latin typeface="Times-Roman"/>
                          <a:ea typeface="+mn-ea"/>
                          <a:cs typeface="+mn-cs"/>
                        </a:rPr>
                        <a:t>i</a:t>
                      </a:r>
                      <a:r>
                        <a:rPr lang="en-US" sz="1800" b="0" kern="1200" baseline="0" dirty="0">
                          <a:solidFill>
                            <a:schemeClr val="tx1"/>
                          </a:solidFill>
                          <a:latin typeface="Times-Roman"/>
                          <a:ea typeface="+mn-ea"/>
                          <a:cs typeface="+mn-cs"/>
                        </a:rPr>
                        <a:t> is greater than object </a:t>
                      </a:r>
                      <a:r>
                        <a:rPr lang="en-US" sz="1800" b="0" kern="1200" baseline="0" dirty="0" err="1">
                          <a:solidFill>
                            <a:schemeClr val="tx1"/>
                          </a:solidFill>
                          <a:latin typeface="Times-Roman"/>
                          <a:ea typeface="+mn-ea"/>
                          <a:cs typeface="+mn-cs"/>
                        </a:rPr>
                        <a:t>i</a:t>
                      </a:r>
                      <a:r>
                        <a:rPr lang="en-US" sz="1800" b="0" kern="1200" baseline="0" dirty="0">
                          <a:solidFill>
                            <a:schemeClr val="tx1"/>
                          </a:solidFill>
                          <a:latin typeface="Times-Roman"/>
                          <a:ea typeface="+mn-ea"/>
                          <a:cs typeface="+mn-cs"/>
                        </a:rPr>
                        <a:t> -1 then 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Times-Roman"/>
                        </a:rPr>
                        <a:t>f</a:t>
                      </a:r>
                      <a:r>
                        <a:rPr lang="en-US" sz="2800" b="0" baseline="-25000" dirty="0">
                          <a:solidFill>
                            <a:schemeClr val="tx1"/>
                          </a:solidFill>
                          <a:latin typeface="Times-Roman"/>
                        </a:rPr>
                        <a:t>i</a:t>
                      </a:r>
                      <a:r>
                        <a:rPr lang="en-US" sz="2800" b="1" baseline="-25000" dirty="0">
                          <a:solidFill>
                            <a:schemeClr val="tx1"/>
                          </a:solidFill>
                          <a:latin typeface="Times-Roman"/>
                        </a:rPr>
                        <a:t> 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-Roman"/>
                        </a:rPr>
                        <a:t>(w)</a:t>
                      </a:r>
                      <a:r>
                        <a:rPr lang="en-US" sz="1600" b="0" baseline="0" dirty="0">
                          <a:solidFill>
                            <a:schemeClr val="tx1"/>
                          </a:solidFill>
                          <a:latin typeface="Times-Roman"/>
                        </a:rPr>
                        <a:t> </a:t>
                      </a:r>
                      <a:r>
                        <a:rPr lang="en-US" sz="2400" b="0" baseline="0" dirty="0">
                          <a:solidFill>
                            <a:schemeClr val="tx1"/>
                          </a:solidFill>
                          <a:latin typeface="Times-Roman"/>
                        </a:rPr>
                        <a:t>= 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Times-Roman"/>
                        </a:rPr>
                        <a:t>f</a:t>
                      </a:r>
                      <a:r>
                        <a:rPr lang="en-US" sz="2400" b="0" i="0" baseline="-25000" dirty="0">
                          <a:solidFill>
                            <a:schemeClr val="tx1"/>
                          </a:solidFill>
                          <a:latin typeface="Times-Roman"/>
                        </a:rPr>
                        <a:t>i-1</a:t>
                      </a:r>
                      <a:r>
                        <a:rPr lang="en-US" sz="2400" b="1" baseline="-25000" dirty="0">
                          <a:solidFill>
                            <a:schemeClr val="tx1"/>
                          </a:solidFill>
                          <a:latin typeface="Times-Roman"/>
                        </a:rPr>
                        <a:t> 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-Roman"/>
                        </a:rPr>
                        <a:t>(w -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Times-Roman"/>
                        </a:rPr>
                        <a:t>w</a:t>
                      </a:r>
                      <a:r>
                        <a:rPr lang="en-US" sz="2000" b="0" baseline="-25000" dirty="0" err="1">
                          <a:solidFill>
                            <a:schemeClr val="tx1"/>
                          </a:solidFill>
                          <a:latin typeface="Times-Roman"/>
                        </a:rPr>
                        <a:t>i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-Roman"/>
                        </a:rPr>
                        <a:t>) + p</a:t>
                      </a:r>
                      <a:r>
                        <a:rPr lang="en-US" sz="2000" b="0" baseline="-25000" dirty="0">
                          <a:solidFill>
                            <a:schemeClr val="tx1"/>
                          </a:solidFill>
                          <a:latin typeface="Times-Roman"/>
                        </a:rPr>
                        <a:t>i</a:t>
                      </a:r>
                      <a:endParaRPr lang="en-US" sz="2400" baseline="-25000" dirty="0">
                        <a:solidFill>
                          <a:schemeClr val="tx1"/>
                        </a:solidFill>
                        <a:latin typeface="Times-Roman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0588588"/>
                  </a:ext>
                </a:extLst>
              </a:tr>
              <a:tr h="662474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Times-Roman"/>
                        </a:rPr>
                        <a:t>Recurrence formula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Times-Roman"/>
                        </a:rPr>
                        <a:t>f</a:t>
                      </a:r>
                      <a:r>
                        <a:rPr lang="en-US" sz="2400" b="1" baseline="-25000" dirty="0" err="1">
                          <a:solidFill>
                            <a:schemeClr val="tx1"/>
                          </a:solidFill>
                          <a:latin typeface="Times-Roman"/>
                        </a:rPr>
                        <a:t>n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Times-Roman"/>
                        </a:rPr>
                        <a:t> 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Times-Roman"/>
                        </a:rPr>
                        <a:t>(m)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Times-Roman"/>
                        </a:rPr>
                        <a:t> = max { 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Times-Roman"/>
                        </a:rPr>
                        <a:t>f</a:t>
                      </a:r>
                      <a:r>
                        <a:rPr lang="en-US" sz="2400" b="1" baseline="-25000" dirty="0">
                          <a:solidFill>
                            <a:schemeClr val="tx1"/>
                          </a:solidFill>
                          <a:latin typeface="Times-Roman"/>
                        </a:rPr>
                        <a:t>n-1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Times-Roman"/>
                        </a:rPr>
                        <a:t> 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Times-Roman"/>
                        </a:rPr>
                        <a:t>(m) , f</a:t>
                      </a:r>
                      <a:r>
                        <a:rPr lang="en-US" sz="2400" b="1" baseline="-25000" dirty="0">
                          <a:solidFill>
                            <a:schemeClr val="tx1"/>
                          </a:solidFill>
                          <a:latin typeface="Times-Roman"/>
                        </a:rPr>
                        <a:t>n-1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Times-Roman"/>
                        </a:rPr>
                        <a:t> 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Times-Roman"/>
                        </a:rPr>
                        <a:t>(m -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Times-Roman"/>
                        </a:rPr>
                        <a:t>w</a:t>
                      </a:r>
                      <a:r>
                        <a:rPr lang="en-US" sz="2400" b="1" baseline="-25000" dirty="0" err="1">
                          <a:solidFill>
                            <a:schemeClr val="tx1"/>
                          </a:solidFill>
                          <a:latin typeface="Times-Roman"/>
                        </a:rPr>
                        <a:t>n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Times-Roman"/>
                        </a:rPr>
                        <a:t>) +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Times-Roman"/>
                        </a:rPr>
                        <a:t>p</a:t>
                      </a:r>
                      <a:r>
                        <a:rPr lang="en-US" sz="2400" b="1" baseline="-25000" dirty="0" err="1">
                          <a:solidFill>
                            <a:schemeClr val="tx1"/>
                          </a:solidFill>
                          <a:latin typeface="Times-Roman"/>
                        </a:rPr>
                        <a:t>n</a:t>
                      </a:r>
                      <a:r>
                        <a:rPr lang="en-US" sz="2400" b="1" baseline="-25000" dirty="0">
                          <a:solidFill>
                            <a:schemeClr val="tx1"/>
                          </a:solidFill>
                          <a:latin typeface="Times-Roman"/>
                        </a:rPr>
                        <a:t> </a:t>
                      </a:r>
                      <a:r>
                        <a:rPr lang="en-US" sz="1800" b="1" baseline="0" dirty="0">
                          <a:solidFill>
                            <a:schemeClr val="tx1"/>
                          </a:solidFill>
                          <a:latin typeface="Times-Roman"/>
                        </a:rPr>
                        <a:t>}</a:t>
                      </a:r>
                      <a:endParaRPr lang="en-US" b="1" baseline="-25000" dirty="0">
                        <a:solidFill>
                          <a:schemeClr val="tx1"/>
                        </a:solidFill>
                        <a:latin typeface="Times-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4656162"/>
                  </a:ext>
                </a:extLst>
              </a:tr>
              <a:tr h="766733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Times-Roman"/>
                        </a:rPr>
                        <a:t>Calculate the optimal value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Times-Roman"/>
                        </a:rPr>
                        <a:t>f</a:t>
                      </a:r>
                      <a:r>
                        <a:rPr lang="en-US" sz="2400" b="1" baseline="-25000" dirty="0" err="1">
                          <a:solidFill>
                            <a:schemeClr val="tx1"/>
                          </a:solidFill>
                          <a:latin typeface="Times-Roman"/>
                        </a:rPr>
                        <a:t>n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Times-Roman"/>
                        </a:rPr>
                        <a:t> 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Times-Roman"/>
                        </a:rPr>
                        <a:t>(m) where n is number of objects and m is the knapsack capacity.</a:t>
                      </a:r>
                      <a:endParaRPr lang="en-US" dirty="0">
                        <a:solidFill>
                          <a:schemeClr val="tx1"/>
                        </a:solidFill>
                        <a:latin typeface="Times-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31369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14688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A8B16E-426E-8DC9-1B85-BAB686BDFD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6652" y="805206"/>
            <a:ext cx="11327296" cy="466794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latin typeface="Times-Roman"/>
              </a:rPr>
              <a:t>A solution to the knapsack problem can be obtained by making a sequence of decisions on the variables </a:t>
            </a:r>
            <a:r>
              <a:rPr lang="en-US" i="1" dirty="0">
                <a:latin typeface="Times-Roman"/>
              </a:rPr>
              <a:t>x</a:t>
            </a:r>
            <a:r>
              <a:rPr lang="en-US" i="1" baseline="-25000" dirty="0">
                <a:latin typeface="Times-Roman"/>
              </a:rPr>
              <a:t>1</a:t>
            </a:r>
            <a:r>
              <a:rPr lang="en-US" i="1" dirty="0">
                <a:latin typeface="Times-Roman"/>
              </a:rPr>
              <a:t>,x</a:t>
            </a:r>
            <a:r>
              <a:rPr lang="en-US" i="1" baseline="-25000" dirty="0">
                <a:latin typeface="Times-Roman"/>
              </a:rPr>
              <a:t>2</a:t>
            </a:r>
            <a:r>
              <a:rPr lang="en-US" i="1" dirty="0">
                <a:latin typeface="Times-Roman"/>
              </a:rPr>
              <a:t>,x</a:t>
            </a:r>
            <a:r>
              <a:rPr lang="en-US" i="1" baseline="-25000" dirty="0">
                <a:latin typeface="Times-Roman"/>
              </a:rPr>
              <a:t>3</a:t>
            </a:r>
            <a:r>
              <a:rPr lang="en-US" i="1" dirty="0">
                <a:latin typeface="Times-Roman"/>
              </a:rPr>
              <a:t>,....</a:t>
            </a:r>
            <a:r>
              <a:rPr lang="en-US" i="1" dirty="0" err="1">
                <a:latin typeface="Times-Roman"/>
              </a:rPr>
              <a:t>x</a:t>
            </a:r>
            <a:r>
              <a:rPr lang="en-US" i="1" baseline="-25000" dirty="0" err="1">
                <a:latin typeface="Times-Roman"/>
              </a:rPr>
              <a:t>n</a:t>
            </a:r>
            <a:r>
              <a:rPr lang="en-US" dirty="0">
                <a:latin typeface="Times-Roman"/>
              </a:rPr>
              <a:t>. A decision on variable </a:t>
            </a:r>
            <a:r>
              <a:rPr lang="en-US" i="1" dirty="0">
                <a:latin typeface="Times-Roman"/>
              </a:rPr>
              <a:t>x</a:t>
            </a:r>
            <a:r>
              <a:rPr lang="en-US" i="1" baseline="-25000" dirty="0">
                <a:latin typeface="Times-Roman"/>
              </a:rPr>
              <a:t>i</a:t>
            </a:r>
            <a:r>
              <a:rPr lang="en-US" dirty="0">
                <a:latin typeface="Times-Roman"/>
              </a:rPr>
              <a:t> involves determining which of the values </a:t>
            </a:r>
            <a:r>
              <a:rPr lang="en-US" i="1" dirty="0">
                <a:latin typeface="Times-Roman"/>
              </a:rPr>
              <a:t>0 or 1</a:t>
            </a:r>
            <a:r>
              <a:rPr lang="en-US" dirty="0">
                <a:latin typeface="Times-Roman"/>
              </a:rPr>
              <a:t> is to be assigned to it. Let us assume that decisions on the </a:t>
            </a:r>
            <a:r>
              <a:rPr lang="en-US" i="1" dirty="0">
                <a:latin typeface="Times-Roman"/>
              </a:rPr>
              <a:t>x</a:t>
            </a:r>
            <a:r>
              <a:rPr lang="en-US" i="1" baseline="-25000" dirty="0">
                <a:latin typeface="Times-Roman"/>
              </a:rPr>
              <a:t>i</a:t>
            </a:r>
            <a:r>
              <a:rPr lang="en-US" dirty="0">
                <a:latin typeface="Times-Roman"/>
              </a:rPr>
              <a:t> are made in the order </a:t>
            </a:r>
            <a:r>
              <a:rPr lang="en-US" i="1" dirty="0">
                <a:latin typeface="Times-Roman"/>
              </a:rPr>
              <a:t>x</a:t>
            </a:r>
            <a:r>
              <a:rPr lang="en-US" i="1" baseline="-25000" dirty="0">
                <a:latin typeface="Times-Roman"/>
              </a:rPr>
              <a:t>n</a:t>
            </a:r>
            <a:r>
              <a:rPr lang="en-US" i="1" dirty="0">
                <a:latin typeface="Times-Roman"/>
              </a:rPr>
              <a:t>,x</a:t>
            </a:r>
            <a:r>
              <a:rPr lang="en-US" i="1" baseline="-25000" dirty="0">
                <a:latin typeface="Times-Roman"/>
              </a:rPr>
              <a:t>n-1</a:t>
            </a:r>
            <a:r>
              <a:rPr lang="en-US" i="1" dirty="0">
                <a:latin typeface="Times-Roman"/>
              </a:rPr>
              <a:t>,.,x</a:t>
            </a:r>
            <a:r>
              <a:rPr lang="en-US" i="1" baseline="-25000" dirty="0">
                <a:latin typeface="Times-Roman"/>
              </a:rPr>
              <a:t>2</a:t>
            </a:r>
            <a:r>
              <a:rPr lang="en-US" i="1" dirty="0">
                <a:latin typeface="Times-Roman"/>
              </a:rPr>
              <a:t>,x</a:t>
            </a:r>
            <a:r>
              <a:rPr lang="en-US" i="1" baseline="-25000" dirty="0">
                <a:latin typeface="Times-Roman"/>
              </a:rPr>
              <a:t>1</a:t>
            </a:r>
            <a:r>
              <a:rPr lang="en-US" i="1" dirty="0">
                <a:latin typeface="Times-Roman"/>
              </a:rPr>
              <a:t>.</a:t>
            </a:r>
            <a:r>
              <a:rPr lang="en-US" dirty="0">
                <a:latin typeface="Times-Roman"/>
              </a:rPr>
              <a:t> Following a decision on </a:t>
            </a:r>
            <a:r>
              <a:rPr lang="en-US" dirty="0" err="1">
                <a:latin typeface="Times-Roman"/>
              </a:rPr>
              <a:t>x</a:t>
            </a:r>
            <a:r>
              <a:rPr lang="en-US" baseline="-25000" dirty="0" err="1">
                <a:latin typeface="Times-Roman"/>
              </a:rPr>
              <a:t>n</a:t>
            </a:r>
            <a:r>
              <a:rPr lang="en-US" baseline="-25000" dirty="0">
                <a:latin typeface="Times-Roman"/>
              </a:rPr>
              <a:t> </a:t>
            </a:r>
            <a:r>
              <a:rPr lang="en-US" dirty="0">
                <a:latin typeface="Times-Roman"/>
              </a:rPr>
              <a:t>, we may be in one of two possible states :</a:t>
            </a:r>
          </a:p>
          <a:p>
            <a:pPr lvl="1">
              <a:lnSpc>
                <a:spcPct val="100000"/>
              </a:lnSpc>
            </a:pPr>
            <a:r>
              <a:rPr lang="en-US" dirty="0">
                <a:latin typeface="Times-Roman"/>
              </a:rPr>
              <a:t>the capacity remaining in the knapsack is </a:t>
            </a:r>
            <a:r>
              <a:rPr lang="en-US" i="1" dirty="0">
                <a:latin typeface="Times-Roman"/>
              </a:rPr>
              <a:t>m</a:t>
            </a:r>
            <a:r>
              <a:rPr lang="en-US" dirty="0">
                <a:latin typeface="Times-Roman"/>
              </a:rPr>
              <a:t> and no profit has accrued or  </a:t>
            </a:r>
          </a:p>
          <a:p>
            <a:pPr lvl="1">
              <a:lnSpc>
                <a:spcPct val="100000"/>
              </a:lnSpc>
            </a:pPr>
            <a:r>
              <a:rPr lang="en-US" dirty="0">
                <a:latin typeface="Times-Roman"/>
              </a:rPr>
              <a:t>the capacity remaining is </a:t>
            </a:r>
            <a:r>
              <a:rPr lang="en-US" i="1" dirty="0">
                <a:latin typeface="Times-Roman"/>
              </a:rPr>
              <a:t>m - </a:t>
            </a:r>
            <a:r>
              <a:rPr lang="en-US" i="1" dirty="0" err="1">
                <a:latin typeface="Times-Roman"/>
              </a:rPr>
              <a:t>w</a:t>
            </a:r>
            <a:r>
              <a:rPr lang="en-US" i="1" baseline="-25000" dirty="0" err="1">
                <a:latin typeface="Times-Roman"/>
              </a:rPr>
              <a:t>n</a:t>
            </a:r>
            <a:r>
              <a:rPr lang="en-US" dirty="0">
                <a:latin typeface="Times-Roman"/>
              </a:rPr>
              <a:t> and a profit of </a:t>
            </a:r>
            <a:r>
              <a:rPr lang="en-US" i="1" dirty="0" err="1">
                <a:latin typeface="Times-Roman"/>
              </a:rPr>
              <a:t>p</a:t>
            </a:r>
            <a:r>
              <a:rPr lang="en-US" i="1" baseline="-25000" dirty="0" err="1">
                <a:latin typeface="Times-Roman"/>
              </a:rPr>
              <a:t>n</a:t>
            </a:r>
            <a:r>
              <a:rPr lang="en-US" dirty="0">
                <a:latin typeface="Times-Roman"/>
              </a:rPr>
              <a:t> has accrued . </a:t>
            </a:r>
          </a:p>
          <a:p>
            <a:pPr>
              <a:lnSpc>
                <a:spcPct val="100000"/>
              </a:lnSpc>
            </a:pPr>
            <a:r>
              <a:rPr lang="en-US" dirty="0">
                <a:latin typeface="Times-Roman"/>
              </a:rPr>
              <a:t>It is clear that the remaining decisions </a:t>
            </a:r>
            <a:r>
              <a:rPr lang="en-US" i="1" dirty="0">
                <a:latin typeface="Times-Roman"/>
              </a:rPr>
              <a:t>x</a:t>
            </a:r>
            <a:r>
              <a:rPr lang="en-US" i="1" baseline="-25000" dirty="0">
                <a:latin typeface="Times-Roman"/>
              </a:rPr>
              <a:t>n-1</a:t>
            </a:r>
            <a:r>
              <a:rPr lang="en-US" i="1" dirty="0">
                <a:latin typeface="Times-Roman"/>
              </a:rPr>
              <a:t>,...x</a:t>
            </a:r>
            <a:r>
              <a:rPr lang="en-US" i="1" baseline="-25000" dirty="0">
                <a:latin typeface="Times-Roman"/>
              </a:rPr>
              <a:t>1</a:t>
            </a:r>
            <a:r>
              <a:rPr lang="en-US" dirty="0">
                <a:latin typeface="Times-Roman"/>
              </a:rPr>
              <a:t>  must be optimal with respect to the problem state resulting from the decision on </a:t>
            </a:r>
            <a:r>
              <a:rPr lang="en-US" dirty="0" err="1">
                <a:latin typeface="Times-Roman"/>
              </a:rPr>
              <a:t>x</a:t>
            </a:r>
            <a:r>
              <a:rPr lang="en-US" baseline="-25000" dirty="0" err="1">
                <a:latin typeface="Times-Roman"/>
              </a:rPr>
              <a:t>n</a:t>
            </a:r>
            <a:r>
              <a:rPr lang="en-US" dirty="0">
                <a:latin typeface="Times-Roman"/>
              </a:rPr>
              <a:t>. Otherwise , </a:t>
            </a:r>
            <a:r>
              <a:rPr lang="en-US" i="1" dirty="0" err="1">
                <a:latin typeface="Times-Roman"/>
              </a:rPr>
              <a:t>x</a:t>
            </a:r>
            <a:r>
              <a:rPr lang="en-US" i="1" baseline="-25000" dirty="0" err="1">
                <a:latin typeface="Times-Roman"/>
              </a:rPr>
              <a:t>n</a:t>
            </a:r>
            <a:r>
              <a:rPr lang="en-US" i="1" dirty="0">
                <a:latin typeface="Times-Roman"/>
              </a:rPr>
              <a:t>,....x</a:t>
            </a:r>
            <a:r>
              <a:rPr lang="en-US" i="1" baseline="-25000" dirty="0">
                <a:latin typeface="Times-Roman"/>
              </a:rPr>
              <a:t>1</a:t>
            </a:r>
            <a:r>
              <a:rPr lang="en-US" dirty="0">
                <a:latin typeface="Times-Roman"/>
              </a:rPr>
              <a:t> will not be optimal</a:t>
            </a:r>
          </a:p>
        </p:txBody>
      </p:sp>
    </p:spTree>
    <p:extLst>
      <p:ext uri="{BB962C8B-B14F-4D97-AF65-F5344CB8AC3E}">
        <p14:creationId xmlns:p14="http://schemas.microsoft.com/office/powerpoint/2010/main" val="29737888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BCEBA488-EE19-A2D7-77AC-B263BB2CDB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7190150"/>
              </p:ext>
            </p:extLst>
          </p:nvPr>
        </p:nvGraphicFramePr>
        <p:xfrm>
          <a:off x="6745354" y="2342318"/>
          <a:ext cx="4969569" cy="2255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1779">
                  <a:extLst>
                    <a:ext uri="{9D8B030D-6E8A-4147-A177-3AD203B41FA5}">
                      <a16:colId xmlns:a16="http://schemas.microsoft.com/office/drawing/2014/main" val="923164984"/>
                    </a:ext>
                  </a:extLst>
                </a:gridCol>
                <a:gridCol w="451779">
                  <a:extLst>
                    <a:ext uri="{9D8B030D-6E8A-4147-A177-3AD203B41FA5}">
                      <a16:colId xmlns:a16="http://schemas.microsoft.com/office/drawing/2014/main" val="4288925907"/>
                    </a:ext>
                  </a:extLst>
                </a:gridCol>
                <a:gridCol w="451779">
                  <a:extLst>
                    <a:ext uri="{9D8B030D-6E8A-4147-A177-3AD203B41FA5}">
                      <a16:colId xmlns:a16="http://schemas.microsoft.com/office/drawing/2014/main" val="2102024431"/>
                    </a:ext>
                  </a:extLst>
                </a:gridCol>
                <a:gridCol w="451779">
                  <a:extLst>
                    <a:ext uri="{9D8B030D-6E8A-4147-A177-3AD203B41FA5}">
                      <a16:colId xmlns:a16="http://schemas.microsoft.com/office/drawing/2014/main" val="1814895847"/>
                    </a:ext>
                  </a:extLst>
                </a:gridCol>
                <a:gridCol w="451779">
                  <a:extLst>
                    <a:ext uri="{9D8B030D-6E8A-4147-A177-3AD203B41FA5}">
                      <a16:colId xmlns:a16="http://schemas.microsoft.com/office/drawing/2014/main" val="3174873939"/>
                    </a:ext>
                  </a:extLst>
                </a:gridCol>
                <a:gridCol w="451779">
                  <a:extLst>
                    <a:ext uri="{9D8B030D-6E8A-4147-A177-3AD203B41FA5}">
                      <a16:colId xmlns:a16="http://schemas.microsoft.com/office/drawing/2014/main" val="856714116"/>
                    </a:ext>
                  </a:extLst>
                </a:gridCol>
                <a:gridCol w="451779">
                  <a:extLst>
                    <a:ext uri="{9D8B030D-6E8A-4147-A177-3AD203B41FA5}">
                      <a16:colId xmlns:a16="http://schemas.microsoft.com/office/drawing/2014/main" val="587142733"/>
                    </a:ext>
                  </a:extLst>
                </a:gridCol>
                <a:gridCol w="451779">
                  <a:extLst>
                    <a:ext uri="{9D8B030D-6E8A-4147-A177-3AD203B41FA5}">
                      <a16:colId xmlns:a16="http://schemas.microsoft.com/office/drawing/2014/main" val="2127400784"/>
                    </a:ext>
                  </a:extLst>
                </a:gridCol>
                <a:gridCol w="451779">
                  <a:extLst>
                    <a:ext uri="{9D8B030D-6E8A-4147-A177-3AD203B41FA5}">
                      <a16:colId xmlns:a16="http://schemas.microsoft.com/office/drawing/2014/main" val="670795710"/>
                    </a:ext>
                  </a:extLst>
                </a:gridCol>
                <a:gridCol w="451779">
                  <a:extLst>
                    <a:ext uri="{9D8B030D-6E8A-4147-A177-3AD203B41FA5}">
                      <a16:colId xmlns:a16="http://schemas.microsoft.com/office/drawing/2014/main" val="429019465"/>
                    </a:ext>
                  </a:extLst>
                </a:gridCol>
                <a:gridCol w="451779">
                  <a:extLst>
                    <a:ext uri="{9D8B030D-6E8A-4147-A177-3AD203B41FA5}">
                      <a16:colId xmlns:a16="http://schemas.microsoft.com/office/drawing/2014/main" val="3104622609"/>
                    </a:ext>
                  </a:extLst>
                </a:gridCol>
              </a:tblGrid>
              <a:tr h="339918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w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106680"/>
                  </a:ext>
                </a:extLst>
              </a:tr>
              <a:tr h="33991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p</a:t>
                      </a:r>
                      <a:r>
                        <a:rPr lang="en-US" sz="2000" baseline="-25000" dirty="0">
                          <a:solidFill>
                            <a:schemeClr val="tx1"/>
                          </a:solidFill>
                        </a:rPr>
                        <a:t>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chemeClr val="tx1"/>
                          </a:solidFill>
                        </a:rPr>
                        <a:t>w</a:t>
                      </a:r>
                      <a:r>
                        <a:rPr lang="en-US" sz="2000" baseline="-25000" dirty="0" err="1">
                          <a:solidFill>
                            <a:schemeClr val="tx1"/>
                          </a:solidFill>
                        </a:rPr>
                        <a:t>i</a:t>
                      </a:r>
                      <a:endParaRPr lang="en-US" sz="2000" baseline="-25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2592681"/>
                  </a:ext>
                </a:extLst>
              </a:tr>
              <a:tr h="33991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>
                          <a:solidFill>
                            <a:schemeClr val="tx1"/>
                          </a:solidFill>
                        </a:rPr>
                        <a:t>i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1711451"/>
                  </a:ext>
                </a:extLst>
              </a:tr>
              <a:tr h="33991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8821108"/>
                  </a:ext>
                </a:extLst>
              </a:tr>
              <a:tr h="33991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9540960"/>
                  </a:ext>
                </a:extLst>
              </a:tr>
              <a:tr h="33991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30432221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AACAF39D-0057-D348-5617-E60D0CAA07B3}"/>
              </a:ext>
            </a:extLst>
          </p:cNvPr>
          <p:cNvSpPr txBox="1"/>
          <p:nvPr/>
        </p:nvSpPr>
        <p:spPr>
          <a:xfrm>
            <a:off x="530086" y="289907"/>
            <a:ext cx="975360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dirty="0">
                <a:latin typeface="Times-Roman"/>
              </a:rPr>
              <a:t>Consider the knapsack instance n=3  and knapsack capacity m=6 </a:t>
            </a:r>
          </a:p>
          <a:p>
            <a:pPr algn="l"/>
            <a:r>
              <a:rPr lang="en-US" sz="2400" dirty="0">
                <a:latin typeface="Times-Roman"/>
              </a:rPr>
              <a:t>(w1,w2,w3)= (2,3,4), </a:t>
            </a:r>
            <a:r>
              <a:rPr lang="pt-BR" sz="2400" dirty="0">
                <a:latin typeface="Times-Roman"/>
              </a:rPr>
              <a:t>(p1,p2,p3)= (11,15,12) .</a:t>
            </a:r>
            <a:endParaRPr lang="en-US" sz="2400" dirty="0">
              <a:latin typeface="Times-Roman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751929B-0433-3EAA-AC8E-F17D29CEA74D}"/>
              </a:ext>
            </a:extLst>
          </p:cNvPr>
          <p:cNvSpPr txBox="1"/>
          <p:nvPr/>
        </p:nvSpPr>
        <p:spPr>
          <a:xfrm>
            <a:off x="9077874" y="3479558"/>
            <a:ext cx="304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0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407B967-EA54-0FFD-3DD7-D7BDF8A93D98}"/>
              </a:ext>
            </a:extLst>
          </p:cNvPr>
          <p:cNvSpPr txBox="1"/>
          <p:nvPr/>
        </p:nvSpPr>
        <p:spPr>
          <a:xfrm>
            <a:off x="9469151" y="3479558"/>
            <a:ext cx="4306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11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2E70C3C-8984-9085-D7CF-0854CE77A721}"/>
              </a:ext>
            </a:extLst>
          </p:cNvPr>
          <p:cNvSpPr txBox="1"/>
          <p:nvPr/>
        </p:nvSpPr>
        <p:spPr>
          <a:xfrm>
            <a:off x="6619457" y="1951667"/>
            <a:ext cx="35780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latin typeface="Times-Roman"/>
              </a:rPr>
              <a:t>K</a:t>
            </a:r>
            <a:endParaRPr lang="en-US" b="1" dirty="0">
              <a:latin typeface="Times-Roman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980F462-9E68-A145-58F6-EC37C245F997}"/>
              </a:ext>
            </a:extLst>
          </p:cNvPr>
          <p:cNvSpPr txBox="1"/>
          <p:nvPr/>
        </p:nvSpPr>
        <p:spPr>
          <a:xfrm>
            <a:off x="9923382" y="3459681"/>
            <a:ext cx="4306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11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C8886B2-215A-FC4C-59B3-CA4ABC6CDF4B}"/>
              </a:ext>
            </a:extLst>
          </p:cNvPr>
          <p:cNvSpPr txBox="1"/>
          <p:nvPr/>
        </p:nvSpPr>
        <p:spPr>
          <a:xfrm>
            <a:off x="10329730" y="3459682"/>
            <a:ext cx="4306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11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E7516FE-A5A7-7E62-3991-EDEC7AEC8674}"/>
              </a:ext>
            </a:extLst>
          </p:cNvPr>
          <p:cNvSpPr txBox="1"/>
          <p:nvPr/>
        </p:nvSpPr>
        <p:spPr>
          <a:xfrm>
            <a:off x="10790582" y="3472931"/>
            <a:ext cx="4306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11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6D49AEC-1025-C1E6-6F84-0624822D30E9}"/>
              </a:ext>
            </a:extLst>
          </p:cNvPr>
          <p:cNvSpPr txBox="1"/>
          <p:nvPr/>
        </p:nvSpPr>
        <p:spPr>
          <a:xfrm>
            <a:off x="11254404" y="3472930"/>
            <a:ext cx="4306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11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A5B836E-8139-66BB-881E-981C36AED118}"/>
              </a:ext>
            </a:extLst>
          </p:cNvPr>
          <p:cNvSpPr txBox="1"/>
          <p:nvPr/>
        </p:nvSpPr>
        <p:spPr>
          <a:xfrm>
            <a:off x="589718" y="1480394"/>
            <a:ext cx="5870714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Times-Roman"/>
              </a:rPr>
              <a:t>K[1 ,2] = max{ K[1-1,2], K[1-1, 2-2 ] + 11 }</a:t>
            </a:r>
          </a:p>
          <a:p>
            <a:r>
              <a:rPr lang="en-US" baseline="-25000" dirty="0">
                <a:latin typeface="Times-Roman"/>
              </a:rPr>
              <a:t>                   </a:t>
            </a:r>
            <a:endParaRPr lang="en-US" sz="1400" baseline="-25000" dirty="0">
              <a:latin typeface="Times-Roman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ED0DD26-E927-386F-E5FD-2696B69B5C3E}"/>
              </a:ext>
            </a:extLst>
          </p:cNvPr>
          <p:cNvSpPr txBox="1"/>
          <p:nvPr/>
        </p:nvSpPr>
        <p:spPr>
          <a:xfrm>
            <a:off x="1315276" y="1763408"/>
            <a:ext cx="623514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latin typeface="Times-Roman"/>
              </a:rPr>
              <a:t>= max{ K[</a:t>
            </a:r>
            <a:r>
              <a:rPr lang="en-US" dirty="0">
                <a:latin typeface="Times-Roman"/>
              </a:rPr>
              <a:t>0</a:t>
            </a:r>
            <a:r>
              <a:rPr lang="en-US" sz="1800" dirty="0">
                <a:latin typeface="Times-Roman"/>
              </a:rPr>
              <a:t>,2], K[</a:t>
            </a:r>
            <a:r>
              <a:rPr lang="en-US" dirty="0">
                <a:latin typeface="Times-Roman"/>
              </a:rPr>
              <a:t>0</a:t>
            </a:r>
            <a:r>
              <a:rPr lang="en-US" sz="1800" dirty="0">
                <a:latin typeface="Times-Roman"/>
              </a:rPr>
              <a:t>, 0 ] + 11 }</a:t>
            </a:r>
          </a:p>
          <a:p>
            <a:r>
              <a:rPr lang="en-US" dirty="0">
                <a:latin typeface="Times-Roman"/>
              </a:rPr>
              <a:t>= max{ 0,11} = 11</a:t>
            </a:r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523E17E-51AA-BF93-9BA3-B64D1A301387}"/>
              </a:ext>
            </a:extLst>
          </p:cNvPr>
          <p:cNvSpPr txBox="1"/>
          <p:nvPr/>
        </p:nvSpPr>
        <p:spPr>
          <a:xfrm>
            <a:off x="596346" y="2401422"/>
            <a:ext cx="5870714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Times-Roman"/>
              </a:rPr>
              <a:t>K[1 ,3] = max{ K[1-1,3], K[1-1, 3-2 ] + 11 }</a:t>
            </a:r>
          </a:p>
          <a:p>
            <a:r>
              <a:rPr lang="en-US" baseline="-25000" dirty="0">
                <a:latin typeface="Times-Roman"/>
              </a:rPr>
              <a:t>                   </a:t>
            </a:r>
            <a:endParaRPr lang="en-US" sz="1400" baseline="-25000" dirty="0">
              <a:latin typeface="Times-Roman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2E3AB1F-D16F-D87A-4391-7193BCB6CDFE}"/>
              </a:ext>
            </a:extLst>
          </p:cNvPr>
          <p:cNvSpPr txBox="1"/>
          <p:nvPr/>
        </p:nvSpPr>
        <p:spPr>
          <a:xfrm>
            <a:off x="1321904" y="2684436"/>
            <a:ext cx="623514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latin typeface="Times-Roman"/>
              </a:rPr>
              <a:t>= max{ K[</a:t>
            </a:r>
            <a:r>
              <a:rPr lang="en-US" dirty="0">
                <a:latin typeface="Times-Roman"/>
              </a:rPr>
              <a:t>0</a:t>
            </a:r>
            <a:r>
              <a:rPr lang="en-US" sz="1800" dirty="0">
                <a:latin typeface="Times-Roman"/>
              </a:rPr>
              <a:t>,3], K[</a:t>
            </a:r>
            <a:r>
              <a:rPr lang="en-US" dirty="0">
                <a:latin typeface="Times-Roman"/>
              </a:rPr>
              <a:t>0</a:t>
            </a:r>
            <a:r>
              <a:rPr lang="en-US" sz="1800" dirty="0">
                <a:latin typeface="Times-Roman"/>
              </a:rPr>
              <a:t>, 1 ] + 11 }</a:t>
            </a:r>
          </a:p>
          <a:p>
            <a:r>
              <a:rPr lang="en-US" dirty="0">
                <a:latin typeface="Times-Roman"/>
              </a:rPr>
              <a:t>= max{ 0,11} = 11</a:t>
            </a:r>
            <a:endParaRPr 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53779BB-C251-6383-FB09-D2F345DA42D1}"/>
              </a:ext>
            </a:extLst>
          </p:cNvPr>
          <p:cNvSpPr txBox="1"/>
          <p:nvPr/>
        </p:nvSpPr>
        <p:spPr>
          <a:xfrm>
            <a:off x="576468" y="3282693"/>
            <a:ext cx="5870714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Times-Roman"/>
              </a:rPr>
              <a:t>K[1 ,4] = max{ K[1-1,4], K[1-1, 4-2 ] + 11 }</a:t>
            </a:r>
          </a:p>
          <a:p>
            <a:r>
              <a:rPr lang="en-US" baseline="-25000" dirty="0">
                <a:latin typeface="Times-Roman"/>
              </a:rPr>
              <a:t>                   </a:t>
            </a:r>
            <a:endParaRPr lang="en-US" sz="1400" baseline="-25000" dirty="0">
              <a:latin typeface="Times-Roman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DB103FE-A499-CFB8-8B4B-F8A18F3B9F62}"/>
              </a:ext>
            </a:extLst>
          </p:cNvPr>
          <p:cNvSpPr txBox="1"/>
          <p:nvPr/>
        </p:nvSpPr>
        <p:spPr>
          <a:xfrm>
            <a:off x="1302026" y="3565707"/>
            <a:ext cx="623514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latin typeface="Times-Roman"/>
              </a:rPr>
              <a:t>= max{ K[</a:t>
            </a:r>
            <a:r>
              <a:rPr lang="en-US" dirty="0">
                <a:latin typeface="Times-Roman"/>
              </a:rPr>
              <a:t>0</a:t>
            </a:r>
            <a:r>
              <a:rPr lang="en-US" sz="1800" dirty="0">
                <a:latin typeface="Times-Roman"/>
              </a:rPr>
              <a:t>,4], K[</a:t>
            </a:r>
            <a:r>
              <a:rPr lang="en-US" dirty="0">
                <a:latin typeface="Times-Roman"/>
              </a:rPr>
              <a:t>0</a:t>
            </a:r>
            <a:r>
              <a:rPr lang="en-US" sz="1800" dirty="0">
                <a:latin typeface="Times-Roman"/>
              </a:rPr>
              <a:t>, 2 ] + 11 }</a:t>
            </a:r>
          </a:p>
          <a:p>
            <a:r>
              <a:rPr lang="en-US" dirty="0">
                <a:latin typeface="Times-Roman"/>
              </a:rPr>
              <a:t>= max{ 0,11} = 11</a:t>
            </a:r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44B650D-361D-ED41-E4C5-759088AC8976}"/>
              </a:ext>
            </a:extLst>
          </p:cNvPr>
          <p:cNvSpPr txBox="1"/>
          <p:nvPr/>
        </p:nvSpPr>
        <p:spPr>
          <a:xfrm>
            <a:off x="569843" y="4137460"/>
            <a:ext cx="5870714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Times-Roman"/>
              </a:rPr>
              <a:t>K[1 ,5] = max{ K[1-1,5], K[1-1, 5-2 ] + 11 }</a:t>
            </a:r>
          </a:p>
          <a:p>
            <a:r>
              <a:rPr lang="en-US" baseline="-25000" dirty="0">
                <a:latin typeface="Times-Roman"/>
              </a:rPr>
              <a:t>                   </a:t>
            </a:r>
            <a:endParaRPr lang="en-US" sz="1400" baseline="-25000" dirty="0">
              <a:latin typeface="Times-Roman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3895A40-D621-BB46-FA0E-7AC7F79E0F08}"/>
              </a:ext>
            </a:extLst>
          </p:cNvPr>
          <p:cNvSpPr txBox="1"/>
          <p:nvPr/>
        </p:nvSpPr>
        <p:spPr>
          <a:xfrm>
            <a:off x="1295401" y="4420474"/>
            <a:ext cx="623514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latin typeface="Times-Roman"/>
              </a:rPr>
              <a:t>= max{ K[</a:t>
            </a:r>
            <a:r>
              <a:rPr lang="en-US" dirty="0">
                <a:latin typeface="Times-Roman"/>
              </a:rPr>
              <a:t>0</a:t>
            </a:r>
            <a:r>
              <a:rPr lang="en-US" sz="1800" dirty="0">
                <a:latin typeface="Times-Roman"/>
              </a:rPr>
              <a:t>,5], K[</a:t>
            </a:r>
            <a:r>
              <a:rPr lang="en-US" dirty="0">
                <a:latin typeface="Times-Roman"/>
              </a:rPr>
              <a:t>0</a:t>
            </a:r>
            <a:r>
              <a:rPr lang="en-US" sz="1800" dirty="0">
                <a:latin typeface="Times-Roman"/>
              </a:rPr>
              <a:t>, 3 ] + 11 }</a:t>
            </a:r>
          </a:p>
          <a:p>
            <a:r>
              <a:rPr lang="en-US" dirty="0">
                <a:latin typeface="Times-Roman"/>
              </a:rPr>
              <a:t>= max{ 0,11} = 11</a:t>
            </a:r>
            <a:endParaRPr lang="en-US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5A8C2F7-999F-588B-74EE-F22659C49790}"/>
              </a:ext>
            </a:extLst>
          </p:cNvPr>
          <p:cNvSpPr txBox="1"/>
          <p:nvPr/>
        </p:nvSpPr>
        <p:spPr>
          <a:xfrm>
            <a:off x="563216" y="4978978"/>
            <a:ext cx="5870714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Times-Roman"/>
              </a:rPr>
              <a:t>K[1 ,6] = max{ K[1-1,6], K[1-1, 6-2 ] + 11 }</a:t>
            </a:r>
          </a:p>
          <a:p>
            <a:r>
              <a:rPr lang="en-US" baseline="-25000" dirty="0">
                <a:latin typeface="Times-Roman"/>
              </a:rPr>
              <a:t>                   </a:t>
            </a:r>
            <a:endParaRPr lang="en-US" sz="1400" baseline="-25000" dirty="0">
              <a:latin typeface="Times-Roman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6ED7B8F-F93C-6A83-CB8E-9DD911461364}"/>
              </a:ext>
            </a:extLst>
          </p:cNvPr>
          <p:cNvSpPr txBox="1"/>
          <p:nvPr/>
        </p:nvSpPr>
        <p:spPr>
          <a:xfrm>
            <a:off x="1288774" y="5271323"/>
            <a:ext cx="623514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latin typeface="Times-Roman"/>
              </a:rPr>
              <a:t>= max{ K[</a:t>
            </a:r>
            <a:r>
              <a:rPr lang="en-US" dirty="0">
                <a:latin typeface="Times-Roman"/>
              </a:rPr>
              <a:t>0</a:t>
            </a:r>
            <a:r>
              <a:rPr lang="en-US" sz="1800" dirty="0">
                <a:latin typeface="Times-Roman"/>
              </a:rPr>
              <a:t>,5], K[</a:t>
            </a:r>
            <a:r>
              <a:rPr lang="en-US" dirty="0">
                <a:latin typeface="Times-Roman"/>
              </a:rPr>
              <a:t>0</a:t>
            </a:r>
            <a:r>
              <a:rPr lang="en-US" sz="1800" dirty="0">
                <a:latin typeface="Times-Roman"/>
              </a:rPr>
              <a:t>, 4 ] + 11 }</a:t>
            </a:r>
          </a:p>
          <a:p>
            <a:r>
              <a:rPr lang="en-US" dirty="0">
                <a:latin typeface="Times-Roman"/>
              </a:rPr>
              <a:t>= max{ 0,11} = 11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A5114D1-A2AC-A653-D984-11E1894356A7}"/>
              </a:ext>
            </a:extLst>
          </p:cNvPr>
          <p:cNvSpPr txBox="1"/>
          <p:nvPr/>
        </p:nvSpPr>
        <p:spPr>
          <a:xfrm>
            <a:off x="7132986" y="788064"/>
            <a:ext cx="619538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400">
                <a:latin typeface="Times-Roman"/>
              </a:defRPr>
            </a:lvl1pPr>
          </a:lstStyle>
          <a:p>
            <a:r>
              <a:rPr lang="en-US" sz="2000" dirty="0"/>
              <a:t>if </a:t>
            </a:r>
            <a:r>
              <a:rPr lang="en-US" sz="2000" dirty="0" err="1"/>
              <a:t>w</a:t>
            </a:r>
            <a:r>
              <a:rPr lang="en-US" sz="2000" baseline="-25000" dirty="0" err="1"/>
              <a:t>i</a:t>
            </a:r>
            <a:r>
              <a:rPr lang="en-US" sz="2000" dirty="0"/>
              <a:t> &lt;=w </a:t>
            </a:r>
          </a:p>
          <a:p>
            <a:r>
              <a:rPr lang="en-US" sz="2000" dirty="0"/>
              <a:t>    K[</a:t>
            </a:r>
            <a:r>
              <a:rPr lang="en-US" sz="2000" dirty="0" err="1"/>
              <a:t>i,w</a:t>
            </a:r>
            <a:r>
              <a:rPr lang="en-US" sz="2000" dirty="0"/>
              <a:t>]= max{ K[i-1,w],</a:t>
            </a:r>
            <a:r>
              <a:rPr lang="en-US" sz="2000" dirty="0">
                <a:latin typeface="Times-Roman"/>
              </a:rPr>
              <a:t> K[i-1,w-w</a:t>
            </a:r>
            <a:r>
              <a:rPr lang="en-US" sz="2000" baseline="-25000" dirty="0">
                <a:latin typeface="Times-Roman"/>
              </a:rPr>
              <a:t>i </a:t>
            </a:r>
            <a:r>
              <a:rPr lang="en-US" sz="2000" dirty="0">
                <a:latin typeface="Times-Roman"/>
              </a:rPr>
              <a:t> ] + p</a:t>
            </a:r>
            <a:r>
              <a:rPr lang="en-US" sz="2000" baseline="-25000" dirty="0">
                <a:latin typeface="Times-Roman"/>
              </a:rPr>
              <a:t>i</a:t>
            </a:r>
            <a:r>
              <a:rPr lang="en-US" sz="2000" dirty="0">
                <a:latin typeface="Times-Roman"/>
              </a:rPr>
              <a:t> }</a:t>
            </a:r>
            <a:endParaRPr lang="en-US" sz="2000" dirty="0"/>
          </a:p>
          <a:p>
            <a:r>
              <a:rPr lang="en-US" sz="2000" dirty="0"/>
              <a:t>else</a:t>
            </a:r>
          </a:p>
          <a:p>
            <a:r>
              <a:rPr lang="en-US" sz="2000" dirty="0"/>
              <a:t>    </a:t>
            </a:r>
            <a:r>
              <a:rPr lang="en-US" sz="2000" dirty="0">
                <a:latin typeface="Times-Roman"/>
              </a:rPr>
              <a:t>K[</a:t>
            </a:r>
            <a:r>
              <a:rPr lang="en-US" sz="2000" dirty="0" err="1">
                <a:latin typeface="Times-Roman"/>
              </a:rPr>
              <a:t>i</a:t>
            </a:r>
            <a:r>
              <a:rPr lang="en-US" sz="2000" dirty="0">
                <a:latin typeface="Times-Roman"/>
              </a:rPr>
              <a:t> ,w] =  K[i-1,w]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49626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6" grpId="0"/>
      <p:bldP spid="17" grpId="0"/>
      <p:bldP spid="18" grpId="0"/>
      <p:bldP spid="19" grpId="0"/>
      <p:bldP spid="21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" name="Group 97">
            <a:extLst>
              <a:ext uri="{FF2B5EF4-FFF2-40B4-BE49-F238E27FC236}">
                <a16:creationId xmlns:a16="http://schemas.microsoft.com/office/drawing/2014/main" id="{BB731C7E-6D57-DD0D-A70D-D98F6FB38393}"/>
              </a:ext>
            </a:extLst>
          </p:cNvPr>
          <p:cNvGrpSpPr/>
          <p:nvPr/>
        </p:nvGrpSpPr>
        <p:grpSpPr>
          <a:xfrm>
            <a:off x="5586399" y="2150672"/>
            <a:ext cx="6679097" cy="4615231"/>
            <a:chOff x="-1" y="741883"/>
            <a:chExt cx="7464472" cy="4915222"/>
          </a:xfrm>
        </p:grpSpPr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5017DB5E-A86A-BFAF-6047-949FBA66774D}"/>
                </a:ext>
              </a:extLst>
            </p:cNvPr>
            <p:cNvSpPr txBox="1"/>
            <p:nvPr/>
          </p:nvSpPr>
          <p:spPr>
            <a:xfrm>
              <a:off x="3664216" y="741883"/>
              <a:ext cx="8415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fib(6)</a:t>
              </a:r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7676543A-954F-BE9D-8008-E49755C4D436}"/>
                </a:ext>
              </a:extLst>
            </p:cNvPr>
            <p:cNvSpPr txBox="1"/>
            <p:nvPr/>
          </p:nvSpPr>
          <p:spPr>
            <a:xfrm>
              <a:off x="2690185" y="1429508"/>
              <a:ext cx="84151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f(5)</a:t>
              </a:r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0ED4FC5D-D1BD-40B3-07ED-277F333520E9}"/>
                </a:ext>
              </a:extLst>
            </p:cNvPr>
            <p:cNvSpPr txBox="1"/>
            <p:nvPr/>
          </p:nvSpPr>
          <p:spPr>
            <a:xfrm>
              <a:off x="5211407" y="1381878"/>
              <a:ext cx="8415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f(4)</a:t>
              </a:r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9EB6872E-9C1C-0CC2-4090-C7CA081AC18B}"/>
                </a:ext>
              </a:extLst>
            </p:cNvPr>
            <p:cNvSpPr txBox="1"/>
            <p:nvPr/>
          </p:nvSpPr>
          <p:spPr>
            <a:xfrm>
              <a:off x="3988897" y="1438486"/>
              <a:ext cx="278295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dirty="0"/>
                <a:t>+</a:t>
              </a:r>
              <a:endParaRPr lang="en-US" b="1" dirty="0"/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DB6AA3F5-0428-69F7-12D8-5956A170E0D3}"/>
                </a:ext>
              </a:extLst>
            </p:cNvPr>
            <p:cNvSpPr txBox="1"/>
            <p:nvPr/>
          </p:nvSpPr>
          <p:spPr>
            <a:xfrm>
              <a:off x="1901681" y="2363785"/>
              <a:ext cx="84151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f(4)</a:t>
              </a:r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0B78F122-D161-ADA6-6ABF-C28B9BA0539C}"/>
                </a:ext>
              </a:extLst>
            </p:cNvPr>
            <p:cNvSpPr txBox="1"/>
            <p:nvPr/>
          </p:nvSpPr>
          <p:spPr>
            <a:xfrm>
              <a:off x="3624460" y="2364649"/>
              <a:ext cx="8415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f(3)</a:t>
              </a:r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18E2FC86-B2CE-3F27-2090-55208570A311}"/>
                </a:ext>
              </a:extLst>
            </p:cNvPr>
            <p:cNvSpPr txBox="1"/>
            <p:nvPr/>
          </p:nvSpPr>
          <p:spPr>
            <a:xfrm>
              <a:off x="2763073" y="2346259"/>
              <a:ext cx="278295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dirty="0"/>
                <a:t>+</a:t>
              </a:r>
              <a:endParaRPr lang="en-US" b="1" dirty="0"/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1C39DFD9-41AD-8EEC-8B95-4291A57DE8DD}"/>
                </a:ext>
              </a:extLst>
            </p:cNvPr>
            <p:cNvSpPr txBox="1"/>
            <p:nvPr/>
          </p:nvSpPr>
          <p:spPr>
            <a:xfrm>
              <a:off x="1113179" y="3125784"/>
              <a:ext cx="84151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f(3)</a:t>
              </a:r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42EFD7D6-C6BE-20A6-E297-BCC5C8D7D555}"/>
                </a:ext>
              </a:extLst>
            </p:cNvPr>
            <p:cNvSpPr txBox="1"/>
            <p:nvPr/>
          </p:nvSpPr>
          <p:spPr>
            <a:xfrm>
              <a:off x="2186606" y="3164604"/>
              <a:ext cx="64273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f(2)</a:t>
              </a:r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A7F1EC4F-7E24-BF77-04C1-88C809035FC2}"/>
                </a:ext>
              </a:extLst>
            </p:cNvPr>
            <p:cNvSpPr txBox="1"/>
            <p:nvPr/>
          </p:nvSpPr>
          <p:spPr>
            <a:xfrm>
              <a:off x="1630017" y="3108258"/>
              <a:ext cx="278295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dirty="0"/>
                <a:t>+</a:t>
              </a:r>
              <a:endParaRPr lang="en-US" b="1" dirty="0"/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4C573AF7-6ADE-2F93-D4BA-946350002780}"/>
                </a:ext>
              </a:extLst>
            </p:cNvPr>
            <p:cNvSpPr txBox="1"/>
            <p:nvPr/>
          </p:nvSpPr>
          <p:spPr>
            <a:xfrm>
              <a:off x="324690" y="3940793"/>
              <a:ext cx="66260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f(2)</a:t>
              </a:r>
            </a:p>
          </p:txBody>
        </p: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C3DF05CC-1258-4F0C-CAD2-337DA77C1D82}"/>
                </a:ext>
              </a:extLst>
            </p:cNvPr>
            <p:cNvSpPr txBox="1"/>
            <p:nvPr/>
          </p:nvSpPr>
          <p:spPr>
            <a:xfrm>
              <a:off x="1119817" y="3941658"/>
              <a:ext cx="659484" cy="4261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f(1)</a:t>
              </a:r>
            </a:p>
          </p:txBody>
        </p: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88F06AEB-790E-0D8E-D6C7-CB6E86A058D3}"/>
                </a:ext>
              </a:extLst>
            </p:cNvPr>
            <p:cNvSpPr txBox="1"/>
            <p:nvPr/>
          </p:nvSpPr>
          <p:spPr>
            <a:xfrm>
              <a:off x="828266" y="3923267"/>
              <a:ext cx="278295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dirty="0"/>
                <a:t>+</a:t>
              </a:r>
              <a:endParaRPr lang="en-US" b="1" dirty="0"/>
            </a:p>
          </p:txBody>
        </p: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C49A60B9-1ACB-9667-C7F3-D1ED8A14AD0D}"/>
                </a:ext>
              </a:extLst>
            </p:cNvPr>
            <p:cNvSpPr txBox="1"/>
            <p:nvPr/>
          </p:nvSpPr>
          <p:spPr>
            <a:xfrm>
              <a:off x="-1" y="4928081"/>
              <a:ext cx="66260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f(1)</a:t>
              </a:r>
            </a:p>
          </p:txBody>
        </p: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36FBD03F-4B10-3753-0AA3-F9A878C6B34E}"/>
                </a:ext>
              </a:extLst>
            </p:cNvPr>
            <p:cNvSpPr txBox="1"/>
            <p:nvPr/>
          </p:nvSpPr>
          <p:spPr>
            <a:xfrm>
              <a:off x="781884" y="4928945"/>
              <a:ext cx="66260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f(0)</a:t>
              </a:r>
            </a:p>
          </p:txBody>
        </p: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FF04DBFE-0364-39BE-7B27-A0DB5871490D}"/>
                </a:ext>
              </a:extLst>
            </p:cNvPr>
            <p:cNvSpPr txBox="1"/>
            <p:nvPr/>
          </p:nvSpPr>
          <p:spPr>
            <a:xfrm>
              <a:off x="516837" y="4910555"/>
              <a:ext cx="278295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dirty="0"/>
                <a:t>+</a:t>
              </a:r>
              <a:endParaRPr lang="en-US" b="1" dirty="0"/>
            </a:p>
          </p:txBody>
        </p:sp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3198161D-FA11-05FB-39DC-6954028B58C3}"/>
                </a:ext>
              </a:extLst>
            </p:cNvPr>
            <p:cNvSpPr txBox="1"/>
            <p:nvPr/>
          </p:nvSpPr>
          <p:spPr>
            <a:xfrm>
              <a:off x="1636644" y="3954909"/>
              <a:ext cx="64273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f(1)</a:t>
              </a:r>
            </a:p>
          </p:txBody>
        </p:sp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442AB9DF-3A5C-9172-EF6D-BA3CDD7CC66D}"/>
                </a:ext>
              </a:extLst>
            </p:cNvPr>
            <p:cNvSpPr txBox="1"/>
            <p:nvPr/>
          </p:nvSpPr>
          <p:spPr>
            <a:xfrm>
              <a:off x="2498036" y="3955773"/>
              <a:ext cx="64273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f(0)</a:t>
              </a:r>
            </a:p>
          </p:txBody>
        </p:sp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65205A49-9B6E-7C6D-A514-6C30CC40FA54}"/>
                </a:ext>
              </a:extLst>
            </p:cNvPr>
            <p:cNvSpPr txBox="1"/>
            <p:nvPr/>
          </p:nvSpPr>
          <p:spPr>
            <a:xfrm>
              <a:off x="2140228" y="3937383"/>
              <a:ext cx="278295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dirty="0"/>
                <a:t>+</a:t>
              </a:r>
              <a:endParaRPr lang="en-US" b="1" dirty="0"/>
            </a:p>
          </p:txBody>
        </p:sp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1599BC89-05DD-B8D5-6A3D-21103D3592C4}"/>
                </a:ext>
              </a:extLst>
            </p:cNvPr>
            <p:cNvSpPr txBox="1"/>
            <p:nvPr/>
          </p:nvSpPr>
          <p:spPr>
            <a:xfrm>
              <a:off x="3266660" y="3138172"/>
              <a:ext cx="66260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f(2)</a:t>
              </a:r>
            </a:p>
          </p:txBody>
        </p: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7B47A9C5-2C81-D471-CC58-049450729C75}"/>
                </a:ext>
              </a:extLst>
            </p:cNvPr>
            <p:cNvSpPr txBox="1"/>
            <p:nvPr/>
          </p:nvSpPr>
          <p:spPr>
            <a:xfrm>
              <a:off x="4154550" y="3125784"/>
              <a:ext cx="8415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f(1)</a:t>
              </a:r>
            </a:p>
          </p:txBody>
        </p: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81BA38A6-C6E7-27CB-5128-6BAC42F56582}"/>
                </a:ext>
              </a:extLst>
            </p:cNvPr>
            <p:cNvSpPr txBox="1"/>
            <p:nvPr/>
          </p:nvSpPr>
          <p:spPr>
            <a:xfrm>
              <a:off x="3823245" y="3107394"/>
              <a:ext cx="278295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dirty="0"/>
                <a:t>+</a:t>
              </a:r>
              <a:endParaRPr lang="en-US" b="1" dirty="0"/>
            </a:p>
          </p:txBody>
        </p:sp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id="{F6E4E278-A401-4151-5613-2D14A7FA6568}"/>
                </a:ext>
              </a:extLst>
            </p:cNvPr>
            <p:cNvSpPr txBox="1"/>
            <p:nvPr/>
          </p:nvSpPr>
          <p:spPr>
            <a:xfrm>
              <a:off x="3021499" y="3973299"/>
              <a:ext cx="696153" cy="4261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f(1)</a:t>
              </a:r>
            </a:p>
          </p:txBody>
        </p:sp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341907D9-34DE-B186-0726-23C719335DFA}"/>
                </a:ext>
              </a:extLst>
            </p:cNvPr>
            <p:cNvSpPr txBox="1"/>
            <p:nvPr/>
          </p:nvSpPr>
          <p:spPr>
            <a:xfrm>
              <a:off x="3750374" y="3974163"/>
              <a:ext cx="66260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f(0)</a:t>
              </a:r>
            </a:p>
          </p:txBody>
        </p: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0BD69C04-5EDF-1EE7-B084-F3C3B232E8FB}"/>
                </a:ext>
              </a:extLst>
            </p:cNvPr>
            <p:cNvSpPr txBox="1"/>
            <p:nvPr/>
          </p:nvSpPr>
          <p:spPr>
            <a:xfrm>
              <a:off x="3538335" y="3955773"/>
              <a:ext cx="278295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dirty="0"/>
                <a:t>+</a:t>
              </a:r>
              <a:endParaRPr lang="en-US" b="1" dirty="0"/>
            </a:p>
          </p:txBody>
        </p:sp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id="{1D360F39-C1E3-0335-2E36-81232C00F4E0}"/>
                </a:ext>
              </a:extLst>
            </p:cNvPr>
            <p:cNvSpPr txBox="1"/>
            <p:nvPr/>
          </p:nvSpPr>
          <p:spPr>
            <a:xfrm>
              <a:off x="4870162" y="2384865"/>
              <a:ext cx="8415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f(3)</a:t>
              </a:r>
            </a:p>
          </p:txBody>
        </p:sp>
        <p:sp>
          <p:nvSpPr>
            <p:cNvPr id="125" name="TextBox 124">
              <a:extLst>
                <a:ext uri="{FF2B5EF4-FFF2-40B4-BE49-F238E27FC236}">
                  <a16:creationId xmlns:a16="http://schemas.microsoft.com/office/drawing/2014/main" id="{E11332C4-993B-C97C-75EE-314FCB788554}"/>
                </a:ext>
              </a:extLst>
            </p:cNvPr>
            <p:cNvSpPr txBox="1"/>
            <p:nvPr/>
          </p:nvSpPr>
          <p:spPr>
            <a:xfrm>
              <a:off x="4757528" y="3131546"/>
              <a:ext cx="66260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f(2)</a:t>
              </a:r>
            </a:p>
          </p:txBody>
        </p:sp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144F8B16-550C-F0EB-F37C-D9BC4E1A4A36}"/>
                </a:ext>
              </a:extLst>
            </p:cNvPr>
            <p:cNvSpPr txBox="1"/>
            <p:nvPr/>
          </p:nvSpPr>
          <p:spPr>
            <a:xfrm>
              <a:off x="5565900" y="3119158"/>
              <a:ext cx="8415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f(1)</a:t>
              </a:r>
            </a:p>
          </p:txBody>
        </p:sp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706EA482-EDF6-A9B3-609A-81026F480C14}"/>
                </a:ext>
              </a:extLst>
            </p:cNvPr>
            <p:cNvSpPr txBox="1"/>
            <p:nvPr/>
          </p:nvSpPr>
          <p:spPr>
            <a:xfrm>
              <a:off x="5300858" y="3100768"/>
              <a:ext cx="278295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dirty="0"/>
                <a:t>+</a:t>
              </a:r>
              <a:endParaRPr lang="en-US" b="1" dirty="0"/>
            </a:p>
          </p:txBody>
        </p:sp>
        <p:sp>
          <p:nvSpPr>
            <p:cNvPr id="128" name="TextBox 127">
              <a:extLst>
                <a:ext uri="{FF2B5EF4-FFF2-40B4-BE49-F238E27FC236}">
                  <a16:creationId xmlns:a16="http://schemas.microsoft.com/office/drawing/2014/main" id="{92353634-2AE8-2B72-D46C-802D2D755037}"/>
                </a:ext>
              </a:extLst>
            </p:cNvPr>
            <p:cNvSpPr txBox="1"/>
            <p:nvPr/>
          </p:nvSpPr>
          <p:spPr>
            <a:xfrm>
              <a:off x="4578631" y="3979927"/>
              <a:ext cx="747800" cy="4261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f(1)</a:t>
              </a:r>
            </a:p>
          </p:txBody>
        </p:sp>
        <p:sp>
          <p:nvSpPr>
            <p:cNvPr id="129" name="TextBox 128">
              <a:extLst>
                <a:ext uri="{FF2B5EF4-FFF2-40B4-BE49-F238E27FC236}">
                  <a16:creationId xmlns:a16="http://schemas.microsoft.com/office/drawing/2014/main" id="{CB7E286C-3F6C-2EB4-AD8E-0409CBC342C3}"/>
                </a:ext>
              </a:extLst>
            </p:cNvPr>
            <p:cNvSpPr txBox="1"/>
            <p:nvPr/>
          </p:nvSpPr>
          <p:spPr>
            <a:xfrm>
              <a:off x="5373766" y="3980791"/>
              <a:ext cx="66260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f(0)</a:t>
              </a:r>
            </a:p>
          </p:txBody>
        </p:sp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F53E13BD-F838-405F-7543-160E5E4F42EB}"/>
                </a:ext>
              </a:extLst>
            </p:cNvPr>
            <p:cNvSpPr txBox="1"/>
            <p:nvPr/>
          </p:nvSpPr>
          <p:spPr>
            <a:xfrm>
              <a:off x="5082215" y="3962401"/>
              <a:ext cx="278295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dirty="0"/>
                <a:t>+</a:t>
              </a:r>
              <a:endParaRPr lang="en-US" b="1" dirty="0"/>
            </a:p>
          </p:txBody>
        </p:sp>
        <p:cxnSp>
          <p:nvCxnSpPr>
            <p:cNvPr id="131" name="Straight Arrow Connector 130">
              <a:extLst>
                <a:ext uri="{FF2B5EF4-FFF2-40B4-BE49-F238E27FC236}">
                  <a16:creationId xmlns:a16="http://schemas.microsoft.com/office/drawing/2014/main" id="{7CA49BD0-D56B-7EDF-D397-15C477CFE7D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80522" y="1155245"/>
              <a:ext cx="636108" cy="38854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Arrow Connector 131">
              <a:extLst>
                <a:ext uri="{FF2B5EF4-FFF2-40B4-BE49-F238E27FC236}">
                  <a16:creationId xmlns:a16="http://schemas.microsoft.com/office/drawing/2014/main" id="{EF7C7833-C58A-8DC8-7688-024608C93880}"/>
                </a:ext>
              </a:extLst>
            </p:cNvPr>
            <p:cNvCxnSpPr>
              <a:cxnSpLocks/>
              <a:endCxn id="103" idx="0"/>
            </p:cNvCxnSpPr>
            <p:nvPr/>
          </p:nvCxnSpPr>
          <p:spPr>
            <a:xfrm flipH="1">
              <a:off x="2322438" y="1823616"/>
              <a:ext cx="627829" cy="540169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Arrow Connector 132">
              <a:extLst>
                <a:ext uri="{FF2B5EF4-FFF2-40B4-BE49-F238E27FC236}">
                  <a16:creationId xmlns:a16="http://schemas.microsoft.com/office/drawing/2014/main" id="{C6B41A8F-8434-E681-5A45-0A5B3C8B6DC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414644" y="2676315"/>
              <a:ext cx="627829" cy="540169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Arrow Connector 133">
              <a:extLst>
                <a:ext uri="{FF2B5EF4-FFF2-40B4-BE49-F238E27FC236}">
                  <a16:creationId xmlns:a16="http://schemas.microsoft.com/office/drawing/2014/main" id="{BC39A0D9-F68E-2E70-E8DD-BDC36FEF163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53487" y="3464819"/>
              <a:ext cx="627829" cy="540169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Arrow Connector 134">
              <a:extLst>
                <a:ext uri="{FF2B5EF4-FFF2-40B4-BE49-F238E27FC236}">
                  <a16:creationId xmlns:a16="http://schemas.microsoft.com/office/drawing/2014/main" id="{8099D7CB-3BA8-5E3A-FD71-C915990D15E6}"/>
                </a:ext>
              </a:extLst>
            </p:cNvPr>
            <p:cNvCxnSpPr>
              <a:cxnSpLocks/>
              <a:endCxn id="112" idx="0"/>
            </p:cNvCxnSpPr>
            <p:nvPr/>
          </p:nvCxnSpPr>
          <p:spPr>
            <a:xfrm flipH="1">
              <a:off x="331300" y="4360422"/>
              <a:ext cx="241033" cy="567659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Arrow Connector 135">
              <a:extLst>
                <a:ext uri="{FF2B5EF4-FFF2-40B4-BE49-F238E27FC236}">
                  <a16:creationId xmlns:a16="http://schemas.microsoft.com/office/drawing/2014/main" id="{7CEC4C39-28CF-B5D4-B574-7FE844DBAA71}"/>
                </a:ext>
              </a:extLst>
            </p:cNvPr>
            <p:cNvCxnSpPr>
              <a:cxnSpLocks/>
              <a:endCxn id="101" idx="1"/>
            </p:cNvCxnSpPr>
            <p:nvPr/>
          </p:nvCxnSpPr>
          <p:spPr>
            <a:xfrm>
              <a:off x="4190167" y="1139015"/>
              <a:ext cx="1021240" cy="44291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Arrow Connector 136">
              <a:extLst>
                <a:ext uri="{FF2B5EF4-FFF2-40B4-BE49-F238E27FC236}">
                  <a16:creationId xmlns:a16="http://schemas.microsoft.com/office/drawing/2014/main" id="{41FE3485-6B82-91C2-F7A6-8DC540419DB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97950" y="1781988"/>
              <a:ext cx="202908" cy="581797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Arrow Connector 137">
              <a:extLst>
                <a:ext uri="{FF2B5EF4-FFF2-40B4-BE49-F238E27FC236}">
                  <a16:creationId xmlns:a16="http://schemas.microsoft.com/office/drawing/2014/main" id="{95B21221-5AC5-E718-7FC4-A891BDD5F445}"/>
                </a:ext>
              </a:extLst>
            </p:cNvPr>
            <p:cNvCxnSpPr>
              <a:cxnSpLocks/>
            </p:cNvCxnSpPr>
            <p:nvPr/>
          </p:nvCxnSpPr>
          <p:spPr>
            <a:xfrm>
              <a:off x="3173475" y="1836892"/>
              <a:ext cx="563631" cy="573662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Arrow Connector 138">
              <a:extLst>
                <a:ext uri="{FF2B5EF4-FFF2-40B4-BE49-F238E27FC236}">
                  <a16:creationId xmlns:a16="http://schemas.microsoft.com/office/drawing/2014/main" id="{31BFAC88-DF1F-9E78-655E-409C4CAD273E}"/>
                </a:ext>
              </a:extLst>
            </p:cNvPr>
            <p:cNvCxnSpPr>
              <a:cxnSpLocks/>
            </p:cNvCxnSpPr>
            <p:nvPr/>
          </p:nvCxnSpPr>
          <p:spPr>
            <a:xfrm>
              <a:off x="2252448" y="2745551"/>
              <a:ext cx="281816" cy="446495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Arrow Connector 139">
              <a:extLst>
                <a:ext uri="{FF2B5EF4-FFF2-40B4-BE49-F238E27FC236}">
                  <a16:creationId xmlns:a16="http://schemas.microsoft.com/office/drawing/2014/main" id="{3C24F4F8-B75A-ED5B-FFBB-58FB9422F79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961317" y="3525894"/>
              <a:ext cx="492823" cy="55027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Arrow Connector 140">
              <a:extLst>
                <a:ext uri="{FF2B5EF4-FFF2-40B4-BE49-F238E27FC236}">
                  <a16:creationId xmlns:a16="http://schemas.microsoft.com/office/drawing/2014/main" id="{FC333A16-A60B-1509-3742-B05BCF552CCD}"/>
                </a:ext>
              </a:extLst>
            </p:cNvPr>
            <p:cNvCxnSpPr>
              <a:cxnSpLocks/>
              <a:stCxn id="107" idx="2"/>
              <a:endCxn id="116" idx="0"/>
            </p:cNvCxnSpPr>
            <p:nvPr/>
          </p:nvCxnSpPr>
          <p:spPr>
            <a:xfrm>
              <a:off x="2507971" y="3564714"/>
              <a:ext cx="311430" cy="391059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Arrow Connector 141">
              <a:extLst>
                <a:ext uri="{FF2B5EF4-FFF2-40B4-BE49-F238E27FC236}">
                  <a16:creationId xmlns:a16="http://schemas.microsoft.com/office/drawing/2014/main" id="{851502C2-2971-3CE5-1CAB-55813486EB64}"/>
                </a:ext>
              </a:extLst>
            </p:cNvPr>
            <p:cNvCxnSpPr>
              <a:cxnSpLocks/>
            </p:cNvCxnSpPr>
            <p:nvPr/>
          </p:nvCxnSpPr>
          <p:spPr>
            <a:xfrm>
              <a:off x="668512" y="4355019"/>
              <a:ext cx="328199" cy="573062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Arrow Connector 142">
              <a:extLst>
                <a:ext uri="{FF2B5EF4-FFF2-40B4-BE49-F238E27FC236}">
                  <a16:creationId xmlns:a16="http://schemas.microsoft.com/office/drawing/2014/main" id="{8628968F-EE06-75D2-2DCA-65B5AEB7E8B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53404" y="3480878"/>
              <a:ext cx="241033" cy="567659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Arrow Connector 143">
              <a:extLst>
                <a:ext uri="{FF2B5EF4-FFF2-40B4-BE49-F238E27FC236}">
                  <a16:creationId xmlns:a16="http://schemas.microsoft.com/office/drawing/2014/main" id="{FE10F85C-0972-5CB0-41AC-54155A36B35B}"/>
                </a:ext>
              </a:extLst>
            </p:cNvPr>
            <p:cNvCxnSpPr>
              <a:cxnSpLocks/>
            </p:cNvCxnSpPr>
            <p:nvPr/>
          </p:nvCxnSpPr>
          <p:spPr>
            <a:xfrm>
              <a:off x="3590616" y="3475475"/>
              <a:ext cx="328199" cy="573062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Arrow Connector 144">
              <a:extLst>
                <a:ext uri="{FF2B5EF4-FFF2-40B4-BE49-F238E27FC236}">
                  <a16:creationId xmlns:a16="http://schemas.microsoft.com/office/drawing/2014/main" id="{A4101B73-BB0C-5FE4-1297-3981BBB74DD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799344" y="3475475"/>
              <a:ext cx="241033" cy="567659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Arrow Connector 145">
              <a:extLst>
                <a:ext uri="{FF2B5EF4-FFF2-40B4-BE49-F238E27FC236}">
                  <a16:creationId xmlns:a16="http://schemas.microsoft.com/office/drawing/2014/main" id="{D6AAE866-AF13-2D2B-59D8-4D42938BAD2A}"/>
                </a:ext>
              </a:extLst>
            </p:cNvPr>
            <p:cNvCxnSpPr>
              <a:cxnSpLocks/>
            </p:cNvCxnSpPr>
            <p:nvPr/>
          </p:nvCxnSpPr>
          <p:spPr>
            <a:xfrm>
              <a:off x="5136556" y="3470072"/>
              <a:ext cx="328199" cy="573062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Arrow Connector 146">
              <a:extLst>
                <a:ext uri="{FF2B5EF4-FFF2-40B4-BE49-F238E27FC236}">
                  <a16:creationId xmlns:a16="http://schemas.microsoft.com/office/drawing/2014/main" id="{A020C856-FB5E-D637-7F55-63A174C288C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989219" y="2700487"/>
              <a:ext cx="241033" cy="567659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Arrow Connector 147">
              <a:extLst>
                <a:ext uri="{FF2B5EF4-FFF2-40B4-BE49-F238E27FC236}">
                  <a16:creationId xmlns:a16="http://schemas.microsoft.com/office/drawing/2014/main" id="{4757C79B-D802-694E-88C6-10D260D1EAF8}"/>
                </a:ext>
              </a:extLst>
            </p:cNvPr>
            <p:cNvCxnSpPr>
              <a:cxnSpLocks/>
            </p:cNvCxnSpPr>
            <p:nvPr/>
          </p:nvCxnSpPr>
          <p:spPr>
            <a:xfrm>
              <a:off x="5326431" y="2695084"/>
              <a:ext cx="328199" cy="573062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9" name="TextBox 148">
              <a:extLst>
                <a:ext uri="{FF2B5EF4-FFF2-40B4-BE49-F238E27FC236}">
                  <a16:creationId xmlns:a16="http://schemas.microsoft.com/office/drawing/2014/main" id="{9BB135C0-23FC-8427-D048-C2FAF9E29ABB}"/>
                </a:ext>
              </a:extLst>
            </p:cNvPr>
            <p:cNvSpPr txBox="1"/>
            <p:nvPr/>
          </p:nvSpPr>
          <p:spPr>
            <a:xfrm>
              <a:off x="6261846" y="2398449"/>
              <a:ext cx="8415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f(2)</a:t>
              </a:r>
            </a:p>
          </p:txBody>
        </p:sp>
        <p:sp>
          <p:nvSpPr>
            <p:cNvPr id="150" name="TextBox 149">
              <a:extLst>
                <a:ext uri="{FF2B5EF4-FFF2-40B4-BE49-F238E27FC236}">
                  <a16:creationId xmlns:a16="http://schemas.microsoft.com/office/drawing/2014/main" id="{F7B22416-26B9-54A7-7250-DAC132491DE0}"/>
                </a:ext>
              </a:extLst>
            </p:cNvPr>
            <p:cNvSpPr txBox="1"/>
            <p:nvPr/>
          </p:nvSpPr>
          <p:spPr>
            <a:xfrm>
              <a:off x="5913771" y="2381675"/>
              <a:ext cx="278295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dirty="0"/>
                <a:t>+</a:t>
              </a:r>
              <a:endParaRPr lang="en-US" b="1" dirty="0"/>
            </a:p>
          </p:txBody>
        </p:sp>
        <p:cxnSp>
          <p:nvCxnSpPr>
            <p:cNvPr id="151" name="Straight Arrow Connector 150">
              <a:extLst>
                <a:ext uri="{FF2B5EF4-FFF2-40B4-BE49-F238E27FC236}">
                  <a16:creationId xmlns:a16="http://schemas.microsoft.com/office/drawing/2014/main" id="{2894F449-7EEA-0612-CBA6-810E58B277D9}"/>
                </a:ext>
              </a:extLst>
            </p:cNvPr>
            <p:cNvCxnSpPr>
              <a:cxnSpLocks/>
            </p:cNvCxnSpPr>
            <p:nvPr/>
          </p:nvCxnSpPr>
          <p:spPr>
            <a:xfrm>
              <a:off x="5628036" y="1722535"/>
              <a:ext cx="715616" cy="67591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2" name="TextBox 151">
              <a:extLst>
                <a:ext uri="{FF2B5EF4-FFF2-40B4-BE49-F238E27FC236}">
                  <a16:creationId xmlns:a16="http://schemas.microsoft.com/office/drawing/2014/main" id="{A6642F4C-E26A-AEC3-7F9F-DEDD49005907}"/>
                </a:ext>
              </a:extLst>
            </p:cNvPr>
            <p:cNvSpPr txBox="1"/>
            <p:nvPr/>
          </p:nvSpPr>
          <p:spPr>
            <a:xfrm>
              <a:off x="6006735" y="3242444"/>
              <a:ext cx="680003" cy="4261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f(1)</a:t>
              </a:r>
            </a:p>
          </p:txBody>
        </p:sp>
        <p:sp>
          <p:nvSpPr>
            <p:cNvPr id="153" name="TextBox 152">
              <a:extLst>
                <a:ext uri="{FF2B5EF4-FFF2-40B4-BE49-F238E27FC236}">
                  <a16:creationId xmlns:a16="http://schemas.microsoft.com/office/drawing/2014/main" id="{9FFB3F1A-EC74-08BA-EB6A-B1426DE283D5}"/>
                </a:ext>
              </a:extLst>
            </p:cNvPr>
            <p:cNvSpPr txBox="1"/>
            <p:nvPr/>
          </p:nvSpPr>
          <p:spPr>
            <a:xfrm>
              <a:off x="6801870" y="3243308"/>
              <a:ext cx="66260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f(0)</a:t>
              </a:r>
            </a:p>
          </p:txBody>
        </p:sp>
        <p:sp>
          <p:nvSpPr>
            <p:cNvPr id="154" name="TextBox 153">
              <a:extLst>
                <a:ext uri="{FF2B5EF4-FFF2-40B4-BE49-F238E27FC236}">
                  <a16:creationId xmlns:a16="http://schemas.microsoft.com/office/drawing/2014/main" id="{E45469B2-5DE4-11DC-5708-C485C821769B}"/>
                </a:ext>
              </a:extLst>
            </p:cNvPr>
            <p:cNvSpPr txBox="1"/>
            <p:nvPr/>
          </p:nvSpPr>
          <p:spPr>
            <a:xfrm>
              <a:off x="6510319" y="3224918"/>
              <a:ext cx="278295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dirty="0"/>
                <a:t>+</a:t>
              </a:r>
              <a:endParaRPr lang="en-US" b="1" dirty="0"/>
            </a:p>
          </p:txBody>
        </p:sp>
        <p:cxnSp>
          <p:nvCxnSpPr>
            <p:cNvPr id="155" name="Straight Arrow Connector 154">
              <a:extLst>
                <a:ext uri="{FF2B5EF4-FFF2-40B4-BE49-F238E27FC236}">
                  <a16:creationId xmlns:a16="http://schemas.microsoft.com/office/drawing/2014/main" id="{DB86146A-DEDA-9B12-6F89-1E4D3F84238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227448" y="2737992"/>
              <a:ext cx="241033" cy="567659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Arrow Connector 155">
              <a:extLst>
                <a:ext uri="{FF2B5EF4-FFF2-40B4-BE49-F238E27FC236}">
                  <a16:creationId xmlns:a16="http://schemas.microsoft.com/office/drawing/2014/main" id="{D383C6A3-2079-5255-232E-F35E707EDD6D}"/>
                </a:ext>
              </a:extLst>
            </p:cNvPr>
            <p:cNvCxnSpPr>
              <a:cxnSpLocks/>
            </p:cNvCxnSpPr>
            <p:nvPr/>
          </p:nvCxnSpPr>
          <p:spPr>
            <a:xfrm>
              <a:off x="6564660" y="2732589"/>
              <a:ext cx="328199" cy="573062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DD35E7B7-E3D3-5DC7-25DF-94F04EC2CB9B}"/>
                </a:ext>
              </a:extLst>
            </p:cNvPr>
            <p:cNvSpPr/>
            <p:nvPr/>
          </p:nvSpPr>
          <p:spPr>
            <a:xfrm>
              <a:off x="1737384" y="3496686"/>
              <a:ext cx="1231105" cy="1502383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Oval 157">
              <a:extLst>
                <a:ext uri="{FF2B5EF4-FFF2-40B4-BE49-F238E27FC236}">
                  <a16:creationId xmlns:a16="http://schemas.microsoft.com/office/drawing/2014/main" id="{0B8A5B8D-A19E-3ECF-67DB-339376625F04}"/>
                </a:ext>
              </a:extLst>
            </p:cNvPr>
            <p:cNvSpPr/>
            <p:nvPr/>
          </p:nvSpPr>
          <p:spPr>
            <a:xfrm>
              <a:off x="3005861" y="3125915"/>
              <a:ext cx="1224699" cy="1502383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Oval 158">
              <a:extLst>
                <a:ext uri="{FF2B5EF4-FFF2-40B4-BE49-F238E27FC236}">
                  <a16:creationId xmlns:a16="http://schemas.microsoft.com/office/drawing/2014/main" id="{10D8339F-3F7E-3D9F-B75C-3E6B2B4929E6}"/>
                </a:ext>
              </a:extLst>
            </p:cNvPr>
            <p:cNvSpPr/>
            <p:nvPr/>
          </p:nvSpPr>
          <p:spPr>
            <a:xfrm>
              <a:off x="5993834" y="2367966"/>
              <a:ext cx="1424602" cy="1502383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Oval 159">
              <a:extLst>
                <a:ext uri="{FF2B5EF4-FFF2-40B4-BE49-F238E27FC236}">
                  <a16:creationId xmlns:a16="http://schemas.microsoft.com/office/drawing/2014/main" id="{4E73193B-4E04-CB3D-E15D-2EEDBD07B508}"/>
                </a:ext>
              </a:extLst>
            </p:cNvPr>
            <p:cNvSpPr/>
            <p:nvPr/>
          </p:nvSpPr>
          <p:spPr>
            <a:xfrm>
              <a:off x="4571998" y="2896919"/>
              <a:ext cx="1181240" cy="1734565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Oval 160">
              <a:extLst>
                <a:ext uri="{FF2B5EF4-FFF2-40B4-BE49-F238E27FC236}">
                  <a16:creationId xmlns:a16="http://schemas.microsoft.com/office/drawing/2014/main" id="{248D2FED-1804-3B22-0A9E-EA10827CEDE6}"/>
                </a:ext>
              </a:extLst>
            </p:cNvPr>
            <p:cNvSpPr/>
            <p:nvPr/>
          </p:nvSpPr>
          <p:spPr>
            <a:xfrm>
              <a:off x="4535752" y="2280458"/>
              <a:ext cx="1477604" cy="2952290"/>
            </a:xfrm>
            <a:prstGeom prst="ellipse">
              <a:avLst/>
            </a:prstGeom>
            <a:solidFill>
              <a:srgbClr val="00B050"/>
            </a:solidFill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2" name="Straight Arrow Connector 161">
              <a:extLst>
                <a:ext uri="{FF2B5EF4-FFF2-40B4-BE49-F238E27FC236}">
                  <a16:creationId xmlns:a16="http://schemas.microsoft.com/office/drawing/2014/main" id="{A3592DB6-A0B9-E7A4-2323-81CF322332F2}"/>
                </a:ext>
              </a:extLst>
            </p:cNvPr>
            <p:cNvCxnSpPr>
              <a:cxnSpLocks/>
              <a:endCxn id="118" idx="0"/>
            </p:cNvCxnSpPr>
            <p:nvPr/>
          </p:nvCxnSpPr>
          <p:spPr>
            <a:xfrm flipH="1">
              <a:off x="3597961" y="2732589"/>
              <a:ext cx="241511" cy="405583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Arrow Connector 162">
              <a:extLst>
                <a:ext uri="{FF2B5EF4-FFF2-40B4-BE49-F238E27FC236}">
                  <a16:creationId xmlns:a16="http://schemas.microsoft.com/office/drawing/2014/main" id="{CE73CF73-8219-88B4-55F4-B90453B65551}"/>
                </a:ext>
              </a:extLst>
            </p:cNvPr>
            <p:cNvCxnSpPr>
              <a:cxnSpLocks/>
            </p:cNvCxnSpPr>
            <p:nvPr/>
          </p:nvCxnSpPr>
          <p:spPr>
            <a:xfrm>
              <a:off x="3967879" y="2724817"/>
              <a:ext cx="444228" cy="488211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4" name="Oval 163">
              <a:extLst>
                <a:ext uri="{FF2B5EF4-FFF2-40B4-BE49-F238E27FC236}">
                  <a16:creationId xmlns:a16="http://schemas.microsoft.com/office/drawing/2014/main" id="{A0309E5C-D6E2-B106-BA0D-64F8F4A49FB6}"/>
                </a:ext>
              </a:extLst>
            </p:cNvPr>
            <p:cNvSpPr/>
            <p:nvPr/>
          </p:nvSpPr>
          <p:spPr>
            <a:xfrm>
              <a:off x="3111150" y="2702719"/>
              <a:ext cx="1477604" cy="2952290"/>
            </a:xfrm>
            <a:prstGeom prst="ellipse">
              <a:avLst/>
            </a:prstGeom>
            <a:solidFill>
              <a:srgbClr val="00B050"/>
            </a:solidFill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Oval 164">
              <a:extLst>
                <a:ext uri="{FF2B5EF4-FFF2-40B4-BE49-F238E27FC236}">
                  <a16:creationId xmlns:a16="http://schemas.microsoft.com/office/drawing/2014/main" id="{597F5AF3-8935-0EA5-EC13-18E591E7CDE5}"/>
                </a:ext>
              </a:extLst>
            </p:cNvPr>
            <p:cNvSpPr/>
            <p:nvPr/>
          </p:nvSpPr>
          <p:spPr>
            <a:xfrm>
              <a:off x="4303511" y="1710793"/>
              <a:ext cx="3012074" cy="3946312"/>
            </a:xfrm>
            <a:prstGeom prst="ellipse">
              <a:avLst/>
            </a:prstGeom>
            <a:solidFill>
              <a:srgbClr val="00B050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9" name="Group 168">
            <a:extLst>
              <a:ext uri="{FF2B5EF4-FFF2-40B4-BE49-F238E27FC236}">
                <a16:creationId xmlns:a16="http://schemas.microsoft.com/office/drawing/2014/main" id="{8AB51500-8E3B-80B0-5F5C-26B8198BC03F}"/>
              </a:ext>
            </a:extLst>
          </p:cNvPr>
          <p:cNvGrpSpPr/>
          <p:nvPr/>
        </p:nvGrpSpPr>
        <p:grpSpPr>
          <a:xfrm>
            <a:off x="-66262" y="185295"/>
            <a:ext cx="6679097" cy="4307195"/>
            <a:chOff x="66259" y="185295"/>
            <a:chExt cx="6679097" cy="4307195"/>
          </a:xfrm>
        </p:grpSpPr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E3180027-0587-F5C4-544B-3AC6C04F3160}"/>
                </a:ext>
              </a:extLst>
            </p:cNvPr>
            <p:cNvGrpSpPr/>
            <p:nvPr/>
          </p:nvGrpSpPr>
          <p:grpSpPr>
            <a:xfrm>
              <a:off x="66259" y="185295"/>
              <a:ext cx="6679097" cy="4307195"/>
              <a:chOff x="-1" y="741883"/>
              <a:chExt cx="7464472" cy="4587172"/>
            </a:xfrm>
          </p:grpSpPr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E200C6A-8E80-F313-3395-1B7B5EE1AF86}"/>
                  </a:ext>
                </a:extLst>
              </p:cNvPr>
              <p:cNvSpPr txBox="1"/>
              <p:nvPr/>
            </p:nvSpPr>
            <p:spPr>
              <a:xfrm>
                <a:off x="3664216" y="741883"/>
                <a:ext cx="84151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/>
                  <a:t>fib(6)</a:t>
                </a:r>
              </a:p>
            </p:txBody>
          </p:sp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8CEC2A3-5C46-3C89-28A7-D71ABAC42D92}"/>
                  </a:ext>
                </a:extLst>
              </p:cNvPr>
              <p:cNvSpPr txBox="1"/>
              <p:nvPr/>
            </p:nvSpPr>
            <p:spPr>
              <a:xfrm>
                <a:off x="2690185" y="1429508"/>
                <a:ext cx="84151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/>
                  <a:t>f(5)</a:t>
                </a: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85950BE-F788-F71F-A5CA-ADDCA119058A}"/>
                  </a:ext>
                </a:extLst>
              </p:cNvPr>
              <p:cNvSpPr txBox="1"/>
              <p:nvPr/>
            </p:nvSpPr>
            <p:spPr>
              <a:xfrm>
                <a:off x="5211407" y="1381878"/>
                <a:ext cx="84151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/>
                  <a:t>f(4)</a:t>
                </a: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BD289ED-DD7F-EABF-8A2B-AA8CF5A14085}"/>
                  </a:ext>
                </a:extLst>
              </p:cNvPr>
              <p:cNvSpPr txBox="1"/>
              <p:nvPr/>
            </p:nvSpPr>
            <p:spPr>
              <a:xfrm>
                <a:off x="3988897" y="1438486"/>
                <a:ext cx="278295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b="1" dirty="0"/>
                  <a:t>+</a:t>
                </a:r>
                <a:endParaRPr lang="en-US" b="1" dirty="0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E87F7E3-526A-7682-039C-116DC799BB27}"/>
                  </a:ext>
                </a:extLst>
              </p:cNvPr>
              <p:cNvSpPr txBox="1"/>
              <p:nvPr/>
            </p:nvSpPr>
            <p:spPr>
              <a:xfrm>
                <a:off x="1901681" y="2363785"/>
                <a:ext cx="84151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/>
                  <a:t>f(4)</a:t>
                </a: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97F4359-D438-8C73-E338-EF5E7CB11BD0}"/>
                  </a:ext>
                </a:extLst>
              </p:cNvPr>
              <p:cNvSpPr txBox="1"/>
              <p:nvPr/>
            </p:nvSpPr>
            <p:spPr>
              <a:xfrm>
                <a:off x="3624460" y="2364649"/>
                <a:ext cx="84151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/>
                  <a:t>f(3)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D502346-1400-6722-EDF5-B3F2293898E4}"/>
                  </a:ext>
                </a:extLst>
              </p:cNvPr>
              <p:cNvSpPr txBox="1"/>
              <p:nvPr/>
            </p:nvSpPr>
            <p:spPr>
              <a:xfrm>
                <a:off x="2763073" y="2346259"/>
                <a:ext cx="278295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b="1" dirty="0"/>
                  <a:t>+</a:t>
                </a:r>
                <a:endParaRPr lang="en-US" b="1" dirty="0"/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3DD6B1A-2022-9914-C4E2-1270CE2A1C8E}"/>
                  </a:ext>
                </a:extLst>
              </p:cNvPr>
              <p:cNvSpPr txBox="1"/>
              <p:nvPr/>
            </p:nvSpPr>
            <p:spPr>
              <a:xfrm>
                <a:off x="1113179" y="3125784"/>
                <a:ext cx="84151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/>
                  <a:t>f(3)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6750FD7-1243-E017-BB16-C461E9F6F948}"/>
                  </a:ext>
                </a:extLst>
              </p:cNvPr>
              <p:cNvSpPr txBox="1"/>
              <p:nvPr/>
            </p:nvSpPr>
            <p:spPr>
              <a:xfrm>
                <a:off x="2186606" y="3164604"/>
                <a:ext cx="64273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/>
                  <a:t>f(2)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024F0DF-867D-BCB8-93FF-02CC6CE033E7}"/>
                  </a:ext>
                </a:extLst>
              </p:cNvPr>
              <p:cNvSpPr txBox="1"/>
              <p:nvPr/>
            </p:nvSpPr>
            <p:spPr>
              <a:xfrm>
                <a:off x="1630017" y="3108258"/>
                <a:ext cx="278295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b="1" dirty="0"/>
                  <a:t>+</a:t>
                </a:r>
                <a:endParaRPr lang="en-US" b="1" dirty="0"/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9FEC8B1-6F20-3462-95D7-3799B5B952F5}"/>
                  </a:ext>
                </a:extLst>
              </p:cNvPr>
              <p:cNvSpPr txBox="1"/>
              <p:nvPr/>
            </p:nvSpPr>
            <p:spPr>
              <a:xfrm>
                <a:off x="324690" y="3940793"/>
                <a:ext cx="66260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/>
                  <a:t>f(2)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1380299-3B2A-D49A-DB9B-723AB7651EDE}"/>
                  </a:ext>
                </a:extLst>
              </p:cNvPr>
              <p:cNvSpPr txBox="1"/>
              <p:nvPr/>
            </p:nvSpPr>
            <p:spPr>
              <a:xfrm>
                <a:off x="1119817" y="3941658"/>
                <a:ext cx="659484" cy="4261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/>
                  <a:t>f(1)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61F577D-EDE3-27B9-2A0D-0DD8599EDDC3}"/>
                  </a:ext>
                </a:extLst>
              </p:cNvPr>
              <p:cNvSpPr txBox="1"/>
              <p:nvPr/>
            </p:nvSpPr>
            <p:spPr>
              <a:xfrm>
                <a:off x="828266" y="3923267"/>
                <a:ext cx="278295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b="1" dirty="0"/>
                  <a:t>+</a:t>
                </a:r>
                <a:endParaRPr lang="en-US" b="1" dirty="0"/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4BF6FE4-56A0-0938-758A-276C8828665C}"/>
                  </a:ext>
                </a:extLst>
              </p:cNvPr>
              <p:cNvSpPr txBox="1"/>
              <p:nvPr/>
            </p:nvSpPr>
            <p:spPr>
              <a:xfrm>
                <a:off x="-1" y="4928081"/>
                <a:ext cx="66260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/>
                  <a:t>f(1)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E39221A-93F2-2DAD-DF74-D3A7859E7EAA}"/>
                  </a:ext>
                </a:extLst>
              </p:cNvPr>
              <p:cNvSpPr txBox="1"/>
              <p:nvPr/>
            </p:nvSpPr>
            <p:spPr>
              <a:xfrm>
                <a:off x="781884" y="4928945"/>
                <a:ext cx="66260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/>
                  <a:t>f(0)</a:t>
                </a: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15B96D5-979F-D143-1F9F-8E495409F27E}"/>
                  </a:ext>
                </a:extLst>
              </p:cNvPr>
              <p:cNvSpPr txBox="1"/>
              <p:nvPr/>
            </p:nvSpPr>
            <p:spPr>
              <a:xfrm>
                <a:off x="516837" y="4910555"/>
                <a:ext cx="278295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b="1" dirty="0"/>
                  <a:t>+</a:t>
                </a:r>
                <a:endParaRPr lang="en-US" b="1" dirty="0"/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938B832-0AD3-CDE7-7FA3-04AD7CAAEC21}"/>
                  </a:ext>
                </a:extLst>
              </p:cNvPr>
              <p:cNvSpPr txBox="1"/>
              <p:nvPr/>
            </p:nvSpPr>
            <p:spPr>
              <a:xfrm>
                <a:off x="1636644" y="3954909"/>
                <a:ext cx="64273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/>
                  <a:t>f(1)</a:t>
                </a: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1D07981-9A9F-60B3-DC05-0B6055B38DC8}"/>
                  </a:ext>
                </a:extLst>
              </p:cNvPr>
              <p:cNvSpPr txBox="1"/>
              <p:nvPr/>
            </p:nvSpPr>
            <p:spPr>
              <a:xfrm>
                <a:off x="2498036" y="3955773"/>
                <a:ext cx="64273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/>
                  <a:t>f(0)</a:t>
                </a: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298BA506-5B15-8052-56CA-84CB8EBCF449}"/>
                  </a:ext>
                </a:extLst>
              </p:cNvPr>
              <p:cNvSpPr txBox="1"/>
              <p:nvPr/>
            </p:nvSpPr>
            <p:spPr>
              <a:xfrm>
                <a:off x="2140228" y="3937383"/>
                <a:ext cx="278295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b="1" dirty="0"/>
                  <a:t>+</a:t>
                </a:r>
                <a:endParaRPr lang="en-US" b="1" dirty="0"/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462C4D93-1383-02DE-EB29-F7E3D9D47044}"/>
                  </a:ext>
                </a:extLst>
              </p:cNvPr>
              <p:cNvSpPr txBox="1"/>
              <p:nvPr/>
            </p:nvSpPr>
            <p:spPr>
              <a:xfrm>
                <a:off x="3266660" y="3138172"/>
                <a:ext cx="66260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/>
                  <a:t>f(2)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10BBFF2-5A9E-9B56-DB98-B111BB2DBF35}"/>
                  </a:ext>
                </a:extLst>
              </p:cNvPr>
              <p:cNvSpPr txBox="1"/>
              <p:nvPr/>
            </p:nvSpPr>
            <p:spPr>
              <a:xfrm>
                <a:off x="4154550" y="3125784"/>
                <a:ext cx="84151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/>
                  <a:t>f(1)</a:t>
                </a: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D0766B42-F661-A46F-474A-EDF044D76FC2}"/>
                  </a:ext>
                </a:extLst>
              </p:cNvPr>
              <p:cNvSpPr txBox="1"/>
              <p:nvPr/>
            </p:nvSpPr>
            <p:spPr>
              <a:xfrm>
                <a:off x="3823245" y="3107394"/>
                <a:ext cx="278295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b="1" dirty="0"/>
                  <a:t>+</a:t>
                </a:r>
                <a:endParaRPr lang="en-US" b="1" dirty="0"/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1A30A1AA-D6D1-BF84-669B-1C48F0E47136}"/>
                  </a:ext>
                </a:extLst>
              </p:cNvPr>
              <p:cNvSpPr txBox="1"/>
              <p:nvPr/>
            </p:nvSpPr>
            <p:spPr>
              <a:xfrm>
                <a:off x="3021499" y="3973299"/>
                <a:ext cx="696153" cy="4261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/>
                  <a:t>f(1)</a:t>
                </a: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E44FFBE3-723E-C4BB-FCF9-9BCFB5B0F631}"/>
                  </a:ext>
                </a:extLst>
              </p:cNvPr>
              <p:cNvSpPr txBox="1"/>
              <p:nvPr/>
            </p:nvSpPr>
            <p:spPr>
              <a:xfrm>
                <a:off x="3750374" y="3974163"/>
                <a:ext cx="66260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/>
                  <a:t>f(0)</a:t>
                </a: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E168790B-7F9A-8CEA-5ADC-DC8D4DCF6BC8}"/>
                  </a:ext>
                </a:extLst>
              </p:cNvPr>
              <p:cNvSpPr txBox="1"/>
              <p:nvPr/>
            </p:nvSpPr>
            <p:spPr>
              <a:xfrm>
                <a:off x="3538335" y="3955773"/>
                <a:ext cx="278295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b="1" dirty="0"/>
                  <a:t>+</a:t>
                </a:r>
                <a:endParaRPr lang="en-US" b="1" dirty="0"/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248374E0-CB06-71C1-023A-5FFD8677113C}"/>
                  </a:ext>
                </a:extLst>
              </p:cNvPr>
              <p:cNvSpPr txBox="1"/>
              <p:nvPr/>
            </p:nvSpPr>
            <p:spPr>
              <a:xfrm>
                <a:off x="4870162" y="2384865"/>
                <a:ext cx="84151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/>
                  <a:t>f(3)</a:t>
                </a: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8546E202-A317-C2D9-2751-641F2A5C77DF}"/>
                  </a:ext>
                </a:extLst>
              </p:cNvPr>
              <p:cNvSpPr txBox="1"/>
              <p:nvPr/>
            </p:nvSpPr>
            <p:spPr>
              <a:xfrm>
                <a:off x="4757528" y="3131546"/>
                <a:ext cx="66260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/>
                  <a:t>f(2)</a:t>
                </a: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C4B94DC0-F80B-DEA3-228A-7602621B8EE7}"/>
                  </a:ext>
                </a:extLst>
              </p:cNvPr>
              <p:cNvSpPr txBox="1"/>
              <p:nvPr/>
            </p:nvSpPr>
            <p:spPr>
              <a:xfrm>
                <a:off x="5565900" y="3119158"/>
                <a:ext cx="84151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/>
                  <a:t>f(1)</a:t>
                </a: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923E7767-D39C-29A1-C3F6-7C008F94C300}"/>
                  </a:ext>
                </a:extLst>
              </p:cNvPr>
              <p:cNvSpPr txBox="1"/>
              <p:nvPr/>
            </p:nvSpPr>
            <p:spPr>
              <a:xfrm>
                <a:off x="5300858" y="3100768"/>
                <a:ext cx="278295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b="1" dirty="0"/>
                  <a:t>+</a:t>
                </a:r>
                <a:endParaRPr lang="en-US" b="1" dirty="0"/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6F8A7BCA-7E43-5B13-DD95-306304CC3249}"/>
                  </a:ext>
                </a:extLst>
              </p:cNvPr>
              <p:cNvSpPr txBox="1"/>
              <p:nvPr/>
            </p:nvSpPr>
            <p:spPr>
              <a:xfrm>
                <a:off x="4578631" y="3979927"/>
                <a:ext cx="747800" cy="4261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/>
                  <a:t>f(1)</a:t>
                </a: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80D5BA74-E970-CF37-12EE-E0393527D241}"/>
                  </a:ext>
                </a:extLst>
              </p:cNvPr>
              <p:cNvSpPr txBox="1"/>
              <p:nvPr/>
            </p:nvSpPr>
            <p:spPr>
              <a:xfrm>
                <a:off x="5373766" y="3980791"/>
                <a:ext cx="66260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/>
                  <a:t>f(0)</a:t>
                </a: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C3DBAEF3-F164-B7EE-978C-DDE5488449DB}"/>
                  </a:ext>
                </a:extLst>
              </p:cNvPr>
              <p:cNvSpPr txBox="1"/>
              <p:nvPr/>
            </p:nvSpPr>
            <p:spPr>
              <a:xfrm>
                <a:off x="5082215" y="3962401"/>
                <a:ext cx="278295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b="1" dirty="0"/>
                  <a:t>+</a:t>
                </a:r>
                <a:endParaRPr lang="en-US" b="1" dirty="0"/>
              </a:p>
            </p:txBody>
          </p:sp>
          <p:cxnSp>
            <p:nvCxnSpPr>
              <p:cNvPr id="38" name="Straight Arrow Connector 37">
                <a:extLst>
                  <a:ext uri="{FF2B5EF4-FFF2-40B4-BE49-F238E27FC236}">
                    <a16:creationId xmlns:a16="http://schemas.microsoft.com/office/drawing/2014/main" id="{02985E5E-BF57-CBA0-0FAA-7E46E2612BD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180522" y="1155245"/>
                <a:ext cx="636108" cy="388540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Arrow Connector 38">
                <a:extLst>
                  <a:ext uri="{FF2B5EF4-FFF2-40B4-BE49-F238E27FC236}">
                    <a16:creationId xmlns:a16="http://schemas.microsoft.com/office/drawing/2014/main" id="{8BE5A4C4-5097-5673-334A-BABD592EB88D}"/>
                  </a:ext>
                </a:extLst>
              </p:cNvPr>
              <p:cNvCxnSpPr>
                <a:cxnSpLocks/>
                <a:endCxn id="9" idx="0"/>
              </p:cNvCxnSpPr>
              <p:nvPr/>
            </p:nvCxnSpPr>
            <p:spPr>
              <a:xfrm flipH="1">
                <a:off x="2322438" y="1823616"/>
                <a:ext cx="627829" cy="540169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Arrow Connector 40">
                <a:extLst>
                  <a:ext uri="{FF2B5EF4-FFF2-40B4-BE49-F238E27FC236}">
                    <a16:creationId xmlns:a16="http://schemas.microsoft.com/office/drawing/2014/main" id="{40E8D901-A5C7-3120-EB79-22C8440C16D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414644" y="2676315"/>
                <a:ext cx="627829" cy="540169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Arrow Connector 41">
                <a:extLst>
                  <a:ext uri="{FF2B5EF4-FFF2-40B4-BE49-F238E27FC236}">
                    <a16:creationId xmlns:a16="http://schemas.microsoft.com/office/drawing/2014/main" id="{D37D04FE-F4C5-E8E9-AF7C-6FB5AF5A72F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53487" y="3464819"/>
                <a:ext cx="627829" cy="540169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Arrow Connector 42">
                <a:extLst>
                  <a:ext uri="{FF2B5EF4-FFF2-40B4-BE49-F238E27FC236}">
                    <a16:creationId xmlns:a16="http://schemas.microsoft.com/office/drawing/2014/main" id="{ED677877-9D5C-AA00-72C5-FED6ACF9DA5A}"/>
                  </a:ext>
                </a:extLst>
              </p:cNvPr>
              <p:cNvCxnSpPr>
                <a:cxnSpLocks/>
                <a:endCxn id="18" idx="0"/>
              </p:cNvCxnSpPr>
              <p:nvPr/>
            </p:nvCxnSpPr>
            <p:spPr>
              <a:xfrm flipH="1">
                <a:off x="331300" y="4360422"/>
                <a:ext cx="241033" cy="567659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Arrow Connector 44">
                <a:extLst>
                  <a:ext uri="{FF2B5EF4-FFF2-40B4-BE49-F238E27FC236}">
                    <a16:creationId xmlns:a16="http://schemas.microsoft.com/office/drawing/2014/main" id="{884F372D-4D16-B46B-8395-8ED8F996F85F}"/>
                  </a:ext>
                </a:extLst>
              </p:cNvPr>
              <p:cNvCxnSpPr>
                <a:cxnSpLocks/>
                <a:endCxn id="6" idx="1"/>
              </p:cNvCxnSpPr>
              <p:nvPr/>
            </p:nvCxnSpPr>
            <p:spPr>
              <a:xfrm>
                <a:off x="4190167" y="1139015"/>
                <a:ext cx="1021240" cy="442918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Arrow Connector 49">
                <a:extLst>
                  <a:ext uri="{FF2B5EF4-FFF2-40B4-BE49-F238E27FC236}">
                    <a16:creationId xmlns:a16="http://schemas.microsoft.com/office/drawing/2014/main" id="{9229D70A-6690-F78F-75BD-FC227F07F44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097950" y="1781988"/>
                <a:ext cx="202908" cy="581797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Arrow Connector 54">
                <a:extLst>
                  <a:ext uri="{FF2B5EF4-FFF2-40B4-BE49-F238E27FC236}">
                    <a16:creationId xmlns:a16="http://schemas.microsoft.com/office/drawing/2014/main" id="{40833C6A-CA63-7570-F539-88D7F4B7922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173475" y="1836892"/>
                <a:ext cx="563631" cy="573662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Arrow Connector 56">
                <a:extLst>
                  <a:ext uri="{FF2B5EF4-FFF2-40B4-BE49-F238E27FC236}">
                    <a16:creationId xmlns:a16="http://schemas.microsoft.com/office/drawing/2014/main" id="{3D2068DE-0F81-D975-CE18-9303890C713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52448" y="2745551"/>
                <a:ext cx="281816" cy="446495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Arrow Connector 58">
                <a:extLst>
                  <a:ext uri="{FF2B5EF4-FFF2-40B4-BE49-F238E27FC236}">
                    <a16:creationId xmlns:a16="http://schemas.microsoft.com/office/drawing/2014/main" id="{7ED5F1A8-681A-BC86-108A-568BEA16B9E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961317" y="3525894"/>
                <a:ext cx="492823" cy="550278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Arrow Connector 60">
                <a:extLst>
                  <a:ext uri="{FF2B5EF4-FFF2-40B4-BE49-F238E27FC236}">
                    <a16:creationId xmlns:a16="http://schemas.microsoft.com/office/drawing/2014/main" id="{C5A47322-368B-3268-A7DE-DAF6B56E5E36}"/>
                  </a:ext>
                </a:extLst>
              </p:cNvPr>
              <p:cNvCxnSpPr>
                <a:cxnSpLocks/>
                <a:stCxn id="13" idx="2"/>
                <a:endCxn id="22" idx="0"/>
              </p:cNvCxnSpPr>
              <p:nvPr/>
            </p:nvCxnSpPr>
            <p:spPr>
              <a:xfrm>
                <a:off x="2507971" y="3564714"/>
                <a:ext cx="311430" cy="391059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Arrow Connector 63">
                <a:extLst>
                  <a:ext uri="{FF2B5EF4-FFF2-40B4-BE49-F238E27FC236}">
                    <a16:creationId xmlns:a16="http://schemas.microsoft.com/office/drawing/2014/main" id="{6ACB7FB6-8F84-3656-68E9-3D6F3401754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68512" y="4355019"/>
                <a:ext cx="328199" cy="573062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Arrow Connector 65">
                <a:extLst>
                  <a:ext uri="{FF2B5EF4-FFF2-40B4-BE49-F238E27FC236}">
                    <a16:creationId xmlns:a16="http://schemas.microsoft.com/office/drawing/2014/main" id="{17A3950B-0033-D33F-0D38-E4F2990D31E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253404" y="3480878"/>
                <a:ext cx="241033" cy="567659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Arrow Connector 66">
                <a:extLst>
                  <a:ext uri="{FF2B5EF4-FFF2-40B4-BE49-F238E27FC236}">
                    <a16:creationId xmlns:a16="http://schemas.microsoft.com/office/drawing/2014/main" id="{BECB5442-78D3-F19F-1353-36DBD43C96C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590616" y="3475475"/>
                <a:ext cx="328199" cy="573062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Arrow Connector 67">
                <a:extLst>
                  <a:ext uri="{FF2B5EF4-FFF2-40B4-BE49-F238E27FC236}">
                    <a16:creationId xmlns:a16="http://schemas.microsoft.com/office/drawing/2014/main" id="{10BC0F4A-731A-881E-0923-4A3F5E214DB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799344" y="3475475"/>
                <a:ext cx="241033" cy="567659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Arrow Connector 68">
                <a:extLst>
                  <a:ext uri="{FF2B5EF4-FFF2-40B4-BE49-F238E27FC236}">
                    <a16:creationId xmlns:a16="http://schemas.microsoft.com/office/drawing/2014/main" id="{35E1391C-A3A2-3551-9DCB-F322B511CAC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36556" y="3470072"/>
                <a:ext cx="328199" cy="573062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Arrow Connector 69">
                <a:extLst>
                  <a:ext uri="{FF2B5EF4-FFF2-40B4-BE49-F238E27FC236}">
                    <a16:creationId xmlns:a16="http://schemas.microsoft.com/office/drawing/2014/main" id="{0F8AA4E5-1BAC-7E51-0B96-6FD1CA65634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989219" y="2700487"/>
                <a:ext cx="241033" cy="567659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Arrow Connector 70">
                <a:extLst>
                  <a:ext uri="{FF2B5EF4-FFF2-40B4-BE49-F238E27FC236}">
                    <a16:creationId xmlns:a16="http://schemas.microsoft.com/office/drawing/2014/main" id="{6DAA0CD7-D452-7927-F39F-48913729BF2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326431" y="2695084"/>
                <a:ext cx="328199" cy="573062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4A4B4F15-7EB0-C3BE-38FE-FBAC839BC912}"/>
                  </a:ext>
                </a:extLst>
              </p:cNvPr>
              <p:cNvSpPr txBox="1"/>
              <p:nvPr/>
            </p:nvSpPr>
            <p:spPr>
              <a:xfrm>
                <a:off x="6261846" y="2398449"/>
                <a:ext cx="84151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/>
                  <a:t>f(2)</a:t>
                </a:r>
              </a:p>
            </p:txBody>
          </p:sp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48CCFEE6-BB42-2820-71BF-63DEBF6A4E4F}"/>
                  </a:ext>
                </a:extLst>
              </p:cNvPr>
              <p:cNvSpPr txBox="1"/>
              <p:nvPr/>
            </p:nvSpPr>
            <p:spPr>
              <a:xfrm>
                <a:off x="5913771" y="2381675"/>
                <a:ext cx="278295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b="1" dirty="0"/>
                  <a:t>+</a:t>
                </a:r>
                <a:endParaRPr lang="en-US" b="1" dirty="0"/>
              </a:p>
            </p:txBody>
          </p:sp>
          <p:cxnSp>
            <p:nvCxnSpPr>
              <p:cNvPr id="77" name="Straight Arrow Connector 76">
                <a:extLst>
                  <a:ext uri="{FF2B5EF4-FFF2-40B4-BE49-F238E27FC236}">
                    <a16:creationId xmlns:a16="http://schemas.microsoft.com/office/drawing/2014/main" id="{95616037-49B5-31B5-594D-D487C349229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28036" y="1722535"/>
                <a:ext cx="715616" cy="675914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3CEA9DBF-28F1-997E-58CE-1B2068DE64F1}"/>
                  </a:ext>
                </a:extLst>
              </p:cNvPr>
              <p:cNvSpPr txBox="1"/>
              <p:nvPr/>
            </p:nvSpPr>
            <p:spPr>
              <a:xfrm>
                <a:off x="6006735" y="3242444"/>
                <a:ext cx="680003" cy="4261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/>
                  <a:t>f(1)</a:t>
                </a:r>
              </a:p>
            </p:txBody>
          </p:sp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F22459C8-0DD0-310E-BAE1-3CA4AED441B8}"/>
                  </a:ext>
                </a:extLst>
              </p:cNvPr>
              <p:cNvSpPr txBox="1"/>
              <p:nvPr/>
            </p:nvSpPr>
            <p:spPr>
              <a:xfrm>
                <a:off x="6801870" y="3243308"/>
                <a:ext cx="66260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/>
                  <a:t>f(0)</a:t>
                </a:r>
              </a:p>
            </p:txBody>
          </p:sp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0A564B66-1E68-E21B-1702-B668CEE6A569}"/>
                  </a:ext>
                </a:extLst>
              </p:cNvPr>
              <p:cNvSpPr txBox="1"/>
              <p:nvPr/>
            </p:nvSpPr>
            <p:spPr>
              <a:xfrm>
                <a:off x="6510319" y="3224918"/>
                <a:ext cx="278295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b="1" dirty="0"/>
                  <a:t>+</a:t>
                </a:r>
                <a:endParaRPr lang="en-US" b="1" dirty="0"/>
              </a:p>
            </p:txBody>
          </p:sp>
          <p:cxnSp>
            <p:nvCxnSpPr>
              <p:cNvPr id="83" name="Straight Arrow Connector 82">
                <a:extLst>
                  <a:ext uri="{FF2B5EF4-FFF2-40B4-BE49-F238E27FC236}">
                    <a16:creationId xmlns:a16="http://schemas.microsoft.com/office/drawing/2014/main" id="{9AFB98B3-D29C-08CE-1020-2BB8EE8965F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227448" y="2737992"/>
                <a:ext cx="241033" cy="567659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Arrow Connector 83">
                <a:extLst>
                  <a:ext uri="{FF2B5EF4-FFF2-40B4-BE49-F238E27FC236}">
                    <a16:creationId xmlns:a16="http://schemas.microsoft.com/office/drawing/2014/main" id="{F0FC3652-6137-81A7-4694-A25F2FCDB0D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564660" y="2732589"/>
                <a:ext cx="328199" cy="573062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41B30BE8-A33D-DDAE-724D-67C64A4ACEA9}"/>
                  </a:ext>
                </a:extLst>
              </p:cNvPr>
              <p:cNvSpPr/>
              <p:nvPr/>
            </p:nvSpPr>
            <p:spPr>
              <a:xfrm>
                <a:off x="1737384" y="3186191"/>
                <a:ext cx="1231105" cy="1502383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Oval 85">
                <a:extLst>
                  <a:ext uri="{FF2B5EF4-FFF2-40B4-BE49-F238E27FC236}">
                    <a16:creationId xmlns:a16="http://schemas.microsoft.com/office/drawing/2014/main" id="{C24BA4F6-DE46-65BB-3B7D-7C9A6C742555}"/>
                  </a:ext>
                </a:extLst>
              </p:cNvPr>
              <p:cNvSpPr/>
              <p:nvPr/>
            </p:nvSpPr>
            <p:spPr>
              <a:xfrm>
                <a:off x="3005861" y="3125915"/>
                <a:ext cx="1224699" cy="1502383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D954242B-DD25-28A2-7445-8066B6DA7A0C}"/>
                  </a:ext>
                </a:extLst>
              </p:cNvPr>
              <p:cNvSpPr/>
              <p:nvPr/>
            </p:nvSpPr>
            <p:spPr>
              <a:xfrm>
                <a:off x="5993834" y="2367966"/>
                <a:ext cx="1424602" cy="1502383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7462379F-EA36-D0C3-A64F-89B43F4CA460}"/>
                  </a:ext>
                </a:extLst>
              </p:cNvPr>
              <p:cNvSpPr/>
              <p:nvPr/>
            </p:nvSpPr>
            <p:spPr>
              <a:xfrm>
                <a:off x="4571998" y="2896919"/>
                <a:ext cx="1181240" cy="1734565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id="{FF6A0A47-843D-8B23-2535-B8D4666E22D0}"/>
                  </a:ext>
                </a:extLst>
              </p:cNvPr>
              <p:cNvSpPr/>
              <p:nvPr/>
            </p:nvSpPr>
            <p:spPr>
              <a:xfrm>
                <a:off x="4535752" y="2280458"/>
                <a:ext cx="1477604" cy="2952290"/>
              </a:xfrm>
              <a:prstGeom prst="ellipse">
                <a:avLst/>
              </a:prstGeom>
              <a:noFill/>
              <a:ln w="2857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90" name="Straight Arrow Connector 89">
                <a:extLst>
                  <a:ext uri="{FF2B5EF4-FFF2-40B4-BE49-F238E27FC236}">
                    <a16:creationId xmlns:a16="http://schemas.microsoft.com/office/drawing/2014/main" id="{A127347F-DC55-CAEF-4281-C5D1154E9D7B}"/>
                  </a:ext>
                </a:extLst>
              </p:cNvPr>
              <p:cNvCxnSpPr>
                <a:cxnSpLocks/>
                <a:endCxn id="24" idx="0"/>
              </p:cNvCxnSpPr>
              <p:nvPr/>
            </p:nvCxnSpPr>
            <p:spPr>
              <a:xfrm flipH="1">
                <a:off x="3597961" y="2732589"/>
                <a:ext cx="241511" cy="405583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Arrow Connector 92">
                <a:extLst>
                  <a:ext uri="{FF2B5EF4-FFF2-40B4-BE49-F238E27FC236}">
                    <a16:creationId xmlns:a16="http://schemas.microsoft.com/office/drawing/2014/main" id="{4861B60C-211D-E6BC-21CE-0D4649DF76A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67879" y="2724817"/>
                <a:ext cx="444228" cy="488211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5" name="Oval 94">
                <a:extLst>
                  <a:ext uri="{FF2B5EF4-FFF2-40B4-BE49-F238E27FC236}">
                    <a16:creationId xmlns:a16="http://schemas.microsoft.com/office/drawing/2014/main" id="{04E453D2-C094-6A29-5447-4CE64A492E44}"/>
                  </a:ext>
                </a:extLst>
              </p:cNvPr>
              <p:cNvSpPr/>
              <p:nvPr/>
            </p:nvSpPr>
            <p:spPr>
              <a:xfrm>
                <a:off x="3111150" y="2166409"/>
                <a:ext cx="1477604" cy="2952290"/>
              </a:xfrm>
              <a:prstGeom prst="ellipse">
                <a:avLst/>
              </a:prstGeom>
              <a:noFill/>
              <a:ln w="2857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Oval 95">
                <a:extLst>
                  <a:ext uri="{FF2B5EF4-FFF2-40B4-BE49-F238E27FC236}">
                    <a16:creationId xmlns:a16="http://schemas.microsoft.com/office/drawing/2014/main" id="{9F0D0BC9-8353-C9B3-BBB8-A396B5CEBC55}"/>
                  </a:ext>
                </a:extLst>
              </p:cNvPr>
              <p:cNvSpPr/>
              <p:nvPr/>
            </p:nvSpPr>
            <p:spPr>
              <a:xfrm>
                <a:off x="4333132" y="1315618"/>
                <a:ext cx="3012073" cy="3946313"/>
              </a:xfrm>
              <a:prstGeom prst="ellipse">
                <a:avLst/>
              </a:prstGeom>
              <a:noFill/>
              <a:ln w="28575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67" name="Straight Arrow Connector 166">
              <a:extLst>
                <a:ext uri="{FF2B5EF4-FFF2-40B4-BE49-F238E27FC236}">
                  <a16:creationId xmlns:a16="http://schemas.microsoft.com/office/drawing/2014/main" id="{E7CF54EC-7103-25F9-07F5-55E9C31AA2A4}"/>
                </a:ext>
              </a:extLst>
            </p:cNvPr>
            <p:cNvCxnSpPr>
              <a:cxnSpLocks/>
              <a:endCxn id="16" idx="0"/>
            </p:cNvCxnSpPr>
            <p:nvPr/>
          </p:nvCxnSpPr>
          <p:spPr>
            <a:xfrm>
              <a:off x="1282275" y="2757116"/>
              <a:ext cx="81028" cy="432656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71" name="Straight Arrow Connector 170">
            <a:extLst>
              <a:ext uri="{FF2B5EF4-FFF2-40B4-BE49-F238E27FC236}">
                <a16:creationId xmlns:a16="http://schemas.microsoft.com/office/drawing/2014/main" id="{3DDABD31-1006-3712-00F5-199BA5438AF1}"/>
              </a:ext>
            </a:extLst>
          </p:cNvPr>
          <p:cNvCxnSpPr>
            <a:cxnSpLocks/>
          </p:cNvCxnSpPr>
          <p:nvPr/>
        </p:nvCxnSpPr>
        <p:spPr>
          <a:xfrm>
            <a:off x="6816109" y="4733229"/>
            <a:ext cx="81028" cy="43265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Arrow Connector 172">
            <a:extLst>
              <a:ext uri="{FF2B5EF4-FFF2-40B4-BE49-F238E27FC236}">
                <a16:creationId xmlns:a16="http://schemas.microsoft.com/office/drawing/2014/main" id="{D80F686F-9711-F066-929F-2E27E50F98C8}"/>
              </a:ext>
            </a:extLst>
          </p:cNvPr>
          <p:cNvCxnSpPr/>
          <p:nvPr/>
        </p:nvCxnSpPr>
        <p:spPr>
          <a:xfrm>
            <a:off x="1949195" y="3967040"/>
            <a:ext cx="624398" cy="18328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Arrow Connector 173">
            <a:extLst>
              <a:ext uri="{FF2B5EF4-FFF2-40B4-BE49-F238E27FC236}">
                <a16:creationId xmlns:a16="http://schemas.microsoft.com/office/drawing/2014/main" id="{C55A5128-705B-545D-6CAF-E24B15540B84}"/>
              </a:ext>
            </a:extLst>
          </p:cNvPr>
          <p:cNvCxnSpPr>
            <a:cxnSpLocks/>
          </p:cNvCxnSpPr>
          <p:nvPr/>
        </p:nvCxnSpPr>
        <p:spPr>
          <a:xfrm flipH="1">
            <a:off x="2768997" y="4315649"/>
            <a:ext cx="538704" cy="14966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Arrow Connector 175">
            <a:extLst>
              <a:ext uri="{FF2B5EF4-FFF2-40B4-BE49-F238E27FC236}">
                <a16:creationId xmlns:a16="http://schemas.microsoft.com/office/drawing/2014/main" id="{03F8849E-21AF-7135-0AC1-D2749B1AB0E7}"/>
              </a:ext>
            </a:extLst>
          </p:cNvPr>
          <p:cNvCxnSpPr>
            <a:cxnSpLocks/>
          </p:cNvCxnSpPr>
          <p:nvPr/>
        </p:nvCxnSpPr>
        <p:spPr>
          <a:xfrm flipH="1">
            <a:off x="2929332" y="4481114"/>
            <a:ext cx="1977955" cy="13518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0" name="TextBox 179">
            <a:extLst>
              <a:ext uri="{FF2B5EF4-FFF2-40B4-BE49-F238E27FC236}">
                <a16:creationId xmlns:a16="http://schemas.microsoft.com/office/drawing/2014/main" id="{6F1E5818-7254-E8EA-126B-2B5FDB1DD306}"/>
              </a:ext>
            </a:extLst>
          </p:cNvPr>
          <p:cNvSpPr txBox="1"/>
          <p:nvPr/>
        </p:nvSpPr>
        <p:spPr>
          <a:xfrm>
            <a:off x="1766888" y="5864220"/>
            <a:ext cx="217961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Re computation of same subproblems</a:t>
            </a:r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4C765C68-DDA4-DAFE-286F-0BE6D1DCB9D3}"/>
              </a:ext>
            </a:extLst>
          </p:cNvPr>
          <p:cNvSpPr txBox="1"/>
          <p:nvPr/>
        </p:nvSpPr>
        <p:spPr>
          <a:xfrm>
            <a:off x="7530978" y="451360"/>
            <a:ext cx="466318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By saving the sub problems results we can reuse the result which avoids the re-computation of same sub problems (i.e., no recursive calls for same sub problems).</a:t>
            </a:r>
          </a:p>
          <a:p>
            <a:r>
              <a:rPr lang="en-US" b="1" dirty="0"/>
              <a:t>Which is the top-down implementation of DP for nth Fibonacci number. </a:t>
            </a:r>
          </a:p>
        </p:txBody>
      </p:sp>
      <p:cxnSp>
        <p:nvCxnSpPr>
          <p:cNvPr id="183" name="Connector: Curved 182">
            <a:extLst>
              <a:ext uri="{FF2B5EF4-FFF2-40B4-BE49-F238E27FC236}">
                <a16:creationId xmlns:a16="http://schemas.microsoft.com/office/drawing/2014/main" id="{832398DB-BBBD-8215-8D1E-AA528A1A5DBA}"/>
              </a:ext>
            </a:extLst>
          </p:cNvPr>
          <p:cNvCxnSpPr>
            <a:cxnSpLocks/>
          </p:cNvCxnSpPr>
          <p:nvPr/>
        </p:nvCxnSpPr>
        <p:spPr>
          <a:xfrm rot="5400000">
            <a:off x="2611032" y="2222974"/>
            <a:ext cx="7341703" cy="2418677"/>
          </a:xfrm>
          <a:prstGeom prst="curvedConnector3">
            <a:avLst>
              <a:gd name="adj1" fmla="val 61372"/>
            </a:avLst>
          </a:prstGeom>
          <a:ln w="57150">
            <a:solidFill>
              <a:schemeClr val="tx1">
                <a:lumMod val="75000"/>
                <a:lumOff val="2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73016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BCEBA488-EE19-A2D7-77AC-B263BB2CDB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3157421"/>
              </p:ext>
            </p:extLst>
          </p:nvPr>
        </p:nvGraphicFramePr>
        <p:xfrm>
          <a:off x="6484088" y="2323656"/>
          <a:ext cx="4969569" cy="2255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1779">
                  <a:extLst>
                    <a:ext uri="{9D8B030D-6E8A-4147-A177-3AD203B41FA5}">
                      <a16:colId xmlns:a16="http://schemas.microsoft.com/office/drawing/2014/main" val="923164984"/>
                    </a:ext>
                  </a:extLst>
                </a:gridCol>
                <a:gridCol w="451779">
                  <a:extLst>
                    <a:ext uri="{9D8B030D-6E8A-4147-A177-3AD203B41FA5}">
                      <a16:colId xmlns:a16="http://schemas.microsoft.com/office/drawing/2014/main" val="4288925907"/>
                    </a:ext>
                  </a:extLst>
                </a:gridCol>
                <a:gridCol w="451779">
                  <a:extLst>
                    <a:ext uri="{9D8B030D-6E8A-4147-A177-3AD203B41FA5}">
                      <a16:colId xmlns:a16="http://schemas.microsoft.com/office/drawing/2014/main" val="3741702164"/>
                    </a:ext>
                  </a:extLst>
                </a:gridCol>
                <a:gridCol w="451779">
                  <a:extLst>
                    <a:ext uri="{9D8B030D-6E8A-4147-A177-3AD203B41FA5}">
                      <a16:colId xmlns:a16="http://schemas.microsoft.com/office/drawing/2014/main" val="1814895847"/>
                    </a:ext>
                  </a:extLst>
                </a:gridCol>
                <a:gridCol w="451779">
                  <a:extLst>
                    <a:ext uri="{9D8B030D-6E8A-4147-A177-3AD203B41FA5}">
                      <a16:colId xmlns:a16="http://schemas.microsoft.com/office/drawing/2014/main" val="3174873939"/>
                    </a:ext>
                  </a:extLst>
                </a:gridCol>
                <a:gridCol w="451779">
                  <a:extLst>
                    <a:ext uri="{9D8B030D-6E8A-4147-A177-3AD203B41FA5}">
                      <a16:colId xmlns:a16="http://schemas.microsoft.com/office/drawing/2014/main" val="856714116"/>
                    </a:ext>
                  </a:extLst>
                </a:gridCol>
                <a:gridCol w="451779">
                  <a:extLst>
                    <a:ext uri="{9D8B030D-6E8A-4147-A177-3AD203B41FA5}">
                      <a16:colId xmlns:a16="http://schemas.microsoft.com/office/drawing/2014/main" val="587142733"/>
                    </a:ext>
                  </a:extLst>
                </a:gridCol>
                <a:gridCol w="451779">
                  <a:extLst>
                    <a:ext uri="{9D8B030D-6E8A-4147-A177-3AD203B41FA5}">
                      <a16:colId xmlns:a16="http://schemas.microsoft.com/office/drawing/2014/main" val="2127400784"/>
                    </a:ext>
                  </a:extLst>
                </a:gridCol>
                <a:gridCol w="451779">
                  <a:extLst>
                    <a:ext uri="{9D8B030D-6E8A-4147-A177-3AD203B41FA5}">
                      <a16:colId xmlns:a16="http://schemas.microsoft.com/office/drawing/2014/main" val="670795710"/>
                    </a:ext>
                  </a:extLst>
                </a:gridCol>
                <a:gridCol w="451779">
                  <a:extLst>
                    <a:ext uri="{9D8B030D-6E8A-4147-A177-3AD203B41FA5}">
                      <a16:colId xmlns:a16="http://schemas.microsoft.com/office/drawing/2014/main" val="429019465"/>
                    </a:ext>
                  </a:extLst>
                </a:gridCol>
                <a:gridCol w="451779">
                  <a:extLst>
                    <a:ext uri="{9D8B030D-6E8A-4147-A177-3AD203B41FA5}">
                      <a16:colId xmlns:a16="http://schemas.microsoft.com/office/drawing/2014/main" val="3104622609"/>
                    </a:ext>
                  </a:extLst>
                </a:gridCol>
              </a:tblGrid>
              <a:tr h="339918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w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106680"/>
                  </a:ext>
                </a:extLst>
              </a:tr>
              <a:tr h="33991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p</a:t>
                      </a:r>
                      <a:r>
                        <a:rPr lang="en-US" sz="2000" baseline="-25000" dirty="0">
                          <a:solidFill>
                            <a:schemeClr val="tx1"/>
                          </a:solidFill>
                        </a:rPr>
                        <a:t>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chemeClr val="tx1"/>
                          </a:solidFill>
                        </a:rPr>
                        <a:t>w</a:t>
                      </a:r>
                      <a:r>
                        <a:rPr lang="en-US" sz="2000" baseline="-25000" dirty="0" err="1">
                          <a:solidFill>
                            <a:schemeClr val="tx1"/>
                          </a:solidFill>
                        </a:rPr>
                        <a:t>i</a:t>
                      </a:r>
                      <a:endParaRPr lang="en-US" sz="2000" baseline="-25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5"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chemeClr val="tx1"/>
                          </a:solidFill>
                        </a:rPr>
                        <a:t>i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2592681"/>
                  </a:ext>
                </a:extLst>
              </a:tr>
              <a:tr h="33991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1711451"/>
                  </a:ext>
                </a:extLst>
              </a:tr>
              <a:tr h="33991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8821108"/>
                  </a:ext>
                </a:extLst>
              </a:tr>
              <a:tr h="33991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9540960"/>
                  </a:ext>
                </a:extLst>
              </a:tr>
              <a:tr h="33991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30432221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AACAF39D-0057-D348-5617-E60D0CAA07B3}"/>
              </a:ext>
            </a:extLst>
          </p:cNvPr>
          <p:cNvSpPr txBox="1"/>
          <p:nvPr/>
        </p:nvSpPr>
        <p:spPr>
          <a:xfrm>
            <a:off x="530086" y="289907"/>
            <a:ext cx="975360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dirty="0">
                <a:latin typeface="Times-Roman"/>
              </a:rPr>
              <a:t>Consider the knapsack instance n=3  and knapsack capacity m=6 </a:t>
            </a:r>
          </a:p>
          <a:p>
            <a:pPr algn="l"/>
            <a:r>
              <a:rPr lang="en-US" sz="2400" dirty="0">
                <a:latin typeface="Times-Roman"/>
              </a:rPr>
              <a:t>(w1,w2,w3)= (2,3,4), </a:t>
            </a:r>
            <a:r>
              <a:rPr lang="pt-BR" sz="2400" dirty="0">
                <a:latin typeface="Times-Roman"/>
              </a:rPr>
              <a:t>(p1,p2,p3)= (11,15,12) .</a:t>
            </a:r>
            <a:endParaRPr lang="en-US" sz="2400" dirty="0">
              <a:latin typeface="Times-Roman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751929B-0433-3EAA-AC8E-F17D29CEA74D}"/>
              </a:ext>
            </a:extLst>
          </p:cNvPr>
          <p:cNvSpPr txBox="1"/>
          <p:nvPr/>
        </p:nvSpPr>
        <p:spPr>
          <a:xfrm>
            <a:off x="8825947" y="3479558"/>
            <a:ext cx="304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0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407B967-EA54-0FFD-3DD7-D7BDF8A93D98}"/>
              </a:ext>
            </a:extLst>
          </p:cNvPr>
          <p:cNvSpPr txBox="1"/>
          <p:nvPr/>
        </p:nvSpPr>
        <p:spPr>
          <a:xfrm>
            <a:off x="9273206" y="3479558"/>
            <a:ext cx="4306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11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2E70C3C-8984-9085-D7CF-0854CE77A721}"/>
              </a:ext>
            </a:extLst>
          </p:cNvPr>
          <p:cNvSpPr txBox="1"/>
          <p:nvPr/>
        </p:nvSpPr>
        <p:spPr>
          <a:xfrm>
            <a:off x="6619457" y="1951667"/>
            <a:ext cx="35780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latin typeface="Times-Roman"/>
              </a:rPr>
              <a:t>K</a:t>
            </a:r>
            <a:endParaRPr lang="en-US" b="1" dirty="0">
              <a:latin typeface="Times-Roman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980F462-9E68-A145-58F6-EC37C245F997}"/>
              </a:ext>
            </a:extLst>
          </p:cNvPr>
          <p:cNvSpPr txBox="1"/>
          <p:nvPr/>
        </p:nvSpPr>
        <p:spPr>
          <a:xfrm>
            <a:off x="9699438" y="3459681"/>
            <a:ext cx="4306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11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C8886B2-215A-FC4C-59B3-CA4ABC6CDF4B}"/>
              </a:ext>
            </a:extLst>
          </p:cNvPr>
          <p:cNvSpPr txBox="1"/>
          <p:nvPr/>
        </p:nvSpPr>
        <p:spPr>
          <a:xfrm>
            <a:off x="10143113" y="3459682"/>
            <a:ext cx="4306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11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E7516FE-A5A7-7E62-3991-EDEC7AEC8674}"/>
              </a:ext>
            </a:extLst>
          </p:cNvPr>
          <p:cNvSpPr txBox="1"/>
          <p:nvPr/>
        </p:nvSpPr>
        <p:spPr>
          <a:xfrm>
            <a:off x="10575974" y="3472931"/>
            <a:ext cx="4306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11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6D49AEC-1025-C1E6-6F84-0624822D30E9}"/>
              </a:ext>
            </a:extLst>
          </p:cNvPr>
          <p:cNvSpPr txBox="1"/>
          <p:nvPr/>
        </p:nvSpPr>
        <p:spPr>
          <a:xfrm>
            <a:off x="11021135" y="3472930"/>
            <a:ext cx="4306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11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A5B836E-8139-66BB-881E-981C36AED118}"/>
              </a:ext>
            </a:extLst>
          </p:cNvPr>
          <p:cNvSpPr txBox="1"/>
          <p:nvPr/>
        </p:nvSpPr>
        <p:spPr>
          <a:xfrm>
            <a:off x="589718" y="1480394"/>
            <a:ext cx="5870714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Times-Roman"/>
              </a:rPr>
              <a:t>K[2 ,3] = max{ K[2-1,3], K[2-1, 3-3 ] + p</a:t>
            </a:r>
            <a:r>
              <a:rPr lang="en-US" baseline="-25000" dirty="0">
                <a:latin typeface="Times-Roman"/>
              </a:rPr>
              <a:t>2</a:t>
            </a:r>
            <a:r>
              <a:rPr lang="en-US" dirty="0">
                <a:latin typeface="Times-Roman"/>
              </a:rPr>
              <a:t> }</a:t>
            </a:r>
          </a:p>
          <a:p>
            <a:r>
              <a:rPr lang="en-US" baseline="-25000" dirty="0">
                <a:latin typeface="Times-Roman"/>
              </a:rPr>
              <a:t>                   </a:t>
            </a:r>
            <a:endParaRPr lang="en-US" sz="1400" baseline="-25000" dirty="0">
              <a:latin typeface="Times-Roman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ED0DD26-E927-386F-E5FD-2696B69B5C3E}"/>
              </a:ext>
            </a:extLst>
          </p:cNvPr>
          <p:cNvSpPr txBox="1"/>
          <p:nvPr/>
        </p:nvSpPr>
        <p:spPr>
          <a:xfrm>
            <a:off x="1315276" y="1763408"/>
            <a:ext cx="623514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latin typeface="Times-Roman"/>
              </a:rPr>
              <a:t>= max{ K[</a:t>
            </a:r>
            <a:r>
              <a:rPr lang="en-US" dirty="0">
                <a:latin typeface="Times-Roman"/>
              </a:rPr>
              <a:t>1</a:t>
            </a:r>
            <a:r>
              <a:rPr lang="en-US" sz="1800" dirty="0">
                <a:latin typeface="Times-Roman"/>
              </a:rPr>
              <a:t>,3], K[</a:t>
            </a:r>
            <a:r>
              <a:rPr lang="en-US" dirty="0">
                <a:latin typeface="Times-Roman"/>
              </a:rPr>
              <a:t>1</a:t>
            </a:r>
            <a:r>
              <a:rPr lang="en-US" sz="1800" dirty="0">
                <a:latin typeface="Times-Roman"/>
              </a:rPr>
              <a:t>, 0 ] + 15 }</a:t>
            </a:r>
          </a:p>
          <a:p>
            <a:r>
              <a:rPr lang="en-US" dirty="0">
                <a:latin typeface="Times-Roman"/>
              </a:rPr>
              <a:t>= max{ 11,15} = 15</a:t>
            </a:r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523E17E-51AA-BF93-9BA3-B64D1A301387}"/>
              </a:ext>
            </a:extLst>
          </p:cNvPr>
          <p:cNvSpPr txBox="1"/>
          <p:nvPr/>
        </p:nvSpPr>
        <p:spPr>
          <a:xfrm>
            <a:off x="596346" y="2401422"/>
            <a:ext cx="5870714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Times-Roman"/>
              </a:rPr>
              <a:t>K[2 ,4] = max{ K[2-1,4], K[2-1, 4-3 ] + p</a:t>
            </a:r>
            <a:r>
              <a:rPr lang="en-US" baseline="-25000" dirty="0">
                <a:latin typeface="Times-Roman"/>
              </a:rPr>
              <a:t>2</a:t>
            </a:r>
            <a:r>
              <a:rPr lang="en-US" dirty="0">
                <a:latin typeface="Times-Roman"/>
              </a:rPr>
              <a:t> }</a:t>
            </a:r>
          </a:p>
          <a:p>
            <a:r>
              <a:rPr lang="en-US" baseline="-25000" dirty="0">
                <a:latin typeface="Times-Roman"/>
              </a:rPr>
              <a:t>                   </a:t>
            </a:r>
            <a:endParaRPr lang="en-US" sz="1400" baseline="-25000" dirty="0">
              <a:latin typeface="Times-Roman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2E3AB1F-D16F-D87A-4391-7193BCB6CDFE}"/>
              </a:ext>
            </a:extLst>
          </p:cNvPr>
          <p:cNvSpPr txBox="1"/>
          <p:nvPr/>
        </p:nvSpPr>
        <p:spPr>
          <a:xfrm>
            <a:off x="1321904" y="2684436"/>
            <a:ext cx="623514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latin typeface="Times-Roman"/>
              </a:rPr>
              <a:t>= max{ K[</a:t>
            </a:r>
            <a:r>
              <a:rPr lang="en-US" dirty="0">
                <a:latin typeface="Times-Roman"/>
              </a:rPr>
              <a:t>1</a:t>
            </a:r>
            <a:r>
              <a:rPr lang="en-US" sz="1800" dirty="0">
                <a:latin typeface="Times-Roman"/>
              </a:rPr>
              <a:t>,4], K[</a:t>
            </a:r>
            <a:r>
              <a:rPr lang="en-US" dirty="0">
                <a:latin typeface="Times-Roman"/>
              </a:rPr>
              <a:t>1</a:t>
            </a:r>
            <a:r>
              <a:rPr lang="en-US" sz="1800" dirty="0">
                <a:latin typeface="Times-Roman"/>
              </a:rPr>
              <a:t>, </a:t>
            </a:r>
            <a:r>
              <a:rPr lang="en-US" dirty="0">
                <a:latin typeface="Times-Roman"/>
              </a:rPr>
              <a:t>1</a:t>
            </a:r>
            <a:r>
              <a:rPr lang="en-US" sz="1800" dirty="0">
                <a:latin typeface="Times-Roman"/>
              </a:rPr>
              <a:t> ] + 15 }</a:t>
            </a:r>
          </a:p>
          <a:p>
            <a:r>
              <a:rPr lang="en-US" dirty="0">
                <a:latin typeface="Times-Roman"/>
              </a:rPr>
              <a:t>= max{ 11,15} = 15</a:t>
            </a:r>
            <a:endParaRPr 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53779BB-C251-6383-FB09-D2F345DA42D1}"/>
              </a:ext>
            </a:extLst>
          </p:cNvPr>
          <p:cNvSpPr txBox="1"/>
          <p:nvPr/>
        </p:nvSpPr>
        <p:spPr>
          <a:xfrm>
            <a:off x="576468" y="3282693"/>
            <a:ext cx="5870714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Times-Roman"/>
              </a:rPr>
              <a:t>K[2 ,5] = max{ K[2-1,5], K[2-1, 5-3 ] + p</a:t>
            </a:r>
            <a:r>
              <a:rPr lang="en-US" baseline="-25000" dirty="0">
                <a:latin typeface="Times-Roman"/>
              </a:rPr>
              <a:t>2</a:t>
            </a:r>
            <a:r>
              <a:rPr lang="en-US" dirty="0">
                <a:latin typeface="Times-Roman"/>
              </a:rPr>
              <a:t> }</a:t>
            </a:r>
          </a:p>
          <a:p>
            <a:r>
              <a:rPr lang="en-US" baseline="-25000" dirty="0">
                <a:latin typeface="Times-Roman"/>
              </a:rPr>
              <a:t>                   </a:t>
            </a:r>
            <a:endParaRPr lang="en-US" sz="1400" baseline="-25000" dirty="0">
              <a:latin typeface="Times-Roman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DB103FE-A499-CFB8-8B4B-F8A18F3B9F62}"/>
              </a:ext>
            </a:extLst>
          </p:cNvPr>
          <p:cNvSpPr txBox="1"/>
          <p:nvPr/>
        </p:nvSpPr>
        <p:spPr>
          <a:xfrm>
            <a:off x="1302026" y="3565707"/>
            <a:ext cx="623514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latin typeface="Times-Roman"/>
              </a:rPr>
              <a:t>= max{ K[</a:t>
            </a:r>
            <a:r>
              <a:rPr lang="en-US" dirty="0">
                <a:latin typeface="Times-Roman"/>
              </a:rPr>
              <a:t>1</a:t>
            </a:r>
            <a:r>
              <a:rPr lang="en-US" sz="1800" dirty="0">
                <a:latin typeface="Times-Roman"/>
              </a:rPr>
              <a:t>,5], K[</a:t>
            </a:r>
            <a:r>
              <a:rPr lang="en-US" dirty="0">
                <a:latin typeface="Times-Roman"/>
              </a:rPr>
              <a:t>1</a:t>
            </a:r>
            <a:r>
              <a:rPr lang="en-US" sz="1800" dirty="0">
                <a:latin typeface="Times-Roman"/>
              </a:rPr>
              <a:t>, 2 ] + 15 }</a:t>
            </a:r>
          </a:p>
          <a:p>
            <a:r>
              <a:rPr lang="en-US" dirty="0">
                <a:latin typeface="Times-Roman"/>
              </a:rPr>
              <a:t>= max{ 11,26} = 26</a:t>
            </a:r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44B650D-361D-ED41-E4C5-759088AC8976}"/>
              </a:ext>
            </a:extLst>
          </p:cNvPr>
          <p:cNvSpPr txBox="1"/>
          <p:nvPr/>
        </p:nvSpPr>
        <p:spPr>
          <a:xfrm>
            <a:off x="569843" y="4137460"/>
            <a:ext cx="5870714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Times-Roman"/>
              </a:rPr>
              <a:t>K[2 ,6] = max{ K[2-1,6], K[2-1, 6-2 ] + p</a:t>
            </a:r>
            <a:r>
              <a:rPr lang="en-US" baseline="-25000" dirty="0">
                <a:latin typeface="Times-Roman"/>
              </a:rPr>
              <a:t>2</a:t>
            </a:r>
            <a:r>
              <a:rPr lang="en-US" dirty="0">
                <a:latin typeface="Times-Roman"/>
              </a:rPr>
              <a:t> }</a:t>
            </a:r>
          </a:p>
          <a:p>
            <a:r>
              <a:rPr lang="en-US" baseline="-25000" dirty="0">
                <a:latin typeface="Times-Roman"/>
              </a:rPr>
              <a:t>                   </a:t>
            </a:r>
            <a:endParaRPr lang="en-US" sz="1400" baseline="-25000" dirty="0">
              <a:latin typeface="Times-Roman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3895A40-D621-BB46-FA0E-7AC7F79E0F08}"/>
              </a:ext>
            </a:extLst>
          </p:cNvPr>
          <p:cNvSpPr txBox="1"/>
          <p:nvPr/>
        </p:nvSpPr>
        <p:spPr>
          <a:xfrm>
            <a:off x="1295401" y="4420474"/>
            <a:ext cx="623514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latin typeface="Times-Roman"/>
              </a:rPr>
              <a:t>= max{ K[</a:t>
            </a:r>
            <a:r>
              <a:rPr lang="en-US" dirty="0">
                <a:latin typeface="Times-Roman"/>
              </a:rPr>
              <a:t>1</a:t>
            </a:r>
            <a:r>
              <a:rPr lang="en-US" sz="1800" dirty="0">
                <a:latin typeface="Times-Roman"/>
              </a:rPr>
              <a:t>,6], K[</a:t>
            </a:r>
            <a:r>
              <a:rPr lang="en-US" dirty="0">
                <a:latin typeface="Times-Roman"/>
              </a:rPr>
              <a:t>1</a:t>
            </a:r>
            <a:r>
              <a:rPr lang="en-US" sz="1800" dirty="0">
                <a:latin typeface="Times-Roman"/>
              </a:rPr>
              <a:t>, </a:t>
            </a:r>
            <a:r>
              <a:rPr lang="en-US" dirty="0">
                <a:latin typeface="Times-Roman"/>
              </a:rPr>
              <a:t>4</a:t>
            </a:r>
            <a:r>
              <a:rPr lang="en-US" sz="1800" dirty="0">
                <a:latin typeface="Times-Roman"/>
              </a:rPr>
              <a:t> ] + 15 }</a:t>
            </a:r>
          </a:p>
          <a:p>
            <a:r>
              <a:rPr lang="en-US" dirty="0">
                <a:latin typeface="Times-Roman"/>
              </a:rPr>
              <a:t>= max{ 11,26} = 26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D89E8A0-FA35-9CEA-728A-DB98283052D7}"/>
              </a:ext>
            </a:extLst>
          </p:cNvPr>
          <p:cNvSpPr txBox="1"/>
          <p:nvPr/>
        </p:nvSpPr>
        <p:spPr>
          <a:xfrm>
            <a:off x="8832575" y="3870497"/>
            <a:ext cx="304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0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98F23B0-657A-5857-DA63-5BEEA52CA9F2}"/>
              </a:ext>
            </a:extLst>
          </p:cNvPr>
          <p:cNvSpPr txBox="1"/>
          <p:nvPr/>
        </p:nvSpPr>
        <p:spPr>
          <a:xfrm>
            <a:off x="9279833" y="3870497"/>
            <a:ext cx="4306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11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5B16154-52EE-07DE-6FA6-FC3364C1633F}"/>
              </a:ext>
            </a:extLst>
          </p:cNvPr>
          <p:cNvSpPr txBox="1"/>
          <p:nvPr/>
        </p:nvSpPr>
        <p:spPr>
          <a:xfrm>
            <a:off x="9720803" y="3850620"/>
            <a:ext cx="4306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15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67A839D-C314-C1B5-BB86-00BF7AE296CC}"/>
              </a:ext>
            </a:extLst>
          </p:cNvPr>
          <p:cNvSpPr txBox="1"/>
          <p:nvPr/>
        </p:nvSpPr>
        <p:spPr>
          <a:xfrm>
            <a:off x="10148520" y="3843996"/>
            <a:ext cx="4306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15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58B62FC-E7DF-FCF5-E183-AB8902A0239B}"/>
              </a:ext>
            </a:extLst>
          </p:cNvPr>
          <p:cNvSpPr txBox="1"/>
          <p:nvPr/>
        </p:nvSpPr>
        <p:spPr>
          <a:xfrm>
            <a:off x="10594021" y="3857245"/>
            <a:ext cx="4306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26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9D3E0D4-8ECA-8451-18A2-D7F3CBD651A6}"/>
              </a:ext>
            </a:extLst>
          </p:cNvPr>
          <p:cNvSpPr txBox="1"/>
          <p:nvPr/>
        </p:nvSpPr>
        <p:spPr>
          <a:xfrm>
            <a:off x="11045809" y="3877021"/>
            <a:ext cx="4306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26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A1A577F-6BB9-FA1D-FDEA-D701197D9942}"/>
              </a:ext>
            </a:extLst>
          </p:cNvPr>
          <p:cNvSpPr txBox="1"/>
          <p:nvPr/>
        </p:nvSpPr>
        <p:spPr>
          <a:xfrm>
            <a:off x="7132986" y="788064"/>
            <a:ext cx="619538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400">
                <a:latin typeface="Times-Roman"/>
              </a:defRPr>
            </a:lvl1pPr>
          </a:lstStyle>
          <a:p>
            <a:r>
              <a:rPr lang="en-US" sz="2000" dirty="0"/>
              <a:t>if </a:t>
            </a:r>
            <a:r>
              <a:rPr lang="en-US" sz="2000" dirty="0" err="1"/>
              <a:t>w</a:t>
            </a:r>
            <a:r>
              <a:rPr lang="en-US" sz="2000" baseline="-25000" dirty="0" err="1"/>
              <a:t>i</a:t>
            </a:r>
            <a:r>
              <a:rPr lang="en-US" sz="2000" dirty="0"/>
              <a:t> &lt;=w </a:t>
            </a:r>
          </a:p>
          <a:p>
            <a:r>
              <a:rPr lang="en-US" sz="2000" dirty="0"/>
              <a:t>    K[</a:t>
            </a:r>
            <a:r>
              <a:rPr lang="en-US" sz="2000" dirty="0" err="1"/>
              <a:t>i,w</a:t>
            </a:r>
            <a:r>
              <a:rPr lang="en-US" sz="2000" dirty="0"/>
              <a:t>]= max{ K[i-1,w],</a:t>
            </a:r>
            <a:r>
              <a:rPr lang="en-US" sz="2000" dirty="0">
                <a:latin typeface="Times-Roman"/>
              </a:rPr>
              <a:t> K[i-1,w-w</a:t>
            </a:r>
            <a:r>
              <a:rPr lang="en-US" sz="2000" baseline="-25000" dirty="0">
                <a:latin typeface="Times-Roman"/>
              </a:rPr>
              <a:t>i </a:t>
            </a:r>
            <a:r>
              <a:rPr lang="en-US" sz="2000" dirty="0">
                <a:latin typeface="Times-Roman"/>
              </a:rPr>
              <a:t> ] + p</a:t>
            </a:r>
            <a:r>
              <a:rPr lang="en-US" sz="2000" baseline="-25000" dirty="0">
                <a:latin typeface="Times-Roman"/>
              </a:rPr>
              <a:t>i</a:t>
            </a:r>
            <a:r>
              <a:rPr lang="en-US" sz="2000" dirty="0">
                <a:latin typeface="Times-Roman"/>
              </a:rPr>
              <a:t> }</a:t>
            </a:r>
            <a:endParaRPr lang="en-US" sz="2000" dirty="0"/>
          </a:p>
          <a:p>
            <a:r>
              <a:rPr lang="en-US" sz="2000" dirty="0"/>
              <a:t>else</a:t>
            </a:r>
          </a:p>
          <a:p>
            <a:r>
              <a:rPr lang="en-US" sz="2000" dirty="0"/>
              <a:t>    </a:t>
            </a:r>
            <a:r>
              <a:rPr lang="en-US" sz="2000" dirty="0">
                <a:latin typeface="Times-Roman"/>
              </a:rPr>
              <a:t>K[</a:t>
            </a:r>
            <a:r>
              <a:rPr lang="en-US" sz="2000" dirty="0" err="1">
                <a:latin typeface="Times-Roman"/>
              </a:rPr>
              <a:t>i</a:t>
            </a:r>
            <a:r>
              <a:rPr lang="en-US" sz="2000" dirty="0">
                <a:latin typeface="Times-Roman"/>
              </a:rPr>
              <a:t> ,w] =  K[i-1,w]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11192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7" grpId="0"/>
      <p:bldP spid="8" grpId="0"/>
      <p:bldP spid="11" grpId="0"/>
      <p:bldP spid="1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BCEBA488-EE19-A2D7-77AC-B263BB2CDB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4584393"/>
              </p:ext>
            </p:extLst>
          </p:nvPr>
        </p:nvGraphicFramePr>
        <p:xfrm>
          <a:off x="6506818" y="2351798"/>
          <a:ext cx="4969569" cy="2255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1779">
                  <a:extLst>
                    <a:ext uri="{9D8B030D-6E8A-4147-A177-3AD203B41FA5}">
                      <a16:colId xmlns:a16="http://schemas.microsoft.com/office/drawing/2014/main" val="923164984"/>
                    </a:ext>
                  </a:extLst>
                </a:gridCol>
                <a:gridCol w="451779">
                  <a:extLst>
                    <a:ext uri="{9D8B030D-6E8A-4147-A177-3AD203B41FA5}">
                      <a16:colId xmlns:a16="http://schemas.microsoft.com/office/drawing/2014/main" val="4288925907"/>
                    </a:ext>
                  </a:extLst>
                </a:gridCol>
                <a:gridCol w="451779">
                  <a:extLst>
                    <a:ext uri="{9D8B030D-6E8A-4147-A177-3AD203B41FA5}">
                      <a16:colId xmlns:a16="http://schemas.microsoft.com/office/drawing/2014/main" val="3836169952"/>
                    </a:ext>
                  </a:extLst>
                </a:gridCol>
                <a:gridCol w="451779">
                  <a:extLst>
                    <a:ext uri="{9D8B030D-6E8A-4147-A177-3AD203B41FA5}">
                      <a16:colId xmlns:a16="http://schemas.microsoft.com/office/drawing/2014/main" val="1814895847"/>
                    </a:ext>
                  </a:extLst>
                </a:gridCol>
                <a:gridCol w="451779">
                  <a:extLst>
                    <a:ext uri="{9D8B030D-6E8A-4147-A177-3AD203B41FA5}">
                      <a16:colId xmlns:a16="http://schemas.microsoft.com/office/drawing/2014/main" val="3174873939"/>
                    </a:ext>
                  </a:extLst>
                </a:gridCol>
                <a:gridCol w="451779">
                  <a:extLst>
                    <a:ext uri="{9D8B030D-6E8A-4147-A177-3AD203B41FA5}">
                      <a16:colId xmlns:a16="http://schemas.microsoft.com/office/drawing/2014/main" val="856714116"/>
                    </a:ext>
                  </a:extLst>
                </a:gridCol>
                <a:gridCol w="451779">
                  <a:extLst>
                    <a:ext uri="{9D8B030D-6E8A-4147-A177-3AD203B41FA5}">
                      <a16:colId xmlns:a16="http://schemas.microsoft.com/office/drawing/2014/main" val="587142733"/>
                    </a:ext>
                  </a:extLst>
                </a:gridCol>
                <a:gridCol w="451779">
                  <a:extLst>
                    <a:ext uri="{9D8B030D-6E8A-4147-A177-3AD203B41FA5}">
                      <a16:colId xmlns:a16="http://schemas.microsoft.com/office/drawing/2014/main" val="2127400784"/>
                    </a:ext>
                  </a:extLst>
                </a:gridCol>
                <a:gridCol w="451779">
                  <a:extLst>
                    <a:ext uri="{9D8B030D-6E8A-4147-A177-3AD203B41FA5}">
                      <a16:colId xmlns:a16="http://schemas.microsoft.com/office/drawing/2014/main" val="670795710"/>
                    </a:ext>
                  </a:extLst>
                </a:gridCol>
                <a:gridCol w="451779">
                  <a:extLst>
                    <a:ext uri="{9D8B030D-6E8A-4147-A177-3AD203B41FA5}">
                      <a16:colId xmlns:a16="http://schemas.microsoft.com/office/drawing/2014/main" val="429019465"/>
                    </a:ext>
                  </a:extLst>
                </a:gridCol>
                <a:gridCol w="451779">
                  <a:extLst>
                    <a:ext uri="{9D8B030D-6E8A-4147-A177-3AD203B41FA5}">
                      <a16:colId xmlns:a16="http://schemas.microsoft.com/office/drawing/2014/main" val="3104622609"/>
                    </a:ext>
                  </a:extLst>
                </a:gridCol>
              </a:tblGrid>
              <a:tr h="339918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w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106680"/>
                  </a:ext>
                </a:extLst>
              </a:tr>
              <a:tr h="33991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p</a:t>
                      </a:r>
                      <a:r>
                        <a:rPr lang="en-US" sz="2000" baseline="-25000" dirty="0">
                          <a:solidFill>
                            <a:schemeClr val="tx1"/>
                          </a:solidFill>
                        </a:rPr>
                        <a:t>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chemeClr val="tx1"/>
                          </a:solidFill>
                        </a:rPr>
                        <a:t>w</a:t>
                      </a:r>
                      <a:r>
                        <a:rPr lang="en-US" sz="2000" baseline="-25000" dirty="0" err="1">
                          <a:solidFill>
                            <a:schemeClr val="tx1"/>
                          </a:solidFill>
                        </a:rPr>
                        <a:t>i</a:t>
                      </a:r>
                      <a:endParaRPr lang="en-US" sz="2000" baseline="-25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5"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chemeClr val="tx1"/>
                          </a:solidFill>
                        </a:rPr>
                        <a:t>i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2592681"/>
                  </a:ext>
                </a:extLst>
              </a:tr>
              <a:tr h="33991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1711451"/>
                  </a:ext>
                </a:extLst>
              </a:tr>
              <a:tr h="33991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8821108"/>
                  </a:ext>
                </a:extLst>
              </a:tr>
              <a:tr h="33991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9540960"/>
                  </a:ext>
                </a:extLst>
              </a:tr>
              <a:tr h="33991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30432221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AACAF39D-0057-D348-5617-E60D0CAA07B3}"/>
              </a:ext>
            </a:extLst>
          </p:cNvPr>
          <p:cNvSpPr txBox="1"/>
          <p:nvPr/>
        </p:nvSpPr>
        <p:spPr>
          <a:xfrm>
            <a:off x="530086" y="289907"/>
            <a:ext cx="975360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dirty="0">
                <a:latin typeface="Times-Roman"/>
              </a:rPr>
              <a:t>Consider the knapsack instance n=3  and knapsack capacity m=6 </a:t>
            </a:r>
          </a:p>
          <a:p>
            <a:pPr algn="l"/>
            <a:r>
              <a:rPr lang="en-US" sz="2400" dirty="0">
                <a:latin typeface="Times-Roman"/>
              </a:rPr>
              <a:t>(w1,w2,w3)= (2,3,4), </a:t>
            </a:r>
            <a:r>
              <a:rPr lang="pt-BR" sz="2400" dirty="0">
                <a:latin typeface="Times-Roman"/>
              </a:rPr>
              <a:t>(p1,p2,p3)= (11,15,12) .</a:t>
            </a:r>
            <a:endParaRPr lang="en-US" sz="2400" dirty="0">
              <a:latin typeface="Times-Roman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751929B-0433-3EAA-AC8E-F17D29CEA74D}"/>
              </a:ext>
            </a:extLst>
          </p:cNvPr>
          <p:cNvSpPr txBox="1"/>
          <p:nvPr/>
        </p:nvSpPr>
        <p:spPr>
          <a:xfrm>
            <a:off x="8825947" y="3479558"/>
            <a:ext cx="304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0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407B967-EA54-0FFD-3DD7-D7BDF8A93D98}"/>
              </a:ext>
            </a:extLst>
          </p:cNvPr>
          <p:cNvSpPr txBox="1"/>
          <p:nvPr/>
        </p:nvSpPr>
        <p:spPr>
          <a:xfrm>
            <a:off x="9273206" y="3479558"/>
            <a:ext cx="4306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11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2E70C3C-8984-9085-D7CF-0854CE77A721}"/>
              </a:ext>
            </a:extLst>
          </p:cNvPr>
          <p:cNvSpPr txBox="1"/>
          <p:nvPr/>
        </p:nvSpPr>
        <p:spPr>
          <a:xfrm>
            <a:off x="6619457" y="1951667"/>
            <a:ext cx="35780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latin typeface="Times-Roman"/>
              </a:rPr>
              <a:t>K</a:t>
            </a:r>
            <a:endParaRPr lang="en-US" b="1" dirty="0">
              <a:latin typeface="Times-Roman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980F462-9E68-A145-58F6-EC37C245F997}"/>
              </a:ext>
            </a:extLst>
          </p:cNvPr>
          <p:cNvSpPr txBox="1"/>
          <p:nvPr/>
        </p:nvSpPr>
        <p:spPr>
          <a:xfrm>
            <a:off x="9727431" y="3459681"/>
            <a:ext cx="4306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11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C8886B2-215A-FC4C-59B3-CA4ABC6CDF4B}"/>
              </a:ext>
            </a:extLst>
          </p:cNvPr>
          <p:cNvSpPr txBox="1"/>
          <p:nvPr/>
        </p:nvSpPr>
        <p:spPr>
          <a:xfrm>
            <a:off x="10161772" y="3459682"/>
            <a:ext cx="4306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11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E7516FE-A5A7-7E62-3991-EDEC7AEC8674}"/>
              </a:ext>
            </a:extLst>
          </p:cNvPr>
          <p:cNvSpPr txBox="1"/>
          <p:nvPr/>
        </p:nvSpPr>
        <p:spPr>
          <a:xfrm>
            <a:off x="10613298" y="3472931"/>
            <a:ext cx="4306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11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6D49AEC-1025-C1E6-6F84-0624822D30E9}"/>
              </a:ext>
            </a:extLst>
          </p:cNvPr>
          <p:cNvSpPr txBox="1"/>
          <p:nvPr/>
        </p:nvSpPr>
        <p:spPr>
          <a:xfrm>
            <a:off x="11058458" y="3472930"/>
            <a:ext cx="4306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11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A5B836E-8139-66BB-881E-981C36AED118}"/>
              </a:ext>
            </a:extLst>
          </p:cNvPr>
          <p:cNvSpPr txBox="1"/>
          <p:nvPr/>
        </p:nvSpPr>
        <p:spPr>
          <a:xfrm>
            <a:off x="589718" y="1480394"/>
            <a:ext cx="5870714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Times-Roman"/>
              </a:rPr>
              <a:t>K[3 ,4] = max{ K[3-1,4], K[3-1, 4-4 ] + p</a:t>
            </a:r>
            <a:r>
              <a:rPr lang="en-US" baseline="-25000" dirty="0">
                <a:latin typeface="Times-Roman"/>
              </a:rPr>
              <a:t>3</a:t>
            </a:r>
            <a:r>
              <a:rPr lang="en-US" dirty="0">
                <a:latin typeface="Times-Roman"/>
              </a:rPr>
              <a:t> }</a:t>
            </a:r>
          </a:p>
          <a:p>
            <a:r>
              <a:rPr lang="en-US" baseline="-25000" dirty="0">
                <a:latin typeface="Times-Roman"/>
              </a:rPr>
              <a:t>                   </a:t>
            </a:r>
            <a:endParaRPr lang="en-US" sz="1400" baseline="-25000" dirty="0">
              <a:latin typeface="Times-Roman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ED0DD26-E927-386F-E5FD-2696B69B5C3E}"/>
              </a:ext>
            </a:extLst>
          </p:cNvPr>
          <p:cNvSpPr txBox="1"/>
          <p:nvPr/>
        </p:nvSpPr>
        <p:spPr>
          <a:xfrm>
            <a:off x="1315276" y="1763408"/>
            <a:ext cx="623514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latin typeface="Times-Roman"/>
              </a:rPr>
              <a:t>= max{ K[</a:t>
            </a:r>
            <a:r>
              <a:rPr lang="en-US" dirty="0">
                <a:latin typeface="Times-Roman"/>
              </a:rPr>
              <a:t>2</a:t>
            </a:r>
            <a:r>
              <a:rPr lang="en-US" sz="1800" dirty="0">
                <a:latin typeface="Times-Roman"/>
              </a:rPr>
              <a:t>,4], K[</a:t>
            </a:r>
            <a:r>
              <a:rPr lang="en-US" dirty="0">
                <a:latin typeface="Times-Roman"/>
              </a:rPr>
              <a:t>2</a:t>
            </a:r>
            <a:r>
              <a:rPr lang="en-US" sz="1800" dirty="0">
                <a:latin typeface="Times-Roman"/>
              </a:rPr>
              <a:t>, 0 ] + 12 }</a:t>
            </a:r>
          </a:p>
          <a:p>
            <a:r>
              <a:rPr lang="en-US" dirty="0">
                <a:latin typeface="Times-Roman"/>
              </a:rPr>
              <a:t>= max{ 15,12} = 15</a:t>
            </a:r>
            <a:endParaRPr 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53779BB-C251-6383-FB09-D2F345DA42D1}"/>
              </a:ext>
            </a:extLst>
          </p:cNvPr>
          <p:cNvSpPr txBox="1"/>
          <p:nvPr/>
        </p:nvSpPr>
        <p:spPr>
          <a:xfrm>
            <a:off x="576468" y="2447807"/>
            <a:ext cx="5870714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Times-Roman"/>
              </a:rPr>
              <a:t>K[3 ,5] = max{ K[3-1,5], K[3-1, 5-4 ] + p</a:t>
            </a:r>
            <a:r>
              <a:rPr lang="en-US" baseline="-25000" dirty="0">
                <a:latin typeface="Times-Roman"/>
              </a:rPr>
              <a:t>3</a:t>
            </a:r>
            <a:r>
              <a:rPr lang="en-US" dirty="0">
                <a:latin typeface="Times-Roman"/>
              </a:rPr>
              <a:t> }</a:t>
            </a:r>
          </a:p>
          <a:p>
            <a:r>
              <a:rPr lang="en-US" baseline="-25000" dirty="0">
                <a:latin typeface="Times-Roman"/>
              </a:rPr>
              <a:t>                   </a:t>
            </a:r>
            <a:endParaRPr lang="en-US" sz="1400" baseline="-25000" dirty="0">
              <a:latin typeface="Times-Roman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DB103FE-A499-CFB8-8B4B-F8A18F3B9F62}"/>
              </a:ext>
            </a:extLst>
          </p:cNvPr>
          <p:cNvSpPr txBox="1"/>
          <p:nvPr/>
        </p:nvSpPr>
        <p:spPr>
          <a:xfrm>
            <a:off x="1302026" y="2730821"/>
            <a:ext cx="623514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latin typeface="Times-Roman"/>
              </a:rPr>
              <a:t>= max{ K[</a:t>
            </a:r>
            <a:r>
              <a:rPr lang="en-US" dirty="0">
                <a:latin typeface="Times-Roman"/>
              </a:rPr>
              <a:t>2</a:t>
            </a:r>
            <a:r>
              <a:rPr lang="en-US" sz="1800" dirty="0">
                <a:latin typeface="Times-Roman"/>
              </a:rPr>
              <a:t>,5], K[</a:t>
            </a:r>
            <a:r>
              <a:rPr lang="en-US" dirty="0">
                <a:latin typeface="Times-Roman"/>
              </a:rPr>
              <a:t>2</a:t>
            </a:r>
            <a:r>
              <a:rPr lang="en-US" sz="1800" dirty="0">
                <a:latin typeface="Times-Roman"/>
              </a:rPr>
              <a:t>, </a:t>
            </a:r>
            <a:r>
              <a:rPr lang="en-US" dirty="0">
                <a:latin typeface="Times-Roman"/>
              </a:rPr>
              <a:t>1</a:t>
            </a:r>
            <a:r>
              <a:rPr lang="en-US" sz="1800" dirty="0">
                <a:latin typeface="Times-Roman"/>
              </a:rPr>
              <a:t> ] + 12 }</a:t>
            </a:r>
          </a:p>
          <a:p>
            <a:r>
              <a:rPr lang="en-US" dirty="0">
                <a:latin typeface="Times-Roman"/>
              </a:rPr>
              <a:t>= max{ 26,12} = 26</a:t>
            </a:r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44B650D-361D-ED41-E4C5-759088AC8976}"/>
              </a:ext>
            </a:extLst>
          </p:cNvPr>
          <p:cNvSpPr txBox="1"/>
          <p:nvPr/>
        </p:nvSpPr>
        <p:spPr>
          <a:xfrm>
            <a:off x="569843" y="3448346"/>
            <a:ext cx="5870714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Times-Roman"/>
              </a:rPr>
              <a:t>K[3 ,6] = max{ K[3-1,6], K[3-1, 6-4 ] + p</a:t>
            </a:r>
            <a:r>
              <a:rPr lang="en-US" baseline="-25000" dirty="0">
                <a:latin typeface="Times-Roman"/>
              </a:rPr>
              <a:t>3</a:t>
            </a:r>
            <a:r>
              <a:rPr lang="en-US" dirty="0">
                <a:latin typeface="Times-Roman"/>
              </a:rPr>
              <a:t> }</a:t>
            </a:r>
          </a:p>
          <a:p>
            <a:r>
              <a:rPr lang="en-US" baseline="-25000" dirty="0">
                <a:latin typeface="Times-Roman"/>
              </a:rPr>
              <a:t>                   </a:t>
            </a:r>
            <a:endParaRPr lang="en-US" sz="1400" baseline="-25000" dirty="0">
              <a:latin typeface="Times-Roman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3895A40-D621-BB46-FA0E-7AC7F79E0F08}"/>
              </a:ext>
            </a:extLst>
          </p:cNvPr>
          <p:cNvSpPr txBox="1"/>
          <p:nvPr/>
        </p:nvSpPr>
        <p:spPr>
          <a:xfrm>
            <a:off x="1295401" y="3731360"/>
            <a:ext cx="623514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latin typeface="Times-Roman"/>
              </a:rPr>
              <a:t>= max{ K[</a:t>
            </a:r>
            <a:r>
              <a:rPr lang="en-US" dirty="0">
                <a:latin typeface="Times-Roman"/>
              </a:rPr>
              <a:t>2</a:t>
            </a:r>
            <a:r>
              <a:rPr lang="en-US" sz="1800" dirty="0">
                <a:latin typeface="Times-Roman"/>
              </a:rPr>
              <a:t>,6], K[</a:t>
            </a:r>
            <a:r>
              <a:rPr lang="en-US" dirty="0">
                <a:latin typeface="Times-Roman"/>
              </a:rPr>
              <a:t>2</a:t>
            </a:r>
            <a:r>
              <a:rPr lang="en-US" sz="1800" dirty="0">
                <a:latin typeface="Times-Roman"/>
              </a:rPr>
              <a:t>, </a:t>
            </a:r>
            <a:r>
              <a:rPr lang="en-US" dirty="0">
                <a:latin typeface="Times-Roman"/>
              </a:rPr>
              <a:t>2</a:t>
            </a:r>
            <a:r>
              <a:rPr lang="en-US" sz="1800" dirty="0">
                <a:latin typeface="Times-Roman"/>
              </a:rPr>
              <a:t> ] + 12 }</a:t>
            </a:r>
          </a:p>
          <a:p>
            <a:r>
              <a:rPr lang="en-US" dirty="0">
                <a:latin typeface="Times-Roman"/>
              </a:rPr>
              <a:t>= max{ 26,23} = 26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D89E8A0-FA35-9CEA-728A-DB98283052D7}"/>
              </a:ext>
            </a:extLst>
          </p:cNvPr>
          <p:cNvSpPr txBox="1"/>
          <p:nvPr/>
        </p:nvSpPr>
        <p:spPr>
          <a:xfrm>
            <a:off x="8832575" y="3870497"/>
            <a:ext cx="304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0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98F23B0-657A-5857-DA63-5BEEA52CA9F2}"/>
              </a:ext>
            </a:extLst>
          </p:cNvPr>
          <p:cNvSpPr txBox="1"/>
          <p:nvPr/>
        </p:nvSpPr>
        <p:spPr>
          <a:xfrm>
            <a:off x="9279833" y="3870497"/>
            <a:ext cx="4306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11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5B16154-52EE-07DE-6FA6-FC3364C1633F}"/>
              </a:ext>
            </a:extLst>
          </p:cNvPr>
          <p:cNvSpPr txBox="1"/>
          <p:nvPr/>
        </p:nvSpPr>
        <p:spPr>
          <a:xfrm>
            <a:off x="9739465" y="3850620"/>
            <a:ext cx="4306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15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67A839D-C314-C1B5-BB86-00BF7AE296CC}"/>
              </a:ext>
            </a:extLst>
          </p:cNvPr>
          <p:cNvSpPr txBox="1"/>
          <p:nvPr/>
        </p:nvSpPr>
        <p:spPr>
          <a:xfrm>
            <a:off x="10167185" y="3843996"/>
            <a:ext cx="4306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15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58B62FC-E7DF-FCF5-E183-AB8902A0239B}"/>
              </a:ext>
            </a:extLst>
          </p:cNvPr>
          <p:cNvSpPr txBox="1"/>
          <p:nvPr/>
        </p:nvSpPr>
        <p:spPr>
          <a:xfrm>
            <a:off x="10622012" y="3857245"/>
            <a:ext cx="4306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26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9D3E0D4-8ECA-8451-18A2-D7F3CBD651A6}"/>
              </a:ext>
            </a:extLst>
          </p:cNvPr>
          <p:cNvSpPr txBox="1"/>
          <p:nvPr/>
        </p:nvSpPr>
        <p:spPr>
          <a:xfrm>
            <a:off x="11073802" y="3877021"/>
            <a:ext cx="4306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26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1218002-DCE3-4E04-798C-086DB71ADBF8}"/>
              </a:ext>
            </a:extLst>
          </p:cNvPr>
          <p:cNvSpPr txBox="1"/>
          <p:nvPr/>
        </p:nvSpPr>
        <p:spPr>
          <a:xfrm>
            <a:off x="8839203" y="4234929"/>
            <a:ext cx="304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0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DB3B4D7-EF28-160C-C0C4-543D449858D5}"/>
              </a:ext>
            </a:extLst>
          </p:cNvPr>
          <p:cNvSpPr txBox="1"/>
          <p:nvPr/>
        </p:nvSpPr>
        <p:spPr>
          <a:xfrm>
            <a:off x="9286461" y="4234931"/>
            <a:ext cx="4306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11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BE90156-DA75-A0F6-44CC-6146AAF0D2AB}"/>
              </a:ext>
            </a:extLst>
          </p:cNvPr>
          <p:cNvSpPr txBox="1"/>
          <p:nvPr/>
        </p:nvSpPr>
        <p:spPr>
          <a:xfrm>
            <a:off x="9755424" y="4228306"/>
            <a:ext cx="4306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15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CAB406E-2974-A77E-15AF-1409B60CE816}"/>
              </a:ext>
            </a:extLst>
          </p:cNvPr>
          <p:cNvSpPr txBox="1"/>
          <p:nvPr/>
        </p:nvSpPr>
        <p:spPr>
          <a:xfrm>
            <a:off x="10183143" y="4234932"/>
            <a:ext cx="4306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15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59B3140-6DBB-A757-052B-D916116ED8C5}"/>
              </a:ext>
            </a:extLst>
          </p:cNvPr>
          <p:cNvSpPr txBox="1"/>
          <p:nvPr/>
        </p:nvSpPr>
        <p:spPr>
          <a:xfrm>
            <a:off x="10609978" y="4221678"/>
            <a:ext cx="4306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26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0D1FCA5-A8B8-AF9F-8CDE-4DEB52ACA9A9}"/>
              </a:ext>
            </a:extLst>
          </p:cNvPr>
          <p:cNvSpPr txBox="1"/>
          <p:nvPr/>
        </p:nvSpPr>
        <p:spPr>
          <a:xfrm>
            <a:off x="11057845" y="4228201"/>
            <a:ext cx="4306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26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1EA35E1-E43C-BD49-E530-C108B818D752}"/>
              </a:ext>
            </a:extLst>
          </p:cNvPr>
          <p:cNvSpPr txBox="1"/>
          <p:nvPr/>
        </p:nvSpPr>
        <p:spPr>
          <a:xfrm>
            <a:off x="7132986" y="788064"/>
            <a:ext cx="619538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400">
                <a:latin typeface="Times-Roman"/>
              </a:defRPr>
            </a:lvl1pPr>
          </a:lstStyle>
          <a:p>
            <a:r>
              <a:rPr lang="en-US" sz="2000" dirty="0"/>
              <a:t>if </a:t>
            </a:r>
            <a:r>
              <a:rPr lang="en-US" sz="2000" dirty="0" err="1"/>
              <a:t>w</a:t>
            </a:r>
            <a:r>
              <a:rPr lang="en-US" sz="2000" baseline="-25000" dirty="0" err="1"/>
              <a:t>i</a:t>
            </a:r>
            <a:r>
              <a:rPr lang="en-US" sz="2000" dirty="0"/>
              <a:t> &lt;=w </a:t>
            </a:r>
          </a:p>
          <a:p>
            <a:r>
              <a:rPr lang="en-US" sz="2000" dirty="0"/>
              <a:t>    K[</a:t>
            </a:r>
            <a:r>
              <a:rPr lang="en-US" sz="2000" dirty="0" err="1"/>
              <a:t>i,w</a:t>
            </a:r>
            <a:r>
              <a:rPr lang="en-US" sz="2000" dirty="0"/>
              <a:t>]= max{ K[i-1,w],</a:t>
            </a:r>
            <a:r>
              <a:rPr lang="en-US" sz="2000" dirty="0">
                <a:latin typeface="Times-Roman"/>
              </a:rPr>
              <a:t> K[i-1,w-w</a:t>
            </a:r>
            <a:r>
              <a:rPr lang="en-US" sz="2000" baseline="-25000" dirty="0">
                <a:latin typeface="Times-Roman"/>
              </a:rPr>
              <a:t>i </a:t>
            </a:r>
            <a:r>
              <a:rPr lang="en-US" sz="2000" dirty="0">
                <a:latin typeface="Times-Roman"/>
              </a:rPr>
              <a:t> ] + p</a:t>
            </a:r>
            <a:r>
              <a:rPr lang="en-US" sz="2000" baseline="-25000" dirty="0">
                <a:latin typeface="Times-Roman"/>
              </a:rPr>
              <a:t>i</a:t>
            </a:r>
            <a:r>
              <a:rPr lang="en-US" sz="2000" dirty="0">
                <a:latin typeface="Times-Roman"/>
              </a:rPr>
              <a:t> }</a:t>
            </a:r>
            <a:endParaRPr lang="en-US" sz="2000" dirty="0"/>
          </a:p>
          <a:p>
            <a:r>
              <a:rPr lang="en-US" sz="2000" dirty="0"/>
              <a:t>else</a:t>
            </a:r>
          </a:p>
          <a:p>
            <a:r>
              <a:rPr lang="en-US" sz="2000" dirty="0"/>
              <a:t>    </a:t>
            </a:r>
            <a:r>
              <a:rPr lang="en-US" sz="2000" dirty="0">
                <a:latin typeface="Times-Roman"/>
              </a:rPr>
              <a:t>K[</a:t>
            </a:r>
            <a:r>
              <a:rPr lang="en-US" sz="2000" dirty="0" err="1">
                <a:latin typeface="Times-Roman"/>
              </a:rPr>
              <a:t>i</a:t>
            </a:r>
            <a:r>
              <a:rPr lang="en-US" sz="2000" dirty="0">
                <a:latin typeface="Times-Roman"/>
              </a:rPr>
              <a:t> ,w] =  K[i-1,w]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850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  <p:bldP spid="26" grpId="0"/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BCEBA488-EE19-A2D7-77AC-B263BB2CDB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6646923"/>
              </p:ext>
            </p:extLst>
          </p:nvPr>
        </p:nvGraphicFramePr>
        <p:xfrm>
          <a:off x="927644" y="2050775"/>
          <a:ext cx="4969570" cy="2255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6957">
                  <a:extLst>
                    <a:ext uri="{9D8B030D-6E8A-4147-A177-3AD203B41FA5}">
                      <a16:colId xmlns:a16="http://schemas.microsoft.com/office/drawing/2014/main" val="923164984"/>
                    </a:ext>
                  </a:extLst>
                </a:gridCol>
                <a:gridCol w="496957">
                  <a:extLst>
                    <a:ext uri="{9D8B030D-6E8A-4147-A177-3AD203B41FA5}">
                      <a16:colId xmlns:a16="http://schemas.microsoft.com/office/drawing/2014/main" val="4288925907"/>
                    </a:ext>
                  </a:extLst>
                </a:gridCol>
                <a:gridCol w="496957">
                  <a:extLst>
                    <a:ext uri="{9D8B030D-6E8A-4147-A177-3AD203B41FA5}">
                      <a16:colId xmlns:a16="http://schemas.microsoft.com/office/drawing/2014/main" val="1814895847"/>
                    </a:ext>
                  </a:extLst>
                </a:gridCol>
                <a:gridCol w="496957">
                  <a:extLst>
                    <a:ext uri="{9D8B030D-6E8A-4147-A177-3AD203B41FA5}">
                      <a16:colId xmlns:a16="http://schemas.microsoft.com/office/drawing/2014/main" val="3174873939"/>
                    </a:ext>
                  </a:extLst>
                </a:gridCol>
                <a:gridCol w="496957">
                  <a:extLst>
                    <a:ext uri="{9D8B030D-6E8A-4147-A177-3AD203B41FA5}">
                      <a16:colId xmlns:a16="http://schemas.microsoft.com/office/drawing/2014/main" val="856714116"/>
                    </a:ext>
                  </a:extLst>
                </a:gridCol>
                <a:gridCol w="496957">
                  <a:extLst>
                    <a:ext uri="{9D8B030D-6E8A-4147-A177-3AD203B41FA5}">
                      <a16:colId xmlns:a16="http://schemas.microsoft.com/office/drawing/2014/main" val="587142733"/>
                    </a:ext>
                  </a:extLst>
                </a:gridCol>
                <a:gridCol w="496957">
                  <a:extLst>
                    <a:ext uri="{9D8B030D-6E8A-4147-A177-3AD203B41FA5}">
                      <a16:colId xmlns:a16="http://schemas.microsoft.com/office/drawing/2014/main" val="2127400784"/>
                    </a:ext>
                  </a:extLst>
                </a:gridCol>
                <a:gridCol w="496957">
                  <a:extLst>
                    <a:ext uri="{9D8B030D-6E8A-4147-A177-3AD203B41FA5}">
                      <a16:colId xmlns:a16="http://schemas.microsoft.com/office/drawing/2014/main" val="670795710"/>
                    </a:ext>
                  </a:extLst>
                </a:gridCol>
                <a:gridCol w="496957">
                  <a:extLst>
                    <a:ext uri="{9D8B030D-6E8A-4147-A177-3AD203B41FA5}">
                      <a16:colId xmlns:a16="http://schemas.microsoft.com/office/drawing/2014/main" val="429019465"/>
                    </a:ext>
                  </a:extLst>
                </a:gridCol>
                <a:gridCol w="496957">
                  <a:extLst>
                    <a:ext uri="{9D8B030D-6E8A-4147-A177-3AD203B41FA5}">
                      <a16:colId xmlns:a16="http://schemas.microsoft.com/office/drawing/2014/main" val="3104622609"/>
                    </a:ext>
                  </a:extLst>
                </a:gridCol>
              </a:tblGrid>
              <a:tr h="339918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w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106680"/>
                  </a:ext>
                </a:extLst>
              </a:tr>
              <a:tr h="33991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p</a:t>
                      </a:r>
                      <a:r>
                        <a:rPr lang="en-US" sz="2000" baseline="-25000" dirty="0">
                          <a:solidFill>
                            <a:schemeClr val="tx1"/>
                          </a:solidFill>
                        </a:rPr>
                        <a:t>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chemeClr val="tx1"/>
                          </a:solidFill>
                        </a:rPr>
                        <a:t>w</a:t>
                      </a:r>
                      <a:r>
                        <a:rPr lang="en-US" sz="2000" baseline="-25000" dirty="0" err="1">
                          <a:solidFill>
                            <a:schemeClr val="tx1"/>
                          </a:solidFill>
                        </a:rPr>
                        <a:t>i</a:t>
                      </a:r>
                      <a:endParaRPr lang="en-US" sz="2000" baseline="-25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chemeClr val="tx1"/>
                          </a:solidFill>
                        </a:rPr>
                        <a:t>i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2592681"/>
                  </a:ext>
                </a:extLst>
              </a:tr>
              <a:tr h="33991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1711451"/>
                  </a:ext>
                </a:extLst>
              </a:tr>
              <a:tr h="33991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8821108"/>
                  </a:ext>
                </a:extLst>
              </a:tr>
              <a:tr h="33991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9540960"/>
                  </a:ext>
                </a:extLst>
              </a:tr>
              <a:tr h="33991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30432221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AACAF39D-0057-D348-5617-E60D0CAA07B3}"/>
              </a:ext>
            </a:extLst>
          </p:cNvPr>
          <p:cNvSpPr txBox="1"/>
          <p:nvPr/>
        </p:nvSpPr>
        <p:spPr>
          <a:xfrm>
            <a:off x="530086" y="289907"/>
            <a:ext cx="975360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dirty="0">
                <a:latin typeface="Times-Roman"/>
              </a:rPr>
              <a:t>Consider the knapsack instance n=3  and knapsack capacity m=6 </a:t>
            </a:r>
          </a:p>
          <a:p>
            <a:pPr algn="l"/>
            <a:r>
              <a:rPr lang="en-US" sz="2400" dirty="0">
                <a:latin typeface="Times-Roman"/>
              </a:rPr>
              <a:t>(w1,w2,w3)= (2,3,4), </a:t>
            </a:r>
            <a:r>
              <a:rPr lang="pt-BR" sz="2400" dirty="0">
                <a:latin typeface="Times-Roman"/>
              </a:rPr>
              <a:t>(p1,p2,p3)= (11,15,12) .</a:t>
            </a:r>
            <a:endParaRPr lang="en-US" sz="2400" dirty="0">
              <a:latin typeface="Times-Roman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751929B-0433-3EAA-AC8E-F17D29CEA74D}"/>
              </a:ext>
            </a:extLst>
          </p:cNvPr>
          <p:cNvSpPr txBox="1"/>
          <p:nvPr/>
        </p:nvSpPr>
        <p:spPr>
          <a:xfrm>
            <a:off x="3008237" y="3188015"/>
            <a:ext cx="304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0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407B967-EA54-0FFD-3DD7-D7BDF8A93D98}"/>
              </a:ext>
            </a:extLst>
          </p:cNvPr>
          <p:cNvSpPr txBox="1"/>
          <p:nvPr/>
        </p:nvSpPr>
        <p:spPr>
          <a:xfrm>
            <a:off x="3455496" y="3188015"/>
            <a:ext cx="4306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11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2E70C3C-8984-9085-D7CF-0854CE77A721}"/>
              </a:ext>
            </a:extLst>
          </p:cNvPr>
          <p:cNvSpPr txBox="1"/>
          <p:nvPr/>
        </p:nvSpPr>
        <p:spPr>
          <a:xfrm>
            <a:off x="801747" y="1660124"/>
            <a:ext cx="35780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latin typeface="Times-Roman"/>
              </a:rPr>
              <a:t>K</a:t>
            </a:r>
            <a:endParaRPr lang="en-US" b="1" dirty="0">
              <a:latin typeface="Times-Roman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980F462-9E68-A145-58F6-EC37C245F997}"/>
              </a:ext>
            </a:extLst>
          </p:cNvPr>
          <p:cNvSpPr txBox="1"/>
          <p:nvPr/>
        </p:nvSpPr>
        <p:spPr>
          <a:xfrm>
            <a:off x="3965707" y="3168138"/>
            <a:ext cx="4306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11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C8886B2-215A-FC4C-59B3-CA4ABC6CDF4B}"/>
              </a:ext>
            </a:extLst>
          </p:cNvPr>
          <p:cNvSpPr txBox="1"/>
          <p:nvPr/>
        </p:nvSpPr>
        <p:spPr>
          <a:xfrm>
            <a:off x="4456034" y="3168139"/>
            <a:ext cx="4306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11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E7516FE-A5A7-7E62-3991-EDEC7AEC8674}"/>
              </a:ext>
            </a:extLst>
          </p:cNvPr>
          <p:cNvSpPr txBox="1"/>
          <p:nvPr/>
        </p:nvSpPr>
        <p:spPr>
          <a:xfrm>
            <a:off x="4972872" y="3181388"/>
            <a:ext cx="4306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11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6D49AEC-1025-C1E6-6F84-0624822D30E9}"/>
              </a:ext>
            </a:extLst>
          </p:cNvPr>
          <p:cNvSpPr txBox="1"/>
          <p:nvPr/>
        </p:nvSpPr>
        <p:spPr>
          <a:xfrm>
            <a:off x="5436694" y="3181387"/>
            <a:ext cx="4306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11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D89E8A0-FA35-9CEA-728A-DB98283052D7}"/>
              </a:ext>
            </a:extLst>
          </p:cNvPr>
          <p:cNvSpPr txBox="1"/>
          <p:nvPr/>
        </p:nvSpPr>
        <p:spPr>
          <a:xfrm>
            <a:off x="3014865" y="3578954"/>
            <a:ext cx="304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0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98F23B0-657A-5857-DA63-5BEEA52CA9F2}"/>
              </a:ext>
            </a:extLst>
          </p:cNvPr>
          <p:cNvSpPr txBox="1"/>
          <p:nvPr/>
        </p:nvSpPr>
        <p:spPr>
          <a:xfrm>
            <a:off x="3462123" y="3578954"/>
            <a:ext cx="4306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11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5B16154-52EE-07DE-6FA6-FC3364C1633F}"/>
              </a:ext>
            </a:extLst>
          </p:cNvPr>
          <p:cNvSpPr txBox="1"/>
          <p:nvPr/>
        </p:nvSpPr>
        <p:spPr>
          <a:xfrm>
            <a:off x="3959079" y="3559077"/>
            <a:ext cx="4306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15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67A839D-C314-C1B5-BB86-00BF7AE296CC}"/>
              </a:ext>
            </a:extLst>
          </p:cNvPr>
          <p:cNvSpPr txBox="1"/>
          <p:nvPr/>
        </p:nvSpPr>
        <p:spPr>
          <a:xfrm>
            <a:off x="4442782" y="3552453"/>
            <a:ext cx="4306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15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58B62FC-E7DF-FCF5-E183-AB8902A0239B}"/>
              </a:ext>
            </a:extLst>
          </p:cNvPr>
          <p:cNvSpPr txBox="1"/>
          <p:nvPr/>
        </p:nvSpPr>
        <p:spPr>
          <a:xfrm>
            <a:off x="4962926" y="3565702"/>
            <a:ext cx="4306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26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9D3E0D4-8ECA-8451-18A2-D7F3CBD651A6}"/>
              </a:ext>
            </a:extLst>
          </p:cNvPr>
          <p:cNvSpPr txBox="1"/>
          <p:nvPr/>
        </p:nvSpPr>
        <p:spPr>
          <a:xfrm>
            <a:off x="5433376" y="3585478"/>
            <a:ext cx="4306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26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1218002-DCE3-4E04-798C-086DB71ADBF8}"/>
              </a:ext>
            </a:extLst>
          </p:cNvPr>
          <p:cNvSpPr txBox="1"/>
          <p:nvPr/>
        </p:nvSpPr>
        <p:spPr>
          <a:xfrm>
            <a:off x="3021493" y="3943386"/>
            <a:ext cx="304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0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DB3B4D7-EF28-160C-C0C4-543D449858D5}"/>
              </a:ext>
            </a:extLst>
          </p:cNvPr>
          <p:cNvSpPr txBox="1"/>
          <p:nvPr/>
        </p:nvSpPr>
        <p:spPr>
          <a:xfrm>
            <a:off x="3468751" y="3943388"/>
            <a:ext cx="4306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11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BE90156-DA75-A0F6-44CC-6146AAF0D2AB}"/>
              </a:ext>
            </a:extLst>
          </p:cNvPr>
          <p:cNvSpPr txBox="1"/>
          <p:nvPr/>
        </p:nvSpPr>
        <p:spPr>
          <a:xfrm>
            <a:off x="3965707" y="3936763"/>
            <a:ext cx="4306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15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CAB406E-2974-A77E-15AF-1409B60CE816}"/>
              </a:ext>
            </a:extLst>
          </p:cNvPr>
          <p:cNvSpPr txBox="1"/>
          <p:nvPr/>
        </p:nvSpPr>
        <p:spPr>
          <a:xfrm>
            <a:off x="4449410" y="3943389"/>
            <a:ext cx="4306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15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59B3140-6DBB-A757-052B-D916116ED8C5}"/>
              </a:ext>
            </a:extLst>
          </p:cNvPr>
          <p:cNvSpPr txBox="1"/>
          <p:nvPr/>
        </p:nvSpPr>
        <p:spPr>
          <a:xfrm>
            <a:off x="4969554" y="3930135"/>
            <a:ext cx="4306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26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0D1FCA5-A8B8-AF9F-8CDE-4DEB52ACA9A9}"/>
              </a:ext>
            </a:extLst>
          </p:cNvPr>
          <p:cNvSpPr txBox="1"/>
          <p:nvPr/>
        </p:nvSpPr>
        <p:spPr>
          <a:xfrm>
            <a:off x="5426752" y="3910154"/>
            <a:ext cx="4306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26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2BBD50BD-D702-757A-9614-409F39FDB42A}"/>
              </a:ext>
            </a:extLst>
          </p:cNvPr>
          <p:cNvSpPr/>
          <p:nvPr/>
        </p:nvSpPr>
        <p:spPr>
          <a:xfrm>
            <a:off x="5420132" y="3921782"/>
            <a:ext cx="470448" cy="47707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3EBFCA1-B83C-01BD-0E0F-4E825C3BC9F0}"/>
              </a:ext>
            </a:extLst>
          </p:cNvPr>
          <p:cNvSpPr txBox="1"/>
          <p:nvPr/>
        </p:nvSpPr>
        <p:spPr>
          <a:xfrm>
            <a:off x="6096000" y="3921782"/>
            <a:ext cx="666584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X3=0 since 26 belongs to previous row i.e.,</a:t>
            </a:r>
          </a:p>
          <a:p>
            <a:r>
              <a:rPr lang="en-US" dirty="0"/>
              <a:t>profit is not obtained  because of item 3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084F3CF-9A3C-C485-1E04-160F1147F8F5}"/>
              </a:ext>
            </a:extLst>
          </p:cNvPr>
          <p:cNvSpPr txBox="1"/>
          <p:nvPr/>
        </p:nvSpPr>
        <p:spPr>
          <a:xfrm>
            <a:off x="6115878" y="3544096"/>
            <a:ext cx="66658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X2=1 since 26  doesn’t belong to previous row.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4F9DA7D4-B20F-B72A-4064-8070F285865D}"/>
              </a:ext>
            </a:extLst>
          </p:cNvPr>
          <p:cNvSpPr/>
          <p:nvPr/>
        </p:nvSpPr>
        <p:spPr>
          <a:xfrm>
            <a:off x="5413507" y="3544095"/>
            <a:ext cx="470448" cy="47707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519DE65B-EAAC-4C1F-9EA0-72F179DB2B81}"/>
              </a:ext>
            </a:extLst>
          </p:cNvPr>
          <p:cNvSpPr/>
          <p:nvPr/>
        </p:nvSpPr>
        <p:spPr>
          <a:xfrm>
            <a:off x="3935891" y="3127513"/>
            <a:ext cx="470448" cy="47707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59869A0-4474-F8A4-A579-CE36E0E4264A}"/>
              </a:ext>
            </a:extLst>
          </p:cNvPr>
          <p:cNvSpPr txBox="1"/>
          <p:nvPr/>
        </p:nvSpPr>
        <p:spPr>
          <a:xfrm>
            <a:off x="6135758" y="3192914"/>
            <a:ext cx="66658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X1=1 since 11  doesn’t belong to previous row.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DC28901-4C7F-2D5B-0C67-202049FE189C}"/>
              </a:ext>
            </a:extLst>
          </p:cNvPr>
          <p:cNvSpPr txBox="1"/>
          <p:nvPr/>
        </p:nvSpPr>
        <p:spPr>
          <a:xfrm>
            <a:off x="1636633" y="4846124"/>
            <a:ext cx="666584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latin typeface="Times-Roman"/>
              </a:rPr>
              <a:t>The solution vector X is</a:t>
            </a:r>
          </a:p>
          <a:p>
            <a:r>
              <a:rPr lang="en-US" sz="2000" b="1" dirty="0">
                <a:latin typeface="Times-Roman"/>
              </a:rPr>
              <a:t>X= (x</a:t>
            </a:r>
            <a:r>
              <a:rPr lang="en-US" sz="2000" b="1" baseline="-25000" dirty="0">
                <a:latin typeface="Times-Roman"/>
              </a:rPr>
              <a:t>1</a:t>
            </a:r>
            <a:r>
              <a:rPr lang="en-US" sz="2000" b="1" dirty="0">
                <a:latin typeface="Times-Roman"/>
              </a:rPr>
              <a:t>,x</a:t>
            </a:r>
            <a:r>
              <a:rPr lang="en-US" sz="2000" b="1" baseline="-25000" dirty="0">
                <a:latin typeface="Times-Roman"/>
              </a:rPr>
              <a:t>2</a:t>
            </a:r>
            <a:r>
              <a:rPr lang="en-US" sz="2000" b="1" dirty="0">
                <a:latin typeface="Times-Roman"/>
              </a:rPr>
              <a:t>,x</a:t>
            </a:r>
            <a:r>
              <a:rPr lang="en-US" sz="2000" b="1" baseline="-25000" dirty="0">
                <a:latin typeface="Times-Roman"/>
              </a:rPr>
              <a:t>3</a:t>
            </a:r>
            <a:r>
              <a:rPr lang="en-US" sz="2000" b="1" dirty="0">
                <a:latin typeface="Times-Roman"/>
              </a:rPr>
              <a:t>)=(1,1,0)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4004194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33" grpId="0"/>
      <p:bldP spid="34" grpId="0"/>
      <p:bldP spid="35" grpId="0" animBg="1"/>
      <p:bldP spid="36" grpId="0" animBg="1"/>
      <p:bldP spid="37" grpId="0"/>
      <p:bldP spid="3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411AD2-BFDA-E0F9-F9EC-9FCA12CDC7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2118"/>
            <a:ext cx="10515600" cy="443258"/>
          </a:xfrm>
        </p:spPr>
        <p:txBody>
          <a:bodyPr>
            <a:noAutofit/>
          </a:bodyPr>
          <a:lstStyle/>
          <a:p>
            <a:r>
              <a:rPr lang="en-US" sz="3600" dirty="0"/>
              <a:t>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CD43B3-476B-AD11-2D73-CBE9948C09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37731"/>
            <a:ext cx="10515600" cy="1332369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The  table filling method will take complexity of O(</a:t>
            </a:r>
            <a:r>
              <a:rPr lang="en-US" dirty="0" err="1"/>
              <a:t>nW</a:t>
            </a:r>
            <a:r>
              <a:rPr lang="en-US" dirty="0"/>
              <a:t>). </a:t>
            </a:r>
          </a:p>
          <a:p>
            <a:pPr>
              <a:lnSpc>
                <a:spcPct val="120000"/>
              </a:lnSpc>
            </a:pPr>
            <a:r>
              <a:rPr lang="en-US" dirty="0"/>
              <a:t>For suppose if the weights of the objects are real numbers, then it is very difficult to calculate for all possible weights between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≤ </a:t>
            </a:r>
            <a:r>
              <a:rPr lang="en-US" dirty="0"/>
              <a:t>w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≤</a:t>
            </a:r>
            <a:r>
              <a:rPr lang="en-US" dirty="0"/>
              <a:t> i+1. so, this method is inefficient.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F51344C8-0FD4-BABB-2200-067C5852AB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7328181"/>
              </p:ext>
            </p:extLst>
          </p:nvPr>
        </p:nvGraphicFramePr>
        <p:xfrm>
          <a:off x="2557668" y="2389368"/>
          <a:ext cx="6614325" cy="28461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2316">
                  <a:extLst>
                    <a:ext uri="{9D8B030D-6E8A-4147-A177-3AD203B41FA5}">
                      <a16:colId xmlns:a16="http://schemas.microsoft.com/office/drawing/2014/main" val="923164984"/>
                    </a:ext>
                  </a:extLst>
                </a:gridCol>
                <a:gridCol w="606200">
                  <a:extLst>
                    <a:ext uri="{9D8B030D-6E8A-4147-A177-3AD203B41FA5}">
                      <a16:colId xmlns:a16="http://schemas.microsoft.com/office/drawing/2014/main" val="4288925907"/>
                    </a:ext>
                  </a:extLst>
                </a:gridCol>
                <a:gridCol w="417605">
                  <a:extLst>
                    <a:ext uri="{9D8B030D-6E8A-4147-A177-3AD203B41FA5}">
                      <a16:colId xmlns:a16="http://schemas.microsoft.com/office/drawing/2014/main" val="3682048716"/>
                    </a:ext>
                  </a:extLst>
                </a:gridCol>
                <a:gridCol w="417605">
                  <a:extLst>
                    <a:ext uri="{9D8B030D-6E8A-4147-A177-3AD203B41FA5}">
                      <a16:colId xmlns:a16="http://schemas.microsoft.com/office/drawing/2014/main" val="1814895847"/>
                    </a:ext>
                  </a:extLst>
                </a:gridCol>
                <a:gridCol w="396517">
                  <a:extLst>
                    <a:ext uri="{9D8B030D-6E8A-4147-A177-3AD203B41FA5}">
                      <a16:colId xmlns:a16="http://schemas.microsoft.com/office/drawing/2014/main" val="3174873939"/>
                    </a:ext>
                  </a:extLst>
                </a:gridCol>
                <a:gridCol w="493161">
                  <a:extLst>
                    <a:ext uri="{9D8B030D-6E8A-4147-A177-3AD203B41FA5}">
                      <a16:colId xmlns:a16="http://schemas.microsoft.com/office/drawing/2014/main" val="856714116"/>
                    </a:ext>
                  </a:extLst>
                </a:gridCol>
                <a:gridCol w="493161">
                  <a:extLst>
                    <a:ext uri="{9D8B030D-6E8A-4147-A177-3AD203B41FA5}">
                      <a16:colId xmlns:a16="http://schemas.microsoft.com/office/drawing/2014/main" val="587142733"/>
                    </a:ext>
                  </a:extLst>
                </a:gridCol>
                <a:gridCol w="493161">
                  <a:extLst>
                    <a:ext uri="{9D8B030D-6E8A-4147-A177-3AD203B41FA5}">
                      <a16:colId xmlns:a16="http://schemas.microsoft.com/office/drawing/2014/main" val="2127400784"/>
                    </a:ext>
                  </a:extLst>
                </a:gridCol>
                <a:gridCol w="493161">
                  <a:extLst>
                    <a:ext uri="{9D8B030D-6E8A-4147-A177-3AD203B41FA5}">
                      <a16:colId xmlns:a16="http://schemas.microsoft.com/office/drawing/2014/main" val="670795710"/>
                    </a:ext>
                  </a:extLst>
                </a:gridCol>
                <a:gridCol w="353761">
                  <a:extLst>
                    <a:ext uri="{9D8B030D-6E8A-4147-A177-3AD203B41FA5}">
                      <a16:colId xmlns:a16="http://schemas.microsoft.com/office/drawing/2014/main" val="429019465"/>
                    </a:ext>
                  </a:extLst>
                </a:gridCol>
                <a:gridCol w="632559">
                  <a:extLst>
                    <a:ext uri="{9D8B030D-6E8A-4147-A177-3AD203B41FA5}">
                      <a16:colId xmlns:a16="http://schemas.microsoft.com/office/drawing/2014/main" val="3104622609"/>
                    </a:ext>
                  </a:extLst>
                </a:gridCol>
                <a:gridCol w="632559">
                  <a:extLst>
                    <a:ext uri="{9D8B030D-6E8A-4147-A177-3AD203B41FA5}">
                      <a16:colId xmlns:a16="http://schemas.microsoft.com/office/drawing/2014/main" val="1888510895"/>
                    </a:ext>
                  </a:extLst>
                </a:gridCol>
                <a:gridCol w="632559">
                  <a:extLst>
                    <a:ext uri="{9D8B030D-6E8A-4147-A177-3AD203B41FA5}">
                      <a16:colId xmlns:a16="http://schemas.microsoft.com/office/drawing/2014/main" val="2061848228"/>
                    </a:ext>
                  </a:extLst>
                </a:gridCol>
              </a:tblGrid>
              <a:tr h="406586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w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106680"/>
                  </a:ext>
                </a:extLst>
              </a:tr>
              <a:tr h="65679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p</a:t>
                      </a:r>
                      <a:r>
                        <a:rPr lang="en-US" sz="2000" baseline="-25000" dirty="0">
                          <a:solidFill>
                            <a:schemeClr val="tx1"/>
                          </a:solidFill>
                        </a:rPr>
                        <a:t>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chemeClr val="tx1"/>
                          </a:solidFill>
                        </a:rPr>
                        <a:t>w</a:t>
                      </a:r>
                      <a:r>
                        <a:rPr lang="en-US" sz="2000" baseline="-25000" dirty="0" err="1">
                          <a:solidFill>
                            <a:schemeClr val="tx1"/>
                          </a:solidFill>
                        </a:rPr>
                        <a:t>i</a:t>
                      </a:r>
                      <a:endParaRPr lang="en-US" sz="2000" baseline="-25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1.1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1.2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……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2.01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…..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……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2592681"/>
                  </a:ext>
                </a:extLst>
              </a:tr>
              <a:tr h="37531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i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….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1711451"/>
                  </a:ext>
                </a:extLst>
              </a:tr>
              <a:tr h="37531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2.3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8821108"/>
                  </a:ext>
                </a:extLst>
              </a:tr>
              <a:tr h="656793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3.25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9540960"/>
                  </a:ext>
                </a:extLst>
              </a:tr>
              <a:tr h="37531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4.5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30432221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D3C94829-C222-4C76-66B5-01FE0F3A4253}"/>
              </a:ext>
            </a:extLst>
          </p:cNvPr>
          <p:cNvSpPr txBox="1"/>
          <p:nvPr/>
        </p:nvSpPr>
        <p:spPr>
          <a:xfrm>
            <a:off x="901149" y="5235472"/>
            <a:ext cx="1011140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So, we use another method </a:t>
            </a:r>
            <a:r>
              <a:rPr lang="en-US" sz="2400"/>
              <a:t>known as ordered </a:t>
            </a:r>
            <a:r>
              <a:rPr lang="en-US" sz="2400" dirty="0"/>
              <a:t>set with merging and purging </a:t>
            </a:r>
          </a:p>
        </p:txBody>
      </p:sp>
    </p:spTree>
    <p:extLst>
      <p:ext uri="{BB962C8B-B14F-4D97-AF65-F5344CB8AC3E}">
        <p14:creationId xmlns:p14="http://schemas.microsoft.com/office/powerpoint/2010/main" val="201504296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4C7186-E469-1D96-F439-78F72C8783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44809"/>
          </a:xfrm>
        </p:spPr>
        <p:txBody>
          <a:bodyPr>
            <a:normAutofit/>
          </a:bodyPr>
          <a:lstStyle/>
          <a:p>
            <a:r>
              <a:rPr lang="en-US" sz="3600" dirty="0"/>
              <a:t>0/1 knapsack (using Merging and Purging)- Method-2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FE49A88-5512-764F-FF5B-5F8B5D03EAFD}"/>
              </a:ext>
            </a:extLst>
          </p:cNvPr>
          <p:cNvSpPr txBox="1"/>
          <p:nvPr/>
        </p:nvSpPr>
        <p:spPr>
          <a:xfrm>
            <a:off x="1021405" y="1163368"/>
            <a:ext cx="975360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dirty="0">
                <a:latin typeface="Times-Roman"/>
              </a:rPr>
              <a:t>Consider the knapsack instance n=3  and knapsack capacity m=6 </a:t>
            </a:r>
          </a:p>
          <a:p>
            <a:pPr algn="l"/>
            <a:r>
              <a:rPr lang="en-US" sz="2400" dirty="0">
                <a:latin typeface="Times-Roman"/>
              </a:rPr>
              <a:t> </a:t>
            </a:r>
            <a:r>
              <a:rPr lang="pt-BR" sz="2400" dirty="0">
                <a:latin typeface="Times-Roman"/>
              </a:rPr>
              <a:t>(p1,p2,p3)= (1,2,5), </a:t>
            </a:r>
            <a:r>
              <a:rPr lang="en-US" sz="2400" dirty="0">
                <a:latin typeface="Times-Roman"/>
              </a:rPr>
              <a:t>(w1,w2,w3)= (2,3,4)</a:t>
            </a:r>
            <a:r>
              <a:rPr lang="pt-BR" sz="2400" dirty="0">
                <a:latin typeface="Times-Roman"/>
              </a:rPr>
              <a:t> .</a:t>
            </a:r>
            <a:endParaRPr lang="en-US" sz="2400" dirty="0">
              <a:latin typeface="Times-Roman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DF8ADAC-C68A-A9E6-D49A-B1B418FD83A6}"/>
              </a:ext>
            </a:extLst>
          </p:cNvPr>
          <p:cNvSpPr txBox="1"/>
          <p:nvPr/>
        </p:nvSpPr>
        <p:spPr>
          <a:xfrm>
            <a:off x="2265528" y="2268891"/>
            <a:ext cx="14879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</a:t>
            </a:r>
            <a:r>
              <a:rPr lang="en-US" sz="2400" baseline="30000" dirty="0"/>
              <a:t>0</a:t>
            </a:r>
            <a:r>
              <a:rPr lang="en-US" sz="2400" dirty="0"/>
              <a:t>= {(0, 0)}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8114383-E632-20B5-9B59-01D5DC900DA1}"/>
              </a:ext>
            </a:extLst>
          </p:cNvPr>
          <p:cNvSpPr txBox="1"/>
          <p:nvPr/>
        </p:nvSpPr>
        <p:spPr>
          <a:xfrm>
            <a:off x="6089192" y="2271164"/>
            <a:ext cx="16385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</a:t>
            </a:r>
            <a:r>
              <a:rPr lang="en-US" sz="2400" baseline="-25000" dirty="0"/>
              <a:t>1</a:t>
            </a:r>
            <a:r>
              <a:rPr lang="en-US" sz="2400" baseline="30000" dirty="0"/>
              <a:t>0 </a:t>
            </a:r>
            <a:r>
              <a:rPr lang="en-US" sz="2400" dirty="0"/>
              <a:t>= {(1, 2)}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5C162B7-6479-CACB-C39F-7DBA414C669B}"/>
              </a:ext>
            </a:extLst>
          </p:cNvPr>
          <p:cNvSpPr txBox="1"/>
          <p:nvPr/>
        </p:nvSpPr>
        <p:spPr>
          <a:xfrm>
            <a:off x="2281448" y="3263497"/>
            <a:ext cx="21387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</a:t>
            </a:r>
            <a:r>
              <a:rPr lang="en-US" sz="2400" baseline="30000" dirty="0"/>
              <a:t>1</a:t>
            </a:r>
            <a:r>
              <a:rPr lang="en-US" sz="2400" dirty="0"/>
              <a:t>= {(0, 0),(1,2)}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D869EAE-261B-FFAA-5DE2-1DE17FB18EBB}"/>
              </a:ext>
            </a:extLst>
          </p:cNvPr>
          <p:cNvSpPr txBox="1"/>
          <p:nvPr/>
        </p:nvSpPr>
        <p:spPr>
          <a:xfrm>
            <a:off x="6077817" y="3265770"/>
            <a:ext cx="22894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</a:t>
            </a:r>
            <a:r>
              <a:rPr lang="en-US" sz="2400" baseline="-25000" dirty="0"/>
              <a:t>1</a:t>
            </a:r>
            <a:r>
              <a:rPr lang="en-US" sz="2400" baseline="30000" dirty="0"/>
              <a:t>1 </a:t>
            </a:r>
            <a:r>
              <a:rPr lang="en-US" sz="2400" dirty="0"/>
              <a:t>= {(2, 3),(3,5)}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8FC14BB-8990-257B-787C-96C61FA1ADF0}"/>
              </a:ext>
            </a:extLst>
          </p:cNvPr>
          <p:cNvSpPr txBox="1"/>
          <p:nvPr/>
        </p:nvSpPr>
        <p:spPr>
          <a:xfrm>
            <a:off x="2245058" y="4288065"/>
            <a:ext cx="35557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</a:t>
            </a:r>
            <a:r>
              <a:rPr lang="en-US" sz="2400" baseline="30000" dirty="0"/>
              <a:t>2 </a:t>
            </a:r>
            <a:r>
              <a:rPr lang="en-US" sz="2400" dirty="0"/>
              <a:t>= {(0, 0),(1,2),(2, 3),(3,5)}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08475E1-918B-C634-648F-3D71CD6F9622}"/>
              </a:ext>
            </a:extLst>
          </p:cNvPr>
          <p:cNvSpPr txBox="1"/>
          <p:nvPr/>
        </p:nvSpPr>
        <p:spPr>
          <a:xfrm>
            <a:off x="6150598" y="4276689"/>
            <a:ext cx="36599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</a:t>
            </a:r>
            <a:r>
              <a:rPr lang="en-US" sz="2400" baseline="-25000" dirty="0"/>
              <a:t>1</a:t>
            </a:r>
            <a:r>
              <a:rPr lang="en-US" sz="2400" baseline="30000" dirty="0"/>
              <a:t>2 </a:t>
            </a:r>
            <a:r>
              <a:rPr lang="en-US" sz="2400" dirty="0"/>
              <a:t>= {(5, 4),(6,6),(7, 7),(8,9)}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632460C-DA0A-3B94-48F1-E3947A7B298B}"/>
              </a:ext>
            </a:extLst>
          </p:cNvPr>
          <p:cNvSpPr txBox="1"/>
          <p:nvPr/>
        </p:nvSpPr>
        <p:spPr>
          <a:xfrm>
            <a:off x="2260978" y="5199198"/>
            <a:ext cx="57150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</a:t>
            </a:r>
            <a:r>
              <a:rPr lang="en-US" sz="2400" baseline="30000" dirty="0"/>
              <a:t>3 </a:t>
            </a:r>
            <a:r>
              <a:rPr lang="en-US" sz="2400" dirty="0"/>
              <a:t>= {(0, 0),(1,2),(2, 3), (5, 4),(6,6),(7, 7),(8,9)}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5223923-5323-558E-BC16-849C5D85EBCA}"/>
              </a:ext>
            </a:extLst>
          </p:cNvPr>
          <p:cNvSpPr txBox="1"/>
          <p:nvPr/>
        </p:nvSpPr>
        <p:spPr>
          <a:xfrm>
            <a:off x="8200720" y="5539609"/>
            <a:ext cx="36599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(3,5) is purged because it is dominating tuple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894CDB4-A3E1-E616-0A02-23A7DE23FD09}"/>
              </a:ext>
            </a:extLst>
          </p:cNvPr>
          <p:cNvSpPr txBox="1"/>
          <p:nvPr/>
        </p:nvSpPr>
        <p:spPr>
          <a:xfrm>
            <a:off x="7982917" y="2140138"/>
            <a:ext cx="33211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(P,W) –profit and weight obtained by including item 1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82B7882-2E90-17AD-810E-A650FE1C3E6A}"/>
              </a:ext>
            </a:extLst>
          </p:cNvPr>
          <p:cNvSpPr txBox="1"/>
          <p:nvPr/>
        </p:nvSpPr>
        <p:spPr>
          <a:xfrm>
            <a:off x="126187" y="2069267"/>
            <a:ext cx="33211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(P,W) –profit and weight obtained not including item 1 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FC647F8F-AD43-85FF-B29C-9CF8F0CD84A4}"/>
              </a:ext>
            </a:extLst>
          </p:cNvPr>
          <p:cNvCxnSpPr/>
          <p:nvPr/>
        </p:nvCxnSpPr>
        <p:spPr>
          <a:xfrm flipH="1">
            <a:off x="4518991" y="2716516"/>
            <a:ext cx="1577009" cy="55551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7C42B5D-09C9-CBE6-F1D0-4F45155FDEE5}"/>
              </a:ext>
            </a:extLst>
          </p:cNvPr>
          <p:cNvCxnSpPr>
            <a:cxnSpLocks/>
          </p:cNvCxnSpPr>
          <p:nvPr/>
        </p:nvCxnSpPr>
        <p:spPr>
          <a:xfrm>
            <a:off x="2743200" y="2730556"/>
            <a:ext cx="1010236" cy="51007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0BC13ED0-DCFD-6B92-3343-7CFD85F66523}"/>
              </a:ext>
            </a:extLst>
          </p:cNvPr>
          <p:cNvSpPr txBox="1"/>
          <p:nvPr/>
        </p:nvSpPr>
        <p:spPr>
          <a:xfrm>
            <a:off x="8265456" y="3155851"/>
            <a:ext cx="33211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(P,W) –profit and weight obtained by including item 1 and 2 possibilities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432606C3-DEBA-225A-165B-6BDB4E793D67}"/>
              </a:ext>
            </a:extLst>
          </p:cNvPr>
          <p:cNvCxnSpPr/>
          <p:nvPr/>
        </p:nvCxnSpPr>
        <p:spPr>
          <a:xfrm flipH="1">
            <a:off x="5362093" y="3740626"/>
            <a:ext cx="1577009" cy="55551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63D5E58-A1CF-76EB-9389-5A59FF45F7C8}"/>
              </a:ext>
            </a:extLst>
          </p:cNvPr>
          <p:cNvCxnSpPr>
            <a:cxnSpLocks/>
          </p:cNvCxnSpPr>
          <p:nvPr/>
        </p:nvCxnSpPr>
        <p:spPr>
          <a:xfrm>
            <a:off x="3586302" y="3754666"/>
            <a:ext cx="1010236" cy="51007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EAEC1E75-943F-0445-C8AE-B7853926392F}"/>
              </a:ext>
            </a:extLst>
          </p:cNvPr>
          <p:cNvSpPr txBox="1"/>
          <p:nvPr/>
        </p:nvSpPr>
        <p:spPr>
          <a:xfrm>
            <a:off x="9643512" y="3973664"/>
            <a:ext cx="27564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(P,W) –profit and weight obtained by including item 1, 2,and 3 possibilities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E2D83065-CEC6-6773-D075-F55BF4A72605}"/>
              </a:ext>
            </a:extLst>
          </p:cNvPr>
          <p:cNvCxnSpPr/>
          <p:nvPr/>
        </p:nvCxnSpPr>
        <p:spPr>
          <a:xfrm flipH="1">
            <a:off x="6150597" y="4764736"/>
            <a:ext cx="1577009" cy="55551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E19AC2AF-801D-6B67-81B6-A1F1A13FAFFC}"/>
              </a:ext>
            </a:extLst>
          </p:cNvPr>
          <p:cNvCxnSpPr>
            <a:cxnSpLocks/>
          </p:cNvCxnSpPr>
          <p:nvPr/>
        </p:nvCxnSpPr>
        <p:spPr>
          <a:xfrm>
            <a:off x="4374806" y="4778776"/>
            <a:ext cx="1010236" cy="51007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6866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3" grpId="0"/>
      <p:bldP spid="14" grpId="0"/>
      <p:bldP spid="15" grpId="0"/>
      <p:bldP spid="23" grpId="0"/>
      <p:bldP spid="2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F96845B-6F47-C91C-3811-FF1C6D1021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695" t="31295" r="22826" b="56912"/>
          <a:stretch/>
        </p:blipFill>
        <p:spPr>
          <a:xfrm>
            <a:off x="462203" y="2081673"/>
            <a:ext cx="10168538" cy="115293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1E7ABBF-D507-1EE8-405F-0EBB3B4BCC5C}"/>
              </a:ext>
            </a:extLst>
          </p:cNvPr>
          <p:cNvSpPr txBox="1"/>
          <p:nvPr/>
        </p:nvSpPr>
        <p:spPr>
          <a:xfrm>
            <a:off x="1045027" y="1035698"/>
            <a:ext cx="102543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dirty="0"/>
              <a:t>Find an optimal solution for the 0/1 knapsack instance  m=5 and w[1:4]=(2,3,1,4) and p[1:4]=(4,5,3,7)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54AFD82-53BA-C35F-77E7-8069DA5104D7}"/>
              </a:ext>
            </a:extLst>
          </p:cNvPr>
          <p:cNvSpPr txBox="1"/>
          <p:nvPr/>
        </p:nvSpPr>
        <p:spPr>
          <a:xfrm>
            <a:off x="1817136" y="3835082"/>
            <a:ext cx="7149581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800" b="0" i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[0, 0, 0, 0, 0, 0] </a:t>
            </a:r>
          </a:p>
          <a:p>
            <a:r>
              <a:rPr lang="en-IN" sz="2800" b="0" i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[0, 0, 4, 4, 4, 4] </a:t>
            </a:r>
          </a:p>
          <a:p>
            <a:r>
              <a:rPr lang="en-IN" sz="2800" b="0" i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[0, 0, 4, 5, 5, 9] </a:t>
            </a:r>
          </a:p>
          <a:p>
            <a:r>
              <a:rPr lang="en-IN" sz="2800" b="0" i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[0, 3, 4, 7, 8, 9] </a:t>
            </a:r>
          </a:p>
          <a:p>
            <a:r>
              <a:rPr lang="en-IN" sz="2800" b="0" i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[0, 3, 4, 7, 8, 10]</a:t>
            </a:r>
          </a:p>
          <a:p>
            <a:r>
              <a:rPr lang="en-US" sz="2800" b="0" i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solution vector x is [0, 0, 1, 1]</a:t>
            </a:r>
            <a:endParaRPr lang="en-IN" sz="2800" b="0" i="0" dirty="0">
              <a:solidFill>
                <a:srgbClr val="3B3B3B"/>
              </a:solidFill>
              <a:effectLst/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4355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B32876A1-752A-D24A-14D2-23992CB284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5922886"/>
              </p:ext>
            </p:extLst>
          </p:nvPr>
        </p:nvGraphicFramePr>
        <p:xfrm>
          <a:off x="1038086" y="516835"/>
          <a:ext cx="10703340" cy="62892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4871">
                  <a:extLst>
                    <a:ext uri="{9D8B030D-6E8A-4147-A177-3AD203B41FA5}">
                      <a16:colId xmlns:a16="http://schemas.microsoft.com/office/drawing/2014/main" val="1467282583"/>
                    </a:ext>
                  </a:extLst>
                </a:gridCol>
                <a:gridCol w="8958469">
                  <a:extLst>
                    <a:ext uri="{9D8B030D-6E8A-4147-A177-3AD203B41FA5}">
                      <a16:colId xmlns:a16="http://schemas.microsoft.com/office/drawing/2014/main" val="4136565285"/>
                    </a:ext>
                  </a:extLst>
                </a:gridCol>
              </a:tblGrid>
              <a:tr h="478951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Times-Roman"/>
                        </a:rPr>
                        <a:t>Terminology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Times-Roman"/>
                        </a:rPr>
                        <a:t>Description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28799248"/>
                  </a:ext>
                </a:extLst>
              </a:tr>
              <a:tr h="724562">
                <a:tc>
                  <a:txBody>
                    <a:bodyPr/>
                    <a:lstStyle/>
                    <a:p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Times-Roman"/>
                        </a:rPr>
                        <a:t>f</a:t>
                      </a:r>
                      <a:r>
                        <a:rPr lang="en-US" sz="2800" b="1" baseline="-25000" dirty="0" err="1">
                          <a:solidFill>
                            <a:schemeClr val="tx1"/>
                          </a:solidFill>
                          <a:latin typeface="Times-Roman"/>
                        </a:rPr>
                        <a:t>n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Times-Roman"/>
                        </a:rPr>
                        <a:t> 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Times-Roman"/>
                        </a:rPr>
                        <a:t>(m)</a:t>
                      </a:r>
                      <a:endParaRPr lang="en-US" dirty="0">
                        <a:solidFill>
                          <a:schemeClr val="tx1"/>
                        </a:solidFill>
                        <a:latin typeface="Times-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Times-Roman"/>
                        </a:rPr>
                        <a:t>The value of optimal solution to knapsack(1,n,m)  where n is the number of objects and m is the knapsack capacity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75926321"/>
                  </a:ext>
                </a:extLst>
              </a:tr>
              <a:tr h="35522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  <a:latin typeface="Times-Roman"/>
                        </a:rPr>
                        <a:t>Optimal substructure of the problem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Times-Roman"/>
                        <a:cs typeface="Calibri" panose="020F0502020204030204" pitchFamily="34" charset="0"/>
                      </a:endParaRPr>
                    </a:p>
                    <a:p>
                      <a:endParaRPr lang="en-US" dirty="0">
                        <a:solidFill>
                          <a:schemeClr val="tx1"/>
                        </a:solidFill>
                        <a:latin typeface="Times-Roman"/>
                        <a:cs typeface="Calibri" panose="020F0502020204030204" pitchFamily="34" charset="0"/>
                      </a:endParaRPr>
                    </a:p>
                    <a:p>
                      <a:endParaRPr lang="en-US" dirty="0">
                        <a:solidFill>
                          <a:schemeClr val="tx1"/>
                        </a:solidFill>
                        <a:latin typeface="Times-Roman"/>
                        <a:cs typeface="Calibri" panose="020F0502020204030204" pitchFamily="34" charset="0"/>
                      </a:endParaRPr>
                    </a:p>
                    <a:p>
                      <a:endParaRPr lang="en-US" dirty="0">
                        <a:solidFill>
                          <a:schemeClr val="tx1"/>
                        </a:solidFill>
                        <a:latin typeface="Times-Roman"/>
                        <a:cs typeface="Calibri" panose="020F0502020204030204" pitchFamily="34" charset="0"/>
                      </a:endParaRPr>
                    </a:p>
                    <a:p>
                      <a:endParaRPr lang="en-US" dirty="0">
                        <a:solidFill>
                          <a:schemeClr val="tx1"/>
                        </a:solidFill>
                        <a:latin typeface="Times-Roman"/>
                        <a:cs typeface="Calibri" panose="020F0502020204030204" pitchFamily="34" charset="0"/>
                      </a:endParaRPr>
                    </a:p>
                    <a:p>
                      <a:endParaRPr lang="en-US" dirty="0">
                        <a:solidFill>
                          <a:schemeClr val="tx1"/>
                        </a:solidFill>
                        <a:latin typeface="Times-Roman"/>
                        <a:cs typeface="Calibri" panose="020F0502020204030204" pitchFamily="34" charset="0"/>
                      </a:endParaRPr>
                    </a:p>
                    <a:p>
                      <a:endParaRPr lang="en-US" dirty="0">
                        <a:solidFill>
                          <a:schemeClr val="tx1"/>
                        </a:solidFill>
                        <a:latin typeface="Times-Roman"/>
                        <a:cs typeface="Calibri" panose="020F0502020204030204" pitchFamily="34" charset="0"/>
                      </a:endParaRPr>
                    </a:p>
                    <a:p>
                      <a:endParaRPr lang="en-US" dirty="0">
                        <a:solidFill>
                          <a:schemeClr val="tx1"/>
                        </a:solidFill>
                        <a:latin typeface="Times-Roman"/>
                        <a:cs typeface="Calibri" panose="020F0502020204030204" pitchFamily="34" charset="0"/>
                      </a:endParaRPr>
                    </a:p>
                    <a:p>
                      <a:endParaRPr lang="en-US" dirty="0">
                        <a:solidFill>
                          <a:schemeClr val="tx1"/>
                        </a:solidFill>
                        <a:latin typeface="Times-Roman"/>
                        <a:cs typeface="Calibri" panose="020F0502020204030204" pitchFamily="34" charset="0"/>
                      </a:endParaRPr>
                    </a:p>
                    <a:p>
                      <a:endParaRPr lang="en-US" dirty="0">
                        <a:solidFill>
                          <a:schemeClr val="tx1"/>
                        </a:solidFill>
                        <a:latin typeface="Times-Roman"/>
                        <a:cs typeface="Calibri" panose="020F0502020204030204" pitchFamily="34" charset="0"/>
                      </a:endParaRPr>
                    </a:p>
                    <a:p>
                      <a:endParaRPr lang="en-US" dirty="0">
                        <a:solidFill>
                          <a:schemeClr val="tx1"/>
                        </a:solidFill>
                        <a:latin typeface="Times-Roman"/>
                        <a:cs typeface="Calibri" panose="020F0502020204030204" pitchFamily="34" charset="0"/>
                      </a:endParaRPr>
                    </a:p>
                    <a:p>
                      <a:endParaRPr lang="en-US" dirty="0">
                        <a:solidFill>
                          <a:schemeClr val="tx1"/>
                        </a:solidFill>
                        <a:latin typeface="Times-Roman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0588588"/>
                  </a:ext>
                </a:extLst>
              </a:tr>
              <a:tr h="766733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Times-Roman"/>
                        </a:rPr>
                        <a:t>Recurrence formula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Times-Roman"/>
                        </a:rPr>
                        <a:t>f</a:t>
                      </a:r>
                      <a:r>
                        <a:rPr lang="en-US" sz="2400" b="1" baseline="-25000" dirty="0" err="1">
                          <a:solidFill>
                            <a:schemeClr val="tx1"/>
                          </a:solidFill>
                          <a:latin typeface="Times-Roman"/>
                        </a:rPr>
                        <a:t>n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Times-Roman"/>
                        </a:rPr>
                        <a:t> 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Times-Roman"/>
                        </a:rPr>
                        <a:t>(m)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Times-Roman"/>
                        </a:rPr>
                        <a:t> = max { 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Times-Roman"/>
                        </a:rPr>
                        <a:t>f</a:t>
                      </a:r>
                      <a:r>
                        <a:rPr lang="en-US" sz="2400" b="1" baseline="-25000" dirty="0">
                          <a:solidFill>
                            <a:schemeClr val="tx1"/>
                          </a:solidFill>
                          <a:latin typeface="Times-Roman"/>
                        </a:rPr>
                        <a:t>n-1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Times-Roman"/>
                        </a:rPr>
                        <a:t> 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Times-Roman"/>
                        </a:rPr>
                        <a:t>(m) , f</a:t>
                      </a:r>
                      <a:r>
                        <a:rPr lang="en-US" sz="2400" b="1" baseline="-25000" dirty="0">
                          <a:solidFill>
                            <a:schemeClr val="tx1"/>
                          </a:solidFill>
                          <a:latin typeface="Times-Roman"/>
                        </a:rPr>
                        <a:t>n-1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Times-Roman"/>
                        </a:rPr>
                        <a:t> 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Times-Roman"/>
                        </a:rPr>
                        <a:t>(m-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Times-Roman"/>
                        </a:rPr>
                        <a:t>w</a:t>
                      </a:r>
                      <a:r>
                        <a:rPr lang="en-US" sz="2400" b="1" baseline="-25000" dirty="0" err="1">
                          <a:solidFill>
                            <a:schemeClr val="tx1"/>
                          </a:solidFill>
                          <a:latin typeface="Times-Roman"/>
                        </a:rPr>
                        <a:t>n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Times-Roman"/>
                        </a:rPr>
                        <a:t>) +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Times-Roman"/>
                        </a:rPr>
                        <a:t>p</a:t>
                      </a:r>
                      <a:r>
                        <a:rPr lang="en-US" sz="2400" b="1" baseline="-25000" dirty="0" err="1">
                          <a:solidFill>
                            <a:schemeClr val="tx1"/>
                          </a:solidFill>
                          <a:latin typeface="Times-Roman"/>
                        </a:rPr>
                        <a:t>n</a:t>
                      </a:r>
                      <a:r>
                        <a:rPr lang="en-US" sz="2400" b="1" baseline="-25000" dirty="0">
                          <a:solidFill>
                            <a:schemeClr val="tx1"/>
                          </a:solidFill>
                          <a:latin typeface="Times-Roman"/>
                        </a:rPr>
                        <a:t> </a:t>
                      </a:r>
                      <a:r>
                        <a:rPr lang="en-US" sz="1800" b="1" baseline="0" dirty="0">
                          <a:solidFill>
                            <a:schemeClr val="tx1"/>
                          </a:solidFill>
                          <a:latin typeface="Times-Roman"/>
                        </a:rPr>
                        <a:t>}</a:t>
                      </a:r>
                      <a:endParaRPr lang="en-US" b="1" baseline="-25000" dirty="0">
                        <a:solidFill>
                          <a:schemeClr val="tx1"/>
                        </a:solidFill>
                        <a:latin typeface="Times-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4656162"/>
                  </a:ext>
                </a:extLst>
              </a:tr>
              <a:tr h="766733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Times-Roman"/>
                        </a:rPr>
                        <a:t>Calculate the optimal value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Times-Roman"/>
                        </a:rPr>
                        <a:t>f</a:t>
                      </a:r>
                      <a:r>
                        <a:rPr lang="en-US" sz="2400" b="1" baseline="-25000" dirty="0" err="1">
                          <a:solidFill>
                            <a:schemeClr val="tx1"/>
                          </a:solidFill>
                          <a:latin typeface="Times-Roman"/>
                        </a:rPr>
                        <a:t>n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Times-Roman"/>
                        </a:rPr>
                        <a:t> 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Times-Roman"/>
                        </a:rPr>
                        <a:t>(m) where n is number of objects and m is the knapsack capacity</a:t>
                      </a:r>
                      <a:endParaRPr lang="en-US" dirty="0">
                        <a:solidFill>
                          <a:schemeClr val="tx1"/>
                        </a:solidFill>
                        <a:latin typeface="Times-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3136990"/>
                  </a:ext>
                </a:extLst>
              </a:tr>
            </a:tbl>
          </a:graphicData>
        </a:graphic>
      </p:graphicFrame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E1F50FB9-CA07-BC86-76F4-B44D2240AC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0881033"/>
              </p:ext>
            </p:extLst>
          </p:nvPr>
        </p:nvGraphicFramePr>
        <p:xfrm>
          <a:off x="2955235" y="1775136"/>
          <a:ext cx="8600662" cy="3383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5131">
                  <a:extLst>
                    <a:ext uri="{9D8B030D-6E8A-4147-A177-3AD203B41FA5}">
                      <a16:colId xmlns:a16="http://schemas.microsoft.com/office/drawing/2014/main" val="1284357330"/>
                    </a:ext>
                  </a:extLst>
                </a:gridCol>
                <a:gridCol w="2915477">
                  <a:extLst>
                    <a:ext uri="{9D8B030D-6E8A-4147-A177-3AD203B41FA5}">
                      <a16:colId xmlns:a16="http://schemas.microsoft.com/office/drawing/2014/main" val="822401751"/>
                    </a:ext>
                  </a:extLst>
                </a:gridCol>
                <a:gridCol w="4890054">
                  <a:extLst>
                    <a:ext uri="{9D8B030D-6E8A-4147-A177-3AD203B41FA5}">
                      <a16:colId xmlns:a16="http://schemas.microsoft.com/office/drawing/2014/main" val="4011322926"/>
                    </a:ext>
                  </a:extLst>
                </a:gridCol>
              </a:tblGrid>
              <a:tr h="343747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Items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Optimal value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Description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6381856"/>
                  </a:ext>
                </a:extLst>
              </a:tr>
              <a:tr h="343747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  <a:latin typeface="Times-Roman"/>
                        </a:rPr>
                        <a:t>f</a:t>
                      </a:r>
                      <a:r>
                        <a:rPr lang="en-US" sz="2400" b="1" baseline="-25000" dirty="0">
                          <a:solidFill>
                            <a:schemeClr val="tx1"/>
                          </a:solidFill>
                          <a:latin typeface="Times-Roman"/>
                        </a:rPr>
                        <a:t>0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Times-Roman"/>
                        </a:rPr>
                        <a:t> 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Times-Roman"/>
                        </a:rPr>
                        <a:t>(1), f</a:t>
                      </a:r>
                      <a:r>
                        <a:rPr lang="en-US" sz="2400" b="1" baseline="-25000" dirty="0">
                          <a:solidFill>
                            <a:schemeClr val="tx1"/>
                          </a:solidFill>
                          <a:latin typeface="Times-Roman"/>
                        </a:rPr>
                        <a:t>0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Times-Roman"/>
                        </a:rPr>
                        <a:t> 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Times-Roman"/>
                        </a:rPr>
                        <a:t>(2), f</a:t>
                      </a:r>
                      <a:r>
                        <a:rPr lang="en-US" sz="2400" b="1" baseline="-25000" dirty="0">
                          <a:solidFill>
                            <a:schemeClr val="tx1"/>
                          </a:solidFill>
                          <a:latin typeface="Times-Roman"/>
                        </a:rPr>
                        <a:t>0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Times-Roman"/>
                        </a:rPr>
                        <a:t> 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Times-Roman"/>
                        </a:rPr>
                        <a:t>(3),… f</a:t>
                      </a:r>
                      <a:r>
                        <a:rPr lang="en-US" sz="2400" b="1" baseline="-25000" dirty="0">
                          <a:solidFill>
                            <a:schemeClr val="tx1"/>
                          </a:solidFill>
                          <a:latin typeface="Times-Roman"/>
                        </a:rPr>
                        <a:t>0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Times-Roman"/>
                        </a:rPr>
                        <a:t> 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Times-Roman"/>
                        </a:rPr>
                        <a:t>(m)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Initialization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2028340"/>
                  </a:ext>
                </a:extLst>
              </a:tr>
              <a:tr h="343747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Times-Roman"/>
                        </a:rPr>
                        <a:t>f</a:t>
                      </a:r>
                      <a:r>
                        <a:rPr lang="en-US" sz="2400" b="1" baseline="-25000" dirty="0">
                          <a:solidFill>
                            <a:schemeClr val="tx1"/>
                          </a:solidFill>
                          <a:latin typeface="Times-Roman"/>
                        </a:rPr>
                        <a:t>1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Times-Roman"/>
                        </a:rPr>
                        <a:t> 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Times-Roman"/>
                        </a:rPr>
                        <a:t>(1), f</a:t>
                      </a:r>
                      <a:r>
                        <a:rPr lang="en-US" sz="2400" b="1" baseline="-25000" dirty="0">
                          <a:solidFill>
                            <a:schemeClr val="tx1"/>
                          </a:solidFill>
                          <a:latin typeface="Times-Roman"/>
                        </a:rPr>
                        <a:t>1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Times-Roman"/>
                        </a:rPr>
                        <a:t> 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Times-Roman"/>
                        </a:rPr>
                        <a:t>(2), f</a:t>
                      </a:r>
                      <a:r>
                        <a:rPr lang="en-US" sz="2400" b="1" baseline="-25000" dirty="0">
                          <a:solidFill>
                            <a:schemeClr val="tx1"/>
                          </a:solidFill>
                          <a:latin typeface="Times-Roman"/>
                        </a:rPr>
                        <a:t>1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Times-Roman"/>
                        </a:rPr>
                        <a:t> 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Times-Roman"/>
                        </a:rPr>
                        <a:t>(3),… f</a:t>
                      </a:r>
                      <a:r>
                        <a:rPr lang="en-US" sz="2400" b="1" baseline="-25000" dirty="0">
                          <a:solidFill>
                            <a:schemeClr val="tx1"/>
                          </a:solidFill>
                          <a:latin typeface="Times-Roman"/>
                        </a:rPr>
                        <a:t>1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Times-Roman"/>
                        </a:rPr>
                        <a:t> 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Times-Roman"/>
                        </a:rPr>
                        <a:t>(m)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Optimal value of including item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2125400"/>
                  </a:ext>
                </a:extLst>
              </a:tr>
              <a:tr h="343747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Times-Roman"/>
                        </a:rPr>
                        <a:t>f</a:t>
                      </a:r>
                      <a:r>
                        <a:rPr lang="en-US" sz="2400" b="1" baseline="-25000" dirty="0">
                          <a:solidFill>
                            <a:schemeClr val="tx1"/>
                          </a:solidFill>
                          <a:latin typeface="Times-Roman"/>
                        </a:rPr>
                        <a:t>2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Times-Roman"/>
                        </a:rPr>
                        <a:t> 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Times-Roman"/>
                        </a:rPr>
                        <a:t>(1), f</a:t>
                      </a:r>
                      <a:r>
                        <a:rPr lang="en-US" sz="2400" b="1" baseline="-25000" dirty="0">
                          <a:solidFill>
                            <a:schemeClr val="tx1"/>
                          </a:solidFill>
                          <a:latin typeface="Times-Roman"/>
                        </a:rPr>
                        <a:t>2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Times-Roman"/>
                        </a:rPr>
                        <a:t> 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Times-Roman"/>
                        </a:rPr>
                        <a:t>(2), f</a:t>
                      </a:r>
                      <a:r>
                        <a:rPr lang="en-US" sz="2400" b="1" baseline="-25000" dirty="0">
                          <a:solidFill>
                            <a:schemeClr val="tx1"/>
                          </a:solidFill>
                          <a:latin typeface="Times-Roman"/>
                        </a:rPr>
                        <a:t>2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Times-Roman"/>
                        </a:rPr>
                        <a:t> 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Times-Roman"/>
                        </a:rPr>
                        <a:t>(3),… f</a:t>
                      </a:r>
                      <a:r>
                        <a:rPr lang="en-US" sz="2400" b="1" baseline="-25000" dirty="0">
                          <a:solidFill>
                            <a:schemeClr val="tx1"/>
                          </a:solidFill>
                          <a:latin typeface="Times-Roman"/>
                        </a:rPr>
                        <a:t>2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Times-Roman"/>
                        </a:rPr>
                        <a:t> 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Times-Roman"/>
                        </a:rPr>
                        <a:t>(m)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Optimal value of including all possibilities of item 1,and 2 i.e., {1},{2},{1,2}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6185032"/>
                  </a:ext>
                </a:extLst>
              </a:tr>
              <a:tr h="343747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Times-Roman"/>
                        </a:rPr>
                        <a:t>f</a:t>
                      </a:r>
                      <a:r>
                        <a:rPr lang="en-US" sz="2400" b="1" baseline="-25000" dirty="0">
                          <a:solidFill>
                            <a:schemeClr val="tx1"/>
                          </a:solidFill>
                          <a:latin typeface="Times-Roman"/>
                        </a:rPr>
                        <a:t>3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Times-Roman"/>
                        </a:rPr>
                        <a:t> 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Times-Roman"/>
                        </a:rPr>
                        <a:t>(1), f</a:t>
                      </a:r>
                      <a:r>
                        <a:rPr lang="en-US" sz="2400" b="1" baseline="-25000" dirty="0">
                          <a:solidFill>
                            <a:schemeClr val="tx1"/>
                          </a:solidFill>
                          <a:latin typeface="Times-Roman"/>
                        </a:rPr>
                        <a:t>3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Times-Roman"/>
                        </a:rPr>
                        <a:t> 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Times-Roman"/>
                        </a:rPr>
                        <a:t>(2), f</a:t>
                      </a:r>
                      <a:r>
                        <a:rPr lang="en-US" sz="2400" b="1" baseline="-25000" dirty="0">
                          <a:solidFill>
                            <a:schemeClr val="tx1"/>
                          </a:solidFill>
                          <a:latin typeface="Times-Roman"/>
                        </a:rPr>
                        <a:t>3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Times-Roman"/>
                        </a:rPr>
                        <a:t> 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Times-Roman"/>
                        </a:rPr>
                        <a:t>(3),… f</a:t>
                      </a:r>
                      <a:r>
                        <a:rPr lang="en-US" sz="2400" b="1" baseline="-25000" dirty="0">
                          <a:solidFill>
                            <a:schemeClr val="tx1"/>
                          </a:solidFill>
                          <a:latin typeface="Times-Roman"/>
                        </a:rPr>
                        <a:t>3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Times-Roman"/>
                        </a:rPr>
                        <a:t> 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Times-Roman"/>
                        </a:rPr>
                        <a:t>(m)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Optimal value of including all possibilities of item 1, 2, and 3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6831284"/>
                  </a:ext>
                </a:extLst>
              </a:tr>
              <a:tr h="343747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4525793"/>
                  </a:ext>
                </a:extLst>
              </a:tr>
              <a:tr h="343747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Times-Roman"/>
                        </a:rPr>
                        <a:t>f</a:t>
                      </a:r>
                      <a:r>
                        <a:rPr lang="en-US" sz="2400" b="1" baseline="-25000" dirty="0" err="1">
                          <a:solidFill>
                            <a:schemeClr val="tx1"/>
                          </a:solidFill>
                          <a:latin typeface="Times-Roman"/>
                        </a:rPr>
                        <a:t>n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Times-Roman"/>
                        </a:rPr>
                        <a:t> 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Times-Roman"/>
                        </a:rPr>
                        <a:t>(1),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Times-Roman"/>
                        </a:rPr>
                        <a:t>f</a:t>
                      </a:r>
                      <a:r>
                        <a:rPr lang="en-US" sz="2400" b="1" baseline="-25000" dirty="0" err="1">
                          <a:solidFill>
                            <a:schemeClr val="tx1"/>
                          </a:solidFill>
                          <a:latin typeface="Times-Roman"/>
                        </a:rPr>
                        <a:t>n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Times-Roman"/>
                        </a:rPr>
                        <a:t> 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Times-Roman"/>
                        </a:rPr>
                        <a:t>(2),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Times-Roman"/>
                        </a:rPr>
                        <a:t>f</a:t>
                      </a:r>
                      <a:r>
                        <a:rPr lang="en-US" sz="2400" b="1" baseline="-25000" dirty="0" err="1">
                          <a:solidFill>
                            <a:schemeClr val="tx1"/>
                          </a:solidFill>
                          <a:latin typeface="Times-Roman"/>
                        </a:rPr>
                        <a:t>n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Times-Roman"/>
                        </a:rPr>
                        <a:t> 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Times-Roman"/>
                        </a:rPr>
                        <a:t>(3),…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Times-Roman"/>
                        </a:rPr>
                        <a:t>f</a:t>
                      </a:r>
                      <a:r>
                        <a:rPr lang="en-US" sz="2400" b="1" baseline="-25000" dirty="0" err="1">
                          <a:solidFill>
                            <a:schemeClr val="tx1"/>
                          </a:solidFill>
                          <a:latin typeface="Times-Roman"/>
                        </a:rPr>
                        <a:t>n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Times-Roman"/>
                        </a:rPr>
                        <a:t> 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Times-Roman"/>
                        </a:rPr>
                        <a:t>(m)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Optimal value of including all possibilities of item 1, 2, … 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06126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085793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9E162D-254C-23EF-0E5F-D2ABE79225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4542B2-624D-4127-A4FC-4612952A0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347" y="213881"/>
            <a:ext cx="10515600" cy="787814"/>
          </a:xfrm>
        </p:spPr>
        <p:txBody>
          <a:bodyPr/>
          <a:lstStyle/>
          <a:p>
            <a:r>
              <a:rPr lang="en-US" dirty="0"/>
              <a:t>single-source shortest paths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D9C880-6065-3FD8-E137-C5A94FED3C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951" y="1001695"/>
            <a:ext cx="10373139" cy="1291086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Times-Roman"/>
              </a:rPr>
              <a:t>Let G=(V,E) be a directed graph with n vertices and cost is the adjacency matrix for G such that cost(</a:t>
            </a:r>
            <a:r>
              <a:rPr lang="en-US" sz="2000" dirty="0" err="1">
                <a:latin typeface="Times-Roman"/>
              </a:rPr>
              <a:t>i</a:t>
            </a:r>
            <a:r>
              <a:rPr lang="en-US" sz="2000" dirty="0">
                <a:latin typeface="Times-Roman"/>
              </a:rPr>
              <a:t> , </a:t>
            </a:r>
            <a:r>
              <a:rPr lang="en-US" sz="2000" dirty="0" err="1">
                <a:latin typeface="Times-Roman"/>
              </a:rPr>
              <a:t>i</a:t>
            </a:r>
            <a:r>
              <a:rPr lang="en-US" sz="2000" dirty="0">
                <a:latin typeface="Times-Roman"/>
              </a:rPr>
              <a:t>) = 0 1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≤ </a:t>
            </a:r>
            <a:r>
              <a:rPr lang="en-US" sz="2000" dirty="0" err="1">
                <a:latin typeface="Times-Roman"/>
                <a:cs typeface="Calibri" panose="020F0502020204030204" pitchFamily="34" charset="0"/>
              </a:rPr>
              <a:t>i</a:t>
            </a:r>
            <a:r>
              <a:rPr lang="en-US" sz="2000" dirty="0">
                <a:latin typeface="Times-Roman"/>
              </a:rPr>
              <a:t>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≤ </a:t>
            </a:r>
            <a:r>
              <a:rPr lang="en-US" sz="2000" dirty="0">
                <a:latin typeface="Times-Roman"/>
              </a:rPr>
              <a:t>n. The cost(</a:t>
            </a:r>
            <a:r>
              <a:rPr lang="en-US" sz="2000" dirty="0" err="1">
                <a:latin typeface="Times-Roman"/>
              </a:rPr>
              <a:t>i</a:t>
            </a:r>
            <a:r>
              <a:rPr lang="en-US" sz="2000" dirty="0">
                <a:latin typeface="Times-Roman"/>
              </a:rPr>
              <a:t>, j) is the length of edge &lt;</a:t>
            </a:r>
            <a:r>
              <a:rPr lang="en-US" sz="2000" dirty="0" err="1">
                <a:latin typeface="Times-Roman"/>
              </a:rPr>
              <a:t>i</a:t>
            </a:r>
            <a:r>
              <a:rPr lang="en-US" sz="2000" dirty="0">
                <a:latin typeface="Times-Roman"/>
              </a:rPr>
              <a:t>, j&gt; if </a:t>
            </a:r>
            <a:r>
              <a:rPr lang="en-US" sz="2000" dirty="0">
                <a:latin typeface="Times-Roman"/>
                <a:cs typeface="Calibri" panose="020F0502020204030204" pitchFamily="34" charset="0"/>
              </a:rPr>
              <a:t>&lt;</a:t>
            </a:r>
            <a:r>
              <a:rPr lang="en-US" sz="2000" dirty="0" err="1">
                <a:latin typeface="Times-Roman"/>
                <a:cs typeface="Calibri" panose="020F0502020204030204" pitchFamily="34" charset="0"/>
              </a:rPr>
              <a:t>i</a:t>
            </a:r>
            <a:r>
              <a:rPr lang="en-US" sz="2000" dirty="0">
                <a:latin typeface="Times-Roman"/>
                <a:cs typeface="Calibri" panose="020F0502020204030204" pitchFamily="34" charset="0"/>
              </a:rPr>
              <a:t> , j&gt; </a:t>
            </a:r>
            <a:r>
              <a:rPr lang="el-GR" sz="2000" dirty="0">
                <a:latin typeface="Times-Roman"/>
                <a:cs typeface="Calibri" panose="020F0502020204030204" pitchFamily="34" charset="0"/>
              </a:rPr>
              <a:t>ϵ</a:t>
            </a:r>
            <a:r>
              <a:rPr lang="en-US" sz="2000" dirty="0">
                <a:latin typeface="Times-Roman"/>
              </a:rPr>
              <a:t> E(G) and cost (</a:t>
            </a:r>
            <a:r>
              <a:rPr lang="en-US" sz="2000" dirty="0" err="1">
                <a:latin typeface="Times-Roman"/>
              </a:rPr>
              <a:t>i</a:t>
            </a:r>
            <a:r>
              <a:rPr lang="en-US" sz="2000" dirty="0">
                <a:latin typeface="Times-Roman"/>
              </a:rPr>
              <a:t> , j)=  ∞ if </a:t>
            </a:r>
            <a:r>
              <a:rPr lang="en-US" sz="2000" dirty="0" err="1">
                <a:latin typeface="Times-Roman"/>
              </a:rPr>
              <a:t>i</a:t>
            </a:r>
            <a:r>
              <a:rPr lang="en-US" sz="2000" dirty="0">
                <a:latin typeface="Times-Roman"/>
              </a:rPr>
              <a:t>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≠ j</a:t>
            </a:r>
            <a:r>
              <a:rPr lang="en-US" sz="2000" dirty="0">
                <a:latin typeface="Times-Roman"/>
                <a:cs typeface="Calibri" panose="020F0502020204030204" pitchFamily="34" charset="0"/>
              </a:rPr>
              <a:t>  and &lt;</a:t>
            </a:r>
            <a:r>
              <a:rPr lang="en-US" sz="2000" dirty="0" err="1">
                <a:latin typeface="Times-Roman"/>
                <a:cs typeface="Calibri" panose="020F0502020204030204" pitchFamily="34" charset="0"/>
              </a:rPr>
              <a:t>i</a:t>
            </a:r>
            <a:r>
              <a:rPr lang="en-US" sz="2000" dirty="0">
                <a:latin typeface="Times-Roman"/>
                <a:cs typeface="Calibri" panose="020F0502020204030204" pitchFamily="34" charset="0"/>
              </a:rPr>
              <a:t> , j&gt; </a:t>
            </a:r>
            <a:r>
              <a:rPr lang="el-GR" sz="2000" dirty="0">
                <a:latin typeface="Times-Roman"/>
                <a:cs typeface="Calibri" panose="020F0502020204030204" pitchFamily="34" charset="0"/>
              </a:rPr>
              <a:t>ϵ</a:t>
            </a:r>
            <a:r>
              <a:rPr lang="en-US" sz="2000" dirty="0">
                <a:latin typeface="Times-Roman"/>
                <a:cs typeface="Calibri" panose="020F0502020204030204" pitchFamily="34" charset="0"/>
              </a:rPr>
              <a:t> E(G)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>
                <a:latin typeface="Times-Roman"/>
              </a:rPr>
              <a:t>. The single source shortest paths is to find the </a:t>
            </a:r>
            <a:r>
              <a:rPr lang="en-US" sz="2000" dirty="0" err="1">
                <a:latin typeface="Times-Roman"/>
              </a:rPr>
              <a:t>dist</a:t>
            </a:r>
            <a:r>
              <a:rPr lang="en-US" sz="2000" dirty="0">
                <a:latin typeface="Times-Roman"/>
              </a:rPr>
              <a:t> [u] from the source vertex s and where u </a:t>
            </a:r>
            <a:r>
              <a:rPr lang="en-US" sz="2000" dirty="0">
                <a:latin typeface="Times-Roman"/>
                <a:ea typeface="Calibri" panose="020F0502020204030204" pitchFamily="34" charset="0"/>
                <a:cs typeface="Calibri" panose="020F0502020204030204" pitchFamily="34" charset="0"/>
              </a:rPr>
              <a:t>ϵ V- {s}.</a:t>
            </a:r>
            <a:endParaRPr lang="en-US" sz="2000" dirty="0">
              <a:latin typeface="Times-Roman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DB5E264-6882-625B-C204-6EAFC8CAA5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4257611"/>
              </p:ext>
            </p:extLst>
          </p:nvPr>
        </p:nvGraphicFramePr>
        <p:xfrm>
          <a:off x="650460" y="2311147"/>
          <a:ext cx="10703340" cy="42841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4871">
                  <a:extLst>
                    <a:ext uri="{9D8B030D-6E8A-4147-A177-3AD203B41FA5}">
                      <a16:colId xmlns:a16="http://schemas.microsoft.com/office/drawing/2014/main" val="1467282583"/>
                    </a:ext>
                  </a:extLst>
                </a:gridCol>
                <a:gridCol w="8958469">
                  <a:extLst>
                    <a:ext uri="{9D8B030D-6E8A-4147-A177-3AD203B41FA5}">
                      <a16:colId xmlns:a16="http://schemas.microsoft.com/office/drawing/2014/main" val="4136565285"/>
                    </a:ext>
                  </a:extLst>
                </a:gridCol>
              </a:tblGrid>
              <a:tr h="677334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Times-Roman"/>
                        </a:rPr>
                        <a:t>Terminology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Times-Roman"/>
                        </a:rPr>
                        <a:t>Description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28799248"/>
                  </a:ext>
                </a:extLst>
              </a:tr>
              <a:tr h="494484">
                <a:tc>
                  <a:txBody>
                    <a:bodyPr/>
                    <a:lstStyle/>
                    <a:p>
                      <a:r>
                        <a:rPr lang="en-US" b="1" dirty="0" err="1">
                          <a:solidFill>
                            <a:schemeClr val="tx1"/>
                          </a:solidFill>
                          <a:latin typeface="Times-Roman"/>
                        </a:rPr>
                        <a:t>dist</a:t>
                      </a:r>
                      <a:r>
                        <a:rPr lang="en-US" sz="2800" b="1" baseline="30000" dirty="0" err="1">
                          <a:solidFill>
                            <a:schemeClr val="tx1"/>
                          </a:solidFill>
                          <a:latin typeface="Times-Roman"/>
                        </a:rPr>
                        <a:t>k</a:t>
                      </a:r>
                      <a:r>
                        <a:rPr lang="en-US" b="1" dirty="0">
                          <a:solidFill>
                            <a:schemeClr val="tx1"/>
                          </a:solidFill>
                          <a:latin typeface="Times-Roman"/>
                        </a:rPr>
                        <a:t> (u)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Times-Roman"/>
                        </a:rPr>
                        <a:t>Shortest path from source vertex s to u with at most k , k&gt;1 edges.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75926321"/>
                  </a:ext>
                </a:extLst>
              </a:tr>
              <a:tr h="67733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  <a:latin typeface="Times-Roman"/>
                        </a:rPr>
                        <a:t>Optimal substructure of the problem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Times-Roman"/>
                          <a:cs typeface="Calibri" panose="020F0502020204030204" pitchFamily="34" charset="0"/>
                        </a:rPr>
                        <a:t>A shortest path from s to u with at most k , k&gt;1, edges is not less than k-1 edges then </a:t>
                      </a:r>
                    </a:p>
                    <a:p>
                      <a:r>
                        <a:rPr lang="en-US" b="1" dirty="0" err="1">
                          <a:solidFill>
                            <a:schemeClr val="tx1"/>
                          </a:solidFill>
                          <a:latin typeface="Times-Roman"/>
                          <a:cs typeface="Calibri" panose="020F0502020204030204" pitchFamily="34" charset="0"/>
                        </a:rPr>
                        <a:t>dist</a:t>
                      </a:r>
                      <a:r>
                        <a:rPr lang="en-US" sz="2800" b="1" baseline="30000" dirty="0" err="1">
                          <a:solidFill>
                            <a:schemeClr val="tx1"/>
                          </a:solidFill>
                          <a:latin typeface="Times-Roman"/>
                        </a:rPr>
                        <a:t>k</a:t>
                      </a:r>
                      <a:r>
                        <a:rPr lang="en-US" b="1" dirty="0">
                          <a:solidFill>
                            <a:schemeClr val="tx1"/>
                          </a:solidFill>
                          <a:latin typeface="Times-Roman"/>
                        </a:rPr>
                        <a:t> (u) = </a:t>
                      </a:r>
                      <a:r>
                        <a:rPr lang="en-US" b="1" dirty="0">
                          <a:solidFill>
                            <a:schemeClr val="tx1"/>
                          </a:solidFill>
                          <a:latin typeface="Times-Roman"/>
                          <a:cs typeface="Calibri" panose="020F0502020204030204" pitchFamily="34" charset="0"/>
                        </a:rPr>
                        <a:t>dist</a:t>
                      </a:r>
                      <a:r>
                        <a:rPr lang="en-US" sz="2800" b="1" baseline="30000" dirty="0">
                          <a:solidFill>
                            <a:schemeClr val="tx1"/>
                          </a:solidFill>
                          <a:latin typeface="Times-Roman"/>
                        </a:rPr>
                        <a:t>k-1</a:t>
                      </a:r>
                      <a:r>
                        <a:rPr lang="en-US" b="1" dirty="0">
                          <a:solidFill>
                            <a:schemeClr val="tx1"/>
                          </a:solidFill>
                          <a:latin typeface="Times-Roman"/>
                        </a:rPr>
                        <a:t> (u) </a:t>
                      </a:r>
                    </a:p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Times-Roman"/>
                          <a:cs typeface="Calibri" panose="020F0502020204030204" pitchFamily="34" charset="0"/>
                        </a:rPr>
                        <a:t>(or)</a:t>
                      </a:r>
                    </a:p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Times-Roman"/>
                          <a:cs typeface="Calibri" panose="020F0502020204030204" pitchFamily="34" charset="0"/>
                        </a:rPr>
                        <a:t>A shortest path from s to u with at most k , k&gt;1, edges has exactly k edges then it is made up of a shortest path from s to some vertex j followed by an edge &lt;j, u&gt;  then </a:t>
                      </a:r>
                    </a:p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Times-Roman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b="1" dirty="0" err="1">
                          <a:solidFill>
                            <a:schemeClr val="tx1"/>
                          </a:solidFill>
                          <a:latin typeface="Times-Roman"/>
                          <a:cs typeface="Calibri" panose="020F0502020204030204" pitchFamily="34" charset="0"/>
                        </a:rPr>
                        <a:t>dist</a:t>
                      </a:r>
                      <a:r>
                        <a:rPr lang="en-US" sz="2800" b="1" baseline="30000" dirty="0" err="1">
                          <a:solidFill>
                            <a:schemeClr val="tx1"/>
                          </a:solidFill>
                          <a:latin typeface="Times-Roman"/>
                        </a:rPr>
                        <a:t>k</a:t>
                      </a:r>
                      <a:r>
                        <a:rPr lang="en-US" b="1" dirty="0">
                          <a:solidFill>
                            <a:schemeClr val="tx1"/>
                          </a:solidFill>
                          <a:latin typeface="Times-Roman"/>
                        </a:rPr>
                        <a:t> (u) = </a:t>
                      </a:r>
                      <a:r>
                        <a:rPr lang="en-US" b="1" dirty="0">
                          <a:solidFill>
                            <a:schemeClr val="tx1"/>
                          </a:solidFill>
                          <a:latin typeface="Times-Roman"/>
                          <a:cs typeface="Calibri" panose="020F0502020204030204" pitchFamily="34" charset="0"/>
                        </a:rPr>
                        <a:t>dist</a:t>
                      </a:r>
                      <a:r>
                        <a:rPr lang="en-US" sz="2800" b="1" baseline="30000" dirty="0">
                          <a:solidFill>
                            <a:schemeClr val="tx1"/>
                          </a:solidFill>
                          <a:latin typeface="Times-Roman"/>
                        </a:rPr>
                        <a:t>k-1</a:t>
                      </a:r>
                      <a:r>
                        <a:rPr lang="en-US" b="1" dirty="0">
                          <a:solidFill>
                            <a:schemeClr val="tx1"/>
                          </a:solidFill>
                          <a:latin typeface="Times-Roman"/>
                        </a:rPr>
                        <a:t> (j) </a:t>
                      </a:r>
                      <a:r>
                        <a:rPr lang="en-US" sz="2400" b="1" baseline="-25000" dirty="0">
                          <a:solidFill>
                            <a:schemeClr val="tx1"/>
                          </a:solidFill>
                          <a:latin typeface="Times-Roman"/>
                        </a:rPr>
                        <a:t>+</a:t>
                      </a:r>
                      <a:r>
                        <a:rPr lang="en-US" b="1" baseline="-25000" dirty="0">
                          <a:solidFill>
                            <a:schemeClr val="tx1"/>
                          </a:solidFill>
                          <a:latin typeface="Times-Roman"/>
                        </a:rPr>
                        <a:t> </a:t>
                      </a:r>
                      <a:r>
                        <a:rPr lang="en-US" b="1" dirty="0">
                          <a:solidFill>
                            <a:schemeClr val="tx1"/>
                          </a:solidFill>
                          <a:latin typeface="Times-Roman"/>
                        </a:rPr>
                        <a:t> cost[j , u] 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Times-Roman"/>
                        </a:rPr>
                        <a:t>. Where j </a:t>
                      </a:r>
                      <a:r>
                        <a:rPr lang="el-GR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ϵ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Times-Roman"/>
                        </a:rPr>
                        <a:t> V-{s, u}</a:t>
                      </a:r>
                      <a:endParaRPr lang="en-US" b="1" dirty="0">
                        <a:solidFill>
                          <a:schemeClr val="tx1"/>
                        </a:solidFill>
                        <a:latin typeface="Times-Roman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0588588"/>
                  </a:ext>
                </a:extLst>
              </a:tr>
              <a:tr h="677334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Times-Roman"/>
                        </a:rPr>
                        <a:t>Recurrence formula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err="1">
                          <a:solidFill>
                            <a:schemeClr val="tx1"/>
                          </a:solidFill>
                          <a:latin typeface="Times-Roman"/>
                          <a:cs typeface="Calibri" panose="020F0502020204030204" pitchFamily="34" charset="0"/>
                        </a:rPr>
                        <a:t>dist</a:t>
                      </a:r>
                      <a:r>
                        <a:rPr lang="en-US" sz="2800" b="1" baseline="30000" dirty="0" err="1">
                          <a:solidFill>
                            <a:schemeClr val="tx1"/>
                          </a:solidFill>
                          <a:latin typeface="Times-Roman"/>
                        </a:rPr>
                        <a:t>k</a:t>
                      </a:r>
                      <a:r>
                        <a:rPr lang="en-US" b="1" dirty="0">
                          <a:solidFill>
                            <a:schemeClr val="tx1"/>
                          </a:solidFill>
                          <a:latin typeface="Times-Roman"/>
                        </a:rPr>
                        <a:t> (u) 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Times-Roman"/>
                        </a:rPr>
                        <a:t> = min {</a:t>
                      </a:r>
                      <a:r>
                        <a:rPr lang="en-US" b="1" dirty="0">
                          <a:solidFill>
                            <a:schemeClr val="tx1"/>
                          </a:solidFill>
                          <a:latin typeface="Times-Roman"/>
                          <a:cs typeface="Calibri" panose="020F0502020204030204" pitchFamily="34" charset="0"/>
                        </a:rPr>
                        <a:t>dist</a:t>
                      </a:r>
                      <a:r>
                        <a:rPr lang="en-US" sz="2800" b="1" baseline="30000" dirty="0">
                          <a:solidFill>
                            <a:schemeClr val="tx1"/>
                          </a:solidFill>
                          <a:latin typeface="Times-Roman"/>
                        </a:rPr>
                        <a:t>k-1</a:t>
                      </a:r>
                      <a:r>
                        <a:rPr lang="en-US" b="1" dirty="0">
                          <a:solidFill>
                            <a:schemeClr val="tx1"/>
                          </a:solidFill>
                          <a:latin typeface="Times-Roman"/>
                        </a:rPr>
                        <a:t> (u) 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Times-Roman"/>
                        </a:rPr>
                        <a:t> ,  min</a:t>
                      </a:r>
                      <a:r>
                        <a:rPr lang="en-US" sz="3200" i="1" baseline="-25000" dirty="0">
                          <a:solidFill>
                            <a:schemeClr val="tx1"/>
                          </a:solidFill>
                          <a:latin typeface="Times-Roman"/>
                        </a:rPr>
                        <a:t>i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Times-Roman"/>
                        </a:rPr>
                        <a:t> {</a:t>
                      </a:r>
                      <a:r>
                        <a:rPr lang="en-US" b="1" dirty="0">
                          <a:solidFill>
                            <a:schemeClr val="tx1"/>
                          </a:solidFill>
                          <a:latin typeface="Times-Roman"/>
                          <a:cs typeface="Calibri" panose="020F0502020204030204" pitchFamily="34" charset="0"/>
                        </a:rPr>
                        <a:t>dist</a:t>
                      </a:r>
                      <a:r>
                        <a:rPr lang="en-US" sz="2800" b="1" baseline="30000" dirty="0">
                          <a:solidFill>
                            <a:schemeClr val="tx1"/>
                          </a:solidFill>
                          <a:latin typeface="Times-Roman"/>
                        </a:rPr>
                        <a:t>k-1</a:t>
                      </a:r>
                      <a:r>
                        <a:rPr lang="en-US" b="1" dirty="0">
                          <a:solidFill>
                            <a:schemeClr val="tx1"/>
                          </a:solidFill>
                          <a:latin typeface="Times-Roman"/>
                        </a:rPr>
                        <a:t> (</a:t>
                      </a:r>
                      <a:r>
                        <a:rPr lang="en-US" b="1" dirty="0" err="1">
                          <a:solidFill>
                            <a:schemeClr val="tx1"/>
                          </a:solidFill>
                          <a:latin typeface="Times-Roman"/>
                        </a:rPr>
                        <a:t>i</a:t>
                      </a:r>
                      <a:r>
                        <a:rPr lang="en-US" b="1" dirty="0">
                          <a:solidFill>
                            <a:schemeClr val="tx1"/>
                          </a:solidFill>
                          <a:latin typeface="Times-Roman"/>
                        </a:rPr>
                        <a:t>) </a:t>
                      </a:r>
                      <a:r>
                        <a:rPr lang="en-US" sz="2400" b="1" baseline="-25000" dirty="0">
                          <a:solidFill>
                            <a:schemeClr val="tx1"/>
                          </a:solidFill>
                          <a:latin typeface="Times-Roman"/>
                        </a:rPr>
                        <a:t>+</a:t>
                      </a:r>
                      <a:r>
                        <a:rPr lang="en-US" b="1" baseline="-25000" dirty="0">
                          <a:solidFill>
                            <a:schemeClr val="tx1"/>
                          </a:solidFill>
                          <a:latin typeface="Times-Roman"/>
                        </a:rPr>
                        <a:t> </a:t>
                      </a:r>
                      <a:r>
                        <a:rPr lang="en-US" b="1" dirty="0">
                          <a:solidFill>
                            <a:schemeClr val="tx1"/>
                          </a:solidFill>
                          <a:latin typeface="Times-Roman"/>
                        </a:rPr>
                        <a:t> cost[</a:t>
                      </a:r>
                      <a:r>
                        <a:rPr lang="en-US" b="1" dirty="0" err="1">
                          <a:solidFill>
                            <a:schemeClr val="tx1"/>
                          </a:solidFill>
                          <a:latin typeface="Times-Roman"/>
                        </a:rPr>
                        <a:t>i</a:t>
                      </a:r>
                      <a:r>
                        <a:rPr lang="en-US" b="1" dirty="0">
                          <a:solidFill>
                            <a:schemeClr val="tx1"/>
                          </a:solidFill>
                          <a:latin typeface="Times-Roman"/>
                        </a:rPr>
                        <a:t> , u]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Times-Roman"/>
                        </a:rPr>
                        <a:t> }}  where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Times-Roman"/>
                        </a:rPr>
                        <a:t>i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Times-Roman"/>
                        </a:rPr>
                        <a:t> 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= V - {u}</a:t>
                      </a:r>
                      <a:endParaRPr lang="en-US" dirty="0">
                        <a:solidFill>
                          <a:schemeClr val="tx1"/>
                        </a:solidFill>
                        <a:latin typeface="Times-Roma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4656162"/>
                  </a:ext>
                </a:extLst>
              </a:tr>
              <a:tr h="677334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Times-Roman"/>
                        </a:rPr>
                        <a:t>Calculate the optimal value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err="1">
                          <a:solidFill>
                            <a:schemeClr val="tx1"/>
                          </a:solidFill>
                          <a:latin typeface="Times-Roman"/>
                          <a:cs typeface="Calibri" panose="020F0502020204030204" pitchFamily="34" charset="0"/>
                        </a:rPr>
                        <a:t>dist</a:t>
                      </a:r>
                      <a:r>
                        <a:rPr lang="en-US" sz="2800" b="1" baseline="30000" dirty="0" err="1">
                          <a:solidFill>
                            <a:schemeClr val="tx1"/>
                          </a:solidFill>
                          <a:latin typeface="Times-Roman"/>
                        </a:rPr>
                        <a:t>k</a:t>
                      </a:r>
                      <a:r>
                        <a:rPr lang="en-US" b="1" dirty="0">
                          <a:solidFill>
                            <a:schemeClr val="tx1"/>
                          </a:solidFill>
                          <a:latin typeface="Times-Roman"/>
                        </a:rPr>
                        <a:t> (u)  </a:t>
                      </a:r>
                      <a:r>
                        <a:rPr lang="en-US" b="0" i="0" dirty="0">
                          <a:solidFill>
                            <a:schemeClr val="tx1"/>
                          </a:solidFill>
                          <a:latin typeface="Times-Roman"/>
                        </a:rPr>
                        <a:t>u </a:t>
                      </a:r>
                      <a:r>
                        <a:rPr lang="en-US" b="0" i="0" dirty="0">
                          <a:solidFill>
                            <a:schemeClr val="tx1"/>
                          </a:solidFill>
                          <a:latin typeface="Times-Roman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ϵ V ,</a:t>
                      </a:r>
                      <a:r>
                        <a:rPr lang="en-US" b="1" i="1" dirty="0">
                          <a:solidFill>
                            <a:schemeClr val="tx1"/>
                          </a:solidFill>
                          <a:latin typeface="Times-Roman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b="1" i="1" dirty="0">
                          <a:solidFill>
                            <a:schemeClr val="tx1"/>
                          </a:solidFill>
                          <a:latin typeface="Times-Roman"/>
                        </a:rPr>
                        <a:t> 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Times-Roman"/>
                        </a:rPr>
                        <a:t>where k = n-1.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3136990"/>
                  </a:ext>
                </a:extLst>
              </a:tr>
            </a:tbl>
          </a:graphicData>
        </a:graphic>
      </p:graphicFrame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1A9F83-0255-F9A2-FC54-32FD18B7926F}"/>
              </a:ext>
            </a:extLst>
          </p:cNvPr>
          <p:cNvCxnSpPr/>
          <p:nvPr/>
        </p:nvCxnSpPr>
        <p:spPr>
          <a:xfrm flipH="1">
            <a:off x="2705877" y="1632859"/>
            <a:ext cx="111968" cy="20527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697784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2F6008C-E631-F4AD-3823-49E4E43A495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2258" t="29678" r="24355" b="24874"/>
          <a:stretch/>
        </p:blipFill>
        <p:spPr>
          <a:xfrm>
            <a:off x="1081547" y="668592"/>
            <a:ext cx="8538314" cy="5030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28309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024AB61-5F23-197A-2352-8F18A40FC7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3973" y="111007"/>
            <a:ext cx="4470590" cy="2163059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95C6D2A-21CB-683F-13B9-9F2CCA6D07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6473287"/>
              </p:ext>
            </p:extLst>
          </p:nvPr>
        </p:nvGraphicFramePr>
        <p:xfrm>
          <a:off x="7393804" y="2763070"/>
          <a:ext cx="4470588" cy="33951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6732">
                  <a:extLst>
                    <a:ext uri="{9D8B030D-6E8A-4147-A177-3AD203B41FA5}">
                      <a16:colId xmlns:a16="http://schemas.microsoft.com/office/drawing/2014/main" val="3728264496"/>
                    </a:ext>
                  </a:extLst>
                </a:gridCol>
                <a:gridCol w="496732">
                  <a:extLst>
                    <a:ext uri="{9D8B030D-6E8A-4147-A177-3AD203B41FA5}">
                      <a16:colId xmlns:a16="http://schemas.microsoft.com/office/drawing/2014/main" val="1800670395"/>
                    </a:ext>
                  </a:extLst>
                </a:gridCol>
                <a:gridCol w="496732">
                  <a:extLst>
                    <a:ext uri="{9D8B030D-6E8A-4147-A177-3AD203B41FA5}">
                      <a16:colId xmlns:a16="http://schemas.microsoft.com/office/drawing/2014/main" val="2478736959"/>
                    </a:ext>
                  </a:extLst>
                </a:gridCol>
                <a:gridCol w="496732">
                  <a:extLst>
                    <a:ext uri="{9D8B030D-6E8A-4147-A177-3AD203B41FA5}">
                      <a16:colId xmlns:a16="http://schemas.microsoft.com/office/drawing/2014/main" val="1064946114"/>
                    </a:ext>
                  </a:extLst>
                </a:gridCol>
                <a:gridCol w="496732">
                  <a:extLst>
                    <a:ext uri="{9D8B030D-6E8A-4147-A177-3AD203B41FA5}">
                      <a16:colId xmlns:a16="http://schemas.microsoft.com/office/drawing/2014/main" val="3091800480"/>
                    </a:ext>
                  </a:extLst>
                </a:gridCol>
                <a:gridCol w="496732">
                  <a:extLst>
                    <a:ext uri="{9D8B030D-6E8A-4147-A177-3AD203B41FA5}">
                      <a16:colId xmlns:a16="http://schemas.microsoft.com/office/drawing/2014/main" val="3873093313"/>
                    </a:ext>
                  </a:extLst>
                </a:gridCol>
                <a:gridCol w="496732">
                  <a:extLst>
                    <a:ext uri="{9D8B030D-6E8A-4147-A177-3AD203B41FA5}">
                      <a16:colId xmlns:a16="http://schemas.microsoft.com/office/drawing/2014/main" val="1941873386"/>
                    </a:ext>
                  </a:extLst>
                </a:gridCol>
                <a:gridCol w="496732">
                  <a:extLst>
                    <a:ext uri="{9D8B030D-6E8A-4147-A177-3AD203B41FA5}">
                      <a16:colId xmlns:a16="http://schemas.microsoft.com/office/drawing/2014/main" val="2440181907"/>
                    </a:ext>
                  </a:extLst>
                </a:gridCol>
                <a:gridCol w="496732">
                  <a:extLst>
                    <a:ext uri="{9D8B030D-6E8A-4147-A177-3AD203B41FA5}">
                      <a16:colId xmlns:a16="http://schemas.microsoft.com/office/drawing/2014/main" val="4046546919"/>
                    </a:ext>
                  </a:extLst>
                </a:gridCol>
              </a:tblGrid>
              <a:tr h="424392">
                <a:tc rowSpan="2" gridSpan="2">
                  <a:txBody>
                    <a:bodyPr/>
                    <a:lstStyle/>
                    <a:p>
                      <a:pPr algn="ctr"/>
                      <a:endParaRPr lang="en-IN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en-IN" dirty="0" err="1"/>
                        <a:t>dist</a:t>
                      </a:r>
                      <a:r>
                        <a:rPr lang="en-IN" sz="2800" baseline="38000" dirty="0" err="1"/>
                        <a:t>k</a:t>
                      </a:r>
                      <a:r>
                        <a:rPr lang="en-IN" dirty="0"/>
                        <a:t>[u]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8173852"/>
                  </a:ext>
                </a:extLst>
              </a:tr>
              <a:tr h="424392">
                <a:tc gridSpan="2" v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5019342"/>
                  </a:ext>
                </a:extLst>
              </a:tr>
              <a:tr h="424392">
                <a:tc rowSpan="6">
                  <a:txBody>
                    <a:bodyPr/>
                    <a:lstStyle/>
                    <a:p>
                      <a:pPr algn="ctr"/>
                      <a:r>
                        <a:rPr lang="en-IN" dirty="0"/>
                        <a:t>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3258432"/>
                  </a:ext>
                </a:extLst>
              </a:tr>
              <a:tr h="424392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5634879"/>
                  </a:ext>
                </a:extLst>
              </a:tr>
              <a:tr h="424392">
                <a:tc v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5258684"/>
                  </a:ext>
                </a:extLst>
              </a:tr>
              <a:tr h="424392">
                <a:tc v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1976902"/>
                  </a:ext>
                </a:extLst>
              </a:tr>
              <a:tr h="424392">
                <a:tc v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6299666"/>
                  </a:ext>
                </a:extLst>
              </a:tr>
              <a:tr h="424392">
                <a:tc v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2497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72D1F2E3-D8B0-D1A9-61F4-ED5AB8C8A3F7}"/>
              </a:ext>
            </a:extLst>
          </p:cNvPr>
          <p:cNvSpPr txBox="1"/>
          <p:nvPr/>
        </p:nvSpPr>
        <p:spPr>
          <a:xfrm>
            <a:off x="501521" y="279543"/>
            <a:ext cx="6337818" cy="4206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 err="1">
                <a:solidFill>
                  <a:schemeClr val="tx1"/>
                </a:solidFill>
                <a:latin typeface="Times-Roman"/>
                <a:cs typeface="Calibri" panose="020F0502020204030204" pitchFamily="34" charset="0"/>
              </a:rPr>
              <a:t>dist</a:t>
            </a:r>
            <a:r>
              <a:rPr lang="en-US" sz="2800" b="1" baseline="30000" dirty="0" err="1">
                <a:solidFill>
                  <a:schemeClr val="tx1"/>
                </a:solidFill>
                <a:latin typeface="Times-Roman"/>
              </a:rPr>
              <a:t>k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 (u) 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 = min {</a:t>
            </a:r>
            <a:r>
              <a:rPr lang="en-US" b="1" dirty="0">
                <a:solidFill>
                  <a:schemeClr val="tx1"/>
                </a:solidFill>
                <a:latin typeface="Times-Roman"/>
                <a:cs typeface="Calibri" panose="020F0502020204030204" pitchFamily="34" charset="0"/>
              </a:rPr>
              <a:t>dist</a:t>
            </a:r>
            <a:r>
              <a:rPr lang="en-US" sz="2800" b="1" baseline="30000" dirty="0">
                <a:solidFill>
                  <a:schemeClr val="tx1"/>
                </a:solidFill>
                <a:latin typeface="Times-Roman"/>
              </a:rPr>
              <a:t>k-1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 (u) 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 ,  min</a:t>
            </a:r>
            <a:r>
              <a:rPr lang="en-US" sz="3200" i="1" baseline="-25000" dirty="0">
                <a:solidFill>
                  <a:schemeClr val="tx1"/>
                </a:solidFill>
                <a:latin typeface="Times-Roman"/>
              </a:rPr>
              <a:t>i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 {</a:t>
            </a:r>
            <a:r>
              <a:rPr lang="en-US" b="1" dirty="0">
                <a:solidFill>
                  <a:schemeClr val="tx1"/>
                </a:solidFill>
                <a:latin typeface="Times-Roman"/>
                <a:cs typeface="Calibri" panose="020F0502020204030204" pitchFamily="34" charset="0"/>
              </a:rPr>
              <a:t>dist</a:t>
            </a:r>
            <a:r>
              <a:rPr lang="en-US" sz="2800" b="1" baseline="30000" dirty="0">
                <a:solidFill>
                  <a:schemeClr val="tx1"/>
                </a:solidFill>
                <a:latin typeface="Times-Roman"/>
              </a:rPr>
              <a:t>k-1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 (</a:t>
            </a:r>
            <a:r>
              <a:rPr lang="en-US" b="1" dirty="0" err="1">
                <a:solidFill>
                  <a:schemeClr val="tx1"/>
                </a:solidFill>
                <a:latin typeface="Times-Roman"/>
              </a:rPr>
              <a:t>i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) </a:t>
            </a:r>
            <a:r>
              <a:rPr lang="en-US" sz="2400" b="1" baseline="-25000" dirty="0">
                <a:solidFill>
                  <a:schemeClr val="tx1"/>
                </a:solidFill>
                <a:latin typeface="Times-Roman"/>
              </a:rPr>
              <a:t>+</a:t>
            </a:r>
            <a:r>
              <a:rPr lang="en-US" b="1" baseline="-25000" dirty="0">
                <a:solidFill>
                  <a:schemeClr val="tx1"/>
                </a:solidFill>
                <a:latin typeface="Times-Roman"/>
              </a:rPr>
              <a:t> 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 cost[</a:t>
            </a:r>
            <a:r>
              <a:rPr lang="en-US" b="1" dirty="0" err="1">
                <a:solidFill>
                  <a:schemeClr val="tx1"/>
                </a:solidFill>
                <a:latin typeface="Times-Roman"/>
              </a:rPr>
              <a:t>i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 , u]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 }}</a:t>
            </a:r>
            <a:endParaRPr lang="en-IN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5A1BEC1-501C-ACFB-7BB7-18BD0833D474}"/>
              </a:ext>
            </a:extLst>
          </p:cNvPr>
          <p:cNvSpPr txBox="1"/>
          <p:nvPr/>
        </p:nvSpPr>
        <p:spPr>
          <a:xfrm>
            <a:off x="501521" y="1192536"/>
            <a:ext cx="2381638" cy="3795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tx1"/>
                </a:solidFill>
                <a:latin typeface="Times-Roman"/>
                <a:cs typeface="Calibri" panose="020F0502020204030204" pitchFamily="34" charset="0"/>
              </a:rPr>
              <a:t>dist</a:t>
            </a:r>
            <a:r>
              <a:rPr lang="en-US" sz="2800" b="1" baseline="30000" dirty="0">
                <a:latin typeface="Times-Roman"/>
                <a:cs typeface="Calibri" panose="020F0502020204030204" pitchFamily="34" charset="0"/>
              </a:rPr>
              <a:t>1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(</a:t>
            </a:r>
            <a:r>
              <a:rPr lang="en-US" b="1" dirty="0">
                <a:latin typeface="Times-Roman"/>
              </a:rPr>
              <a:t>1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) = cost[1,1] = 0</a:t>
            </a:r>
            <a:endParaRPr lang="en-IN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9B9C25F-ACF6-3567-DD46-0E886FB80363}"/>
              </a:ext>
            </a:extLst>
          </p:cNvPr>
          <p:cNvSpPr txBox="1"/>
          <p:nvPr/>
        </p:nvSpPr>
        <p:spPr>
          <a:xfrm>
            <a:off x="501521" y="1573455"/>
            <a:ext cx="2381638" cy="3795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tx1"/>
                </a:solidFill>
                <a:latin typeface="Times-Roman"/>
                <a:cs typeface="Calibri" panose="020F0502020204030204" pitchFamily="34" charset="0"/>
              </a:rPr>
              <a:t>dist</a:t>
            </a:r>
            <a:r>
              <a:rPr lang="en-US" sz="2800" b="1" baseline="30000" dirty="0">
                <a:latin typeface="Times-Roman"/>
                <a:cs typeface="Calibri" panose="020F0502020204030204" pitchFamily="34" charset="0"/>
              </a:rPr>
              <a:t>1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(</a:t>
            </a:r>
            <a:r>
              <a:rPr lang="en-US" b="1" dirty="0">
                <a:latin typeface="Times-Roman"/>
              </a:rPr>
              <a:t>2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) = cost[1,2] = 6</a:t>
            </a:r>
            <a:endParaRPr lang="en-IN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72F8873-93DC-3E45-EB7F-EE831AD33987}"/>
              </a:ext>
            </a:extLst>
          </p:cNvPr>
          <p:cNvSpPr txBox="1"/>
          <p:nvPr/>
        </p:nvSpPr>
        <p:spPr>
          <a:xfrm>
            <a:off x="501520" y="1980802"/>
            <a:ext cx="2381637" cy="3795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tx1"/>
                </a:solidFill>
                <a:latin typeface="Times-Roman"/>
                <a:cs typeface="Calibri" panose="020F0502020204030204" pitchFamily="34" charset="0"/>
              </a:rPr>
              <a:t>dist</a:t>
            </a:r>
            <a:r>
              <a:rPr lang="en-US" sz="2800" b="1" baseline="30000" dirty="0">
                <a:latin typeface="Times-Roman"/>
                <a:cs typeface="Calibri" panose="020F0502020204030204" pitchFamily="34" charset="0"/>
              </a:rPr>
              <a:t>1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(3) = cost[1,3] = 5</a:t>
            </a:r>
            <a:endParaRPr lang="en-IN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097A68E-BE27-E722-BF6F-22AC672F4668}"/>
              </a:ext>
            </a:extLst>
          </p:cNvPr>
          <p:cNvSpPr txBox="1"/>
          <p:nvPr/>
        </p:nvSpPr>
        <p:spPr>
          <a:xfrm>
            <a:off x="501520" y="2360393"/>
            <a:ext cx="2381637" cy="3795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tx1"/>
                </a:solidFill>
                <a:latin typeface="Times-Roman"/>
                <a:cs typeface="Calibri" panose="020F0502020204030204" pitchFamily="34" charset="0"/>
              </a:rPr>
              <a:t>dist</a:t>
            </a:r>
            <a:r>
              <a:rPr lang="en-US" sz="2800" b="1" baseline="30000" dirty="0">
                <a:latin typeface="Times-Roman"/>
                <a:cs typeface="Calibri" panose="020F0502020204030204" pitchFamily="34" charset="0"/>
              </a:rPr>
              <a:t>1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(</a:t>
            </a:r>
            <a:r>
              <a:rPr lang="en-US" b="1" dirty="0">
                <a:latin typeface="Times-Roman"/>
              </a:rPr>
              <a:t>4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) = cost[1,4] = 5</a:t>
            </a:r>
            <a:endParaRPr lang="en-IN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09A8136-BC36-E9C9-0808-3CE38C6C94D1}"/>
              </a:ext>
            </a:extLst>
          </p:cNvPr>
          <p:cNvSpPr txBox="1"/>
          <p:nvPr/>
        </p:nvSpPr>
        <p:spPr>
          <a:xfrm>
            <a:off x="3280816" y="1192536"/>
            <a:ext cx="2700106" cy="3795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tx1"/>
                </a:solidFill>
                <a:latin typeface="Times-Roman"/>
                <a:cs typeface="Calibri" panose="020F0502020204030204" pitchFamily="34" charset="0"/>
              </a:rPr>
              <a:t>dist</a:t>
            </a:r>
            <a:r>
              <a:rPr lang="en-US" sz="2800" b="1" baseline="30000" dirty="0">
                <a:latin typeface="Times-Roman"/>
                <a:cs typeface="Calibri" panose="020F0502020204030204" pitchFamily="34" charset="0"/>
              </a:rPr>
              <a:t>1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(</a:t>
            </a:r>
            <a:r>
              <a:rPr lang="en-US" b="1" dirty="0">
                <a:latin typeface="Times-Roman"/>
              </a:rPr>
              <a:t>5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) = cost[1,5] = +∞</a:t>
            </a:r>
            <a:endParaRPr lang="en-IN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C486784-DDE8-C141-1E77-90DAC6F5B55F}"/>
              </a:ext>
            </a:extLst>
          </p:cNvPr>
          <p:cNvSpPr txBox="1"/>
          <p:nvPr/>
        </p:nvSpPr>
        <p:spPr>
          <a:xfrm>
            <a:off x="3293255" y="1559541"/>
            <a:ext cx="2700106" cy="3795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tx1"/>
                </a:solidFill>
                <a:latin typeface="Times-Roman"/>
                <a:cs typeface="Calibri" panose="020F0502020204030204" pitchFamily="34" charset="0"/>
              </a:rPr>
              <a:t>dist</a:t>
            </a:r>
            <a:r>
              <a:rPr lang="en-US" sz="2800" b="1" baseline="30000" dirty="0">
                <a:latin typeface="Times-Roman"/>
                <a:cs typeface="Calibri" panose="020F0502020204030204" pitchFamily="34" charset="0"/>
              </a:rPr>
              <a:t>1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(6) = cost[1,6] = +∞</a:t>
            </a:r>
            <a:endParaRPr lang="en-IN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0965904-030A-226C-0CB4-6937AC1A740C}"/>
              </a:ext>
            </a:extLst>
          </p:cNvPr>
          <p:cNvSpPr txBox="1"/>
          <p:nvPr/>
        </p:nvSpPr>
        <p:spPr>
          <a:xfrm>
            <a:off x="3293255" y="1953046"/>
            <a:ext cx="2700106" cy="3795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tx1"/>
                </a:solidFill>
                <a:latin typeface="Times-Roman"/>
                <a:cs typeface="Calibri" panose="020F0502020204030204" pitchFamily="34" charset="0"/>
              </a:rPr>
              <a:t>dist</a:t>
            </a:r>
            <a:r>
              <a:rPr lang="en-US" sz="2800" b="1" baseline="30000" dirty="0">
                <a:latin typeface="Times-Roman"/>
                <a:cs typeface="Calibri" panose="020F0502020204030204" pitchFamily="34" charset="0"/>
              </a:rPr>
              <a:t>1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(7) = cost[1,7] = +∞</a:t>
            </a:r>
            <a:endParaRPr lang="en-IN" dirty="0"/>
          </a:p>
        </p:txBody>
      </p: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20532FED-8CFA-F4C1-C30B-900C9B88AD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5136850"/>
              </p:ext>
            </p:extLst>
          </p:nvPr>
        </p:nvGraphicFramePr>
        <p:xfrm>
          <a:off x="7397942" y="2763070"/>
          <a:ext cx="4470588" cy="33951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6732">
                  <a:extLst>
                    <a:ext uri="{9D8B030D-6E8A-4147-A177-3AD203B41FA5}">
                      <a16:colId xmlns:a16="http://schemas.microsoft.com/office/drawing/2014/main" val="3728264496"/>
                    </a:ext>
                  </a:extLst>
                </a:gridCol>
                <a:gridCol w="496732">
                  <a:extLst>
                    <a:ext uri="{9D8B030D-6E8A-4147-A177-3AD203B41FA5}">
                      <a16:colId xmlns:a16="http://schemas.microsoft.com/office/drawing/2014/main" val="1800670395"/>
                    </a:ext>
                  </a:extLst>
                </a:gridCol>
                <a:gridCol w="496732">
                  <a:extLst>
                    <a:ext uri="{9D8B030D-6E8A-4147-A177-3AD203B41FA5}">
                      <a16:colId xmlns:a16="http://schemas.microsoft.com/office/drawing/2014/main" val="2478736959"/>
                    </a:ext>
                  </a:extLst>
                </a:gridCol>
                <a:gridCol w="496732">
                  <a:extLst>
                    <a:ext uri="{9D8B030D-6E8A-4147-A177-3AD203B41FA5}">
                      <a16:colId xmlns:a16="http://schemas.microsoft.com/office/drawing/2014/main" val="1064946114"/>
                    </a:ext>
                  </a:extLst>
                </a:gridCol>
                <a:gridCol w="496732">
                  <a:extLst>
                    <a:ext uri="{9D8B030D-6E8A-4147-A177-3AD203B41FA5}">
                      <a16:colId xmlns:a16="http://schemas.microsoft.com/office/drawing/2014/main" val="3091800480"/>
                    </a:ext>
                  </a:extLst>
                </a:gridCol>
                <a:gridCol w="496732">
                  <a:extLst>
                    <a:ext uri="{9D8B030D-6E8A-4147-A177-3AD203B41FA5}">
                      <a16:colId xmlns:a16="http://schemas.microsoft.com/office/drawing/2014/main" val="3873093313"/>
                    </a:ext>
                  </a:extLst>
                </a:gridCol>
                <a:gridCol w="496732">
                  <a:extLst>
                    <a:ext uri="{9D8B030D-6E8A-4147-A177-3AD203B41FA5}">
                      <a16:colId xmlns:a16="http://schemas.microsoft.com/office/drawing/2014/main" val="1941873386"/>
                    </a:ext>
                  </a:extLst>
                </a:gridCol>
                <a:gridCol w="496732">
                  <a:extLst>
                    <a:ext uri="{9D8B030D-6E8A-4147-A177-3AD203B41FA5}">
                      <a16:colId xmlns:a16="http://schemas.microsoft.com/office/drawing/2014/main" val="2440181907"/>
                    </a:ext>
                  </a:extLst>
                </a:gridCol>
                <a:gridCol w="496732">
                  <a:extLst>
                    <a:ext uri="{9D8B030D-6E8A-4147-A177-3AD203B41FA5}">
                      <a16:colId xmlns:a16="http://schemas.microsoft.com/office/drawing/2014/main" val="4046546919"/>
                    </a:ext>
                  </a:extLst>
                </a:gridCol>
              </a:tblGrid>
              <a:tr h="424392">
                <a:tc rowSpan="2" gridSpan="2">
                  <a:txBody>
                    <a:bodyPr/>
                    <a:lstStyle/>
                    <a:p>
                      <a:pPr algn="ctr"/>
                      <a:endParaRPr lang="en-IN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en-IN" dirty="0" err="1"/>
                        <a:t>dist</a:t>
                      </a:r>
                      <a:r>
                        <a:rPr lang="en-IN" sz="2800" baseline="38000" dirty="0" err="1"/>
                        <a:t>k</a:t>
                      </a:r>
                      <a:r>
                        <a:rPr lang="en-IN" dirty="0"/>
                        <a:t>[u]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8173852"/>
                  </a:ext>
                </a:extLst>
              </a:tr>
              <a:tr h="424392">
                <a:tc gridSpan="2" v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5019342"/>
                  </a:ext>
                </a:extLst>
              </a:tr>
              <a:tr h="424392">
                <a:tc rowSpan="6">
                  <a:txBody>
                    <a:bodyPr/>
                    <a:lstStyle/>
                    <a:p>
                      <a:pPr algn="ctr"/>
                      <a:r>
                        <a:rPr lang="en-IN" dirty="0"/>
                        <a:t>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∞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b="1" dirty="0"/>
                        <a:t>∞</a:t>
                      </a:r>
                      <a:endParaRPr lang="en-IN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b="1" dirty="0"/>
                        <a:t>∞</a:t>
                      </a:r>
                      <a:endParaRPr lang="en-IN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3258432"/>
                  </a:ext>
                </a:extLst>
              </a:tr>
              <a:tr h="424392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5634879"/>
                  </a:ext>
                </a:extLst>
              </a:tr>
              <a:tr h="424392">
                <a:tc v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5258684"/>
                  </a:ext>
                </a:extLst>
              </a:tr>
              <a:tr h="424392">
                <a:tc v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1976902"/>
                  </a:ext>
                </a:extLst>
              </a:tr>
              <a:tr h="424392">
                <a:tc v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6299666"/>
                  </a:ext>
                </a:extLst>
              </a:tr>
              <a:tr h="424392">
                <a:tc v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2497"/>
                  </a:ext>
                </a:extLst>
              </a:tr>
            </a:tbl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1D419FF6-A991-BBC6-9132-A284A8F999FD}"/>
              </a:ext>
            </a:extLst>
          </p:cNvPr>
          <p:cNvSpPr txBox="1"/>
          <p:nvPr/>
        </p:nvSpPr>
        <p:spPr>
          <a:xfrm>
            <a:off x="501521" y="3402954"/>
            <a:ext cx="6097554" cy="18569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tx1"/>
                </a:solidFill>
                <a:latin typeface="Times-Roman"/>
                <a:cs typeface="Calibri" panose="020F0502020204030204" pitchFamily="34" charset="0"/>
              </a:rPr>
              <a:t>dist</a:t>
            </a:r>
            <a:r>
              <a:rPr lang="en-US" sz="2800" b="1" baseline="30000" dirty="0">
                <a:latin typeface="Times-Roman"/>
                <a:cs typeface="Calibri" panose="020F0502020204030204" pitchFamily="34" charset="0"/>
              </a:rPr>
              <a:t>2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 (1) 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 = min {</a:t>
            </a:r>
            <a:r>
              <a:rPr lang="en-US" b="1" dirty="0">
                <a:solidFill>
                  <a:schemeClr val="tx1"/>
                </a:solidFill>
                <a:latin typeface="Times-Roman"/>
                <a:cs typeface="Calibri" panose="020F0502020204030204" pitchFamily="34" charset="0"/>
              </a:rPr>
              <a:t>dist</a:t>
            </a:r>
            <a:r>
              <a:rPr lang="en-US" sz="2800" b="1" baseline="30000" dirty="0">
                <a:latin typeface="Times-Roman"/>
                <a:cs typeface="Calibri" panose="020F0502020204030204" pitchFamily="34" charset="0"/>
              </a:rPr>
              <a:t>1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 (1) 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 ,  min</a:t>
            </a:r>
            <a:r>
              <a:rPr lang="en-US" sz="3200" i="1" baseline="-25000" dirty="0">
                <a:solidFill>
                  <a:schemeClr val="tx1"/>
                </a:solidFill>
                <a:latin typeface="Times-Roman"/>
              </a:rPr>
              <a:t>i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 {</a:t>
            </a:r>
            <a:r>
              <a:rPr lang="en-US" b="1" dirty="0">
                <a:solidFill>
                  <a:schemeClr val="tx1"/>
                </a:solidFill>
                <a:latin typeface="Times-Roman"/>
                <a:cs typeface="Calibri" panose="020F0502020204030204" pitchFamily="34" charset="0"/>
              </a:rPr>
              <a:t>dist</a:t>
            </a:r>
            <a:r>
              <a:rPr lang="en-US" sz="2800" b="1" baseline="30000" dirty="0">
                <a:latin typeface="Times-Roman"/>
                <a:cs typeface="Calibri" panose="020F0502020204030204" pitchFamily="34" charset="0"/>
              </a:rPr>
              <a:t>1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 (2) </a:t>
            </a:r>
            <a:r>
              <a:rPr lang="en-US" sz="2400" b="1" baseline="-25000" dirty="0">
                <a:solidFill>
                  <a:schemeClr val="tx1"/>
                </a:solidFill>
                <a:latin typeface="Times-Roman"/>
              </a:rPr>
              <a:t>+</a:t>
            </a:r>
            <a:r>
              <a:rPr lang="en-US" b="1" baseline="-25000" dirty="0">
                <a:solidFill>
                  <a:schemeClr val="tx1"/>
                </a:solidFill>
                <a:latin typeface="Times-Roman"/>
              </a:rPr>
              <a:t> 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 cost[</a:t>
            </a:r>
            <a:r>
              <a:rPr lang="en-US" b="1" dirty="0">
                <a:latin typeface="Times-Roman"/>
              </a:rPr>
              <a:t>2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 , 1]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 ,</a:t>
            </a:r>
          </a:p>
          <a:p>
            <a:r>
              <a:rPr lang="en-US" dirty="0">
                <a:latin typeface="Times-Roman"/>
              </a:rPr>
              <a:t>                                                          </a:t>
            </a:r>
            <a:r>
              <a:rPr lang="en-US" b="1" dirty="0">
                <a:solidFill>
                  <a:schemeClr val="tx1"/>
                </a:solidFill>
                <a:latin typeface="Times-Roman"/>
                <a:cs typeface="Calibri" panose="020F0502020204030204" pitchFamily="34" charset="0"/>
              </a:rPr>
              <a:t>dist</a:t>
            </a:r>
            <a:r>
              <a:rPr lang="en-US" sz="2800" b="1" baseline="30000" dirty="0">
                <a:latin typeface="Times-Roman"/>
                <a:cs typeface="Calibri" panose="020F0502020204030204" pitchFamily="34" charset="0"/>
              </a:rPr>
              <a:t>1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 (3) </a:t>
            </a:r>
            <a:r>
              <a:rPr lang="en-US" sz="2400" b="1" baseline="-25000" dirty="0">
                <a:solidFill>
                  <a:schemeClr val="tx1"/>
                </a:solidFill>
                <a:latin typeface="Times-Roman"/>
              </a:rPr>
              <a:t>+</a:t>
            </a:r>
            <a:r>
              <a:rPr lang="en-US" b="1" baseline="-25000" dirty="0">
                <a:solidFill>
                  <a:schemeClr val="tx1"/>
                </a:solidFill>
                <a:latin typeface="Times-Roman"/>
              </a:rPr>
              <a:t> 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 cost[</a:t>
            </a:r>
            <a:r>
              <a:rPr lang="en-US" b="1" dirty="0">
                <a:latin typeface="Times-Roman"/>
              </a:rPr>
              <a:t>3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 , 1]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,</a:t>
            </a:r>
          </a:p>
          <a:p>
            <a:r>
              <a:rPr lang="en-US" b="1" dirty="0">
                <a:solidFill>
                  <a:schemeClr val="tx1"/>
                </a:solidFill>
                <a:latin typeface="Times-Roman"/>
                <a:cs typeface="Calibri" panose="020F0502020204030204" pitchFamily="34" charset="0"/>
              </a:rPr>
              <a:t>                                                          dist</a:t>
            </a:r>
            <a:r>
              <a:rPr lang="en-US" sz="2800" b="1" baseline="30000" dirty="0">
                <a:latin typeface="Times-Roman"/>
                <a:cs typeface="Calibri" panose="020F0502020204030204" pitchFamily="34" charset="0"/>
              </a:rPr>
              <a:t>1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 (4) </a:t>
            </a:r>
            <a:r>
              <a:rPr lang="en-US" sz="2400" b="1" baseline="-25000" dirty="0">
                <a:solidFill>
                  <a:schemeClr val="tx1"/>
                </a:solidFill>
                <a:latin typeface="Times-Roman"/>
              </a:rPr>
              <a:t>+</a:t>
            </a:r>
            <a:r>
              <a:rPr lang="en-US" b="1" baseline="-25000" dirty="0">
                <a:solidFill>
                  <a:schemeClr val="tx1"/>
                </a:solidFill>
                <a:latin typeface="Times-Roman"/>
              </a:rPr>
              <a:t> 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 cost[4 , 1],</a:t>
            </a:r>
          </a:p>
          <a:p>
            <a:r>
              <a:rPr lang="en-US" b="1" dirty="0">
                <a:solidFill>
                  <a:schemeClr val="tx1"/>
                </a:solidFill>
                <a:latin typeface="Times-Roman"/>
                <a:cs typeface="Calibri" panose="020F0502020204030204" pitchFamily="34" charset="0"/>
              </a:rPr>
              <a:t>			          dist</a:t>
            </a:r>
            <a:r>
              <a:rPr lang="en-US" sz="2800" b="1" baseline="30000" dirty="0">
                <a:latin typeface="Times-Roman"/>
                <a:cs typeface="Calibri" panose="020F0502020204030204" pitchFamily="34" charset="0"/>
              </a:rPr>
              <a:t>1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 (5) </a:t>
            </a:r>
            <a:r>
              <a:rPr lang="en-US" sz="2400" b="1" baseline="-25000" dirty="0">
                <a:solidFill>
                  <a:schemeClr val="tx1"/>
                </a:solidFill>
                <a:latin typeface="Times-Roman"/>
              </a:rPr>
              <a:t>+</a:t>
            </a:r>
            <a:r>
              <a:rPr lang="en-US" b="1" baseline="-25000" dirty="0">
                <a:solidFill>
                  <a:schemeClr val="tx1"/>
                </a:solidFill>
                <a:latin typeface="Times-Roman"/>
              </a:rPr>
              <a:t> 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 cost[5 , 1],</a:t>
            </a:r>
          </a:p>
          <a:p>
            <a:r>
              <a:rPr lang="en-US" b="1" dirty="0">
                <a:solidFill>
                  <a:schemeClr val="tx1"/>
                </a:solidFill>
                <a:latin typeface="Times-Roman"/>
                <a:cs typeface="Calibri" panose="020F0502020204030204" pitchFamily="34" charset="0"/>
              </a:rPr>
              <a:t>                                                          dist</a:t>
            </a:r>
            <a:r>
              <a:rPr lang="en-US" sz="2800" b="1" baseline="30000" dirty="0">
                <a:latin typeface="Times-Roman"/>
                <a:cs typeface="Calibri" panose="020F0502020204030204" pitchFamily="34" charset="0"/>
              </a:rPr>
              <a:t>1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 (6) </a:t>
            </a:r>
            <a:r>
              <a:rPr lang="en-US" sz="2400" b="1" baseline="-25000" dirty="0">
                <a:solidFill>
                  <a:schemeClr val="tx1"/>
                </a:solidFill>
                <a:latin typeface="Times-Roman"/>
              </a:rPr>
              <a:t>+</a:t>
            </a:r>
            <a:r>
              <a:rPr lang="en-US" b="1" baseline="-25000" dirty="0">
                <a:solidFill>
                  <a:schemeClr val="tx1"/>
                </a:solidFill>
                <a:latin typeface="Times-Roman"/>
              </a:rPr>
              <a:t> 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 cost[6 , 1],</a:t>
            </a:r>
          </a:p>
          <a:p>
            <a:r>
              <a:rPr lang="en-US" b="1" dirty="0">
                <a:solidFill>
                  <a:schemeClr val="tx1"/>
                </a:solidFill>
                <a:latin typeface="Times-Roman"/>
                <a:cs typeface="Calibri" panose="020F0502020204030204" pitchFamily="34" charset="0"/>
              </a:rPr>
              <a:t>			          dist</a:t>
            </a:r>
            <a:r>
              <a:rPr lang="en-US" sz="2800" b="1" baseline="30000" dirty="0">
                <a:latin typeface="Times-Roman"/>
                <a:cs typeface="Calibri" panose="020F0502020204030204" pitchFamily="34" charset="0"/>
              </a:rPr>
              <a:t>1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 (7) </a:t>
            </a:r>
            <a:r>
              <a:rPr lang="en-US" sz="2400" b="1" baseline="-25000" dirty="0">
                <a:solidFill>
                  <a:schemeClr val="tx1"/>
                </a:solidFill>
                <a:latin typeface="Times-Roman"/>
              </a:rPr>
              <a:t>+</a:t>
            </a:r>
            <a:r>
              <a:rPr lang="en-US" b="1" baseline="-25000" dirty="0">
                <a:solidFill>
                  <a:schemeClr val="tx1"/>
                </a:solidFill>
                <a:latin typeface="Times-Roman"/>
              </a:rPr>
              <a:t> 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 cost[7 , 1]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} }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2C9811D-B71F-9FA7-EE5B-1D850B651C45}"/>
              </a:ext>
            </a:extLst>
          </p:cNvPr>
          <p:cNvSpPr txBox="1"/>
          <p:nvPr/>
        </p:nvSpPr>
        <p:spPr>
          <a:xfrm>
            <a:off x="1285304" y="5251804"/>
            <a:ext cx="6812452" cy="4206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Times-Roman"/>
              </a:rPr>
              <a:t>= min {</a:t>
            </a:r>
            <a:r>
              <a:rPr lang="en-US" dirty="0">
                <a:latin typeface="Times-Roman"/>
                <a:cs typeface="Calibri" panose="020F0502020204030204" pitchFamily="34" charset="0"/>
              </a:rPr>
              <a:t>0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 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 , min</a:t>
            </a:r>
            <a:r>
              <a:rPr lang="en-US" sz="3200" i="1" baseline="-25000" dirty="0">
                <a:solidFill>
                  <a:schemeClr val="tx1"/>
                </a:solidFill>
                <a:latin typeface="Times-Roman"/>
              </a:rPr>
              <a:t>i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{ 6 +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 ∞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, 5 + ∞, 5 + 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∞, ∞ + ∞, ∞ + ∞, ∞ + ∞ }} 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   </a:t>
            </a:r>
            <a:endParaRPr lang="en-IN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CB687AE-8363-0784-1BC3-74A9A66D1340}"/>
              </a:ext>
            </a:extLst>
          </p:cNvPr>
          <p:cNvSpPr txBox="1"/>
          <p:nvPr/>
        </p:nvSpPr>
        <p:spPr>
          <a:xfrm>
            <a:off x="1313297" y="5685905"/>
            <a:ext cx="6812452" cy="4206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Times-Roman"/>
              </a:rPr>
              <a:t>= min {</a:t>
            </a:r>
            <a:r>
              <a:rPr lang="en-US" dirty="0">
                <a:latin typeface="Times-Roman"/>
                <a:cs typeface="Calibri" panose="020F0502020204030204" pitchFamily="34" charset="0"/>
              </a:rPr>
              <a:t>0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 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 , min</a:t>
            </a:r>
            <a:r>
              <a:rPr lang="en-US" sz="3200" i="1" baseline="-25000" dirty="0">
                <a:solidFill>
                  <a:schemeClr val="tx1"/>
                </a:solidFill>
                <a:latin typeface="Times-Roman"/>
              </a:rPr>
              <a:t>i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{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∞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, ∞, 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∞, ∞, ∞, ∞ 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}}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 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=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 0 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   </a:t>
            </a:r>
            <a:endParaRPr lang="en-IN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2A4CD7E-719B-A320-5D37-686BAC1E202A}"/>
              </a:ext>
            </a:extLst>
          </p:cNvPr>
          <p:cNvSpPr txBox="1"/>
          <p:nvPr/>
        </p:nvSpPr>
        <p:spPr>
          <a:xfrm>
            <a:off x="8469864" y="4050335"/>
            <a:ext cx="35689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N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384346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6" grpId="0"/>
      <p:bldP spid="17" grpId="0"/>
      <p:bldP spid="20" grpId="0"/>
      <p:bldP spid="22" grpId="0"/>
      <p:bldP spid="24" grpId="0"/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17764-52AB-13EA-0072-63A439D82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67327"/>
          </a:xfrm>
        </p:spPr>
        <p:txBody>
          <a:bodyPr/>
          <a:lstStyle/>
          <a:p>
            <a:r>
              <a:rPr lang="en-US" dirty="0"/>
              <a:t>Dynamic Programming – Introduction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D5E482-4BCF-B60C-487C-3D5EA9D3C8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2175669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2000" b="0" i="0" u="none" strike="noStrike" baseline="0" dirty="0">
                <a:latin typeface="Times-Roman"/>
              </a:rPr>
              <a:t>The Sequence of four steps to be followed for developing a dynamic-programming algorithm :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2000" b="0" i="0" u="none" strike="noStrike" baseline="0" dirty="0">
                <a:latin typeface="Times-Roman"/>
              </a:rPr>
              <a:t>Characterize the structure of an optimal solution.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2000" b="0" i="0" u="none" strike="noStrike" baseline="0" dirty="0">
                <a:latin typeface="Times-Roman"/>
              </a:rPr>
              <a:t>Recursively define the value of an optimal solution.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2000" b="0" i="0" u="none" strike="noStrike" baseline="0" dirty="0">
                <a:latin typeface="Times-Roman"/>
              </a:rPr>
              <a:t>Compute the value of an optimal solution, typically in a bottom-up fashion.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2000" b="0" i="0" u="none" strike="noStrike" baseline="0" dirty="0">
                <a:latin typeface="Times-Roman"/>
              </a:rPr>
              <a:t>Construct an optimal solution from computed information.</a:t>
            </a:r>
            <a:endParaRPr lang="en-US" sz="3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968F3B6-26E3-E55F-5FB0-5741D76245C7}"/>
              </a:ext>
            </a:extLst>
          </p:cNvPr>
          <p:cNvSpPr txBox="1"/>
          <p:nvPr/>
        </p:nvSpPr>
        <p:spPr>
          <a:xfrm>
            <a:off x="874645" y="3347686"/>
            <a:ext cx="10336694" cy="2831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000" b="0" i="0" u="sng" strike="noStrike" baseline="0" dirty="0">
                <a:latin typeface="Times-Roman"/>
              </a:rPr>
              <a:t>Elements of Dynamic Programming: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2000" dirty="0">
                <a:latin typeface="Times-Roman"/>
              </a:rPr>
              <a:t>Optimal substructure: </a:t>
            </a:r>
          </a:p>
          <a:p>
            <a:pPr lvl="1"/>
            <a:r>
              <a:rPr lang="en-US" sz="2000" b="0" i="0" u="none" strike="noStrike" baseline="0" dirty="0">
                <a:latin typeface="Times-Roman"/>
              </a:rPr>
              <a:t>A</a:t>
            </a:r>
            <a:r>
              <a:rPr lang="en-US" b="0" i="0" u="none" strike="noStrike" baseline="0" dirty="0">
                <a:latin typeface="Times-Roman"/>
              </a:rPr>
              <a:t> problem exhibits </a:t>
            </a:r>
            <a:r>
              <a:rPr lang="en-US" b="1" i="1" u="none" strike="noStrike" baseline="0" dirty="0">
                <a:latin typeface="Times-BoldItalic"/>
              </a:rPr>
              <a:t>optimal substructure </a:t>
            </a:r>
            <a:r>
              <a:rPr lang="en-US" b="0" i="0" u="none" strike="noStrike" baseline="0" dirty="0">
                <a:latin typeface="Times-Roman"/>
              </a:rPr>
              <a:t>if an optimal solution to the problem contains within it optimal solutions to subproblems.</a:t>
            </a:r>
            <a:endParaRPr lang="en-US" sz="2000" dirty="0">
              <a:latin typeface="Times-Roman"/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en-US" sz="2000" dirty="0">
                <a:latin typeface="Times-Roman"/>
              </a:rPr>
              <a:t>Overlapping subproblems.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0" i="0" u="none" strike="noStrike" baseline="0" dirty="0">
                <a:latin typeface="Times-Roman"/>
              </a:rPr>
              <a:t>Two subproblems are overlapping if they are really the same subproblem that occurs as a subproblem of different problems</a:t>
            </a:r>
            <a:endParaRPr lang="en-US" sz="2000" dirty="0">
              <a:latin typeface="Times-Roman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imes-Roman"/>
              </a:rPr>
              <a:t>Saving the solution of subproblems in a table can reduce the re-computation of similar subproblem. </a:t>
            </a:r>
            <a:endParaRPr lang="en-US" sz="20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12A5B33-5B4D-BC83-2040-C04601E0990F}"/>
              </a:ext>
            </a:extLst>
          </p:cNvPr>
          <p:cNvSpPr txBox="1"/>
          <p:nvPr/>
        </p:nvSpPr>
        <p:spPr>
          <a:xfrm>
            <a:off x="10376452" y="6153764"/>
            <a:ext cx="16697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 err="1">
                <a:latin typeface="Times-Roman"/>
              </a:rPr>
              <a:t>Contd</a:t>
            </a:r>
            <a:r>
              <a:rPr lang="en-US" b="1" dirty="0">
                <a:latin typeface="Times-Roman"/>
              </a:rPr>
              <a:t>….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80144619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DB0A5F-D557-9E40-E0FA-768505E87F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E030C88-BA7D-39B1-AD44-50C0AF5836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4603" y="36359"/>
            <a:ext cx="4470590" cy="2163059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B6C7A18-AF8B-ADA1-12A5-ECA758D96B2D}"/>
              </a:ext>
            </a:extLst>
          </p:cNvPr>
          <p:cNvGraphicFramePr>
            <a:graphicFrameLocks noGrp="1"/>
          </p:cNvGraphicFramePr>
          <p:nvPr/>
        </p:nvGraphicFramePr>
        <p:xfrm>
          <a:off x="7393804" y="2763070"/>
          <a:ext cx="4470588" cy="33951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6732">
                  <a:extLst>
                    <a:ext uri="{9D8B030D-6E8A-4147-A177-3AD203B41FA5}">
                      <a16:colId xmlns:a16="http://schemas.microsoft.com/office/drawing/2014/main" val="3728264496"/>
                    </a:ext>
                  </a:extLst>
                </a:gridCol>
                <a:gridCol w="496732">
                  <a:extLst>
                    <a:ext uri="{9D8B030D-6E8A-4147-A177-3AD203B41FA5}">
                      <a16:colId xmlns:a16="http://schemas.microsoft.com/office/drawing/2014/main" val="1800670395"/>
                    </a:ext>
                  </a:extLst>
                </a:gridCol>
                <a:gridCol w="496732">
                  <a:extLst>
                    <a:ext uri="{9D8B030D-6E8A-4147-A177-3AD203B41FA5}">
                      <a16:colId xmlns:a16="http://schemas.microsoft.com/office/drawing/2014/main" val="2478736959"/>
                    </a:ext>
                  </a:extLst>
                </a:gridCol>
                <a:gridCol w="496732">
                  <a:extLst>
                    <a:ext uri="{9D8B030D-6E8A-4147-A177-3AD203B41FA5}">
                      <a16:colId xmlns:a16="http://schemas.microsoft.com/office/drawing/2014/main" val="1064946114"/>
                    </a:ext>
                  </a:extLst>
                </a:gridCol>
                <a:gridCol w="496732">
                  <a:extLst>
                    <a:ext uri="{9D8B030D-6E8A-4147-A177-3AD203B41FA5}">
                      <a16:colId xmlns:a16="http://schemas.microsoft.com/office/drawing/2014/main" val="3091800480"/>
                    </a:ext>
                  </a:extLst>
                </a:gridCol>
                <a:gridCol w="496732">
                  <a:extLst>
                    <a:ext uri="{9D8B030D-6E8A-4147-A177-3AD203B41FA5}">
                      <a16:colId xmlns:a16="http://schemas.microsoft.com/office/drawing/2014/main" val="3873093313"/>
                    </a:ext>
                  </a:extLst>
                </a:gridCol>
                <a:gridCol w="496732">
                  <a:extLst>
                    <a:ext uri="{9D8B030D-6E8A-4147-A177-3AD203B41FA5}">
                      <a16:colId xmlns:a16="http://schemas.microsoft.com/office/drawing/2014/main" val="1941873386"/>
                    </a:ext>
                  </a:extLst>
                </a:gridCol>
                <a:gridCol w="496732">
                  <a:extLst>
                    <a:ext uri="{9D8B030D-6E8A-4147-A177-3AD203B41FA5}">
                      <a16:colId xmlns:a16="http://schemas.microsoft.com/office/drawing/2014/main" val="2440181907"/>
                    </a:ext>
                  </a:extLst>
                </a:gridCol>
                <a:gridCol w="496732">
                  <a:extLst>
                    <a:ext uri="{9D8B030D-6E8A-4147-A177-3AD203B41FA5}">
                      <a16:colId xmlns:a16="http://schemas.microsoft.com/office/drawing/2014/main" val="4046546919"/>
                    </a:ext>
                  </a:extLst>
                </a:gridCol>
              </a:tblGrid>
              <a:tr h="424392">
                <a:tc rowSpan="2" gridSpan="2">
                  <a:txBody>
                    <a:bodyPr/>
                    <a:lstStyle/>
                    <a:p>
                      <a:pPr algn="ctr"/>
                      <a:endParaRPr lang="en-IN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en-IN" dirty="0" err="1"/>
                        <a:t>dist</a:t>
                      </a:r>
                      <a:r>
                        <a:rPr lang="en-IN" sz="2800" baseline="38000" dirty="0" err="1"/>
                        <a:t>k</a:t>
                      </a:r>
                      <a:r>
                        <a:rPr lang="en-IN" dirty="0"/>
                        <a:t>[u]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8173852"/>
                  </a:ext>
                </a:extLst>
              </a:tr>
              <a:tr h="424392">
                <a:tc gridSpan="2" v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5019342"/>
                  </a:ext>
                </a:extLst>
              </a:tr>
              <a:tr h="424392">
                <a:tc rowSpan="6">
                  <a:txBody>
                    <a:bodyPr/>
                    <a:lstStyle/>
                    <a:p>
                      <a:pPr algn="ctr"/>
                      <a:r>
                        <a:rPr lang="en-IN" dirty="0"/>
                        <a:t>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3258432"/>
                  </a:ext>
                </a:extLst>
              </a:tr>
              <a:tr h="424392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5634879"/>
                  </a:ext>
                </a:extLst>
              </a:tr>
              <a:tr h="424392">
                <a:tc v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5258684"/>
                  </a:ext>
                </a:extLst>
              </a:tr>
              <a:tr h="424392">
                <a:tc v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1976902"/>
                  </a:ext>
                </a:extLst>
              </a:tr>
              <a:tr h="424392">
                <a:tc v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6299666"/>
                  </a:ext>
                </a:extLst>
              </a:tr>
              <a:tr h="424392">
                <a:tc v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2497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6D3A279D-EED7-59BD-DEC8-96D8D477EB61}"/>
              </a:ext>
            </a:extLst>
          </p:cNvPr>
          <p:cNvSpPr txBox="1"/>
          <p:nvPr/>
        </p:nvSpPr>
        <p:spPr>
          <a:xfrm>
            <a:off x="501520" y="139582"/>
            <a:ext cx="6328487" cy="4206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 err="1">
                <a:solidFill>
                  <a:schemeClr val="tx1"/>
                </a:solidFill>
                <a:latin typeface="Times-Roman"/>
                <a:cs typeface="Calibri" panose="020F0502020204030204" pitchFamily="34" charset="0"/>
              </a:rPr>
              <a:t>dist</a:t>
            </a:r>
            <a:r>
              <a:rPr lang="en-US" sz="2800" b="1" baseline="30000" dirty="0" err="1">
                <a:solidFill>
                  <a:schemeClr val="tx1"/>
                </a:solidFill>
                <a:latin typeface="Times-Roman"/>
              </a:rPr>
              <a:t>k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 (u) 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 = min {</a:t>
            </a:r>
            <a:r>
              <a:rPr lang="en-US" b="1" dirty="0">
                <a:solidFill>
                  <a:schemeClr val="tx1"/>
                </a:solidFill>
                <a:latin typeface="Times-Roman"/>
                <a:cs typeface="Calibri" panose="020F0502020204030204" pitchFamily="34" charset="0"/>
              </a:rPr>
              <a:t>dist</a:t>
            </a:r>
            <a:r>
              <a:rPr lang="en-US" sz="2800" b="1" baseline="30000" dirty="0">
                <a:solidFill>
                  <a:schemeClr val="tx1"/>
                </a:solidFill>
                <a:latin typeface="Times-Roman"/>
              </a:rPr>
              <a:t>k-1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 (u) 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 ,  min</a:t>
            </a:r>
            <a:r>
              <a:rPr lang="en-US" sz="3200" i="1" baseline="-25000" dirty="0">
                <a:solidFill>
                  <a:schemeClr val="tx1"/>
                </a:solidFill>
                <a:latin typeface="Times-Roman"/>
              </a:rPr>
              <a:t>i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 {</a:t>
            </a:r>
            <a:r>
              <a:rPr lang="en-US" b="1" dirty="0">
                <a:solidFill>
                  <a:schemeClr val="tx1"/>
                </a:solidFill>
                <a:latin typeface="Times-Roman"/>
                <a:cs typeface="Calibri" panose="020F0502020204030204" pitchFamily="34" charset="0"/>
              </a:rPr>
              <a:t>dist</a:t>
            </a:r>
            <a:r>
              <a:rPr lang="en-US" sz="2800" b="1" baseline="30000" dirty="0">
                <a:solidFill>
                  <a:schemeClr val="tx1"/>
                </a:solidFill>
                <a:latin typeface="Times-Roman"/>
              </a:rPr>
              <a:t>k-1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 (</a:t>
            </a:r>
            <a:r>
              <a:rPr lang="en-US" b="1" dirty="0" err="1">
                <a:solidFill>
                  <a:schemeClr val="tx1"/>
                </a:solidFill>
                <a:latin typeface="Times-Roman"/>
              </a:rPr>
              <a:t>i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) </a:t>
            </a:r>
            <a:r>
              <a:rPr lang="en-US" sz="2400" b="1" baseline="-25000" dirty="0">
                <a:solidFill>
                  <a:schemeClr val="tx1"/>
                </a:solidFill>
                <a:latin typeface="Times-Roman"/>
              </a:rPr>
              <a:t>+</a:t>
            </a:r>
            <a:r>
              <a:rPr lang="en-US" b="1" baseline="-25000" dirty="0">
                <a:solidFill>
                  <a:schemeClr val="tx1"/>
                </a:solidFill>
                <a:latin typeface="Times-Roman"/>
              </a:rPr>
              <a:t> 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 cost[</a:t>
            </a:r>
            <a:r>
              <a:rPr lang="en-US" b="1" dirty="0" err="1">
                <a:solidFill>
                  <a:schemeClr val="tx1"/>
                </a:solidFill>
                <a:latin typeface="Times-Roman"/>
              </a:rPr>
              <a:t>i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 , u]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 }}</a:t>
            </a:r>
            <a:endParaRPr lang="en-IN" dirty="0"/>
          </a:p>
        </p:txBody>
      </p: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42E9C28B-E8BF-A77D-7C9C-C355DFA02E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6021814"/>
              </p:ext>
            </p:extLst>
          </p:nvPr>
        </p:nvGraphicFramePr>
        <p:xfrm>
          <a:off x="7397942" y="2763070"/>
          <a:ext cx="4470588" cy="33951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6732">
                  <a:extLst>
                    <a:ext uri="{9D8B030D-6E8A-4147-A177-3AD203B41FA5}">
                      <a16:colId xmlns:a16="http://schemas.microsoft.com/office/drawing/2014/main" val="3728264496"/>
                    </a:ext>
                  </a:extLst>
                </a:gridCol>
                <a:gridCol w="496732">
                  <a:extLst>
                    <a:ext uri="{9D8B030D-6E8A-4147-A177-3AD203B41FA5}">
                      <a16:colId xmlns:a16="http://schemas.microsoft.com/office/drawing/2014/main" val="1800670395"/>
                    </a:ext>
                  </a:extLst>
                </a:gridCol>
                <a:gridCol w="496732">
                  <a:extLst>
                    <a:ext uri="{9D8B030D-6E8A-4147-A177-3AD203B41FA5}">
                      <a16:colId xmlns:a16="http://schemas.microsoft.com/office/drawing/2014/main" val="2478736959"/>
                    </a:ext>
                  </a:extLst>
                </a:gridCol>
                <a:gridCol w="496732">
                  <a:extLst>
                    <a:ext uri="{9D8B030D-6E8A-4147-A177-3AD203B41FA5}">
                      <a16:colId xmlns:a16="http://schemas.microsoft.com/office/drawing/2014/main" val="1064946114"/>
                    </a:ext>
                  </a:extLst>
                </a:gridCol>
                <a:gridCol w="496732">
                  <a:extLst>
                    <a:ext uri="{9D8B030D-6E8A-4147-A177-3AD203B41FA5}">
                      <a16:colId xmlns:a16="http://schemas.microsoft.com/office/drawing/2014/main" val="3091800480"/>
                    </a:ext>
                  </a:extLst>
                </a:gridCol>
                <a:gridCol w="496732">
                  <a:extLst>
                    <a:ext uri="{9D8B030D-6E8A-4147-A177-3AD203B41FA5}">
                      <a16:colId xmlns:a16="http://schemas.microsoft.com/office/drawing/2014/main" val="3873093313"/>
                    </a:ext>
                  </a:extLst>
                </a:gridCol>
                <a:gridCol w="496732">
                  <a:extLst>
                    <a:ext uri="{9D8B030D-6E8A-4147-A177-3AD203B41FA5}">
                      <a16:colId xmlns:a16="http://schemas.microsoft.com/office/drawing/2014/main" val="1941873386"/>
                    </a:ext>
                  </a:extLst>
                </a:gridCol>
                <a:gridCol w="496732">
                  <a:extLst>
                    <a:ext uri="{9D8B030D-6E8A-4147-A177-3AD203B41FA5}">
                      <a16:colId xmlns:a16="http://schemas.microsoft.com/office/drawing/2014/main" val="2440181907"/>
                    </a:ext>
                  </a:extLst>
                </a:gridCol>
                <a:gridCol w="496732">
                  <a:extLst>
                    <a:ext uri="{9D8B030D-6E8A-4147-A177-3AD203B41FA5}">
                      <a16:colId xmlns:a16="http://schemas.microsoft.com/office/drawing/2014/main" val="4046546919"/>
                    </a:ext>
                  </a:extLst>
                </a:gridCol>
              </a:tblGrid>
              <a:tr h="424392">
                <a:tc rowSpan="2" gridSpan="2">
                  <a:txBody>
                    <a:bodyPr/>
                    <a:lstStyle/>
                    <a:p>
                      <a:pPr algn="ctr"/>
                      <a:endParaRPr lang="en-IN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en-IN" dirty="0" err="1"/>
                        <a:t>dist</a:t>
                      </a:r>
                      <a:r>
                        <a:rPr lang="en-IN" sz="2800" baseline="38000" dirty="0" err="1"/>
                        <a:t>k</a:t>
                      </a:r>
                      <a:r>
                        <a:rPr lang="en-IN" dirty="0"/>
                        <a:t>[u]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8173852"/>
                  </a:ext>
                </a:extLst>
              </a:tr>
              <a:tr h="424392">
                <a:tc gridSpan="2" v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5019342"/>
                  </a:ext>
                </a:extLst>
              </a:tr>
              <a:tr h="424392">
                <a:tc rowSpan="6">
                  <a:txBody>
                    <a:bodyPr/>
                    <a:lstStyle/>
                    <a:p>
                      <a:pPr algn="ctr"/>
                      <a:r>
                        <a:rPr lang="en-IN" dirty="0"/>
                        <a:t>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∞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b="1" dirty="0"/>
                        <a:t>∞</a:t>
                      </a:r>
                      <a:endParaRPr lang="en-IN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b="1" dirty="0"/>
                        <a:t>∞</a:t>
                      </a:r>
                      <a:endParaRPr lang="en-IN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3258432"/>
                  </a:ext>
                </a:extLst>
              </a:tr>
              <a:tr h="424392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5634879"/>
                  </a:ext>
                </a:extLst>
              </a:tr>
              <a:tr h="424392">
                <a:tc v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5258684"/>
                  </a:ext>
                </a:extLst>
              </a:tr>
              <a:tr h="424392">
                <a:tc v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1976902"/>
                  </a:ext>
                </a:extLst>
              </a:tr>
              <a:tr h="424392">
                <a:tc v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6299666"/>
                  </a:ext>
                </a:extLst>
              </a:tr>
              <a:tr h="424392">
                <a:tc v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2497"/>
                  </a:ext>
                </a:extLst>
              </a:tr>
            </a:tbl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C6B03BE2-B092-71AE-A60D-D48F6178E120}"/>
              </a:ext>
            </a:extLst>
          </p:cNvPr>
          <p:cNvSpPr txBox="1"/>
          <p:nvPr/>
        </p:nvSpPr>
        <p:spPr>
          <a:xfrm>
            <a:off x="501521" y="622429"/>
            <a:ext cx="6097554" cy="18569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tx1"/>
                </a:solidFill>
                <a:latin typeface="Times-Roman"/>
                <a:cs typeface="Calibri" panose="020F0502020204030204" pitchFamily="34" charset="0"/>
              </a:rPr>
              <a:t>dist</a:t>
            </a:r>
            <a:r>
              <a:rPr lang="en-US" sz="2800" b="1" baseline="30000" dirty="0">
                <a:latin typeface="Times-Roman"/>
                <a:cs typeface="Calibri" panose="020F0502020204030204" pitchFamily="34" charset="0"/>
              </a:rPr>
              <a:t>2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 (</a:t>
            </a:r>
            <a:r>
              <a:rPr lang="en-US" b="1" dirty="0">
                <a:latin typeface="Times-Roman"/>
              </a:rPr>
              <a:t>2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) 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 = min {</a:t>
            </a:r>
            <a:r>
              <a:rPr lang="en-US" b="1" dirty="0">
                <a:solidFill>
                  <a:schemeClr val="tx1"/>
                </a:solidFill>
                <a:latin typeface="Times-Roman"/>
                <a:cs typeface="Calibri" panose="020F0502020204030204" pitchFamily="34" charset="0"/>
              </a:rPr>
              <a:t>dist</a:t>
            </a:r>
            <a:r>
              <a:rPr lang="en-US" sz="2800" b="1" baseline="30000" dirty="0">
                <a:latin typeface="Times-Roman"/>
                <a:cs typeface="Calibri" panose="020F0502020204030204" pitchFamily="34" charset="0"/>
              </a:rPr>
              <a:t>1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 (</a:t>
            </a:r>
            <a:r>
              <a:rPr lang="en-US" b="1" dirty="0">
                <a:latin typeface="Times-Roman"/>
              </a:rPr>
              <a:t>2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) 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 ,  min</a:t>
            </a:r>
            <a:r>
              <a:rPr lang="en-US" sz="3200" i="1" baseline="-25000" dirty="0">
                <a:solidFill>
                  <a:schemeClr val="tx1"/>
                </a:solidFill>
                <a:latin typeface="Times-Roman"/>
              </a:rPr>
              <a:t>i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 {</a:t>
            </a:r>
            <a:r>
              <a:rPr lang="en-US" b="1" dirty="0">
                <a:solidFill>
                  <a:schemeClr val="tx1"/>
                </a:solidFill>
                <a:latin typeface="Times-Roman"/>
                <a:cs typeface="Calibri" panose="020F0502020204030204" pitchFamily="34" charset="0"/>
              </a:rPr>
              <a:t>dist</a:t>
            </a:r>
            <a:r>
              <a:rPr lang="en-US" sz="2800" b="1" baseline="30000" dirty="0">
                <a:latin typeface="Times-Roman"/>
                <a:cs typeface="Calibri" panose="020F0502020204030204" pitchFamily="34" charset="0"/>
              </a:rPr>
              <a:t>1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 (</a:t>
            </a:r>
            <a:r>
              <a:rPr lang="en-US" b="1" dirty="0">
                <a:latin typeface="Times-Roman"/>
              </a:rPr>
              <a:t>1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) </a:t>
            </a:r>
            <a:r>
              <a:rPr lang="en-US" sz="2400" b="1" baseline="-25000" dirty="0">
                <a:solidFill>
                  <a:schemeClr val="tx1"/>
                </a:solidFill>
                <a:latin typeface="Times-Roman"/>
              </a:rPr>
              <a:t>+</a:t>
            </a:r>
            <a:r>
              <a:rPr lang="en-US" b="1" baseline="-25000" dirty="0">
                <a:solidFill>
                  <a:schemeClr val="tx1"/>
                </a:solidFill>
                <a:latin typeface="Times-Roman"/>
              </a:rPr>
              <a:t> 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 cost[1 , 2]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 ,</a:t>
            </a:r>
          </a:p>
          <a:p>
            <a:r>
              <a:rPr lang="en-US" dirty="0">
                <a:latin typeface="Times-Roman"/>
              </a:rPr>
              <a:t>                                                          </a:t>
            </a:r>
            <a:r>
              <a:rPr lang="en-US" b="1" dirty="0">
                <a:solidFill>
                  <a:schemeClr val="tx1"/>
                </a:solidFill>
                <a:latin typeface="Times-Roman"/>
                <a:cs typeface="Calibri" panose="020F0502020204030204" pitchFamily="34" charset="0"/>
              </a:rPr>
              <a:t>dist</a:t>
            </a:r>
            <a:r>
              <a:rPr lang="en-US" sz="2800" b="1" baseline="30000" dirty="0">
                <a:latin typeface="Times-Roman"/>
                <a:cs typeface="Calibri" panose="020F0502020204030204" pitchFamily="34" charset="0"/>
              </a:rPr>
              <a:t>1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 (3) </a:t>
            </a:r>
            <a:r>
              <a:rPr lang="en-US" sz="2400" b="1" baseline="-25000" dirty="0">
                <a:solidFill>
                  <a:schemeClr val="tx1"/>
                </a:solidFill>
                <a:latin typeface="Times-Roman"/>
              </a:rPr>
              <a:t>+</a:t>
            </a:r>
            <a:r>
              <a:rPr lang="en-US" b="1" baseline="-25000" dirty="0">
                <a:solidFill>
                  <a:schemeClr val="tx1"/>
                </a:solidFill>
                <a:latin typeface="Times-Roman"/>
              </a:rPr>
              <a:t> 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 cost[</a:t>
            </a:r>
            <a:r>
              <a:rPr lang="en-US" b="1" dirty="0">
                <a:latin typeface="Times-Roman"/>
              </a:rPr>
              <a:t>3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 , 2]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,</a:t>
            </a:r>
          </a:p>
          <a:p>
            <a:r>
              <a:rPr lang="en-US" b="1" dirty="0">
                <a:solidFill>
                  <a:schemeClr val="tx1"/>
                </a:solidFill>
                <a:latin typeface="Times-Roman"/>
                <a:cs typeface="Calibri" panose="020F0502020204030204" pitchFamily="34" charset="0"/>
              </a:rPr>
              <a:t>                                                          dist</a:t>
            </a:r>
            <a:r>
              <a:rPr lang="en-US" sz="2800" b="1" baseline="30000" dirty="0">
                <a:latin typeface="Times-Roman"/>
                <a:cs typeface="Calibri" panose="020F0502020204030204" pitchFamily="34" charset="0"/>
              </a:rPr>
              <a:t>1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 (4) </a:t>
            </a:r>
            <a:r>
              <a:rPr lang="en-US" sz="2400" b="1" baseline="-25000" dirty="0">
                <a:solidFill>
                  <a:schemeClr val="tx1"/>
                </a:solidFill>
                <a:latin typeface="Times-Roman"/>
              </a:rPr>
              <a:t>+</a:t>
            </a:r>
            <a:r>
              <a:rPr lang="en-US" b="1" baseline="-25000" dirty="0">
                <a:solidFill>
                  <a:schemeClr val="tx1"/>
                </a:solidFill>
                <a:latin typeface="Times-Roman"/>
              </a:rPr>
              <a:t> 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 cost[4 , 2],</a:t>
            </a:r>
          </a:p>
          <a:p>
            <a:r>
              <a:rPr lang="en-US" b="1" dirty="0">
                <a:solidFill>
                  <a:schemeClr val="tx1"/>
                </a:solidFill>
                <a:latin typeface="Times-Roman"/>
                <a:cs typeface="Calibri" panose="020F0502020204030204" pitchFamily="34" charset="0"/>
              </a:rPr>
              <a:t>			          dist</a:t>
            </a:r>
            <a:r>
              <a:rPr lang="en-US" sz="2800" b="1" baseline="30000" dirty="0">
                <a:latin typeface="Times-Roman"/>
                <a:cs typeface="Calibri" panose="020F0502020204030204" pitchFamily="34" charset="0"/>
              </a:rPr>
              <a:t>1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 (5) </a:t>
            </a:r>
            <a:r>
              <a:rPr lang="en-US" sz="2400" b="1" baseline="-25000" dirty="0">
                <a:solidFill>
                  <a:schemeClr val="tx1"/>
                </a:solidFill>
                <a:latin typeface="Times-Roman"/>
              </a:rPr>
              <a:t>+</a:t>
            </a:r>
            <a:r>
              <a:rPr lang="en-US" b="1" baseline="-25000" dirty="0">
                <a:solidFill>
                  <a:schemeClr val="tx1"/>
                </a:solidFill>
                <a:latin typeface="Times-Roman"/>
              </a:rPr>
              <a:t> 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 cost[5 , 2],</a:t>
            </a:r>
          </a:p>
          <a:p>
            <a:r>
              <a:rPr lang="en-US" b="1" dirty="0">
                <a:solidFill>
                  <a:schemeClr val="tx1"/>
                </a:solidFill>
                <a:latin typeface="Times-Roman"/>
                <a:cs typeface="Calibri" panose="020F0502020204030204" pitchFamily="34" charset="0"/>
              </a:rPr>
              <a:t>                                                          dist</a:t>
            </a:r>
            <a:r>
              <a:rPr lang="en-US" sz="2800" b="1" baseline="30000" dirty="0">
                <a:latin typeface="Times-Roman"/>
                <a:cs typeface="Calibri" panose="020F0502020204030204" pitchFamily="34" charset="0"/>
              </a:rPr>
              <a:t>1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 (6) </a:t>
            </a:r>
            <a:r>
              <a:rPr lang="en-US" sz="2400" b="1" baseline="-25000" dirty="0">
                <a:solidFill>
                  <a:schemeClr val="tx1"/>
                </a:solidFill>
                <a:latin typeface="Times-Roman"/>
              </a:rPr>
              <a:t>+</a:t>
            </a:r>
            <a:r>
              <a:rPr lang="en-US" b="1" baseline="-25000" dirty="0">
                <a:solidFill>
                  <a:schemeClr val="tx1"/>
                </a:solidFill>
                <a:latin typeface="Times-Roman"/>
              </a:rPr>
              <a:t> 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 cost[6 , 2],</a:t>
            </a:r>
          </a:p>
          <a:p>
            <a:r>
              <a:rPr lang="en-US" b="1" dirty="0">
                <a:solidFill>
                  <a:schemeClr val="tx1"/>
                </a:solidFill>
                <a:latin typeface="Times-Roman"/>
                <a:cs typeface="Calibri" panose="020F0502020204030204" pitchFamily="34" charset="0"/>
              </a:rPr>
              <a:t>			          dist</a:t>
            </a:r>
            <a:r>
              <a:rPr lang="en-US" sz="2800" b="1" baseline="30000" dirty="0">
                <a:latin typeface="Times-Roman"/>
                <a:cs typeface="Calibri" panose="020F0502020204030204" pitchFamily="34" charset="0"/>
              </a:rPr>
              <a:t>1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 (7) </a:t>
            </a:r>
            <a:r>
              <a:rPr lang="en-US" sz="2400" b="1" baseline="-25000" dirty="0">
                <a:solidFill>
                  <a:schemeClr val="tx1"/>
                </a:solidFill>
                <a:latin typeface="Times-Roman"/>
              </a:rPr>
              <a:t>+</a:t>
            </a:r>
            <a:r>
              <a:rPr lang="en-US" b="1" baseline="-25000" dirty="0">
                <a:solidFill>
                  <a:schemeClr val="tx1"/>
                </a:solidFill>
                <a:latin typeface="Times-Roman"/>
              </a:rPr>
              <a:t> 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 cost[7 , 2]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} }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A29B2FA-451D-DD1B-10DF-FBAD212EFDE9}"/>
              </a:ext>
            </a:extLst>
          </p:cNvPr>
          <p:cNvSpPr txBox="1"/>
          <p:nvPr/>
        </p:nvSpPr>
        <p:spPr>
          <a:xfrm>
            <a:off x="1285304" y="2471279"/>
            <a:ext cx="6812452" cy="4206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Times-Roman"/>
              </a:rPr>
              <a:t>= min {</a:t>
            </a:r>
            <a:r>
              <a:rPr lang="en-US" dirty="0">
                <a:solidFill>
                  <a:schemeClr val="tx1"/>
                </a:solidFill>
                <a:latin typeface="Times-Roman"/>
                <a:cs typeface="Calibri" panose="020F0502020204030204" pitchFamily="34" charset="0"/>
              </a:rPr>
              <a:t>6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 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 , min</a:t>
            </a:r>
            <a:r>
              <a:rPr lang="en-US" sz="3200" i="1" baseline="-25000" dirty="0">
                <a:solidFill>
                  <a:schemeClr val="tx1"/>
                </a:solidFill>
                <a:latin typeface="Times-Roman"/>
              </a:rPr>
              <a:t>i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{ 0 +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 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6, 5 - 2, 5 + ∞, ∞ + ∞, ∞ + ∞, ∞ + ∞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 }} 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   </a:t>
            </a:r>
            <a:endParaRPr lang="en-IN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F6E8A89-A476-51B0-F8AA-C311A44296DF}"/>
              </a:ext>
            </a:extLst>
          </p:cNvPr>
          <p:cNvSpPr txBox="1"/>
          <p:nvPr/>
        </p:nvSpPr>
        <p:spPr>
          <a:xfrm>
            <a:off x="1313297" y="2905380"/>
            <a:ext cx="6812452" cy="4206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Times-Roman"/>
              </a:rPr>
              <a:t>= min {</a:t>
            </a:r>
            <a:r>
              <a:rPr lang="en-US" dirty="0">
                <a:solidFill>
                  <a:schemeClr val="tx1"/>
                </a:solidFill>
                <a:latin typeface="Times-Roman"/>
                <a:cs typeface="Calibri" panose="020F0502020204030204" pitchFamily="34" charset="0"/>
              </a:rPr>
              <a:t>6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 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 , min</a:t>
            </a:r>
            <a:r>
              <a:rPr lang="en-US" sz="3200" i="1" baseline="-25000" dirty="0">
                <a:solidFill>
                  <a:schemeClr val="tx1"/>
                </a:solidFill>
                <a:latin typeface="Times-Roman"/>
              </a:rPr>
              <a:t>i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{</a:t>
            </a:r>
            <a:r>
              <a:rPr lang="en-US" dirty="0">
                <a:latin typeface="Times-Roman"/>
              </a:rPr>
              <a:t>6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, 3, ∞, ∞, ∞, ∞ }}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 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=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 3 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   </a:t>
            </a:r>
            <a:endParaRPr lang="en-IN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611056F-F2FE-FF88-382F-B49FC34739AE}"/>
              </a:ext>
            </a:extLst>
          </p:cNvPr>
          <p:cNvSpPr txBox="1"/>
          <p:nvPr/>
        </p:nvSpPr>
        <p:spPr>
          <a:xfrm>
            <a:off x="8983047" y="4074615"/>
            <a:ext cx="3289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dirty="0"/>
              <a:t>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26C32A-3CD4-C995-43E8-2E676A2E7845}"/>
              </a:ext>
            </a:extLst>
          </p:cNvPr>
          <p:cNvSpPr txBox="1"/>
          <p:nvPr/>
        </p:nvSpPr>
        <p:spPr>
          <a:xfrm>
            <a:off x="541437" y="3461957"/>
            <a:ext cx="6097554" cy="18569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tx1"/>
                </a:solidFill>
                <a:latin typeface="Times-Roman"/>
                <a:cs typeface="Calibri" panose="020F0502020204030204" pitchFamily="34" charset="0"/>
              </a:rPr>
              <a:t>dist</a:t>
            </a:r>
            <a:r>
              <a:rPr lang="en-US" sz="2800" b="1" baseline="30000" dirty="0">
                <a:latin typeface="Times-Roman"/>
                <a:cs typeface="Calibri" panose="020F0502020204030204" pitchFamily="34" charset="0"/>
              </a:rPr>
              <a:t>2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 (3) 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 = min {</a:t>
            </a:r>
            <a:r>
              <a:rPr lang="en-US" b="1" dirty="0">
                <a:solidFill>
                  <a:schemeClr val="tx1"/>
                </a:solidFill>
                <a:latin typeface="Times-Roman"/>
                <a:cs typeface="Calibri" panose="020F0502020204030204" pitchFamily="34" charset="0"/>
              </a:rPr>
              <a:t>dist</a:t>
            </a:r>
            <a:r>
              <a:rPr lang="en-US" sz="2800" b="1" baseline="30000" dirty="0">
                <a:latin typeface="Times-Roman"/>
                <a:cs typeface="Calibri" panose="020F0502020204030204" pitchFamily="34" charset="0"/>
              </a:rPr>
              <a:t>1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 (3) 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 ,  min</a:t>
            </a:r>
            <a:r>
              <a:rPr lang="en-US" sz="3200" i="1" baseline="-25000" dirty="0">
                <a:solidFill>
                  <a:schemeClr val="tx1"/>
                </a:solidFill>
                <a:latin typeface="Times-Roman"/>
              </a:rPr>
              <a:t>i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 {</a:t>
            </a:r>
            <a:r>
              <a:rPr lang="en-US" b="1" dirty="0">
                <a:solidFill>
                  <a:schemeClr val="tx1"/>
                </a:solidFill>
                <a:latin typeface="Times-Roman"/>
                <a:cs typeface="Calibri" panose="020F0502020204030204" pitchFamily="34" charset="0"/>
              </a:rPr>
              <a:t>dist</a:t>
            </a:r>
            <a:r>
              <a:rPr lang="en-US" sz="2800" b="1" baseline="30000" dirty="0">
                <a:latin typeface="Times-Roman"/>
                <a:cs typeface="Calibri" panose="020F0502020204030204" pitchFamily="34" charset="0"/>
              </a:rPr>
              <a:t>1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 (</a:t>
            </a:r>
            <a:r>
              <a:rPr lang="en-US" b="1" dirty="0">
                <a:latin typeface="Times-Roman"/>
              </a:rPr>
              <a:t>1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) </a:t>
            </a:r>
            <a:r>
              <a:rPr lang="en-US" sz="2400" b="1" baseline="-25000" dirty="0">
                <a:solidFill>
                  <a:schemeClr val="tx1"/>
                </a:solidFill>
                <a:latin typeface="Times-Roman"/>
              </a:rPr>
              <a:t>+</a:t>
            </a:r>
            <a:r>
              <a:rPr lang="en-US" b="1" baseline="-25000" dirty="0">
                <a:solidFill>
                  <a:schemeClr val="tx1"/>
                </a:solidFill>
                <a:latin typeface="Times-Roman"/>
              </a:rPr>
              <a:t> 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 cost[1 , 3]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 ,</a:t>
            </a:r>
          </a:p>
          <a:p>
            <a:r>
              <a:rPr lang="en-US" dirty="0">
                <a:latin typeface="Times-Roman"/>
              </a:rPr>
              <a:t>                                                          </a:t>
            </a:r>
            <a:r>
              <a:rPr lang="en-US" b="1" dirty="0">
                <a:solidFill>
                  <a:schemeClr val="tx1"/>
                </a:solidFill>
                <a:latin typeface="Times-Roman"/>
                <a:cs typeface="Calibri" panose="020F0502020204030204" pitchFamily="34" charset="0"/>
              </a:rPr>
              <a:t>dist</a:t>
            </a:r>
            <a:r>
              <a:rPr lang="en-US" sz="2800" b="1" baseline="30000" dirty="0">
                <a:latin typeface="Times-Roman"/>
                <a:cs typeface="Calibri" panose="020F0502020204030204" pitchFamily="34" charset="0"/>
              </a:rPr>
              <a:t>1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 (2) </a:t>
            </a:r>
            <a:r>
              <a:rPr lang="en-US" sz="2400" b="1" baseline="-25000" dirty="0">
                <a:solidFill>
                  <a:schemeClr val="tx1"/>
                </a:solidFill>
                <a:latin typeface="Times-Roman"/>
              </a:rPr>
              <a:t>+</a:t>
            </a:r>
            <a:r>
              <a:rPr lang="en-US" b="1" baseline="-25000" dirty="0">
                <a:solidFill>
                  <a:schemeClr val="tx1"/>
                </a:solidFill>
                <a:latin typeface="Times-Roman"/>
              </a:rPr>
              <a:t> 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 cost[2 , 3]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,</a:t>
            </a:r>
          </a:p>
          <a:p>
            <a:r>
              <a:rPr lang="en-US" b="1" dirty="0">
                <a:solidFill>
                  <a:schemeClr val="tx1"/>
                </a:solidFill>
                <a:latin typeface="Times-Roman"/>
                <a:cs typeface="Calibri" panose="020F0502020204030204" pitchFamily="34" charset="0"/>
              </a:rPr>
              <a:t>                                                          dist</a:t>
            </a:r>
            <a:r>
              <a:rPr lang="en-US" sz="2800" b="1" baseline="30000" dirty="0">
                <a:latin typeface="Times-Roman"/>
                <a:cs typeface="Calibri" panose="020F0502020204030204" pitchFamily="34" charset="0"/>
              </a:rPr>
              <a:t>1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 (4) </a:t>
            </a:r>
            <a:r>
              <a:rPr lang="en-US" sz="2400" b="1" baseline="-25000" dirty="0">
                <a:solidFill>
                  <a:schemeClr val="tx1"/>
                </a:solidFill>
                <a:latin typeface="Times-Roman"/>
              </a:rPr>
              <a:t>+</a:t>
            </a:r>
            <a:r>
              <a:rPr lang="en-US" b="1" baseline="-25000" dirty="0">
                <a:solidFill>
                  <a:schemeClr val="tx1"/>
                </a:solidFill>
                <a:latin typeface="Times-Roman"/>
              </a:rPr>
              <a:t> 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 cost[4 , 3],</a:t>
            </a:r>
          </a:p>
          <a:p>
            <a:r>
              <a:rPr lang="en-US" b="1" dirty="0">
                <a:solidFill>
                  <a:schemeClr val="tx1"/>
                </a:solidFill>
                <a:latin typeface="Times-Roman"/>
                <a:cs typeface="Calibri" panose="020F0502020204030204" pitchFamily="34" charset="0"/>
              </a:rPr>
              <a:t>			          dist</a:t>
            </a:r>
            <a:r>
              <a:rPr lang="en-US" sz="2800" b="1" baseline="30000" dirty="0">
                <a:latin typeface="Times-Roman"/>
                <a:cs typeface="Calibri" panose="020F0502020204030204" pitchFamily="34" charset="0"/>
              </a:rPr>
              <a:t>1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 (5) </a:t>
            </a:r>
            <a:r>
              <a:rPr lang="en-US" sz="2400" b="1" baseline="-25000" dirty="0">
                <a:solidFill>
                  <a:schemeClr val="tx1"/>
                </a:solidFill>
                <a:latin typeface="Times-Roman"/>
              </a:rPr>
              <a:t>+</a:t>
            </a:r>
            <a:r>
              <a:rPr lang="en-US" b="1" baseline="-25000" dirty="0">
                <a:solidFill>
                  <a:schemeClr val="tx1"/>
                </a:solidFill>
                <a:latin typeface="Times-Roman"/>
              </a:rPr>
              <a:t> 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 cost[5 , 3],</a:t>
            </a:r>
          </a:p>
          <a:p>
            <a:r>
              <a:rPr lang="en-US" b="1" dirty="0">
                <a:solidFill>
                  <a:schemeClr val="tx1"/>
                </a:solidFill>
                <a:latin typeface="Times-Roman"/>
                <a:cs typeface="Calibri" panose="020F0502020204030204" pitchFamily="34" charset="0"/>
              </a:rPr>
              <a:t>                                                          dist</a:t>
            </a:r>
            <a:r>
              <a:rPr lang="en-US" sz="2800" b="1" baseline="30000" dirty="0">
                <a:latin typeface="Times-Roman"/>
                <a:cs typeface="Calibri" panose="020F0502020204030204" pitchFamily="34" charset="0"/>
              </a:rPr>
              <a:t>1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 (6) </a:t>
            </a:r>
            <a:r>
              <a:rPr lang="en-US" sz="2400" b="1" baseline="-25000" dirty="0">
                <a:solidFill>
                  <a:schemeClr val="tx1"/>
                </a:solidFill>
                <a:latin typeface="Times-Roman"/>
              </a:rPr>
              <a:t>+</a:t>
            </a:r>
            <a:r>
              <a:rPr lang="en-US" b="1" baseline="-25000" dirty="0">
                <a:solidFill>
                  <a:schemeClr val="tx1"/>
                </a:solidFill>
                <a:latin typeface="Times-Roman"/>
              </a:rPr>
              <a:t> 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 cost[6 , 3],</a:t>
            </a:r>
          </a:p>
          <a:p>
            <a:r>
              <a:rPr lang="en-US" b="1" dirty="0">
                <a:solidFill>
                  <a:schemeClr val="tx1"/>
                </a:solidFill>
                <a:latin typeface="Times-Roman"/>
                <a:cs typeface="Calibri" panose="020F0502020204030204" pitchFamily="34" charset="0"/>
              </a:rPr>
              <a:t>			          dist</a:t>
            </a:r>
            <a:r>
              <a:rPr lang="en-US" sz="2800" b="1" baseline="30000" dirty="0">
                <a:latin typeface="Times-Roman"/>
                <a:cs typeface="Calibri" panose="020F0502020204030204" pitchFamily="34" charset="0"/>
              </a:rPr>
              <a:t>1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 (7) </a:t>
            </a:r>
            <a:r>
              <a:rPr lang="en-US" sz="2400" b="1" baseline="-25000" dirty="0">
                <a:solidFill>
                  <a:schemeClr val="tx1"/>
                </a:solidFill>
                <a:latin typeface="Times-Roman"/>
              </a:rPr>
              <a:t>+</a:t>
            </a:r>
            <a:r>
              <a:rPr lang="en-US" b="1" baseline="-25000" dirty="0">
                <a:solidFill>
                  <a:schemeClr val="tx1"/>
                </a:solidFill>
                <a:latin typeface="Times-Roman"/>
              </a:rPr>
              <a:t> 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 cost[7 , 3]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} }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5394C30-2439-9EF0-DA14-7921065664CB}"/>
              </a:ext>
            </a:extLst>
          </p:cNvPr>
          <p:cNvSpPr txBox="1"/>
          <p:nvPr/>
        </p:nvSpPr>
        <p:spPr>
          <a:xfrm>
            <a:off x="1325220" y="5310807"/>
            <a:ext cx="6812452" cy="4206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Times-Roman"/>
              </a:rPr>
              <a:t>= min {</a:t>
            </a:r>
            <a:r>
              <a:rPr lang="en-US" dirty="0">
                <a:latin typeface="Times-Roman"/>
                <a:cs typeface="Calibri" panose="020F0502020204030204" pitchFamily="34" charset="0"/>
              </a:rPr>
              <a:t>5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 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 , min</a:t>
            </a:r>
            <a:r>
              <a:rPr lang="en-US" sz="3200" i="1" baseline="-25000" dirty="0">
                <a:solidFill>
                  <a:schemeClr val="tx1"/>
                </a:solidFill>
                <a:latin typeface="Times-Roman"/>
              </a:rPr>
              <a:t>i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{ 0 + </a:t>
            </a:r>
            <a:r>
              <a:rPr lang="en-US" dirty="0">
                <a:latin typeface="Times-Roman"/>
              </a:rPr>
              <a:t>5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, </a:t>
            </a:r>
            <a:r>
              <a:rPr lang="en-US" dirty="0">
                <a:latin typeface="Times-Roman"/>
              </a:rPr>
              <a:t>6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 + ∞, 5 - 2, ∞ + ∞, ∞ + ∞, ∞ + ∞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 }} 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   </a:t>
            </a:r>
            <a:endParaRPr lang="en-IN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F0E3CAB-17E7-BE99-960D-BC4A18D0B722}"/>
              </a:ext>
            </a:extLst>
          </p:cNvPr>
          <p:cNvSpPr txBox="1"/>
          <p:nvPr/>
        </p:nvSpPr>
        <p:spPr>
          <a:xfrm>
            <a:off x="1353213" y="5744908"/>
            <a:ext cx="6812452" cy="4206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Times-Roman"/>
              </a:rPr>
              <a:t>= min {</a:t>
            </a:r>
            <a:r>
              <a:rPr lang="en-US" dirty="0">
                <a:latin typeface="Times-Roman"/>
                <a:cs typeface="Calibri" panose="020F0502020204030204" pitchFamily="34" charset="0"/>
              </a:rPr>
              <a:t>5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 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 , min</a:t>
            </a:r>
            <a:r>
              <a:rPr lang="en-US" sz="3200" i="1" baseline="-25000" dirty="0">
                <a:solidFill>
                  <a:schemeClr val="tx1"/>
                </a:solidFill>
                <a:latin typeface="Times-Roman"/>
              </a:rPr>
              <a:t>i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{5, ∞, 3, ∞, ∞, ∞ }}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 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=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 3 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   </a:t>
            </a:r>
            <a:endParaRPr lang="en-IN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521A53C-A406-B882-5D0A-D844CECC15AA}"/>
              </a:ext>
            </a:extLst>
          </p:cNvPr>
          <p:cNvSpPr txBox="1"/>
          <p:nvPr/>
        </p:nvSpPr>
        <p:spPr>
          <a:xfrm>
            <a:off x="9499344" y="4068388"/>
            <a:ext cx="3289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dirty="0"/>
              <a:t>3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7551D3C9-5932-9590-0BF3-6DCBD1D7FBDE}"/>
              </a:ext>
            </a:extLst>
          </p:cNvPr>
          <p:cNvSpPr/>
          <p:nvPr/>
        </p:nvSpPr>
        <p:spPr>
          <a:xfrm>
            <a:off x="3125753" y="2905379"/>
            <a:ext cx="289249" cy="43410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2FEA95E-447F-D1C9-932A-4A51439F5279}"/>
              </a:ext>
            </a:extLst>
          </p:cNvPr>
          <p:cNvSpPr/>
          <p:nvPr/>
        </p:nvSpPr>
        <p:spPr>
          <a:xfrm>
            <a:off x="3445589" y="5744908"/>
            <a:ext cx="289249" cy="43410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73639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24" grpId="0"/>
      <p:bldP spid="3" grpId="0"/>
      <p:bldP spid="4" grpId="0"/>
      <p:bldP spid="7" grpId="0"/>
      <p:bldP spid="9" grpId="0"/>
      <p:bldP spid="15" grpId="0"/>
      <p:bldP spid="2" grpId="0" animBg="1"/>
      <p:bldP spid="10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CF7BC3-5836-CA0A-3774-D034E7C089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82669C2-8737-014E-E72B-DF975F8E69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3973" y="111007"/>
            <a:ext cx="4470590" cy="2163059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693DDDF-7B75-D160-BFDE-B3FC61820F24}"/>
              </a:ext>
            </a:extLst>
          </p:cNvPr>
          <p:cNvGraphicFramePr>
            <a:graphicFrameLocks noGrp="1"/>
          </p:cNvGraphicFramePr>
          <p:nvPr/>
        </p:nvGraphicFramePr>
        <p:xfrm>
          <a:off x="7393804" y="2763070"/>
          <a:ext cx="4470588" cy="33951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6732">
                  <a:extLst>
                    <a:ext uri="{9D8B030D-6E8A-4147-A177-3AD203B41FA5}">
                      <a16:colId xmlns:a16="http://schemas.microsoft.com/office/drawing/2014/main" val="3728264496"/>
                    </a:ext>
                  </a:extLst>
                </a:gridCol>
                <a:gridCol w="496732">
                  <a:extLst>
                    <a:ext uri="{9D8B030D-6E8A-4147-A177-3AD203B41FA5}">
                      <a16:colId xmlns:a16="http://schemas.microsoft.com/office/drawing/2014/main" val="1800670395"/>
                    </a:ext>
                  </a:extLst>
                </a:gridCol>
                <a:gridCol w="496732">
                  <a:extLst>
                    <a:ext uri="{9D8B030D-6E8A-4147-A177-3AD203B41FA5}">
                      <a16:colId xmlns:a16="http://schemas.microsoft.com/office/drawing/2014/main" val="2478736959"/>
                    </a:ext>
                  </a:extLst>
                </a:gridCol>
                <a:gridCol w="496732">
                  <a:extLst>
                    <a:ext uri="{9D8B030D-6E8A-4147-A177-3AD203B41FA5}">
                      <a16:colId xmlns:a16="http://schemas.microsoft.com/office/drawing/2014/main" val="1064946114"/>
                    </a:ext>
                  </a:extLst>
                </a:gridCol>
                <a:gridCol w="496732">
                  <a:extLst>
                    <a:ext uri="{9D8B030D-6E8A-4147-A177-3AD203B41FA5}">
                      <a16:colId xmlns:a16="http://schemas.microsoft.com/office/drawing/2014/main" val="3091800480"/>
                    </a:ext>
                  </a:extLst>
                </a:gridCol>
                <a:gridCol w="496732">
                  <a:extLst>
                    <a:ext uri="{9D8B030D-6E8A-4147-A177-3AD203B41FA5}">
                      <a16:colId xmlns:a16="http://schemas.microsoft.com/office/drawing/2014/main" val="3873093313"/>
                    </a:ext>
                  </a:extLst>
                </a:gridCol>
                <a:gridCol w="496732">
                  <a:extLst>
                    <a:ext uri="{9D8B030D-6E8A-4147-A177-3AD203B41FA5}">
                      <a16:colId xmlns:a16="http://schemas.microsoft.com/office/drawing/2014/main" val="1941873386"/>
                    </a:ext>
                  </a:extLst>
                </a:gridCol>
                <a:gridCol w="496732">
                  <a:extLst>
                    <a:ext uri="{9D8B030D-6E8A-4147-A177-3AD203B41FA5}">
                      <a16:colId xmlns:a16="http://schemas.microsoft.com/office/drawing/2014/main" val="2440181907"/>
                    </a:ext>
                  </a:extLst>
                </a:gridCol>
                <a:gridCol w="496732">
                  <a:extLst>
                    <a:ext uri="{9D8B030D-6E8A-4147-A177-3AD203B41FA5}">
                      <a16:colId xmlns:a16="http://schemas.microsoft.com/office/drawing/2014/main" val="4046546919"/>
                    </a:ext>
                  </a:extLst>
                </a:gridCol>
              </a:tblGrid>
              <a:tr h="424392">
                <a:tc rowSpan="2" gridSpan="2">
                  <a:txBody>
                    <a:bodyPr/>
                    <a:lstStyle/>
                    <a:p>
                      <a:pPr algn="ctr"/>
                      <a:endParaRPr lang="en-IN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en-IN" dirty="0" err="1"/>
                        <a:t>dist</a:t>
                      </a:r>
                      <a:r>
                        <a:rPr lang="en-IN" sz="2800" baseline="38000" dirty="0" err="1"/>
                        <a:t>k</a:t>
                      </a:r>
                      <a:r>
                        <a:rPr lang="en-IN" dirty="0"/>
                        <a:t>[u]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8173852"/>
                  </a:ext>
                </a:extLst>
              </a:tr>
              <a:tr h="424392">
                <a:tc gridSpan="2" v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5019342"/>
                  </a:ext>
                </a:extLst>
              </a:tr>
              <a:tr h="424392">
                <a:tc rowSpan="6">
                  <a:txBody>
                    <a:bodyPr/>
                    <a:lstStyle/>
                    <a:p>
                      <a:pPr algn="ctr"/>
                      <a:r>
                        <a:rPr lang="en-IN" dirty="0"/>
                        <a:t>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3258432"/>
                  </a:ext>
                </a:extLst>
              </a:tr>
              <a:tr h="424392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5634879"/>
                  </a:ext>
                </a:extLst>
              </a:tr>
              <a:tr h="424392">
                <a:tc v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5258684"/>
                  </a:ext>
                </a:extLst>
              </a:tr>
              <a:tr h="424392">
                <a:tc v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1976902"/>
                  </a:ext>
                </a:extLst>
              </a:tr>
              <a:tr h="424392">
                <a:tc v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6299666"/>
                  </a:ext>
                </a:extLst>
              </a:tr>
              <a:tr h="424392">
                <a:tc v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2497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89AF90F7-18DC-4796-0D3E-15ED35249BC8}"/>
              </a:ext>
            </a:extLst>
          </p:cNvPr>
          <p:cNvSpPr txBox="1"/>
          <p:nvPr/>
        </p:nvSpPr>
        <p:spPr>
          <a:xfrm>
            <a:off x="501520" y="139582"/>
            <a:ext cx="6319157" cy="4206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 err="1">
                <a:solidFill>
                  <a:schemeClr val="tx1"/>
                </a:solidFill>
                <a:latin typeface="Times-Roman"/>
                <a:cs typeface="Calibri" panose="020F0502020204030204" pitchFamily="34" charset="0"/>
              </a:rPr>
              <a:t>dist</a:t>
            </a:r>
            <a:r>
              <a:rPr lang="en-US" sz="2800" b="1" baseline="30000" dirty="0" err="1">
                <a:solidFill>
                  <a:schemeClr val="tx1"/>
                </a:solidFill>
                <a:latin typeface="Times-Roman"/>
              </a:rPr>
              <a:t>k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 (u) 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 = min {</a:t>
            </a:r>
            <a:r>
              <a:rPr lang="en-US" b="1" dirty="0">
                <a:solidFill>
                  <a:schemeClr val="tx1"/>
                </a:solidFill>
                <a:latin typeface="Times-Roman"/>
                <a:cs typeface="Calibri" panose="020F0502020204030204" pitchFamily="34" charset="0"/>
              </a:rPr>
              <a:t>dist</a:t>
            </a:r>
            <a:r>
              <a:rPr lang="en-US" sz="2800" b="1" baseline="30000" dirty="0">
                <a:solidFill>
                  <a:schemeClr val="tx1"/>
                </a:solidFill>
                <a:latin typeface="Times-Roman"/>
              </a:rPr>
              <a:t>k-1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 (u) 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 ,  min</a:t>
            </a:r>
            <a:r>
              <a:rPr lang="en-US" sz="3200" i="1" baseline="-25000" dirty="0">
                <a:solidFill>
                  <a:schemeClr val="tx1"/>
                </a:solidFill>
                <a:latin typeface="Times-Roman"/>
              </a:rPr>
              <a:t>i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 {</a:t>
            </a:r>
            <a:r>
              <a:rPr lang="en-US" b="1" dirty="0">
                <a:solidFill>
                  <a:schemeClr val="tx1"/>
                </a:solidFill>
                <a:latin typeface="Times-Roman"/>
                <a:cs typeface="Calibri" panose="020F0502020204030204" pitchFamily="34" charset="0"/>
              </a:rPr>
              <a:t>dist</a:t>
            </a:r>
            <a:r>
              <a:rPr lang="en-US" sz="2800" b="1" baseline="30000" dirty="0">
                <a:solidFill>
                  <a:schemeClr val="tx1"/>
                </a:solidFill>
                <a:latin typeface="Times-Roman"/>
              </a:rPr>
              <a:t>k-1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 (</a:t>
            </a:r>
            <a:r>
              <a:rPr lang="en-US" b="1" dirty="0" err="1">
                <a:solidFill>
                  <a:schemeClr val="tx1"/>
                </a:solidFill>
                <a:latin typeface="Times-Roman"/>
              </a:rPr>
              <a:t>i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) </a:t>
            </a:r>
            <a:r>
              <a:rPr lang="en-US" sz="2400" b="1" baseline="-25000" dirty="0">
                <a:solidFill>
                  <a:schemeClr val="tx1"/>
                </a:solidFill>
                <a:latin typeface="Times-Roman"/>
              </a:rPr>
              <a:t>+</a:t>
            </a:r>
            <a:r>
              <a:rPr lang="en-US" b="1" baseline="-25000" dirty="0">
                <a:solidFill>
                  <a:schemeClr val="tx1"/>
                </a:solidFill>
                <a:latin typeface="Times-Roman"/>
              </a:rPr>
              <a:t> 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 cost[</a:t>
            </a:r>
            <a:r>
              <a:rPr lang="en-US" b="1" dirty="0" err="1">
                <a:solidFill>
                  <a:schemeClr val="tx1"/>
                </a:solidFill>
                <a:latin typeface="Times-Roman"/>
              </a:rPr>
              <a:t>i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 , u]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 }}</a:t>
            </a:r>
            <a:endParaRPr lang="en-IN" dirty="0"/>
          </a:p>
        </p:txBody>
      </p: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3C88391D-4E69-192F-AE09-F853A627AFCC}"/>
              </a:ext>
            </a:extLst>
          </p:cNvPr>
          <p:cNvGraphicFramePr>
            <a:graphicFrameLocks noGrp="1"/>
          </p:cNvGraphicFramePr>
          <p:nvPr/>
        </p:nvGraphicFramePr>
        <p:xfrm>
          <a:off x="7397942" y="2763070"/>
          <a:ext cx="4470588" cy="33951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6732">
                  <a:extLst>
                    <a:ext uri="{9D8B030D-6E8A-4147-A177-3AD203B41FA5}">
                      <a16:colId xmlns:a16="http://schemas.microsoft.com/office/drawing/2014/main" val="3728264496"/>
                    </a:ext>
                  </a:extLst>
                </a:gridCol>
                <a:gridCol w="496732">
                  <a:extLst>
                    <a:ext uri="{9D8B030D-6E8A-4147-A177-3AD203B41FA5}">
                      <a16:colId xmlns:a16="http://schemas.microsoft.com/office/drawing/2014/main" val="1800670395"/>
                    </a:ext>
                  </a:extLst>
                </a:gridCol>
                <a:gridCol w="496732">
                  <a:extLst>
                    <a:ext uri="{9D8B030D-6E8A-4147-A177-3AD203B41FA5}">
                      <a16:colId xmlns:a16="http://schemas.microsoft.com/office/drawing/2014/main" val="2478736959"/>
                    </a:ext>
                  </a:extLst>
                </a:gridCol>
                <a:gridCol w="496732">
                  <a:extLst>
                    <a:ext uri="{9D8B030D-6E8A-4147-A177-3AD203B41FA5}">
                      <a16:colId xmlns:a16="http://schemas.microsoft.com/office/drawing/2014/main" val="1064946114"/>
                    </a:ext>
                  </a:extLst>
                </a:gridCol>
                <a:gridCol w="496732">
                  <a:extLst>
                    <a:ext uri="{9D8B030D-6E8A-4147-A177-3AD203B41FA5}">
                      <a16:colId xmlns:a16="http://schemas.microsoft.com/office/drawing/2014/main" val="3091800480"/>
                    </a:ext>
                  </a:extLst>
                </a:gridCol>
                <a:gridCol w="496732">
                  <a:extLst>
                    <a:ext uri="{9D8B030D-6E8A-4147-A177-3AD203B41FA5}">
                      <a16:colId xmlns:a16="http://schemas.microsoft.com/office/drawing/2014/main" val="3873093313"/>
                    </a:ext>
                  </a:extLst>
                </a:gridCol>
                <a:gridCol w="496732">
                  <a:extLst>
                    <a:ext uri="{9D8B030D-6E8A-4147-A177-3AD203B41FA5}">
                      <a16:colId xmlns:a16="http://schemas.microsoft.com/office/drawing/2014/main" val="1941873386"/>
                    </a:ext>
                  </a:extLst>
                </a:gridCol>
                <a:gridCol w="496732">
                  <a:extLst>
                    <a:ext uri="{9D8B030D-6E8A-4147-A177-3AD203B41FA5}">
                      <a16:colId xmlns:a16="http://schemas.microsoft.com/office/drawing/2014/main" val="2440181907"/>
                    </a:ext>
                  </a:extLst>
                </a:gridCol>
                <a:gridCol w="496732">
                  <a:extLst>
                    <a:ext uri="{9D8B030D-6E8A-4147-A177-3AD203B41FA5}">
                      <a16:colId xmlns:a16="http://schemas.microsoft.com/office/drawing/2014/main" val="4046546919"/>
                    </a:ext>
                  </a:extLst>
                </a:gridCol>
              </a:tblGrid>
              <a:tr h="424392">
                <a:tc rowSpan="2" gridSpan="2">
                  <a:txBody>
                    <a:bodyPr/>
                    <a:lstStyle/>
                    <a:p>
                      <a:pPr algn="ctr"/>
                      <a:endParaRPr lang="en-IN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en-IN" dirty="0" err="1"/>
                        <a:t>dist</a:t>
                      </a:r>
                      <a:r>
                        <a:rPr lang="en-IN" sz="2800" baseline="38000" dirty="0" err="1"/>
                        <a:t>k</a:t>
                      </a:r>
                      <a:r>
                        <a:rPr lang="en-IN" dirty="0"/>
                        <a:t>[u]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8173852"/>
                  </a:ext>
                </a:extLst>
              </a:tr>
              <a:tr h="424392">
                <a:tc gridSpan="2" v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5019342"/>
                  </a:ext>
                </a:extLst>
              </a:tr>
              <a:tr h="424392">
                <a:tc rowSpan="6">
                  <a:txBody>
                    <a:bodyPr/>
                    <a:lstStyle/>
                    <a:p>
                      <a:pPr algn="ctr"/>
                      <a:r>
                        <a:rPr lang="en-IN" dirty="0"/>
                        <a:t>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∞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b="1" dirty="0"/>
                        <a:t>∞</a:t>
                      </a:r>
                      <a:endParaRPr lang="en-IN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b="1" dirty="0"/>
                        <a:t>∞</a:t>
                      </a:r>
                      <a:endParaRPr lang="en-IN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3258432"/>
                  </a:ext>
                </a:extLst>
              </a:tr>
              <a:tr h="424392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5634879"/>
                  </a:ext>
                </a:extLst>
              </a:tr>
              <a:tr h="424392">
                <a:tc v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5258684"/>
                  </a:ext>
                </a:extLst>
              </a:tr>
              <a:tr h="424392">
                <a:tc v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1976902"/>
                  </a:ext>
                </a:extLst>
              </a:tr>
              <a:tr h="424392">
                <a:tc v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6299666"/>
                  </a:ext>
                </a:extLst>
              </a:tr>
              <a:tr h="424392">
                <a:tc v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2497"/>
                  </a:ext>
                </a:extLst>
              </a:tr>
            </a:tbl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97771960-1A89-4DD6-03D5-34EC761196DD}"/>
              </a:ext>
            </a:extLst>
          </p:cNvPr>
          <p:cNvSpPr txBox="1"/>
          <p:nvPr/>
        </p:nvSpPr>
        <p:spPr>
          <a:xfrm>
            <a:off x="501521" y="622429"/>
            <a:ext cx="6097554" cy="18569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tx1"/>
                </a:solidFill>
                <a:latin typeface="Times-Roman"/>
                <a:cs typeface="Calibri" panose="020F0502020204030204" pitchFamily="34" charset="0"/>
              </a:rPr>
              <a:t>dist</a:t>
            </a:r>
            <a:r>
              <a:rPr lang="en-US" sz="2800" b="1" baseline="30000" dirty="0">
                <a:latin typeface="Times-Roman"/>
                <a:cs typeface="Calibri" panose="020F0502020204030204" pitchFamily="34" charset="0"/>
              </a:rPr>
              <a:t>2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 (4) 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 = min {</a:t>
            </a:r>
            <a:r>
              <a:rPr lang="en-US" b="1" dirty="0">
                <a:solidFill>
                  <a:schemeClr val="tx1"/>
                </a:solidFill>
                <a:latin typeface="Times-Roman"/>
                <a:cs typeface="Calibri" panose="020F0502020204030204" pitchFamily="34" charset="0"/>
              </a:rPr>
              <a:t>dist</a:t>
            </a:r>
            <a:r>
              <a:rPr lang="en-US" sz="2800" b="1" baseline="30000" dirty="0">
                <a:latin typeface="Times-Roman"/>
                <a:cs typeface="Calibri" panose="020F0502020204030204" pitchFamily="34" charset="0"/>
              </a:rPr>
              <a:t>1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 (4) 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 ,  min</a:t>
            </a:r>
            <a:r>
              <a:rPr lang="en-US" sz="3200" i="1" baseline="-25000" dirty="0">
                <a:solidFill>
                  <a:schemeClr val="tx1"/>
                </a:solidFill>
                <a:latin typeface="Times-Roman"/>
              </a:rPr>
              <a:t>i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 {</a:t>
            </a:r>
            <a:r>
              <a:rPr lang="en-US" b="1" dirty="0">
                <a:solidFill>
                  <a:schemeClr val="tx1"/>
                </a:solidFill>
                <a:latin typeface="Times-Roman"/>
                <a:cs typeface="Calibri" panose="020F0502020204030204" pitchFamily="34" charset="0"/>
              </a:rPr>
              <a:t>dist</a:t>
            </a:r>
            <a:r>
              <a:rPr lang="en-US" sz="2800" b="1" baseline="30000" dirty="0">
                <a:latin typeface="Times-Roman"/>
              </a:rPr>
              <a:t>1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 (</a:t>
            </a:r>
            <a:r>
              <a:rPr lang="en-US" b="1" dirty="0">
                <a:latin typeface="Times-Roman"/>
              </a:rPr>
              <a:t>1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) </a:t>
            </a:r>
            <a:r>
              <a:rPr lang="en-US" sz="2400" b="1" baseline="-25000" dirty="0">
                <a:solidFill>
                  <a:schemeClr val="tx1"/>
                </a:solidFill>
                <a:latin typeface="Times-Roman"/>
              </a:rPr>
              <a:t>+</a:t>
            </a:r>
            <a:r>
              <a:rPr lang="en-US" b="1" baseline="-25000" dirty="0">
                <a:solidFill>
                  <a:schemeClr val="tx1"/>
                </a:solidFill>
                <a:latin typeface="Times-Roman"/>
              </a:rPr>
              <a:t> 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 cost[1 , 4]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 ,</a:t>
            </a:r>
          </a:p>
          <a:p>
            <a:r>
              <a:rPr lang="en-US" dirty="0">
                <a:latin typeface="Times-Roman"/>
              </a:rPr>
              <a:t>                                                          </a:t>
            </a:r>
            <a:r>
              <a:rPr lang="en-US" b="1" dirty="0">
                <a:solidFill>
                  <a:schemeClr val="tx1"/>
                </a:solidFill>
                <a:latin typeface="Times-Roman"/>
                <a:cs typeface="Calibri" panose="020F0502020204030204" pitchFamily="34" charset="0"/>
              </a:rPr>
              <a:t>dist</a:t>
            </a:r>
            <a:r>
              <a:rPr lang="en-US" sz="2800" b="1" baseline="30000" dirty="0">
                <a:latin typeface="Times-Roman"/>
              </a:rPr>
              <a:t>1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 (2) </a:t>
            </a:r>
            <a:r>
              <a:rPr lang="en-US" sz="2400" b="1" baseline="-25000" dirty="0">
                <a:solidFill>
                  <a:schemeClr val="tx1"/>
                </a:solidFill>
                <a:latin typeface="Times-Roman"/>
              </a:rPr>
              <a:t>+</a:t>
            </a:r>
            <a:r>
              <a:rPr lang="en-US" b="1" baseline="-25000" dirty="0">
                <a:solidFill>
                  <a:schemeClr val="tx1"/>
                </a:solidFill>
                <a:latin typeface="Times-Roman"/>
              </a:rPr>
              <a:t> 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 cost[2 , 4]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,</a:t>
            </a:r>
          </a:p>
          <a:p>
            <a:r>
              <a:rPr lang="en-US" b="1" dirty="0">
                <a:solidFill>
                  <a:schemeClr val="tx1"/>
                </a:solidFill>
                <a:latin typeface="Times-Roman"/>
                <a:cs typeface="Calibri" panose="020F0502020204030204" pitchFamily="34" charset="0"/>
              </a:rPr>
              <a:t>                                                          dist</a:t>
            </a:r>
            <a:r>
              <a:rPr lang="en-US" sz="2800" b="1" baseline="30000" dirty="0">
                <a:latin typeface="Times-Roman"/>
              </a:rPr>
              <a:t>1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 (3) </a:t>
            </a:r>
            <a:r>
              <a:rPr lang="en-US" sz="2400" b="1" baseline="-25000" dirty="0">
                <a:solidFill>
                  <a:schemeClr val="tx1"/>
                </a:solidFill>
                <a:latin typeface="Times-Roman"/>
              </a:rPr>
              <a:t>+</a:t>
            </a:r>
            <a:r>
              <a:rPr lang="en-US" b="1" baseline="-25000" dirty="0">
                <a:solidFill>
                  <a:schemeClr val="tx1"/>
                </a:solidFill>
                <a:latin typeface="Times-Roman"/>
              </a:rPr>
              <a:t> 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 cost[</a:t>
            </a:r>
            <a:r>
              <a:rPr lang="en-US" b="1" dirty="0">
                <a:latin typeface="Times-Roman"/>
              </a:rPr>
              <a:t>3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 , 4],</a:t>
            </a:r>
          </a:p>
          <a:p>
            <a:r>
              <a:rPr lang="en-US" b="1" dirty="0">
                <a:solidFill>
                  <a:schemeClr val="tx1"/>
                </a:solidFill>
                <a:latin typeface="Times-Roman"/>
                <a:cs typeface="Calibri" panose="020F0502020204030204" pitchFamily="34" charset="0"/>
              </a:rPr>
              <a:t>			          dist</a:t>
            </a:r>
            <a:r>
              <a:rPr lang="en-US" sz="2800" b="1" baseline="30000" dirty="0">
                <a:latin typeface="Times-Roman"/>
              </a:rPr>
              <a:t>1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 (5) </a:t>
            </a:r>
            <a:r>
              <a:rPr lang="en-US" sz="2400" b="1" baseline="-25000" dirty="0">
                <a:solidFill>
                  <a:schemeClr val="tx1"/>
                </a:solidFill>
                <a:latin typeface="Times-Roman"/>
              </a:rPr>
              <a:t>+</a:t>
            </a:r>
            <a:r>
              <a:rPr lang="en-US" b="1" baseline="-25000" dirty="0">
                <a:solidFill>
                  <a:schemeClr val="tx1"/>
                </a:solidFill>
                <a:latin typeface="Times-Roman"/>
              </a:rPr>
              <a:t> 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 cost[5 , 4],</a:t>
            </a:r>
          </a:p>
          <a:p>
            <a:r>
              <a:rPr lang="en-US" b="1" dirty="0">
                <a:solidFill>
                  <a:schemeClr val="tx1"/>
                </a:solidFill>
                <a:latin typeface="Times-Roman"/>
                <a:cs typeface="Calibri" panose="020F0502020204030204" pitchFamily="34" charset="0"/>
              </a:rPr>
              <a:t>                                                          dist</a:t>
            </a:r>
            <a:r>
              <a:rPr lang="en-US" sz="2800" b="1" baseline="30000" dirty="0">
                <a:latin typeface="Times-Roman"/>
              </a:rPr>
              <a:t>1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 (6) </a:t>
            </a:r>
            <a:r>
              <a:rPr lang="en-US" sz="2400" b="1" baseline="-25000" dirty="0">
                <a:solidFill>
                  <a:schemeClr val="tx1"/>
                </a:solidFill>
                <a:latin typeface="Times-Roman"/>
              </a:rPr>
              <a:t>+</a:t>
            </a:r>
            <a:r>
              <a:rPr lang="en-US" b="1" baseline="-25000" dirty="0">
                <a:solidFill>
                  <a:schemeClr val="tx1"/>
                </a:solidFill>
                <a:latin typeface="Times-Roman"/>
              </a:rPr>
              <a:t> 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 cost[6 , 4],</a:t>
            </a:r>
          </a:p>
          <a:p>
            <a:r>
              <a:rPr lang="en-US" b="1" dirty="0">
                <a:solidFill>
                  <a:schemeClr val="tx1"/>
                </a:solidFill>
                <a:latin typeface="Times-Roman"/>
                <a:cs typeface="Calibri" panose="020F0502020204030204" pitchFamily="34" charset="0"/>
              </a:rPr>
              <a:t>			          dist</a:t>
            </a:r>
            <a:r>
              <a:rPr lang="en-US" sz="2800" b="1" baseline="30000" dirty="0">
                <a:latin typeface="Times-Roman"/>
              </a:rPr>
              <a:t>1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 (7) </a:t>
            </a:r>
            <a:r>
              <a:rPr lang="en-US" sz="2400" b="1" baseline="-25000" dirty="0">
                <a:solidFill>
                  <a:schemeClr val="tx1"/>
                </a:solidFill>
                <a:latin typeface="Times-Roman"/>
              </a:rPr>
              <a:t>+</a:t>
            </a:r>
            <a:r>
              <a:rPr lang="en-US" b="1" baseline="-25000" dirty="0">
                <a:solidFill>
                  <a:schemeClr val="tx1"/>
                </a:solidFill>
                <a:latin typeface="Times-Roman"/>
              </a:rPr>
              <a:t> 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 cost[7 , 4]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} }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E391043-C4CA-E5AB-6B2E-61A5C8C845DA}"/>
              </a:ext>
            </a:extLst>
          </p:cNvPr>
          <p:cNvSpPr txBox="1"/>
          <p:nvPr/>
        </p:nvSpPr>
        <p:spPr>
          <a:xfrm>
            <a:off x="1285304" y="2471279"/>
            <a:ext cx="6812452" cy="4206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Times-Roman"/>
              </a:rPr>
              <a:t>= min {</a:t>
            </a:r>
            <a:r>
              <a:rPr lang="en-US" dirty="0">
                <a:latin typeface="Times-Roman"/>
                <a:cs typeface="Calibri" panose="020F0502020204030204" pitchFamily="34" charset="0"/>
              </a:rPr>
              <a:t>5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 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 , min</a:t>
            </a:r>
            <a:r>
              <a:rPr lang="en-US" sz="3200" i="1" baseline="-25000" dirty="0">
                <a:solidFill>
                  <a:schemeClr val="tx1"/>
                </a:solidFill>
                <a:latin typeface="Times-Roman"/>
              </a:rPr>
              <a:t>i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{ 0 +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 </a:t>
            </a:r>
            <a:r>
              <a:rPr lang="en-US" dirty="0">
                <a:latin typeface="Times-Roman"/>
              </a:rPr>
              <a:t>5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, 6 + ∞, 5 + ∞, ∞ + ∞, ∞ + ∞, ∞ + ∞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 }} 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   </a:t>
            </a:r>
            <a:endParaRPr lang="en-IN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2C4E7ED-D80F-4AAC-1783-E68133BC5550}"/>
              </a:ext>
            </a:extLst>
          </p:cNvPr>
          <p:cNvSpPr txBox="1"/>
          <p:nvPr/>
        </p:nvSpPr>
        <p:spPr>
          <a:xfrm>
            <a:off x="1313297" y="2905380"/>
            <a:ext cx="6812452" cy="4206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Times-Roman"/>
              </a:rPr>
              <a:t>= min {</a:t>
            </a:r>
            <a:r>
              <a:rPr lang="en-US" dirty="0">
                <a:latin typeface="Times-Roman"/>
                <a:cs typeface="Calibri" panose="020F0502020204030204" pitchFamily="34" charset="0"/>
              </a:rPr>
              <a:t>5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 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 , min</a:t>
            </a:r>
            <a:r>
              <a:rPr lang="en-US" sz="3200" i="1" baseline="-25000" dirty="0">
                <a:solidFill>
                  <a:schemeClr val="tx1"/>
                </a:solidFill>
                <a:latin typeface="Times-Roman"/>
              </a:rPr>
              <a:t>i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{5,  ∞, ∞, ∞, ∞, ∞ }}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 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=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 5 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   </a:t>
            </a:r>
            <a:endParaRPr lang="en-IN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946F18-C4B9-FDD4-D59A-2A48CB5A2345}"/>
              </a:ext>
            </a:extLst>
          </p:cNvPr>
          <p:cNvSpPr txBox="1"/>
          <p:nvPr/>
        </p:nvSpPr>
        <p:spPr>
          <a:xfrm>
            <a:off x="8983047" y="4074615"/>
            <a:ext cx="3289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dirty="0"/>
              <a:t>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E7B83D7-DAC2-C978-CC1E-248FE353CC02}"/>
              </a:ext>
            </a:extLst>
          </p:cNvPr>
          <p:cNvSpPr txBox="1"/>
          <p:nvPr/>
        </p:nvSpPr>
        <p:spPr>
          <a:xfrm>
            <a:off x="541437" y="3461957"/>
            <a:ext cx="6097554" cy="18569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tx1"/>
                </a:solidFill>
                <a:latin typeface="Times-Roman"/>
                <a:cs typeface="Calibri" panose="020F0502020204030204" pitchFamily="34" charset="0"/>
              </a:rPr>
              <a:t>dist</a:t>
            </a:r>
            <a:r>
              <a:rPr lang="en-US" sz="2800" b="1" baseline="30000" dirty="0">
                <a:latin typeface="Times-Roman"/>
                <a:cs typeface="Calibri" panose="020F0502020204030204" pitchFamily="34" charset="0"/>
              </a:rPr>
              <a:t>2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 (</a:t>
            </a:r>
            <a:r>
              <a:rPr lang="en-US" b="1" dirty="0">
                <a:latin typeface="Times-Roman"/>
              </a:rPr>
              <a:t>5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) 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 = min {</a:t>
            </a:r>
            <a:r>
              <a:rPr lang="en-US" b="1" dirty="0">
                <a:solidFill>
                  <a:schemeClr val="tx1"/>
                </a:solidFill>
                <a:latin typeface="Times-Roman"/>
                <a:cs typeface="Calibri" panose="020F0502020204030204" pitchFamily="34" charset="0"/>
              </a:rPr>
              <a:t>dist</a:t>
            </a:r>
            <a:r>
              <a:rPr lang="en-US" sz="2800" b="1" baseline="30000" dirty="0">
                <a:latin typeface="Times-Roman"/>
                <a:cs typeface="Calibri" panose="020F0502020204030204" pitchFamily="34" charset="0"/>
              </a:rPr>
              <a:t>1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 (</a:t>
            </a:r>
            <a:r>
              <a:rPr lang="en-US" b="1" dirty="0">
                <a:latin typeface="Times-Roman"/>
              </a:rPr>
              <a:t>5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) 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 ,  min</a:t>
            </a:r>
            <a:r>
              <a:rPr lang="en-US" sz="3200" i="1" baseline="-25000" dirty="0">
                <a:solidFill>
                  <a:schemeClr val="tx1"/>
                </a:solidFill>
                <a:latin typeface="Times-Roman"/>
              </a:rPr>
              <a:t>i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 {</a:t>
            </a:r>
            <a:r>
              <a:rPr lang="en-US" b="1" dirty="0">
                <a:solidFill>
                  <a:schemeClr val="tx1"/>
                </a:solidFill>
                <a:latin typeface="Times-Roman"/>
                <a:cs typeface="Calibri" panose="020F0502020204030204" pitchFamily="34" charset="0"/>
              </a:rPr>
              <a:t>dist</a:t>
            </a:r>
            <a:r>
              <a:rPr lang="en-US" sz="2800" b="1" baseline="30000" dirty="0">
                <a:latin typeface="Times-Roman"/>
                <a:cs typeface="Calibri" panose="020F0502020204030204" pitchFamily="34" charset="0"/>
              </a:rPr>
              <a:t>1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 (</a:t>
            </a:r>
            <a:r>
              <a:rPr lang="en-US" b="1" dirty="0">
                <a:latin typeface="Times-Roman"/>
              </a:rPr>
              <a:t>1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) </a:t>
            </a:r>
            <a:r>
              <a:rPr lang="en-US" sz="2400" b="1" baseline="-25000" dirty="0">
                <a:solidFill>
                  <a:schemeClr val="tx1"/>
                </a:solidFill>
                <a:latin typeface="Times-Roman"/>
              </a:rPr>
              <a:t>+</a:t>
            </a:r>
            <a:r>
              <a:rPr lang="en-US" b="1" baseline="-25000" dirty="0">
                <a:solidFill>
                  <a:schemeClr val="tx1"/>
                </a:solidFill>
                <a:latin typeface="Times-Roman"/>
              </a:rPr>
              <a:t> 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 cost[1 , 5]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 ,</a:t>
            </a:r>
          </a:p>
          <a:p>
            <a:r>
              <a:rPr lang="en-US" dirty="0">
                <a:latin typeface="Times-Roman"/>
              </a:rPr>
              <a:t>                                                          </a:t>
            </a:r>
            <a:r>
              <a:rPr lang="en-US" b="1" dirty="0">
                <a:solidFill>
                  <a:schemeClr val="tx1"/>
                </a:solidFill>
                <a:latin typeface="Times-Roman"/>
                <a:cs typeface="Calibri" panose="020F0502020204030204" pitchFamily="34" charset="0"/>
              </a:rPr>
              <a:t>dist</a:t>
            </a:r>
            <a:r>
              <a:rPr lang="en-US" sz="2800" b="1" baseline="30000" dirty="0">
                <a:latin typeface="Times-Roman"/>
                <a:cs typeface="Calibri" panose="020F0502020204030204" pitchFamily="34" charset="0"/>
              </a:rPr>
              <a:t>1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 (2) </a:t>
            </a:r>
            <a:r>
              <a:rPr lang="en-US" sz="2400" b="1" baseline="-25000" dirty="0">
                <a:solidFill>
                  <a:schemeClr val="tx1"/>
                </a:solidFill>
                <a:latin typeface="Times-Roman"/>
              </a:rPr>
              <a:t>+</a:t>
            </a:r>
            <a:r>
              <a:rPr lang="en-US" b="1" baseline="-25000" dirty="0">
                <a:solidFill>
                  <a:schemeClr val="tx1"/>
                </a:solidFill>
                <a:latin typeface="Times-Roman"/>
              </a:rPr>
              <a:t> 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 cost[2 , 5]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,</a:t>
            </a:r>
          </a:p>
          <a:p>
            <a:r>
              <a:rPr lang="en-US" b="1" dirty="0">
                <a:solidFill>
                  <a:schemeClr val="tx1"/>
                </a:solidFill>
                <a:latin typeface="Times-Roman"/>
                <a:cs typeface="Calibri" panose="020F0502020204030204" pitchFamily="34" charset="0"/>
              </a:rPr>
              <a:t>                                                          dist</a:t>
            </a:r>
            <a:r>
              <a:rPr lang="en-US" sz="2800" b="1" baseline="30000" dirty="0">
                <a:latin typeface="Times-Roman"/>
                <a:cs typeface="Calibri" panose="020F0502020204030204" pitchFamily="34" charset="0"/>
              </a:rPr>
              <a:t>1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 (3) </a:t>
            </a:r>
            <a:r>
              <a:rPr lang="en-US" sz="2400" b="1" baseline="-25000" dirty="0">
                <a:solidFill>
                  <a:schemeClr val="tx1"/>
                </a:solidFill>
                <a:latin typeface="Times-Roman"/>
              </a:rPr>
              <a:t>+</a:t>
            </a:r>
            <a:r>
              <a:rPr lang="en-US" b="1" baseline="-25000" dirty="0">
                <a:solidFill>
                  <a:schemeClr val="tx1"/>
                </a:solidFill>
                <a:latin typeface="Times-Roman"/>
              </a:rPr>
              <a:t> 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 cost[</a:t>
            </a:r>
            <a:r>
              <a:rPr lang="en-US" b="1" dirty="0">
                <a:latin typeface="Times-Roman"/>
              </a:rPr>
              <a:t>3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 , 5],</a:t>
            </a:r>
          </a:p>
          <a:p>
            <a:r>
              <a:rPr lang="en-US" b="1" dirty="0">
                <a:solidFill>
                  <a:schemeClr val="tx1"/>
                </a:solidFill>
                <a:latin typeface="Times-Roman"/>
                <a:cs typeface="Calibri" panose="020F0502020204030204" pitchFamily="34" charset="0"/>
              </a:rPr>
              <a:t>			          dist</a:t>
            </a:r>
            <a:r>
              <a:rPr lang="en-US" sz="2800" b="1" baseline="30000" dirty="0">
                <a:latin typeface="Times-Roman"/>
                <a:cs typeface="Calibri" panose="020F0502020204030204" pitchFamily="34" charset="0"/>
              </a:rPr>
              <a:t>1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 (4) </a:t>
            </a:r>
            <a:r>
              <a:rPr lang="en-US" sz="2400" b="1" baseline="-25000" dirty="0">
                <a:solidFill>
                  <a:schemeClr val="tx1"/>
                </a:solidFill>
                <a:latin typeface="Times-Roman"/>
              </a:rPr>
              <a:t>+</a:t>
            </a:r>
            <a:r>
              <a:rPr lang="en-US" b="1" baseline="-25000" dirty="0">
                <a:solidFill>
                  <a:schemeClr val="tx1"/>
                </a:solidFill>
                <a:latin typeface="Times-Roman"/>
              </a:rPr>
              <a:t> 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 cost[</a:t>
            </a:r>
            <a:r>
              <a:rPr lang="en-US" b="1" dirty="0">
                <a:latin typeface="Times-Roman"/>
              </a:rPr>
              <a:t>4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 , 5],</a:t>
            </a:r>
          </a:p>
          <a:p>
            <a:r>
              <a:rPr lang="en-US" b="1" dirty="0">
                <a:solidFill>
                  <a:schemeClr val="tx1"/>
                </a:solidFill>
                <a:latin typeface="Times-Roman"/>
                <a:cs typeface="Calibri" panose="020F0502020204030204" pitchFamily="34" charset="0"/>
              </a:rPr>
              <a:t>                                                          dist</a:t>
            </a:r>
            <a:r>
              <a:rPr lang="en-US" sz="2800" b="1" baseline="30000" dirty="0">
                <a:latin typeface="Times-Roman"/>
                <a:cs typeface="Calibri" panose="020F0502020204030204" pitchFamily="34" charset="0"/>
              </a:rPr>
              <a:t>1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 (6) </a:t>
            </a:r>
            <a:r>
              <a:rPr lang="en-US" sz="2400" b="1" baseline="-25000" dirty="0">
                <a:solidFill>
                  <a:schemeClr val="tx1"/>
                </a:solidFill>
                <a:latin typeface="Times-Roman"/>
              </a:rPr>
              <a:t>+</a:t>
            </a:r>
            <a:r>
              <a:rPr lang="en-US" b="1" baseline="-25000" dirty="0">
                <a:solidFill>
                  <a:schemeClr val="tx1"/>
                </a:solidFill>
                <a:latin typeface="Times-Roman"/>
              </a:rPr>
              <a:t> 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 cost[6 , 5],</a:t>
            </a:r>
          </a:p>
          <a:p>
            <a:r>
              <a:rPr lang="en-US" b="1" dirty="0">
                <a:solidFill>
                  <a:schemeClr val="tx1"/>
                </a:solidFill>
                <a:latin typeface="Times-Roman"/>
                <a:cs typeface="Calibri" panose="020F0502020204030204" pitchFamily="34" charset="0"/>
              </a:rPr>
              <a:t>			          dist</a:t>
            </a:r>
            <a:r>
              <a:rPr lang="en-US" sz="2800" b="1" baseline="30000" dirty="0">
                <a:latin typeface="Times-Roman"/>
                <a:cs typeface="Calibri" panose="020F0502020204030204" pitchFamily="34" charset="0"/>
              </a:rPr>
              <a:t>1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 (7) </a:t>
            </a:r>
            <a:r>
              <a:rPr lang="en-US" sz="2400" b="1" baseline="-25000" dirty="0">
                <a:solidFill>
                  <a:schemeClr val="tx1"/>
                </a:solidFill>
                <a:latin typeface="Times-Roman"/>
              </a:rPr>
              <a:t>+</a:t>
            </a:r>
            <a:r>
              <a:rPr lang="en-US" b="1" baseline="-25000" dirty="0">
                <a:solidFill>
                  <a:schemeClr val="tx1"/>
                </a:solidFill>
                <a:latin typeface="Times-Roman"/>
              </a:rPr>
              <a:t> 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 cost[7 , 5]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} }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411D35-7FBF-01EE-7159-88B9D7934231}"/>
              </a:ext>
            </a:extLst>
          </p:cNvPr>
          <p:cNvSpPr txBox="1"/>
          <p:nvPr/>
        </p:nvSpPr>
        <p:spPr>
          <a:xfrm>
            <a:off x="1325220" y="5310807"/>
            <a:ext cx="6812452" cy="4206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Times-Roman"/>
              </a:rPr>
              <a:t>= min {∞ , min</a:t>
            </a:r>
            <a:r>
              <a:rPr lang="en-US" sz="3200" i="1" baseline="-25000" dirty="0">
                <a:solidFill>
                  <a:schemeClr val="tx1"/>
                </a:solidFill>
                <a:latin typeface="Times-Roman"/>
              </a:rPr>
              <a:t>i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{ 0 + ∞, </a:t>
            </a:r>
            <a:r>
              <a:rPr lang="en-US" dirty="0">
                <a:latin typeface="Times-Roman"/>
              </a:rPr>
              <a:t>6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 - 1, 5 + 1, </a:t>
            </a:r>
            <a:r>
              <a:rPr lang="en-US" dirty="0">
                <a:latin typeface="Times-Roman"/>
              </a:rPr>
              <a:t>5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 + ∞, ∞ + ∞, ∞ + ∞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 }} 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   </a:t>
            </a:r>
            <a:endParaRPr lang="en-IN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3BD9C4-3264-1351-02BD-85FFE2C04D0B}"/>
              </a:ext>
            </a:extLst>
          </p:cNvPr>
          <p:cNvSpPr txBox="1"/>
          <p:nvPr/>
        </p:nvSpPr>
        <p:spPr>
          <a:xfrm>
            <a:off x="1353213" y="5744908"/>
            <a:ext cx="6812452" cy="4206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Times-Roman"/>
              </a:rPr>
              <a:t>= min {</a:t>
            </a:r>
            <a:r>
              <a:rPr lang="en-US" dirty="0">
                <a:latin typeface="Times-Roman"/>
              </a:rPr>
              <a:t>∞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 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 , min</a:t>
            </a:r>
            <a:r>
              <a:rPr lang="en-US" sz="3200" i="1" baseline="-25000" dirty="0">
                <a:solidFill>
                  <a:schemeClr val="tx1"/>
                </a:solidFill>
                <a:latin typeface="Times-Roman"/>
              </a:rPr>
              <a:t>i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{∞, </a:t>
            </a:r>
            <a:r>
              <a:rPr lang="en-US" dirty="0">
                <a:latin typeface="Times-Roman"/>
              </a:rPr>
              <a:t>5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, </a:t>
            </a:r>
            <a:r>
              <a:rPr lang="en-US" dirty="0">
                <a:latin typeface="Times-Roman"/>
              </a:rPr>
              <a:t>6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, ∞, ∞, ∞ }}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 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=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 5 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   </a:t>
            </a:r>
            <a:endParaRPr lang="en-IN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7D1DBD1-C072-1F76-B8CB-9EE0B02D197E}"/>
              </a:ext>
            </a:extLst>
          </p:cNvPr>
          <p:cNvSpPr txBox="1"/>
          <p:nvPr/>
        </p:nvSpPr>
        <p:spPr>
          <a:xfrm>
            <a:off x="9499344" y="4087050"/>
            <a:ext cx="3289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dirty="0"/>
              <a:t>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581F15A-4DFC-C4B6-6437-E5778B057D73}"/>
              </a:ext>
            </a:extLst>
          </p:cNvPr>
          <p:cNvSpPr txBox="1"/>
          <p:nvPr/>
        </p:nvSpPr>
        <p:spPr>
          <a:xfrm>
            <a:off x="9987648" y="4090156"/>
            <a:ext cx="3289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dirty="0"/>
              <a:t>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A5CAC6E-FA2E-9B63-7629-F2CF26EE0391}"/>
              </a:ext>
            </a:extLst>
          </p:cNvPr>
          <p:cNvSpPr txBox="1"/>
          <p:nvPr/>
        </p:nvSpPr>
        <p:spPr>
          <a:xfrm>
            <a:off x="10465709" y="4087050"/>
            <a:ext cx="3289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dirty="0"/>
              <a:t>5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CD53379-3C42-22E3-E40B-7BE7DC454E17}"/>
              </a:ext>
            </a:extLst>
          </p:cNvPr>
          <p:cNvSpPr/>
          <p:nvPr/>
        </p:nvSpPr>
        <p:spPr>
          <a:xfrm>
            <a:off x="3268305" y="5744908"/>
            <a:ext cx="289249" cy="43410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64547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24" grpId="0"/>
      <p:bldP spid="4" grpId="0"/>
      <p:bldP spid="7" grpId="0"/>
      <p:bldP spid="9" grpId="0"/>
      <p:bldP spid="2" grpId="0"/>
      <p:bldP spid="11" grpId="0"/>
      <p:bldP spid="10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56BDA5-4BC9-7B42-AA1B-BA044223D9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A53D8C0-7C87-B89B-C601-80DA540618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3973" y="111007"/>
            <a:ext cx="4470590" cy="216305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D0D3B8F-4F21-57F9-28C3-98188E1FF738}"/>
              </a:ext>
            </a:extLst>
          </p:cNvPr>
          <p:cNvSpPr txBox="1"/>
          <p:nvPr/>
        </p:nvSpPr>
        <p:spPr>
          <a:xfrm>
            <a:off x="501521" y="139582"/>
            <a:ext cx="6468446" cy="4206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 err="1">
                <a:solidFill>
                  <a:schemeClr val="tx1"/>
                </a:solidFill>
                <a:latin typeface="Times-Roman"/>
                <a:cs typeface="Calibri" panose="020F0502020204030204" pitchFamily="34" charset="0"/>
              </a:rPr>
              <a:t>dist</a:t>
            </a:r>
            <a:r>
              <a:rPr lang="en-US" sz="2800" b="1" baseline="30000" dirty="0" err="1">
                <a:solidFill>
                  <a:schemeClr val="tx1"/>
                </a:solidFill>
                <a:latin typeface="Times-Roman"/>
              </a:rPr>
              <a:t>k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 (u) 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 = min {</a:t>
            </a:r>
            <a:r>
              <a:rPr lang="en-US" b="1" dirty="0">
                <a:solidFill>
                  <a:schemeClr val="tx1"/>
                </a:solidFill>
                <a:latin typeface="Times-Roman"/>
                <a:cs typeface="Calibri" panose="020F0502020204030204" pitchFamily="34" charset="0"/>
              </a:rPr>
              <a:t>dist</a:t>
            </a:r>
            <a:r>
              <a:rPr lang="en-US" sz="2800" b="1" baseline="30000" dirty="0">
                <a:solidFill>
                  <a:schemeClr val="tx1"/>
                </a:solidFill>
                <a:latin typeface="Times-Roman"/>
              </a:rPr>
              <a:t>k-1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 (u) 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 ,  min</a:t>
            </a:r>
            <a:r>
              <a:rPr lang="en-US" sz="3200" i="1" baseline="-25000" dirty="0">
                <a:solidFill>
                  <a:schemeClr val="tx1"/>
                </a:solidFill>
                <a:latin typeface="Times-Roman"/>
              </a:rPr>
              <a:t>i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 {</a:t>
            </a:r>
            <a:r>
              <a:rPr lang="en-US" b="1" dirty="0">
                <a:solidFill>
                  <a:schemeClr val="tx1"/>
                </a:solidFill>
                <a:latin typeface="Times-Roman"/>
                <a:cs typeface="Calibri" panose="020F0502020204030204" pitchFamily="34" charset="0"/>
              </a:rPr>
              <a:t>dist</a:t>
            </a:r>
            <a:r>
              <a:rPr lang="en-US" sz="2800" b="1" baseline="30000" dirty="0">
                <a:solidFill>
                  <a:schemeClr val="tx1"/>
                </a:solidFill>
                <a:latin typeface="Times-Roman"/>
              </a:rPr>
              <a:t>k-1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 (</a:t>
            </a:r>
            <a:r>
              <a:rPr lang="en-US" b="1" dirty="0" err="1">
                <a:solidFill>
                  <a:schemeClr val="tx1"/>
                </a:solidFill>
                <a:latin typeface="Times-Roman"/>
              </a:rPr>
              <a:t>i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) </a:t>
            </a:r>
            <a:r>
              <a:rPr lang="en-US" sz="2400" b="1" baseline="-25000" dirty="0">
                <a:solidFill>
                  <a:schemeClr val="tx1"/>
                </a:solidFill>
                <a:latin typeface="Times-Roman"/>
              </a:rPr>
              <a:t>+</a:t>
            </a:r>
            <a:r>
              <a:rPr lang="en-US" b="1" baseline="-25000" dirty="0">
                <a:solidFill>
                  <a:schemeClr val="tx1"/>
                </a:solidFill>
                <a:latin typeface="Times-Roman"/>
              </a:rPr>
              <a:t> 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 cost[</a:t>
            </a:r>
            <a:r>
              <a:rPr lang="en-US" b="1" dirty="0" err="1">
                <a:solidFill>
                  <a:schemeClr val="tx1"/>
                </a:solidFill>
                <a:latin typeface="Times-Roman"/>
              </a:rPr>
              <a:t>i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 , u]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 }}</a:t>
            </a:r>
            <a:endParaRPr lang="en-IN" dirty="0"/>
          </a:p>
        </p:txBody>
      </p: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0732FE41-1B57-D2CD-EF5A-7D1D5C14FF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5580171"/>
              </p:ext>
            </p:extLst>
          </p:nvPr>
        </p:nvGraphicFramePr>
        <p:xfrm>
          <a:off x="7397942" y="2791057"/>
          <a:ext cx="4470588" cy="33951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6732">
                  <a:extLst>
                    <a:ext uri="{9D8B030D-6E8A-4147-A177-3AD203B41FA5}">
                      <a16:colId xmlns:a16="http://schemas.microsoft.com/office/drawing/2014/main" val="3728264496"/>
                    </a:ext>
                  </a:extLst>
                </a:gridCol>
                <a:gridCol w="496732">
                  <a:extLst>
                    <a:ext uri="{9D8B030D-6E8A-4147-A177-3AD203B41FA5}">
                      <a16:colId xmlns:a16="http://schemas.microsoft.com/office/drawing/2014/main" val="1800670395"/>
                    </a:ext>
                  </a:extLst>
                </a:gridCol>
                <a:gridCol w="496732">
                  <a:extLst>
                    <a:ext uri="{9D8B030D-6E8A-4147-A177-3AD203B41FA5}">
                      <a16:colId xmlns:a16="http://schemas.microsoft.com/office/drawing/2014/main" val="2478736959"/>
                    </a:ext>
                  </a:extLst>
                </a:gridCol>
                <a:gridCol w="496732">
                  <a:extLst>
                    <a:ext uri="{9D8B030D-6E8A-4147-A177-3AD203B41FA5}">
                      <a16:colId xmlns:a16="http://schemas.microsoft.com/office/drawing/2014/main" val="1064946114"/>
                    </a:ext>
                  </a:extLst>
                </a:gridCol>
                <a:gridCol w="496732">
                  <a:extLst>
                    <a:ext uri="{9D8B030D-6E8A-4147-A177-3AD203B41FA5}">
                      <a16:colId xmlns:a16="http://schemas.microsoft.com/office/drawing/2014/main" val="3091800480"/>
                    </a:ext>
                  </a:extLst>
                </a:gridCol>
                <a:gridCol w="496732">
                  <a:extLst>
                    <a:ext uri="{9D8B030D-6E8A-4147-A177-3AD203B41FA5}">
                      <a16:colId xmlns:a16="http://schemas.microsoft.com/office/drawing/2014/main" val="3873093313"/>
                    </a:ext>
                  </a:extLst>
                </a:gridCol>
                <a:gridCol w="496732">
                  <a:extLst>
                    <a:ext uri="{9D8B030D-6E8A-4147-A177-3AD203B41FA5}">
                      <a16:colId xmlns:a16="http://schemas.microsoft.com/office/drawing/2014/main" val="1941873386"/>
                    </a:ext>
                  </a:extLst>
                </a:gridCol>
                <a:gridCol w="496732">
                  <a:extLst>
                    <a:ext uri="{9D8B030D-6E8A-4147-A177-3AD203B41FA5}">
                      <a16:colId xmlns:a16="http://schemas.microsoft.com/office/drawing/2014/main" val="2440181907"/>
                    </a:ext>
                  </a:extLst>
                </a:gridCol>
                <a:gridCol w="496732">
                  <a:extLst>
                    <a:ext uri="{9D8B030D-6E8A-4147-A177-3AD203B41FA5}">
                      <a16:colId xmlns:a16="http://schemas.microsoft.com/office/drawing/2014/main" val="4046546919"/>
                    </a:ext>
                  </a:extLst>
                </a:gridCol>
              </a:tblGrid>
              <a:tr h="424392">
                <a:tc rowSpan="2" gridSpan="2">
                  <a:txBody>
                    <a:bodyPr/>
                    <a:lstStyle/>
                    <a:p>
                      <a:pPr algn="ctr"/>
                      <a:endParaRPr lang="en-IN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en-IN" dirty="0" err="1"/>
                        <a:t>dist</a:t>
                      </a:r>
                      <a:r>
                        <a:rPr lang="en-IN" sz="2800" baseline="38000" dirty="0" err="1"/>
                        <a:t>k</a:t>
                      </a:r>
                      <a:r>
                        <a:rPr lang="en-IN" dirty="0"/>
                        <a:t>[u]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8173852"/>
                  </a:ext>
                </a:extLst>
              </a:tr>
              <a:tr h="424392">
                <a:tc gridSpan="2" v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5019342"/>
                  </a:ext>
                </a:extLst>
              </a:tr>
              <a:tr h="424392">
                <a:tc rowSpan="6">
                  <a:txBody>
                    <a:bodyPr/>
                    <a:lstStyle/>
                    <a:p>
                      <a:pPr algn="ctr"/>
                      <a:r>
                        <a:rPr lang="en-IN" dirty="0"/>
                        <a:t>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∞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b="1" dirty="0"/>
                        <a:t>∞</a:t>
                      </a:r>
                      <a:endParaRPr lang="en-IN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b="1" dirty="0"/>
                        <a:t>∞</a:t>
                      </a:r>
                      <a:endParaRPr lang="en-IN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3258432"/>
                  </a:ext>
                </a:extLst>
              </a:tr>
              <a:tr h="424392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5634879"/>
                  </a:ext>
                </a:extLst>
              </a:tr>
              <a:tr h="424392">
                <a:tc v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5258684"/>
                  </a:ext>
                </a:extLst>
              </a:tr>
              <a:tr h="424392">
                <a:tc v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1976902"/>
                  </a:ext>
                </a:extLst>
              </a:tr>
              <a:tr h="424392">
                <a:tc v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6299666"/>
                  </a:ext>
                </a:extLst>
              </a:tr>
              <a:tr h="424392">
                <a:tc v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2497"/>
                  </a:ext>
                </a:extLst>
              </a:tr>
            </a:tbl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AF766B72-F5EE-F5A6-FD80-9229E4F2E791}"/>
              </a:ext>
            </a:extLst>
          </p:cNvPr>
          <p:cNvSpPr txBox="1"/>
          <p:nvPr/>
        </p:nvSpPr>
        <p:spPr>
          <a:xfrm>
            <a:off x="501521" y="622429"/>
            <a:ext cx="6097554" cy="18569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tx1"/>
                </a:solidFill>
                <a:latin typeface="Times-Roman"/>
                <a:cs typeface="Calibri" panose="020F0502020204030204" pitchFamily="34" charset="0"/>
              </a:rPr>
              <a:t>dist</a:t>
            </a:r>
            <a:r>
              <a:rPr lang="en-US" sz="2800" b="1" baseline="30000" dirty="0">
                <a:latin typeface="Times-Roman"/>
                <a:cs typeface="Calibri" panose="020F0502020204030204" pitchFamily="34" charset="0"/>
              </a:rPr>
              <a:t>2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 (</a:t>
            </a:r>
            <a:r>
              <a:rPr lang="en-US" b="1" dirty="0">
                <a:latin typeface="Times-Roman"/>
              </a:rPr>
              <a:t>6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) 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 = min {</a:t>
            </a:r>
            <a:r>
              <a:rPr lang="en-US" b="1" dirty="0">
                <a:solidFill>
                  <a:schemeClr val="tx1"/>
                </a:solidFill>
                <a:latin typeface="Times-Roman"/>
                <a:cs typeface="Calibri" panose="020F0502020204030204" pitchFamily="34" charset="0"/>
              </a:rPr>
              <a:t>dist</a:t>
            </a:r>
            <a:r>
              <a:rPr lang="en-US" sz="2800" b="1" baseline="30000" dirty="0">
                <a:latin typeface="Times-Roman"/>
                <a:cs typeface="Calibri" panose="020F0502020204030204" pitchFamily="34" charset="0"/>
              </a:rPr>
              <a:t>1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 (</a:t>
            </a:r>
            <a:r>
              <a:rPr lang="en-US" b="1" dirty="0">
                <a:latin typeface="Times-Roman"/>
              </a:rPr>
              <a:t>6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) 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 ,  min</a:t>
            </a:r>
            <a:r>
              <a:rPr lang="en-US" sz="3200" i="1" baseline="-25000" dirty="0">
                <a:solidFill>
                  <a:schemeClr val="tx1"/>
                </a:solidFill>
                <a:latin typeface="Times-Roman"/>
              </a:rPr>
              <a:t>i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 {</a:t>
            </a:r>
            <a:r>
              <a:rPr lang="en-US" b="1" dirty="0">
                <a:solidFill>
                  <a:schemeClr val="tx1"/>
                </a:solidFill>
                <a:latin typeface="Times-Roman"/>
                <a:cs typeface="Calibri" panose="020F0502020204030204" pitchFamily="34" charset="0"/>
              </a:rPr>
              <a:t>dist</a:t>
            </a:r>
            <a:r>
              <a:rPr lang="en-US" sz="2800" b="1" baseline="30000" dirty="0">
                <a:latin typeface="Times-Roman"/>
                <a:cs typeface="Calibri" panose="020F0502020204030204" pitchFamily="34" charset="0"/>
              </a:rPr>
              <a:t>1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 (</a:t>
            </a:r>
            <a:r>
              <a:rPr lang="en-US" b="1" dirty="0">
                <a:latin typeface="Times-Roman"/>
              </a:rPr>
              <a:t>1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) </a:t>
            </a:r>
            <a:r>
              <a:rPr lang="en-US" sz="2400" b="1" baseline="-25000" dirty="0">
                <a:solidFill>
                  <a:schemeClr val="tx1"/>
                </a:solidFill>
                <a:latin typeface="Times-Roman"/>
              </a:rPr>
              <a:t>+</a:t>
            </a:r>
            <a:r>
              <a:rPr lang="en-US" b="1" baseline="-25000" dirty="0">
                <a:solidFill>
                  <a:schemeClr val="tx1"/>
                </a:solidFill>
                <a:latin typeface="Times-Roman"/>
              </a:rPr>
              <a:t> 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 cost[1 , 6]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 ,</a:t>
            </a:r>
          </a:p>
          <a:p>
            <a:r>
              <a:rPr lang="en-US" dirty="0">
                <a:latin typeface="Times-Roman"/>
              </a:rPr>
              <a:t>                                                          </a:t>
            </a:r>
            <a:r>
              <a:rPr lang="en-US" b="1" dirty="0">
                <a:solidFill>
                  <a:schemeClr val="tx1"/>
                </a:solidFill>
                <a:latin typeface="Times-Roman"/>
                <a:cs typeface="Calibri" panose="020F0502020204030204" pitchFamily="34" charset="0"/>
              </a:rPr>
              <a:t>dist</a:t>
            </a:r>
            <a:r>
              <a:rPr lang="en-US" sz="2800" b="1" baseline="30000" dirty="0">
                <a:latin typeface="Times-Roman"/>
                <a:cs typeface="Calibri" panose="020F0502020204030204" pitchFamily="34" charset="0"/>
              </a:rPr>
              <a:t>1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 (2) </a:t>
            </a:r>
            <a:r>
              <a:rPr lang="en-US" sz="2400" b="1" baseline="-25000" dirty="0">
                <a:solidFill>
                  <a:schemeClr val="tx1"/>
                </a:solidFill>
                <a:latin typeface="Times-Roman"/>
              </a:rPr>
              <a:t>+</a:t>
            </a:r>
            <a:r>
              <a:rPr lang="en-US" b="1" baseline="-25000" dirty="0">
                <a:solidFill>
                  <a:schemeClr val="tx1"/>
                </a:solidFill>
                <a:latin typeface="Times-Roman"/>
              </a:rPr>
              <a:t> 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 cost[2 , 6]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,</a:t>
            </a:r>
          </a:p>
          <a:p>
            <a:r>
              <a:rPr lang="en-US" b="1" dirty="0">
                <a:solidFill>
                  <a:schemeClr val="tx1"/>
                </a:solidFill>
                <a:latin typeface="Times-Roman"/>
                <a:cs typeface="Calibri" panose="020F0502020204030204" pitchFamily="34" charset="0"/>
              </a:rPr>
              <a:t>                                                          dist</a:t>
            </a:r>
            <a:r>
              <a:rPr lang="en-US" sz="2800" b="1" baseline="30000" dirty="0">
                <a:latin typeface="Times-Roman"/>
                <a:cs typeface="Calibri" panose="020F0502020204030204" pitchFamily="34" charset="0"/>
              </a:rPr>
              <a:t>1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 (3) </a:t>
            </a:r>
            <a:r>
              <a:rPr lang="en-US" sz="2400" b="1" baseline="-25000" dirty="0">
                <a:solidFill>
                  <a:schemeClr val="tx1"/>
                </a:solidFill>
                <a:latin typeface="Times-Roman"/>
              </a:rPr>
              <a:t>+</a:t>
            </a:r>
            <a:r>
              <a:rPr lang="en-US" b="1" baseline="-25000" dirty="0">
                <a:solidFill>
                  <a:schemeClr val="tx1"/>
                </a:solidFill>
                <a:latin typeface="Times-Roman"/>
              </a:rPr>
              <a:t> 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 cost[</a:t>
            </a:r>
            <a:r>
              <a:rPr lang="en-US" b="1" dirty="0">
                <a:latin typeface="Times-Roman"/>
              </a:rPr>
              <a:t>3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 , 6],</a:t>
            </a:r>
          </a:p>
          <a:p>
            <a:r>
              <a:rPr lang="en-US" b="1" dirty="0">
                <a:solidFill>
                  <a:schemeClr val="tx1"/>
                </a:solidFill>
                <a:latin typeface="Times-Roman"/>
                <a:cs typeface="Calibri" panose="020F0502020204030204" pitchFamily="34" charset="0"/>
              </a:rPr>
              <a:t>			          dist</a:t>
            </a:r>
            <a:r>
              <a:rPr lang="en-US" sz="2800" b="1" baseline="30000" dirty="0">
                <a:latin typeface="Times-Roman"/>
                <a:cs typeface="Calibri" panose="020F0502020204030204" pitchFamily="34" charset="0"/>
              </a:rPr>
              <a:t>1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 (4) </a:t>
            </a:r>
            <a:r>
              <a:rPr lang="en-US" sz="2400" b="1" baseline="-25000" dirty="0">
                <a:solidFill>
                  <a:schemeClr val="tx1"/>
                </a:solidFill>
                <a:latin typeface="Times-Roman"/>
              </a:rPr>
              <a:t>+</a:t>
            </a:r>
            <a:r>
              <a:rPr lang="en-US" b="1" baseline="-25000" dirty="0">
                <a:solidFill>
                  <a:schemeClr val="tx1"/>
                </a:solidFill>
                <a:latin typeface="Times-Roman"/>
              </a:rPr>
              <a:t> 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 cost[</a:t>
            </a:r>
            <a:r>
              <a:rPr lang="en-US" b="1" dirty="0">
                <a:latin typeface="Times-Roman"/>
              </a:rPr>
              <a:t>4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 , 6],</a:t>
            </a:r>
          </a:p>
          <a:p>
            <a:r>
              <a:rPr lang="en-US" b="1" dirty="0">
                <a:solidFill>
                  <a:schemeClr val="tx1"/>
                </a:solidFill>
                <a:latin typeface="Times-Roman"/>
                <a:cs typeface="Calibri" panose="020F0502020204030204" pitchFamily="34" charset="0"/>
              </a:rPr>
              <a:t>                                                          dist</a:t>
            </a:r>
            <a:r>
              <a:rPr lang="en-US" sz="2800" b="1" baseline="30000" dirty="0">
                <a:latin typeface="Times-Roman"/>
                <a:cs typeface="Calibri" panose="020F0502020204030204" pitchFamily="34" charset="0"/>
              </a:rPr>
              <a:t>1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 (5) </a:t>
            </a:r>
            <a:r>
              <a:rPr lang="en-US" sz="2400" b="1" baseline="-25000" dirty="0">
                <a:solidFill>
                  <a:schemeClr val="tx1"/>
                </a:solidFill>
                <a:latin typeface="Times-Roman"/>
              </a:rPr>
              <a:t>+</a:t>
            </a:r>
            <a:r>
              <a:rPr lang="en-US" b="1" baseline="-25000" dirty="0">
                <a:solidFill>
                  <a:schemeClr val="tx1"/>
                </a:solidFill>
                <a:latin typeface="Times-Roman"/>
              </a:rPr>
              <a:t> 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 cost[</a:t>
            </a:r>
            <a:r>
              <a:rPr lang="en-US" b="1" dirty="0">
                <a:latin typeface="Times-Roman"/>
              </a:rPr>
              <a:t>5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 , 6],</a:t>
            </a:r>
          </a:p>
          <a:p>
            <a:r>
              <a:rPr lang="en-US" b="1" dirty="0">
                <a:solidFill>
                  <a:schemeClr val="tx1"/>
                </a:solidFill>
                <a:latin typeface="Times-Roman"/>
                <a:cs typeface="Calibri" panose="020F0502020204030204" pitchFamily="34" charset="0"/>
              </a:rPr>
              <a:t>			          dist</a:t>
            </a:r>
            <a:r>
              <a:rPr lang="en-US" sz="2800" b="1" baseline="30000" dirty="0">
                <a:latin typeface="Times-Roman"/>
                <a:cs typeface="Calibri" panose="020F0502020204030204" pitchFamily="34" charset="0"/>
              </a:rPr>
              <a:t>1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 (7) </a:t>
            </a:r>
            <a:r>
              <a:rPr lang="en-US" sz="2400" b="1" baseline="-25000" dirty="0">
                <a:solidFill>
                  <a:schemeClr val="tx1"/>
                </a:solidFill>
                <a:latin typeface="Times-Roman"/>
              </a:rPr>
              <a:t>+</a:t>
            </a:r>
            <a:r>
              <a:rPr lang="en-US" b="1" baseline="-25000" dirty="0">
                <a:solidFill>
                  <a:schemeClr val="tx1"/>
                </a:solidFill>
                <a:latin typeface="Times-Roman"/>
              </a:rPr>
              <a:t> 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 cost[7 , 6]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} }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CDD9D61-8B6A-A28E-67F5-683B101EC504}"/>
              </a:ext>
            </a:extLst>
          </p:cNvPr>
          <p:cNvSpPr txBox="1"/>
          <p:nvPr/>
        </p:nvSpPr>
        <p:spPr>
          <a:xfrm>
            <a:off x="1285304" y="2471279"/>
            <a:ext cx="6812452" cy="4206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Times-Roman"/>
              </a:rPr>
              <a:t>= min {∞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 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 , min</a:t>
            </a:r>
            <a:r>
              <a:rPr lang="en-US" sz="3200" i="1" baseline="-25000" dirty="0">
                <a:solidFill>
                  <a:schemeClr val="tx1"/>
                </a:solidFill>
                <a:latin typeface="Times-Roman"/>
              </a:rPr>
              <a:t>i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{ 0 +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 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∞, 6 + ∞, 5 + ∞, 5 - 1, ∞ + ∞, ∞ + ∞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 }} 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   </a:t>
            </a:r>
            <a:endParaRPr lang="en-IN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7E9AFFF-2C36-14B3-DE4B-82634BC18498}"/>
              </a:ext>
            </a:extLst>
          </p:cNvPr>
          <p:cNvSpPr txBox="1"/>
          <p:nvPr/>
        </p:nvSpPr>
        <p:spPr>
          <a:xfrm>
            <a:off x="1313297" y="2905380"/>
            <a:ext cx="6812452" cy="4206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Times-Roman"/>
              </a:rPr>
              <a:t>= min {∞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 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 , min</a:t>
            </a:r>
            <a:r>
              <a:rPr lang="en-US" sz="3200" i="1" baseline="-25000" dirty="0">
                <a:solidFill>
                  <a:schemeClr val="tx1"/>
                </a:solidFill>
                <a:latin typeface="Times-Roman"/>
              </a:rPr>
              <a:t>i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{∞,  ∞, ∞, 4, ∞, ∞ }}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 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=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 4 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   </a:t>
            </a:r>
            <a:endParaRPr lang="en-IN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BEC8D14-33A6-F2FA-66D1-DB90DF9495A3}"/>
              </a:ext>
            </a:extLst>
          </p:cNvPr>
          <p:cNvSpPr txBox="1"/>
          <p:nvPr/>
        </p:nvSpPr>
        <p:spPr>
          <a:xfrm>
            <a:off x="8983047" y="4074615"/>
            <a:ext cx="3289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dirty="0"/>
              <a:t>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B4876CA-ED35-E2D4-87FE-E5E98AFA8D7E}"/>
              </a:ext>
            </a:extLst>
          </p:cNvPr>
          <p:cNvSpPr txBox="1"/>
          <p:nvPr/>
        </p:nvSpPr>
        <p:spPr>
          <a:xfrm>
            <a:off x="541437" y="3461957"/>
            <a:ext cx="6097554" cy="18569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tx1"/>
                </a:solidFill>
                <a:latin typeface="Times-Roman"/>
                <a:cs typeface="Calibri" panose="020F0502020204030204" pitchFamily="34" charset="0"/>
              </a:rPr>
              <a:t>dist</a:t>
            </a:r>
            <a:r>
              <a:rPr lang="en-US" sz="2800" b="1" baseline="30000" dirty="0">
                <a:latin typeface="Times-Roman"/>
                <a:cs typeface="Calibri" panose="020F0502020204030204" pitchFamily="34" charset="0"/>
              </a:rPr>
              <a:t>2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 (7) 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 = min {</a:t>
            </a:r>
            <a:r>
              <a:rPr lang="en-US" b="1" dirty="0">
                <a:solidFill>
                  <a:schemeClr val="tx1"/>
                </a:solidFill>
                <a:latin typeface="Times-Roman"/>
                <a:cs typeface="Calibri" panose="020F0502020204030204" pitchFamily="34" charset="0"/>
              </a:rPr>
              <a:t>dist</a:t>
            </a:r>
            <a:r>
              <a:rPr lang="en-US" sz="2800" b="1" baseline="30000" dirty="0">
                <a:latin typeface="Times-Roman"/>
                <a:cs typeface="Calibri" panose="020F0502020204030204" pitchFamily="34" charset="0"/>
              </a:rPr>
              <a:t>1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 (7) 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 ,  min</a:t>
            </a:r>
            <a:r>
              <a:rPr lang="en-US" sz="3200" i="1" baseline="-25000" dirty="0">
                <a:solidFill>
                  <a:schemeClr val="tx1"/>
                </a:solidFill>
                <a:latin typeface="Times-Roman"/>
              </a:rPr>
              <a:t>i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 {</a:t>
            </a:r>
            <a:r>
              <a:rPr lang="en-US" b="1" dirty="0">
                <a:solidFill>
                  <a:schemeClr val="tx1"/>
                </a:solidFill>
                <a:latin typeface="Times-Roman"/>
                <a:cs typeface="Calibri" panose="020F0502020204030204" pitchFamily="34" charset="0"/>
              </a:rPr>
              <a:t>dist</a:t>
            </a:r>
            <a:r>
              <a:rPr lang="en-US" sz="2800" b="1" baseline="30000" dirty="0">
                <a:latin typeface="Times-Roman"/>
                <a:cs typeface="Calibri" panose="020F0502020204030204" pitchFamily="34" charset="0"/>
              </a:rPr>
              <a:t>1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 (</a:t>
            </a:r>
            <a:r>
              <a:rPr lang="en-US" b="1" dirty="0">
                <a:latin typeface="Times-Roman"/>
              </a:rPr>
              <a:t>1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) </a:t>
            </a:r>
            <a:r>
              <a:rPr lang="en-US" sz="2400" b="1" baseline="-25000" dirty="0">
                <a:solidFill>
                  <a:schemeClr val="tx1"/>
                </a:solidFill>
                <a:latin typeface="Times-Roman"/>
              </a:rPr>
              <a:t>+</a:t>
            </a:r>
            <a:r>
              <a:rPr lang="en-US" b="1" baseline="-25000" dirty="0">
                <a:solidFill>
                  <a:schemeClr val="tx1"/>
                </a:solidFill>
                <a:latin typeface="Times-Roman"/>
              </a:rPr>
              <a:t> 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 cost[1 , 7]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 ,</a:t>
            </a:r>
          </a:p>
          <a:p>
            <a:r>
              <a:rPr lang="en-US" dirty="0">
                <a:latin typeface="Times-Roman"/>
              </a:rPr>
              <a:t>                                                          </a:t>
            </a:r>
            <a:r>
              <a:rPr lang="en-US" b="1" dirty="0">
                <a:solidFill>
                  <a:schemeClr val="tx1"/>
                </a:solidFill>
                <a:latin typeface="Times-Roman"/>
                <a:cs typeface="Calibri" panose="020F0502020204030204" pitchFamily="34" charset="0"/>
              </a:rPr>
              <a:t>dist</a:t>
            </a:r>
            <a:r>
              <a:rPr lang="en-US" sz="2800" b="1" baseline="30000" dirty="0">
                <a:latin typeface="Times-Roman"/>
                <a:cs typeface="Calibri" panose="020F0502020204030204" pitchFamily="34" charset="0"/>
              </a:rPr>
              <a:t>1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 (2) </a:t>
            </a:r>
            <a:r>
              <a:rPr lang="en-US" sz="2400" b="1" baseline="-25000" dirty="0">
                <a:solidFill>
                  <a:schemeClr val="tx1"/>
                </a:solidFill>
                <a:latin typeface="Times-Roman"/>
              </a:rPr>
              <a:t>+</a:t>
            </a:r>
            <a:r>
              <a:rPr lang="en-US" b="1" baseline="-25000" dirty="0">
                <a:solidFill>
                  <a:schemeClr val="tx1"/>
                </a:solidFill>
                <a:latin typeface="Times-Roman"/>
              </a:rPr>
              <a:t> 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 cost[2 , 7]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,</a:t>
            </a:r>
          </a:p>
          <a:p>
            <a:r>
              <a:rPr lang="en-US" b="1" dirty="0">
                <a:solidFill>
                  <a:schemeClr val="tx1"/>
                </a:solidFill>
                <a:latin typeface="Times-Roman"/>
                <a:cs typeface="Calibri" panose="020F0502020204030204" pitchFamily="34" charset="0"/>
              </a:rPr>
              <a:t>                                                          dist</a:t>
            </a:r>
            <a:r>
              <a:rPr lang="en-US" sz="2800" b="1" baseline="30000" dirty="0">
                <a:latin typeface="Times-Roman"/>
                <a:cs typeface="Calibri" panose="020F0502020204030204" pitchFamily="34" charset="0"/>
              </a:rPr>
              <a:t>1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 (3) </a:t>
            </a:r>
            <a:r>
              <a:rPr lang="en-US" sz="2400" b="1" baseline="-25000" dirty="0">
                <a:solidFill>
                  <a:schemeClr val="tx1"/>
                </a:solidFill>
                <a:latin typeface="Times-Roman"/>
              </a:rPr>
              <a:t>+</a:t>
            </a:r>
            <a:r>
              <a:rPr lang="en-US" b="1" baseline="-25000" dirty="0">
                <a:solidFill>
                  <a:schemeClr val="tx1"/>
                </a:solidFill>
                <a:latin typeface="Times-Roman"/>
              </a:rPr>
              <a:t> 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 cost[</a:t>
            </a:r>
            <a:r>
              <a:rPr lang="en-US" b="1" dirty="0">
                <a:latin typeface="Times-Roman"/>
              </a:rPr>
              <a:t>3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 , 7],</a:t>
            </a:r>
          </a:p>
          <a:p>
            <a:r>
              <a:rPr lang="en-US" b="1" dirty="0">
                <a:solidFill>
                  <a:schemeClr val="tx1"/>
                </a:solidFill>
                <a:latin typeface="Times-Roman"/>
                <a:cs typeface="Calibri" panose="020F0502020204030204" pitchFamily="34" charset="0"/>
              </a:rPr>
              <a:t>			          dist</a:t>
            </a:r>
            <a:r>
              <a:rPr lang="en-US" sz="2800" b="1" baseline="30000" dirty="0">
                <a:latin typeface="Times-Roman"/>
                <a:cs typeface="Calibri" panose="020F0502020204030204" pitchFamily="34" charset="0"/>
              </a:rPr>
              <a:t>1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 (4) </a:t>
            </a:r>
            <a:r>
              <a:rPr lang="en-US" sz="2400" b="1" baseline="-25000" dirty="0">
                <a:solidFill>
                  <a:schemeClr val="tx1"/>
                </a:solidFill>
                <a:latin typeface="Times-Roman"/>
              </a:rPr>
              <a:t>+</a:t>
            </a:r>
            <a:r>
              <a:rPr lang="en-US" b="1" baseline="-25000" dirty="0">
                <a:solidFill>
                  <a:schemeClr val="tx1"/>
                </a:solidFill>
                <a:latin typeface="Times-Roman"/>
              </a:rPr>
              <a:t> 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 cost[</a:t>
            </a:r>
            <a:r>
              <a:rPr lang="en-US" b="1" dirty="0">
                <a:latin typeface="Times-Roman"/>
              </a:rPr>
              <a:t>4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 , 7],</a:t>
            </a:r>
          </a:p>
          <a:p>
            <a:r>
              <a:rPr lang="en-US" b="1" dirty="0">
                <a:solidFill>
                  <a:schemeClr val="tx1"/>
                </a:solidFill>
                <a:latin typeface="Times-Roman"/>
                <a:cs typeface="Calibri" panose="020F0502020204030204" pitchFamily="34" charset="0"/>
              </a:rPr>
              <a:t>                                                          dist</a:t>
            </a:r>
            <a:r>
              <a:rPr lang="en-US" sz="2800" b="1" baseline="30000" dirty="0">
                <a:latin typeface="Times-Roman"/>
                <a:cs typeface="Calibri" panose="020F0502020204030204" pitchFamily="34" charset="0"/>
              </a:rPr>
              <a:t>1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 (5) </a:t>
            </a:r>
            <a:r>
              <a:rPr lang="en-US" sz="2400" b="1" baseline="-25000" dirty="0">
                <a:solidFill>
                  <a:schemeClr val="tx1"/>
                </a:solidFill>
                <a:latin typeface="Times-Roman"/>
              </a:rPr>
              <a:t>+</a:t>
            </a:r>
            <a:r>
              <a:rPr lang="en-US" b="1" baseline="-25000" dirty="0">
                <a:solidFill>
                  <a:schemeClr val="tx1"/>
                </a:solidFill>
                <a:latin typeface="Times-Roman"/>
              </a:rPr>
              <a:t> 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 cost[</a:t>
            </a:r>
            <a:r>
              <a:rPr lang="en-US" b="1" dirty="0">
                <a:latin typeface="Times-Roman"/>
              </a:rPr>
              <a:t>5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 , 7],</a:t>
            </a:r>
          </a:p>
          <a:p>
            <a:r>
              <a:rPr lang="en-US" b="1" dirty="0">
                <a:solidFill>
                  <a:schemeClr val="tx1"/>
                </a:solidFill>
                <a:latin typeface="Times-Roman"/>
                <a:cs typeface="Calibri" panose="020F0502020204030204" pitchFamily="34" charset="0"/>
              </a:rPr>
              <a:t>			          dist</a:t>
            </a:r>
            <a:r>
              <a:rPr lang="en-US" sz="2800" b="1" baseline="30000" dirty="0">
                <a:latin typeface="Times-Roman"/>
                <a:cs typeface="Calibri" panose="020F0502020204030204" pitchFamily="34" charset="0"/>
              </a:rPr>
              <a:t>1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 (6) </a:t>
            </a:r>
            <a:r>
              <a:rPr lang="en-US" sz="2400" b="1" baseline="-25000" dirty="0">
                <a:solidFill>
                  <a:schemeClr val="tx1"/>
                </a:solidFill>
                <a:latin typeface="Times-Roman"/>
              </a:rPr>
              <a:t>+</a:t>
            </a:r>
            <a:r>
              <a:rPr lang="en-US" b="1" baseline="-25000" dirty="0">
                <a:solidFill>
                  <a:schemeClr val="tx1"/>
                </a:solidFill>
                <a:latin typeface="Times-Roman"/>
              </a:rPr>
              <a:t> 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 cost[</a:t>
            </a:r>
            <a:r>
              <a:rPr lang="en-US" b="1" dirty="0">
                <a:latin typeface="Times-Roman"/>
              </a:rPr>
              <a:t>6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 , 7]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} }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89EB913-C3EF-42A8-8CF9-C56F45A7E604}"/>
              </a:ext>
            </a:extLst>
          </p:cNvPr>
          <p:cNvSpPr txBox="1"/>
          <p:nvPr/>
        </p:nvSpPr>
        <p:spPr>
          <a:xfrm>
            <a:off x="1325220" y="5310807"/>
            <a:ext cx="6812452" cy="4206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Times-Roman"/>
              </a:rPr>
              <a:t>= min {∞ , min</a:t>
            </a:r>
            <a:r>
              <a:rPr lang="en-US" sz="3200" i="1" baseline="-25000" dirty="0">
                <a:solidFill>
                  <a:schemeClr val="tx1"/>
                </a:solidFill>
                <a:latin typeface="Times-Roman"/>
              </a:rPr>
              <a:t>i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{ 0 + ∞, </a:t>
            </a:r>
            <a:r>
              <a:rPr lang="en-US" dirty="0">
                <a:latin typeface="Times-Roman"/>
              </a:rPr>
              <a:t>6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 + ∞, 5 + ∞, </a:t>
            </a:r>
            <a:r>
              <a:rPr lang="en-US" dirty="0">
                <a:latin typeface="Times-Roman"/>
              </a:rPr>
              <a:t>5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 + ∞, ∞ + 3, ∞ + 3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 }} 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   </a:t>
            </a:r>
            <a:endParaRPr lang="en-IN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C9036A-FBE6-B401-D97E-E1503925DB4C}"/>
              </a:ext>
            </a:extLst>
          </p:cNvPr>
          <p:cNvSpPr txBox="1"/>
          <p:nvPr/>
        </p:nvSpPr>
        <p:spPr>
          <a:xfrm>
            <a:off x="1353213" y="5744908"/>
            <a:ext cx="6812452" cy="4206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Times-Roman"/>
              </a:rPr>
              <a:t>= min {∞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 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 , min</a:t>
            </a:r>
            <a:r>
              <a:rPr lang="en-US" sz="3200" i="1" baseline="-25000" dirty="0">
                <a:solidFill>
                  <a:schemeClr val="tx1"/>
                </a:solidFill>
                <a:latin typeface="Times-Roman"/>
              </a:rPr>
              <a:t>i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{∞, ∞, ∞, ∞, ∞, ∞ }}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 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=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 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∞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 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   </a:t>
            </a:r>
            <a:endParaRPr lang="en-IN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2C19356-28A1-D751-2814-19DD062B87DF}"/>
              </a:ext>
            </a:extLst>
          </p:cNvPr>
          <p:cNvSpPr txBox="1"/>
          <p:nvPr/>
        </p:nvSpPr>
        <p:spPr>
          <a:xfrm>
            <a:off x="9499344" y="4087050"/>
            <a:ext cx="3289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dirty="0"/>
              <a:t>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725A696-92FB-1318-7DC2-C3E1F20239DE}"/>
              </a:ext>
            </a:extLst>
          </p:cNvPr>
          <p:cNvSpPr txBox="1"/>
          <p:nvPr/>
        </p:nvSpPr>
        <p:spPr>
          <a:xfrm>
            <a:off x="9987648" y="4090156"/>
            <a:ext cx="3289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dirty="0"/>
              <a:t>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C1826EB-FC78-F012-A46F-A69033C09F31}"/>
              </a:ext>
            </a:extLst>
          </p:cNvPr>
          <p:cNvSpPr txBox="1"/>
          <p:nvPr/>
        </p:nvSpPr>
        <p:spPr>
          <a:xfrm>
            <a:off x="10465709" y="4087050"/>
            <a:ext cx="3289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dirty="0"/>
              <a:t>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ECFF5D8-6006-4AA1-0CC1-5AFCA64A15F1}"/>
              </a:ext>
            </a:extLst>
          </p:cNvPr>
          <p:cNvSpPr txBox="1"/>
          <p:nvPr/>
        </p:nvSpPr>
        <p:spPr>
          <a:xfrm>
            <a:off x="10982005" y="4099491"/>
            <a:ext cx="3289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dirty="0"/>
              <a:t>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0158FDA-A8EC-5D6C-B0FF-629D2E99846F}"/>
              </a:ext>
            </a:extLst>
          </p:cNvPr>
          <p:cNvSpPr txBox="1"/>
          <p:nvPr/>
        </p:nvSpPr>
        <p:spPr>
          <a:xfrm>
            <a:off x="11432074" y="4074615"/>
            <a:ext cx="35689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tx1"/>
                </a:solidFill>
                <a:latin typeface="Times-Roman"/>
              </a:rPr>
              <a:t>∞</a:t>
            </a:r>
            <a:endParaRPr lang="en-IN" b="1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CF1D053-17A0-0430-62FE-7E393FDF4496}"/>
              </a:ext>
            </a:extLst>
          </p:cNvPr>
          <p:cNvSpPr/>
          <p:nvPr/>
        </p:nvSpPr>
        <p:spPr>
          <a:xfrm>
            <a:off x="3846806" y="2921870"/>
            <a:ext cx="289249" cy="43410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51874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24" grpId="0"/>
      <p:bldP spid="4" grpId="0"/>
      <p:bldP spid="7" grpId="0"/>
      <p:bldP spid="9" grpId="0"/>
      <p:bldP spid="10" grpId="0"/>
      <p:bldP spid="14" grpId="0"/>
      <p:bldP spid="6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179EE5-F5C3-D656-5B74-70B81F197A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F330A68-8910-B624-2B3F-0116E4CBF0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3973" y="111007"/>
            <a:ext cx="4470590" cy="216305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E45730C-7CB5-97BC-7358-AA46C881AE61}"/>
              </a:ext>
            </a:extLst>
          </p:cNvPr>
          <p:cNvSpPr txBox="1"/>
          <p:nvPr/>
        </p:nvSpPr>
        <p:spPr>
          <a:xfrm>
            <a:off x="501521" y="279543"/>
            <a:ext cx="6337818" cy="4206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 err="1">
                <a:solidFill>
                  <a:schemeClr val="tx1"/>
                </a:solidFill>
                <a:latin typeface="Times-Roman"/>
                <a:cs typeface="Calibri" panose="020F0502020204030204" pitchFamily="34" charset="0"/>
              </a:rPr>
              <a:t>dist</a:t>
            </a:r>
            <a:r>
              <a:rPr lang="en-US" sz="2800" b="1" baseline="30000" dirty="0" err="1">
                <a:solidFill>
                  <a:schemeClr val="tx1"/>
                </a:solidFill>
                <a:latin typeface="Times-Roman"/>
              </a:rPr>
              <a:t>k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 (u) 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 = min {</a:t>
            </a:r>
            <a:r>
              <a:rPr lang="en-US" b="1" dirty="0">
                <a:solidFill>
                  <a:schemeClr val="tx1"/>
                </a:solidFill>
                <a:latin typeface="Times-Roman"/>
                <a:cs typeface="Calibri" panose="020F0502020204030204" pitchFamily="34" charset="0"/>
              </a:rPr>
              <a:t>dist</a:t>
            </a:r>
            <a:r>
              <a:rPr lang="en-US" sz="2800" b="1" baseline="30000" dirty="0">
                <a:solidFill>
                  <a:schemeClr val="tx1"/>
                </a:solidFill>
                <a:latin typeface="Times-Roman"/>
              </a:rPr>
              <a:t>k-1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 (u) 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 ,  min</a:t>
            </a:r>
            <a:r>
              <a:rPr lang="en-US" sz="3200" i="1" baseline="-25000" dirty="0">
                <a:solidFill>
                  <a:schemeClr val="tx1"/>
                </a:solidFill>
                <a:latin typeface="Times-Roman"/>
              </a:rPr>
              <a:t>i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 {</a:t>
            </a:r>
            <a:r>
              <a:rPr lang="en-US" b="1" dirty="0">
                <a:solidFill>
                  <a:schemeClr val="tx1"/>
                </a:solidFill>
                <a:latin typeface="Times-Roman"/>
                <a:cs typeface="Calibri" panose="020F0502020204030204" pitchFamily="34" charset="0"/>
              </a:rPr>
              <a:t>dist</a:t>
            </a:r>
            <a:r>
              <a:rPr lang="en-US" sz="2800" b="1" baseline="30000" dirty="0">
                <a:solidFill>
                  <a:schemeClr val="tx1"/>
                </a:solidFill>
                <a:latin typeface="Times-Roman"/>
              </a:rPr>
              <a:t>k-1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 (</a:t>
            </a:r>
            <a:r>
              <a:rPr lang="en-US" b="1" dirty="0" err="1">
                <a:solidFill>
                  <a:schemeClr val="tx1"/>
                </a:solidFill>
                <a:latin typeface="Times-Roman"/>
              </a:rPr>
              <a:t>i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) </a:t>
            </a:r>
            <a:r>
              <a:rPr lang="en-US" sz="2400" b="1" baseline="-25000" dirty="0">
                <a:solidFill>
                  <a:schemeClr val="tx1"/>
                </a:solidFill>
                <a:latin typeface="Times-Roman"/>
              </a:rPr>
              <a:t>+</a:t>
            </a:r>
            <a:r>
              <a:rPr lang="en-US" b="1" baseline="-25000" dirty="0">
                <a:solidFill>
                  <a:schemeClr val="tx1"/>
                </a:solidFill>
                <a:latin typeface="Times-Roman"/>
              </a:rPr>
              <a:t> 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 cost[</a:t>
            </a:r>
            <a:r>
              <a:rPr lang="en-US" b="1" dirty="0" err="1">
                <a:solidFill>
                  <a:schemeClr val="tx1"/>
                </a:solidFill>
                <a:latin typeface="Times-Roman"/>
              </a:rPr>
              <a:t>i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 , u]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 }}</a:t>
            </a:r>
            <a:endParaRPr lang="en-IN" dirty="0"/>
          </a:p>
        </p:txBody>
      </p: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6A6DC87F-EBC3-E990-DA6F-356383763F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4044967"/>
              </p:ext>
            </p:extLst>
          </p:nvPr>
        </p:nvGraphicFramePr>
        <p:xfrm>
          <a:off x="7556563" y="2830381"/>
          <a:ext cx="4470588" cy="33951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6732">
                  <a:extLst>
                    <a:ext uri="{9D8B030D-6E8A-4147-A177-3AD203B41FA5}">
                      <a16:colId xmlns:a16="http://schemas.microsoft.com/office/drawing/2014/main" val="3728264496"/>
                    </a:ext>
                  </a:extLst>
                </a:gridCol>
                <a:gridCol w="496732">
                  <a:extLst>
                    <a:ext uri="{9D8B030D-6E8A-4147-A177-3AD203B41FA5}">
                      <a16:colId xmlns:a16="http://schemas.microsoft.com/office/drawing/2014/main" val="1800670395"/>
                    </a:ext>
                  </a:extLst>
                </a:gridCol>
                <a:gridCol w="496732">
                  <a:extLst>
                    <a:ext uri="{9D8B030D-6E8A-4147-A177-3AD203B41FA5}">
                      <a16:colId xmlns:a16="http://schemas.microsoft.com/office/drawing/2014/main" val="2478736959"/>
                    </a:ext>
                  </a:extLst>
                </a:gridCol>
                <a:gridCol w="496732">
                  <a:extLst>
                    <a:ext uri="{9D8B030D-6E8A-4147-A177-3AD203B41FA5}">
                      <a16:colId xmlns:a16="http://schemas.microsoft.com/office/drawing/2014/main" val="1064946114"/>
                    </a:ext>
                  </a:extLst>
                </a:gridCol>
                <a:gridCol w="496732">
                  <a:extLst>
                    <a:ext uri="{9D8B030D-6E8A-4147-A177-3AD203B41FA5}">
                      <a16:colId xmlns:a16="http://schemas.microsoft.com/office/drawing/2014/main" val="3091800480"/>
                    </a:ext>
                  </a:extLst>
                </a:gridCol>
                <a:gridCol w="496732">
                  <a:extLst>
                    <a:ext uri="{9D8B030D-6E8A-4147-A177-3AD203B41FA5}">
                      <a16:colId xmlns:a16="http://schemas.microsoft.com/office/drawing/2014/main" val="3873093313"/>
                    </a:ext>
                  </a:extLst>
                </a:gridCol>
                <a:gridCol w="496732">
                  <a:extLst>
                    <a:ext uri="{9D8B030D-6E8A-4147-A177-3AD203B41FA5}">
                      <a16:colId xmlns:a16="http://schemas.microsoft.com/office/drawing/2014/main" val="1941873386"/>
                    </a:ext>
                  </a:extLst>
                </a:gridCol>
                <a:gridCol w="496732">
                  <a:extLst>
                    <a:ext uri="{9D8B030D-6E8A-4147-A177-3AD203B41FA5}">
                      <a16:colId xmlns:a16="http://schemas.microsoft.com/office/drawing/2014/main" val="2440181907"/>
                    </a:ext>
                  </a:extLst>
                </a:gridCol>
                <a:gridCol w="496732">
                  <a:extLst>
                    <a:ext uri="{9D8B030D-6E8A-4147-A177-3AD203B41FA5}">
                      <a16:colId xmlns:a16="http://schemas.microsoft.com/office/drawing/2014/main" val="4046546919"/>
                    </a:ext>
                  </a:extLst>
                </a:gridCol>
              </a:tblGrid>
              <a:tr h="424392">
                <a:tc rowSpan="2" gridSpan="2">
                  <a:txBody>
                    <a:bodyPr/>
                    <a:lstStyle/>
                    <a:p>
                      <a:pPr algn="ctr"/>
                      <a:endParaRPr lang="en-IN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en-IN" dirty="0" err="1"/>
                        <a:t>dist</a:t>
                      </a:r>
                      <a:r>
                        <a:rPr lang="en-IN" sz="2800" baseline="38000" dirty="0" err="1"/>
                        <a:t>k</a:t>
                      </a:r>
                      <a:r>
                        <a:rPr lang="en-IN" dirty="0"/>
                        <a:t>[u]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8173852"/>
                  </a:ext>
                </a:extLst>
              </a:tr>
              <a:tr h="424392">
                <a:tc gridSpan="2" v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5019342"/>
                  </a:ext>
                </a:extLst>
              </a:tr>
              <a:tr h="424392">
                <a:tc rowSpan="6">
                  <a:txBody>
                    <a:bodyPr/>
                    <a:lstStyle/>
                    <a:p>
                      <a:pPr algn="ctr"/>
                      <a:r>
                        <a:rPr lang="en-IN" dirty="0"/>
                        <a:t>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∞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b="1" dirty="0"/>
                        <a:t>∞</a:t>
                      </a:r>
                      <a:endParaRPr lang="en-IN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b="1" dirty="0"/>
                        <a:t>∞</a:t>
                      </a:r>
                      <a:endParaRPr lang="en-IN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3258432"/>
                  </a:ext>
                </a:extLst>
              </a:tr>
              <a:tr h="424392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1" dirty="0"/>
                        <a:t>∞</a:t>
                      </a:r>
                      <a:endParaRPr lang="en-IN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5634879"/>
                  </a:ext>
                </a:extLst>
              </a:tr>
              <a:tr h="424392">
                <a:tc v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5258684"/>
                  </a:ext>
                </a:extLst>
              </a:tr>
              <a:tr h="424392">
                <a:tc v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1976902"/>
                  </a:ext>
                </a:extLst>
              </a:tr>
              <a:tr h="424392">
                <a:tc v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6299666"/>
                  </a:ext>
                </a:extLst>
              </a:tr>
              <a:tr h="424392">
                <a:tc v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2497"/>
                  </a:ext>
                </a:extLst>
              </a:tr>
            </a:tbl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484166FD-7425-5871-2CE5-332E72B2F06F}"/>
              </a:ext>
            </a:extLst>
          </p:cNvPr>
          <p:cNvSpPr txBox="1"/>
          <p:nvPr/>
        </p:nvSpPr>
        <p:spPr>
          <a:xfrm>
            <a:off x="501521" y="743730"/>
            <a:ext cx="6097554" cy="18569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tx1"/>
                </a:solidFill>
                <a:latin typeface="Times-Roman"/>
                <a:cs typeface="Calibri" panose="020F0502020204030204" pitchFamily="34" charset="0"/>
              </a:rPr>
              <a:t>dist</a:t>
            </a:r>
            <a:r>
              <a:rPr lang="en-US" sz="2800" b="1" baseline="30000" dirty="0">
                <a:latin typeface="Times-Roman"/>
                <a:cs typeface="Calibri" panose="020F0502020204030204" pitchFamily="34" charset="0"/>
              </a:rPr>
              <a:t>3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 (1) 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 = min {</a:t>
            </a:r>
            <a:r>
              <a:rPr lang="en-US" b="1" dirty="0">
                <a:solidFill>
                  <a:schemeClr val="tx1"/>
                </a:solidFill>
                <a:latin typeface="Times-Roman"/>
                <a:cs typeface="Calibri" panose="020F0502020204030204" pitchFamily="34" charset="0"/>
              </a:rPr>
              <a:t>dist</a:t>
            </a:r>
            <a:r>
              <a:rPr lang="en-US" sz="2800" b="1" baseline="30000" dirty="0">
                <a:latin typeface="Times-Roman"/>
                <a:cs typeface="Calibri" panose="020F0502020204030204" pitchFamily="34" charset="0"/>
              </a:rPr>
              <a:t>1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 (1) 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 ,  min</a:t>
            </a:r>
            <a:r>
              <a:rPr lang="en-US" sz="3200" i="1" baseline="-25000" dirty="0">
                <a:solidFill>
                  <a:schemeClr val="tx1"/>
                </a:solidFill>
                <a:latin typeface="Times-Roman"/>
              </a:rPr>
              <a:t>i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 {</a:t>
            </a:r>
            <a:r>
              <a:rPr lang="en-US" b="1" dirty="0">
                <a:solidFill>
                  <a:schemeClr val="tx1"/>
                </a:solidFill>
                <a:latin typeface="Times-Roman"/>
                <a:cs typeface="Calibri" panose="020F0502020204030204" pitchFamily="34" charset="0"/>
              </a:rPr>
              <a:t>dist</a:t>
            </a:r>
            <a:r>
              <a:rPr lang="en-US" sz="2800" b="1" baseline="30000" dirty="0">
                <a:latin typeface="Times-Roman"/>
                <a:cs typeface="Calibri" panose="020F0502020204030204" pitchFamily="34" charset="0"/>
              </a:rPr>
              <a:t>1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 (2) </a:t>
            </a:r>
            <a:r>
              <a:rPr lang="en-US" sz="2400" b="1" baseline="-25000" dirty="0">
                <a:solidFill>
                  <a:schemeClr val="tx1"/>
                </a:solidFill>
                <a:latin typeface="Times-Roman"/>
              </a:rPr>
              <a:t>+</a:t>
            </a:r>
            <a:r>
              <a:rPr lang="en-US" b="1" baseline="-25000" dirty="0">
                <a:solidFill>
                  <a:schemeClr val="tx1"/>
                </a:solidFill>
                <a:latin typeface="Times-Roman"/>
              </a:rPr>
              <a:t> 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 cost[</a:t>
            </a:r>
            <a:r>
              <a:rPr lang="en-US" b="1" dirty="0">
                <a:latin typeface="Times-Roman"/>
              </a:rPr>
              <a:t>2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 , 1]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 ,</a:t>
            </a:r>
          </a:p>
          <a:p>
            <a:r>
              <a:rPr lang="en-US" dirty="0">
                <a:latin typeface="Times-Roman"/>
              </a:rPr>
              <a:t>                                                          </a:t>
            </a:r>
            <a:r>
              <a:rPr lang="en-US" b="1" dirty="0">
                <a:solidFill>
                  <a:schemeClr val="tx1"/>
                </a:solidFill>
                <a:latin typeface="Times-Roman"/>
                <a:cs typeface="Calibri" panose="020F0502020204030204" pitchFamily="34" charset="0"/>
              </a:rPr>
              <a:t>dist</a:t>
            </a:r>
            <a:r>
              <a:rPr lang="en-US" sz="2800" b="1" baseline="30000" dirty="0">
                <a:latin typeface="Times-Roman"/>
                <a:cs typeface="Calibri" panose="020F0502020204030204" pitchFamily="34" charset="0"/>
              </a:rPr>
              <a:t>1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 (3) </a:t>
            </a:r>
            <a:r>
              <a:rPr lang="en-US" sz="2400" b="1" baseline="-25000" dirty="0">
                <a:solidFill>
                  <a:schemeClr val="tx1"/>
                </a:solidFill>
                <a:latin typeface="Times-Roman"/>
              </a:rPr>
              <a:t>+</a:t>
            </a:r>
            <a:r>
              <a:rPr lang="en-US" b="1" baseline="-25000" dirty="0">
                <a:solidFill>
                  <a:schemeClr val="tx1"/>
                </a:solidFill>
                <a:latin typeface="Times-Roman"/>
              </a:rPr>
              <a:t> 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 cost[</a:t>
            </a:r>
            <a:r>
              <a:rPr lang="en-US" b="1" dirty="0">
                <a:latin typeface="Times-Roman"/>
              </a:rPr>
              <a:t>3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 , 1]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,</a:t>
            </a:r>
          </a:p>
          <a:p>
            <a:r>
              <a:rPr lang="en-US" b="1" dirty="0">
                <a:solidFill>
                  <a:schemeClr val="tx1"/>
                </a:solidFill>
                <a:latin typeface="Times-Roman"/>
                <a:cs typeface="Calibri" panose="020F0502020204030204" pitchFamily="34" charset="0"/>
              </a:rPr>
              <a:t>                                                          dist</a:t>
            </a:r>
            <a:r>
              <a:rPr lang="en-US" sz="2800" b="1" baseline="30000" dirty="0">
                <a:latin typeface="Times-Roman"/>
                <a:cs typeface="Calibri" panose="020F0502020204030204" pitchFamily="34" charset="0"/>
              </a:rPr>
              <a:t>1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 (4) </a:t>
            </a:r>
            <a:r>
              <a:rPr lang="en-US" sz="2400" b="1" baseline="-25000" dirty="0">
                <a:solidFill>
                  <a:schemeClr val="tx1"/>
                </a:solidFill>
                <a:latin typeface="Times-Roman"/>
              </a:rPr>
              <a:t>+</a:t>
            </a:r>
            <a:r>
              <a:rPr lang="en-US" b="1" baseline="-25000" dirty="0">
                <a:solidFill>
                  <a:schemeClr val="tx1"/>
                </a:solidFill>
                <a:latin typeface="Times-Roman"/>
              </a:rPr>
              <a:t> 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 cost[4 , 1],</a:t>
            </a:r>
          </a:p>
          <a:p>
            <a:r>
              <a:rPr lang="en-US" b="1" dirty="0">
                <a:solidFill>
                  <a:schemeClr val="tx1"/>
                </a:solidFill>
                <a:latin typeface="Times-Roman"/>
                <a:cs typeface="Calibri" panose="020F0502020204030204" pitchFamily="34" charset="0"/>
              </a:rPr>
              <a:t>			          dist</a:t>
            </a:r>
            <a:r>
              <a:rPr lang="en-US" sz="2800" b="1" baseline="30000" dirty="0">
                <a:latin typeface="Times-Roman"/>
                <a:cs typeface="Calibri" panose="020F0502020204030204" pitchFamily="34" charset="0"/>
              </a:rPr>
              <a:t>1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 (5) </a:t>
            </a:r>
            <a:r>
              <a:rPr lang="en-US" sz="2400" b="1" baseline="-25000" dirty="0">
                <a:solidFill>
                  <a:schemeClr val="tx1"/>
                </a:solidFill>
                <a:latin typeface="Times-Roman"/>
              </a:rPr>
              <a:t>+</a:t>
            </a:r>
            <a:r>
              <a:rPr lang="en-US" b="1" baseline="-25000" dirty="0">
                <a:solidFill>
                  <a:schemeClr val="tx1"/>
                </a:solidFill>
                <a:latin typeface="Times-Roman"/>
              </a:rPr>
              <a:t> 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 cost[5 , 1],</a:t>
            </a:r>
          </a:p>
          <a:p>
            <a:r>
              <a:rPr lang="en-US" b="1" dirty="0">
                <a:solidFill>
                  <a:schemeClr val="tx1"/>
                </a:solidFill>
                <a:latin typeface="Times-Roman"/>
                <a:cs typeface="Calibri" panose="020F0502020204030204" pitchFamily="34" charset="0"/>
              </a:rPr>
              <a:t>                                                          dist</a:t>
            </a:r>
            <a:r>
              <a:rPr lang="en-US" sz="2800" b="1" baseline="30000" dirty="0">
                <a:latin typeface="Times-Roman"/>
                <a:cs typeface="Calibri" panose="020F0502020204030204" pitchFamily="34" charset="0"/>
              </a:rPr>
              <a:t>1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 (6) </a:t>
            </a:r>
            <a:r>
              <a:rPr lang="en-US" sz="2400" b="1" baseline="-25000" dirty="0">
                <a:solidFill>
                  <a:schemeClr val="tx1"/>
                </a:solidFill>
                <a:latin typeface="Times-Roman"/>
              </a:rPr>
              <a:t>+</a:t>
            </a:r>
            <a:r>
              <a:rPr lang="en-US" b="1" baseline="-25000" dirty="0">
                <a:solidFill>
                  <a:schemeClr val="tx1"/>
                </a:solidFill>
                <a:latin typeface="Times-Roman"/>
              </a:rPr>
              <a:t> 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 cost[6 , 1],</a:t>
            </a:r>
          </a:p>
          <a:p>
            <a:r>
              <a:rPr lang="en-US" b="1" dirty="0">
                <a:solidFill>
                  <a:schemeClr val="tx1"/>
                </a:solidFill>
                <a:latin typeface="Times-Roman"/>
                <a:cs typeface="Calibri" panose="020F0502020204030204" pitchFamily="34" charset="0"/>
              </a:rPr>
              <a:t>			          dist</a:t>
            </a:r>
            <a:r>
              <a:rPr lang="en-US" sz="2800" b="1" baseline="30000" dirty="0">
                <a:latin typeface="Times-Roman"/>
                <a:cs typeface="Calibri" panose="020F0502020204030204" pitchFamily="34" charset="0"/>
              </a:rPr>
              <a:t>1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 (7) </a:t>
            </a:r>
            <a:r>
              <a:rPr lang="en-US" sz="2400" b="1" baseline="-25000" dirty="0">
                <a:solidFill>
                  <a:schemeClr val="tx1"/>
                </a:solidFill>
                <a:latin typeface="Times-Roman"/>
              </a:rPr>
              <a:t>+</a:t>
            </a:r>
            <a:r>
              <a:rPr lang="en-US" b="1" baseline="-25000" dirty="0">
                <a:solidFill>
                  <a:schemeClr val="tx1"/>
                </a:solidFill>
                <a:latin typeface="Times-Roman"/>
              </a:rPr>
              <a:t> 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 cost[7 , 1]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} }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721EAE6-9D4D-C135-A84B-22963FE86863}"/>
              </a:ext>
            </a:extLst>
          </p:cNvPr>
          <p:cNvSpPr txBox="1"/>
          <p:nvPr/>
        </p:nvSpPr>
        <p:spPr>
          <a:xfrm>
            <a:off x="1285304" y="2583247"/>
            <a:ext cx="6812452" cy="4206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Times-Roman"/>
              </a:rPr>
              <a:t>= min {</a:t>
            </a:r>
            <a:r>
              <a:rPr lang="en-US" dirty="0">
                <a:latin typeface="Times-Roman"/>
                <a:cs typeface="Calibri" panose="020F0502020204030204" pitchFamily="34" charset="0"/>
              </a:rPr>
              <a:t>0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 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 , min</a:t>
            </a:r>
            <a:r>
              <a:rPr lang="en-US" sz="3200" i="1" baseline="-25000" dirty="0">
                <a:solidFill>
                  <a:schemeClr val="tx1"/>
                </a:solidFill>
                <a:latin typeface="Times-Roman"/>
              </a:rPr>
              <a:t>i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{ 6 +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 ∞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, 5 + ∞, 5 + 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∞, ∞ + ∞, ∞ + ∞, ∞ + ∞ }} 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   </a:t>
            </a:r>
            <a:endParaRPr lang="en-IN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B6F54B9-7C21-98CA-72E7-C6F6169B8ADC}"/>
              </a:ext>
            </a:extLst>
          </p:cNvPr>
          <p:cNvSpPr txBox="1"/>
          <p:nvPr/>
        </p:nvSpPr>
        <p:spPr>
          <a:xfrm>
            <a:off x="1313297" y="3017348"/>
            <a:ext cx="6812452" cy="4206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Times-Roman"/>
              </a:rPr>
              <a:t>= min {</a:t>
            </a:r>
            <a:r>
              <a:rPr lang="en-US" dirty="0">
                <a:latin typeface="Times-Roman"/>
                <a:cs typeface="Calibri" panose="020F0502020204030204" pitchFamily="34" charset="0"/>
              </a:rPr>
              <a:t>0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 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 , min</a:t>
            </a:r>
            <a:r>
              <a:rPr lang="en-US" sz="3200" i="1" baseline="-25000" dirty="0">
                <a:solidFill>
                  <a:schemeClr val="tx1"/>
                </a:solidFill>
                <a:latin typeface="Times-Roman"/>
              </a:rPr>
              <a:t>i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{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∞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, ∞, 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∞, ∞, ∞, ∞ 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}}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 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=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 0 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   </a:t>
            </a:r>
            <a:endParaRPr lang="en-IN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4BE26B1-3E3C-79AF-CA8B-C9D8CE8231C0}"/>
              </a:ext>
            </a:extLst>
          </p:cNvPr>
          <p:cNvSpPr txBox="1"/>
          <p:nvPr/>
        </p:nvSpPr>
        <p:spPr>
          <a:xfrm>
            <a:off x="8647145" y="4565273"/>
            <a:ext cx="3289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0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980897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24" grpId="0"/>
      <p:bldP spid="3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AD7C95-FBD4-9F62-7FD0-0DFF1E8AD8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B04FE6D-D817-F5CC-83B2-AA9BBBA706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3973" y="111007"/>
            <a:ext cx="4470590" cy="2163059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5F09CEC-AB85-C529-31EC-9AC5111EA262}"/>
              </a:ext>
            </a:extLst>
          </p:cNvPr>
          <p:cNvGraphicFramePr>
            <a:graphicFrameLocks noGrp="1"/>
          </p:cNvGraphicFramePr>
          <p:nvPr/>
        </p:nvGraphicFramePr>
        <p:xfrm>
          <a:off x="7393804" y="2763070"/>
          <a:ext cx="4470588" cy="33951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6732">
                  <a:extLst>
                    <a:ext uri="{9D8B030D-6E8A-4147-A177-3AD203B41FA5}">
                      <a16:colId xmlns:a16="http://schemas.microsoft.com/office/drawing/2014/main" val="3728264496"/>
                    </a:ext>
                  </a:extLst>
                </a:gridCol>
                <a:gridCol w="496732">
                  <a:extLst>
                    <a:ext uri="{9D8B030D-6E8A-4147-A177-3AD203B41FA5}">
                      <a16:colId xmlns:a16="http://schemas.microsoft.com/office/drawing/2014/main" val="1800670395"/>
                    </a:ext>
                  </a:extLst>
                </a:gridCol>
                <a:gridCol w="496732">
                  <a:extLst>
                    <a:ext uri="{9D8B030D-6E8A-4147-A177-3AD203B41FA5}">
                      <a16:colId xmlns:a16="http://schemas.microsoft.com/office/drawing/2014/main" val="2478736959"/>
                    </a:ext>
                  </a:extLst>
                </a:gridCol>
                <a:gridCol w="496732">
                  <a:extLst>
                    <a:ext uri="{9D8B030D-6E8A-4147-A177-3AD203B41FA5}">
                      <a16:colId xmlns:a16="http://schemas.microsoft.com/office/drawing/2014/main" val="1064946114"/>
                    </a:ext>
                  </a:extLst>
                </a:gridCol>
                <a:gridCol w="496732">
                  <a:extLst>
                    <a:ext uri="{9D8B030D-6E8A-4147-A177-3AD203B41FA5}">
                      <a16:colId xmlns:a16="http://schemas.microsoft.com/office/drawing/2014/main" val="3091800480"/>
                    </a:ext>
                  </a:extLst>
                </a:gridCol>
                <a:gridCol w="496732">
                  <a:extLst>
                    <a:ext uri="{9D8B030D-6E8A-4147-A177-3AD203B41FA5}">
                      <a16:colId xmlns:a16="http://schemas.microsoft.com/office/drawing/2014/main" val="3873093313"/>
                    </a:ext>
                  </a:extLst>
                </a:gridCol>
                <a:gridCol w="496732">
                  <a:extLst>
                    <a:ext uri="{9D8B030D-6E8A-4147-A177-3AD203B41FA5}">
                      <a16:colId xmlns:a16="http://schemas.microsoft.com/office/drawing/2014/main" val="1941873386"/>
                    </a:ext>
                  </a:extLst>
                </a:gridCol>
                <a:gridCol w="496732">
                  <a:extLst>
                    <a:ext uri="{9D8B030D-6E8A-4147-A177-3AD203B41FA5}">
                      <a16:colId xmlns:a16="http://schemas.microsoft.com/office/drawing/2014/main" val="2440181907"/>
                    </a:ext>
                  </a:extLst>
                </a:gridCol>
                <a:gridCol w="496732">
                  <a:extLst>
                    <a:ext uri="{9D8B030D-6E8A-4147-A177-3AD203B41FA5}">
                      <a16:colId xmlns:a16="http://schemas.microsoft.com/office/drawing/2014/main" val="4046546919"/>
                    </a:ext>
                  </a:extLst>
                </a:gridCol>
              </a:tblGrid>
              <a:tr h="424392">
                <a:tc rowSpan="2" gridSpan="2">
                  <a:txBody>
                    <a:bodyPr/>
                    <a:lstStyle/>
                    <a:p>
                      <a:pPr algn="ctr"/>
                      <a:endParaRPr lang="en-IN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en-IN" dirty="0" err="1"/>
                        <a:t>dist</a:t>
                      </a:r>
                      <a:r>
                        <a:rPr lang="en-IN" sz="2800" baseline="38000" dirty="0" err="1"/>
                        <a:t>k</a:t>
                      </a:r>
                      <a:r>
                        <a:rPr lang="en-IN" dirty="0"/>
                        <a:t>[u]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8173852"/>
                  </a:ext>
                </a:extLst>
              </a:tr>
              <a:tr h="424392">
                <a:tc gridSpan="2" v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5019342"/>
                  </a:ext>
                </a:extLst>
              </a:tr>
              <a:tr h="424392">
                <a:tc rowSpan="6">
                  <a:txBody>
                    <a:bodyPr/>
                    <a:lstStyle/>
                    <a:p>
                      <a:pPr algn="ctr"/>
                      <a:r>
                        <a:rPr lang="en-IN" dirty="0"/>
                        <a:t>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3258432"/>
                  </a:ext>
                </a:extLst>
              </a:tr>
              <a:tr h="424392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5634879"/>
                  </a:ext>
                </a:extLst>
              </a:tr>
              <a:tr h="424392">
                <a:tc v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5258684"/>
                  </a:ext>
                </a:extLst>
              </a:tr>
              <a:tr h="424392">
                <a:tc v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1976902"/>
                  </a:ext>
                </a:extLst>
              </a:tr>
              <a:tr h="424392">
                <a:tc v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6299666"/>
                  </a:ext>
                </a:extLst>
              </a:tr>
              <a:tr h="424392">
                <a:tc v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2497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1D4D636F-5E32-AA0F-F8BC-DD363F71392D}"/>
              </a:ext>
            </a:extLst>
          </p:cNvPr>
          <p:cNvSpPr txBox="1"/>
          <p:nvPr/>
        </p:nvSpPr>
        <p:spPr>
          <a:xfrm>
            <a:off x="501520" y="139582"/>
            <a:ext cx="6328487" cy="4206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 err="1">
                <a:solidFill>
                  <a:schemeClr val="tx1"/>
                </a:solidFill>
                <a:latin typeface="Times-Roman"/>
                <a:cs typeface="Calibri" panose="020F0502020204030204" pitchFamily="34" charset="0"/>
              </a:rPr>
              <a:t>dist</a:t>
            </a:r>
            <a:r>
              <a:rPr lang="en-US" sz="2800" b="1" baseline="30000" dirty="0" err="1">
                <a:solidFill>
                  <a:schemeClr val="tx1"/>
                </a:solidFill>
                <a:latin typeface="Times-Roman"/>
              </a:rPr>
              <a:t>k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 (u) 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 = min {</a:t>
            </a:r>
            <a:r>
              <a:rPr lang="en-US" b="1" dirty="0">
                <a:solidFill>
                  <a:schemeClr val="tx1"/>
                </a:solidFill>
                <a:latin typeface="Times-Roman"/>
                <a:cs typeface="Calibri" panose="020F0502020204030204" pitchFamily="34" charset="0"/>
              </a:rPr>
              <a:t>dist</a:t>
            </a:r>
            <a:r>
              <a:rPr lang="en-US" sz="2800" b="1" baseline="30000" dirty="0">
                <a:solidFill>
                  <a:schemeClr val="tx1"/>
                </a:solidFill>
                <a:latin typeface="Times-Roman"/>
              </a:rPr>
              <a:t>k-1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 (u) 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 ,  min</a:t>
            </a:r>
            <a:r>
              <a:rPr lang="en-US" sz="3200" i="1" baseline="-25000" dirty="0">
                <a:solidFill>
                  <a:schemeClr val="tx1"/>
                </a:solidFill>
                <a:latin typeface="Times-Roman"/>
              </a:rPr>
              <a:t>i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 {</a:t>
            </a:r>
            <a:r>
              <a:rPr lang="en-US" b="1" dirty="0">
                <a:solidFill>
                  <a:schemeClr val="tx1"/>
                </a:solidFill>
                <a:latin typeface="Times-Roman"/>
                <a:cs typeface="Calibri" panose="020F0502020204030204" pitchFamily="34" charset="0"/>
              </a:rPr>
              <a:t>dist</a:t>
            </a:r>
            <a:r>
              <a:rPr lang="en-US" sz="2800" b="1" baseline="30000" dirty="0">
                <a:solidFill>
                  <a:schemeClr val="tx1"/>
                </a:solidFill>
                <a:latin typeface="Times-Roman"/>
              </a:rPr>
              <a:t>k-1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 (</a:t>
            </a:r>
            <a:r>
              <a:rPr lang="en-US" b="1" dirty="0" err="1">
                <a:solidFill>
                  <a:schemeClr val="tx1"/>
                </a:solidFill>
                <a:latin typeface="Times-Roman"/>
              </a:rPr>
              <a:t>i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) </a:t>
            </a:r>
            <a:r>
              <a:rPr lang="en-US" sz="2400" b="1" baseline="-25000" dirty="0">
                <a:solidFill>
                  <a:schemeClr val="tx1"/>
                </a:solidFill>
                <a:latin typeface="Times-Roman"/>
              </a:rPr>
              <a:t>+</a:t>
            </a:r>
            <a:r>
              <a:rPr lang="en-US" b="1" baseline="-25000" dirty="0">
                <a:solidFill>
                  <a:schemeClr val="tx1"/>
                </a:solidFill>
                <a:latin typeface="Times-Roman"/>
              </a:rPr>
              <a:t> 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 cost[</a:t>
            </a:r>
            <a:r>
              <a:rPr lang="en-US" b="1" dirty="0" err="1">
                <a:solidFill>
                  <a:schemeClr val="tx1"/>
                </a:solidFill>
                <a:latin typeface="Times-Roman"/>
              </a:rPr>
              <a:t>i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 , u]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 }}</a:t>
            </a:r>
            <a:endParaRPr lang="en-IN" dirty="0"/>
          </a:p>
        </p:txBody>
      </p: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8D0FBE1E-799E-51FF-1CF4-69F7D7A908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5134251"/>
              </p:ext>
            </p:extLst>
          </p:nvPr>
        </p:nvGraphicFramePr>
        <p:xfrm>
          <a:off x="7397942" y="2763070"/>
          <a:ext cx="4470588" cy="33951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6732">
                  <a:extLst>
                    <a:ext uri="{9D8B030D-6E8A-4147-A177-3AD203B41FA5}">
                      <a16:colId xmlns:a16="http://schemas.microsoft.com/office/drawing/2014/main" val="3728264496"/>
                    </a:ext>
                  </a:extLst>
                </a:gridCol>
                <a:gridCol w="496732">
                  <a:extLst>
                    <a:ext uri="{9D8B030D-6E8A-4147-A177-3AD203B41FA5}">
                      <a16:colId xmlns:a16="http://schemas.microsoft.com/office/drawing/2014/main" val="1800670395"/>
                    </a:ext>
                  </a:extLst>
                </a:gridCol>
                <a:gridCol w="496732">
                  <a:extLst>
                    <a:ext uri="{9D8B030D-6E8A-4147-A177-3AD203B41FA5}">
                      <a16:colId xmlns:a16="http://schemas.microsoft.com/office/drawing/2014/main" val="2478736959"/>
                    </a:ext>
                  </a:extLst>
                </a:gridCol>
                <a:gridCol w="496732">
                  <a:extLst>
                    <a:ext uri="{9D8B030D-6E8A-4147-A177-3AD203B41FA5}">
                      <a16:colId xmlns:a16="http://schemas.microsoft.com/office/drawing/2014/main" val="1064946114"/>
                    </a:ext>
                  </a:extLst>
                </a:gridCol>
                <a:gridCol w="496732">
                  <a:extLst>
                    <a:ext uri="{9D8B030D-6E8A-4147-A177-3AD203B41FA5}">
                      <a16:colId xmlns:a16="http://schemas.microsoft.com/office/drawing/2014/main" val="3091800480"/>
                    </a:ext>
                  </a:extLst>
                </a:gridCol>
                <a:gridCol w="496732">
                  <a:extLst>
                    <a:ext uri="{9D8B030D-6E8A-4147-A177-3AD203B41FA5}">
                      <a16:colId xmlns:a16="http://schemas.microsoft.com/office/drawing/2014/main" val="3873093313"/>
                    </a:ext>
                  </a:extLst>
                </a:gridCol>
                <a:gridCol w="496732">
                  <a:extLst>
                    <a:ext uri="{9D8B030D-6E8A-4147-A177-3AD203B41FA5}">
                      <a16:colId xmlns:a16="http://schemas.microsoft.com/office/drawing/2014/main" val="1941873386"/>
                    </a:ext>
                  </a:extLst>
                </a:gridCol>
                <a:gridCol w="496732">
                  <a:extLst>
                    <a:ext uri="{9D8B030D-6E8A-4147-A177-3AD203B41FA5}">
                      <a16:colId xmlns:a16="http://schemas.microsoft.com/office/drawing/2014/main" val="2440181907"/>
                    </a:ext>
                  </a:extLst>
                </a:gridCol>
                <a:gridCol w="496732">
                  <a:extLst>
                    <a:ext uri="{9D8B030D-6E8A-4147-A177-3AD203B41FA5}">
                      <a16:colId xmlns:a16="http://schemas.microsoft.com/office/drawing/2014/main" val="4046546919"/>
                    </a:ext>
                  </a:extLst>
                </a:gridCol>
              </a:tblGrid>
              <a:tr h="424392">
                <a:tc rowSpan="2" gridSpan="2">
                  <a:txBody>
                    <a:bodyPr/>
                    <a:lstStyle/>
                    <a:p>
                      <a:pPr algn="ctr"/>
                      <a:endParaRPr lang="en-IN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en-IN" dirty="0" err="1"/>
                        <a:t>dist</a:t>
                      </a:r>
                      <a:r>
                        <a:rPr lang="en-IN" sz="2800" baseline="38000" dirty="0" err="1"/>
                        <a:t>k</a:t>
                      </a:r>
                      <a:r>
                        <a:rPr lang="en-IN" dirty="0"/>
                        <a:t>[u]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8173852"/>
                  </a:ext>
                </a:extLst>
              </a:tr>
              <a:tr h="424392">
                <a:tc gridSpan="2" v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5019342"/>
                  </a:ext>
                </a:extLst>
              </a:tr>
              <a:tr h="424392">
                <a:tc rowSpan="6">
                  <a:txBody>
                    <a:bodyPr/>
                    <a:lstStyle/>
                    <a:p>
                      <a:pPr algn="ctr"/>
                      <a:r>
                        <a:rPr lang="en-IN" dirty="0"/>
                        <a:t>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∞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b="1" dirty="0"/>
                        <a:t>∞</a:t>
                      </a:r>
                      <a:endParaRPr lang="en-IN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b="1" dirty="0"/>
                        <a:t>∞</a:t>
                      </a:r>
                      <a:endParaRPr lang="en-IN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3258432"/>
                  </a:ext>
                </a:extLst>
              </a:tr>
              <a:tr h="424392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b="1" dirty="0"/>
                        <a:t>∞</a:t>
                      </a:r>
                      <a:endParaRPr lang="en-IN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5634879"/>
                  </a:ext>
                </a:extLst>
              </a:tr>
              <a:tr h="424392">
                <a:tc v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5258684"/>
                  </a:ext>
                </a:extLst>
              </a:tr>
              <a:tr h="424392">
                <a:tc v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1976902"/>
                  </a:ext>
                </a:extLst>
              </a:tr>
              <a:tr h="424392">
                <a:tc v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6299666"/>
                  </a:ext>
                </a:extLst>
              </a:tr>
              <a:tr h="424392">
                <a:tc v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2497"/>
                  </a:ext>
                </a:extLst>
              </a:tr>
            </a:tbl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3650874A-F5A1-0E8E-E063-D3175C58799C}"/>
              </a:ext>
            </a:extLst>
          </p:cNvPr>
          <p:cNvSpPr txBox="1"/>
          <p:nvPr/>
        </p:nvSpPr>
        <p:spPr>
          <a:xfrm>
            <a:off x="501521" y="622429"/>
            <a:ext cx="6097554" cy="18569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tx1"/>
                </a:solidFill>
                <a:latin typeface="Times-Roman"/>
                <a:cs typeface="Calibri" panose="020F0502020204030204" pitchFamily="34" charset="0"/>
              </a:rPr>
              <a:t>dist</a:t>
            </a:r>
            <a:r>
              <a:rPr lang="en-US" sz="2800" b="1" baseline="30000" dirty="0">
                <a:latin typeface="Times-Roman"/>
                <a:cs typeface="Calibri" panose="020F0502020204030204" pitchFamily="34" charset="0"/>
              </a:rPr>
              <a:t>3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 (</a:t>
            </a:r>
            <a:r>
              <a:rPr lang="en-US" b="1" dirty="0">
                <a:latin typeface="Times-Roman"/>
              </a:rPr>
              <a:t>2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) 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 = min {</a:t>
            </a:r>
            <a:r>
              <a:rPr lang="en-US" b="1" dirty="0">
                <a:solidFill>
                  <a:schemeClr val="tx1"/>
                </a:solidFill>
                <a:latin typeface="Times-Roman"/>
                <a:cs typeface="Calibri" panose="020F0502020204030204" pitchFamily="34" charset="0"/>
              </a:rPr>
              <a:t>dist</a:t>
            </a:r>
            <a:r>
              <a:rPr lang="en-US" sz="2800" b="1" baseline="30000" dirty="0">
                <a:latin typeface="Times-Roman"/>
                <a:cs typeface="Calibri" panose="020F0502020204030204" pitchFamily="34" charset="0"/>
              </a:rPr>
              <a:t>2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 (</a:t>
            </a:r>
            <a:r>
              <a:rPr lang="en-US" b="1" dirty="0">
                <a:latin typeface="Times-Roman"/>
              </a:rPr>
              <a:t>2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) 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 ,  min</a:t>
            </a:r>
            <a:r>
              <a:rPr lang="en-US" sz="3200" i="1" baseline="-25000" dirty="0">
                <a:solidFill>
                  <a:schemeClr val="tx1"/>
                </a:solidFill>
                <a:latin typeface="Times-Roman"/>
              </a:rPr>
              <a:t>i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 {</a:t>
            </a:r>
            <a:r>
              <a:rPr lang="en-US" b="1" dirty="0">
                <a:solidFill>
                  <a:schemeClr val="tx1"/>
                </a:solidFill>
                <a:latin typeface="Times-Roman"/>
                <a:cs typeface="Calibri" panose="020F0502020204030204" pitchFamily="34" charset="0"/>
              </a:rPr>
              <a:t>dist</a:t>
            </a:r>
            <a:r>
              <a:rPr lang="en-US" sz="2800" b="1" baseline="30000" dirty="0">
                <a:latin typeface="Times-Roman"/>
                <a:cs typeface="Calibri" panose="020F0502020204030204" pitchFamily="34" charset="0"/>
              </a:rPr>
              <a:t>2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 (</a:t>
            </a:r>
            <a:r>
              <a:rPr lang="en-US" b="1" dirty="0">
                <a:latin typeface="Times-Roman"/>
              </a:rPr>
              <a:t>1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) </a:t>
            </a:r>
            <a:r>
              <a:rPr lang="en-US" sz="2400" b="1" baseline="-25000" dirty="0">
                <a:solidFill>
                  <a:schemeClr val="tx1"/>
                </a:solidFill>
                <a:latin typeface="Times-Roman"/>
              </a:rPr>
              <a:t>+</a:t>
            </a:r>
            <a:r>
              <a:rPr lang="en-US" b="1" baseline="-25000" dirty="0">
                <a:solidFill>
                  <a:schemeClr val="tx1"/>
                </a:solidFill>
                <a:latin typeface="Times-Roman"/>
              </a:rPr>
              <a:t> 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 cost[1 , 2]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 ,</a:t>
            </a:r>
          </a:p>
          <a:p>
            <a:r>
              <a:rPr lang="en-US" dirty="0">
                <a:latin typeface="Times-Roman"/>
              </a:rPr>
              <a:t>                                                          </a:t>
            </a:r>
            <a:r>
              <a:rPr lang="en-US" b="1" dirty="0">
                <a:solidFill>
                  <a:schemeClr val="tx1"/>
                </a:solidFill>
                <a:latin typeface="Times-Roman"/>
                <a:cs typeface="Calibri" panose="020F0502020204030204" pitchFamily="34" charset="0"/>
              </a:rPr>
              <a:t>dist</a:t>
            </a:r>
            <a:r>
              <a:rPr lang="en-US" sz="2800" b="1" baseline="30000" dirty="0">
                <a:latin typeface="Times-Roman"/>
                <a:cs typeface="Calibri" panose="020F0502020204030204" pitchFamily="34" charset="0"/>
              </a:rPr>
              <a:t>2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 (3) </a:t>
            </a:r>
            <a:r>
              <a:rPr lang="en-US" sz="2400" b="1" baseline="-25000" dirty="0">
                <a:solidFill>
                  <a:schemeClr val="tx1"/>
                </a:solidFill>
                <a:latin typeface="Times-Roman"/>
              </a:rPr>
              <a:t>+</a:t>
            </a:r>
            <a:r>
              <a:rPr lang="en-US" b="1" baseline="-25000" dirty="0">
                <a:solidFill>
                  <a:schemeClr val="tx1"/>
                </a:solidFill>
                <a:latin typeface="Times-Roman"/>
              </a:rPr>
              <a:t> 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 cost[</a:t>
            </a:r>
            <a:r>
              <a:rPr lang="en-US" b="1" dirty="0">
                <a:latin typeface="Times-Roman"/>
              </a:rPr>
              <a:t>3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 , 2]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,</a:t>
            </a:r>
          </a:p>
          <a:p>
            <a:r>
              <a:rPr lang="en-US" b="1" dirty="0">
                <a:solidFill>
                  <a:schemeClr val="tx1"/>
                </a:solidFill>
                <a:latin typeface="Times-Roman"/>
                <a:cs typeface="Calibri" panose="020F0502020204030204" pitchFamily="34" charset="0"/>
              </a:rPr>
              <a:t>                                                          dist</a:t>
            </a:r>
            <a:r>
              <a:rPr lang="en-US" sz="2800" b="1" baseline="30000" dirty="0">
                <a:latin typeface="Times-Roman"/>
                <a:cs typeface="Calibri" panose="020F0502020204030204" pitchFamily="34" charset="0"/>
              </a:rPr>
              <a:t>2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 (4) </a:t>
            </a:r>
            <a:r>
              <a:rPr lang="en-US" sz="2400" b="1" baseline="-25000" dirty="0">
                <a:solidFill>
                  <a:schemeClr val="tx1"/>
                </a:solidFill>
                <a:latin typeface="Times-Roman"/>
              </a:rPr>
              <a:t>+</a:t>
            </a:r>
            <a:r>
              <a:rPr lang="en-US" b="1" baseline="-25000" dirty="0">
                <a:solidFill>
                  <a:schemeClr val="tx1"/>
                </a:solidFill>
                <a:latin typeface="Times-Roman"/>
              </a:rPr>
              <a:t> 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 cost[4 , 2],</a:t>
            </a:r>
          </a:p>
          <a:p>
            <a:r>
              <a:rPr lang="en-US" b="1" dirty="0">
                <a:solidFill>
                  <a:schemeClr val="tx1"/>
                </a:solidFill>
                <a:latin typeface="Times-Roman"/>
                <a:cs typeface="Calibri" panose="020F0502020204030204" pitchFamily="34" charset="0"/>
              </a:rPr>
              <a:t>			          dist</a:t>
            </a:r>
            <a:r>
              <a:rPr lang="en-US" sz="2800" b="1" baseline="30000" dirty="0">
                <a:latin typeface="Times-Roman"/>
                <a:cs typeface="Calibri" panose="020F0502020204030204" pitchFamily="34" charset="0"/>
              </a:rPr>
              <a:t>2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 (5) </a:t>
            </a:r>
            <a:r>
              <a:rPr lang="en-US" sz="2400" b="1" baseline="-25000" dirty="0">
                <a:solidFill>
                  <a:schemeClr val="tx1"/>
                </a:solidFill>
                <a:latin typeface="Times-Roman"/>
              </a:rPr>
              <a:t>+</a:t>
            </a:r>
            <a:r>
              <a:rPr lang="en-US" b="1" baseline="-25000" dirty="0">
                <a:solidFill>
                  <a:schemeClr val="tx1"/>
                </a:solidFill>
                <a:latin typeface="Times-Roman"/>
              </a:rPr>
              <a:t> 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 cost[5 , 2],</a:t>
            </a:r>
          </a:p>
          <a:p>
            <a:r>
              <a:rPr lang="en-US" b="1" dirty="0">
                <a:solidFill>
                  <a:schemeClr val="tx1"/>
                </a:solidFill>
                <a:latin typeface="Times-Roman"/>
                <a:cs typeface="Calibri" panose="020F0502020204030204" pitchFamily="34" charset="0"/>
              </a:rPr>
              <a:t>                                                          dist</a:t>
            </a:r>
            <a:r>
              <a:rPr lang="en-US" sz="2800" b="1" baseline="30000" dirty="0">
                <a:latin typeface="Times-Roman"/>
                <a:cs typeface="Calibri" panose="020F0502020204030204" pitchFamily="34" charset="0"/>
              </a:rPr>
              <a:t>2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 (6) </a:t>
            </a:r>
            <a:r>
              <a:rPr lang="en-US" sz="2400" b="1" baseline="-25000" dirty="0">
                <a:solidFill>
                  <a:schemeClr val="tx1"/>
                </a:solidFill>
                <a:latin typeface="Times-Roman"/>
              </a:rPr>
              <a:t>+</a:t>
            </a:r>
            <a:r>
              <a:rPr lang="en-US" b="1" baseline="-25000" dirty="0">
                <a:solidFill>
                  <a:schemeClr val="tx1"/>
                </a:solidFill>
                <a:latin typeface="Times-Roman"/>
              </a:rPr>
              <a:t> 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 cost[6 , 2],</a:t>
            </a:r>
          </a:p>
          <a:p>
            <a:r>
              <a:rPr lang="en-US" b="1" dirty="0">
                <a:solidFill>
                  <a:schemeClr val="tx1"/>
                </a:solidFill>
                <a:latin typeface="Times-Roman"/>
                <a:cs typeface="Calibri" panose="020F0502020204030204" pitchFamily="34" charset="0"/>
              </a:rPr>
              <a:t>			          dist</a:t>
            </a:r>
            <a:r>
              <a:rPr lang="en-US" sz="2800" b="1" baseline="30000" dirty="0">
                <a:latin typeface="Times-Roman"/>
                <a:cs typeface="Calibri" panose="020F0502020204030204" pitchFamily="34" charset="0"/>
              </a:rPr>
              <a:t>2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 (7) </a:t>
            </a:r>
            <a:r>
              <a:rPr lang="en-US" sz="2400" b="1" baseline="-25000" dirty="0">
                <a:solidFill>
                  <a:schemeClr val="tx1"/>
                </a:solidFill>
                <a:latin typeface="Times-Roman"/>
              </a:rPr>
              <a:t>+</a:t>
            </a:r>
            <a:r>
              <a:rPr lang="en-US" b="1" baseline="-25000" dirty="0">
                <a:solidFill>
                  <a:schemeClr val="tx1"/>
                </a:solidFill>
                <a:latin typeface="Times-Roman"/>
              </a:rPr>
              <a:t> 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 cost[7 , 2]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} }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4B5C4BB-775D-63D1-D717-D8F0A77257A8}"/>
              </a:ext>
            </a:extLst>
          </p:cNvPr>
          <p:cNvSpPr txBox="1"/>
          <p:nvPr/>
        </p:nvSpPr>
        <p:spPr>
          <a:xfrm>
            <a:off x="1285304" y="2471279"/>
            <a:ext cx="6812452" cy="4206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Times-Roman"/>
              </a:rPr>
              <a:t>= min {</a:t>
            </a:r>
            <a:r>
              <a:rPr lang="en-US" dirty="0">
                <a:latin typeface="Times-Roman"/>
                <a:cs typeface="Calibri" panose="020F0502020204030204" pitchFamily="34" charset="0"/>
              </a:rPr>
              <a:t>3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 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 , min</a:t>
            </a:r>
            <a:r>
              <a:rPr lang="en-US" sz="3200" i="1" baseline="-25000" dirty="0">
                <a:solidFill>
                  <a:schemeClr val="tx1"/>
                </a:solidFill>
                <a:latin typeface="Times-Roman"/>
              </a:rPr>
              <a:t>i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{ 0 +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 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6, 3 - 2, 5 + ∞, 5 + ∞, 4 + ∞, ∞ + ∞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 }} 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   </a:t>
            </a:r>
            <a:endParaRPr lang="en-IN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7FC72F8-D0BF-2413-0E19-0E6537C8A0DA}"/>
              </a:ext>
            </a:extLst>
          </p:cNvPr>
          <p:cNvSpPr txBox="1"/>
          <p:nvPr/>
        </p:nvSpPr>
        <p:spPr>
          <a:xfrm>
            <a:off x="1313297" y="2905380"/>
            <a:ext cx="6812452" cy="4206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Times-Roman"/>
              </a:rPr>
              <a:t>= min {</a:t>
            </a:r>
            <a:r>
              <a:rPr lang="en-US" dirty="0">
                <a:latin typeface="Times-Roman"/>
                <a:cs typeface="Calibri" panose="020F0502020204030204" pitchFamily="34" charset="0"/>
              </a:rPr>
              <a:t>3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 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 , min</a:t>
            </a:r>
            <a:r>
              <a:rPr lang="en-US" sz="3200" i="1" baseline="-25000" dirty="0">
                <a:solidFill>
                  <a:schemeClr val="tx1"/>
                </a:solidFill>
                <a:latin typeface="Times-Roman"/>
              </a:rPr>
              <a:t>i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{</a:t>
            </a:r>
            <a:r>
              <a:rPr lang="en-US" dirty="0">
                <a:latin typeface="Times-Roman"/>
              </a:rPr>
              <a:t>6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, 1, ∞, ∞, ∞, ∞ }}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 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=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 1 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   </a:t>
            </a:r>
            <a:endParaRPr lang="en-IN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0D3D91-032B-1BEE-F56E-698F3C0A6DDE}"/>
              </a:ext>
            </a:extLst>
          </p:cNvPr>
          <p:cNvSpPr txBox="1"/>
          <p:nvPr/>
        </p:nvSpPr>
        <p:spPr>
          <a:xfrm>
            <a:off x="8992378" y="4503825"/>
            <a:ext cx="3289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dirty="0"/>
              <a:t>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8EFBCA0-44B2-F91C-E6B2-CEC90F63A81B}"/>
              </a:ext>
            </a:extLst>
          </p:cNvPr>
          <p:cNvSpPr txBox="1"/>
          <p:nvPr/>
        </p:nvSpPr>
        <p:spPr>
          <a:xfrm>
            <a:off x="541437" y="3461957"/>
            <a:ext cx="6097554" cy="18569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tx1"/>
                </a:solidFill>
                <a:latin typeface="Times-Roman"/>
                <a:cs typeface="Calibri" panose="020F0502020204030204" pitchFamily="34" charset="0"/>
              </a:rPr>
              <a:t>dist</a:t>
            </a:r>
            <a:r>
              <a:rPr lang="en-US" sz="2800" b="1" baseline="30000" dirty="0">
                <a:latin typeface="Times-Roman"/>
                <a:cs typeface="Calibri" panose="020F0502020204030204" pitchFamily="34" charset="0"/>
              </a:rPr>
              <a:t>3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 (3) 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 = min {</a:t>
            </a:r>
            <a:r>
              <a:rPr lang="en-US" b="1" dirty="0">
                <a:solidFill>
                  <a:schemeClr val="tx1"/>
                </a:solidFill>
                <a:latin typeface="Times-Roman"/>
                <a:cs typeface="Calibri" panose="020F0502020204030204" pitchFamily="34" charset="0"/>
              </a:rPr>
              <a:t>dist</a:t>
            </a:r>
            <a:r>
              <a:rPr lang="en-US" sz="2800" b="1" baseline="30000" dirty="0">
                <a:latin typeface="Times-Roman"/>
                <a:cs typeface="Calibri" panose="020F0502020204030204" pitchFamily="34" charset="0"/>
              </a:rPr>
              <a:t>2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 (3) 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 ,  min</a:t>
            </a:r>
            <a:r>
              <a:rPr lang="en-US" sz="3200" i="1" baseline="-25000" dirty="0">
                <a:solidFill>
                  <a:schemeClr val="tx1"/>
                </a:solidFill>
                <a:latin typeface="Times-Roman"/>
              </a:rPr>
              <a:t>i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 {</a:t>
            </a:r>
            <a:r>
              <a:rPr lang="en-US" b="1" dirty="0">
                <a:solidFill>
                  <a:schemeClr val="tx1"/>
                </a:solidFill>
                <a:latin typeface="Times-Roman"/>
                <a:cs typeface="Calibri" panose="020F0502020204030204" pitchFamily="34" charset="0"/>
              </a:rPr>
              <a:t>dist</a:t>
            </a:r>
            <a:r>
              <a:rPr lang="en-US" sz="2800" b="1" baseline="30000" dirty="0">
                <a:latin typeface="Times-Roman"/>
                <a:cs typeface="Calibri" panose="020F0502020204030204" pitchFamily="34" charset="0"/>
              </a:rPr>
              <a:t>2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 (</a:t>
            </a:r>
            <a:r>
              <a:rPr lang="en-US" b="1" dirty="0">
                <a:latin typeface="Times-Roman"/>
              </a:rPr>
              <a:t>1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) </a:t>
            </a:r>
            <a:r>
              <a:rPr lang="en-US" sz="2400" b="1" baseline="-25000" dirty="0">
                <a:solidFill>
                  <a:schemeClr val="tx1"/>
                </a:solidFill>
                <a:latin typeface="Times-Roman"/>
              </a:rPr>
              <a:t>+</a:t>
            </a:r>
            <a:r>
              <a:rPr lang="en-US" b="1" baseline="-25000" dirty="0">
                <a:solidFill>
                  <a:schemeClr val="tx1"/>
                </a:solidFill>
                <a:latin typeface="Times-Roman"/>
              </a:rPr>
              <a:t> 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 cost[1 , 3]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 ,</a:t>
            </a:r>
          </a:p>
          <a:p>
            <a:r>
              <a:rPr lang="en-US" dirty="0">
                <a:latin typeface="Times-Roman"/>
              </a:rPr>
              <a:t>                                                          </a:t>
            </a:r>
            <a:r>
              <a:rPr lang="en-US" b="1" dirty="0">
                <a:solidFill>
                  <a:schemeClr val="tx1"/>
                </a:solidFill>
                <a:latin typeface="Times-Roman"/>
                <a:cs typeface="Calibri" panose="020F0502020204030204" pitchFamily="34" charset="0"/>
              </a:rPr>
              <a:t>dist</a:t>
            </a:r>
            <a:r>
              <a:rPr lang="en-US" sz="2800" b="1" baseline="30000" dirty="0">
                <a:latin typeface="Times-Roman"/>
                <a:cs typeface="Calibri" panose="020F0502020204030204" pitchFamily="34" charset="0"/>
              </a:rPr>
              <a:t>2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 (2) </a:t>
            </a:r>
            <a:r>
              <a:rPr lang="en-US" sz="2400" b="1" baseline="-25000" dirty="0">
                <a:solidFill>
                  <a:schemeClr val="tx1"/>
                </a:solidFill>
                <a:latin typeface="Times-Roman"/>
              </a:rPr>
              <a:t>+</a:t>
            </a:r>
            <a:r>
              <a:rPr lang="en-US" b="1" baseline="-25000" dirty="0">
                <a:solidFill>
                  <a:schemeClr val="tx1"/>
                </a:solidFill>
                <a:latin typeface="Times-Roman"/>
              </a:rPr>
              <a:t> 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 cost[2 , 3]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,</a:t>
            </a:r>
          </a:p>
          <a:p>
            <a:r>
              <a:rPr lang="en-US" b="1" dirty="0">
                <a:solidFill>
                  <a:schemeClr val="tx1"/>
                </a:solidFill>
                <a:latin typeface="Times-Roman"/>
                <a:cs typeface="Calibri" panose="020F0502020204030204" pitchFamily="34" charset="0"/>
              </a:rPr>
              <a:t>                                                          dist</a:t>
            </a:r>
            <a:r>
              <a:rPr lang="en-US" sz="2800" b="1" baseline="30000" dirty="0">
                <a:latin typeface="Times-Roman"/>
                <a:cs typeface="Calibri" panose="020F0502020204030204" pitchFamily="34" charset="0"/>
              </a:rPr>
              <a:t>2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 (4) </a:t>
            </a:r>
            <a:r>
              <a:rPr lang="en-US" sz="2400" b="1" baseline="-25000" dirty="0">
                <a:solidFill>
                  <a:schemeClr val="tx1"/>
                </a:solidFill>
                <a:latin typeface="Times-Roman"/>
              </a:rPr>
              <a:t>+</a:t>
            </a:r>
            <a:r>
              <a:rPr lang="en-US" b="1" baseline="-25000" dirty="0">
                <a:solidFill>
                  <a:schemeClr val="tx1"/>
                </a:solidFill>
                <a:latin typeface="Times-Roman"/>
              </a:rPr>
              <a:t> 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 cost[4 , 3],</a:t>
            </a:r>
          </a:p>
          <a:p>
            <a:r>
              <a:rPr lang="en-US" b="1" dirty="0">
                <a:solidFill>
                  <a:schemeClr val="tx1"/>
                </a:solidFill>
                <a:latin typeface="Times-Roman"/>
                <a:cs typeface="Calibri" panose="020F0502020204030204" pitchFamily="34" charset="0"/>
              </a:rPr>
              <a:t>			          dist</a:t>
            </a:r>
            <a:r>
              <a:rPr lang="en-US" sz="2800" b="1" baseline="30000" dirty="0">
                <a:latin typeface="Times-Roman"/>
                <a:cs typeface="Calibri" panose="020F0502020204030204" pitchFamily="34" charset="0"/>
              </a:rPr>
              <a:t>2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 (5) </a:t>
            </a:r>
            <a:r>
              <a:rPr lang="en-US" sz="2400" b="1" baseline="-25000" dirty="0">
                <a:solidFill>
                  <a:schemeClr val="tx1"/>
                </a:solidFill>
                <a:latin typeface="Times-Roman"/>
              </a:rPr>
              <a:t>+</a:t>
            </a:r>
            <a:r>
              <a:rPr lang="en-US" b="1" baseline="-25000" dirty="0">
                <a:solidFill>
                  <a:schemeClr val="tx1"/>
                </a:solidFill>
                <a:latin typeface="Times-Roman"/>
              </a:rPr>
              <a:t> 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 cost[5 , 3],</a:t>
            </a:r>
          </a:p>
          <a:p>
            <a:r>
              <a:rPr lang="en-US" b="1" dirty="0">
                <a:solidFill>
                  <a:schemeClr val="tx1"/>
                </a:solidFill>
                <a:latin typeface="Times-Roman"/>
                <a:cs typeface="Calibri" panose="020F0502020204030204" pitchFamily="34" charset="0"/>
              </a:rPr>
              <a:t>                                                          dist</a:t>
            </a:r>
            <a:r>
              <a:rPr lang="en-US" sz="2800" b="1" baseline="30000" dirty="0">
                <a:latin typeface="Times-Roman"/>
                <a:cs typeface="Calibri" panose="020F0502020204030204" pitchFamily="34" charset="0"/>
              </a:rPr>
              <a:t>2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 (6) </a:t>
            </a:r>
            <a:r>
              <a:rPr lang="en-US" sz="2400" b="1" baseline="-25000" dirty="0">
                <a:solidFill>
                  <a:schemeClr val="tx1"/>
                </a:solidFill>
                <a:latin typeface="Times-Roman"/>
              </a:rPr>
              <a:t>+</a:t>
            </a:r>
            <a:r>
              <a:rPr lang="en-US" b="1" baseline="-25000" dirty="0">
                <a:solidFill>
                  <a:schemeClr val="tx1"/>
                </a:solidFill>
                <a:latin typeface="Times-Roman"/>
              </a:rPr>
              <a:t> 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 cost[6 , 3],</a:t>
            </a:r>
          </a:p>
          <a:p>
            <a:r>
              <a:rPr lang="en-US" b="1" dirty="0">
                <a:solidFill>
                  <a:schemeClr val="tx1"/>
                </a:solidFill>
                <a:latin typeface="Times-Roman"/>
                <a:cs typeface="Calibri" panose="020F0502020204030204" pitchFamily="34" charset="0"/>
              </a:rPr>
              <a:t>			          dist</a:t>
            </a:r>
            <a:r>
              <a:rPr lang="en-US" sz="2800" b="1" baseline="30000" dirty="0">
                <a:latin typeface="Times-Roman"/>
                <a:cs typeface="Calibri" panose="020F0502020204030204" pitchFamily="34" charset="0"/>
              </a:rPr>
              <a:t>2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 (7) </a:t>
            </a:r>
            <a:r>
              <a:rPr lang="en-US" sz="2400" b="1" baseline="-25000" dirty="0">
                <a:solidFill>
                  <a:schemeClr val="tx1"/>
                </a:solidFill>
                <a:latin typeface="Times-Roman"/>
              </a:rPr>
              <a:t>+</a:t>
            </a:r>
            <a:r>
              <a:rPr lang="en-US" b="1" baseline="-25000" dirty="0">
                <a:solidFill>
                  <a:schemeClr val="tx1"/>
                </a:solidFill>
                <a:latin typeface="Times-Roman"/>
              </a:rPr>
              <a:t> 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 cost[7 , 3]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} }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24F5C69-971E-55B6-0A80-5C33384FE808}"/>
              </a:ext>
            </a:extLst>
          </p:cNvPr>
          <p:cNvSpPr txBox="1"/>
          <p:nvPr/>
        </p:nvSpPr>
        <p:spPr>
          <a:xfrm>
            <a:off x="1325220" y="5310807"/>
            <a:ext cx="6812452" cy="4206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Times-Roman"/>
              </a:rPr>
              <a:t>= min {</a:t>
            </a:r>
            <a:r>
              <a:rPr lang="en-US" dirty="0">
                <a:latin typeface="Times-Roman"/>
                <a:cs typeface="Calibri" panose="020F0502020204030204" pitchFamily="34" charset="0"/>
              </a:rPr>
              <a:t>3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 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 , min</a:t>
            </a:r>
            <a:r>
              <a:rPr lang="en-US" sz="3200" i="1" baseline="-25000" dirty="0">
                <a:solidFill>
                  <a:schemeClr val="tx1"/>
                </a:solidFill>
                <a:latin typeface="Times-Roman"/>
              </a:rPr>
              <a:t>i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{ 0 + </a:t>
            </a:r>
            <a:r>
              <a:rPr lang="en-US" dirty="0">
                <a:latin typeface="Times-Roman"/>
              </a:rPr>
              <a:t>5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, </a:t>
            </a:r>
            <a:r>
              <a:rPr lang="en-US" dirty="0">
                <a:latin typeface="Times-Roman"/>
              </a:rPr>
              <a:t>3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 + ∞, 5 - 2, 5 + ∞, 4 + ∞, ∞ + ∞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 }} 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   </a:t>
            </a:r>
            <a:endParaRPr lang="en-IN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E9259B6-D656-CC6E-5DB7-615317744E98}"/>
              </a:ext>
            </a:extLst>
          </p:cNvPr>
          <p:cNvSpPr txBox="1"/>
          <p:nvPr/>
        </p:nvSpPr>
        <p:spPr>
          <a:xfrm>
            <a:off x="1353213" y="5744908"/>
            <a:ext cx="6812452" cy="4206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Times-Roman"/>
              </a:rPr>
              <a:t>= min {</a:t>
            </a:r>
            <a:r>
              <a:rPr lang="en-US" dirty="0">
                <a:latin typeface="Times-Roman"/>
                <a:cs typeface="Calibri" panose="020F0502020204030204" pitchFamily="34" charset="0"/>
              </a:rPr>
              <a:t>3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 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 , min</a:t>
            </a:r>
            <a:r>
              <a:rPr lang="en-US" sz="3200" i="1" baseline="-25000" dirty="0">
                <a:solidFill>
                  <a:schemeClr val="tx1"/>
                </a:solidFill>
                <a:latin typeface="Times-Roman"/>
              </a:rPr>
              <a:t>i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{5, ∞, 3, ∞, ∞, ∞ }}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 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=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 3 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   </a:t>
            </a:r>
            <a:endParaRPr lang="en-IN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A31DAE1-4738-A77A-0E12-442DDDFFFD60}"/>
              </a:ext>
            </a:extLst>
          </p:cNvPr>
          <p:cNvSpPr txBox="1"/>
          <p:nvPr/>
        </p:nvSpPr>
        <p:spPr>
          <a:xfrm>
            <a:off x="9508675" y="4497598"/>
            <a:ext cx="3289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dirty="0"/>
              <a:t>3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D4067DB1-436B-4FB7-18B5-BAB705421728}"/>
              </a:ext>
            </a:extLst>
          </p:cNvPr>
          <p:cNvSpPr/>
          <p:nvPr/>
        </p:nvSpPr>
        <p:spPr>
          <a:xfrm>
            <a:off x="3175002" y="2947801"/>
            <a:ext cx="289249" cy="43410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07001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24" grpId="0"/>
      <p:bldP spid="3" grpId="0"/>
      <p:bldP spid="4" grpId="0"/>
      <p:bldP spid="7" grpId="0"/>
      <p:bldP spid="9" grpId="0"/>
      <p:bldP spid="15" grpId="0"/>
      <p:bldP spid="2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41A542-B66C-ECD5-AD52-2618E1BB6C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EAB4007-CB94-3895-632C-628281C5B4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3973" y="111007"/>
            <a:ext cx="4470590" cy="2163059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7118CCC-5EEE-05D6-2796-C010D7C11B39}"/>
              </a:ext>
            </a:extLst>
          </p:cNvPr>
          <p:cNvGraphicFramePr>
            <a:graphicFrameLocks noGrp="1"/>
          </p:cNvGraphicFramePr>
          <p:nvPr/>
        </p:nvGraphicFramePr>
        <p:xfrm>
          <a:off x="7393804" y="2763070"/>
          <a:ext cx="4470588" cy="33951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6732">
                  <a:extLst>
                    <a:ext uri="{9D8B030D-6E8A-4147-A177-3AD203B41FA5}">
                      <a16:colId xmlns:a16="http://schemas.microsoft.com/office/drawing/2014/main" val="3728264496"/>
                    </a:ext>
                  </a:extLst>
                </a:gridCol>
                <a:gridCol w="496732">
                  <a:extLst>
                    <a:ext uri="{9D8B030D-6E8A-4147-A177-3AD203B41FA5}">
                      <a16:colId xmlns:a16="http://schemas.microsoft.com/office/drawing/2014/main" val="1800670395"/>
                    </a:ext>
                  </a:extLst>
                </a:gridCol>
                <a:gridCol w="496732">
                  <a:extLst>
                    <a:ext uri="{9D8B030D-6E8A-4147-A177-3AD203B41FA5}">
                      <a16:colId xmlns:a16="http://schemas.microsoft.com/office/drawing/2014/main" val="2478736959"/>
                    </a:ext>
                  </a:extLst>
                </a:gridCol>
                <a:gridCol w="496732">
                  <a:extLst>
                    <a:ext uri="{9D8B030D-6E8A-4147-A177-3AD203B41FA5}">
                      <a16:colId xmlns:a16="http://schemas.microsoft.com/office/drawing/2014/main" val="1064946114"/>
                    </a:ext>
                  </a:extLst>
                </a:gridCol>
                <a:gridCol w="496732">
                  <a:extLst>
                    <a:ext uri="{9D8B030D-6E8A-4147-A177-3AD203B41FA5}">
                      <a16:colId xmlns:a16="http://schemas.microsoft.com/office/drawing/2014/main" val="3091800480"/>
                    </a:ext>
                  </a:extLst>
                </a:gridCol>
                <a:gridCol w="496732">
                  <a:extLst>
                    <a:ext uri="{9D8B030D-6E8A-4147-A177-3AD203B41FA5}">
                      <a16:colId xmlns:a16="http://schemas.microsoft.com/office/drawing/2014/main" val="3873093313"/>
                    </a:ext>
                  </a:extLst>
                </a:gridCol>
                <a:gridCol w="496732">
                  <a:extLst>
                    <a:ext uri="{9D8B030D-6E8A-4147-A177-3AD203B41FA5}">
                      <a16:colId xmlns:a16="http://schemas.microsoft.com/office/drawing/2014/main" val="1941873386"/>
                    </a:ext>
                  </a:extLst>
                </a:gridCol>
                <a:gridCol w="496732">
                  <a:extLst>
                    <a:ext uri="{9D8B030D-6E8A-4147-A177-3AD203B41FA5}">
                      <a16:colId xmlns:a16="http://schemas.microsoft.com/office/drawing/2014/main" val="2440181907"/>
                    </a:ext>
                  </a:extLst>
                </a:gridCol>
                <a:gridCol w="496732">
                  <a:extLst>
                    <a:ext uri="{9D8B030D-6E8A-4147-A177-3AD203B41FA5}">
                      <a16:colId xmlns:a16="http://schemas.microsoft.com/office/drawing/2014/main" val="4046546919"/>
                    </a:ext>
                  </a:extLst>
                </a:gridCol>
              </a:tblGrid>
              <a:tr h="424392">
                <a:tc rowSpan="2" gridSpan="2">
                  <a:txBody>
                    <a:bodyPr/>
                    <a:lstStyle/>
                    <a:p>
                      <a:pPr algn="ctr"/>
                      <a:endParaRPr lang="en-IN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en-IN" dirty="0" err="1"/>
                        <a:t>dist</a:t>
                      </a:r>
                      <a:r>
                        <a:rPr lang="en-IN" sz="2800" baseline="38000" dirty="0" err="1"/>
                        <a:t>k</a:t>
                      </a:r>
                      <a:r>
                        <a:rPr lang="en-IN" dirty="0"/>
                        <a:t>[u]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8173852"/>
                  </a:ext>
                </a:extLst>
              </a:tr>
              <a:tr h="424392">
                <a:tc gridSpan="2" v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5019342"/>
                  </a:ext>
                </a:extLst>
              </a:tr>
              <a:tr h="424392">
                <a:tc rowSpan="6">
                  <a:txBody>
                    <a:bodyPr/>
                    <a:lstStyle/>
                    <a:p>
                      <a:pPr algn="ctr"/>
                      <a:r>
                        <a:rPr lang="en-IN" dirty="0"/>
                        <a:t>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3258432"/>
                  </a:ext>
                </a:extLst>
              </a:tr>
              <a:tr h="424392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5634879"/>
                  </a:ext>
                </a:extLst>
              </a:tr>
              <a:tr h="424392">
                <a:tc v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5258684"/>
                  </a:ext>
                </a:extLst>
              </a:tr>
              <a:tr h="424392">
                <a:tc v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1976902"/>
                  </a:ext>
                </a:extLst>
              </a:tr>
              <a:tr h="424392">
                <a:tc v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6299666"/>
                  </a:ext>
                </a:extLst>
              </a:tr>
              <a:tr h="424392">
                <a:tc v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2497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C2A92F8A-E016-0224-5104-F95A5DC2F60A}"/>
              </a:ext>
            </a:extLst>
          </p:cNvPr>
          <p:cNvSpPr txBox="1"/>
          <p:nvPr/>
        </p:nvSpPr>
        <p:spPr>
          <a:xfrm>
            <a:off x="501520" y="139582"/>
            <a:ext cx="6319157" cy="4206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 err="1">
                <a:solidFill>
                  <a:schemeClr val="tx1"/>
                </a:solidFill>
                <a:latin typeface="Times-Roman"/>
                <a:cs typeface="Calibri" panose="020F0502020204030204" pitchFamily="34" charset="0"/>
              </a:rPr>
              <a:t>dist</a:t>
            </a:r>
            <a:r>
              <a:rPr lang="en-US" sz="2800" b="1" baseline="30000" dirty="0" err="1">
                <a:solidFill>
                  <a:schemeClr val="tx1"/>
                </a:solidFill>
                <a:latin typeface="Times-Roman"/>
              </a:rPr>
              <a:t>k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 (u) 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 = min {</a:t>
            </a:r>
            <a:r>
              <a:rPr lang="en-US" b="1" dirty="0">
                <a:solidFill>
                  <a:schemeClr val="tx1"/>
                </a:solidFill>
                <a:latin typeface="Times-Roman"/>
                <a:cs typeface="Calibri" panose="020F0502020204030204" pitchFamily="34" charset="0"/>
              </a:rPr>
              <a:t>dist</a:t>
            </a:r>
            <a:r>
              <a:rPr lang="en-US" sz="2800" b="1" baseline="30000" dirty="0">
                <a:solidFill>
                  <a:schemeClr val="tx1"/>
                </a:solidFill>
                <a:latin typeface="Times-Roman"/>
              </a:rPr>
              <a:t>k-1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 (u) 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 ,  min</a:t>
            </a:r>
            <a:r>
              <a:rPr lang="en-US" sz="3200" i="1" baseline="-25000" dirty="0">
                <a:solidFill>
                  <a:schemeClr val="tx1"/>
                </a:solidFill>
                <a:latin typeface="Times-Roman"/>
              </a:rPr>
              <a:t>i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 {</a:t>
            </a:r>
            <a:r>
              <a:rPr lang="en-US" b="1" dirty="0">
                <a:solidFill>
                  <a:schemeClr val="tx1"/>
                </a:solidFill>
                <a:latin typeface="Times-Roman"/>
                <a:cs typeface="Calibri" panose="020F0502020204030204" pitchFamily="34" charset="0"/>
              </a:rPr>
              <a:t>dist</a:t>
            </a:r>
            <a:r>
              <a:rPr lang="en-US" sz="2800" b="1" baseline="30000" dirty="0">
                <a:solidFill>
                  <a:schemeClr val="tx1"/>
                </a:solidFill>
                <a:latin typeface="Times-Roman"/>
              </a:rPr>
              <a:t>k-1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 (</a:t>
            </a:r>
            <a:r>
              <a:rPr lang="en-US" b="1" dirty="0" err="1">
                <a:solidFill>
                  <a:schemeClr val="tx1"/>
                </a:solidFill>
                <a:latin typeface="Times-Roman"/>
              </a:rPr>
              <a:t>i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) </a:t>
            </a:r>
            <a:r>
              <a:rPr lang="en-US" sz="2400" b="1" baseline="-25000" dirty="0">
                <a:solidFill>
                  <a:schemeClr val="tx1"/>
                </a:solidFill>
                <a:latin typeface="Times-Roman"/>
              </a:rPr>
              <a:t>+</a:t>
            </a:r>
            <a:r>
              <a:rPr lang="en-US" b="1" baseline="-25000" dirty="0">
                <a:solidFill>
                  <a:schemeClr val="tx1"/>
                </a:solidFill>
                <a:latin typeface="Times-Roman"/>
              </a:rPr>
              <a:t> 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 cost[</a:t>
            </a:r>
            <a:r>
              <a:rPr lang="en-US" b="1" dirty="0" err="1">
                <a:solidFill>
                  <a:schemeClr val="tx1"/>
                </a:solidFill>
                <a:latin typeface="Times-Roman"/>
              </a:rPr>
              <a:t>i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 , u]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 }}</a:t>
            </a:r>
            <a:endParaRPr lang="en-IN" dirty="0"/>
          </a:p>
        </p:txBody>
      </p: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8A4F890D-ADFD-3AC2-C7D5-16DBBF71CD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2554770"/>
              </p:ext>
            </p:extLst>
          </p:nvPr>
        </p:nvGraphicFramePr>
        <p:xfrm>
          <a:off x="7397942" y="2763070"/>
          <a:ext cx="4470588" cy="33951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6732">
                  <a:extLst>
                    <a:ext uri="{9D8B030D-6E8A-4147-A177-3AD203B41FA5}">
                      <a16:colId xmlns:a16="http://schemas.microsoft.com/office/drawing/2014/main" val="3728264496"/>
                    </a:ext>
                  </a:extLst>
                </a:gridCol>
                <a:gridCol w="496732">
                  <a:extLst>
                    <a:ext uri="{9D8B030D-6E8A-4147-A177-3AD203B41FA5}">
                      <a16:colId xmlns:a16="http://schemas.microsoft.com/office/drawing/2014/main" val="1800670395"/>
                    </a:ext>
                  </a:extLst>
                </a:gridCol>
                <a:gridCol w="496732">
                  <a:extLst>
                    <a:ext uri="{9D8B030D-6E8A-4147-A177-3AD203B41FA5}">
                      <a16:colId xmlns:a16="http://schemas.microsoft.com/office/drawing/2014/main" val="2478736959"/>
                    </a:ext>
                  </a:extLst>
                </a:gridCol>
                <a:gridCol w="496732">
                  <a:extLst>
                    <a:ext uri="{9D8B030D-6E8A-4147-A177-3AD203B41FA5}">
                      <a16:colId xmlns:a16="http://schemas.microsoft.com/office/drawing/2014/main" val="1064946114"/>
                    </a:ext>
                  </a:extLst>
                </a:gridCol>
                <a:gridCol w="496732">
                  <a:extLst>
                    <a:ext uri="{9D8B030D-6E8A-4147-A177-3AD203B41FA5}">
                      <a16:colId xmlns:a16="http://schemas.microsoft.com/office/drawing/2014/main" val="3091800480"/>
                    </a:ext>
                  </a:extLst>
                </a:gridCol>
                <a:gridCol w="496732">
                  <a:extLst>
                    <a:ext uri="{9D8B030D-6E8A-4147-A177-3AD203B41FA5}">
                      <a16:colId xmlns:a16="http://schemas.microsoft.com/office/drawing/2014/main" val="3873093313"/>
                    </a:ext>
                  </a:extLst>
                </a:gridCol>
                <a:gridCol w="496732">
                  <a:extLst>
                    <a:ext uri="{9D8B030D-6E8A-4147-A177-3AD203B41FA5}">
                      <a16:colId xmlns:a16="http://schemas.microsoft.com/office/drawing/2014/main" val="1941873386"/>
                    </a:ext>
                  </a:extLst>
                </a:gridCol>
                <a:gridCol w="496732">
                  <a:extLst>
                    <a:ext uri="{9D8B030D-6E8A-4147-A177-3AD203B41FA5}">
                      <a16:colId xmlns:a16="http://schemas.microsoft.com/office/drawing/2014/main" val="2440181907"/>
                    </a:ext>
                  </a:extLst>
                </a:gridCol>
                <a:gridCol w="496732">
                  <a:extLst>
                    <a:ext uri="{9D8B030D-6E8A-4147-A177-3AD203B41FA5}">
                      <a16:colId xmlns:a16="http://schemas.microsoft.com/office/drawing/2014/main" val="4046546919"/>
                    </a:ext>
                  </a:extLst>
                </a:gridCol>
              </a:tblGrid>
              <a:tr h="424392">
                <a:tc rowSpan="2" gridSpan="2">
                  <a:txBody>
                    <a:bodyPr/>
                    <a:lstStyle/>
                    <a:p>
                      <a:pPr algn="ctr"/>
                      <a:endParaRPr lang="en-IN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en-IN" dirty="0" err="1"/>
                        <a:t>dist</a:t>
                      </a:r>
                      <a:r>
                        <a:rPr lang="en-IN" sz="2800" baseline="38000" dirty="0" err="1"/>
                        <a:t>k</a:t>
                      </a:r>
                      <a:r>
                        <a:rPr lang="en-IN" dirty="0"/>
                        <a:t>[u]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8173852"/>
                  </a:ext>
                </a:extLst>
              </a:tr>
              <a:tr h="424392">
                <a:tc gridSpan="2" v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5019342"/>
                  </a:ext>
                </a:extLst>
              </a:tr>
              <a:tr h="424392">
                <a:tc rowSpan="6">
                  <a:txBody>
                    <a:bodyPr/>
                    <a:lstStyle/>
                    <a:p>
                      <a:pPr algn="ctr"/>
                      <a:r>
                        <a:rPr lang="en-IN" dirty="0"/>
                        <a:t>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∞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b="1" dirty="0"/>
                        <a:t>∞</a:t>
                      </a:r>
                      <a:endParaRPr lang="en-IN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b="1" dirty="0"/>
                        <a:t>∞</a:t>
                      </a:r>
                      <a:endParaRPr lang="en-IN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3258432"/>
                  </a:ext>
                </a:extLst>
              </a:tr>
              <a:tr h="424392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b="1" dirty="0"/>
                        <a:t>∞</a:t>
                      </a:r>
                      <a:endParaRPr lang="en-IN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5634879"/>
                  </a:ext>
                </a:extLst>
              </a:tr>
              <a:tr h="424392">
                <a:tc v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5258684"/>
                  </a:ext>
                </a:extLst>
              </a:tr>
              <a:tr h="424392">
                <a:tc v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1976902"/>
                  </a:ext>
                </a:extLst>
              </a:tr>
              <a:tr h="424392">
                <a:tc v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6299666"/>
                  </a:ext>
                </a:extLst>
              </a:tr>
              <a:tr h="424392">
                <a:tc v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2497"/>
                  </a:ext>
                </a:extLst>
              </a:tr>
            </a:tbl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1533DD1F-D18C-DF57-E3ED-E9A6E64407CF}"/>
              </a:ext>
            </a:extLst>
          </p:cNvPr>
          <p:cNvSpPr txBox="1"/>
          <p:nvPr/>
        </p:nvSpPr>
        <p:spPr>
          <a:xfrm>
            <a:off x="501521" y="622429"/>
            <a:ext cx="6097554" cy="18569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tx1"/>
                </a:solidFill>
                <a:latin typeface="Times-Roman"/>
                <a:cs typeface="Calibri" panose="020F0502020204030204" pitchFamily="34" charset="0"/>
              </a:rPr>
              <a:t>dist</a:t>
            </a:r>
            <a:r>
              <a:rPr lang="en-US" sz="2800" b="1" baseline="30000" dirty="0">
                <a:latin typeface="Times-Roman"/>
                <a:cs typeface="Calibri" panose="020F0502020204030204" pitchFamily="34" charset="0"/>
              </a:rPr>
              <a:t>3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 (4) 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 = min {</a:t>
            </a:r>
            <a:r>
              <a:rPr lang="en-US" b="1" dirty="0">
                <a:solidFill>
                  <a:schemeClr val="tx1"/>
                </a:solidFill>
                <a:latin typeface="Times-Roman"/>
                <a:cs typeface="Calibri" panose="020F0502020204030204" pitchFamily="34" charset="0"/>
              </a:rPr>
              <a:t>dist</a:t>
            </a:r>
            <a:r>
              <a:rPr lang="en-US" sz="2800" b="1" baseline="30000" dirty="0">
                <a:latin typeface="Times-Roman"/>
                <a:cs typeface="Calibri" panose="020F0502020204030204" pitchFamily="34" charset="0"/>
              </a:rPr>
              <a:t>2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 (4) 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 ,  min</a:t>
            </a:r>
            <a:r>
              <a:rPr lang="en-US" sz="3200" i="1" baseline="-25000" dirty="0">
                <a:solidFill>
                  <a:schemeClr val="tx1"/>
                </a:solidFill>
                <a:latin typeface="Times-Roman"/>
              </a:rPr>
              <a:t>i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 {</a:t>
            </a:r>
            <a:r>
              <a:rPr lang="en-US" b="1" dirty="0">
                <a:solidFill>
                  <a:schemeClr val="tx1"/>
                </a:solidFill>
                <a:latin typeface="Times-Roman"/>
                <a:cs typeface="Calibri" panose="020F0502020204030204" pitchFamily="34" charset="0"/>
              </a:rPr>
              <a:t>dist</a:t>
            </a:r>
            <a:r>
              <a:rPr lang="en-US" sz="2800" b="1" baseline="30000" dirty="0">
                <a:latin typeface="Times-Roman"/>
              </a:rPr>
              <a:t>2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 (</a:t>
            </a:r>
            <a:r>
              <a:rPr lang="en-US" b="1" dirty="0">
                <a:latin typeface="Times-Roman"/>
              </a:rPr>
              <a:t>1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) </a:t>
            </a:r>
            <a:r>
              <a:rPr lang="en-US" sz="2400" b="1" baseline="-25000" dirty="0">
                <a:solidFill>
                  <a:schemeClr val="tx1"/>
                </a:solidFill>
                <a:latin typeface="Times-Roman"/>
              </a:rPr>
              <a:t>+</a:t>
            </a:r>
            <a:r>
              <a:rPr lang="en-US" b="1" baseline="-25000" dirty="0">
                <a:solidFill>
                  <a:schemeClr val="tx1"/>
                </a:solidFill>
                <a:latin typeface="Times-Roman"/>
              </a:rPr>
              <a:t> 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 cost[1 , 4]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 ,</a:t>
            </a:r>
          </a:p>
          <a:p>
            <a:r>
              <a:rPr lang="en-US" dirty="0">
                <a:latin typeface="Times-Roman"/>
              </a:rPr>
              <a:t>                                                          </a:t>
            </a:r>
            <a:r>
              <a:rPr lang="en-US" b="1" dirty="0">
                <a:solidFill>
                  <a:schemeClr val="tx1"/>
                </a:solidFill>
                <a:latin typeface="Times-Roman"/>
                <a:cs typeface="Calibri" panose="020F0502020204030204" pitchFamily="34" charset="0"/>
              </a:rPr>
              <a:t>dist</a:t>
            </a:r>
            <a:r>
              <a:rPr lang="en-US" sz="2800" b="1" baseline="30000" dirty="0">
                <a:latin typeface="Times-Roman"/>
              </a:rPr>
              <a:t>2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 (2) </a:t>
            </a:r>
            <a:r>
              <a:rPr lang="en-US" sz="2400" b="1" baseline="-25000" dirty="0">
                <a:solidFill>
                  <a:schemeClr val="tx1"/>
                </a:solidFill>
                <a:latin typeface="Times-Roman"/>
              </a:rPr>
              <a:t>+</a:t>
            </a:r>
            <a:r>
              <a:rPr lang="en-US" b="1" baseline="-25000" dirty="0">
                <a:solidFill>
                  <a:schemeClr val="tx1"/>
                </a:solidFill>
                <a:latin typeface="Times-Roman"/>
              </a:rPr>
              <a:t> 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 cost[2 , 4]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,</a:t>
            </a:r>
          </a:p>
          <a:p>
            <a:r>
              <a:rPr lang="en-US" b="1" dirty="0">
                <a:solidFill>
                  <a:schemeClr val="tx1"/>
                </a:solidFill>
                <a:latin typeface="Times-Roman"/>
                <a:cs typeface="Calibri" panose="020F0502020204030204" pitchFamily="34" charset="0"/>
              </a:rPr>
              <a:t>                                                          dist</a:t>
            </a:r>
            <a:r>
              <a:rPr lang="en-US" sz="2800" b="1" baseline="30000" dirty="0">
                <a:latin typeface="Times-Roman"/>
              </a:rPr>
              <a:t>2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 (3) </a:t>
            </a:r>
            <a:r>
              <a:rPr lang="en-US" sz="2400" b="1" baseline="-25000" dirty="0">
                <a:solidFill>
                  <a:schemeClr val="tx1"/>
                </a:solidFill>
                <a:latin typeface="Times-Roman"/>
              </a:rPr>
              <a:t>+</a:t>
            </a:r>
            <a:r>
              <a:rPr lang="en-US" b="1" baseline="-25000" dirty="0">
                <a:solidFill>
                  <a:schemeClr val="tx1"/>
                </a:solidFill>
                <a:latin typeface="Times-Roman"/>
              </a:rPr>
              <a:t> 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 cost[</a:t>
            </a:r>
            <a:r>
              <a:rPr lang="en-US" b="1" dirty="0">
                <a:latin typeface="Times-Roman"/>
              </a:rPr>
              <a:t>3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 , 4],</a:t>
            </a:r>
          </a:p>
          <a:p>
            <a:r>
              <a:rPr lang="en-US" b="1" dirty="0">
                <a:solidFill>
                  <a:schemeClr val="tx1"/>
                </a:solidFill>
                <a:latin typeface="Times-Roman"/>
                <a:cs typeface="Calibri" panose="020F0502020204030204" pitchFamily="34" charset="0"/>
              </a:rPr>
              <a:t>			          dist</a:t>
            </a:r>
            <a:r>
              <a:rPr lang="en-US" sz="2800" b="1" baseline="30000" dirty="0">
                <a:latin typeface="Times-Roman"/>
              </a:rPr>
              <a:t>2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 (5) </a:t>
            </a:r>
            <a:r>
              <a:rPr lang="en-US" sz="2400" b="1" baseline="-25000" dirty="0">
                <a:solidFill>
                  <a:schemeClr val="tx1"/>
                </a:solidFill>
                <a:latin typeface="Times-Roman"/>
              </a:rPr>
              <a:t>+</a:t>
            </a:r>
            <a:r>
              <a:rPr lang="en-US" b="1" baseline="-25000" dirty="0">
                <a:solidFill>
                  <a:schemeClr val="tx1"/>
                </a:solidFill>
                <a:latin typeface="Times-Roman"/>
              </a:rPr>
              <a:t> 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 cost[5 , 4],</a:t>
            </a:r>
          </a:p>
          <a:p>
            <a:r>
              <a:rPr lang="en-US" b="1" dirty="0">
                <a:solidFill>
                  <a:schemeClr val="tx1"/>
                </a:solidFill>
                <a:latin typeface="Times-Roman"/>
                <a:cs typeface="Calibri" panose="020F0502020204030204" pitchFamily="34" charset="0"/>
              </a:rPr>
              <a:t>                                                          dist</a:t>
            </a:r>
            <a:r>
              <a:rPr lang="en-US" sz="2800" b="1" baseline="30000" dirty="0">
                <a:latin typeface="Times-Roman"/>
              </a:rPr>
              <a:t>2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 (6) </a:t>
            </a:r>
            <a:r>
              <a:rPr lang="en-US" sz="2400" b="1" baseline="-25000" dirty="0">
                <a:solidFill>
                  <a:schemeClr val="tx1"/>
                </a:solidFill>
                <a:latin typeface="Times-Roman"/>
              </a:rPr>
              <a:t>+</a:t>
            </a:r>
            <a:r>
              <a:rPr lang="en-US" b="1" baseline="-25000" dirty="0">
                <a:solidFill>
                  <a:schemeClr val="tx1"/>
                </a:solidFill>
                <a:latin typeface="Times-Roman"/>
              </a:rPr>
              <a:t> 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 cost[6 , 4],</a:t>
            </a:r>
          </a:p>
          <a:p>
            <a:r>
              <a:rPr lang="en-US" b="1" dirty="0">
                <a:solidFill>
                  <a:schemeClr val="tx1"/>
                </a:solidFill>
                <a:latin typeface="Times-Roman"/>
                <a:cs typeface="Calibri" panose="020F0502020204030204" pitchFamily="34" charset="0"/>
              </a:rPr>
              <a:t>			          dist</a:t>
            </a:r>
            <a:r>
              <a:rPr lang="en-US" sz="2800" b="1" baseline="30000" dirty="0">
                <a:latin typeface="Times-Roman"/>
              </a:rPr>
              <a:t>2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 (7) </a:t>
            </a:r>
            <a:r>
              <a:rPr lang="en-US" sz="2400" b="1" baseline="-25000" dirty="0">
                <a:solidFill>
                  <a:schemeClr val="tx1"/>
                </a:solidFill>
                <a:latin typeface="Times-Roman"/>
              </a:rPr>
              <a:t>+</a:t>
            </a:r>
            <a:r>
              <a:rPr lang="en-US" b="1" baseline="-25000" dirty="0">
                <a:solidFill>
                  <a:schemeClr val="tx1"/>
                </a:solidFill>
                <a:latin typeface="Times-Roman"/>
              </a:rPr>
              <a:t> 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 cost[7 , 4]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} }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3609A28-80AA-129C-C70D-6E7263E34A8D}"/>
              </a:ext>
            </a:extLst>
          </p:cNvPr>
          <p:cNvSpPr txBox="1"/>
          <p:nvPr/>
        </p:nvSpPr>
        <p:spPr>
          <a:xfrm>
            <a:off x="1285304" y="2471279"/>
            <a:ext cx="6812452" cy="4206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Times-Roman"/>
              </a:rPr>
              <a:t>= min {</a:t>
            </a:r>
            <a:r>
              <a:rPr lang="en-US" dirty="0">
                <a:latin typeface="Times-Roman"/>
                <a:cs typeface="Calibri" panose="020F0502020204030204" pitchFamily="34" charset="0"/>
              </a:rPr>
              <a:t>5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 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 , min</a:t>
            </a:r>
            <a:r>
              <a:rPr lang="en-US" sz="3200" i="1" baseline="-25000" dirty="0">
                <a:solidFill>
                  <a:schemeClr val="tx1"/>
                </a:solidFill>
                <a:latin typeface="Times-Roman"/>
              </a:rPr>
              <a:t>i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{ 0 +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 </a:t>
            </a:r>
            <a:r>
              <a:rPr lang="en-US" dirty="0">
                <a:latin typeface="Times-Roman"/>
              </a:rPr>
              <a:t>5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, 3 + ∞, 3 + ∞, 5 + ∞, 4 + ∞, ∞ + ∞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 }} 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   </a:t>
            </a:r>
            <a:endParaRPr lang="en-IN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FAD9EC2-F14B-4649-4A8E-B47605F7E8E7}"/>
              </a:ext>
            </a:extLst>
          </p:cNvPr>
          <p:cNvSpPr txBox="1"/>
          <p:nvPr/>
        </p:nvSpPr>
        <p:spPr>
          <a:xfrm>
            <a:off x="1313297" y="2905380"/>
            <a:ext cx="6812452" cy="4206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Times-Roman"/>
              </a:rPr>
              <a:t>= min {</a:t>
            </a:r>
            <a:r>
              <a:rPr lang="en-US" dirty="0">
                <a:latin typeface="Times-Roman"/>
                <a:cs typeface="Calibri" panose="020F0502020204030204" pitchFamily="34" charset="0"/>
              </a:rPr>
              <a:t>5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 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 , min</a:t>
            </a:r>
            <a:r>
              <a:rPr lang="en-US" sz="3200" i="1" baseline="-25000" dirty="0">
                <a:solidFill>
                  <a:schemeClr val="tx1"/>
                </a:solidFill>
                <a:latin typeface="Times-Roman"/>
              </a:rPr>
              <a:t>i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{5,  ∞, ∞, ∞, ∞, ∞ }}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 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=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 5 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   </a:t>
            </a:r>
            <a:endParaRPr lang="en-IN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EC13DC6-13F6-E955-8AF9-5C1318A8E96A}"/>
              </a:ext>
            </a:extLst>
          </p:cNvPr>
          <p:cNvSpPr txBox="1"/>
          <p:nvPr/>
        </p:nvSpPr>
        <p:spPr>
          <a:xfrm>
            <a:off x="541437" y="3461957"/>
            <a:ext cx="6097554" cy="18569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tx1"/>
                </a:solidFill>
                <a:latin typeface="Times-Roman"/>
                <a:cs typeface="Calibri" panose="020F0502020204030204" pitchFamily="34" charset="0"/>
              </a:rPr>
              <a:t>dist</a:t>
            </a:r>
            <a:r>
              <a:rPr lang="en-US" sz="2800" b="1" baseline="30000" dirty="0">
                <a:latin typeface="Times-Roman"/>
                <a:cs typeface="Calibri" panose="020F0502020204030204" pitchFamily="34" charset="0"/>
              </a:rPr>
              <a:t>3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 (</a:t>
            </a:r>
            <a:r>
              <a:rPr lang="en-US" b="1" dirty="0">
                <a:latin typeface="Times-Roman"/>
              </a:rPr>
              <a:t>5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) 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 = min {</a:t>
            </a:r>
            <a:r>
              <a:rPr lang="en-US" b="1" dirty="0">
                <a:solidFill>
                  <a:schemeClr val="tx1"/>
                </a:solidFill>
                <a:latin typeface="Times-Roman"/>
                <a:cs typeface="Calibri" panose="020F0502020204030204" pitchFamily="34" charset="0"/>
              </a:rPr>
              <a:t>dist</a:t>
            </a:r>
            <a:r>
              <a:rPr lang="en-US" sz="2800" b="1" baseline="30000" dirty="0">
                <a:latin typeface="Times-Roman"/>
                <a:cs typeface="Calibri" panose="020F0502020204030204" pitchFamily="34" charset="0"/>
              </a:rPr>
              <a:t>2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 (</a:t>
            </a:r>
            <a:r>
              <a:rPr lang="en-US" b="1" dirty="0">
                <a:latin typeface="Times-Roman"/>
              </a:rPr>
              <a:t>5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) 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 ,  min</a:t>
            </a:r>
            <a:r>
              <a:rPr lang="en-US" sz="3200" i="1" baseline="-25000" dirty="0">
                <a:solidFill>
                  <a:schemeClr val="tx1"/>
                </a:solidFill>
                <a:latin typeface="Times-Roman"/>
              </a:rPr>
              <a:t>i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 {</a:t>
            </a:r>
            <a:r>
              <a:rPr lang="en-US" b="1" dirty="0">
                <a:solidFill>
                  <a:schemeClr val="tx1"/>
                </a:solidFill>
                <a:latin typeface="Times-Roman"/>
                <a:cs typeface="Calibri" panose="020F0502020204030204" pitchFamily="34" charset="0"/>
              </a:rPr>
              <a:t>dist</a:t>
            </a:r>
            <a:r>
              <a:rPr lang="en-US" sz="2800" b="1" baseline="30000" dirty="0">
                <a:latin typeface="Times-Roman"/>
                <a:cs typeface="Calibri" panose="020F0502020204030204" pitchFamily="34" charset="0"/>
              </a:rPr>
              <a:t>2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 (</a:t>
            </a:r>
            <a:r>
              <a:rPr lang="en-US" b="1" dirty="0">
                <a:latin typeface="Times-Roman"/>
              </a:rPr>
              <a:t>1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) </a:t>
            </a:r>
            <a:r>
              <a:rPr lang="en-US" sz="2400" b="1" baseline="-25000" dirty="0">
                <a:solidFill>
                  <a:schemeClr val="tx1"/>
                </a:solidFill>
                <a:latin typeface="Times-Roman"/>
              </a:rPr>
              <a:t>+</a:t>
            </a:r>
            <a:r>
              <a:rPr lang="en-US" b="1" baseline="-25000" dirty="0">
                <a:solidFill>
                  <a:schemeClr val="tx1"/>
                </a:solidFill>
                <a:latin typeface="Times-Roman"/>
              </a:rPr>
              <a:t> 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 cost[1 , 5]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 ,</a:t>
            </a:r>
          </a:p>
          <a:p>
            <a:r>
              <a:rPr lang="en-US" dirty="0">
                <a:latin typeface="Times-Roman"/>
              </a:rPr>
              <a:t>                                                          </a:t>
            </a:r>
            <a:r>
              <a:rPr lang="en-US" b="1" dirty="0">
                <a:solidFill>
                  <a:schemeClr val="tx1"/>
                </a:solidFill>
                <a:latin typeface="Times-Roman"/>
                <a:cs typeface="Calibri" panose="020F0502020204030204" pitchFamily="34" charset="0"/>
              </a:rPr>
              <a:t>dist</a:t>
            </a:r>
            <a:r>
              <a:rPr lang="en-US" sz="2800" b="1" baseline="30000" dirty="0">
                <a:latin typeface="Times-Roman"/>
                <a:cs typeface="Calibri" panose="020F0502020204030204" pitchFamily="34" charset="0"/>
              </a:rPr>
              <a:t>2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 (2) </a:t>
            </a:r>
            <a:r>
              <a:rPr lang="en-US" sz="2400" b="1" baseline="-25000" dirty="0">
                <a:solidFill>
                  <a:schemeClr val="tx1"/>
                </a:solidFill>
                <a:latin typeface="Times-Roman"/>
              </a:rPr>
              <a:t>+</a:t>
            </a:r>
            <a:r>
              <a:rPr lang="en-US" b="1" baseline="-25000" dirty="0">
                <a:solidFill>
                  <a:schemeClr val="tx1"/>
                </a:solidFill>
                <a:latin typeface="Times-Roman"/>
              </a:rPr>
              <a:t> 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 cost[2 , 5]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,</a:t>
            </a:r>
          </a:p>
          <a:p>
            <a:r>
              <a:rPr lang="en-US" b="1" dirty="0">
                <a:solidFill>
                  <a:schemeClr val="tx1"/>
                </a:solidFill>
                <a:latin typeface="Times-Roman"/>
                <a:cs typeface="Calibri" panose="020F0502020204030204" pitchFamily="34" charset="0"/>
              </a:rPr>
              <a:t>                                                          dist</a:t>
            </a:r>
            <a:r>
              <a:rPr lang="en-US" sz="2800" b="1" baseline="30000" dirty="0">
                <a:latin typeface="Times-Roman"/>
                <a:cs typeface="Calibri" panose="020F0502020204030204" pitchFamily="34" charset="0"/>
              </a:rPr>
              <a:t>2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 (3) </a:t>
            </a:r>
            <a:r>
              <a:rPr lang="en-US" sz="2400" b="1" baseline="-25000" dirty="0">
                <a:solidFill>
                  <a:schemeClr val="tx1"/>
                </a:solidFill>
                <a:latin typeface="Times-Roman"/>
              </a:rPr>
              <a:t>+</a:t>
            </a:r>
            <a:r>
              <a:rPr lang="en-US" b="1" baseline="-25000" dirty="0">
                <a:solidFill>
                  <a:schemeClr val="tx1"/>
                </a:solidFill>
                <a:latin typeface="Times-Roman"/>
              </a:rPr>
              <a:t> 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 cost[</a:t>
            </a:r>
            <a:r>
              <a:rPr lang="en-US" b="1" dirty="0">
                <a:latin typeface="Times-Roman"/>
              </a:rPr>
              <a:t>3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 , 5],</a:t>
            </a:r>
          </a:p>
          <a:p>
            <a:r>
              <a:rPr lang="en-US" b="1" dirty="0">
                <a:solidFill>
                  <a:schemeClr val="tx1"/>
                </a:solidFill>
                <a:latin typeface="Times-Roman"/>
                <a:cs typeface="Calibri" panose="020F0502020204030204" pitchFamily="34" charset="0"/>
              </a:rPr>
              <a:t>			          dist</a:t>
            </a:r>
            <a:r>
              <a:rPr lang="en-US" sz="2800" b="1" baseline="30000" dirty="0">
                <a:latin typeface="Times-Roman"/>
                <a:cs typeface="Calibri" panose="020F0502020204030204" pitchFamily="34" charset="0"/>
              </a:rPr>
              <a:t>2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 (4) </a:t>
            </a:r>
            <a:r>
              <a:rPr lang="en-US" sz="2400" b="1" baseline="-25000" dirty="0">
                <a:solidFill>
                  <a:schemeClr val="tx1"/>
                </a:solidFill>
                <a:latin typeface="Times-Roman"/>
              </a:rPr>
              <a:t>+</a:t>
            </a:r>
            <a:r>
              <a:rPr lang="en-US" b="1" baseline="-25000" dirty="0">
                <a:solidFill>
                  <a:schemeClr val="tx1"/>
                </a:solidFill>
                <a:latin typeface="Times-Roman"/>
              </a:rPr>
              <a:t> 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 cost[</a:t>
            </a:r>
            <a:r>
              <a:rPr lang="en-US" b="1" dirty="0">
                <a:latin typeface="Times-Roman"/>
              </a:rPr>
              <a:t>4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 , 5],</a:t>
            </a:r>
          </a:p>
          <a:p>
            <a:r>
              <a:rPr lang="en-US" b="1" dirty="0">
                <a:solidFill>
                  <a:schemeClr val="tx1"/>
                </a:solidFill>
                <a:latin typeface="Times-Roman"/>
                <a:cs typeface="Calibri" panose="020F0502020204030204" pitchFamily="34" charset="0"/>
              </a:rPr>
              <a:t>                                                          dist</a:t>
            </a:r>
            <a:r>
              <a:rPr lang="en-US" sz="2800" b="1" baseline="30000" dirty="0">
                <a:latin typeface="Times-Roman"/>
                <a:cs typeface="Calibri" panose="020F0502020204030204" pitchFamily="34" charset="0"/>
              </a:rPr>
              <a:t>2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 (6) </a:t>
            </a:r>
            <a:r>
              <a:rPr lang="en-US" sz="2400" b="1" baseline="-25000" dirty="0">
                <a:solidFill>
                  <a:schemeClr val="tx1"/>
                </a:solidFill>
                <a:latin typeface="Times-Roman"/>
              </a:rPr>
              <a:t>+</a:t>
            </a:r>
            <a:r>
              <a:rPr lang="en-US" b="1" baseline="-25000" dirty="0">
                <a:solidFill>
                  <a:schemeClr val="tx1"/>
                </a:solidFill>
                <a:latin typeface="Times-Roman"/>
              </a:rPr>
              <a:t> 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 cost[6 , 5],</a:t>
            </a:r>
          </a:p>
          <a:p>
            <a:r>
              <a:rPr lang="en-US" b="1" dirty="0">
                <a:solidFill>
                  <a:schemeClr val="tx1"/>
                </a:solidFill>
                <a:latin typeface="Times-Roman"/>
                <a:cs typeface="Calibri" panose="020F0502020204030204" pitchFamily="34" charset="0"/>
              </a:rPr>
              <a:t>			          dist</a:t>
            </a:r>
            <a:r>
              <a:rPr lang="en-US" sz="2800" b="1" baseline="30000" dirty="0">
                <a:latin typeface="Times-Roman"/>
                <a:cs typeface="Calibri" panose="020F0502020204030204" pitchFamily="34" charset="0"/>
              </a:rPr>
              <a:t>2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 (7) </a:t>
            </a:r>
            <a:r>
              <a:rPr lang="en-US" sz="2400" b="1" baseline="-25000" dirty="0">
                <a:solidFill>
                  <a:schemeClr val="tx1"/>
                </a:solidFill>
                <a:latin typeface="Times-Roman"/>
              </a:rPr>
              <a:t>+</a:t>
            </a:r>
            <a:r>
              <a:rPr lang="en-US" b="1" baseline="-25000" dirty="0">
                <a:solidFill>
                  <a:schemeClr val="tx1"/>
                </a:solidFill>
                <a:latin typeface="Times-Roman"/>
              </a:rPr>
              <a:t> 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 cost[7 , 5]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} }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E3FF7E7-B605-CFD9-D330-F0E8F6F65968}"/>
              </a:ext>
            </a:extLst>
          </p:cNvPr>
          <p:cNvSpPr txBox="1"/>
          <p:nvPr/>
        </p:nvSpPr>
        <p:spPr>
          <a:xfrm>
            <a:off x="1325220" y="5310807"/>
            <a:ext cx="6812452" cy="4206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Times-Roman"/>
              </a:rPr>
              <a:t>= min {</a:t>
            </a:r>
            <a:r>
              <a:rPr lang="en-US" dirty="0">
                <a:latin typeface="Times-Roman"/>
              </a:rPr>
              <a:t>5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 , min</a:t>
            </a:r>
            <a:r>
              <a:rPr lang="en-US" sz="3200" i="1" baseline="-25000" dirty="0">
                <a:solidFill>
                  <a:schemeClr val="tx1"/>
                </a:solidFill>
                <a:latin typeface="Times-Roman"/>
              </a:rPr>
              <a:t>i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{ 0 + ∞, </a:t>
            </a:r>
            <a:r>
              <a:rPr lang="en-US" dirty="0">
                <a:latin typeface="Times-Roman"/>
              </a:rPr>
              <a:t>3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 - 1, 3 + 1, </a:t>
            </a:r>
            <a:r>
              <a:rPr lang="en-US" dirty="0">
                <a:latin typeface="Times-Roman"/>
              </a:rPr>
              <a:t>5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 + ∞, 4 + ∞, ∞ + ∞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 }} 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   </a:t>
            </a:r>
            <a:endParaRPr lang="en-IN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FC0EFC-7155-34BB-DCA7-849E52383B80}"/>
              </a:ext>
            </a:extLst>
          </p:cNvPr>
          <p:cNvSpPr txBox="1"/>
          <p:nvPr/>
        </p:nvSpPr>
        <p:spPr>
          <a:xfrm>
            <a:off x="1353213" y="5744908"/>
            <a:ext cx="6812452" cy="4206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Times-Roman"/>
              </a:rPr>
              <a:t>= min {</a:t>
            </a:r>
            <a:r>
              <a:rPr lang="en-US" dirty="0">
                <a:latin typeface="Times-Roman"/>
                <a:cs typeface="Calibri" panose="020F0502020204030204" pitchFamily="34" charset="0"/>
              </a:rPr>
              <a:t>5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 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 , min</a:t>
            </a:r>
            <a:r>
              <a:rPr lang="en-US" sz="3200" i="1" baseline="-25000" dirty="0">
                <a:solidFill>
                  <a:schemeClr val="tx1"/>
                </a:solidFill>
                <a:latin typeface="Times-Roman"/>
              </a:rPr>
              <a:t>i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{∞, </a:t>
            </a:r>
            <a:r>
              <a:rPr lang="en-US" dirty="0">
                <a:latin typeface="Times-Roman"/>
              </a:rPr>
              <a:t>2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, </a:t>
            </a:r>
            <a:r>
              <a:rPr lang="en-US" dirty="0">
                <a:latin typeface="Times-Roman"/>
              </a:rPr>
              <a:t>4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, ∞, ∞, ∞ }}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 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=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 2 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   </a:t>
            </a:r>
            <a:endParaRPr lang="en-IN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E955F8D-83B8-075F-5176-7C3D00073644}"/>
              </a:ext>
            </a:extLst>
          </p:cNvPr>
          <p:cNvSpPr txBox="1"/>
          <p:nvPr/>
        </p:nvSpPr>
        <p:spPr>
          <a:xfrm>
            <a:off x="9987648" y="4482040"/>
            <a:ext cx="3289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dirty="0"/>
              <a:t>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3D97A4D-F6E9-2DD6-4F2F-1F6EDC1472D5}"/>
              </a:ext>
            </a:extLst>
          </p:cNvPr>
          <p:cNvSpPr txBox="1"/>
          <p:nvPr/>
        </p:nvSpPr>
        <p:spPr>
          <a:xfrm>
            <a:off x="10465709" y="4478936"/>
            <a:ext cx="3289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dirty="0"/>
              <a:t>2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8907179B-B02D-E687-517D-2100E1D38B7F}"/>
              </a:ext>
            </a:extLst>
          </p:cNvPr>
          <p:cNvSpPr/>
          <p:nvPr/>
        </p:nvSpPr>
        <p:spPr>
          <a:xfrm>
            <a:off x="3221650" y="5744908"/>
            <a:ext cx="289249" cy="43410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39016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24" grpId="0"/>
      <p:bldP spid="4" grpId="0"/>
      <p:bldP spid="7" grpId="0"/>
      <p:bldP spid="9" grpId="0"/>
      <p:bldP spid="2" grpId="0"/>
      <p:bldP spid="11" grpId="0"/>
      <p:bldP spid="3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3E7A83-1CD9-C478-D40C-DB4CD6D02E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8D4C17A-F7E8-B0A7-771C-7142913FCA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3973" y="111007"/>
            <a:ext cx="4470590" cy="216305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106EBA3-4793-EBBA-7F3C-F701FCADEFC0}"/>
              </a:ext>
            </a:extLst>
          </p:cNvPr>
          <p:cNvSpPr txBox="1"/>
          <p:nvPr/>
        </p:nvSpPr>
        <p:spPr>
          <a:xfrm>
            <a:off x="501521" y="139582"/>
            <a:ext cx="6468446" cy="4206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 err="1">
                <a:solidFill>
                  <a:schemeClr val="tx1"/>
                </a:solidFill>
                <a:latin typeface="Times-Roman"/>
                <a:cs typeface="Calibri" panose="020F0502020204030204" pitchFamily="34" charset="0"/>
              </a:rPr>
              <a:t>dist</a:t>
            </a:r>
            <a:r>
              <a:rPr lang="en-US" sz="2800" b="1" baseline="30000" dirty="0" err="1">
                <a:solidFill>
                  <a:schemeClr val="tx1"/>
                </a:solidFill>
                <a:latin typeface="Times-Roman"/>
              </a:rPr>
              <a:t>k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 (u) 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 = min {</a:t>
            </a:r>
            <a:r>
              <a:rPr lang="en-US" b="1" dirty="0">
                <a:solidFill>
                  <a:schemeClr val="tx1"/>
                </a:solidFill>
                <a:latin typeface="Times-Roman"/>
                <a:cs typeface="Calibri" panose="020F0502020204030204" pitchFamily="34" charset="0"/>
              </a:rPr>
              <a:t>dist</a:t>
            </a:r>
            <a:r>
              <a:rPr lang="en-US" sz="2800" b="1" baseline="30000" dirty="0">
                <a:solidFill>
                  <a:schemeClr val="tx1"/>
                </a:solidFill>
                <a:latin typeface="Times-Roman"/>
              </a:rPr>
              <a:t>k-1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 (u) 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 ,  min</a:t>
            </a:r>
            <a:r>
              <a:rPr lang="en-US" sz="3200" i="1" baseline="-25000" dirty="0">
                <a:solidFill>
                  <a:schemeClr val="tx1"/>
                </a:solidFill>
                <a:latin typeface="Times-Roman"/>
              </a:rPr>
              <a:t>i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 {</a:t>
            </a:r>
            <a:r>
              <a:rPr lang="en-US" b="1" dirty="0">
                <a:solidFill>
                  <a:schemeClr val="tx1"/>
                </a:solidFill>
                <a:latin typeface="Times-Roman"/>
                <a:cs typeface="Calibri" panose="020F0502020204030204" pitchFamily="34" charset="0"/>
              </a:rPr>
              <a:t>dist</a:t>
            </a:r>
            <a:r>
              <a:rPr lang="en-US" sz="2800" b="1" baseline="30000" dirty="0">
                <a:solidFill>
                  <a:schemeClr val="tx1"/>
                </a:solidFill>
                <a:latin typeface="Times-Roman"/>
              </a:rPr>
              <a:t>k-1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 (</a:t>
            </a:r>
            <a:r>
              <a:rPr lang="en-US" b="1" dirty="0" err="1">
                <a:solidFill>
                  <a:schemeClr val="tx1"/>
                </a:solidFill>
                <a:latin typeface="Times-Roman"/>
              </a:rPr>
              <a:t>i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) </a:t>
            </a:r>
            <a:r>
              <a:rPr lang="en-US" sz="2400" b="1" baseline="-25000" dirty="0">
                <a:solidFill>
                  <a:schemeClr val="tx1"/>
                </a:solidFill>
                <a:latin typeface="Times-Roman"/>
              </a:rPr>
              <a:t>+</a:t>
            </a:r>
            <a:r>
              <a:rPr lang="en-US" b="1" baseline="-25000" dirty="0">
                <a:solidFill>
                  <a:schemeClr val="tx1"/>
                </a:solidFill>
                <a:latin typeface="Times-Roman"/>
              </a:rPr>
              <a:t> 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 cost[</a:t>
            </a:r>
            <a:r>
              <a:rPr lang="en-US" b="1" dirty="0" err="1">
                <a:solidFill>
                  <a:schemeClr val="tx1"/>
                </a:solidFill>
                <a:latin typeface="Times-Roman"/>
              </a:rPr>
              <a:t>i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 , u]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 }}</a:t>
            </a:r>
            <a:endParaRPr lang="en-IN" dirty="0"/>
          </a:p>
        </p:txBody>
      </p: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FC4D2184-23CA-DD7F-6AA6-4EDF002D03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7639208"/>
              </p:ext>
            </p:extLst>
          </p:nvPr>
        </p:nvGraphicFramePr>
        <p:xfrm>
          <a:off x="7397942" y="2791057"/>
          <a:ext cx="4470588" cy="33951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6732">
                  <a:extLst>
                    <a:ext uri="{9D8B030D-6E8A-4147-A177-3AD203B41FA5}">
                      <a16:colId xmlns:a16="http://schemas.microsoft.com/office/drawing/2014/main" val="3728264496"/>
                    </a:ext>
                  </a:extLst>
                </a:gridCol>
                <a:gridCol w="496732">
                  <a:extLst>
                    <a:ext uri="{9D8B030D-6E8A-4147-A177-3AD203B41FA5}">
                      <a16:colId xmlns:a16="http://schemas.microsoft.com/office/drawing/2014/main" val="1800670395"/>
                    </a:ext>
                  </a:extLst>
                </a:gridCol>
                <a:gridCol w="496732">
                  <a:extLst>
                    <a:ext uri="{9D8B030D-6E8A-4147-A177-3AD203B41FA5}">
                      <a16:colId xmlns:a16="http://schemas.microsoft.com/office/drawing/2014/main" val="2478736959"/>
                    </a:ext>
                  </a:extLst>
                </a:gridCol>
                <a:gridCol w="496732">
                  <a:extLst>
                    <a:ext uri="{9D8B030D-6E8A-4147-A177-3AD203B41FA5}">
                      <a16:colId xmlns:a16="http://schemas.microsoft.com/office/drawing/2014/main" val="1064946114"/>
                    </a:ext>
                  </a:extLst>
                </a:gridCol>
                <a:gridCol w="496732">
                  <a:extLst>
                    <a:ext uri="{9D8B030D-6E8A-4147-A177-3AD203B41FA5}">
                      <a16:colId xmlns:a16="http://schemas.microsoft.com/office/drawing/2014/main" val="3091800480"/>
                    </a:ext>
                  </a:extLst>
                </a:gridCol>
                <a:gridCol w="496732">
                  <a:extLst>
                    <a:ext uri="{9D8B030D-6E8A-4147-A177-3AD203B41FA5}">
                      <a16:colId xmlns:a16="http://schemas.microsoft.com/office/drawing/2014/main" val="3873093313"/>
                    </a:ext>
                  </a:extLst>
                </a:gridCol>
                <a:gridCol w="496732">
                  <a:extLst>
                    <a:ext uri="{9D8B030D-6E8A-4147-A177-3AD203B41FA5}">
                      <a16:colId xmlns:a16="http://schemas.microsoft.com/office/drawing/2014/main" val="1941873386"/>
                    </a:ext>
                  </a:extLst>
                </a:gridCol>
                <a:gridCol w="496732">
                  <a:extLst>
                    <a:ext uri="{9D8B030D-6E8A-4147-A177-3AD203B41FA5}">
                      <a16:colId xmlns:a16="http://schemas.microsoft.com/office/drawing/2014/main" val="2440181907"/>
                    </a:ext>
                  </a:extLst>
                </a:gridCol>
                <a:gridCol w="496732">
                  <a:extLst>
                    <a:ext uri="{9D8B030D-6E8A-4147-A177-3AD203B41FA5}">
                      <a16:colId xmlns:a16="http://schemas.microsoft.com/office/drawing/2014/main" val="4046546919"/>
                    </a:ext>
                  </a:extLst>
                </a:gridCol>
              </a:tblGrid>
              <a:tr h="424392">
                <a:tc rowSpan="2" gridSpan="2">
                  <a:txBody>
                    <a:bodyPr/>
                    <a:lstStyle/>
                    <a:p>
                      <a:pPr algn="ctr"/>
                      <a:endParaRPr lang="en-IN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en-IN" dirty="0" err="1"/>
                        <a:t>dist</a:t>
                      </a:r>
                      <a:r>
                        <a:rPr lang="en-IN" sz="2800" baseline="38000" dirty="0" err="1"/>
                        <a:t>k</a:t>
                      </a:r>
                      <a:r>
                        <a:rPr lang="en-IN" dirty="0"/>
                        <a:t>[u]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8173852"/>
                  </a:ext>
                </a:extLst>
              </a:tr>
              <a:tr h="424392">
                <a:tc gridSpan="2" v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5019342"/>
                  </a:ext>
                </a:extLst>
              </a:tr>
              <a:tr h="424392">
                <a:tc rowSpan="6">
                  <a:txBody>
                    <a:bodyPr/>
                    <a:lstStyle/>
                    <a:p>
                      <a:pPr algn="ctr"/>
                      <a:r>
                        <a:rPr lang="en-IN" dirty="0"/>
                        <a:t>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∞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b="1" dirty="0"/>
                        <a:t>∞</a:t>
                      </a:r>
                      <a:endParaRPr lang="en-IN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b="1" dirty="0"/>
                        <a:t>∞</a:t>
                      </a:r>
                      <a:endParaRPr lang="en-IN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3258432"/>
                  </a:ext>
                </a:extLst>
              </a:tr>
              <a:tr h="424392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b="1" dirty="0"/>
                        <a:t>∞</a:t>
                      </a:r>
                      <a:endParaRPr lang="en-IN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5634879"/>
                  </a:ext>
                </a:extLst>
              </a:tr>
              <a:tr h="424392">
                <a:tc v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5258684"/>
                  </a:ext>
                </a:extLst>
              </a:tr>
              <a:tr h="424392">
                <a:tc v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1976902"/>
                  </a:ext>
                </a:extLst>
              </a:tr>
              <a:tr h="424392">
                <a:tc v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6299666"/>
                  </a:ext>
                </a:extLst>
              </a:tr>
              <a:tr h="424392">
                <a:tc v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2497"/>
                  </a:ext>
                </a:extLst>
              </a:tr>
            </a:tbl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6400F251-EF16-54C9-C738-E89945A773C4}"/>
              </a:ext>
            </a:extLst>
          </p:cNvPr>
          <p:cNvSpPr txBox="1"/>
          <p:nvPr/>
        </p:nvSpPr>
        <p:spPr>
          <a:xfrm>
            <a:off x="501521" y="622429"/>
            <a:ext cx="6097554" cy="18569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tx1"/>
                </a:solidFill>
                <a:latin typeface="Times-Roman"/>
                <a:cs typeface="Calibri" panose="020F0502020204030204" pitchFamily="34" charset="0"/>
              </a:rPr>
              <a:t>dist</a:t>
            </a:r>
            <a:r>
              <a:rPr lang="en-US" sz="2800" b="1" baseline="30000" dirty="0">
                <a:latin typeface="Times-Roman"/>
                <a:cs typeface="Calibri" panose="020F0502020204030204" pitchFamily="34" charset="0"/>
              </a:rPr>
              <a:t>3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 (</a:t>
            </a:r>
            <a:r>
              <a:rPr lang="en-US" b="1" dirty="0">
                <a:latin typeface="Times-Roman"/>
              </a:rPr>
              <a:t>6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) 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 = min {</a:t>
            </a:r>
            <a:r>
              <a:rPr lang="en-US" b="1" dirty="0">
                <a:solidFill>
                  <a:schemeClr val="tx1"/>
                </a:solidFill>
                <a:latin typeface="Times-Roman"/>
                <a:cs typeface="Calibri" panose="020F0502020204030204" pitchFamily="34" charset="0"/>
              </a:rPr>
              <a:t>dist</a:t>
            </a:r>
            <a:r>
              <a:rPr lang="en-US" sz="2800" b="1" baseline="30000" dirty="0">
                <a:latin typeface="Times-Roman"/>
                <a:cs typeface="Calibri" panose="020F0502020204030204" pitchFamily="34" charset="0"/>
              </a:rPr>
              <a:t>2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 (</a:t>
            </a:r>
            <a:r>
              <a:rPr lang="en-US" b="1" dirty="0">
                <a:latin typeface="Times-Roman"/>
              </a:rPr>
              <a:t>6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) 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 ,  min</a:t>
            </a:r>
            <a:r>
              <a:rPr lang="en-US" sz="3200" i="1" baseline="-25000" dirty="0">
                <a:solidFill>
                  <a:schemeClr val="tx1"/>
                </a:solidFill>
                <a:latin typeface="Times-Roman"/>
              </a:rPr>
              <a:t>i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 {</a:t>
            </a:r>
            <a:r>
              <a:rPr lang="en-US" b="1" dirty="0">
                <a:solidFill>
                  <a:schemeClr val="tx1"/>
                </a:solidFill>
                <a:latin typeface="Times-Roman"/>
                <a:cs typeface="Calibri" panose="020F0502020204030204" pitchFamily="34" charset="0"/>
              </a:rPr>
              <a:t>dist</a:t>
            </a:r>
            <a:r>
              <a:rPr lang="en-US" sz="2800" b="1" baseline="30000" dirty="0">
                <a:latin typeface="Times-Roman"/>
                <a:cs typeface="Calibri" panose="020F0502020204030204" pitchFamily="34" charset="0"/>
              </a:rPr>
              <a:t>2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 (</a:t>
            </a:r>
            <a:r>
              <a:rPr lang="en-US" b="1" dirty="0">
                <a:latin typeface="Times-Roman"/>
              </a:rPr>
              <a:t>1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) </a:t>
            </a:r>
            <a:r>
              <a:rPr lang="en-US" sz="2400" b="1" baseline="-25000" dirty="0">
                <a:solidFill>
                  <a:schemeClr val="tx1"/>
                </a:solidFill>
                <a:latin typeface="Times-Roman"/>
              </a:rPr>
              <a:t>+</a:t>
            </a:r>
            <a:r>
              <a:rPr lang="en-US" b="1" baseline="-25000" dirty="0">
                <a:solidFill>
                  <a:schemeClr val="tx1"/>
                </a:solidFill>
                <a:latin typeface="Times-Roman"/>
              </a:rPr>
              <a:t> 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 cost[1 , 6]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 ,</a:t>
            </a:r>
          </a:p>
          <a:p>
            <a:r>
              <a:rPr lang="en-US" dirty="0">
                <a:latin typeface="Times-Roman"/>
              </a:rPr>
              <a:t>                                                          </a:t>
            </a:r>
            <a:r>
              <a:rPr lang="en-US" b="1" dirty="0">
                <a:solidFill>
                  <a:schemeClr val="tx1"/>
                </a:solidFill>
                <a:latin typeface="Times-Roman"/>
                <a:cs typeface="Calibri" panose="020F0502020204030204" pitchFamily="34" charset="0"/>
              </a:rPr>
              <a:t>dist</a:t>
            </a:r>
            <a:r>
              <a:rPr lang="en-US" sz="2800" b="1" baseline="30000" dirty="0">
                <a:latin typeface="Times-Roman"/>
                <a:cs typeface="Calibri" panose="020F0502020204030204" pitchFamily="34" charset="0"/>
              </a:rPr>
              <a:t>2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 (2) </a:t>
            </a:r>
            <a:r>
              <a:rPr lang="en-US" sz="2400" b="1" baseline="-25000" dirty="0">
                <a:solidFill>
                  <a:schemeClr val="tx1"/>
                </a:solidFill>
                <a:latin typeface="Times-Roman"/>
              </a:rPr>
              <a:t>+</a:t>
            </a:r>
            <a:r>
              <a:rPr lang="en-US" b="1" baseline="-25000" dirty="0">
                <a:solidFill>
                  <a:schemeClr val="tx1"/>
                </a:solidFill>
                <a:latin typeface="Times-Roman"/>
              </a:rPr>
              <a:t> 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 cost[2 , 6]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,</a:t>
            </a:r>
          </a:p>
          <a:p>
            <a:r>
              <a:rPr lang="en-US" b="1" dirty="0">
                <a:solidFill>
                  <a:schemeClr val="tx1"/>
                </a:solidFill>
                <a:latin typeface="Times-Roman"/>
                <a:cs typeface="Calibri" panose="020F0502020204030204" pitchFamily="34" charset="0"/>
              </a:rPr>
              <a:t>                                                          dist</a:t>
            </a:r>
            <a:r>
              <a:rPr lang="en-US" sz="2800" b="1" baseline="30000" dirty="0">
                <a:latin typeface="Times-Roman"/>
                <a:cs typeface="Calibri" panose="020F0502020204030204" pitchFamily="34" charset="0"/>
              </a:rPr>
              <a:t>2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 (3) </a:t>
            </a:r>
            <a:r>
              <a:rPr lang="en-US" sz="2400" b="1" baseline="-25000" dirty="0">
                <a:solidFill>
                  <a:schemeClr val="tx1"/>
                </a:solidFill>
                <a:latin typeface="Times-Roman"/>
              </a:rPr>
              <a:t>+</a:t>
            </a:r>
            <a:r>
              <a:rPr lang="en-US" b="1" baseline="-25000" dirty="0">
                <a:solidFill>
                  <a:schemeClr val="tx1"/>
                </a:solidFill>
                <a:latin typeface="Times-Roman"/>
              </a:rPr>
              <a:t> 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 cost[</a:t>
            </a:r>
            <a:r>
              <a:rPr lang="en-US" b="1" dirty="0">
                <a:latin typeface="Times-Roman"/>
              </a:rPr>
              <a:t>3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 , 6],</a:t>
            </a:r>
          </a:p>
          <a:p>
            <a:r>
              <a:rPr lang="en-US" b="1" dirty="0">
                <a:solidFill>
                  <a:schemeClr val="tx1"/>
                </a:solidFill>
                <a:latin typeface="Times-Roman"/>
                <a:cs typeface="Calibri" panose="020F0502020204030204" pitchFamily="34" charset="0"/>
              </a:rPr>
              <a:t>			          dist</a:t>
            </a:r>
            <a:r>
              <a:rPr lang="en-US" sz="2800" b="1" baseline="30000" dirty="0">
                <a:latin typeface="Times-Roman"/>
                <a:cs typeface="Calibri" panose="020F0502020204030204" pitchFamily="34" charset="0"/>
              </a:rPr>
              <a:t>2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 (4) </a:t>
            </a:r>
            <a:r>
              <a:rPr lang="en-US" sz="2400" b="1" baseline="-25000" dirty="0">
                <a:solidFill>
                  <a:schemeClr val="tx1"/>
                </a:solidFill>
                <a:latin typeface="Times-Roman"/>
              </a:rPr>
              <a:t>+</a:t>
            </a:r>
            <a:r>
              <a:rPr lang="en-US" b="1" baseline="-25000" dirty="0">
                <a:solidFill>
                  <a:schemeClr val="tx1"/>
                </a:solidFill>
                <a:latin typeface="Times-Roman"/>
              </a:rPr>
              <a:t> 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 cost[</a:t>
            </a:r>
            <a:r>
              <a:rPr lang="en-US" b="1" dirty="0">
                <a:latin typeface="Times-Roman"/>
              </a:rPr>
              <a:t>4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 , 6],</a:t>
            </a:r>
          </a:p>
          <a:p>
            <a:r>
              <a:rPr lang="en-US" b="1" dirty="0">
                <a:solidFill>
                  <a:schemeClr val="tx1"/>
                </a:solidFill>
                <a:latin typeface="Times-Roman"/>
                <a:cs typeface="Calibri" panose="020F0502020204030204" pitchFamily="34" charset="0"/>
              </a:rPr>
              <a:t>                                                          dist</a:t>
            </a:r>
            <a:r>
              <a:rPr lang="en-US" sz="2800" b="1" baseline="30000" dirty="0">
                <a:latin typeface="Times-Roman"/>
                <a:cs typeface="Calibri" panose="020F0502020204030204" pitchFamily="34" charset="0"/>
              </a:rPr>
              <a:t>2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 (5) </a:t>
            </a:r>
            <a:r>
              <a:rPr lang="en-US" sz="2400" b="1" baseline="-25000" dirty="0">
                <a:solidFill>
                  <a:schemeClr val="tx1"/>
                </a:solidFill>
                <a:latin typeface="Times-Roman"/>
              </a:rPr>
              <a:t>+</a:t>
            </a:r>
            <a:r>
              <a:rPr lang="en-US" b="1" baseline="-25000" dirty="0">
                <a:solidFill>
                  <a:schemeClr val="tx1"/>
                </a:solidFill>
                <a:latin typeface="Times-Roman"/>
              </a:rPr>
              <a:t> 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 cost[</a:t>
            </a:r>
            <a:r>
              <a:rPr lang="en-US" b="1" dirty="0">
                <a:latin typeface="Times-Roman"/>
              </a:rPr>
              <a:t>5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 , 6],</a:t>
            </a:r>
          </a:p>
          <a:p>
            <a:r>
              <a:rPr lang="en-US" b="1" dirty="0">
                <a:solidFill>
                  <a:schemeClr val="tx1"/>
                </a:solidFill>
                <a:latin typeface="Times-Roman"/>
                <a:cs typeface="Calibri" panose="020F0502020204030204" pitchFamily="34" charset="0"/>
              </a:rPr>
              <a:t>			          dist</a:t>
            </a:r>
            <a:r>
              <a:rPr lang="en-US" sz="2800" b="1" baseline="30000" dirty="0">
                <a:latin typeface="Times-Roman"/>
                <a:cs typeface="Calibri" panose="020F0502020204030204" pitchFamily="34" charset="0"/>
              </a:rPr>
              <a:t>2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 (7) </a:t>
            </a:r>
            <a:r>
              <a:rPr lang="en-US" sz="2400" b="1" baseline="-25000" dirty="0">
                <a:solidFill>
                  <a:schemeClr val="tx1"/>
                </a:solidFill>
                <a:latin typeface="Times-Roman"/>
              </a:rPr>
              <a:t>+</a:t>
            </a:r>
            <a:r>
              <a:rPr lang="en-US" b="1" baseline="-25000" dirty="0">
                <a:solidFill>
                  <a:schemeClr val="tx1"/>
                </a:solidFill>
                <a:latin typeface="Times-Roman"/>
              </a:rPr>
              <a:t> 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 cost[7 , 6]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} }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69E63BC-A3C2-04A9-1BA8-7460CF53547D}"/>
              </a:ext>
            </a:extLst>
          </p:cNvPr>
          <p:cNvSpPr txBox="1"/>
          <p:nvPr/>
        </p:nvSpPr>
        <p:spPr>
          <a:xfrm>
            <a:off x="1285304" y="2471279"/>
            <a:ext cx="6812452" cy="4206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Times-Roman"/>
              </a:rPr>
              <a:t>= min {</a:t>
            </a:r>
            <a:r>
              <a:rPr lang="en-US" dirty="0">
                <a:latin typeface="Times-Roman"/>
              </a:rPr>
              <a:t>4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 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 , min</a:t>
            </a:r>
            <a:r>
              <a:rPr lang="en-US" sz="3200" i="1" baseline="-25000" dirty="0">
                <a:solidFill>
                  <a:schemeClr val="tx1"/>
                </a:solidFill>
                <a:latin typeface="Times-Roman"/>
              </a:rPr>
              <a:t>i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{ 0 +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 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∞, 3 + ∞, 3 + ∞, 5 - 1, 5 + ∞, ∞ + ∞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 }} 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   </a:t>
            </a:r>
            <a:endParaRPr lang="en-IN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F2B230D-9E5B-8E9C-90CF-8E7332540265}"/>
              </a:ext>
            </a:extLst>
          </p:cNvPr>
          <p:cNvSpPr txBox="1"/>
          <p:nvPr/>
        </p:nvSpPr>
        <p:spPr>
          <a:xfrm>
            <a:off x="1313297" y="2905380"/>
            <a:ext cx="6812452" cy="4206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Times-Roman"/>
              </a:rPr>
              <a:t>= min {</a:t>
            </a:r>
            <a:r>
              <a:rPr lang="en-US" dirty="0">
                <a:latin typeface="Times-Roman"/>
              </a:rPr>
              <a:t>4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 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 , min</a:t>
            </a:r>
            <a:r>
              <a:rPr lang="en-US" sz="3200" i="1" baseline="-25000" dirty="0">
                <a:solidFill>
                  <a:schemeClr val="tx1"/>
                </a:solidFill>
                <a:latin typeface="Times-Roman"/>
              </a:rPr>
              <a:t>i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{∞,  ∞, ∞, 4, ∞, ∞ }}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 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=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 4 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   </a:t>
            </a:r>
            <a:endParaRPr lang="en-IN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3DF794C-E012-74EF-57C6-802427C55868}"/>
              </a:ext>
            </a:extLst>
          </p:cNvPr>
          <p:cNvSpPr txBox="1"/>
          <p:nvPr/>
        </p:nvSpPr>
        <p:spPr>
          <a:xfrm>
            <a:off x="8983047" y="4074615"/>
            <a:ext cx="3289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dirty="0"/>
              <a:t>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5E634D9-6DB6-2365-A9C9-E3B8ABB06F07}"/>
              </a:ext>
            </a:extLst>
          </p:cNvPr>
          <p:cNvSpPr txBox="1"/>
          <p:nvPr/>
        </p:nvSpPr>
        <p:spPr>
          <a:xfrm>
            <a:off x="541437" y="3461957"/>
            <a:ext cx="6097554" cy="18569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tx1"/>
                </a:solidFill>
                <a:latin typeface="Times-Roman"/>
                <a:cs typeface="Calibri" panose="020F0502020204030204" pitchFamily="34" charset="0"/>
              </a:rPr>
              <a:t>dist</a:t>
            </a:r>
            <a:r>
              <a:rPr lang="en-US" sz="2800" b="1" baseline="30000" dirty="0">
                <a:latin typeface="Times-Roman"/>
                <a:cs typeface="Calibri" panose="020F0502020204030204" pitchFamily="34" charset="0"/>
              </a:rPr>
              <a:t>3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 (7) 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 = min {</a:t>
            </a:r>
            <a:r>
              <a:rPr lang="en-US" b="1" dirty="0">
                <a:solidFill>
                  <a:schemeClr val="tx1"/>
                </a:solidFill>
                <a:latin typeface="Times-Roman"/>
                <a:cs typeface="Calibri" panose="020F0502020204030204" pitchFamily="34" charset="0"/>
              </a:rPr>
              <a:t>dist</a:t>
            </a:r>
            <a:r>
              <a:rPr lang="en-US" sz="2800" b="1" baseline="30000" dirty="0">
                <a:latin typeface="Times-Roman"/>
                <a:cs typeface="Calibri" panose="020F0502020204030204" pitchFamily="34" charset="0"/>
              </a:rPr>
              <a:t>2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 (7) 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 ,  min</a:t>
            </a:r>
            <a:r>
              <a:rPr lang="en-US" sz="3200" i="1" baseline="-25000" dirty="0">
                <a:solidFill>
                  <a:schemeClr val="tx1"/>
                </a:solidFill>
                <a:latin typeface="Times-Roman"/>
              </a:rPr>
              <a:t>i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 {</a:t>
            </a:r>
            <a:r>
              <a:rPr lang="en-US" b="1" dirty="0">
                <a:solidFill>
                  <a:schemeClr val="tx1"/>
                </a:solidFill>
                <a:latin typeface="Times-Roman"/>
                <a:cs typeface="Calibri" panose="020F0502020204030204" pitchFamily="34" charset="0"/>
              </a:rPr>
              <a:t>dist</a:t>
            </a:r>
            <a:r>
              <a:rPr lang="en-US" sz="2800" b="1" baseline="30000" dirty="0">
                <a:latin typeface="Times-Roman"/>
                <a:cs typeface="Calibri" panose="020F0502020204030204" pitchFamily="34" charset="0"/>
              </a:rPr>
              <a:t>2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 (</a:t>
            </a:r>
            <a:r>
              <a:rPr lang="en-US" b="1" dirty="0">
                <a:latin typeface="Times-Roman"/>
              </a:rPr>
              <a:t>1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) </a:t>
            </a:r>
            <a:r>
              <a:rPr lang="en-US" sz="2400" b="1" baseline="-25000" dirty="0">
                <a:solidFill>
                  <a:schemeClr val="tx1"/>
                </a:solidFill>
                <a:latin typeface="Times-Roman"/>
              </a:rPr>
              <a:t>+</a:t>
            </a:r>
            <a:r>
              <a:rPr lang="en-US" b="1" baseline="-25000" dirty="0">
                <a:solidFill>
                  <a:schemeClr val="tx1"/>
                </a:solidFill>
                <a:latin typeface="Times-Roman"/>
              </a:rPr>
              <a:t> 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 cost[1 , 7]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 ,</a:t>
            </a:r>
          </a:p>
          <a:p>
            <a:r>
              <a:rPr lang="en-US" dirty="0">
                <a:latin typeface="Times-Roman"/>
              </a:rPr>
              <a:t>                                                          </a:t>
            </a:r>
            <a:r>
              <a:rPr lang="en-US" b="1" dirty="0">
                <a:solidFill>
                  <a:schemeClr val="tx1"/>
                </a:solidFill>
                <a:latin typeface="Times-Roman"/>
                <a:cs typeface="Calibri" panose="020F0502020204030204" pitchFamily="34" charset="0"/>
              </a:rPr>
              <a:t>dist</a:t>
            </a:r>
            <a:r>
              <a:rPr lang="en-US" sz="2800" b="1" baseline="30000" dirty="0">
                <a:latin typeface="Times-Roman"/>
                <a:cs typeface="Calibri" panose="020F0502020204030204" pitchFamily="34" charset="0"/>
              </a:rPr>
              <a:t>2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 (2) </a:t>
            </a:r>
            <a:r>
              <a:rPr lang="en-US" sz="2400" b="1" baseline="-25000" dirty="0">
                <a:solidFill>
                  <a:schemeClr val="tx1"/>
                </a:solidFill>
                <a:latin typeface="Times-Roman"/>
              </a:rPr>
              <a:t>+</a:t>
            </a:r>
            <a:r>
              <a:rPr lang="en-US" b="1" baseline="-25000" dirty="0">
                <a:solidFill>
                  <a:schemeClr val="tx1"/>
                </a:solidFill>
                <a:latin typeface="Times-Roman"/>
              </a:rPr>
              <a:t> 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 cost[2 , 7]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,</a:t>
            </a:r>
          </a:p>
          <a:p>
            <a:r>
              <a:rPr lang="en-US" b="1" dirty="0">
                <a:solidFill>
                  <a:schemeClr val="tx1"/>
                </a:solidFill>
                <a:latin typeface="Times-Roman"/>
                <a:cs typeface="Calibri" panose="020F0502020204030204" pitchFamily="34" charset="0"/>
              </a:rPr>
              <a:t>                                                          dist</a:t>
            </a:r>
            <a:r>
              <a:rPr lang="en-US" sz="2800" b="1" baseline="30000" dirty="0">
                <a:latin typeface="Times-Roman"/>
                <a:cs typeface="Calibri" panose="020F0502020204030204" pitchFamily="34" charset="0"/>
              </a:rPr>
              <a:t>2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 (3) </a:t>
            </a:r>
            <a:r>
              <a:rPr lang="en-US" sz="2400" b="1" baseline="-25000" dirty="0">
                <a:solidFill>
                  <a:schemeClr val="tx1"/>
                </a:solidFill>
                <a:latin typeface="Times-Roman"/>
              </a:rPr>
              <a:t>+</a:t>
            </a:r>
            <a:r>
              <a:rPr lang="en-US" b="1" baseline="-25000" dirty="0">
                <a:solidFill>
                  <a:schemeClr val="tx1"/>
                </a:solidFill>
                <a:latin typeface="Times-Roman"/>
              </a:rPr>
              <a:t> 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 cost[</a:t>
            </a:r>
            <a:r>
              <a:rPr lang="en-US" b="1" dirty="0">
                <a:latin typeface="Times-Roman"/>
              </a:rPr>
              <a:t>3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 , 7],</a:t>
            </a:r>
          </a:p>
          <a:p>
            <a:r>
              <a:rPr lang="en-US" b="1" dirty="0">
                <a:solidFill>
                  <a:schemeClr val="tx1"/>
                </a:solidFill>
                <a:latin typeface="Times-Roman"/>
                <a:cs typeface="Calibri" panose="020F0502020204030204" pitchFamily="34" charset="0"/>
              </a:rPr>
              <a:t>			          dist</a:t>
            </a:r>
            <a:r>
              <a:rPr lang="en-US" sz="2800" b="1" baseline="30000" dirty="0">
                <a:latin typeface="Times-Roman"/>
                <a:cs typeface="Calibri" panose="020F0502020204030204" pitchFamily="34" charset="0"/>
              </a:rPr>
              <a:t>2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 (4) </a:t>
            </a:r>
            <a:r>
              <a:rPr lang="en-US" sz="2400" b="1" baseline="-25000" dirty="0">
                <a:solidFill>
                  <a:schemeClr val="tx1"/>
                </a:solidFill>
                <a:latin typeface="Times-Roman"/>
              </a:rPr>
              <a:t>+</a:t>
            </a:r>
            <a:r>
              <a:rPr lang="en-US" b="1" baseline="-25000" dirty="0">
                <a:solidFill>
                  <a:schemeClr val="tx1"/>
                </a:solidFill>
                <a:latin typeface="Times-Roman"/>
              </a:rPr>
              <a:t> 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 cost[</a:t>
            </a:r>
            <a:r>
              <a:rPr lang="en-US" b="1" dirty="0">
                <a:latin typeface="Times-Roman"/>
              </a:rPr>
              <a:t>4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 , 7],</a:t>
            </a:r>
          </a:p>
          <a:p>
            <a:r>
              <a:rPr lang="en-US" b="1" dirty="0">
                <a:solidFill>
                  <a:schemeClr val="tx1"/>
                </a:solidFill>
                <a:latin typeface="Times-Roman"/>
                <a:cs typeface="Calibri" panose="020F0502020204030204" pitchFamily="34" charset="0"/>
              </a:rPr>
              <a:t>                                                          dist</a:t>
            </a:r>
            <a:r>
              <a:rPr lang="en-US" sz="2800" b="1" baseline="30000" dirty="0">
                <a:latin typeface="Times-Roman"/>
                <a:cs typeface="Calibri" panose="020F0502020204030204" pitchFamily="34" charset="0"/>
              </a:rPr>
              <a:t>2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 (5) </a:t>
            </a:r>
            <a:r>
              <a:rPr lang="en-US" sz="2400" b="1" baseline="-25000" dirty="0">
                <a:solidFill>
                  <a:schemeClr val="tx1"/>
                </a:solidFill>
                <a:latin typeface="Times-Roman"/>
              </a:rPr>
              <a:t>+</a:t>
            </a:r>
            <a:r>
              <a:rPr lang="en-US" b="1" baseline="-25000" dirty="0">
                <a:solidFill>
                  <a:schemeClr val="tx1"/>
                </a:solidFill>
                <a:latin typeface="Times-Roman"/>
              </a:rPr>
              <a:t> 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 cost[</a:t>
            </a:r>
            <a:r>
              <a:rPr lang="en-US" b="1" dirty="0">
                <a:latin typeface="Times-Roman"/>
              </a:rPr>
              <a:t>5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 , 7],</a:t>
            </a:r>
          </a:p>
          <a:p>
            <a:r>
              <a:rPr lang="en-US" b="1" dirty="0">
                <a:solidFill>
                  <a:schemeClr val="tx1"/>
                </a:solidFill>
                <a:latin typeface="Times-Roman"/>
                <a:cs typeface="Calibri" panose="020F0502020204030204" pitchFamily="34" charset="0"/>
              </a:rPr>
              <a:t>			          dist</a:t>
            </a:r>
            <a:r>
              <a:rPr lang="en-US" sz="2800" b="1" baseline="30000" dirty="0">
                <a:latin typeface="Times-Roman"/>
                <a:cs typeface="Calibri" panose="020F0502020204030204" pitchFamily="34" charset="0"/>
              </a:rPr>
              <a:t>2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 (6) </a:t>
            </a:r>
            <a:r>
              <a:rPr lang="en-US" sz="2400" b="1" baseline="-25000" dirty="0">
                <a:solidFill>
                  <a:schemeClr val="tx1"/>
                </a:solidFill>
                <a:latin typeface="Times-Roman"/>
              </a:rPr>
              <a:t>+</a:t>
            </a:r>
            <a:r>
              <a:rPr lang="en-US" b="1" baseline="-25000" dirty="0">
                <a:solidFill>
                  <a:schemeClr val="tx1"/>
                </a:solidFill>
                <a:latin typeface="Times-Roman"/>
              </a:rPr>
              <a:t> 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 cost[</a:t>
            </a:r>
            <a:r>
              <a:rPr lang="en-US" b="1" dirty="0">
                <a:latin typeface="Times-Roman"/>
              </a:rPr>
              <a:t>6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 , 7]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} }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B6ECB0-D7AB-19FA-3663-40066BC68A94}"/>
              </a:ext>
            </a:extLst>
          </p:cNvPr>
          <p:cNvSpPr txBox="1"/>
          <p:nvPr/>
        </p:nvSpPr>
        <p:spPr>
          <a:xfrm>
            <a:off x="1325220" y="5310807"/>
            <a:ext cx="6812452" cy="4206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Times-Roman"/>
              </a:rPr>
              <a:t>= min {∞ , min</a:t>
            </a:r>
            <a:r>
              <a:rPr lang="en-US" sz="3200" i="1" baseline="-25000" dirty="0">
                <a:solidFill>
                  <a:schemeClr val="tx1"/>
                </a:solidFill>
                <a:latin typeface="Times-Roman"/>
              </a:rPr>
              <a:t>i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{ 0 + ∞, </a:t>
            </a:r>
            <a:r>
              <a:rPr lang="en-US" dirty="0">
                <a:latin typeface="Times-Roman"/>
              </a:rPr>
              <a:t>3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 + ∞, 3 + ∞, </a:t>
            </a:r>
            <a:r>
              <a:rPr lang="en-US" dirty="0">
                <a:latin typeface="Times-Roman"/>
              </a:rPr>
              <a:t>5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 + ∞, 5 + 3, 4 + 3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 }} 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   </a:t>
            </a:r>
            <a:endParaRPr lang="en-IN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945EA1-C620-B576-0795-B305375972C0}"/>
              </a:ext>
            </a:extLst>
          </p:cNvPr>
          <p:cNvSpPr txBox="1"/>
          <p:nvPr/>
        </p:nvSpPr>
        <p:spPr>
          <a:xfrm>
            <a:off x="1353213" y="5744908"/>
            <a:ext cx="6812452" cy="4206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Times-Roman"/>
              </a:rPr>
              <a:t>= min {∞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 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 , min</a:t>
            </a:r>
            <a:r>
              <a:rPr lang="en-US" sz="3200" i="1" baseline="-25000" dirty="0">
                <a:solidFill>
                  <a:schemeClr val="tx1"/>
                </a:solidFill>
                <a:latin typeface="Times-Roman"/>
              </a:rPr>
              <a:t>i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{∞, ∞, ∞, ∞, 8, 7 }}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 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=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 </a:t>
            </a:r>
            <a:r>
              <a:rPr lang="en-US" dirty="0">
                <a:latin typeface="Times-Roman"/>
              </a:rPr>
              <a:t>7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 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   </a:t>
            </a:r>
            <a:endParaRPr lang="en-IN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936902B-A6B2-55D9-F650-E5E8E816EE16}"/>
              </a:ext>
            </a:extLst>
          </p:cNvPr>
          <p:cNvSpPr txBox="1"/>
          <p:nvPr/>
        </p:nvSpPr>
        <p:spPr>
          <a:xfrm>
            <a:off x="9499344" y="4087050"/>
            <a:ext cx="3289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dirty="0"/>
              <a:t>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755E1B0-48BC-1AA9-4CCB-F76273806B79}"/>
              </a:ext>
            </a:extLst>
          </p:cNvPr>
          <p:cNvSpPr txBox="1"/>
          <p:nvPr/>
        </p:nvSpPr>
        <p:spPr>
          <a:xfrm>
            <a:off x="9987648" y="4090156"/>
            <a:ext cx="3289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dirty="0"/>
              <a:t>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2785B36-6359-0B22-D7CC-0D7F3E12BB03}"/>
              </a:ext>
            </a:extLst>
          </p:cNvPr>
          <p:cNvSpPr txBox="1"/>
          <p:nvPr/>
        </p:nvSpPr>
        <p:spPr>
          <a:xfrm>
            <a:off x="10465709" y="4087050"/>
            <a:ext cx="3289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dirty="0"/>
              <a:t>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218E42A-3610-9B32-E01E-D61B90EDA930}"/>
              </a:ext>
            </a:extLst>
          </p:cNvPr>
          <p:cNvSpPr txBox="1"/>
          <p:nvPr/>
        </p:nvSpPr>
        <p:spPr>
          <a:xfrm>
            <a:off x="10982005" y="4538031"/>
            <a:ext cx="3289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dirty="0"/>
              <a:t>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22A36AF-F13F-984F-5707-B6426DDD6F68}"/>
              </a:ext>
            </a:extLst>
          </p:cNvPr>
          <p:cNvSpPr txBox="1"/>
          <p:nvPr/>
        </p:nvSpPr>
        <p:spPr>
          <a:xfrm>
            <a:off x="11441405" y="4541148"/>
            <a:ext cx="35689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Times-Roman"/>
              </a:rPr>
              <a:t>7</a:t>
            </a:r>
            <a:endParaRPr lang="en-IN" b="1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F93BF8A-84B4-D8BB-AEAD-F569C41FF803}"/>
              </a:ext>
            </a:extLst>
          </p:cNvPr>
          <p:cNvSpPr/>
          <p:nvPr/>
        </p:nvSpPr>
        <p:spPr>
          <a:xfrm>
            <a:off x="4341326" y="5744908"/>
            <a:ext cx="289249" cy="43410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43063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24" grpId="0"/>
      <p:bldP spid="4" grpId="0"/>
      <p:bldP spid="7" grpId="0"/>
      <p:bldP spid="9" grpId="0"/>
      <p:bldP spid="10" grpId="0"/>
      <p:bldP spid="14" grpId="0"/>
      <p:bldP spid="6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9F9257-2260-C93A-5721-B6D810BDDC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358A783-7D7E-23C6-4051-767C026F42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3973" y="111007"/>
            <a:ext cx="4470590" cy="2163059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632B9300-7F40-CCD4-3965-A414624FDF7B}"/>
              </a:ext>
            </a:extLst>
          </p:cNvPr>
          <p:cNvGraphicFramePr>
            <a:graphicFrameLocks noGrp="1"/>
          </p:cNvGraphicFramePr>
          <p:nvPr/>
        </p:nvGraphicFramePr>
        <p:xfrm>
          <a:off x="7393804" y="2763070"/>
          <a:ext cx="4470588" cy="33951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6732">
                  <a:extLst>
                    <a:ext uri="{9D8B030D-6E8A-4147-A177-3AD203B41FA5}">
                      <a16:colId xmlns:a16="http://schemas.microsoft.com/office/drawing/2014/main" val="3728264496"/>
                    </a:ext>
                  </a:extLst>
                </a:gridCol>
                <a:gridCol w="496732">
                  <a:extLst>
                    <a:ext uri="{9D8B030D-6E8A-4147-A177-3AD203B41FA5}">
                      <a16:colId xmlns:a16="http://schemas.microsoft.com/office/drawing/2014/main" val="1800670395"/>
                    </a:ext>
                  </a:extLst>
                </a:gridCol>
                <a:gridCol w="496732">
                  <a:extLst>
                    <a:ext uri="{9D8B030D-6E8A-4147-A177-3AD203B41FA5}">
                      <a16:colId xmlns:a16="http://schemas.microsoft.com/office/drawing/2014/main" val="2478736959"/>
                    </a:ext>
                  </a:extLst>
                </a:gridCol>
                <a:gridCol w="496732">
                  <a:extLst>
                    <a:ext uri="{9D8B030D-6E8A-4147-A177-3AD203B41FA5}">
                      <a16:colId xmlns:a16="http://schemas.microsoft.com/office/drawing/2014/main" val="1064946114"/>
                    </a:ext>
                  </a:extLst>
                </a:gridCol>
                <a:gridCol w="496732">
                  <a:extLst>
                    <a:ext uri="{9D8B030D-6E8A-4147-A177-3AD203B41FA5}">
                      <a16:colId xmlns:a16="http://schemas.microsoft.com/office/drawing/2014/main" val="3091800480"/>
                    </a:ext>
                  </a:extLst>
                </a:gridCol>
                <a:gridCol w="496732">
                  <a:extLst>
                    <a:ext uri="{9D8B030D-6E8A-4147-A177-3AD203B41FA5}">
                      <a16:colId xmlns:a16="http://schemas.microsoft.com/office/drawing/2014/main" val="3873093313"/>
                    </a:ext>
                  </a:extLst>
                </a:gridCol>
                <a:gridCol w="496732">
                  <a:extLst>
                    <a:ext uri="{9D8B030D-6E8A-4147-A177-3AD203B41FA5}">
                      <a16:colId xmlns:a16="http://schemas.microsoft.com/office/drawing/2014/main" val="1941873386"/>
                    </a:ext>
                  </a:extLst>
                </a:gridCol>
                <a:gridCol w="496732">
                  <a:extLst>
                    <a:ext uri="{9D8B030D-6E8A-4147-A177-3AD203B41FA5}">
                      <a16:colId xmlns:a16="http://schemas.microsoft.com/office/drawing/2014/main" val="2440181907"/>
                    </a:ext>
                  </a:extLst>
                </a:gridCol>
                <a:gridCol w="496732">
                  <a:extLst>
                    <a:ext uri="{9D8B030D-6E8A-4147-A177-3AD203B41FA5}">
                      <a16:colId xmlns:a16="http://schemas.microsoft.com/office/drawing/2014/main" val="4046546919"/>
                    </a:ext>
                  </a:extLst>
                </a:gridCol>
              </a:tblGrid>
              <a:tr h="424392">
                <a:tc rowSpan="2" gridSpan="2">
                  <a:txBody>
                    <a:bodyPr/>
                    <a:lstStyle/>
                    <a:p>
                      <a:pPr algn="ctr"/>
                      <a:endParaRPr lang="en-IN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en-IN" dirty="0" err="1"/>
                        <a:t>dist</a:t>
                      </a:r>
                      <a:r>
                        <a:rPr lang="en-IN" sz="2800" baseline="38000" dirty="0" err="1"/>
                        <a:t>k</a:t>
                      </a:r>
                      <a:r>
                        <a:rPr lang="en-IN" dirty="0"/>
                        <a:t>[u]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8173852"/>
                  </a:ext>
                </a:extLst>
              </a:tr>
              <a:tr h="424392">
                <a:tc gridSpan="2" v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5019342"/>
                  </a:ext>
                </a:extLst>
              </a:tr>
              <a:tr h="424392">
                <a:tc rowSpan="6">
                  <a:txBody>
                    <a:bodyPr/>
                    <a:lstStyle/>
                    <a:p>
                      <a:pPr algn="ctr"/>
                      <a:r>
                        <a:rPr lang="en-IN" dirty="0"/>
                        <a:t>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3258432"/>
                  </a:ext>
                </a:extLst>
              </a:tr>
              <a:tr h="424392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5634879"/>
                  </a:ext>
                </a:extLst>
              </a:tr>
              <a:tr h="424392">
                <a:tc v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5258684"/>
                  </a:ext>
                </a:extLst>
              </a:tr>
              <a:tr h="424392">
                <a:tc v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1976902"/>
                  </a:ext>
                </a:extLst>
              </a:tr>
              <a:tr h="424392">
                <a:tc v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6299666"/>
                  </a:ext>
                </a:extLst>
              </a:tr>
              <a:tr h="424392">
                <a:tc v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2497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1D062F54-BA44-A1A7-09A8-61BC00D8FA4E}"/>
              </a:ext>
            </a:extLst>
          </p:cNvPr>
          <p:cNvSpPr txBox="1"/>
          <p:nvPr/>
        </p:nvSpPr>
        <p:spPr>
          <a:xfrm>
            <a:off x="501520" y="139582"/>
            <a:ext cx="6328487" cy="4206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 err="1">
                <a:solidFill>
                  <a:schemeClr val="tx1"/>
                </a:solidFill>
                <a:latin typeface="Times-Roman"/>
                <a:cs typeface="Calibri" panose="020F0502020204030204" pitchFamily="34" charset="0"/>
              </a:rPr>
              <a:t>dist</a:t>
            </a:r>
            <a:r>
              <a:rPr lang="en-US" sz="2800" b="1" baseline="30000" dirty="0" err="1">
                <a:solidFill>
                  <a:schemeClr val="tx1"/>
                </a:solidFill>
                <a:latin typeface="Times-Roman"/>
              </a:rPr>
              <a:t>k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 (u) 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 = min {</a:t>
            </a:r>
            <a:r>
              <a:rPr lang="en-US" b="1" dirty="0">
                <a:solidFill>
                  <a:schemeClr val="tx1"/>
                </a:solidFill>
                <a:latin typeface="Times-Roman"/>
                <a:cs typeface="Calibri" panose="020F0502020204030204" pitchFamily="34" charset="0"/>
              </a:rPr>
              <a:t>dist</a:t>
            </a:r>
            <a:r>
              <a:rPr lang="en-US" sz="2800" b="1" baseline="30000" dirty="0">
                <a:solidFill>
                  <a:schemeClr val="tx1"/>
                </a:solidFill>
                <a:latin typeface="Times-Roman"/>
              </a:rPr>
              <a:t>k-1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 (u) 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 ,  min</a:t>
            </a:r>
            <a:r>
              <a:rPr lang="en-US" sz="3200" i="1" baseline="-25000" dirty="0">
                <a:solidFill>
                  <a:schemeClr val="tx1"/>
                </a:solidFill>
                <a:latin typeface="Times-Roman"/>
              </a:rPr>
              <a:t>i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 {</a:t>
            </a:r>
            <a:r>
              <a:rPr lang="en-US" b="1" dirty="0">
                <a:solidFill>
                  <a:schemeClr val="tx1"/>
                </a:solidFill>
                <a:latin typeface="Times-Roman"/>
                <a:cs typeface="Calibri" panose="020F0502020204030204" pitchFamily="34" charset="0"/>
              </a:rPr>
              <a:t>dist</a:t>
            </a:r>
            <a:r>
              <a:rPr lang="en-US" sz="2800" b="1" baseline="30000" dirty="0">
                <a:solidFill>
                  <a:schemeClr val="tx1"/>
                </a:solidFill>
                <a:latin typeface="Times-Roman"/>
              </a:rPr>
              <a:t>k-1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 (</a:t>
            </a:r>
            <a:r>
              <a:rPr lang="en-US" b="1" dirty="0" err="1">
                <a:solidFill>
                  <a:schemeClr val="tx1"/>
                </a:solidFill>
                <a:latin typeface="Times-Roman"/>
              </a:rPr>
              <a:t>i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) </a:t>
            </a:r>
            <a:r>
              <a:rPr lang="en-US" sz="2400" b="1" baseline="-25000" dirty="0">
                <a:solidFill>
                  <a:schemeClr val="tx1"/>
                </a:solidFill>
                <a:latin typeface="Times-Roman"/>
              </a:rPr>
              <a:t>+</a:t>
            </a:r>
            <a:r>
              <a:rPr lang="en-US" b="1" baseline="-25000" dirty="0">
                <a:solidFill>
                  <a:schemeClr val="tx1"/>
                </a:solidFill>
                <a:latin typeface="Times-Roman"/>
              </a:rPr>
              <a:t> 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 cost[</a:t>
            </a:r>
            <a:r>
              <a:rPr lang="en-US" b="1" dirty="0" err="1">
                <a:solidFill>
                  <a:schemeClr val="tx1"/>
                </a:solidFill>
                <a:latin typeface="Times-Roman"/>
              </a:rPr>
              <a:t>i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 , u]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 }}</a:t>
            </a:r>
            <a:endParaRPr lang="en-IN" dirty="0"/>
          </a:p>
        </p:txBody>
      </p: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28BEEE8F-B13A-C895-1365-94078804A3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861635"/>
              </p:ext>
            </p:extLst>
          </p:nvPr>
        </p:nvGraphicFramePr>
        <p:xfrm>
          <a:off x="7397942" y="2763070"/>
          <a:ext cx="4470588" cy="33951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6732">
                  <a:extLst>
                    <a:ext uri="{9D8B030D-6E8A-4147-A177-3AD203B41FA5}">
                      <a16:colId xmlns:a16="http://schemas.microsoft.com/office/drawing/2014/main" val="3728264496"/>
                    </a:ext>
                  </a:extLst>
                </a:gridCol>
                <a:gridCol w="496732">
                  <a:extLst>
                    <a:ext uri="{9D8B030D-6E8A-4147-A177-3AD203B41FA5}">
                      <a16:colId xmlns:a16="http://schemas.microsoft.com/office/drawing/2014/main" val="1800670395"/>
                    </a:ext>
                  </a:extLst>
                </a:gridCol>
                <a:gridCol w="496732">
                  <a:extLst>
                    <a:ext uri="{9D8B030D-6E8A-4147-A177-3AD203B41FA5}">
                      <a16:colId xmlns:a16="http://schemas.microsoft.com/office/drawing/2014/main" val="2478736959"/>
                    </a:ext>
                  </a:extLst>
                </a:gridCol>
                <a:gridCol w="496732">
                  <a:extLst>
                    <a:ext uri="{9D8B030D-6E8A-4147-A177-3AD203B41FA5}">
                      <a16:colId xmlns:a16="http://schemas.microsoft.com/office/drawing/2014/main" val="1064946114"/>
                    </a:ext>
                  </a:extLst>
                </a:gridCol>
                <a:gridCol w="496732">
                  <a:extLst>
                    <a:ext uri="{9D8B030D-6E8A-4147-A177-3AD203B41FA5}">
                      <a16:colId xmlns:a16="http://schemas.microsoft.com/office/drawing/2014/main" val="3091800480"/>
                    </a:ext>
                  </a:extLst>
                </a:gridCol>
                <a:gridCol w="496732">
                  <a:extLst>
                    <a:ext uri="{9D8B030D-6E8A-4147-A177-3AD203B41FA5}">
                      <a16:colId xmlns:a16="http://schemas.microsoft.com/office/drawing/2014/main" val="3873093313"/>
                    </a:ext>
                  </a:extLst>
                </a:gridCol>
                <a:gridCol w="496732">
                  <a:extLst>
                    <a:ext uri="{9D8B030D-6E8A-4147-A177-3AD203B41FA5}">
                      <a16:colId xmlns:a16="http://schemas.microsoft.com/office/drawing/2014/main" val="1941873386"/>
                    </a:ext>
                  </a:extLst>
                </a:gridCol>
                <a:gridCol w="496732">
                  <a:extLst>
                    <a:ext uri="{9D8B030D-6E8A-4147-A177-3AD203B41FA5}">
                      <a16:colId xmlns:a16="http://schemas.microsoft.com/office/drawing/2014/main" val="2440181907"/>
                    </a:ext>
                  </a:extLst>
                </a:gridCol>
                <a:gridCol w="496732">
                  <a:extLst>
                    <a:ext uri="{9D8B030D-6E8A-4147-A177-3AD203B41FA5}">
                      <a16:colId xmlns:a16="http://schemas.microsoft.com/office/drawing/2014/main" val="4046546919"/>
                    </a:ext>
                  </a:extLst>
                </a:gridCol>
              </a:tblGrid>
              <a:tr h="424392">
                <a:tc rowSpan="2" gridSpan="2">
                  <a:txBody>
                    <a:bodyPr/>
                    <a:lstStyle/>
                    <a:p>
                      <a:pPr algn="ctr"/>
                      <a:endParaRPr lang="en-IN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en-IN" dirty="0" err="1"/>
                        <a:t>dist</a:t>
                      </a:r>
                      <a:r>
                        <a:rPr lang="en-IN" sz="2800" baseline="38000" dirty="0" err="1"/>
                        <a:t>k</a:t>
                      </a:r>
                      <a:r>
                        <a:rPr lang="en-IN" dirty="0"/>
                        <a:t>[u]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8173852"/>
                  </a:ext>
                </a:extLst>
              </a:tr>
              <a:tr h="424392">
                <a:tc gridSpan="2" v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5019342"/>
                  </a:ext>
                </a:extLst>
              </a:tr>
              <a:tr h="424392">
                <a:tc rowSpan="6">
                  <a:txBody>
                    <a:bodyPr/>
                    <a:lstStyle/>
                    <a:p>
                      <a:pPr algn="ctr"/>
                      <a:r>
                        <a:rPr lang="en-IN" dirty="0"/>
                        <a:t>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∞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b="1" dirty="0"/>
                        <a:t>∞</a:t>
                      </a:r>
                      <a:endParaRPr lang="en-IN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b="1" dirty="0"/>
                        <a:t>∞</a:t>
                      </a:r>
                      <a:endParaRPr lang="en-IN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3258432"/>
                  </a:ext>
                </a:extLst>
              </a:tr>
              <a:tr h="424392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b="1" dirty="0"/>
                        <a:t>∞</a:t>
                      </a:r>
                      <a:endParaRPr lang="en-IN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5634879"/>
                  </a:ext>
                </a:extLst>
              </a:tr>
              <a:tr h="424392">
                <a:tc v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  <a:endParaRPr lang="en-IN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  <a:endParaRPr lang="en-IN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  <a:endParaRPr lang="en-IN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  <a:endParaRPr lang="en-IN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  <a:endParaRPr lang="en-IN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  <a:endParaRPr lang="en-IN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5258684"/>
                  </a:ext>
                </a:extLst>
              </a:tr>
              <a:tr h="424392">
                <a:tc v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  <a:endParaRPr lang="en-IN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1976902"/>
                  </a:ext>
                </a:extLst>
              </a:tr>
              <a:tr h="424392">
                <a:tc v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6299666"/>
                  </a:ext>
                </a:extLst>
              </a:tr>
              <a:tr h="424392">
                <a:tc v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2497"/>
                  </a:ext>
                </a:extLst>
              </a:tr>
            </a:tbl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351C6B58-EE2F-EFEA-7E78-8223CFE474F0}"/>
              </a:ext>
            </a:extLst>
          </p:cNvPr>
          <p:cNvSpPr txBox="1"/>
          <p:nvPr/>
        </p:nvSpPr>
        <p:spPr>
          <a:xfrm>
            <a:off x="501521" y="622429"/>
            <a:ext cx="6097554" cy="18569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tx1"/>
                </a:solidFill>
                <a:latin typeface="Times-Roman"/>
                <a:cs typeface="Calibri" panose="020F0502020204030204" pitchFamily="34" charset="0"/>
              </a:rPr>
              <a:t>dist</a:t>
            </a:r>
            <a:r>
              <a:rPr lang="en-US" sz="2800" b="1" baseline="30000" dirty="0">
                <a:latin typeface="Times-Roman"/>
                <a:cs typeface="Calibri" panose="020F0502020204030204" pitchFamily="34" charset="0"/>
              </a:rPr>
              <a:t>4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 (</a:t>
            </a:r>
            <a:r>
              <a:rPr lang="en-US" b="1" dirty="0">
                <a:latin typeface="Times-Roman"/>
              </a:rPr>
              <a:t>2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) 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 = min {</a:t>
            </a:r>
            <a:r>
              <a:rPr lang="en-US" b="1" dirty="0">
                <a:solidFill>
                  <a:schemeClr val="tx1"/>
                </a:solidFill>
                <a:latin typeface="Times-Roman"/>
                <a:cs typeface="Calibri" panose="020F0502020204030204" pitchFamily="34" charset="0"/>
              </a:rPr>
              <a:t>dist</a:t>
            </a:r>
            <a:r>
              <a:rPr lang="en-US" sz="2800" b="1" baseline="30000" dirty="0">
                <a:latin typeface="Times-Roman"/>
                <a:cs typeface="Calibri" panose="020F0502020204030204" pitchFamily="34" charset="0"/>
              </a:rPr>
              <a:t>3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 (</a:t>
            </a:r>
            <a:r>
              <a:rPr lang="en-US" b="1" dirty="0">
                <a:latin typeface="Times-Roman"/>
              </a:rPr>
              <a:t>2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) 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 ,  min</a:t>
            </a:r>
            <a:r>
              <a:rPr lang="en-US" sz="3200" i="1" baseline="-25000" dirty="0">
                <a:solidFill>
                  <a:schemeClr val="tx1"/>
                </a:solidFill>
                <a:latin typeface="Times-Roman"/>
              </a:rPr>
              <a:t>i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 {</a:t>
            </a:r>
            <a:r>
              <a:rPr lang="en-US" b="1" dirty="0">
                <a:solidFill>
                  <a:schemeClr val="tx1"/>
                </a:solidFill>
                <a:latin typeface="Times-Roman"/>
                <a:cs typeface="Calibri" panose="020F0502020204030204" pitchFamily="34" charset="0"/>
              </a:rPr>
              <a:t>dist</a:t>
            </a:r>
            <a:r>
              <a:rPr lang="en-US" sz="2800" b="1" baseline="30000" dirty="0">
                <a:latin typeface="Times-Roman"/>
                <a:cs typeface="Calibri" panose="020F0502020204030204" pitchFamily="34" charset="0"/>
              </a:rPr>
              <a:t>3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 (</a:t>
            </a:r>
            <a:r>
              <a:rPr lang="en-US" b="1" dirty="0">
                <a:latin typeface="Times-Roman"/>
              </a:rPr>
              <a:t>1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) </a:t>
            </a:r>
            <a:r>
              <a:rPr lang="en-US" sz="2400" b="1" baseline="-25000" dirty="0">
                <a:solidFill>
                  <a:schemeClr val="tx1"/>
                </a:solidFill>
                <a:latin typeface="Times-Roman"/>
              </a:rPr>
              <a:t>+</a:t>
            </a:r>
            <a:r>
              <a:rPr lang="en-US" b="1" baseline="-25000" dirty="0">
                <a:solidFill>
                  <a:schemeClr val="tx1"/>
                </a:solidFill>
                <a:latin typeface="Times-Roman"/>
              </a:rPr>
              <a:t> 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 cost[1 , 2]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 ,</a:t>
            </a:r>
          </a:p>
          <a:p>
            <a:r>
              <a:rPr lang="en-US" dirty="0">
                <a:latin typeface="Times-Roman"/>
              </a:rPr>
              <a:t>                                                          </a:t>
            </a:r>
            <a:r>
              <a:rPr lang="en-US" b="1" dirty="0">
                <a:solidFill>
                  <a:schemeClr val="tx1"/>
                </a:solidFill>
                <a:latin typeface="Times-Roman"/>
                <a:cs typeface="Calibri" panose="020F0502020204030204" pitchFamily="34" charset="0"/>
              </a:rPr>
              <a:t>dist</a:t>
            </a:r>
            <a:r>
              <a:rPr lang="en-US" sz="2800" b="1" baseline="30000" dirty="0">
                <a:latin typeface="Times-Roman"/>
                <a:cs typeface="Calibri" panose="020F0502020204030204" pitchFamily="34" charset="0"/>
              </a:rPr>
              <a:t>3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 (3) </a:t>
            </a:r>
            <a:r>
              <a:rPr lang="en-US" sz="2400" b="1" baseline="-25000" dirty="0">
                <a:solidFill>
                  <a:schemeClr val="tx1"/>
                </a:solidFill>
                <a:latin typeface="Times-Roman"/>
              </a:rPr>
              <a:t>+</a:t>
            </a:r>
            <a:r>
              <a:rPr lang="en-US" b="1" baseline="-25000" dirty="0">
                <a:solidFill>
                  <a:schemeClr val="tx1"/>
                </a:solidFill>
                <a:latin typeface="Times-Roman"/>
              </a:rPr>
              <a:t> 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 cost[</a:t>
            </a:r>
            <a:r>
              <a:rPr lang="en-US" b="1" dirty="0">
                <a:latin typeface="Times-Roman"/>
              </a:rPr>
              <a:t>3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 , 2]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,</a:t>
            </a:r>
          </a:p>
          <a:p>
            <a:r>
              <a:rPr lang="en-US" b="1" dirty="0">
                <a:solidFill>
                  <a:schemeClr val="tx1"/>
                </a:solidFill>
                <a:latin typeface="Times-Roman"/>
                <a:cs typeface="Calibri" panose="020F0502020204030204" pitchFamily="34" charset="0"/>
              </a:rPr>
              <a:t>                                                          dist</a:t>
            </a:r>
            <a:r>
              <a:rPr lang="en-US" sz="2800" b="1" baseline="30000" dirty="0">
                <a:latin typeface="Times-Roman"/>
                <a:cs typeface="Calibri" panose="020F0502020204030204" pitchFamily="34" charset="0"/>
              </a:rPr>
              <a:t>3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 (4) </a:t>
            </a:r>
            <a:r>
              <a:rPr lang="en-US" sz="2400" b="1" baseline="-25000" dirty="0">
                <a:solidFill>
                  <a:schemeClr val="tx1"/>
                </a:solidFill>
                <a:latin typeface="Times-Roman"/>
              </a:rPr>
              <a:t>+</a:t>
            </a:r>
            <a:r>
              <a:rPr lang="en-US" b="1" baseline="-25000" dirty="0">
                <a:solidFill>
                  <a:schemeClr val="tx1"/>
                </a:solidFill>
                <a:latin typeface="Times-Roman"/>
              </a:rPr>
              <a:t> 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 cost[4 , 2],</a:t>
            </a:r>
          </a:p>
          <a:p>
            <a:r>
              <a:rPr lang="en-US" b="1" dirty="0">
                <a:solidFill>
                  <a:schemeClr val="tx1"/>
                </a:solidFill>
                <a:latin typeface="Times-Roman"/>
                <a:cs typeface="Calibri" panose="020F0502020204030204" pitchFamily="34" charset="0"/>
              </a:rPr>
              <a:t>			          dist</a:t>
            </a:r>
            <a:r>
              <a:rPr lang="en-US" sz="2800" b="1" baseline="30000" dirty="0">
                <a:latin typeface="Times-Roman"/>
                <a:cs typeface="Calibri" panose="020F0502020204030204" pitchFamily="34" charset="0"/>
              </a:rPr>
              <a:t>3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 (5) </a:t>
            </a:r>
            <a:r>
              <a:rPr lang="en-US" sz="2400" b="1" baseline="-25000" dirty="0">
                <a:solidFill>
                  <a:schemeClr val="tx1"/>
                </a:solidFill>
                <a:latin typeface="Times-Roman"/>
              </a:rPr>
              <a:t>+</a:t>
            </a:r>
            <a:r>
              <a:rPr lang="en-US" b="1" baseline="-25000" dirty="0">
                <a:solidFill>
                  <a:schemeClr val="tx1"/>
                </a:solidFill>
                <a:latin typeface="Times-Roman"/>
              </a:rPr>
              <a:t> 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 cost[5 , 2],</a:t>
            </a:r>
          </a:p>
          <a:p>
            <a:r>
              <a:rPr lang="en-US" b="1" dirty="0">
                <a:solidFill>
                  <a:schemeClr val="tx1"/>
                </a:solidFill>
                <a:latin typeface="Times-Roman"/>
                <a:cs typeface="Calibri" panose="020F0502020204030204" pitchFamily="34" charset="0"/>
              </a:rPr>
              <a:t>                                                          dist</a:t>
            </a:r>
            <a:r>
              <a:rPr lang="en-US" sz="2800" b="1" baseline="30000" dirty="0">
                <a:latin typeface="Times-Roman"/>
                <a:cs typeface="Calibri" panose="020F0502020204030204" pitchFamily="34" charset="0"/>
              </a:rPr>
              <a:t>3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 (6) </a:t>
            </a:r>
            <a:r>
              <a:rPr lang="en-US" sz="2400" b="1" baseline="-25000" dirty="0">
                <a:solidFill>
                  <a:schemeClr val="tx1"/>
                </a:solidFill>
                <a:latin typeface="Times-Roman"/>
              </a:rPr>
              <a:t>+</a:t>
            </a:r>
            <a:r>
              <a:rPr lang="en-US" b="1" baseline="-25000" dirty="0">
                <a:solidFill>
                  <a:schemeClr val="tx1"/>
                </a:solidFill>
                <a:latin typeface="Times-Roman"/>
              </a:rPr>
              <a:t> 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 cost[6 , 2],</a:t>
            </a:r>
          </a:p>
          <a:p>
            <a:r>
              <a:rPr lang="en-US" b="1" dirty="0">
                <a:solidFill>
                  <a:schemeClr val="tx1"/>
                </a:solidFill>
                <a:latin typeface="Times-Roman"/>
                <a:cs typeface="Calibri" panose="020F0502020204030204" pitchFamily="34" charset="0"/>
              </a:rPr>
              <a:t>			          dist</a:t>
            </a:r>
            <a:r>
              <a:rPr lang="en-US" sz="2800" b="1" baseline="30000" dirty="0">
                <a:latin typeface="Times-Roman"/>
                <a:cs typeface="Calibri" panose="020F0502020204030204" pitchFamily="34" charset="0"/>
              </a:rPr>
              <a:t>3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 (7) </a:t>
            </a:r>
            <a:r>
              <a:rPr lang="en-US" sz="2400" b="1" baseline="-25000" dirty="0">
                <a:solidFill>
                  <a:schemeClr val="tx1"/>
                </a:solidFill>
                <a:latin typeface="Times-Roman"/>
              </a:rPr>
              <a:t>+</a:t>
            </a:r>
            <a:r>
              <a:rPr lang="en-US" b="1" baseline="-25000" dirty="0">
                <a:solidFill>
                  <a:schemeClr val="tx1"/>
                </a:solidFill>
                <a:latin typeface="Times-Roman"/>
              </a:rPr>
              <a:t> 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 cost[7 , 2]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} }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0BF12D2-6D87-A678-A7AB-BED9ACDDD653}"/>
              </a:ext>
            </a:extLst>
          </p:cNvPr>
          <p:cNvSpPr txBox="1"/>
          <p:nvPr/>
        </p:nvSpPr>
        <p:spPr>
          <a:xfrm>
            <a:off x="1285304" y="2471279"/>
            <a:ext cx="6812452" cy="4206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Times-Roman"/>
              </a:rPr>
              <a:t>= min {</a:t>
            </a:r>
            <a:r>
              <a:rPr lang="en-US" dirty="0">
                <a:latin typeface="Times-Roman"/>
                <a:cs typeface="Calibri" panose="020F0502020204030204" pitchFamily="34" charset="0"/>
              </a:rPr>
              <a:t>1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 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 , min</a:t>
            </a:r>
            <a:r>
              <a:rPr lang="en-US" sz="3200" i="1" baseline="-25000" dirty="0">
                <a:solidFill>
                  <a:schemeClr val="tx1"/>
                </a:solidFill>
                <a:latin typeface="Times-Roman"/>
              </a:rPr>
              <a:t>i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{ 0 +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 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6, 3 - 2, </a:t>
            </a:r>
            <a:r>
              <a:rPr lang="en-US" dirty="0">
                <a:latin typeface="Times-Roman"/>
              </a:rPr>
              <a:t>5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 + ∞, 2 + ∞, 4 + ∞, 7 + ∞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 }} 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   </a:t>
            </a:r>
            <a:endParaRPr lang="en-IN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220CFF8-C144-15F5-C70B-E1E8B1BF98B1}"/>
              </a:ext>
            </a:extLst>
          </p:cNvPr>
          <p:cNvSpPr txBox="1"/>
          <p:nvPr/>
        </p:nvSpPr>
        <p:spPr>
          <a:xfrm>
            <a:off x="1313297" y="2905380"/>
            <a:ext cx="6812452" cy="4206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Times-Roman"/>
              </a:rPr>
              <a:t>= min {</a:t>
            </a:r>
            <a:r>
              <a:rPr lang="en-US" dirty="0">
                <a:latin typeface="Times-Roman"/>
                <a:cs typeface="Calibri" panose="020F0502020204030204" pitchFamily="34" charset="0"/>
              </a:rPr>
              <a:t>1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 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 , min</a:t>
            </a:r>
            <a:r>
              <a:rPr lang="en-US" sz="3200" i="1" baseline="-25000" dirty="0">
                <a:solidFill>
                  <a:schemeClr val="tx1"/>
                </a:solidFill>
                <a:latin typeface="Times-Roman"/>
              </a:rPr>
              <a:t>i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{</a:t>
            </a:r>
            <a:r>
              <a:rPr lang="en-US" dirty="0">
                <a:latin typeface="Times-Roman"/>
              </a:rPr>
              <a:t>6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, 1, ∞, ∞, ∞, ∞ }}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 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=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 1 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   </a:t>
            </a:r>
            <a:endParaRPr lang="en-IN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83915C1-9934-B9D5-C31F-467E1570F5F8}"/>
              </a:ext>
            </a:extLst>
          </p:cNvPr>
          <p:cNvSpPr txBox="1"/>
          <p:nvPr/>
        </p:nvSpPr>
        <p:spPr>
          <a:xfrm>
            <a:off x="8992377" y="4921795"/>
            <a:ext cx="3289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dirty="0"/>
              <a:t>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20888DE-A2F9-2936-9188-F59FF64CF6A7}"/>
              </a:ext>
            </a:extLst>
          </p:cNvPr>
          <p:cNvSpPr txBox="1"/>
          <p:nvPr/>
        </p:nvSpPr>
        <p:spPr>
          <a:xfrm>
            <a:off x="541437" y="3461957"/>
            <a:ext cx="6097554" cy="18569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tx1"/>
                </a:solidFill>
                <a:latin typeface="Times-Roman"/>
                <a:cs typeface="Calibri" panose="020F0502020204030204" pitchFamily="34" charset="0"/>
              </a:rPr>
              <a:t>dist</a:t>
            </a:r>
            <a:r>
              <a:rPr lang="en-US" sz="2800" b="1" baseline="30000" dirty="0">
                <a:latin typeface="Times-Roman"/>
                <a:cs typeface="Calibri" panose="020F0502020204030204" pitchFamily="34" charset="0"/>
              </a:rPr>
              <a:t>4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 (</a:t>
            </a:r>
            <a:r>
              <a:rPr lang="en-US" b="1" dirty="0">
                <a:latin typeface="Times-Roman"/>
              </a:rPr>
              <a:t>3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) 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 = min {</a:t>
            </a:r>
            <a:r>
              <a:rPr lang="en-US" b="1" dirty="0">
                <a:solidFill>
                  <a:schemeClr val="tx1"/>
                </a:solidFill>
                <a:latin typeface="Times-Roman"/>
                <a:cs typeface="Calibri" panose="020F0502020204030204" pitchFamily="34" charset="0"/>
              </a:rPr>
              <a:t>dist</a:t>
            </a:r>
            <a:r>
              <a:rPr lang="en-US" sz="2800" b="1" baseline="30000" dirty="0">
                <a:latin typeface="Times-Roman"/>
                <a:cs typeface="Calibri" panose="020F0502020204030204" pitchFamily="34" charset="0"/>
              </a:rPr>
              <a:t>3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 (3) 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 ,  min</a:t>
            </a:r>
            <a:r>
              <a:rPr lang="en-US" sz="3200" i="1" baseline="-25000" dirty="0">
                <a:solidFill>
                  <a:schemeClr val="tx1"/>
                </a:solidFill>
                <a:latin typeface="Times-Roman"/>
              </a:rPr>
              <a:t>i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 {</a:t>
            </a:r>
            <a:r>
              <a:rPr lang="en-US" b="1" dirty="0">
                <a:solidFill>
                  <a:schemeClr val="tx1"/>
                </a:solidFill>
                <a:latin typeface="Times-Roman"/>
                <a:cs typeface="Calibri" panose="020F0502020204030204" pitchFamily="34" charset="0"/>
              </a:rPr>
              <a:t>dist</a:t>
            </a:r>
            <a:r>
              <a:rPr lang="en-US" sz="2800" b="1" baseline="30000" dirty="0">
                <a:latin typeface="Times-Roman"/>
                <a:cs typeface="Calibri" panose="020F0502020204030204" pitchFamily="34" charset="0"/>
              </a:rPr>
              <a:t>3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 (</a:t>
            </a:r>
            <a:r>
              <a:rPr lang="en-US" b="1" dirty="0">
                <a:latin typeface="Times-Roman"/>
              </a:rPr>
              <a:t>1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) </a:t>
            </a:r>
            <a:r>
              <a:rPr lang="en-US" sz="2400" b="1" baseline="-25000" dirty="0">
                <a:solidFill>
                  <a:schemeClr val="tx1"/>
                </a:solidFill>
                <a:latin typeface="Times-Roman"/>
              </a:rPr>
              <a:t>+</a:t>
            </a:r>
            <a:r>
              <a:rPr lang="en-US" b="1" baseline="-25000" dirty="0">
                <a:solidFill>
                  <a:schemeClr val="tx1"/>
                </a:solidFill>
                <a:latin typeface="Times-Roman"/>
              </a:rPr>
              <a:t> 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 cost[1 , 3]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 ,</a:t>
            </a:r>
          </a:p>
          <a:p>
            <a:r>
              <a:rPr lang="en-US" dirty="0">
                <a:latin typeface="Times-Roman"/>
              </a:rPr>
              <a:t>                                                          </a:t>
            </a:r>
            <a:r>
              <a:rPr lang="en-US" b="1" dirty="0">
                <a:solidFill>
                  <a:schemeClr val="tx1"/>
                </a:solidFill>
                <a:latin typeface="Times-Roman"/>
                <a:cs typeface="Calibri" panose="020F0502020204030204" pitchFamily="34" charset="0"/>
              </a:rPr>
              <a:t>dist</a:t>
            </a:r>
            <a:r>
              <a:rPr lang="en-US" sz="2800" b="1" baseline="30000" dirty="0">
                <a:latin typeface="Times-Roman"/>
                <a:cs typeface="Calibri" panose="020F0502020204030204" pitchFamily="34" charset="0"/>
              </a:rPr>
              <a:t>3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 (2) </a:t>
            </a:r>
            <a:r>
              <a:rPr lang="en-US" sz="2400" b="1" baseline="-25000" dirty="0">
                <a:solidFill>
                  <a:schemeClr val="tx1"/>
                </a:solidFill>
                <a:latin typeface="Times-Roman"/>
              </a:rPr>
              <a:t>+</a:t>
            </a:r>
            <a:r>
              <a:rPr lang="en-US" b="1" baseline="-25000" dirty="0">
                <a:solidFill>
                  <a:schemeClr val="tx1"/>
                </a:solidFill>
                <a:latin typeface="Times-Roman"/>
              </a:rPr>
              <a:t> 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 cost[2 , 3]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,</a:t>
            </a:r>
          </a:p>
          <a:p>
            <a:r>
              <a:rPr lang="en-US" b="1" dirty="0">
                <a:solidFill>
                  <a:schemeClr val="tx1"/>
                </a:solidFill>
                <a:latin typeface="Times-Roman"/>
                <a:cs typeface="Calibri" panose="020F0502020204030204" pitchFamily="34" charset="0"/>
              </a:rPr>
              <a:t>                                                          dist</a:t>
            </a:r>
            <a:r>
              <a:rPr lang="en-US" sz="2800" b="1" baseline="30000" dirty="0">
                <a:latin typeface="Times-Roman"/>
                <a:cs typeface="Calibri" panose="020F0502020204030204" pitchFamily="34" charset="0"/>
              </a:rPr>
              <a:t>3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 (4) </a:t>
            </a:r>
            <a:r>
              <a:rPr lang="en-US" sz="2400" b="1" baseline="-25000" dirty="0">
                <a:solidFill>
                  <a:schemeClr val="tx1"/>
                </a:solidFill>
                <a:latin typeface="Times-Roman"/>
              </a:rPr>
              <a:t>+</a:t>
            </a:r>
            <a:r>
              <a:rPr lang="en-US" b="1" baseline="-25000" dirty="0">
                <a:solidFill>
                  <a:schemeClr val="tx1"/>
                </a:solidFill>
                <a:latin typeface="Times-Roman"/>
              </a:rPr>
              <a:t> 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 cost[4 , 3],</a:t>
            </a:r>
          </a:p>
          <a:p>
            <a:r>
              <a:rPr lang="en-US" b="1" dirty="0">
                <a:solidFill>
                  <a:schemeClr val="tx1"/>
                </a:solidFill>
                <a:latin typeface="Times-Roman"/>
                <a:cs typeface="Calibri" panose="020F0502020204030204" pitchFamily="34" charset="0"/>
              </a:rPr>
              <a:t>			          dist</a:t>
            </a:r>
            <a:r>
              <a:rPr lang="en-US" sz="2800" b="1" baseline="30000" dirty="0">
                <a:latin typeface="Times-Roman"/>
                <a:cs typeface="Calibri" panose="020F0502020204030204" pitchFamily="34" charset="0"/>
              </a:rPr>
              <a:t>3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 (5) </a:t>
            </a:r>
            <a:r>
              <a:rPr lang="en-US" sz="2400" b="1" baseline="-25000" dirty="0">
                <a:solidFill>
                  <a:schemeClr val="tx1"/>
                </a:solidFill>
                <a:latin typeface="Times-Roman"/>
              </a:rPr>
              <a:t>+</a:t>
            </a:r>
            <a:r>
              <a:rPr lang="en-US" b="1" baseline="-25000" dirty="0">
                <a:solidFill>
                  <a:schemeClr val="tx1"/>
                </a:solidFill>
                <a:latin typeface="Times-Roman"/>
              </a:rPr>
              <a:t> 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 cost[5 , 3],</a:t>
            </a:r>
          </a:p>
          <a:p>
            <a:r>
              <a:rPr lang="en-US" b="1" dirty="0">
                <a:solidFill>
                  <a:schemeClr val="tx1"/>
                </a:solidFill>
                <a:latin typeface="Times-Roman"/>
                <a:cs typeface="Calibri" panose="020F0502020204030204" pitchFamily="34" charset="0"/>
              </a:rPr>
              <a:t>                                                          dist</a:t>
            </a:r>
            <a:r>
              <a:rPr lang="en-US" sz="2800" b="1" baseline="30000" dirty="0">
                <a:latin typeface="Times-Roman"/>
                <a:cs typeface="Calibri" panose="020F0502020204030204" pitchFamily="34" charset="0"/>
              </a:rPr>
              <a:t>3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 (6) </a:t>
            </a:r>
            <a:r>
              <a:rPr lang="en-US" sz="2400" b="1" baseline="-25000" dirty="0">
                <a:solidFill>
                  <a:schemeClr val="tx1"/>
                </a:solidFill>
                <a:latin typeface="Times-Roman"/>
              </a:rPr>
              <a:t>+</a:t>
            </a:r>
            <a:r>
              <a:rPr lang="en-US" b="1" baseline="-25000" dirty="0">
                <a:solidFill>
                  <a:schemeClr val="tx1"/>
                </a:solidFill>
                <a:latin typeface="Times-Roman"/>
              </a:rPr>
              <a:t> 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 cost[6 , 3],</a:t>
            </a:r>
          </a:p>
          <a:p>
            <a:r>
              <a:rPr lang="en-US" b="1" dirty="0">
                <a:solidFill>
                  <a:schemeClr val="tx1"/>
                </a:solidFill>
                <a:latin typeface="Times-Roman"/>
                <a:cs typeface="Calibri" panose="020F0502020204030204" pitchFamily="34" charset="0"/>
              </a:rPr>
              <a:t>			          dist</a:t>
            </a:r>
            <a:r>
              <a:rPr lang="en-US" sz="2800" b="1" baseline="30000" dirty="0">
                <a:latin typeface="Times-Roman"/>
                <a:cs typeface="Calibri" panose="020F0502020204030204" pitchFamily="34" charset="0"/>
              </a:rPr>
              <a:t>3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 (7) </a:t>
            </a:r>
            <a:r>
              <a:rPr lang="en-US" sz="2400" b="1" baseline="-25000" dirty="0">
                <a:solidFill>
                  <a:schemeClr val="tx1"/>
                </a:solidFill>
                <a:latin typeface="Times-Roman"/>
              </a:rPr>
              <a:t>+</a:t>
            </a:r>
            <a:r>
              <a:rPr lang="en-US" b="1" baseline="-25000" dirty="0">
                <a:solidFill>
                  <a:schemeClr val="tx1"/>
                </a:solidFill>
                <a:latin typeface="Times-Roman"/>
              </a:rPr>
              <a:t> 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 cost[7 , 3]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} }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2A069DF-1C52-E871-53B3-B2BA9C07AB00}"/>
              </a:ext>
            </a:extLst>
          </p:cNvPr>
          <p:cNvSpPr txBox="1"/>
          <p:nvPr/>
        </p:nvSpPr>
        <p:spPr>
          <a:xfrm>
            <a:off x="1325220" y="5310807"/>
            <a:ext cx="6812452" cy="4206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Times-Roman"/>
              </a:rPr>
              <a:t>= min {</a:t>
            </a:r>
            <a:r>
              <a:rPr lang="en-US" dirty="0">
                <a:latin typeface="Times-Roman"/>
                <a:cs typeface="Calibri" panose="020F0502020204030204" pitchFamily="34" charset="0"/>
              </a:rPr>
              <a:t>3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 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 , min</a:t>
            </a:r>
            <a:r>
              <a:rPr lang="en-US" sz="3200" i="1" baseline="-25000" dirty="0">
                <a:solidFill>
                  <a:schemeClr val="tx1"/>
                </a:solidFill>
                <a:latin typeface="Times-Roman"/>
              </a:rPr>
              <a:t>i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{ 0 + </a:t>
            </a:r>
            <a:r>
              <a:rPr lang="en-US" dirty="0">
                <a:latin typeface="Times-Roman"/>
              </a:rPr>
              <a:t>5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, </a:t>
            </a:r>
            <a:r>
              <a:rPr lang="en-US" dirty="0">
                <a:latin typeface="Times-Roman"/>
              </a:rPr>
              <a:t>3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 + ∞, 5 - 2, 2 + ∞, 4 + ∞, 7 + ∞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 }} 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   </a:t>
            </a:r>
            <a:endParaRPr lang="en-IN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0E4A480-0ECC-49B8-7868-A224D59E8139}"/>
              </a:ext>
            </a:extLst>
          </p:cNvPr>
          <p:cNvSpPr txBox="1"/>
          <p:nvPr/>
        </p:nvSpPr>
        <p:spPr>
          <a:xfrm>
            <a:off x="1353213" y="5744908"/>
            <a:ext cx="6812452" cy="4206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Times-Roman"/>
              </a:rPr>
              <a:t>= min {</a:t>
            </a:r>
            <a:r>
              <a:rPr lang="en-US" dirty="0">
                <a:latin typeface="Times-Roman"/>
                <a:cs typeface="Calibri" panose="020F0502020204030204" pitchFamily="34" charset="0"/>
              </a:rPr>
              <a:t>3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 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 , min</a:t>
            </a:r>
            <a:r>
              <a:rPr lang="en-US" sz="3200" i="1" baseline="-25000" dirty="0">
                <a:solidFill>
                  <a:schemeClr val="tx1"/>
                </a:solidFill>
                <a:latin typeface="Times-Roman"/>
              </a:rPr>
              <a:t>i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{5, ∞, 3, ∞, ∞, ∞ }}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 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=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 3 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   </a:t>
            </a:r>
            <a:endParaRPr lang="en-IN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5316245-FCCC-54D4-922F-EEF09AAB1F7C}"/>
              </a:ext>
            </a:extLst>
          </p:cNvPr>
          <p:cNvSpPr txBox="1"/>
          <p:nvPr/>
        </p:nvSpPr>
        <p:spPr>
          <a:xfrm>
            <a:off x="9508675" y="4926809"/>
            <a:ext cx="3289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729311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24" grpId="0"/>
      <p:bldP spid="3" grpId="0"/>
      <p:bldP spid="4" grpId="0"/>
      <p:bldP spid="7" grpId="0"/>
      <p:bldP spid="9" grpId="0"/>
      <p:bldP spid="15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448294-93A8-DEFE-E096-E39D141B94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3ED5E38-A0D0-4C50-60AA-24D09B2C69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3973" y="111007"/>
            <a:ext cx="4470590" cy="2163059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B18E00C-B2B9-C581-EB58-5ECA806963DA}"/>
              </a:ext>
            </a:extLst>
          </p:cNvPr>
          <p:cNvGraphicFramePr>
            <a:graphicFrameLocks noGrp="1"/>
          </p:cNvGraphicFramePr>
          <p:nvPr/>
        </p:nvGraphicFramePr>
        <p:xfrm>
          <a:off x="7393804" y="2763070"/>
          <a:ext cx="4470588" cy="33951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6732">
                  <a:extLst>
                    <a:ext uri="{9D8B030D-6E8A-4147-A177-3AD203B41FA5}">
                      <a16:colId xmlns:a16="http://schemas.microsoft.com/office/drawing/2014/main" val="3728264496"/>
                    </a:ext>
                  </a:extLst>
                </a:gridCol>
                <a:gridCol w="496732">
                  <a:extLst>
                    <a:ext uri="{9D8B030D-6E8A-4147-A177-3AD203B41FA5}">
                      <a16:colId xmlns:a16="http://schemas.microsoft.com/office/drawing/2014/main" val="1800670395"/>
                    </a:ext>
                  </a:extLst>
                </a:gridCol>
                <a:gridCol w="496732">
                  <a:extLst>
                    <a:ext uri="{9D8B030D-6E8A-4147-A177-3AD203B41FA5}">
                      <a16:colId xmlns:a16="http://schemas.microsoft.com/office/drawing/2014/main" val="2478736959"/>
                    </a:ext>
                  </a:extLst>
                </a:gridCol>
                <a:gridCol w="496732">
                  <a:extLst>
                    <a:ext uri="{9D8B030D-6E8A-4147-A177-3AD203B41FA5}">
                      <a16:colId xmlns:a16="http://schemas.microsoft.com/office/drawing/2014/main" val="1064946114"/>
                    </a:ext>
                  </a:extLst>
                </a:gridCol>
                <a:gridCol w="496732">
                  <a:extLst>
                    <a:ext uri="{9D8B030D-6E8A-4147-A177-3AD203B41FA5}">
                      <a16:colId xmlns:a16="http://schemas.microsoft.com/office/drawing/2014/main" val="3091800480"/>
                    </a:ext>
                  </a:extLst>
                </a:gridCol>
                <a:gridCol w="496732">
                  <a:extLst>
                    <a:ext uri="{9D8B030D-6E8A-4147-A177-3AD203B41FA5}">
                      <a16:colId xmlns:a16="http://schemas.microsoft.com/office/drawing/2014/main" val="3873093313"/>
                    </a:ext>
                  </a:extLst>
                </a:gridCol>
                <a:gridCol w="496732">
                  <a:extLst>
                    <a:ext uri="{9D8B030D-6E8A-4147-A177-3AD203B41FA5}">
                      <a16:colId xmlns:a16="http://schemas.microsoft.com/office/drawing/2014/main" val="1941873386"/>
                    </a:ext>
                  </a:extLst>
                </a:gridCol>
                <a:gridCol w="496732">
                  <a:extLst>
                    <a:ext uri="{9D8B030D-6E8A-4147-A177-3AD203B41FA5}">
                      <a16:colId xmlns:a16="http://schemas.microsoft.com/office/drawing/2014/main" val="2440181907"/>
                    </a:ext>
                  </a:extLst>
                </a:gridCol>
                <a:gridCol w="496732">
                  <a:extLst>
                    <a:ext uri="{9D8B030D-6E8A-4147-A177-3AD203B41FA5}">
                      <a16:colId xmlns:a16="http://schemas.microsoft.com/office/drawing/2014/main" val="4046546919"/>
                    </a:ext>
                  </a:extLst>
                </a:gridCol>
              </a:tblGrid>
              <a:tr h="424392">
                <a:tc rowSpan="2" gridSpan="2">
                  <a:txBody>
                    <a:bodyPr/>
                    <a:lstStyle/>
                    <a:p>
                      <a:pPr algn="ctr"/>
                      <a:endParaRPr lang="en-IN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en-IN" dirty="0" err="1"/>
                        <a:t>dist</a:t>
                      </a:r>
                      <a:r>
                        <a:rPr lang="en-IN" sz="2800" baseline="38000" dirty="0" err="1"/>
                        <a:t>k</a:t>
                      </a:r>
                      <a:r>
                        <a:rPr lang="en-IN" dirty="0"/>
                        <a:t>[u]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8173852"/>
                  </a:ext>
                </a:extLst>
              </a:tr>
              <a:tr h="424392">
                <a:tc gridSpan="2" v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5019342"/>
                  </a:ext>
                </a:extLst>
              </a:tr>
              <a:tr h="424392">
                <a:tc rowSpan="6">
                  <a:txBody>
                    <a:bodyPr/>
                    <a:lstStyle/>
                    <a:p>
                      <a:pPr algn="ctr"/>
                      <a:r>
                        <a:rPr lang="en-IN" dirty="0"/>
                        <a:t>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3258432"/>
                  </a:ext>
                </a:extLst>
              </a:tr>
              <a:tr h="424392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5634879"/>
                  </a:ext>
                </a:extLst>
              </a:tr>
              <a:tr h="424392">
                <a:tc v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5258684"/>
                  </a:ext>
                </a:extLst>
              </a:tr>
              <a:tr h="424392">
                <a:tc v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1976902"/>
                  </a:ext>
                </a:extLst>
              </a:tr>
              <a:tr h="424392">
                <a:tc v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6299666"/>
                  </a:ext>
                </a:extLst>
              </a:tr>
              <a:tr h="424392">
                <a:tc v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2497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B80FD59B-2D55-0B75-1E16-312A71E89246}"/>
              </a:ext>
            </a:extLst>
          </p:cNvPr>
          <p:cNvSpPr txBox="1"/>
          <p:nvPr/>
        </p:nvSpPr>
        <p:spPr>
          <a:xfrm>
            <a:off x="501520" y="139582"/>
            <a:ext cx="6319157" cy="4206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 err="1">
                <a:solidFill>
                  <a:schemeClr val="tx1"/>
                </a:solidFill>
                <a:latin typeface="Times-Roman"/>
                <a:cs typeface="Calibri" panose="020F0502020204030204" pitchFamily="34" charset="0"/>
              </a:rPr>
              <a:t>dist</a:t>
            </a:r>
            <a:r>
              <a:rPr lang="en-US" sz="2800" b="1" baseline="30000" dirty="0" err="1">
                <a:solidFill>
                  <a:schemeClr val="tx1"/>
                </a:solidFill>
                <a:latin typeface="Times-Roman"/>
              </a:rPr>
              <a:t>k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 (u) 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 = min {</a:t>
            </a:r>
            <a:r>
              <a:rPr lang="en-US" b="1" dirty="0">
                <a:solidFill>
                  <a:schemeClr val="tx1"/>
                </a:solidFill>
                <a:latin typeface="Times-Roman"/>
                <a:cs typeface="Calibri" panose="020F0502020204030204" pitchFamily="34" charset="0"/>
              </a:rPr>
              <a:t>dist</a:t>
            </a:r>
            <a:r>
              <a:rPr lang="en-US" sz="2800" b="1" baseline="30000" dirty="0">
                <a:solidFill>
                  <a:schemeClr val="tx1"/>
                </a:solidFill>
                <a:latin typeface="Times-Roman"/>
              </a:rPr>
              <a:t>k-1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 (u) 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 ,  min</a:t>
            </a:r>
            <a:r>
              <a:rPr lang="en-US" sz="3200" i="1" baseline="-25000" dirty="0">
                <a:solidFill>
                  <a:schemeClr val="tx1"/>
                </a:solidFill>
                <a:latin typeface="Times-Roman"/>
              </a:rPr>
              <a:t>i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 {</a:t>
            </a:r>
            <a:r>
              <a:rPr lang="en-US" b="1" dirty="0">
                <a:solidFill>
                  <a:schemeClr val="tx1"/>
                </a:solidFill>
                <a:latin typeface="Times-Roman"/>
                <a:cs typeface="Calibri" panose="020F0502020204030204" pitchFamily="34" charset="0"/>
              </a:rPr>
              <a:t>dist</a:t>
            </a:r>
            <a:r>
              <a:rPr lang="en-US" sz="2800" b="1" baseline="30000" dirty="0">
                <a:solidFill>
                  <a:schemeClr val="tx1"/>
                </a:solidFill>
                <a:latin typeface="Times-Roman"/>
              </a:rPr>
              <a:t>k-1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 (</a:t>
            </a:r>
            <a:r>
              <a:rPr lang="en-US" b="1" dirty="0" err="1">
                <a:solidFill>
                  <a:schemeClr val="tx1"/>
                </a:solidFill>
                <a:latin typeface="Times-Roman"/>
              </a:rPr>
              <a:t>i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) </a:t>
            </a:r>
            <a:r>
              <a:rPr lang="en-US" sz="2400" b="1" baseline="-25000" dirty="0">
                <a:solidFill>
                  <a:schemeClr val="tx1"/>
                </a:solidFill>
                <a:latin typeface="Times-Roman"/>
              </a:rPr>
              <a:t>+</a:t>
            </a:r>
            <a:r>
              <a:rPr lang="en-US" b="1" baseline="-25000" dirty="0">
                <a:solidFill>
                  <a:schemeClr val="tx1"/>
                </a:solidFill>
                <a:latin typeface="Times-Roman"/>
              </a:rPr>
              <a:t> 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 cost[</a:t>
            </a:r>
            <a:r>
              <a:rPr lang="en-US" b="1" dirty="0" err="1">
                <a:solidFill>
                  <a:schemeClr val="tx1"/>
                </a:solidFill>
                <a:latin typeface="Times-Roman"/>
              </a:rPr>
              <a:t>i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 , u]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 }}</a:t>
            </a:r>
            <a:endParaRPr lang="en-IN" dirty="0"/>
          </a:p>
        </p:txBody>
      </p: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9D5BE9B2-812C-3236-2CEC-E17024E72A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4804755"/>
              </p:ext>
            </p:extLst>
          </p:nvPr>
        </p:nvGraphicFramePr>
        <p:xfrm>
          <a:off x="7397942" y="2763070"/>
          <a:ext cx="4470588" cy="33951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6732">
                  <a:extLst>
                    <a:ext uri="{9D8B030D-6E8A-4147-A177-3AD203B41FA5}">
                      <a16:colId xmlns:a16="http://schemas.microsoft.com/office/drawing/2014/main" val="3728264496"/>
                    </a:ext>
                  </a:extLst>
                </a:gridCol>
                <a:gridCol w="496732">
                  <a:extLst>
                    <a:ext uri="{9D8B030D-6E8A-4147-A177-3AD203B41FA5}">
                      <a16:colId xmlns:a16="http://schemas.microsoft.com/office/drawing/2014/main" val="1800670395"/>
                    </a:ext>
                  </a:extLst>
                </a:gridCol>
                <a:gridCol w="496732">
                  <a:extLst>
                    <a:ext uri="{9D8B030D-6E8A-4147-A177-3AD203B41FA5}">
                      <a16:colId xmlns:a16="http://schemas.microsoft.com/office/drawing/2014/main" val="2478736959"/>
                    </a:ext>
                  </a:extLst>
                </a:gridCol>
                <a:gridCol w="496732">
                  <a:extLst>
                    <a:ext uri="{9D8B030D-6E8A-4147-A177-3AD203B41FA5}">
                      <a16:colId xmlns:a16="http://schemas.microsoft.com/office/drawing/2014/main" val="1064946114"/>
                    </a:ext>
                  </a:extLst>
                </a:gridCol>
                <a:gridCol w="496732">
                  <a:extLst>
                    <a:ext uri="{9D8B030D-6E8A-4147-A177-3AD203B41FA5}">
                      <a16:colId xmlns:a16="http://schemas.microsoft.com/office/drawing/2014/main" val="3091800480"/>
                    </a:ext>
                  </a:extLst>
                </a:gridCol>
                <a:gridCol w="496732">
                  <a:extLst>
                    <a:ext uri="{9D8B030D-6E8A-4147-A177-3AD203B41FA5}">
                      <a16:colId xmlns:a16="http://schemas.microsoft.com/office/drawing/2014/main" val="3873093313"/>
                    </a:ext>
                  </a:extLst>
                </a:gridCol>
                <a:gridCol w="496732">
                  <a:extLst>
                    <a:ext uri="{9D8B030D-6E8A-4147-A177-3AD203B41FA5}">
                      <a16:colId xmlns:a16="http://schemas.microsoft.com/office/drawing/2014/main" val="1941873386"/>
                    </a:ext>
                  </a:extLst>
                </a:gridCol>
                <a:gridCol w="496732">
                  <a:extLst>
                    <a:ext uri="{9D8B030D-6E8A-4147-A177-3AD203B41FA5}">
                      <a16:colId xmlns:a16="http://schemas.microsoft.com/office/drawing/2014/main" val="2440181907"/>
                    </a:ext>
                  </a:extLst>
                </a:gridCol>
                <a:gridCol w="496732">
                  <a:extLst>
                    <a:ext uri="{9D8B030D-6E8A-4147-A177-3AD203B41FA5}">
                      <a16:colId xmlns:a16="http://schemas.microsoft.com/office/drawing/2014/main" val="4046546919"/>
                    </a:ext>
                  </a:extLst>
                </a:gridCol>
              </a:tblGrid>
              <a:tr h="424392">
                <a:tc rowSpan="2" gridSpan="2">
                  <a:txBody>
                    <a:bodyPr/>
                    <a:lstStyle/>
                    <a:p>
                      <a:pPr algn="ctr"/>
                      <a:endParaRPr lang="en-IN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en-IN" dirty="0" err="1"/>
                        <a:t>dist</a:t>
                      </a:r>
                      <a:r>
                        <a:rPr lang="en-IN" sz="2800" baseline="38000" dirty="0" err="1"/>
                        <a:t>k</a:t>
                      </a:r>
                      <a:r>
                        <a:rPr lang="en-IN" dirty="0"/>
                        <a:t>[u]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8173852"/>
                  </a:ext>
                </a:extLst>
              </a:tr>
              <a:tr h="424392">
                <a:tc gridSpan="2" v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5019342"/>
                  </a:ext>
                </a:extLst>
              </a:tr>
              <a:tr h="424392">
                <a:tc rowSpan="6">
                  <a:txBody>
                    <a:bodyPr/>
                    <a:lstStyle/>
                    <a:p>
                      <a:pPr algn="ctr"/>
                      <a:r>
                        <a:rPr lang="en-IN" dirty="0"/>
                        <a:t>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∞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b="1" dirty="0"/>
                        <a:t>∞</a:t>
                      </a:r>
                      <a:endParaRPr lang="en-IN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b="1" dirty="0"/>
                        <a:t>∞</a:t>
                      </a:r>
                      <a:endParaRPr lang="en-IN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3258432"/>
                  </a:ext>
                </a:extLst>
              </a:tr>
              <a:tr h="424392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b="1" dirty="0"/>
                        <a:t>∞</a:t>
                      </a:r>
                      <a:endParaRPr lang="en-IN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5634879"/>
                  </a:ext>
                </a:extLst>
              </a:tr>
              <a:tr h="424392">
                <a:tc v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  <a:endParaRPr lang="en-IN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  <a:endParaRPr lang="en-IN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  <a:endParaRPr lang="en-IN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  <a:endParaRPr lang="en-IN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5258684"/>
                  </a:ext>
                </a:extLst>
              </a:tr>
              <a:tr h="424392">
                <a:tc v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  <a:endParaRPr lang="en-IN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  <a:endParaRPr lang="en-IN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  <a:endParaRPr lang="en-IN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  <a:endParaRPr lang="en-IN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1976902"/>
                  </a:ext>
                </a:extLst>
              </a:tr>
              <a:tr h="424392">
                <a:tc v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6299666"/>
                  </a:ext>
                </a:extLst>
              </a:tr>
              <a:tr h="424392">
                <a:tc v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2497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398B2EF3-AC94-E1F1-E536-8FD179087BA0}"/>
              </a:ext>
            </a:extLst>
          </p:cNvPr>
          <p:cNvSpPr txBox="1"/>
          <p:nvPr/>
        </p:nvSpPr>
        <p:spPr>
          <a:xfrm>
            <a:off x="541437" y="728086"/>
            <a:ext cx="6097554" cy="18569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tx1"/>
                </a:solidFill>
                <a:latin typeface="Times-Roman"/>
                <a:cs typeface="Calibri" panose="020F0502020204030204" pitchFamily="34" charset="0"/>
              </a:rPr>
              <a:t>dist</a:t>
            </a:r>
            <a:r>
              <a:rPr lang="en-US" sz="2800" b="1" baseline="30000" dirty="0">
                <a:latin typeface="Times-Roman"/>
                <a:cs typeface="Calibri" panose="020F0502020204030204" pitchFamily="34" charset="0"/>
              </a:rPr>
              <a:t>4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 (</a:t>
            </a:r>
            <a:r>
              <a:rPr lang="en-US" b="1" dirty="0">
                <a:latin typeface="Times-Roman"/>
              </a:rPr>
              <a:t>5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) 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 = min {</a:t>
            </a:r>
            <a:r>
              <a:rPr lang="en-US" b="1" dirty="0">
                <a:solidFill>
                  <a:schemeClr val="tx1"/>
                </a:solidFill>
                <a:latin typeface="Times-Roman"/>
                <a:cs typeface="Calibri" panose="020F0502020204030204" pitchFamily="34" charset="0"/>
              </a:rPr>
              <a:t>dist</a:t>
            </a:r>
            <a:r>
              <a:rPr lang="en-US" sz="2800" b="1" baseline="30000" dirty="0">
                <a:latin typeface="Times-Roman"/>
                <a:cs typeface="Calibri" panose="020F0502020204030204" pitchFamily="34" charset="0"/>
              </a:rPr>
              <a:t>3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 (</a:t>
            </a:r>
            <a:r>
              <a:rPr lang="en-US" b="1" dirty="0">
                <a:latin typeface="Times-Roman"/>
              </a:rPr>
              <a:t>5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) 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 ,  min</a:t>
            </a:r>
            <a:r>
              <a:rPr lang="en-US" sz="3200" i="1" baseline="-25000" dirty="0">
                <a:solidFill>
                  <a:schemeClr val="tx1"/>
                </a:solidFill>
                <a:latin typeface="Times-Roman"/>
              </a:rPr>
              <a:t>i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 {</a:t>
            </a:r>
            <a:r>
              <a:rPr lang="en-US" b="1" dirty="0">
                <a:solidFill>
                  <a:schemeClr val="tx1"/>
                </a:solidFill>
                <a:latin typeface="Times-Roman"/>
                <a:cs typeface="Calibri" panose="020F0502020204030204" pitchFamily="34" charset="0"/>
              </a:rPr>
              <a:t>dist</a:t>
            </a:r>
            <a:r>
              <a:rPr lang="en-US" sz="2800" b="1" baseline="30000" dirty="0">
                <a:latin typeface="Times-Roman"/>
                <a:cs typeface="Calibri" panose="020F0502020204030204" pitchFamily="34" charset="0"/>
              </a:rPr>
              <a:t>3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 (</a:t>
            </a:r>
            <a:r>
              <a:rPr lang="en-US" b="1" dirty="0">
                <a:latin typeface="Times-Roman"/>
              </a:rPr>
              <a:t>1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) </a:t>
            </a:r>
            <a:r>
              <a:rPr lang="en-US" sz="2400" b="1" baseline="-25000" dirty="0">
                <a:solidFill>
                  <a:schemeClr val="tx1"/>
                </a:solidFill>
                <a:latin typeface="Times-Roman"/>
              </a:rPr>
              <a:t>+</a:t>
            </a:r>
            <a:r>
              <a:rPr lang="en-US" b="1" baseline="-25000" dirty="0">
                <a:solidFill>
                  <a:schemeClr val="tx1"/>
                </a:solidFill>
                <a:latin typeface="Times-Roman"/>
              </a:rPr>
              <a:t> 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 cost[1 , 5]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 ,</a:t>
            </a:r>
          </a:p>
          <a:p>
            <a:r>
              <a:rPr lang="en-US" dirty="0">
                <a:latin typeface="Times-Roman"/>
              </a:rPr>
              <a:t>                                                          </a:t>
            </a:r>
            <a:r>
              <a:rPr lang="en-US" b="1" dirty="0">
                <a:solidFill>
                  <a:schemeClr val="tx1"/>
                </a:solidFill>
                <a:latin typeface="Times-Roman"/>
                <a:cs typeface="Calibri" panose="020F0502020204030204" pitchFamily="34" charset="0"/>
              </a:rPr>
              <a:t>dist</a:t>
            </a:r>
            <a:r>
              <a:rPr lang="en-US" sz="2800" b="1" baseline="30000" dirty="0">
                <a:latin typeface="Times-Roman"/>
                <a:cs typeface="Calibri" panose="020F0502020204030204" pitchFamily="34" charset="0"/>
              </a:rPr>
              <a:t>3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 (2) </a:t>
            </a:r>
            <a:r>
              <a:rPr lang="en-US" sz="2400" b="1" baseline="-25000" dirty="0">
                <a:solidFill>
                  <a:schemeClr val="tx1"/>
                </a:solidFill>
                <a:latin typeface="Times-Roman"/>
              </a:rPr>
              <a:t>+</a:t>
            </a:r>
            <a:r>
              <a:rPr lang="en-US" b="1" baseline="-25000" dirty="0">
                <a:solidFill>
                  <a:schemeClr val="tx1"/>
                </a:solidFill>
                <a:latin typeface="Times-Roman"/>
              </a:rPr>
              <a:t> 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 cost[2 , 5]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,</a:t>
            </a:r>
          </a:p>
          <a:p>
            <a:r>
              <a:rPr lang="en-US" b="1" dirty="0">
                <a:solidFill>
                  <a:schemeClr val="tx1"/>
                </a:solidFill>
                <a:latin typeface="Times-Roman"/>
                <a:cs typeface="Calibri" panose="020F0502020204030204" pitchFamily="34" charset="0"/>
              </a:rPr>
              <a:t>                                                          dist</a:t>
            </a:r>
            <a:r>
              <a:rPr lang="en-US" sz="2800" b="1" baseline="30000" dirty="0">
                <a:latin typeface="Times-Roman"/>
                <a:cs typeface="Calibri" panose="020F0502020204030204" pitchFamily="34" charset="0"/>
              </a:rPr>
              <a:t>3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 (3) </a:t>
            </a:r>
            <a:r>
              <a:rPr lang="en-US" sz="2400" b="1" baseline="-25000" dirty="0">
                <a:solidFill>
                  <a:schemeClr val="tx1"/>
                </a:solidFill>
                <a:latin typeface="Times-Roman"/>
              </a:rPr>
              <a:t>+</a:t>
            </a:r>
            <a:r>
              <a:rPr lang="en-US" b="1" baseline="-25000" dirty="0">
                <a:solidFill>
                  <a:schemeClr val="tx1"/>
                </a:solidFill>
                <a:latin typeface="Times-Roman"/>
              </a:rPr>
              <a:t> 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 cost[</a:t>
            </a:r>
            <a:r>
              <a:rPr lang="en-US" b="1" dirty="0">
                <a:latin typeface="Times-Roman"/>
              </a:rPr>
              <a:t>3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 , 5],</a:t>
            </a:r>
          </a:p>
          <a:p>
            <a:r>
              <a:rPr lang="en-US" b="1" dirty="0">
                <a:solidFill>
                  <a:schemeClr val="tx1"/>
                </a:solidFill>
                <a:latin typeface="Times-Roman"/>
                <a:cs typeface="Calibri" panose="020F0502020204030204" pitchFamily="34" charset="0"/>
              </a:rPr>
              <a:t>			          dist</a:t>
            </a:r>
            <a:r>
              <a:rPr lang="en-US" sz="2800" b="1" baseline="30000" dirty="0">
                <a:latin typeface="Times-Roman"/>
                <a:cs typeface="Calibri" panose="020F0502020204030204" pitchFamily="34" charset="0"/>
              </a:rPr>
              <a:t>3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 (4) </a:t>
            </a:r>
            <a:r>
              <a:rPr lang="en-US" sz="2400" b="1" baseline="-25000" dirty="0">
                <a:solidFill>
                  <a:schemeClr val="tx1"/>
                </a:solidFill>
                <a:latin typeface="Times-Roman"/>
              </a:rPr>
              <a:t>+</a:t>
            </a:r>
            <a:r>
              <a:rPr lang="en-US" b="1" baseline="-25000" dirty="0">
                <a:solidFill>
                  <a:schemeClr val="tx1"/>
                </a:solidFill>
                <a:latin typeface="Times-Roman"/>
              </a:rPr>
              <a:t> 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 cost[</a:t>
            </a:r>
            <a:r>
              <a:rPr lang="en-US" b="1" dirty="0">
                <a:latin typeface="Times-Roman"/>
              </a:rPr>
              <a:t>4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 , 5],</a:t>
            </a:r>
          </a:p>
          <a:p>
            <a:r>
              <a:rPr lang="en-US" b="1" dirty="0">
                <a:solidFill>
                  <a:schemeClr val="tx1"/>
                </a:solidFill>
                <a:latin typeface="Times-Roman"/>
                <a:cs typeface="Calibri" panose="020F0502020204030204" pitchFamily="34" charset="0"/>
              </a:rPr>
              <a:t>                                                          dist</a:t>
            </a:r>
            <a:r>
              <a:rPr lang="en-US" sz="2800" b="1" baseline="30000" dirty="0">
                <a:latin typeface="Times-Roman"/>
                <a:cs typeface="Calibri" panose="020F0502020204030204" pitchFamily="34" charset="0"/>
              </a:rPr>
              <a:t>3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 (6) </a:t>
            </a:r>
            <a:r>
              <a:rPr lang="en-US" sz="2400" b="1" baseline="-25000" dirty="0">
                <a:solidFill>
                  <a:schemeClr val="tx1"/>
                </a:solidFill>
                <a:latin typeface="Times-Roman"/>
              </a:rPr>
              <a:t>+</a:t>
            </a:r>
            <a:r>
              <a:rPr lang="en-US" b="1" baseline="-25000" dirty="0">
                <a:solidFill>
                  <a:schemeClr val="tx1"/>
                </a:solidFill>
                <a:latin typeface="Times-Roman"/>
              </a:rPr>
              <a:t> 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 cost[6 , 5],</a:t>
            </a:r>
          </a:p>
          <a:p>
            <a:r>
              <a:rPr lang="en-US" b="1" dirty="0">
                <a:solidFill>
                  <a:schemeClr val="tx1"/>
                </a:solidFill>
                <a:latin typeface="Times-Roman"/>
                <a:cs typeface="Calibri" panose="020F0502020204030204" pitchFamily="34" charset="0"/>
              </a:rPr>
              <a:t>			          dist</a:t>
            </a:r>
            <a:r>
              <a:rPr lang="en-US" sz="2800" b="1" baseline="30000" dirty="0">
                <a:latin typeface="Times-Roman"/>
                <a:cs typeface="Calibri" panose="020F0502020204030204" pitchFamily="34" charset="0"/>
              </a:rPr>
              <a:t>3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 (7) </a:t>
            </a:r>
            <a:r>
              <a:rPr lang="en-US" sz="2400" b="1" baseline="-25000" dirty="0">
                <a:solidFill>
                  <a:schemeClr val="tx1"/>
                </a:solidFill>
                <a:latin typeface="Times-Roman"/>
              </a:rPr>
              <a:t>+</a:t>
            </a:r>
            <a:r>
              <a:rPr lang="en-US" b="1" baseline="-25000" dirty="0">
                <a:solidFill>
                  <a:schemeClr val="tx1"/>
                </a:solidFill>
                <a:latin typeface="Times-Roman"/>
              </a:rPr>
              <a:t> 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 cost[7 , 5]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} }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3DF5B4-E475-6D85-109B-7EE179FBF543}"/>
              </a:ext>
            </a:extLst>
          </p:cNvPr>
          <p:cNvSpPr txBox="1"/>
          <p:nvPr/>
        </p:nvSpPr>
        <p:spPr>
          <a:xfrm>
            <a:off x="1325220" y="2576936"/>
            <a:ext cx="6812452" cy="4206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Times-Roman"/>
              </a:rPr>
              <a:t>= min {</a:t>
            </a:r>
            <a:r>
              <a:rPr lang="en-US" dirty="0">
                <a:latin typeface="Times-Roman"/>
              </a:rPr>
              <a:t>5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 , min</a:t>
            </a:r>
            <a:r>
              <a:rPr lang="en-US" sz="3200" i="1" baseline="-25000" dirty="0">
                <a:solidFill>
                  <a:schemeClr val="tx1"/>
                </a:solidFill>
                <a:latin typeface="Times-Roman"/>
              </a:rPr>
              <a:t>i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{ 0 + ∞, </a:t>
            </a:r>
            <a:r>
              <a:rPr lang="en-US" dirty="0">
                <a:latin typeface="Times-Roman"/>
              </a:rPr>
              <a:t>1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 - 1, 3 + 1, </a:t>
            </a:r>
            <a:r>
              <a:rPr lang="en-US" dirty="0">
                <a:latin typeface="Times-Roman"/>
              </a:rPr>
              <a:t>5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 + ∞, 4 + ∞, 7 + ∞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 }} 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   </a:t>
            </a:r>
            <a:endParaRPr lang="en-IN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072EF62-06D5-8209-8018-555454E68505}"/>
              </a:ext>
            </a:extLst>
          </p:cNvPr>
          <p:cNvSpPr txBox="1"/>
          <p:nvPr/>
        </p:nvSpPr>
        <p:spPr>
          <a:xfrm>
            <a:off x="1353213" y="3011037"/>
            <a:ext cx="6812452" cy="4206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Times-Roman"/>
              </a:rPr>
              <a:t>= min {</a:t>
            </a:r>
            <a:r>
              <a:rPr lang="en-US" dirty="0">
                <a:latin typeface="Times-Roman"/>
                <a:cs typeface="Calibri" panose="020F0502020204030204" pitchFamily="34" charset="0"/>
              </a:rPr>
              <a:t>2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 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 , min</a:t>
            </a:r>
            <a:r>
              <a:rPr lang="en-US" sz="3200" i="1" baseline="-25000" dirty="0">
                <a:solidFill>
                  <a:schemeClr val="tx1"/>
                </a:solidFill>
                <a:latin typeface="Times-Roman"/>
              </a:rPr>
              <a:t>i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{∞, </a:t>
            </a:r>
            <a:r>
              <a:rPr lang="en-US" dirty="0">
                <a:latin typeface="Times-Roman"/>
              </a:rPr>
              <a:t>0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, </a:t>
            </a:r>
            <a:r>
              <a:rPr lang="en-US" dirty="0">
                <a:latin typeface="Times-Roman"/>
              </a:rPr>
              <a:t>4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, ∞, ∞, ∞ }}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 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=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 0 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   </a:t>
            </a:r>
            <a:endParaRPr lang="en-IN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B6E340D-D480-EF0A-46F3-26D8CB715D9F}"/>
              </a:ext>
            </a:extLst>
          </p:cNvPr>
          <p:cNvSpPr txBox="1"/>
          <p:nvPr/>
        </p:nvSpPr>
        <p:spPr>
          <a:xfrm>
            <a:off x="10465709" y="4926804"/>
            <a:ext cx="3289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0</a:t>
            </a:r>
            <a:endParaRPr lang="en-IN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113A279-8F75-975B-DCBC-FF41D178E608}"/>
              </a:ext>
            </a:extLst>
          </p:cNvPr>
          <p:cNvSpPr txBox="1"/>
          <p:nvPr/>
        </p:nvSpPr>
        <p:spPr>
          <a:xfrm>
            <a:off x="541437" y="3583255"/>
            <a:ext cx="6097554" cy="18569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tx1"/>
                </a:solidFill>
                <a:latin typeface="Times-Roman"/>
                <a:cs typeface="Calibri" panose="020F0502020204030204" pitchFamily="34" charset="0"/>
              </a:rPr>
              <a:t>dist</a:t>
            </a:r>
            <a:r>
              <a:rPr lang="en-US" sz="2800" b="1" baseline="30000" dirty="0">
                <a:latin typeface="Times-Roman"/>
                <a:cs typeface="Calibri" panose="020F0502020204030204" pitchFamily="34" charset="0"/>
              </a:rPr>
              <a:t>4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 (7) 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 = min {</a:t>
            </a:r>
            <a:r>
              <a:rPr lang="en-US" b="1" dirty="0">
                <a:solidFill>
                  <a:schemeClr val="tx1"/>
                </a:solidFill>
                <a:latin typeface="Times-Roman"/>
                <a:cs typeface="Calibri" panose="020F0502020204030204" pitchFamily="34" charset="0"/>
              </a:rPr>
              <a:t>dist</a:t>
            </a:r>
            <a:r>
              <a:rPr lang="en-US" sz="2800" b="1" baseline="30000" dirty="0">
                <a:latin typeface="Times-Roman"/>
                <a:cs typeface="Calibri" panose="020F0502020204030204" pitchFamily="34" charset="0"/>
              </a:rPr>
              <a:t>3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 (7) 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 ,  min</a:t>
            </a:r>
            <a:r>
              <a:rPr lang="en-US" sz="3200" i="1" baseline="-25000" dirty="0">
                <a:solidFill>
                  <a:schemeClr val="tx1"/>
                </a:solidFill>
                <a:latin typeface="Times-Roman"/>
              </a:rPr>
              <a:t>i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 {</a:t>
            </a:r>
            <a:r>
              <a:rPr lang="en-US" b="1" dirty="0">
                <a:solidFill>
                  <a:schemeClr val="tx1"/>
                </a:solidFill>
                <a:latin typeface="Times-Roman"/>
                <a:cs typeface="Calibri" panose="020F0502020204030204" pitchFamily="34" charset="0"/>
              </a:rPr>
              <a:t>dist</a:t>
            </a:r>
            <a:r>
              <a:rPr lang="en-US" sz="2800" b="1" baseline="30000" dirty="0">
                <a:latin typeface="Times-Roman"/>
                <a:cs typeface="Calibri" panose="020F0502020204030204" pitchFamily="34" charset="0"/>
              </a:rPr>
              <a:t>3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 (</a:t>
            </a:r>
            <a:r>
              <a:rPr lang="en-US" b="1" dirty="0">
                <a:latin typeface="Times-Roman"/>
              </a:rPr>
              <a:t>1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) </a:t>
            </a:r>
            <a:r>
              <a:rPr lang="en-US" sz="2400" b="1" baseline="-25000" dirty="0">
                <a:solidFill>
                  <a:schemeClr val="tx1"/>
                </a:solidFill>
                <a:latin typeface="Times-Roman"/>
              </a:rPr>
              <a:t>+</a:t>
            </a:r>
            <a:r>
              <a:rPr lang="en-US" b="1" baseline="-25000" dirty="0">
                <a:solidFill>
                  <a:schemeClr val="tx1"/>
                </a:solidFill>
                <a:latin typeface="Times-Roman"/>
              </a:rPr>
              <a:t> 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 cost[1 , 7]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 ,</a:t>
            </a:r>
          </a:p>
          <a:p>
            <a:r>
              <a:rPr lang="en-US" dirty="0">
                <a:latin typeface="Times-Roman"/>
              </a:rPr>
              <a:t>                                                          </a:t>
            </a:r>
            <a:r>
              <a:rPr lang="en-US" b="1" dirty="0">
                <a:solidFill>
                  <a:schemeClr val="tx1"/>
                </a:solidFill>
                <a:latin typeface="Times-Roman"/>
                <a:cs typeface="Calibri" panose="020F0502020204030204" pitchFamily="34" charset="0"/>
              </a:rPr>
              <a:t>dist</a:t>
            </a:r>
            <a:r>
              <a:rPr lang="en-US" sz="2800" b="1" baseline="30000" dirty="0">
                <a:latin typeface="Times-Roman"/>
                <a:cs typeface="Calibri" panose="020F0502020204030204" pitchFamily="34" charset="0"/>
              </a:rPr>
              <a:t>3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 (2) </a:t>
            </a:r>
            <a:r>
              <a:rPr lang="en-US" sz="2400" b="1" baseline="-25000" dirty="0">
                <a:solidFill>
                  <a:schemeClr val="tx1"/>
                </a:solidFill>
                <a:latin typeface="Times-Roman"/>
              </a:rPr>
              <a:t>+</a:t>
            </a:r>
            <a:r>
              <a:rPr lang="en-US" b="1" baseline="-25000" dirty="0">
                <a:solidFill>
                  <a:schemeClr val="tx1"/>
                </a:solidFill>
                <a:latin typeface="Times-Roman"/>
              </a:rPr>
              <a:t> 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 cost[2 , 7]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,</a:t>
            </a:r>
          </a:p>
          <a:p>
            <a:r>
              <a:rPr lang="en-US" b="1" dirty="0">
                <a:solidFill>
                  <a:schemeClr val="tx1"/>
                </a:solidFill>
                <a:latin typeface="Times-Roman"/>
                <a:cs typeface="Calibri" panose="020F0502020204030204" pitchFamily="34" charset="0"/>
              </a:rPr>
              <a:t>                                                          dist</a:t>
            </a:r>
            <a:r>
              <a:rPr lang="en-US" sz="2800" b="1" baseline="30000" dirty="0">
                <a:latin typeface="Times-Roman"/>
                <a:cs typeface="Calibri" panose="020F0502020204030204" pitchFamily="34" charset="0"/>
              </a:rPr>
              <a:t>3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 (3) </a:t>
            </a:r>
            <a:r>
              <a:rPr lang="en-US" sz="2400" b="1" baseline="-25000" dirty="0">
                <a:solidFill>
                  <a:schemeClr val="tx1"/>
                </a:solidFill>
                <a:latin typeface="Times-Roman"/>
              </a:rPr>
              <a:t>+</a:t>
            </a:r>
            <a:r>
              <a:rPr lang="en-US" b="1" baseline="-25000" dirty="0">
                <a:solidFill>
                  <a:schemeClr val="tx1"/>
                </a:solidFill>
                <a:latin typeface="Times-Roman"/>
              </a:rPr>
              <a:t> 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 cost[</a:t>
            </a:r>
            <a:r>
              <a:rPr lang="en-US" b="1" dirty="0">
                <a:latin typeface="Times-Roman"/>
              </a:rPr>
              <a:t>3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 , 7],</a:t>
            </a:r>
          </a:p>
          <a:p>
            <a:r>
              <a:rPr lang="en-US" b="1" dirty="0">
                <a:solidFill>
                  <a:schemeClr val="tx1"/>
                </a:solidFill>
                <a:latin typeface="Times-Roman"/>
                <a:cs typeface="Calibri" panose="020F0502020204030204" pitchFamily="34" charset="0"/>
              </a:rPr>
              <a:t>			          dist</a:t>
            </a:r>
            <a:r>
              <a:rPr lang="en-US" sz="2800" b="1" baseline="30000" dirty="0">
                <a:latin typeface="Times-Roman"/>
                <a:cs typeface="Calibri" panose="020F0502020204030204" pitchFamily="34" charset="0"/>
              </a:rPr>
              <a:t>3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 (4) </a:t>
            </a:r>
            <a:r>
              <a:rPr lang="en-US" sz="2400" b="1" baseline="-25000" dirty="0">
                <a:solidFill>
                  <a:schemeClr val="tx1"/>
                </a:solidFill>
                <a:latin typeface="Times-Roman"/>
              </a:rPr>
              <a:t>+</a:t>
            </a:r>
            <a:r>
              <a:rPr lang="en-US" b="1" baseline="-25000" dirty="0">
                <a:solidFill>
                  <a:schemeClr val="tx1"/>
                </a:solidFill>
                <a:latin typeface="Times-Roman"/>
              </a:rPr>
              <a:t> 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 cost[</a:t>
            </a:r>
            <a:r>
              <a:rPr lang="en-US" b="1" dirty="0">
                <a:latin typeface="Times-Roman"/>
              </a:rPr>
              <a:t>4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 , 7],</a:t>
            </a:r>
          </a:p>
          <a:p>
            <a:r>
              <a:rPr lang="en-US" b="1" dirty="0">
                <a:solidFill>
                  <a:schemeClr val="tx1"/>
                </a:solidFill>
                <a:latin typeface="Times-Roman"/>
                <a:cs typeface="Calibri" panose="020F0502020204030204" pitchFamily="34" charset="0"/>
              </a:rPr>
              <a:t>                                                          dist</a:t>
            </a:r>
            <a:r>
              <a:rPr lang="en-US" sz="2800" b="1" baseline="30000" dirty="0">
                <a:latin typeface="Times-Roman"/>
                <a:cs typeface="Calibri" panose="020F0502020204030204" pitchFamily="34" charset="0"/>
              </a:rPr>
              <a:t>3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 (5) </a:t>
            </a:r>
            <a:r>
              <a:rPr lang="en-US" sz="2400" b="1" baseline="-25000" dirty="0">
                <a:solidFill>
                  <a:schemeClr val="tx1"/>
                </a:solidFill>
                <a:latin typeface="Times-Roman"/>
              </a:rPr>
              <a:t>+</a:t>
            </a:r>
            <a:r>
              <a:rPr lang="en-US" b="1" baseline="-25000" dirty="0">
                <a:solidFill>
                  <a:schemeClr val="tx1"/>
                </a:solidFill>
                <a:latin typeface="Times-Roman"/>
              </a:rPr>
              <a:t> 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 cost[</a:t>
            </a:r>
            <a:r>
              <a:rPr lang="en-US" b="1" dirty="0">
                <a:latin typeface="Times-Roman"/>
              </a:rPr>
              <a:t>5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 , 7],</a:t>
            </a:r>
          </a:p>
          <a:p>
            <a:r>
              <a:rPr lang="en-US" b="1" dirty="0">
                <a:solidFill>
                  <a:schemeClr val="tx1"/>
                </a:solidFill>
                <a:latin typeface="Times-Roman"/>
                <a:cs typeface="Calibri" panose="020F0502020204030204" pitchFamily="34" charset="0"/>
              </a:rPr>
              <a:t>			          dist</a:t>
            </a:r>
            <a:r>
              <a:rPr lang="en-US" sz="2800" b="1" baseline="30000" dirty="0">
                <a:latin typeface="Times-Roman"/>
                <a:cs typeface="Calibri" panose="020F0502020204030204" pitchFamily="34" charset="0"/>
              </a:rPr>
              <a:t>3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 (6) </a:t>
            </a:r>
            <a:r>
              <a:rPr lang="en-US" sz="2400" b="1" baseline="-25000" dirty="0">
                <a:solidFill>
                  <a:schemeClr val="tx1"/>
                </a:solidFill>
                <a:latin typeface="Times-Roman"/>
              </a:rPr>
              <a:t>+</a:t>
            </a:r>
            <a:r>
              <a:rPr lang="en-US" b="1" baseline="-25000" dirty="0">
                <a:solidFill>
                  <a:schemeClr val="tx1"/>
                </a:solidFill>
                <a:latin typeface="Times-Roman"/>
              </a:rPr>
              <a:t> 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 cost[</a:t>
            </a:r>
            <a:r>
              <a:rPr lang="en-US" b="1" dirty="0">
                <a:latin typeface="Times-Roman"/>
              </a:rPr>
              <a:t>6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 , 7]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} }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75473B4-2D32-6CB8-71D7-9FDCECE19EF4}"/>
              </a:ext>
            </a:extLst>
          </p:cNvPr>
          <p:cNvSpPr txBox="1"/>
          <p:nvPr/>
        </p:nvSpPr>
        <p:spPr>
          <a:xfrm>
            <a:off x="1325220" y="5432105"/>
            <a:ext cx="6812452" cy="4206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Times-Roman"/>
              </a:rPr>
              <a:t>= min {7 , min</a:t>
            </a:r>
            <a:r>
              <a:rPr lang="en-US" sz="3200" i="1" baseline="-25000" dirty="0">
                <a:solidFill>
                  <a:schemeClr val="tx1"/>
                </a:solidFill>
                <a:latin typeface="Times-Roman"/>
              </a:rPr>
              <a:t>i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{ 0 + ∞, </a:t>
            </a:r>
            <a:r>
              <a:rPr lang="en-US" dirty="0">
                <a:latin typeface="Times-Roman"/>
              </a:rPr>
              <a:t>1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 + ∞, 3 + ∞, </a:t>
            </a:r>
            <a:r>
              <a:rPr lang="en-US" dirty="0">
                <a:latin typeface="Times-Roman"/>
              </a:rPr>
              <a:t>5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 + ∞, 2 + 3, 4 + 3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 }} 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   </a:t>
            </a:r>
            <a:endParaRPr lang="en-IN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BF53552-F130-94F1-B0BD-1EC2DF40573B}"/>
              </a:ext>
            </a:extLst>
          </p:cNvPr>
          <p:cNvSpPr txBox="1"/>
          <p:nvPr/>
        </p:nvSpPr>
        <p:spPr>
          <a:xfrm>
            <a:off x="1353213" y="5866206"/>
            <a:ext cx="6812452" cy="4206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Times-Roman"/>
              </a:rPr>
              <a:t>= min {7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 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 , min</a:t>
            </a:r>
            <a:r>
              <a:rPr lang="en-US" sz="3200" i="1" baseline="-25000" dirty="0">
                <a:solidFill>
                  <a:schemeClr val="tx1"/>
                </a:solidFill>
                <a:latin typeface="Times-Roman"/>
              </a:rPr>
              <a:t>i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{∞, ∞, ∞, ∞, 5, 7 }}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 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=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 </a:t>
            </a:r>
            <a:r>
              <a:rPr lang="en-US" dirty="0">
                <a:latin typeface="Times-Roman"/>
              </a:rPr>
              <a:t>5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 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   </a:t>
            </a:r>
            <a:endParaRPr lang="en-IN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71CEBAE-AAD6-8D53-22AC-460F57661BC1}"/>
              </a:ext>
            </a:extLst>
          </p:cNvPr>
          <p:cNvSpPr txBox="1"/>
          <p:nvPr/>
        </p:nvSpPr>
        <p:spPr>
          <a:xfrm>
            <a:off x="10972605" y="4926804"/>
            <a:ext cx="3289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4</a:t>
            </a:r>
            <a:endParaRPr lang="en-IN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CC0FFF5-F137-D565-873D-FEE0C9943CD8}"/>
              </a:ext>
            </a:extLst>
          </p:cNvPr>
          <p:cNvSpPr txBox="1"/>
          <p:nvPr/>
        </p:nvSpPr>
        <p:spPr>
          <a:xfrm>
            <a:off x="11455659" y="4926804"/>
            <a:ext cx="3289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5</a:t>
            </a:r>
            <a:endParaRPr lang="en-IN" dirty="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66DD25F5-9989-D839-BBBC-0D2DA9701C33}"/>
              </a:ext>
            </a:extLst>
          </p:cNvPr>
          <p:cNvSpPr/>
          <p:nvPr/>
        </p:nvSpPr>
        <p:spPr>
          <a:xfrm>
            <a:off x="3230985" y="3028480"/>
            <a:ext cx="289249" cy="43410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87295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9" grpId="0"/>
      <p:bldP spid="11" grpId="0"/>
      <p:bldP spid="3" grpId="0"/>
      <p:bldP spid="10" grpId="0"/>
      <p:bldP spid="12" grpId="0"/>
      <p:bldP spid="13" grpId="0"/>
      <p:bldP spid="14" grpId="0"/>
      <p:bldP spid="2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488742-C572-E22A-9C92-A23A00C961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3FB228-7631-F06A-5889-C4F1E6EA5F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3973" y="111007"/>
            <a:ext cx="4470590" cy="2163059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37BCB3C-24DB-D2E2-F7A2-0176C5B09066}"/>
              </a:ext>
            </a:extLst>
          </p:cNvPr>
          <p:cNvGraphicFramePr>
            <a:graphicFrameLocks noGrp="1"/>
          </p:cNvGraphicFramePr>
          <p:nvPr/>
        </p:nvGraphicFramePr>
        <p:xfrm>
          <a:off x="7393804" y="2763070"/>
          <a:ext cx="4470588" cy="33951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6732">
                  <a:extLst>
                    <a:ext uri="{9D8B030D-6E8A-4147-A177-3AD203B41FA5}">
                      <a16:colId xmlns:a16="http://schemas.microsoft.com/office/drawing/2014/main" val="3728264496"/>
                    </a:ext>
                  </a:extLst>
                </a:gridCol>
                <a:gridCol w="496732">
                  <a:extLst>
                    <a:ext uri="{9D8B030D-6E8A-4147-A177-3AD203B41FA5}">
                      <a16:colId xmlns:a16="http://schemas.microsoft.com/office/drawing/2014/main" val="1800670395"/>
                    </a:ext>
                  </a:extLst>
                </a:gridCol>
                <a:gridCol w="496732">
                  <a:extLst>
                    <a:ext uri="{9D8B030D-6E8A-4147-A177-3AD203B41FA5}">
                      <a16:colId xmlns:a16="http://schemas.microsoft.com/office/drawing/2014/main" val="2478736959"/>
                    </a:ext>
                  </a:extLst>
                </a:gridCol>
                <a:gridCol w="496732">
                  <a:extLst>
                    <a:ext uri="{9D8B030D-6E8A-4147-A177-3AD203B41FA5}">
                      <a16:colId xmlns:a16="http://schemas.microsoft.com/office/drawing/2014/main" val="1064946114"/>
                    </a:ext>
                  </a:extLst>
                </a:gridCol>
                <a:gridCol w="496732">
                  <a:extLst>
                    <a:ext uri="{9D8B030D-6E8A-4147-A177-3AD203B41FA5}">
                      <a16:colId xmlns:a16="http://schemas.microsoft.com/office/drawing/2014/main" val="3091800480"/>
                    </a:ext>
                  </a:extLst>
                </a:gridCol>
                <a:gridCol w="496732">
                  <a:extLst>
                    <a:ext uri="{9D8B030D-6E8A-4147-A177-3AD203B41FA5}">
                      <a16:colId xmlns:a16="http://schemas.microsoft.com/office/drawing/2014/main" val="3873093313"/>
                    </a:ext>
                  </a:extLst>
                </a:gridCol>
                <a:gridCol w="496732">
                  <a:extLst>
                    <a:ext uri="{9D8B030D-6E8A-4147-A177-3AD203B41FA5}">
                      <a16:colId xmlns:a16="http://schemas.microsoft.com/office/drawing/2014/main" val="1941873386"/>
                    </a:ext>
                  </a:extLst>
                </a:gridCol>
                <a:gridCol w="496732">
                  <a:extLst>
                    <a:ext uri="{9D8B030D-6E8A-4147-A177-3AD203B41FA5}">
                      <a16:colId xmlns:a16="http://schemas.microsoft.com/office/drawing/2014/main" val="2440181907"/>
                    </a:ext>
                  </a:extLst>
                </a:gridCol>
                <a:gridCol w="496732">
                  <a:extLst>
                    <a:ext uri="{9D8B030D-6E8A-4147-A177-3AD203B41FA5}">
                      <a16:colId xmlns:a16="http://schemas.microsoft.com/office/drawing/2014/main" val="4046546919"/>
                    </a:ext>
                  </a:extLst>
                </a:gridCol>
              </a:tblGrid>
              <a:tr h="424392">
                <a:tc rowSpan="2" gridSpan="2">
                  <a:txBody>
                    <a:bodyPr/>
                    <a:lstStyle/>
                    <a:p>
                      <a:pPr algn="ctr"/>
                      <a:endParaRPr lang="en-IN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en-IN" dirty="0" err="1"/>
                        <a:t>dist</a:t>
                      </a:r>
                      <a:r>
                        <a:rPr lang="en-IN" sz="2800" baseline="38000" dirty="0" err="1"/>
                        <a:t>k</a:t>
                      </a:r>
                      <a:r>
                        <a:rPr lang="en-IN" dirty="0"/>
                        <a:t>[u]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8173852"/>
                  </a:ext>
                </a:extLst>
              </a:tr>
              <a:tr h="424392">
                <a:tc gridSpan="2" v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5019342"/>
                  </a:ext>
                </a:extLst>
              </a:tr>
              <a:tr h="424392">
                <a:tc rowSpan="6">
                  <a:txBody>
                    <a:bodyPr/>
                    <a:lstStyle/>
                    <a:p>
                      <a:pPr algn="ctr"/>
                      <a:r>
                        <a:rPr lang="en-IN" dirty="0"/>
                        <a:t>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3258432"/>
                  </a:ext>
                </a:extLst>
              </a:tr>
              <a:tr h="424392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5634879"/>
                  </a:ext>
                </a:extLst>
              </a:tr>
              <a:tr h="424392">
                <a:tc v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5258684"/>
                  </a:ext>
                </a:extLst>
              </a:tr>
              <a:tr h="424392">
                <a:tc v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1976902"/>
                  </a:ext>
                </a:extLst>
              </a:tr>
              <a:tr h="424392">
                <a:tc v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6299666"/>
                  </a:ext>
                </a:extLst>
              </a:tr>
              <a:tr h="424392">
                <a:tc v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2497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7A07F942-CE07-BCB4-64FF-DA460702BE1F}"/>
              </a:ext>
            </a:extLst>
          </p:cNvPr>
          <p:cNvSpPr txBox="1"/>
          <p:nvPr/>
        </p:nvSpPr>
        <p:spPr>
          <a:xfrm>
            <a:off x="501520" y="139582"/>
            <a:ext cx="6319157" cy="4206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 err="1">
                <a:solidFill>
                  <a:schemeClr val="tx1"/>
                </a:solidFill>
                <a:latin typeface="Times-Roman"/>
                <a:cs typeface="Calibri" panose="020F0502020204030204" pitchFamily="34" charset="0"/>
              </a:rPr>
              <a:t>dist</a:t>
            </a:r>
            <a:r>
              <a:rPr lang="en-US" sz="2800" b="1" baseline="30000" dirty="0" err="1">
                <a:solidFill>
                  <a:schemeClr val="tx1"/>
                </a:solidFill>
                <a:latin typeface="Times-Roman"/>
              </a:rPr>
              <a:t>k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 (u) 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 = min {</a:t>
            </a:r>
            <a:r>
              <a:rPr lang="en-US" b="1" dirty="0">
                <a:solidFill>
                  <a:schemeClr val="tx1"/>
                </a:solidFill>
                <a:latin typeface="Times-Roman"/>
                <a:cs typeface="Calibri" panose="020F0502020204030204" pitchFamily="34" charset="0"/>
              </a:rPr>
              <a:t>dist</a:t>
            </a:r>
            <a:r>
              <a:rPr lang="en-US" sz="2800" b="1" baseline="30000" dirty="0">
                <a:solidFill>
                  <a:schemeClr val="tx1"/>
                </a:solidFill>
                <a:latin typeface="Times-Roman"/>
              </a:rPr>
              <a:t>k-1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 (u) 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 ,  min</a:t>
            </a:r>
            <a:r>
              <a:rPr lang="en-US" sz="3200" i="1" baseline="-25000" dirty="0">
                <a:solidFill>
                  <a:schemeClr val="tx1"/>
                </a:solidFill>
                <a:latin typeface="Times-Roman"/>
              </a:rPr>
              <a:t>i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 {</a:t>
            </a:r>
            <a:r>
              <a:rPr lang="en-US" b="1" dirty="0">
                <a:solidFill>
                  <a:schemeClr val="tx1"/>
                </a:solidFill>
                <a:latin typeface="Times-Roman"/>
                <a:cs typeface="Calibri" panose="020F0502020204030204" pitchFamily="34" charset="0"/>
              </a:rPr>
              <a:t>dist</a:t>
            </a:r>
            <a:r>
              <a:rPr lang="en-US" sz="2800" b="1" baseline="30000" dirty="0">
                <a:solidFill>
                  <a:schemeClr val="tx1"/>
                </a:solidFill>
                <a:latin typeface="Times-Roman"/>
              </a:rPr>
              <a:t>k-1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 (</a:t>
            </a:r>
            <a:r>
              <a:rPr lang="en-US" b="1" dirty="0" err="1">
                <a:solidFill>
                  <a:schemeClr val="tx1"/>
                </a:solidFill>
                <a:latin typeface="Times-Roman"/>
              </a:rPr>
              <a:t>i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) </a:t>
            </a:r>
            <a:r>
              <a:rPr lang="en-US" sz="2400" b="1" baseline="-25000" dirty="0">
                <a:solidFill>
                  <a:schemeClr val="tx1"/>
                </a:solidFill>
                <a:latin typeface="Times-Roman"/>
              </a:rPr>
              <a:t>+</a:t>
            </a:r>
            <a:r>
              <a:rPr lang="en-US" b="1" baseline="-25000" dirty="0">
                <a:solidFill>
                  <a:schemeClr val="tx1"/>
                </a:solidFill>
                <a:latin typeface="Times-Roman"/>
              </a:rPr>
              <a:t> 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 cost[</a:t>
            </a:r>
            <a:r>
              <a:rPr lang="en-US" b="1" dirty="0" err="1">
                <a:solidFill>
                  <a:schemeClr val="tx1"/>
                </a:solidFill>
                <a:latin typeface="Times-Roman"/>
              </a:rPr>
              <a:t>i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 , u]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 }}</a:t>
            </a:r>
            <a:endParaRPr lang="en-IN" dirty="0"/>
          </a:p>
        </p:txBody>
      </p: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87F8AF48-54BC-C091-5794-24D3EA1A62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0640195"/>
              </p:ext>
            </p:extLst>
          </p:nvPr>
        </p:nvGraphicFramePr>
        <p:xfrm>
          <a:off x="7397942" y="2763070"/>
          <a:ext cx="4470588" cy="33951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6732">
                  <a:extLst>
                    <a:ext uri="{9D8B030D-6E8A-4147-A177-3AD203B41FA5}">
                      <a16:colId xmlns:a16="http://schemas.microsoft.com/office/drawing/2014/main" val="3728264496"/>
                    </a:ext>
                  </a:extLst>
                </a:gridCol>
                <a:gridCol w="496732">
                  <a:extLst>
                    <a:ext uri="{9D8B030D-6E8A-4147-A177-3AD203B41FA5}">
                      <a16:colId xmlns:a16="http://schemas.microsoft.com/office/drawing/2014/main" val="1800670395"/>
                    </a:ext>
                  </a:extLst>
                </a:gridCol>
                <a:gridCol w="496732">
                  <a:extLst>
                    <a:ext uri="{9D8B030D-6E8A-4147-A177-3AD203B41FA5}">
                      <a16:colId xmlns:a16="http://schemas.microsoft.com/office/drawing/2014/main" val="2478736959"/>
                    </a:ext>
                  </a:extLst>
                </a:gridCol>
                <a:gridCol w="496732">
                  <a:extLst>
                    <a:ext uri="{9D8B030D-6E8A-4147-A177-3AD203B41FA5}">
                      <a16:colId xmlns:a16="http://schemas.microsoft.com/office/drawing/2014/main" val="1064946114"/>
                    </a:ext>
                  </a:extLst>
                </a:gridCol>
                <a:gridCol w="496732">
                  <a:extLst>
                    <a:ext uri="{9D8B030D-6E8A-4147-A177-3AD203B41FA5}">
                      <a16:colId xmlns:a16="http://schemas.microsoft.com/office/drawing/2014/main" val="3091800480"/>
                    </a:ext>
                  </a:extLst>
                </a:gridCol>
                <a:gridCol w="496732">
                  <a:extLst>
                    <a:ext uri="{9D8B030D-6E8A-4147-A177-3AD203B41FA5}">
                      <a16:colId xmlns:a16="http://schemas.microsoft.com/office/drawing/2014/main" val="3873093313"/>
                    </a:ext>
                  </a:extLst>
                </a:gridCol>
                <a:gridCol w="496732">
                  <a:extLst>
                    <a:ext uri="{9D8B030D-6E8A-4147-A177-3AD203B41FA5}">
                      <a16:colId xmlns:a16="http://schemas.microsoft.com/office/drawing/2014/main" val="1941873386"/>
                    </a:ext>
                  </a:extLst>
                </a:gridCol>
                <a:gridCol w="496732">
                  <a:extLst>
                    <a:ext uri="{9D8B030D-6E8A-4147-A177-3AD203B41FA5}">
                      <a16:colId xmlns:a16="http://schemas.microsoft.com/office/drawing/2014/main" val="2440181907"/>
                    </a:ext>
                  </a:extLst>
                </a:gridCol>
                <a:gridCol w="496732">
                  <a:extLst>
                    <a:ext uri="{9D8B030D-6E8A-4147-A177-3AD203B41FA5}">
                      <a16:colId xmlns:a16="http://schemas.microsoft.com/office/drawing/2014/main" val="4046546919"/>
                    </a:ext>
                  </a:extLst>
                </a:gridCol>
              </a:tblGrid>
              <a:tr h="424392">
                <a:tc rowSpan="2" gridSpan="2">
                  <a:txBody>
                    <a:bodyPr/>
                    <a:lstStyle/>
                    <a:p>
                      <a:pPr algn="ctr"/>
                      <a:endParaRPr lang="en-IN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en-IN" dirty="0" err="1"/>
                        <a:t>dist</a:t>
                      </a:r>
                      <a:r>
                        <a:rPr lang="en-IN" sz="2800" baseline="38000" dirty="0" err="1"/>
                        <a:t>k</a:t>
                      </a:r>
                      <a:r>
                        <a:rPr lang="en-IN" dirty="0"/>
                        <a:t>[u]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8173852"/>
                  </a:ext>
                </a:extLst>
              </a:tr>
              <a:tr h="424392">
                <a:tc gridSpan="2" v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5019342"/>
                  </a:ext>
                </a:extLst>
              </a:tr>
              <a:tr h="424392">
                <a:tc rowSpan="6">
                  <a:txBody>
                    <a:bodyPr/>
                    <a:lstStyle/>
                    <a:p>
                      <a:pPr algn="ctr"/>
                      <a:r>
                        <a:rPr lang="en-IN" dirty="0"/>
                        <a:t>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∞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b="1" dirty="0"/>
                        <a:t>∞</a:t>
                      </a:r>
                      <a:endParaRPr lang="en-IN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b="1" dirty="0"/>
                        <a:t>∞</a:t>
                      </a:r>
                      <a:endParaRPr lang="en-IN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3258432"/>
                  </a:ext>
                </a:extLst>
              </a:tr>
              <a:tr h="424392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b="1" dirty="0"/>
                        <a:t>∞</a:t>
                      </a:r>
                      <a:endParaRPr lang="en-IN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5634879"/>
                  </a:ext>
                </a:extLst>
              </a:tr>
              <a:tr h="424392">
                <a:tc v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  <a:endParaRPr lang="en-IN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  <a:endParaRPr lang="en-IN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  <a:endParaRPr lang="en-IN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  <a:endParaRPr lang="en-IN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5258684"/>
                  </a:ext>
                </a:extLst>
              </a:tr>
              <a:tr h="424392">
                <a:tc v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  <a:endParaRPr lang="en-IN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  <a:endParaRPr lang="en-IN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  <a:endParaRPr lang="en-IN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  <a:endParaRPr lang="en-IN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  <a:endParaRPr lang="en-IN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  <a:endParaRPr lang="en-IN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  <a:endParaRPr lang="en-IN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1976902"/>
                  </a:ext>
                </a:extLst>
              </a:tr>
              <a:tr h="424392">
                <a:tc v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  <a:endParaRPr lang="en-IN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  <a:endParaRPr lang="en-IN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  <a:endParaRPr lang="en-IN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  <a:endParaRPr lang="en-IN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6299666"/>
                  </a:ext>
                </a:extLst>
              </a:tr>
              <a:tr h="424392">
                <a:tc v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2497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68D0EC49-D0D6-282A-EFD1-E9DFD8266471}"/>
              </a:ext>
            </a:extLst>
          </p:cNvPr>
          <p:cNvSpPr txBox="1"/>
          <p:nvPr/>
        </p:nvSpPr>
        <p:spPr>
          <a:xfrm>
            <a:off x="541437" y="728086"/>
            <a:ext cx="6097554" cy="18569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tx1"/>
                </a:solidFill>
                <a:latin typeface="Times-Roman"/>
                <a:cs typeface="Calibri" panose="020F0502020204030204" pitchFamily="34" charset="0"/>
              </a:rPr>
              <a:t>dist</a:t>
            </a:r>
            <a:r>
              <a:rPr lang="en-US" sz="2800" b="1" baseline="30000" dirty="0">
                <a:latin typeface="Times-Roman"/>
                <a:cs typeface="Calibri" panose="020F0502020204030204" pitchFamily="34" charset="0"/>
              </a:rPr>
              <a:t>5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 (</a:t>
            </a:r>
            <a:r>
              <a:rPr lang="en-US" b="1" dirty="0">
                <a:latin typeface="Times-Roman"/>
              </a:rPr>
              <a:t>5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) 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 = min {</a:t>
            </a:r>
            <a:r>
              <a:rPr lang="en-US" b="1" dirty="0">
                <a:solidFill>
                  <a:schemeClr val="tx1"/>
                </a:solidFill>
                <a:latin typeface="Times-Roman"/>
                <a:cs typeface="Calibri" panose="020F0502020204030204" pitchFamily="34" charset="0"/>
              </a:rPr>
              <a:t>dist</a:t>
            </a:r>
            <a:r>
              <a:rPr lang="en-US" sz="2800" b="1" baseline="30000" dirty="0">
                <a:latin typeface="Times-Roman"/>
                <a:cs typeface="Calibri" panose="020F0502020204030204" pitchFamily="34" charset="0"/>
              </a:rPr>
              <a:t>4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 (</a:t>
            </a:r>
            <a:r>
              <a:rPr lang="en-US" b="1" dirty="0">
                <a:latin typeface="Times-Roman"/>
              </a:rPr>
              <a:t>5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) 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 ,  min</a:t>
            </a:r>
            <a:r>
              <a:rPr lang="en-US" sz="3200" i="1" baseline="-25000" dirty="0">
                <a:solidFill>
                  <a:schemeClr val="tx1"/>
                </a:solidFill>
                <a:latin typeface="Times-Roman"/>
              </a:rPr>
              <a:t>i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 {</a:t>
            </a:r>
            <a:r>
              <a:rPr lang="en-US" b="1" dirty="0">
                <a:solidFill>
                  <a:schemeClr val="tx1"/>
                </a:solidFill>
                <a:latin typeface="Times-Roman"/>
                <a:cs typeface="Calibri" panose="020F0502020204030204" pitchFamily="34" charset="0"/>
              </a:rPr>
              <a:t>dist</a:t>
            </a:r>
            <a:r>
              <a:rPr lang="en-US" sz="2800" b="1" baseline="30000" dirty="0">
                <a:latin typeface="Times-Roman"/>
                <a:cs typeface="Calibri" panose="020F0502020204030204" pitchFamily="34" charset="0"/>
              </a:rPr>
              <a:t>4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 (</a:t>
            </a:r>
            <a:r>
              <a:rPr lang="en-US" b="1" dirty="0">
                <a:latin typeface="Times-Roman"/>
              </a:rPr>
              <a:t>1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) </a:t>
            </a:r>
            <a:r>
              <a:rPr lang="en-US" sz="2400" b="1" baseline="-25000" dirty="0">
                <a:solidFill>
                  <a:schemeClr val="tx1"/>
                </a:solidFill>
                <a:latin typeface="Times-Roman"/>
              </a:rPr>
              <a:t>+</a:t>
            </a:r>
            <a:r>
              <a:rPr lang="en-US" b="1" baseline="-25000" dirty="0">
                <a:solidFill>
                  <a:schemeClr val="tx1"/>
                </a:solidFill>
                <a:latin typeface="Times-Roman"/>
              </a:rPr>
              <a:t> 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 cost[1 , 5]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 ,</a:t>
            </a:r>
          </a:p>
          <a:p>
            <a:r>
              <a:rPr lang="en-US" dirty="0">
                <a:latin typeface="Times-Roman"/>
              </a:rPr>
              <a:t>                                                          </a:t>
            </a:r>
            <a:r>
              <a:rPr lang="en-US" b="1" dirty="0">
                <a:solidFill>
                  <a:schemeClr val="tx1"/>
                </a:solidFill>
                <a:latin typeface="Times-Roman"/>
                <a:cs typeface="Calibri" panose="020F0502020204030204" pitchFamily="34" charset="0"/>
              </a:rPr>
              <a:t>dist</a:t>
            </a:r>
            <a:r>
              <a:rPr lang="en-US" sz="2800" b="1" baseline="30000" dirty="0">
                <a:latin typeface="Times-Roman"/>
                <a:cs typeface="Calibri" panose="020F0502020204030204" pitchFamily="34" charset="0"/>
              </a:rPr>
              <a:t>4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 (2) </a:t>
            </a:r>
            <a:r>
              <a:rPr lang="en-US" sz="2400" b="1" baseline="-25000" dirty="0">
                <a:solidFill>
                  <a:schemeClr val="tx1"/>
                </a:solidFill>
                <a:latin typeface="Times-Roman"/>
              </a:rPr>
              <a:t>+</a:t>
            </a:r>
            <a:r>
              <a:rPr lang="en-US" b="1" baseline="-25000" dirty="0">
                <a:solidFill>
                  <a:schemeClr val="tx1"/>
                </a:solidFill>
                <a:latin typeface="Times-Roman"/>
              </a:rPr>
              <a:t> 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 cost[2 , 5]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,</a:t>
            </a:r>
          </a:p>
          <a:p>
            <a:r>
              <a:rPr lang="en-US" b="1" dirty="0">
                <a:solidFill>
                  <a:schemeClr val="tx1"/>
                </a:solidFill>
                <a:latin typeface="Times-Roman"/>
                <a:cs typeface="Calibri" panose="020F0502020204030204" pitchFamily="34" charset="0"/>
              </a:rPr>
              <a:t>                                                          dist</a:t>
            </a:r>
            <a:r>
              <a:rPr lang="en-US" sz="2800" b="1" baseline="30000" dirty="0">
                <a:latin typeface="Times-Roman"/>
                <a:cs typeface="Calibri" panose="020F0502020204030204" pitchFamily="34" charset="0"/>
              </a:rPr>
              <a:t>4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 (3) </a:t>
            </a:r>
            <a:r>
              <a:rPr lang="en-US" sz="2400" b="1" baseline="-25000" dirty="0">
                <a:solidFill>
                  <a:schemeClr val="tx1"/>
                </a:solidFill>
                <a:latin typeface="Times-Roman"/>
              </a:rPr>
              <a:t>+</a:t>
            </a:r>
            <a:r>
              <a:rPr lang="en-US" b="1" baseline="-25000" dirty="0">
                <a:solidFill>
                  <a:schemeClr val="tx1"/>
                </a:solidFill>
                <a:latin typeface="Times-Roman"/>
              </a:rPr>
              <a:t> 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 cost[</a:t>
            </a:r>
            <a:r>
              <a:rPr lang="en-US" b="1" dirty="0">
                <a:latin typeface="Times-Roman"/>
              </a:rPr>
              <a:t>3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 , 5],</a:t>
            </a:r>
          </a:p>
          <a:p>
            <a:r>
              <a:rPr lang="en-US" b="1" dirty="0">
                <a:solidFill>
                  <a:schemeClr val="tx1"/>
                </a:solidFill>
                <a:latin typeface="Times-Roman"/>
                <a:cs typeface="Calibri" panose="020F0502020204030204" pitchFamily="34" charset="0"/>
              </a:rPr>
              <a:t>			          dist</a:t>
            </a:r>
            <a:r>
              <a:rPr lang="en-US" sz="2800" b="1" baseline="30000" dirty="0">
                <a:latin typeface="Times-Roman"/>
                <a:cs typeface="Calibri" panose="020F0502020204030204" pitchFamily="34" charset="0"/>
              </a:rPr>
              <a:t>4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 (4) </a:t>
            </a:r>
            <a:r>
              <a:rPr lang="en-US" sz="2400" b="1" baseline="-25000" dirty="0">
                <a:solidFill>
                  <a:schemeClr val="tx1"/>
                </a:solidFill>
                <a:latin typeface="Times-Roman"/>
              </a:rPr>
              <a:t>+</a:t>
            </a:r>
            <a:r>
              <a:rPr lang="en-US" b="1" baseline="-25000" dirty="0">
                <a:solidFill>
                  <a:schemeClr val="tx1"/>
                </a:solidFill>
                <a:latin typeface="Times-Roman"/>
              </a:rPr>
              <a:t> 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 cost[</a:t>
            </a:r>
            <a:r>
              <a:rPr lang="en-US" b="1" dirty="0">
                <a:latin typeface="Times-Roman"/>
              </a:rPr>
              <a:t>4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 , 5],</a:t>
            </a:r>
          </a:p>
          <a:p>
            <a:r>
              <a:rPr lang="en-US" b="1" dirty="0">
                <a:solidFill>
                  <a:schemeClr val="tx1"/>
                </a:solidFill>
                <a:latin typeface="Times-Roman"/>
                <a:cs typeface="Calibri" panose="020F0502020204030204" pitchFamily="34" charset="0"/>
              </a:rPr>
              <a:t>                                                          dist</a:t>
            </a:r>
            <a:r>
              <a:rPr lang="en-US" sz="2800" b="1" baseline="30000" dirty="0">
                <a:latin typeface="Times-Roman"/>
                <a:cs typeface="Calibri" panose="020F0502020204030204" pitchFamily="34" charset="0"/>
              </a:rPr>
              <a:t>4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 (6) </a:t>
            </a:r>
            <a:r>
              <a:rPr lang="en-US" sz="2400" b="1" baseline="-25000" dirty="0">
                <a:solidFill>
                  <a:schemeClr val="tx1"/>
                </a:solidFill>
                <a:latin typeface="Times-Roman"/>
              </a:rPr>
              <a:t>+</a:t>
            </a:r>
            <a:r>
              <a:rPr lang="en-US" b="1" baseline="-25000" dirty="0">
                <a:solidFill>
                  <a:schemeClr val="tx1"/>
                </a:solidFill>
                <a:latin typeface="Times-Roman"/>
              </a:rPr>
              <a:t> 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 cost[6 , 5],</a:t>
            </a:r>
          </a:p>
          <a:p>
            <a:r>
              <a:rPr lang="en-US" b="1" dirty="0">
                <a:solidFill>
                  <a:schemeClr val="tx1"/>
                </a:solidFill>
                <a:latin typeface="Times-Roman"/>
                <a:cs typeface="Calibri" panose="020F0502020204030204" pitchFamily="34" charset="0"/>
              </a:rPr>
              <a:t>			          dist</a:t>
            </a:r>
            <a:r>
              <a:rPr lang="en-US" sz="2800" b="1" baseline="30000" dirty="0">
                <a:latin typeface="Times-Roman"/>
                <a:cs typeface="Calibri" panose="020F0502020204030204" pitchFamily="34" charset="0"/>
              </a:rPr>
              <a:t>4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 (7) </a:t>
            </a:r>
            <a:r>
              <a:rPr lang="en-US" sz="2400" b="1" baseline="-25000" dirty="0">
                <a:solidFill>
                  <a:schemeClr val="tx1"/>
                </a:solidFill>
                <a:latin typeface="Times-Roman"/>
              </a:rPr>
              <a:t>+</a:t>
            </a:r>
            <a:r>
              <a:rPr lang="en-US" b="1" baseline="-25000" dirty="0">
                <a:solidFill>
                  <a:schemeClr val="tx1"/>
                </a:solidFill>
                <a:latin typeface="Times-Roman"/>
              </a:rPr>
              <a:t> 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 cost[7 , 5]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} }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DF8753E-8FA9-93F0-FB3B-4D7519175FF5}"/>
              </a:ext>
            </a:extLst>
          </p:cNvPr>
          <p:cNvSpPr txBox="1"/>
          <p:nvPr/>
        </p:nvSpPr>
        <p:spPr>
          <a:xfrm>
            <a:off x="1325220" y="2576936"/>
            <a:ext cx="6812452" cy="4206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Times-Roman"/>
              </a:rPr>
              <a:t>= min {</a:t>
            </a:r>
            <a:r>
              <a:rPr lang="en-US" dirty="0">
                <a:latin typeface="Times-Roman"/>
              </a:rPr>
              <a:t>0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 , min</a:t>
            </a:r>
            <a:r>
              <a:rPr lang="en-US" sz="3200" i="1" baseline="-25000" dirty="0">
                <a:solidFill>
                  <a:schemeClr val="tx1"/>
                </a:solidFill>
                <a:latin typeface="Times-Roman"/>
              </a:rPr>
              <a:t>i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{ 0 + ∞, </a:t>
            </a:r>
            <a:r>
              <a:rPr lang="en-US" dirty="0">
                <a:latin typeface="Times-Roman"/>
              </a:rPr>
              <a:t>1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 - 1, 3 + 1, </a:t>
            </a:r>
            <a:r>
              <a:rPr lang="en-US" dirty="0">
                <a:latin typeface="Times-Roman"/>
              </a:rPr>
              <a:t>5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 + ∞, </a:t>
            </a:r>
            <a:r>
              <a:rPr lang="en-US" dirty="0">
                <a:latin typeface="Times-Roman"/>
              </a:rPr>
              <a:t>4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 + ∞, </a:t>
            </a:r>
            <a:r>
              <a:rPr lang="en-US" dirty="0">
                <a:latin typeface="Times-Roman"/>
              </a:rPr>
              <a:t>5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 + ∞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 }} 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   </a:t>
            </a:r>
            <a:endParaRPr lang="en-IN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FD986B8-3D9D-5648-DC3F-4A9F143FCB53}"/>
              </a:ext>
            </a:extLst>
          </p:cNvPr>
          <p:cNvSpPr txBox="1"/>
          <p:nvPr/>
        </p:nvSpPr>
        <p:spPr>
          <a:xfrm>
            <a:off x="1353213" y="3011037"/>
            <a:ext cx="6812452" cy="4206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Times-Roman"/>
              </a:rPr>
              <a:t>= min {</a:t>
            </a:r>
            <a:r>
              <a:rPr lang="en-US" dirty="0">
                <a:latin typeface="Times-Roman"/>
                <a:cs typeface="Calibri" panose="020F0502020204030204" pitchFamily="34" charset="0"/>
              </a:rPr>
              <a:t>0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 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 , min</a:t>
            </a:r>
            <a:r>
              <a:rPr lang="en-US" sz="3200" i="1" baseline="-25000" dirty="0">
                <a:solidFill>
                  <a:schemeClr val="tx1"/>
                </a:solidFill>
                <a:latin typeface="Times-Roman"/>
              </a:rPr>
              <a:t>i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{∞, </a:t>
            </a:r>
            <a:r>
              <a:rPr lang="en-US" dirty="0">
                <a:latin typeface="Times-Roman"/>
              </a:rPr>
              <a:t>0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, </a:t>
            </a:r>
            <a:r>
              <a:rPr lang="en-US" dirty="0">
                <a:latin typeface="Times-Roman"/>
              </a:rPr>
              <a:t>4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, ∞, ∞, ∞ }}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 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=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 0 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   </a:t>
            </a:r>
            <a:endParaRPr lang="en-IN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4B497B1-FD2E-760B-C3F7-1BF76449DCF3}"/>
              </a:ext>
            </a:extLst>
          </p:cNvPr>
          <p:cNvSpPr txBox="1"/>
          <p:nvPr/>
        </p:nvSpPr>
        <p:spPr>
          <a:xfrm>
            <a:off x="10467849" y="5324129"/>
            <a:ext cx="3289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0</a:t>
            </a:r>
            <a:endParaRPr lang="en-IN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63626A4-E45E-7281-A086-1A010B8667AE}"/>
              </a:ext>
            </a:extLst>
          </p:cNvPr>
          <p:cNvSpPr txBox="1"/>
          <p:nvPr/>
        </p:nvSpPr>
        <p:spPr>
          <a:xfrm>
            <a:off x="541437" y="3583255"/>
            <a:ext cx="6097554" cy="18569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tx1"/>
                </a:solidFill>
                <a:latin typeface="Times-Roman"/>
                <a:cs typeface="Calibri" panose="020F0502020204030204" pitchFamily="34" charset="0"/>
              </a:rPr>
              <a:t>dist</a:t>
            </a:r>
            <a:r>
              <a:rPr lang="en-US" sz="2800" b="1" baseline="30000" dirty="0">
                <a:latin typeface="Times-Roman"/>
                <a:cs typeface="Calibri" panose="020F0502020204030204" pitchFamily="34" charset="0"/>
              </a:rPr>
              <a:t>5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 (7) 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 = min {</a:t>
            </a:r>
            <a:r>
              <a:rPr lang="en-US" b="1" dirty="0">
                <a:solidFill>
                  <a:schemeClr val="tx1"/>
                </a:solidFill>
                <a:latin typeface="Times-Roman"/>
                <a:cs typeface="Calibri" panose="020F0502020204030204" pitchFamily="34" charset="0"/>
              </a:rPr>
              <a:t>dist</a:t>
            </a:r>
            <a:r>
              <a:rPr lang="en-US" sz="2800" b="1" baseline="30000" dirty="0">
                <a:latin typeface="Times-Roman"/>
                <a:cs typeface="Calibri" panose="020F0502020204030204" pitchFamily="34" charset="0"/>
              </a:rPr>
              <a:t>4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 (7) 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 ,  min</a:t>
            </a:r>
            <a:r>
              <a:rPr lang="en-US" sz="3200" i="1" baseline="-25000" dirty="0">
                <a:solidFill>
                  <a:schemeClr val="tx1"/>
                </a:solidFill>
                <a:latin typeface="Times-Roman"/>
              </a:rPr>
              <a:t>i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 {</a:t>
            </a:r>
            <a:r>
              <a:rPr lang="en-US" b="1" dirty="0">
                <a:solidFill>
                  <a:schemeClr val="tx1"/>
                </a:solidFill>
                <a:latin typeface="Times-Roman"/>
                <a:cs typeface="Calibri" panose="020F0502020204030204" pitchFamily="34" charset="0"/>
              </a:rPr>
              <a:t>dist</a:t>
            </a:r>
            <a:r>
              <a:rPr lang="en-US" sz="2800" b="1" baseline="30000" dirty="0">
                <a:latin typeface="Times-Roman"/>
                <a:cs typeface="Calibri" panose="020F0502020204030204" pitchFamily="34" charset="0"/>
              </a:rPr>
              <a:t>4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 (</a:t>
            </a:r>
            <a:r>
              <a:rPr lang="en-US" b="1" dirty="0">
                <a:latin typeface="Times-Roman"/>
              </a:rPr>
              <a:t>1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) </a:t>
            </a:r>
            <a:r>
              <a:rPr lang="en-US" sz="2400" b="1" baseline="-25000" dirty="0">
                <a:solidFill>
                  <a:schemeClr val="tx1"/>
                </a:solidFill>
                <a:latin typeface="Times-Roman"/>
              </a:rPr>
              <a:t>+</a:t>
            </a:r>
            <a:r>
              <a:rPr lang="en-US" b="1" baseline="-25000" dirty="0">
                <a:solidFill>
                  <a:schemeClr val="tx1"/>
                </a:solidFill>
                <a:latin typeface="Times-Roman"/>
              </a:rPr>
              <a:t> 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 cost[1 , 7]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 ,</a:t>
            </a:r>
          </a:p>
          <a:p>
            <a:r>
              <a:rPr lang="en-US" dirty="0">
                <a:latin typeface="Times-Roman"/>
              </a:rPr>
              <a:t>                                                          </a:t>
            </a:r>
            <a:r>
              <a:rPr lang="en-US" b="1" dirty="0">
                <a:solidFill>
                  <a:schemeClr val="tx1"/>
                </a:solidFill>
                <a:latin typeface="Times-Roman"/>
                <a:cs typeface="Calibri" panose="020F0502020204030204" pitchFamily="34" charset="0"/>
              </a:rPr>
              <a:t>dist</a:t>
            </a:r>
            <a:r>
              <a:rPr lang="en-US" sz="2800" b="1" baseline="30000" dirty="0">
                <a:latin typeface="Times-Roman"/>
                <a:cs typeface="Calibri" panose="020F0502020204030204" pitchFamily="34" charset="0"/>
              </a:rPr>
              <a:t>4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 (2) </a:t>
            </a:r>
            <a:r>
              <a:rPr lang="en-US" sz="2400" b="1" baseline="-25000" dirty="0">
                <a:solidFill>
                  <a:schemeClr val="tx1"/>
                </a:solidFill>
                <a:latin typeface="Times-Roman"/>
              </a:rPr>
              <a:t>+</a:t>
            </a:r>
            <a:r>
              <a:rPr lang="en-US" b="1" baseline="-25000" dirty="0">
                <a:solidFill>
                  <a:schemeClr val="tx1"/>
                </a:solidFill>
                <a:latin typeface="Times-Roman"/>
              </a:rPr>
              <a:t> 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 cost[2 , 7]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,</a:t>
            </a:r>
          </a:p>
          <a:p>
            <a:r>
              <a:rPr lang="en-US" b="1" dirty="0">
                <a:solidFill>
                  <a:schemeClr val="tx1"/>
                </a:solidFill>
                <a:latin typeface="Times-Roman"/>
                <a:cs typeface="Calibri" panose="020F0502020204030204" pitchFamily="34" charset="0"/>
              </a:rPr>
              <a:t>                                                          dist</a:t>
            </a:r>
            <a:r>
              <a:rPr lang="en-US" sz="2800" b="1" baseline="30000" dirty="0">
                <a:latin typeface="Times-Roman"/>
                <a:cs typeface="Calibri" panose="020F0502020204030204" pitchFamily="34" charset="0"/>
              </a:rPr>
              <a:t>4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 (3) </a:t>
            </a:r>
            <a:r>
              <a:rPr lang="en-US" sz="2400" b="1" baseline="-25000" dirty="0">
                <a:solidFill>
                  <a:schemeClr val="tx1"/>
                </a:solidFill>
                <a:latin typeface="Times-Roman"/>
              </a:rPr>
              <a:t>+</a:t>
            </a:r>
            <a:r>
              <a:rPr lang="en-US" b="1" baseline="-25000" dirty="0">
                <a:solidFill>
                  <a:schemeClr val="tx1"/>
                </a:solidFill>
                <a:latin typeface="Times-Roman"/>
              </a:rPr>
              <a:t> 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 cost[</a:t>
            </a:r>
            <a:r>
              <a:rPr lang="en-US" b="1" dirty="0">
                <a:latin typeface="Times-Roman"/>
              </a:rPr>
              <a:t>3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 , 7],</a:t>
            </a:r>
          </a:p>
          <a:p>
            <a:r>
              <a:rPr lang="en-US" b="1" dirty="0">
                <a:solidFill>
                  <a:schemeClr val="tx1"/>
                </a:solidFill>
                <a:latin typeface="Times-Roman"/>
                <a:cs typeface="Calibri" panose="020F0502020204030204" pitchFamily="34" charset="0"/>
              </a:rPr>
              <a:t>			          dist</a:t>
            </a:r>
            <a:r>
              <a:rPr lang="en-US" sz="2800" b="1" baseline="30000" dirty="0">
                <a:latin typeface="Times-Roman"/>
                <a:cs typeface="Calibri" panose="020F0502020204030204" pitchFamily="34" charset="0"/>
              </a:rPr>
              <a:t>4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 (4) </a:t>
            </a:r>
            <a:r>
              <a:rPr lang="en-US" sz="2400" b="1" baseline="-25000" dirty="0">
                <a:solidFill>
                  <a:schemeClr val="tx1"/>
                </a:solidFill>
                <a:latin typeface="Times-Roman"/>
              </a:rPr>
              <a:t>+</a:t>
            </a:r>
            <a:r>
              <a:rPr lang="en-US" b="1" baseline="-25000" dirty="0">
                <a:solidFill>
                  <a:schemeClr val="tx1"/>
                </a:solidFill>
                <a:latin typeface="Times-Roman"/>
              </a:rPr>
              <a:t> 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 cost[</a:t>
            </a:r>
            <a:r>
              <a:rPr lang="en-US" b="1" dirty="0">
                <a:latin typeface="Times-Roman"/>
              </a:rPr>
              <a:t>4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 , 7],</a:t>
            </a:r>
          </a:p>
          <a:p>
            <a:r>
              <a:rPr lang="en-US" b="1" dirty="0">
                <a:solidFill>
                  <a:schemeClr val="tx1"/>
                </a:solidFill>
                <a:latin typeface="Times-Roman"/>
                <a:cs typeface="Calibri" panose="020F0502020204030204" pitchFamily="34" charset="0"/>
              </a:rPr>
              <a:t>                                                          dist</a:t>
            </a:r>
            <a:r>
              <a:rPr lang="en-US" sz="2800" b="1" baseline="30000" dirty="0">
                <a:latin typeface="Times-Roman"/>
                <a:cs typeface="Calibri" panose="020F0502020204030204" pitchFamily="34" charset="0"/>
              </a:rPr>
              <a:t>4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 (5) </a:t>
            </a:r>
            <a:r>
              <a:rPr lang="en-US" sz="2400" b="1" baseline="-25000" dirty="0">
                <a:solidFill>
                  <a:schemeClr val="tx1"/>
                </a:solidFill>
                <a:latin typeface="Times-Roman"/>
              </a:rPr>
              <a:t>+</a:t>
            </a:r>
            <a:r>
              <a:rPr lang="en-US" b="1" baseline="-25000" dirty="0">
                <a:solidFill>
                  <a:schemeClr val="tx1"/>
                </a:solidFill>
                <a:latin typeface="Times-Roman"/>
              </a:rPr>
              <a:t> 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 cost[</a:t>
            </a:r>
            <a:r>
              <a:rPr lang="en-US" b="1" dirty="0">
                <a:latin typeface="Times-Roman"/>
              </a:rPr>
              <a:t>5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 , 7],</a:t>
            </a:r>
          </a:p>
          <a:p>
            <a:r>
              <a:rPr lang="en-US" b="1" dirty="0">
                <a:solidFill>
                  <a:schemeClr val="tx1"/>
                </a:solidFill>
                <a:latin typeface="Times-Roman"/>
                <a:cs typeface="Calibri" panose="020F0502020204030204" pitchFamily="34" charset="0"/>
              </a:rPr>
              <a:t>			          dist</a:t>
            </a:r>
            <a:r>
              <a:rPr lang="en-US" sz="2800" b="1" baseline="30000" dirty="0">
                <a:latin typeface="Times-Roman"/>
                <a:cs typeface="Calibri" panose="020F0502020204030204" pitchFamily="34" charset="0"/>
              </a:rPr>
              <a:t>4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 (6) </a:t>
            </a:r>
            <a:r>
              <a:rPr lang="en-US" sz="2400" b="1" baseline="-25000" dirty="0">
                <a:solidFill>
                  <a:schemeClr val="tx1"/>
                </a:solidFill>
                <a:latin typeface="Times-Roman"/>
              </a:rPr>
              <a:t>+</a:t>
            </a:r>
            <a:r>
              <a:rPr lang="en-US" b="1" baseline="-25000" dirty="0">
                <a:solidFill>
                  <a:schemeClr val="tx1"/>
                </a:solidFill>
                <a:latin typeface="Times-Roman"/>
              </a:rPr>
              <a:t> 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 cost[</a:t>
            </a:r>
            <a:r>
              <a:rPr lang="en-US" b="1" dirty="0">
                <a:latin typeface="Times-Roman"/>
              </a:rPr>
              <a:t>6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 , 7]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} }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ADC6D33-5808-B4D8-B46F-ECD79BD54841}"/>
              </a:ext>
            </a:extLst>
          </p:cNvPr>
          <p:cNvSpPr txBox="1"/>
          <p:nvPr/>
        </p:nvSpPr>
        <p:spPr>
          <a:xfrm>
            <a:off x="1325220" y="5432105"/>
            <a:ext cx="6812452" cy="4206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Times-Roman"/>
              </a:rPr>
              <a:t>= min {</a:t>
            </a:r>
            <a:r>
              <a:rPr lang="en-US" dirty="0">
                <a:latin typeface="Times-Roman"/>
              </a:rPr>
              <a:t>5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 , min</a:t>
            </a:r>
            <a:r>
              <a:rPr lang="en-US" sz="3200" i="1" baseline="-25000" dirty="0">
                <a:solidFill>
                  <a:schemeClr val="tx1"/>
                </a:solidFill>
                <a:latin typeface="Times-Roman"/>
              </a:rPr>
              <a:t>i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{ 0 + ∞, </a:t>
            </a:r>
            <a:r>
              <a:rPr lang="en-US" dirty="0">
                <a:latin typeface="Times-Roman"/>
              </a:rPr>
              <a:t>1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 + ∞, 3 + ∞, </a:t>
            </a:r>
            <a:r>
              <a:rPr lang="en-US" dirty="0">
                <a:latin typeface="Times-Roman"/>
              </a:rPr>
              <a:t>5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 + ∞, </a:t>
            </a:r>
            <a:r>
              <a:rPr lang="en-US" dirty="0">
                <a:latin typeface="Times-Roman"/>
              </a:rPr>
              <a:t>0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 + 3, 4 + 3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 }} 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   </a:t>
            </a:r>
            <a:endParaRPr lang="en-IN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B525BF5-9676-4D95-563C-7192B9D49507}"/>
              </a:ext>
            </a:extLst>
          </p:cNvPr>
          <p:cNvSpPr txBox="1"/>
          <p:nvPr/>
        </p:nvSpPr>
        <p:spPr>
          <a:xfrm>
            <a:off x="1353213" y="5866206"/>
            <a:ext cx="6812452" cy="4206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Times-Roman"/>
              </a:rPr>
              <a:t>= min {7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 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 , min</a:t>
            </a:r>
            <a:r>
              <a:rPr lang="en-US" sz="3200" i="1" baseline="-25000" dirty="0">
                <a:solidFill>
                  <a:schemeClr val="tx1"/>
                </a:solidFill>
                <a:latin typeface="Times-Roman"/>
              </a:rPr>
              <a:t>i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{∞, ∞, ∞, ∞, </a:t>
            </a:r>
            <a:r>
              <a:rPr lang="en-US" dirty="0">
                <a:latin typeface="Times-Roman"/>
              </a:rPr>
              <a:t>3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, 7 }}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 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=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 </a:t>
            </a:r>
            <a:r>
              <a:rPr lang="en-US" dirty="0">
                <a:latin typeface="Times-Roman"/>
              </a:rPr>
              <a:t>3</a:t>
            </a:r>
            <a:r>
              <a:rPr lang="en-US" b="1" dirty="0">
                <a:solidFill>
                  <a:schemeClr val="tx1"/>
                </a:solidFill>
                <a:latin typeface="Times-Roman"/>
              </a:rPr>
              <a:t> </a:t>
            </a:r>
            <a:r>
              <a:rPr lang="en-US" dirty="0">
                <a:solidFill>
                  <a:schemeClr val="tx1"/>
                </a:solidFill>
                <a:latin typeface="Times-Roman"/>
              </a:rPr>
              <a:t>   </a:t>
            </a:r>
            <a:endParaRPr lang="en-IN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9A919D7-333A-2116-9F83-8730743835CE}"/>
              </a:ext>
            </a:extLst>
          </p:cNvPr>
          <p:cNvSpPr txBox="1"/>
          <p:nvPr/>
        </p:nvSpPr>
        <p:spPr>
          <a:xfrm>
            <a:off x="10972605" y="5337353"/>
            <a:ext cx="3289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4</a:t>
            </a:r>
            <a:endParaRPr lang="en-IN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68701EF-6AD7-FB31-0996-841FBE2E2226}"/>
              </a:ext>
            </a:extLst>
          </p:cNvPr>
          <p:cNvSpPr txBox="1"/>
          <p:nvPr/>
        </p:nvSpPr>
        <p:spPr>
          <a:xfrm>
            <a:off x="11455659" y="5346684"/>
            <a:ext cx="3289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3</a:t>
            </a:r>
            <a:endParaRPr lang="en-IN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88E2842-9D1F-5DB2-F674-CE9F36B0830F}"/>
              </a:ext>
            </a:extLst>
          </p:cNvPr>
          <p:cNvSpPr txBox="1"/>
          <p:nvPr/>
        </p:nvSpPr>
        <p:spPr>
          <a:xfrm>
            <a:off x="8488935" y="5772002"/>
            <a:ext cx="3755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0</a:t>
            </a:r>
            <a:endParaRPr lang="en-IN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79513D7-771C-AC99-D718-CE22D5A1C49C}"/>
              </a:ext>
            </a:extLst>
          </p:cNvPr>
          <p:cNvSpPr txBox="1"/>
          <p:nvPr/>
        </p:nvSpPr>
        <p:spPr>
          <a:xfrm>
            <a:off x="8999983" y="5788874"/>
            <a:ext cx="3755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1</a:t>
            </a:r>
            <a:endParaRPr lang="en-IN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C49287C-DA7E-13EB-7B68-06576398402D}"/>
              </a:ext>
            </a:extLst>
          </p:cNvPr>
          <p:cNvSpPr txBox="1"/>
          <p:nvPr/>
        </p:nvSpPr>
        <p:spPr>
          <a:xfrm>
            <a:off x="9467363" y="5772002"/>
            <a:ext cx="3755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3</a:t>
            </a:r>
            <a:endParaRPr lang="en-IN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020174F-433F-4274-D2F3-1441F25CB897}"/>
              </a:ext>
            </a:extLst>
          </p:cNvPr>
          <p:cNvSpPr txBox="1"/>
          <p:nvPr/>
        </p:nvSpPr>
        <p:spPr>
          <a:xfrm>
            <a:off x="9970756" y="5772002"/>
            <a:ext cx="3755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5</a:t>
            </a:r>
            <a:endParaRPr lang="en-IN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57B25B2-4CAC-C093-F141-DCE9F667E0D0}"/>
              </a:ext>
            </a:extLst>
          </p:cNvPr>
          <p:cNvSpPr txBox="1"/>
          <p:nvPr/>
        </p:nvSpPr>
        <p:spPr>
          <a:xfrm>
            <a:off x="10467849" y="5763562"/>
            <a:ext cx="3289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0</a:t>
            </a:r>
            <a:endParaRPr lang="en-IN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E108D0E-E306-93DD-968B-B58B99697417}"/>
              </a:ext>
            </a:extLst>
          </p:cNvPr>
          <p:cNvSpPr txBox="1"/>
          <p:nvPr/>
        </p:nvSpPr>
        <p:spPr>
          <a:xfrm>
            <a:off x="10969176" y="5763562"/>
            <a:ext cx="3289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4</a:t>
            </a:r>
            <a:endParaRPr lang="en-IN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31B4E4D-DD7D-D50F-F9FB-2A1E55687ECF}"/>
              </a:ext>
            </a:extLst>
          </p:cNvPr>
          <p:cNvSpPr txBox="1"/>
          <p:nvPr/>
        </p:nvSpPr>
        <p:spPr>
          <a:xfrm>
            <a:off x="11451461" y="5761776"/>
            <a:ext cx="3289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3</a:t>
            </a:r>
            <a:endParaRPr lang="en-IN" dirty="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E9EFB0CF-CF04-EC20-EDA0-E6F68FB3D5CC}"/>
              </a:ext>
            </a:extLst>
          </p:cNvPr>
          <p:cNvSpPr/>
          <p:nvPr/>
        </p:nvSpPr>
        <p:spPr>
          <a:xfrm>
            <a:off x="4070739" y="5866209"/>
            <a:ext cx="289249" cy="43410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62947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9" grpId="0"/>
      <p:bldP spid="11" grpId="0"/>
      <p:bldP spid="3" grpId="0"/>
      <p:bldP spid="10" grpId="0"/>
      <p:bldP spid="12" grpId="0"/>
      <p:bldP spid="13" grpId="0"/>
      <p:bldP spid="14" grpId="0"/>
      <p:bldP spid="15" grpId="0"/>
      <p:bldP spid="16" grpId="0"/>
      <p:bldP spid="17" grpId="0"/>
      <p:bldP spid="19" grpId="0"/>
      <p:bldP spid="20" grpId="0"/>
      <p:bldP spid="21" grpId="0"/>
      <p:bldP spid="22" grpId="0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EA0F32C-CC4B-49BE-7260-1D2CFE07DFB3}"/>
              </a:ext>
            </a:extLst>
          </p:cNvPr>
          <p:cNvSpPr txBox="1"/>
          <p:nvPr/>
        </p:nvSpPr>
        <p:spPr>
          <a:xfrm>
            <a:off x="901149" y="1551362"/>
            <a:ext cx="10654746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u="sng" dirty="0">
                <a:latin typeface="Times-Roman"/>
              </a:rPr>
              <a:t>Top-down with </a:t>
            </a:r>
            <a:r>
              <a:rPr lang="en-US" sz="2000" u="sng" dirty="0" err="1">
                <a:latin typeface="Times-Roman"/>
              </a:rPr>
              <a:t>memoization</a:t>
            </a:r>
            <a:r>
              <a:rPr lang="en-US" sz="2000" u="sng" dirty="0">
                <a:latin typeface="Times-Roman"/>
              </a:rPr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Times-Roman"/>
              </a:rPr>
              <a:t>Write the recursive procedure naturally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1" i="1" dirty="0">
                <a:latin typeface="Times-Roman"/>
              </a:rPr>
              <a:t>Save the result of each subproblem in a table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Times-Roman"/>
              </a:rPr>
              <a:t>Each new recursive call </a:t>
            </a:r>
            <a:r>
              <a:rPr lang="en-US" sz="2000" b="1" dirty="0">
                <a:latin typeface="Times-Roman"/>
              </a:rPr>
              <a:t>first checks the table for the instance of the subproblem to be solved</a:t>
            </a:r>
            <a:r>
              <a:rPr lang="en-US" sz="2000" dirty="0">
                <a:latin typeface="Times-Roman"/>
              </a:rPr>
              <a:t>. If table contains the solution, it return the saved value otherwise procedure compute the value in the usual manner </a:t>
            </a:r>
          </a:p>
          <a:p>
            <a:pPr algn="l"/>
            <a:r>
              <a:rPr lang="en-US" sz="2000" b="0" i="0" u="none" strike="noStrike" baseline="0" dirty="0">
                <a:latin typeface="Times-Roman"/>
              </a:rPr>
              <a:t>Top-down approach </a:t>
            </a:r>
            <a:r>
              <a:rPr lang="en-US" sz="2000" dirty="0">
                <a:latin typeface="Times-Roman"/>
              </a:rPr>
              <a:t>can be considered as </a:t>
            </a:r>
            <a:r>
              <a:rPr lang="en-US" sz="2000" b="0" i="0" u="none" strike="noStrike" baseline="0" dirty="0">
                <a:latin typeface="Times-Roman"/>
              </a:rPr>
              <a:t>the recursive procedure has been </a:t>
            </a:r>
            <a:r>
              <a:rPr lang="en-US" sz="2000" b="1" i="1" u="none" strike="noStrike" baseline="0" dirty="0" err="1">
                <a:latin typeface="Times-Roman"/>
              </a:rPr>
              <a:t>memoized</a:t>
            </a:r>
            <a:r>
              <a:rPr lang="en-US" sz="2000" b="0" i="0" u="none" strike="noStrike" baseline="0" dirty="0">
                <a:latin typeface="Times-Roman"/>
              </a:rPr>
              <a:t>; it “remembers” what results it has computed previously.</a:t>
            </a:r>
            <a:endParaRPr lang="en-US" sz="2400" dirty="0">
              <a:latin typeface="Times-Roman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4E4AC06-6161-9730-2E0A-13851CDDFDD8}"/>
              </a:ext>
            </a:extLst>
          </p:cNvPr>
          <p:cNvSpPr txBox="1"/>
          <p:nvPr/>
        </p:nvSpPr>
        <p:spPr>
          <a:xfrm>
            <a:off x="874643" y="4051848"/>
            <a:ext cx="10190922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000">
                <a:latin typeface="Times-Roman"/>
              </a:defRPr>
            </a:lvl1pPr>
            <a:lvl2pPr marL="742950" lvl="1" indent="-285750">
              <a:buFont typeface="Arial" panose="020B0604020202020204" pitchFamily="34" charset="0"/>
              <a:buChar char="•"/>
              <a:defRPr sz="2000">
                <a:latin typeface="Times-Roman"/>
              </a:defRPr>
            </a:lvl2pPr>
          </a:lstStyle>
          <a:p>
            <a:r>
              <a:rPr lang="en-US" u="sng" dirty="0"/>
              <a:t>Bottom-up approach:</a:t>
            </a:r>
          </a:p>
          <a:p>
            <a:pPr marL="1085850" lvl="1" indent="-342900"/>
            <a:r>
              <a:rPr lang="en-US" dirty="0"/>
              <a:t>Solves the subproblems based on the size.</a:t>
            </a:r>
          </a:p>
          <a:p>
            <a:pPr marL="1085850" lvl="1" indent="-342900"/>
            <a:r>
              <a:rPr lang="en-US" dirty="0"/>
              <a:t>Sort the subproblems by size and solve them in the size order, smallest first.</a:t>
            </a:r>
          </a:p>
          <a:p>
            <a:pPr marL="1085850" lvl="1" indent="-342900"/>
            <a:r>
              <a:rPr lang="en-US" dirty="0"/>
              <a:t>When solving a particular subproblem S</a:t>
            </a:r>
            <a:r>
              <a:rPr lang="en-US" baseline="-25000" dirty="0"/>
              <a:t>i</a:t>
            </a:r>
            <a:r>
              <a:rPr lang="en-US" dirty="0"/>
              <a:t>, ensure that all the subproblems of S</a:t>
            </a:r>
            <a:r>
              <a:rPr lang="en-US" baseline="-25000" dirty="0"/>
              <a:t>i</a:t>
            </a:r>
            <a:r>
              <a:rPr lang="en-US" dirty="0"/>
              <a:t> are solved and saved the result.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921FA32-15B0-4EBC-C332-0AC697AFD1CA}"/>
              </a:ext>
            </a:extLst>
          </p:cNvPr>
          <p:cNvSpPr txBox="1"/>
          <p:nvPr/>
        </p:nvSpPr>
        <p:spPr>
          <a:xfrm>
            <a:off x="861389" y="5763468"/>
            <a:ext cx="1069450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000" b="0" i="0" u="none" strike="noStrike" baseline="0" dirty="0">
                <a:latin typeface="Times-Roman"/>
              </a:rPr>
              <a:t>These two approaches yield algorithms with the </a:t>
            </a:r>
            <a:r>
              <a:rPr lang="en-US" sz="2000" b="1" i="0" u="none" strike="noStrike" baseline="0" dirty="0">
                <a:latin typeface="Times-Roman"/>
              </a:rPr>
              <a:t>same asymptotic running time</a:t>
            </a:r>
            <a:r>
              <a:rPr lang="en-US" sz="2000" b="0" i="0" u="none" strike="noStrike" baseline="0" dirty="0">
                <a:latin typeface="Times-Roman"/>
              </a:rPr>
              <a:t>, The bottom-up approach often has much better constant factors, since it has less overhead for procedure calls.</a:t>
            </a:r>
            <a:endParaRPr lang="en-US" sz="2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99FE0B-F4AF-C378-FBE7-3D0DA6BD58D5}"/>
              </a:ext>
            </a:extLst>
          </p:cNvPr>
          <p:cNvSpPr txBox="1"/>
          <p:nvPr/>
        </p:nvSpPr>
        <p:spPr>
          <a:xfrm>
            <a:off x="901147" y="527017"/>
            <a:ext cx="886570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000" b="0" i="0" u="none" strike="noStrike" baseline="0" dirty="0">
                <a:latin typeface="Times-Roman"/>
              </a:rPr>
              <a:t>There are two equivalent ways to implement a dynamic-programming approach.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2000" dirty="0">
                <a:latin typeface="Times-Roman"/>
              </a:rPr>
              <a:t>top-down with </a:t>
            </a:r>
            <a:r>
              <a:rPr lang="en-US" sz="2000" dirty="0" err="1">
                <a:latin typeface="Times-Roman"/>
              </a:rPr>
              <a:t>memoization</a:t>
            </a:r>
            <a:r>
              <a:rPr lang="en-US" sz="2000" dirty="0">
                <a:latin typeface="Times-Roman"/>
              </a:rPr>
              <a:t>.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2000" dirty="0">
                <a:latin typeface="Times-Roman"/>
              </a:rPr>
              <a:t>bottom-up method.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87461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948421-C1EC-0FD5-9EA6-7FC0D5BFD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87814"/>
          </a:xfrm>
        </p:spPr>
        <p:txBody>
          <a:bodyPr/>
          <a:lstStyle/>
          <a:p>
            <a:r>
              <a:rPr lang="en-US" dirty="0"/>
              <a:t>All-Pairs Shortest paths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B4DAFF-C567-7391-2D1F-6EBF25F503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373139" cy="1291086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Times-Roman"/>
              </a:rPr>
              <a:t>Let G=(V,E) be a directed graph with n vertices and cost is the adjacency matrix for G such that cost(</a:t>
            </a:r>
            <a:r>
              <a:rPr lang="en-US" sz="2000" dirty="0" err="1">
                <a:latin typeface="Times-Roman"/>
              </a:rPr>
              <a:t>i</a:t>
            </a:r>
            <a:r>
              <a:rPr lang="en-US" sz="2000" dirty="0">
                <a:latin typeface="Times-Roman"/>
              </a:rPr>
              <a:t> , </a:t>
            </a:r>
            <a:r>
              <a:rPr lang="en-US" sz="2000" dirty="0" err="1">
                <a:latin typeface="Times-Roman"/>
              </a:rPr>
              <a:t>i</a:t>
            </a:r>
            <a:r>
              <a:rPr lang="en-US" sz="2000" dirty="0">
                <a:latin typeface="Times-Roman"/>
              </a:rPr>
              <a:t>) = 0 1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≤ </a:t>
            </a:r>
            <a:r>
              <a:rPr lang="en-US" sz="2000" dirty="0" err="1">
                <a:latin typeface="Times-Roman"/>
                <a:cs typeface="Calibri" panose="020F0502020204030204" pitchFamily="34" charset="0"/>
              </a:rPr>
              <a:t>i</a:t>
            </a:r>
            <a:r>
              <a:rPr lang="en-US" sz="2000" dirty="0">
                <a:latin typeface="Times-Roman"/>
              </a:rPr>
              <a:t>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≤ </a:t>
            </a:r>
            <a:r>
              <a:rPr lang="en-US" sz="2000" dirty="0">
                <a:latin typeface="Times-Roman"/>
              </a:rPr>
              <a:t>n. The cost(</a:t>
            </a:r>
            <a:r>
              <a:rPr lang="en-US" sz="2000" dirty="0" err="1">
                <a:latin typeface="Times-Roman"/>
              </a:rPr>
              <a:t>i</a:t>
            </a:r>
            <a:r>
              <a:rPr lang="en-US" sz="2000" dirty="0">
                <a:latin typeface="Times-Roman"/>
              </a:rPr>
              <a:t>, j) is the length of edge &lt;</a:t>
            </a:r>
            <a:r>
              <a:rPr lang="en-US" sz="2000" dirty="0" err="1">
                <a:latin typeface="Times-Roman"/>
              </a:rPr>
              <a:t>i</a:t>
            </a:r>
            <a:r>
              <a:rPr lang="en-US" sz="2000" dirty="0">
                <a:latin typeface="Times-Roman"/>
              </a:rPr>
              <a:t>, j&gt; if </a:t>
            </a:r>
            <a:r>
              <a:rPr lang="en-US" sz="2000" dirty="0">
                <a:latin typeface="Times-Roman"/>
                <a:cs typeface="Calibri" panose="020F0502020204030204" pitchFamily="34" charset="0"/>
              </a:rPr>
              <a:t>&lt;</a:t>
            </a:r>
            <a:r>
              <a:rPr lang="en-US" sz="2000" dirty="0" err="1">
                <a:latin typeface="Times-Roman"/>
                <a:cs typeface="Calibri" panose="020F0502020204030204" pitchFamily="34" charset="0"/>
              </a:rPr>
              <a:t>i</a:t>
            </a:r>
            <a:r>
              <a:rPr lang="en-US" sz="2000" dirty="0">
                <a:latin typeface="Times-Roman"/>
                <a:cs typeface="Calibri" panose="020F0502020204030204" pitchFamily="34" charset="0"/>
              </a:rPr>
              <a:t> , j&gt; </a:t>
            </a:r>
            <a:r>
              <a:rPr lang="el-GR" sz="2000" dirty="0">
                <a:latin typeface="Times-Roman"/>
                <a:cs typeface="Calibri" panose="020F0502020204030204" pitchFamily="34" charset="0"/>
              </a:rPr>
              <a:t>ϵ</a:t>
            </a:r>
            <a:r>
              <a:rPr lang="en-US" sz="2000" dirty="0">
                <a:latin typeface="Times-Roman"/>
              </a:rPr>
              <a:t> E(G) and cost (</a:t>
            </a:r>
            <a:r>
              <a:rPr lang="en-US" sz="2000" dirty="0" err="1">
                <a:latin typeface="Times-Roman"/>
              </a:rPr>
              <a:t>i</a:t>
            </a:r>
            <a:r>
              <a:rPr lang="en-US" sz="2000" dirty="0">
                <a:latin typeface="Times-Roman"/>
              </a:rPr>
              <a:t> , j)=  ∞ if </a:t>
            </a:r>
            <a:r>
              <a:rPr lang="en-US" sz="2000" dirty="0" err="1">
                <a:latin typeface="Times-Roman"/>
              </a:rPr>
              <a:t>i</a:t>
            </a:r>
            <a:r>
              <a:rPr lang="en-US" sz="2000" dirty="0">
                <a:latin typeface="Times-Roman"/>
              </a:rPr>
              <a:t>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≠ j</a:t>
            </a:r>
            <a:r>
              <a:rPr lang="en-US" sz="2000" dirty="0">
                <a:latin typeface="Times-Roman"/>
                <a:cs typeface="Calibri" panose="020F0502020204030204" pitchFamily="34" charset="0"/>
              </a:rPr>
              <a:t>  and &lt;</a:t>
            </a:r>
            <a:r>
              <a:rPr lang="en-US" sz="2000" dirty="0" err="1">
                <a:latin typeface="Times-Roman"/>
                <a:cs typeface="Calibri" panose="020F0502020204030204" pitchFamily="34" charset="0"/>
              </a:rPr>
              <a:t>i</a:t>
            </a:r>
            <a:r>
              <a:rPr lang="en-US" sz="2000" dirty="0">
                <a:latin typeface="Times-Roman"/>
                <a:cs typeface="Calibri" panose="020F0502020204030204" pitchFamily="34" charset="0"/>
              </a:rPr>
              <a:t> , j&gt; </a:t>
            </a:r>
            <a:r>
              <a:rPr lang="el-GR" sz="2000" dirty="0">
                <a:latin typeface="Times-Roman"/>
                <a:cs typeface="Calibri" panose="020F0502020204030204" pitchFamily="34" charset="0"/>
              </a:rPr>
              <a:t>ϵ</a:t>
            </a:r>
            <a:r>
              <a:rPr lang="en-US" sz="2000" dirty="0">
                <a:latin typeface="Times-Roman"/>
                <a:cs typeface="Calibri" panose="020F0502020204030204" pitchFamily="34" charset="0"/>
              </a:rPr>
              <a:t> E(G)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>
                <a:latin typeface="Times-Roman"/>
              </a:rPr>
              <a:t>. The all-pairs shortest-path is to determine a matrix A such that A(</a:t>
            </a:r>
            <a:r>
              <a:rPr lang="en-US" sz="2000" dirty="0" err="1">
                <a:latin typeface="Times-Roman"/>
              </a:rPr>
              <a:t>i,j</a:t>
            </a:r>
            <a:r>
              <a:rPr lang="en-US" sz="2000" dirty="0">
                <a:latin typeface="Times-Roman"/>
              </a:rPr>
              <a:t>) is the length of a shortest path from i to j.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BB535BC-74AD-3AC9-4AE2-8B883F4A3855}"/>
              </a:ext>
            </a:extLst>
          </p:cNvPr>
          <p:cNvGraphicFramePr>
            <a:graphicFrameLocks noGrp="1"/>
          </p:cNvGraphicFramePr>
          <p:nvPr/>
        </p:nvGraphicFramePr>
        <p:xfrm>
          <a:off x="1038086" y="2644808"/>
          <a:ext cx="10703340" cy="37355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4871">
                  <a:extLst>
                    <a:ext uri="{9D8B030D-6E8A-4147-A177-3AD203B41FA5}">
                      <a16:colId xmlns:a16="http://schemas.microsoft.com/office/drawing/2014/main" val="1467282583"/>
                    </a:ext>
                  </a:extLst>
                </a:gridCol>
                <a:gridCol w="8958469">
                  <a:extLst>
                    <a:ext uri="{9D8B030D-6E8A-4147-A177-3AD203B41FA5}">
                      <a16:colId xmlns:a16="http://schemas.microsoft.com/office/drawing/2014/main" val="4136565285"/>
                    </a:ext>
                  </a:extLst>
                </a:gridCol>
              </a:tblGrid>
              <a:tr h="677334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Times-Roman"/>
                        </a:rPr>
                        <a:t>Terminology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Times-Roman"/>
                        </a:rPr>
                        <a:t>Description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28799248"/>
                  </a:ext>
                </a:extLst>
              </a:tr>
              <a:tr h="494484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Times-Roman"/>
                        </a:rPr>
                        <a:t>A</a:t>
                      </a:r>
                      <a:r>
                        <a:rPr lang="en-US" sz="2800" b="1" baseline="30000" dirty="0">
                          <a:solidFill>
                            <a:schemeClr val="tx1"/>
                          </a:solidFill>
                          <a:latin typeface="Times-Roman"/>
                        </a:rPr>
                        <a:t>k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Times-Roman"/>
                        </a:rPr>
                        <a:t> (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Times-Roman"/>
                        </a:rPr>
                        <a:t>i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Times-Roman"/>
                        </a:rPr>
                        <a:t> , j)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Times-Roman"/>
                        </a:rPr>
                        <a:t>Length of Shortest path from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Times-Roman"/>
                        </a:rPr>
                        <a:t>i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Times-Roman"/>
                        </a:rPr>
                        <a:t> to j going through no vertex of index greater than k. 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75926321"/>
                  </a:ext>
                </a:extLst>
              </a:tr>
              <a:tr h="67733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  <a:latin typeface="Times-Roman"/>
                        </a:rPr>
                        <a:t>Optimal substructure of the problem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Times-Roman"/>
                          <a:cs typeface="Calibri" panose="020F0502020204030204" pitchFamily="34" charset="0"/>
                        </a:rPr>
                        <a:t>A Shortest path from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Times-Roman"/>
                          <a:cs typeface="Calibri" panose="020F0502020204030204" pitchFamily="34" charset="0"/>
                        </a:rPr>
                        <a:t>i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Times-Roman"/>
                          <a:cs typeface="Calibri" panose="020F0502020204030204" pitchFamily="34" charset="0"/>
                        </a:rPr>
                        <a:t> to j going through no vertex higher than k either goes through vertex k or it does not. </a:t>
                      </a:r>
                    </a:p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Times-Roman"/>
                          <a:cs typeface="Calibri" panose="020F0502020204030204" pitchFamily="34" charset="0"/>
                        </a:rPr>
                        <a:t>If it does then 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Times-Roman"/>
                        </a:rPr>
                        <a:t>A</a:t>
                      </a:r>
                      <a:r>
                        <a:rPr lang="en-US" sz="2800" b="0" baseline="30000" dirty="0">
                          <a:solidFill>
                            <a:schemeClr val="tx1"/>
                          </a:solidFill>
                          <a:latin typeface="Times-Roman"/>
                        </a:rPr>
                        <a:t>k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Times-Roman"/>
                        </a:rPr>
                        <a:t> (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Times-Roman"/>
                        </a:rPr>
                        <a:t>i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Times-Roman"/>
                        </a:rPr>
                        <a:t> , j) = A</a:t>
                      </a:r>
                      <a:r>
                        <a:rPr lang="en-US" sz="2800" b="0" baseline="30000" dirty="0">
                          <a:solidFill>
                            <a:schemeClr val="tx1"/>
                          </a:solidFill>
                          <a:latin typeface="Times-Roman"/>
                        </a:rPr>
                        <a:t>k-1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Times-Roman"/>
                        </a:rPr>
                        <a:t> (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Times-Roman"/>
                        </a:rPr>
                        <a:t>i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Times-Roman"/>
                        </a:rPr>
                        <a:t> , k) </a:t>
                      </a:r>
                      <a:r>
                        <a:rPr lang="en-US" sz="2400" baseline="-25000" dirty="0">
                          <a:solidFill>
                            <a:schemeClr val="tx1"/>
                          </a:solidFill>
                          <a:latin typeface="Times-Roman"/>
                        </a:rPr>
                        <a:t>+</a:t>
                      </a:r>
                      <a:r>
                        <a:rPr lang="en-US" baseline="-25000" dirty="0">
                          <a:solidFill>
                            <a:schemeClr val="tx1"/>
                          </a:solidFill>
                          <a:latin typeface="Times-Roman"/>
                        </a:rPr>
                        <a:t> 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Times-Roman"/>
                        </a:rPr>
                        <a:t> A</a:t>
                      </a:r>
                      <a:r>
                        <a:rPr lang="en-US" sz="2800" b="0" baseline="30000" dirty="0">
                          <a:solidFill>
                            <a:schemeClr val="tx1"/>
                          </a:solidFill>
                          <a:latin typeface="Times-Roman"/>
                        </a:rPr>
                        <a:t>k-1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Times-Roman"/>
                        </a:rPr>
                        <a:t> (k , j) .</a:t>
                      </a:r>
                    </a:p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Times-Roman"/>
                        </a:rPr>
                        <a:t>If it does not, then no intermediate vertex has index greater than k-1 then A</a:t>
                      </a:r>
                      <a:r>
                        <a:rPr lang="en-US" sz="2800" b="0" baseline="30000" dirty="0">
                          <a:solidFill>
                            <a:schemeClr val="tx1"/>
                          </a:solidFill>
                          <a:latin typeface="Times-Roman"/>
                        </a:rPr>
                        <a:t>k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Times-Roman"/>
                        </a:rPr>
                        <a:t> (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Times-Roman"/>
                        </a:rPr>
                        <a:t>i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Times-Roman"/>
                        </a:rPr>
                        <a:t> , j) = A</a:t>
                      </a:r>
                      <a:r>
                        <a:rPr lang="en-US" sz="2800" b="0" baseline="30000" dirty="0">
                          <a:solidFill>
                            <a:schemeClr val="tx1"/>
                          </a:solidFill>
                          <a:latin typeface="Times-Roman"/>
                        </a:rPr>
                        <a:t>k-1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Times-Roman"/>
                        </a:rPr>
                        <a:t> (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Times-Roman"/>
                        </a:rPr>
                        <a:t>i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Times-Roman"/>
                        </a:rPr>
                        <a:t> , j) </a:t>
                      </a:r>
                      <a:endParaRPr lang="en-US" dirty="0">
                        <a:solidFill>
                          <a:schemeClr val="tx1"/>
                        </a:solidFill>
                        <a:latin typeface="Times-Roman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0588588"/>
                  </a:ext>
                </a:extLst>
              </a:tr>
              <a:tr h="677334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Times-Roman"/>
                        </a:rPr>
                        <a:t>Recurrence formula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Times-Roman"/>
                        </a:rPr>
                        <a:t>A</a:t>
                      </a:r>
                      <a:r>
                        <a:rPr lang="en-US" sz="2800" b="0" baseline="30000" dirty="0">
                          <a:solidFill>
                            <a:schemeClr val="tx1"/>
                          </a:solidFill>
                          <a:latin typeface="Times-Roman"/>
                        </a:rPr>
                        <a:t>k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Times-Roman"/>
                        </a:rPr>
                        <a:t> (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Times-Roman"/>
                        </a:rPr>
                        <a:t>i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Times-Roman"/>
                        </a:rPr>
                        <a:t> , j) = min {A</a:t>
                      </a:r>
                      <a:r>
                        <a:rPr lang="en-US" sz="2800" b="0" baseline="30000" dirty="0">
                          <a:solidFill>
                            <a:schemeClr val="tx1"/>
                          </a:solidFill>
                          <a:latin typeface="Times-Roman"/>
                        </a:rPr>
                        <a:t>k-1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Times-Roman"/>
                        </a:rPr>
                        <a:t> (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Times-Roman"/>
                        </a:rPr>
                        <a:t>i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Times-Roman"/>
                        </a:rPr>
                        <a:t> , j) ,  A</a:t>
                      </a:r>
                      <a:r>
                        <a:rPr lang="en-US" sz="2800" b="0" baseline="30000" dirty="0">
                          <a:solidFill>
                            <a:schemeClr val="tx1"/>
                          </a:solidFill>
                          <a:latin typeface="Times-Roman"/>
                        </a:rPr>
                        <a:t>k-1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Times-Roman"/>
                        </a:rPr>
                        <a:t> (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Times-Roman"/>
                        </a:rPr>
                        <a:t>i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Times-Roman"/>
                        </a:rPr>
                        <a:t> , k) </a:t>
                      </a:r>
                      <a:r>
                        <a:rPr lang="en-US" sz="2400" baseline="-25000" dirty="0">
                          <a:solidFill>
                            <a:schemeClr val="tx1"/>
                          </a:solidFill>
                          <a:latin typeface="Times-Roman"/>
                        </a:rPr>
                        <a:t>+</a:t>
                      </a:r>
                      <a:r>
                        <a:rPr lang="en-US" baseline="-25000" dirty="0">
                          <a:solidFill>
                            <a:schemeClr val="tx1"/>
                          </a:solidFill>
                          <a:latin typeface="Times-Roman"/>
                        </a:rPr>
                        <a:t> 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Times-Roman"/>
                        </a:rPr>
                        <a:t> A</a:t>
                      </a:r>
                      <a:r>
                        <a:rPr lang="en-US" sz="2800" b="0" baseline="30000" dirty="0">
                          <a:solidFill>
                            <a:schemeClr val="tx1"/>
                          </a:solidFill>
                          <a:latin typeface="Times-Roman"/>
                        </a:rPr>
                        <a:t>k-1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Times-Roman"/>
                        </a:rPr>
                        <a:t> (k , j) }  k 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≥ 1</a:t>
                      </a:r>
                      <a:endParaRPr lang="en-US" dirty="0">
                        <a:solidFill>
                          <a:schemeClr val="tx1"/>
                        </a:solidFill>
                        <a:latin typeface="Times-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4656162"/>
                  </a:ext>
                </a:extLst>
              </a:tr>
              <a:tr h="677334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Times-Roman"/>
                        </a:rPr>
                        <a:t>Calculate the optimal value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Times-Roman"/>
                        </a:rPr>
                        <a:t>A</a:t>
                      </a:r>
                      <a:r>
                        <a:rPr lang="en-US" sz="2800" b="0" baseline="30000" dirty="0">
                          <a:solidFill>
                            <a:schemeClr val="tx1"/>
                          </a:solidFill>
                          <a:latin typeface="Times-Roman"/>
                        </a:rPr>
                        <a:t>n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Times-Roman"/>
                        </a:rPr>
                        <a:t> (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Times-Roman"/>
                        </a:rPr>
                        <a:t>i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Times-Roman"/>
                        </a:rPr>
                        <a:t> , j) where n is the number of vertices.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31369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08056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948421-C1EC-0FD5-9EA6-7FC0D5BFD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6346"/>
            <a:ext cx="10515600" cy="787814"/>
          </a:xfrm>
        </p:spPr>
        <p:txBody>
          <a:bodyPr/>
          <a:lstStyle/>
          <a:p>
            <a:r>
              <a:rPr lang="en-US" dirty="0"/>
              <a:t>All-Pairs Shortest paths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1BB535BC-74AD-3AC9-4AE2-8B883F4A38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4779862"/>
              </p:ext>
            </p:extLst>
          </p:nvPr>
        </p:nvGraphicFramePr>
        <p:xfrm>
          <a:off x="1038086" y="980664"/>
          <a:ext cx="10703340" cy="55650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4871">
                  <a:extLst>
                    <a:ext uri="{9D8B030D-6E8A-4147-A177-3AD203B41FA5}">
                      <a16:colId xmlns:a16="http://schemas.microsoft.com/office/drawing/2014/main" val="1467282583"/>
                    </a:ext>
                  </a:extLst>
                </a:gridCol>
                <a:gridCol w="8958469">
                  <a:extLst>
                    <a:ext uri="{9D8B030D-6E8A-4147-A177-3AD203B41FA5}">
                      <a16:colId xmlns:a16="http://schemas.microsoft.com/office/drawing/2014/main" val="4136565285"/>
                    </a:ext>
                  </a:extLst>
                </a:gridCol>
              </a:tblGrid>
              <a:tr h="437322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Times-Roman"/>
                        </a:rPr>
                        <a:t>Terminology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Times-Roman"/>
                        </a:rPr>
                        <a:t>Description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28799248"/>
                  </a:ext>
                </a:extLst>
              </a:tr>
              <a:tr h="607765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Times-Roman"/>
                        </a:rPr>
                        <a:t>A</a:t>
                      </a:r>
                      <a:r>
                        <a:rPr lang="en-US" sz="2800" b="1" baseline="30000" dirty="0">
                          <a:solidFill>
                            <a:schemeClr val="tx1"/>
                          </a:solidFill>
                          <a:latin typeface="Times-Roman"/>
                        </a:rPr>
                        <a:t>k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Times-Roman"/>
                        </a:rPr>
                        <a:t> (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Times-Roman"/>
                        </a:rPr>
                        <a:t>i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Times-Roman"/>
                        </a:rPr>
                        <a:t> , j)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Times-Roman"/>
                        </a:rPr>
                        <a:t>Length of Shortest path from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Times-Roman"/>
                        </a:rPr>
                        <a:t>i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Times-Roman"/>
                        </a:rPr>
                        <a:t> to j going through no vertex of index greater than k. 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75926321"/>
                  </a:ext>
                </a:extLst>
              </a:tr>
              <a:tr h="148601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  <a:latin typeface="Times-Roman"/>
                        </a:rPr>
                        <a:t>Optimal substructure of the problem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Times-Roman"/>
                          <a:cs typeface="Calibri" panose="020F0502020204030204" pitchFamily="34" charset="0"/>
                        </a:rPr>
                        <a:t>A Shortest path from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Times-Roman"/>
                          <a:cs typeface="Calibri" panose="020F0502020204030204" pitchFamily="34" charset="0"/>
                        </a:rPr>
                        <a:t>i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Times-Roman"/>
                          <a:cs typeface="Calibri" panose="020F0502020204030204" pitchFamily="34" charset="0"/>
                        </a:rPr>
                        <a:t> to j going through no vertex higher than k either goes through vertex k or it does not. </a:t>
                      </a:r>
                    </a:p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Times-Roman"/>
                          <a:cs typeface="Calibri" panose="020F0502020204030204" pitchFamily="34" charset="0"/>
                        </a:rPr>
                        <a:t>If it does then 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Times-Roman"/>
                        </a:rPr>
                        <a:t>A</a:t>
                      </a:r>
                      <a:r>
                        <a:rPr lang="en-US" sz="2800" b="0" baseline="30000" dirty="0">
                          <a:solidFill>
                            <a:schemeClr val="tx1"/>
                          </a:solidFill>
                          <a:latin typeface="Times-Roman"/>
                        </a:rPr>
                        <a:t>k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Times-Roman"/>
                        </a:rPr>
                        <a:t> (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Times-Roman"/>
                        </a:rPr>
                        <a:t>i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Times-Roman"/>
                        </a:rPr>
                        <a:t> , j) = A</a:t>
                      </a:r>
                      <a:r>
                        <a:rPr lang="en-US" sz="2800" b="0" baseline="30000" dirty="0">
                          <a:solidFill>
                            <a:schemeClr val="tx1"/>
                          </a:solidFill>
                          <a:latin typeface="Times-Roman"/>
                        </a:rPr>
                        <a:t>k-1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Times-Roman"/>
                        </a:rPr>
                        <a:t> (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Times-Roman"/>
                        </a:rPr>
                        <a:t>i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Times-Roman"/>
                        </a:rPr>
                        <a:t> , k) </a:t>
                      </a:r>
                      <a:r>
                        <a:rPr lang="en-US" sz="2400" baseline="-25000" dirty="0">
                          <a:solidFill>
                            <a:schemeClr val="tx1"/>
                          </a:solidFill>
                          <a:latin typeface="Times-Roman"/>
                        </a:rPr>
                        <a:t>+</a:t>
                      </a:r>
                      <a:r>
                        <a:rPr lang="en-US" baseline="-25000" dirty="0">
                          <a:solidFill>
                            <a:schemeClr val="tx1"/>
                          </a:solidFill>
                          <a:latin typeface="Times-Roman"/>
                        </a:rPr>
                        <a:t> 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Times-Roman"/>
                        </a:rPr>
                        <a:t> A</a:t>
                      </a:r>
                      <a:r>
                        <a:rPr lang="en-US" sz="2800" b="0" baseline="30000" dirty="0">
                          <a:solidFill>
                            <a:schemeClr val="tx1"/>
                          </a:solidFill>
                          <a:latin typeface="Times-Roman"/>
                        </a:rPr>
                        <a:t>k-1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Times-Roman"/>
                        </a:rPr>
                        <a:t> (k , j) .</a:t>
                      </a:r>
                    </a:p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Times-Roman"/>
                        </a:rPr>
                        <a:t>If it does not, then no intermediate vertex has index greater than k-1 then A</a:t>
                      </a:r>
                      <a:r>
                        <a:rPr lang="en-US" sz="2800" b="0" baseline="30000" dirty="0">
                          <a:solidFill>
                            <a:schemeClr val="tx1"/>
                          </a:solidFill>
                          <a:latin typeface="Times-Roman"/>
                        </a:rPr>
                        <a:t>k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Times-Roman"/>
                        </a:rPr>
                        <a:t> (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Times-Roman"/>
                        </a:rPr>
                        <a:t>i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Times-Roman"/>
                        </a:rPr>
                        <a:t> , j) = A</a:t>
                      </a:r>
                      <a:r>
                        <a:rPr lang="en-US" sz="2800" b="0" baseline="30000" dirty="0">
                          <a:solidFill>
                            <a:schemeClr val="tx1"/>
                          </a:solidFill>
                          <a:latin typeface="Times-Roman"/>
                        </a:rPr>
                        <a:t>k-1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Times-Roman"/>
                        </a:rPr>
                        <a:t> (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Times-Roman"/>
                        </a:rPr>
                        <a:t>i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Times-Roman"/>
                        </a:rPr>
                        <a:t> , j)</a:t>
                      </a:r>
                    </a:p>
                    <a:p>
                      <a:endParaRPr lang="en-US" dirty="0">
                        <a:solidFill>
                          <a:schemeClr val="tx1"/>
                        </a:solidFill>
                        <a:latin typeface="Times-Roman"/>
                      </a:endParaRPr>
                    </a:p>
                    <a:p>
                      <a:endParaRPr lang="en-US" dirty="0">
                        <a:solidFill>
                          <a:schemeClr val="tx1"/>
                        </a:solidFill>
                        <a:latin typeface="Times-Roman"/>
                      </a:endParaRPr>
                    </a:p>
                    <a:p>
                      <a:endParaRPr lang="en-US" dirty="0">
                        <a:solidFill>
                          <a:schemeClr val="tx1"/>
                        </a:solidFill>
                        <a:latin typeface="Times-Roman"/>
                      </a:endParaRPr>
                    </a:p>
                    <a:p>
                      <a:endParaRPr lang="en-US" dirty="0">
                        <a:solidFill>
                          <a:schemeClr val="tx1"/>
                        </a:solidFill>
                        <a:latin typeface="Times-Roman"/>
                      </a:endParaRPr>
                    </a:p>
                    <a:p>
                      <a:endParaRPr lang="en-US" dirty="0">
                        <a:solidFill>
                          <a:schemeClr val="tx1"/>
                        </a:solidFill>
                        <a:latin typeface="Times-Roman"/>
                      </a:endParaRPr>
                    </a:p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Times-Roman"/>
                        </a:rPr>
                        <a:t> </a:t>
                      </a:r>
                      <a:endParaRPr lang="en-US" dirty="0">
                        <a:solidFill>
                          <a:schemeClr val="tx1"/>
                        </a:solidFill>
                        <a:latin typeface="Times-Roman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0588588"/>
                  </a:ext>
                </a:extLst>
              </a:tr>
              <a:tr h="832504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Times-Roman"/>
                        </a:rPr>
                        <a:t>Recurrence formula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Times-Roman"/>
                        </a:rPr>
                        <a:t>A</a:t>
                      </a:r>
                      <a:r>
                        <a:rPr lang="en-US" sz="2800" b="0" baseline="30000" dirty="0">
                          <a:solidFill>
                            <a:schemeClr val="tx1"/>
                          </a:solidFill>
                          <a:latin typeface="Times-Roman"/>
                        </a:rPr>
                        <a:t>k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Times-Roman"/>
                        </a:rPr>
                        <a:t> (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Times-Roman"/>
                        </a:rPr>
                        <a:t>i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Times-Roman"/>
                        </a:rPr>
                        <a:t> , j)   = cost[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Times-Roman"/>
                        </a:rPr>
                        <a:t>i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Times-Roman"/>
                        </a:rPr>
                        <a:t> , j]                                                              k = 0</a:t>
                      </a:r>
                    </a:p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Times-Roman"/>
                        </a:rPr>
                        <a:t>                 = min {A</a:t>
                      </a:r>
                      <a:r>
                        <a:rPr lang="en-US" sz="2800" b="0" baseline="30000" dirty="0">
                          <a:solidFill>
                            <a:schemeClr val="tx1"/>
                          </a:solidFill>
                          <a:latin typeface="Times-Roman"/>
                        </a:rPr>
                        <a:t>k-1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Times-Roman"/>
                        </a:rPr>
                        <a:t> (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Times-Roman"/>
                        </a:rPr>
                        <a:t>i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Times-Roman"/>
                        </a:rPr>
                        <a:t> , j) ,  A</a:t>
                      </a:r>
                      <a:r>
                        <a:rPr lang="en-US" sz="2800" b="0" baseline="30000" dirty="0">
                          <a:solidFill>
                            <a:schemeClr val="tx1"/>
                          </a:solidFill>
                          <a:latin typeface="Times-Roman"/>
                        </a:rPr>
                        <a:t>k-1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Times-Roman"/>
                        </a:rPr>
                        <a:t> (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Times-Roman"/>
                        </a:rPr>
                        <a:t>i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Times-Roman"/>
                        </a:rPr>
                        <a:t> , k) </a:t>
                      </a:r>
                      <a:r>
                        <a:rPr lang="en-US" sz="2400" baseline="-25000" dirty="0">
                          <a:solidFill>
                            <a:schemeClr val="tx1"/>
                          </a:solidFill>
                          <a:latin typeface="Times-Roman"/>
                        </a:rPr>
                        <a:t>+</a:t>
                      </a:r>
                      <a:r>
                        <a:rPr lang="en-US" baseline="-25000" dirty="0">
                          <a:solidFill>
                            <a:schemeClr val="tx1"/>
                          </a:solidFill>
                          <a:latin typeface="Times-Roman"/>
                        </a:rPr>
                        <a:t> 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Times-Roman"/>
                        </a:rPr>
                        <a:t> A</a:t>
                      </a:r>
                      <a:r>
                        <a:rPr lang="en-US" sz="2800" b="0" baseline="30000" dirty="0">
                          <a:solidFill>
                            <a:schemeClr val="tx1"/>
                          </a:solidFill>
                          <a:latin typeface="Times-Roman"/>
                        </a:rPr>
                        <a:t>k-1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Times-Roman"/>
                        </a:rPr>
                        <a:t> (k , j) }  k 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≥ 1</a:t>
                      </a:r>
                      <a:endParaRPr lang="en-US" dirty="0">
                        <a:solidFill>
                          <a:schemeClr val="tx1"/>
                        </a:solidFill>
                        <a:latin typeface="Times-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4656162"/>
                  </a:ext>
                </a:extLst>
              </a:tr>
              <a:tr h="832504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Times-Roman"/>
                        </a:rPr>
                        <a:t>Calculate the optimal value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Times-Roman"/>
                        </a:rPr>
                        <a:t>A</a:t>
                      </a:r>
                      <a:r>
                        <a:rPr lang="en-US" sz="2800" b="0" baseline="30000" dirty="0">
                          <a:solidFill>
                            <a:schemeClr val="tx1"/>
                          </a:solidFill>
                          <a:latin typeface="Times-Roman"/>
                        </a:rPr>
                        <a:t>k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Times-Roman"/>
                        </a:rPr>
                        <a:t> (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Times-Roman"/>
                        </a:rPr>
                        <a:t>i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Times-Roman"/>
                        </a:rPr>
                        <a:t> , j) </a:t>
                      </a:r>
                    </a:p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Times-Roman"/>
                        </a:rPr>
                        <a:t>Calculate the optimal value in a bottom-up method in an increasing order of k (k=1,2,3,….n)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3136990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239C6831-9018-D3C7-C7B9-658E3EEB97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478" t="31489" r="18913" b="45698"/>
          <a:stretch/>
        </p:blipFill>
        <p:spPr>
          <a:xfrm>
            <a:off x="3498574" y="3230220"/>
            <a:ext cx="5194852" cy="1563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2976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2CE8F7C-5D7E-2144-39EB-C3CD21395E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5947" y="491777"/>
            <a:ext cx="3322749" cy="249676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A914A00-4B67-791E-A979-9019CE28BE2E}"/>
              </a:ext>
            </a:extLst>
          </p:cNvPr>
          <p:cNvSpPr txBox="1"/>
          <p:nvPr/>
        </p:nvSpPr>
        <p:spPr>
          <a:xfrm>
            <a:off x="597159" y="139959"/>
            <a:ext cx="1352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Example: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291F308-8A38-A5E2-9D65-E59884F4B7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4175" y="370517"/>
            <a:ext cx="2936383" cy="239948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8A84DCD-FB7A-85F5-5FDF-126A0AB622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75471" y="370517"/>
            <a:ext cx="2987899" cy="258755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8553452-666F-CBB9-47A0-C067121711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8569" y="3266938"/>
            <a:ext cx="2807594" cy="230221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B8238A3-8720-262D-7CEB-CAD62D7F86D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20169" y="3008891"/>
            <a:ext cx="2498501" cy="2587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570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A7BEC6-C67D-40D3-E928-DD9A0A3A8A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2118"/>
            <a:ext cx="10515600" cy="926962"/>
          </a:xfrm>
        </p:spPr>
        <p:txBody>
          <a:bodyPr/>
          <a:lstStyle/>
          <a:p>
            <a:r>
              <a:rPr lang="en-US" dirty="0" err="1"/>
              <a:t>Flyod</a:t>
            </a:r>
            <a:r>
              <a:rPr lang="en-US" dirty="0"/>
              <a:t>- </a:t>
            </a:r>
            <a:r>
              <a:rPr lang="en-US"/>
              <a:t>warshall Algorithm 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AF7CB8C-8C9E-909F-8915-6016F89F28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308" t="26450" r="35615" b="26347"/>
          <a:stretch/>
        </p:blipFill>
        <p:spPr>
          <a:xfrm>
            <a:off x="717452" y="1182808"/>
            <a:ext cx="8356210" cy="417810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5C5B74D-B445-A00B-AB5C-6E99C8084A8D}"/>
              </a:ext>
            </a:extLst>
          </p:cNvPr>
          <p:cNvSpPr txBox="1"/>
          <p:nvPr/>
        </p:nvSpPr>
        <p:spPr>
          <a:xfrm>
            <a:off x="934992" y="5477839"/>
            <a:ext cx="6435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Time complexity : </a:t>
            </a:r>
            <a:r>
              <a:rPr lang="el-GR" dirty="0"/>
              <a:t>Θ</a:t>
            </a:r>
            <a:r>
              <a:rPr lang="en-US" dirty="0"/>
              <a:t>(n</a:t>
            </a:r>
            <a:r>
              <a:rPr lang="en-US" baseline="30000" dirty="0"/>
              <a:t>3</a:t>
            </a:r>
            <a:r>
              <a:rPr lang="en-US" dirty="0"/>
              <a:t>) where n is number of vertices of the graph</a:t>
            </a:r>
          </a:p>
        </p:txBody>
      </p:sp>
    </p:spTree>
    <p:extLst>
      <p:ext uri="{BB962C8B-B14F-4D97-AF65-F5344CB8AC3E}">
        <p14:creationId xmlns:p14="http://schemas.microsoft.com/office/powerpoint/2010/main" val="39662031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3434</TotalTime>
  <Words>11312</Words>
  <Application>Microsoft Office PowerPoint</Application>
  <PresentationFormat>Widescreen</PresentationFormat>
  <Paragraphs>2211</Paragraphs>
  <Slides>49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63" baseType="lpstr">
      <vt:lpstr>Aldhabi</vt:lpstr>
      <vt:lpstr>Arial</vt:lpstr>
      <vt:lpstr>Bell MT</vt:lpstr>
      <vt:lpstr>Calibri</vt:lpstr>
      <vt:lpstr>Calibri Light</vt:lpstr>
      <vt:lpstr>Consolas</vt:lpstr>
      <vt:lpstr>MT2MIS</vt:lpstr>
      <vt:lpstr>MT2MIT</vt:lpstr>
      <vt:lpstr>MT2SYT</vt:lpstr>
      <vt:lpstr>Times New Roman</vt:lpstr>
      <vt:lpstr>Times-BoldItalic</vt:lpstr>
      <vt:lpstr>Times-Roman</vt:lpstr>
      <vt:lpstr>Trade Gothic Next</vt:lpstr>
      <vt:lpstr>Office Theme</vt:lpstr>
      <vt:lpstr>Dynamic Programming</vt:lpstr>
      <vt:lpstr>PowerPoint Presentation</vt:lpstr>
      <vt:lpstr>PowerPoint Presentation</vt:lpstr>
      <vt:lpstr>Dynamic Programming – Introduction </vt:lpstr>
      <vt:lpstr>PowerPoint Presentation</vt:lpstr>
      <vt:lpstr>All-Pairs Shortest paths</vt:lpstr>
      <vt:lpstr>All-Pairs Shortest paths</vt:lpstr>
      <vt:lpstr>PowerPoint Presentation</vt:lpstr>
      <vt:lpstr>Flyod- warshall Algorithm </vt:lpstr>
      <vt:lpstr>PowerPoint Presentation</vt:lpstr>
      <vt:lpstr>PowerPoint Presentation</vt:lpstr>
      <vt:lpstr>PowerPoint Presentation</vt:lpstr>
      <vt:lpstr>PowerPoint Presentation</vt:lpstr>
      <vt:lpstr>Optimal Binary Search Tree</vt:lpstr>
      <vt:lpstr>PowerPoint Presentation</vt:lpstr>
      <vt:lpstr>Optimal Binary Search Tree</vt:lpstr>
      <vt:lpstr>Optimal Binary Search Tree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0/1 knapsack problem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Analysis</vt:lpstr>
      <vt:lpstr>0/1 knapsack (using Merging and Purging)- Method-2</vt:lpstr>
      <vt:lpstr>PowerPoint Presentation</vt:lpstr>
      <vt:lpstr>PowerPoint Presentation</vt:lpstr>
      <vt:lpstr>single-source shortest paths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Dynamic Programming</dc:title>
  <dc:creator>venkata krishna rao likki</dc:creator>
  <cp:lastModifiedBy>venkata krishna rao likki</cp:lastModifiedBy>
  <cp:revision>159</cp:revision>
  <cp:lastPrinted>2025-05-14T09:07:11Z</cp:lastPrinted>
  <dcterms:created xsi:type="dcterms:W3CDTF">2023-04-13T00:33:58Z</dcterms:created>
  <dcterms:modified xsi:type="dcterms:W3CDTF">2025-05-14T09:08:04Z</dcterms:modified>
</cp:coreProperties>
</file>