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39"/>
  </p:notesMasterIdLst>
  <p:sldIdLst>
    <p:sldId id="256" r:id="rId2"/>
    <p:sldId id="260" r:id="rId3"/>
    <p:sldId id="277" r:id="rId4"/>
    <p:sldId id="257" r:id="rId5"/>
    <p:sldId id="258" r:id="rId6"/>
    <p:sldId id="259" r:id="rId7"/>
    <p:sldId id="261" r:id="rId8"/>
    <p:sldId id="262" r:id="rId9"/>
    <p:sldId id="263" r:id="rId10"/>
    <p:sldId id="274" r:id="rId11"/>
    <p:sldId id="264" r:id="rId12"/>
    <p:sldId id="275" r:id="rId13"/>
    <p:sldId id="276" r:id="rId14"/>
    <p:sldId id="278" r:id="rId15"/>
    <p:sldId id="279" r:id="rId16"/>
    <p:sldId id="265" r:id="rId17"/>
    <p:sldId id="266" r:id="rId18"/>
    <p:sldId id="270" r:id="rId19"/>
    <p:sldId id="271" r:id="rId20"/>
    <p:sldId id="272" r:id="rId21"/>
    <p:sldId id="281" r:id="rId22"/>
    <p:sldId id="282" r:id="rId23"/>
    <p:sldId id="283" r:id="rId24"/>
    <p:sldId id="284" r:id="rId25"/>
    <p:sldId id="285" r:id="rId26"/>
    <p:sldId id="286" r:id="rId27"/>
    <p:sldId id="287" r:id="rId28"/>
    <p:sldId id="288" r:id="rId29"/>
    <p:sldId id="289" r:id="rId30"/>
    <p:sldId id="290" r:id="rId31"/>
    <p:sldId id="291" r:id="rId32"/>
    <p:sldId id="292" r:id="rId33"/>
    <p:sldId id="293" r:id="rId34"/>
    <p:sldId id="294" r:id="rId35"/>
    <p:sldId id="295" r:id="rId36"/>
    <p:sldId id="296" r:id="rId37"/>
    <p:sldId id="297" r:id="rId3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FF"/>
    <a:srgbClr val="FFFF66"/>
    <a:srgbClr val="FBB7E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6" d="100"/>
          <a:sy n="76" d="100"/>
        </p:scale>
        <p:origin x="-480" y="18"/>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A89DBE6-B1BC-488E-B95D-8A7614D8564A}" type="datetimeFigureOut">
              <a:rPr lang="en-US" smtClean="0"/>
              <a:t>1/3/2024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FC88B85-52AC-4066-A8A5-01D7EEDB403C}" type="slidenum">
              <a:rPr lang="en-US" smtClean="0"/>
              <a:t>‹#›</a:t>
            </a:fld>
            <a:endParaRPr lang="en-US"/>
          </a:p>
        </p:txBody>
      </p:sp>
    </p:spTree>
    <p:extLst>
      <p:ext uri="{BB962C8B-B14F-4D97-AF65-F5344CB8AC3E}">
        <p14:creationId xmlns:p14="http://schemas.microsoft.com/office/powerpoint/2010/main" val="37553947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C88B85-52AC-4066-A8A5-01D7EEDB403C}" type="slidenum">
              <a:rPr lang="en-US" smtClean="0"/>
              <a:t>16</a:t>
            </a:fld>
            <a:endParaRPr lang="en-US"/>
          </a:p>
        </p:txBody>
      </p:sp>
    </p:spTree>
    <p:extLst>
      <p:ext uri="{BB962C8B-B14F-4D97-AF65-F5344CB8AC3E}">
        <p14:creationId xmlns:p14="http://schemas.microsoft.com/office/powerpoint/2010/main" val="35070535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1/3/2024</a:t>
            </a:fld>
            <a:endParaRPr lang="en-US"/>
          </a:p>
        </p:txBody>
      </p:sp>
      <p:sp>
        <p:nvSpPr>
          <p:cNvPr id="5" name="Footer Placeholder 4"/>
          <p:cNvSpPr>
            <a:spLocks noGrp="1"/>
          </p:cNvSpPr>
          <p:nvPr>
            <p:ph type="ftr" sz="quarter" idx="11"/>
          </p:nvPr>
        </p:nvSpPr>
        <p:spPr>
          <a:xfrm>
            <a:off x="5332412" y="5883275"/>
            <a:ext cx="4324044" cy="365125"/>
          </a:xfrm>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813934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587708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121192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248946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108884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750715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809983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169248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021541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951856" y="5867131"/>
            <a:ext cx="551167" cy="365125"/>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890617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982921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472512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1/3/2024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363131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1/3/2024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442242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2429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93227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851113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D8BD707-D9CF-40AE-B4C6-C98DA3205C09}" type="datetimeFigureOut">
              <a:rPr lang="en-US" smtClean="0"/>
              <a:pPr/>
              <a:t>1/3/2024</a:t>
            </a:fld>
            <a:endParaRPr lang="en-US"/>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50799902"/>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 id="2147483780" r:id="rId12"/>
    <p:sldLayoutId id="2147483781" r:id="rId13"/>
    <p:sldLayoutId id="2147483782" r:id="rId14"/>
    <p:sldLayoutId id="2147483783" r:id="rId15"/>
    <p:sldLayoutId id="2147483784" r:id="rId16"/>
    <p:sldLayoutId id="2147483785"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2130426"/>
            <a:ext cx="7772400" cy="688975"/>
          </a:xfrm>
        </p:spPr>
        <p:txBody>
          <a:bodyPr>
            <a:normAutofit fontScale="90000"/>
          </a:bodyPr>
          <a:lstStyle/>
          <a:p>
            <a:r>
              <a:rPr lang="en-US" sz="6000" b="1" dirty="0">
                <a:latin typeface="Times New Roman" panose="02020603050405020304" pitchFamily="18" charset="0"/>
                <a:cs typeface="Times New Roman" panose="02020603050405020304" pitchFamily="18" charset="0"/>
              </a:rPr>
              <a:t>UNIT –II</a:t>
            </a:r>
          </a:p>
        </p:txBody>
      </p:sp>
      <p:sp>
        <p:nvSpPr>
          <p:cNvPr id="3" name="Subtitle 2">
            <a:extLst>
              <a:ext uri="{FF2B5EF4-FFF2-40B4-BE49-F238E27FC236}">
                <a16:creationId xmlns:a16="http://schemas.microsoft.com/office/drawing/2014/main" xmlns="" id="{963FAB73-F913-8F6F-8335-41A76E781DA2}"/>
              </a:ext>
            </a:extLst>
          </p:cNvPr>
          <p:cNvSpPr>
            <a:spLocks noGrp="1"/>
          </p:cNvSpPr>
          <p:nvPr>
            <p:ph type="subTitle" idx="1"/>
          </p:nvPr>
        </p:nvSpPr>
        <p:spPr>
          <a:xfrm>
            <a:off x="2819400" y="3200400"/>
            <a:ext cx="6400800" cy="1752600"/>
          </a:xfrm>
        </p:spPr>
        <p:txBody>
          <a:bodyPr>
            <a:normAutofit/>
          </a:bodyPr>
          <a:lstStyle/>
          <a:p>
            <a:r>
              <a:rPr lang="en-IN" sz="4000" b="1" dirty="0">
                <a:latin typeface="Times New Roman" panose="02020603050405020304" pitchFamily="18" charset="0"/>
                <a:cs typeface="Times New Roman" panose="02020603050405020304" pitchFamily="18" charset="0"/>
              </a:rPr>
              <a:t>VALUE ENGINEERING JOB PLAN</a:t>
            </a:r>
            <a:endParaRPr lang="en-IN" sz="40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639870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F03AA63A-DFF7-6995-394E-59034B6FE811}"/>
              </a:ext>
            </a:extLst>
          </p:cNvPr>
          <p:cNvSpPr>
            <a:spLocks noGrp="1"/>
          </p:cNvSpPr>
          <p:nvPr>
            <p:ph idx="1"/>
          </p:nvPr>
        </p:nvSpPr>
        <p:spPr>
          <a:xfrm>
            <a:off x="266700" y="342900"/>
            <a:ext cx="11658600" cy="6172200"/>
          </a:xfrm>
        </p:spPr>
        <p:txBody>
          <a:bodyPr>
            <a:noAutofit/>
          </a:bodyPr>
          <a:lstStyle/>
          <a:p>
            <a:pPr algn="just">
              <a:spcBef>
                <a:spcPts val="0"/>
              </a:spcBef>
              <a:spcAft>
                <a:spcPts val="0"/>
              </a:spcAft>
              <a:buClr>
                <a:srgbClr val="FF0000"/>
              </a:buClr>
              <a:buSzPct val="106000"/>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All the pertinent facts about the product/project must be pooled together. </a:t>
            </a:r>
          </a:p>
          <a:p>
            <a:pPr algn="just">
              <a:spcBef>
                <a:spcPts val="0"/>
              </a:spcBef>
              <a:spcAft>
                <a:spcPts val="0"/>
              </a:spcAft>
              <a:buClr>
                <a:srgbClr val="FF0000"/>
              </a:buClr>
              <a:buSzPct val="106000"/>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It is important to get all the facts and getting them from the best resource is necessary.</a:t>
            </a:r>
          </a:p>
          <a:p>
            <a:pPr algn="just">
              <a:spcBef>
                <a:spcPts val="0"/>
              </a:spcBef>
              <a:spcAft>
                <a:spcPts val="0"/>
              </a:spcAft>
              <a:buClr>
                <a:srgbClr val="FF0000"/>
              </a:buClr>
              <a:buSzPct val="106000"/>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All information is important regardless of how disorganized or irrelevant it may when collected. </a:t>
            </a:r>
          </a:p>
          <a:p>
            <a:pPr algn="just">
              <a:spcBef>
                <a:spcPts val="0"/>
              </a:spcBef>
              <a:spcAft>
                <a:spcPts val="0"/>
              </a:spcAft>
              <a:buClr>
                <a:srgbClr val="FF0000"/>
              </a:buClr>
              <a:buSzPct val="106000"/>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The data collected should be supported by evidence in the form of appropriate documents.</a:t>
            </a:r>
          </a:p>
          <a:p>
            <a:pPr algn="just">
              <a:spcBef>
                <a:spcPts val="0"/>
              </a:spcBef>
              <a:spcAft>
                <a:spcPts val="0"/>
              </a:spcAft>
              <a:buClr>
                <a:srgbClr val="FF0000"/>
              </a:buClr>
              <a:buSzPct val="106000"/>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 Opinions are sought from experts and experienced persons regarding customer needs. </a:t>
            </a:r>
          </a:p>
          <a:p>
            <a:pPr algn="just">
              <a:spcBef>
                <a:spcPts val="0"/>
              </a:spcBef>
              <a:spcAft>
                <a:spcPts val="0"/>
              </a:spcAft>
              <a:buClr>
                <a:srgbClr val="FF0000"/>
              </a:buClr>
              <a:buSzPct val="106000"/>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More exhaustive and diligent the search is, the better the information will be, so better value is attained. </a:t>
            </a:r>
          </a:p>
          <a:p>
            <a:pPr algn="just">
              <a:spcBef>
                <a:spcPts val="0"/>
              </a:spcBef>
              <a:spcAft>
                <a:spcPts val="0"/>
              </a:spcAft>
              <a:buClr>
                <a:srgbClr val="FF0000"/>
              </a:buClr>
              <a:buSzPct val="106000"/>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The information can collected from customers' interview, market research, suppliers, distributors, financial reports, hand books, industrial magazines, management information system, previous design etc.,</a:t>
            </a:r>
          </a:p>
          <a:p>
            <a:pPr algn="just">
              <a:spcBef>
                <a:spcPts val="0"/>
              </a:spcBef>
              <a:spcAft>
                <a:spcPts val="0"/>
              </a:spcAft>
              <a:buClr>
                <a:srgbClr val="FF0000"/>
              </a:buClr>
              <a:buSzPct val="106000"/>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Basic function of the product is identified and is compared with customer needs. Any mismatch between the two is carefully recorded. </a:t>
            </a:r>
          </a:p>
          <a:p>
            <a:pPr algn="just">
              <a:spcBef>
                <a:spcPts val="0"/>
              </a:spcBef>
              <a:spcAft>
                <a:spcPts val="0"/>
              </a:spcAft>
              <a:buClr>
                <a:srgbClr val="FF0000"/>
              </a:buClr>
              <a:buSzPct val="106000"/>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Technical data related to similar product mfd. by the competitors is also collected.</a:t>
            </a:r>
          </a:p>
          <a:p>
            <a:pPr algn="just">
              <a:spcBef>
                <a:spcPts val="0"/>
              </a:spcBef>
              <a:spcAft>
                <a:spcPts val="0"/>
              </a:spcAft>
              <a:buClr>
                <a:srgbClr val="FF0000"/>
              </a:buClr>
              <a:buSzPct val="106000"/>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A sample of such an item if available is obtained and its performance is evaluated in terms of customer needs. </a:t>
            </a:r>
          </a:p>
          <a:p>
            <a:pPr algn="just">
              <a:spcBef>
                <a:spcPts val="0"/>
              </a:spcBef>
              <a:spcAft>
                <a:spcPts val="0"/>
              </a:spcAft>
              <a:buClr>
                <a:srgbClr val="FF0000"/>
              </a:buClr>
              <a:buSzPct val="106000"/>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Technical specifications, drawings, sketches, photographs and performance test reports related to such products are also procured.</a:t>
            </a:r>
            <a:endParaRPr lang="en-IN"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492130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11582400" cy="6465757"/>
          </a:xfrm>
        </p:spPr>
        <p:txBody>
          <a:bodyPr>
            <a:noAutofit/>
          </a:bodyPr>
          <a:lstStyle/>
          <a:p>
            <a:pPr indent="-342900" algn="just">
              <a:spcBef>
                <a:spcPts val="0"/>
              </a:spcBef>
              <a:spcAft>
                <a:spcPts val="0"/>
              </a:spcAft>
              <a:buClr>
                <a:srgbClr val="FF0000"/>
              </a:buClr>
              <a:buSzPct val="106000"/>
              <a:buFont typeface="Wingdings" panose="05000000000000000000" pitchFamily="2" charset="2"/>
              <a:buChar char="Ø"/>
            </a:pPr>
            <a:r>
              <a:rPr lang="en-US" sz="2300" dirty="0">
                <a:latin typeface="Times New Roman" panose="02020603050405020304" pitchFamily="18" charset="0"/>
                <a:cs typeface="Times New Roman" panose="02020603050405020304" pitchFamily="18" charset="0"/>
              </a:rPr>
              <a:t>If the product under consideration is already manufactured by the organization then following pertinent details about the product are collected in specific and concrete terms. </a:t>
            </a:r>
          </a:p>
          <a:p>
            <a:pPr lvl="1" indent="-342900" algn="just">
              <a:spcBef>
                <a:spcPts val="0"/>
              </a:spcBef>
              <a:spcAft>
                <a:spcPts val="0"/>
              </a:spcAft>
              <a:buClr>
                <a:srgbClr val="00B0F0"/>
              </a:buClr>
              <a:buSzPct val="114000"/>
              <a:buFont typeface="Wingdings" panose="05000000000000000000" pitchFamily="2" charset="2"/>
              <a:buChar char="ü"/>
            </a:pPr>
            <a:r>
              <a:rPr lang="en-US" sz="2300" dirty="0">
                <a:latin typeface="Times New Roman" panose="02020603050405020304" pitchFamily="18" charset="0"/>
                <a:cs typeface="Times New Roman" panose="02020603050405020304" pitchFamily="18" charset="0"/>
              </a:rPr>
              <a:t>Customer complaints / feedback</a:t>
            </a:r>
          </a:p>
          <a:p>
            <a:pPr lvl="1" indent="-342900" algn="just">
              <a:spcBef>
                <a:spcPts val="0"/>
              </a:spcBef>
              <a:spcAft>
                <a:spcPts val="0"/>
              </a:spcAft>
              <a:buClr>
                <a:srgbClr val="00B0F0"/>
              </a:buClr>
              <a:buSzPct val="114000"/>
              <a:buFont typeface="Wingdings" panose="05000000000000000000" pitchFamily="2" charset="2"/>
              <a:buChar char="ü"/>
            </a:pPr>
            <a:r>
              <a:rPr lang="en-US" sz="2300" dirty="0">
                <a:latin typeface="Times New Roman" panose="02020603050405020304" pitchFamily="18" charset="0"/>
                <a:cs typeface="Times New Roman" panose="02020603050405020304" pitchFamily="18" charset="0"/>
              </a:rPr>
              <a:t>Feedback from sales and marketing department</a:t>
            </a:r>
          </a:p>
          <a:p>
            <a:pPr lvl="1" indent="-342900" algn="just">
              <a:spcBef>
                <a:spcPts val="0"/>
              </a:spcBef>
              <a:spcAft>
                <a:spcPts val="0"/>
              </a:spcAft>
              <a:buClr>
                <a:srgbClr val="00B0F0"/>
              </a:buClr>
              <a:buSzPct val="114000"/>
              <a:buFont typeface="Wingdings" panose="05000000000000000000" pitchFamily="2" charset="2"/>
              <a:buChar char="ü"/>
            </a:pPr>
            <a:r>
              <a:rPr lang="en-US" sz="2300" dirty="0">
                <a:latin typeface="Times New Roman" panose="02020603050405020304" pitchFamily="18" charset="0"/>
                <a:cs typeface="Times New Roman" panose="02020603050405020304" pitchFamily="18" charset="0"/>
              </a:rPr>
              <a:t>Customer segment</a:t>
            </a:r>
          </a:p>
          <a:p>
            <a:pPr lvl="1" indent="-342900" algn="just">
              <a:spcBef>
                <a:spcPts val="0"/>
              </a:spcBef>
              <a:spcAft>
                <a:spcPts val="0"/>
              </a:spcAft>
              <a:buClr>
                <a:srgbClr val="00B0F0"/>
              </a:buClr>
              <a:buSzPct val="114000"/>
              <a:buFont typeface="Wingdings" panose="05000000000000000000" pitchFamily="2" charset="2"/>
              <a:buChar char="ü"/>
            </a:pPr>
            <a:r>
              <a:rPr lang="en-US" sz="2300" dirty="0">
                <a:latin typeface="Times New Roman" panose="02020603050405020304" pitchFamily="18" charset="0"/>
                <a:cs typeface="Times New Roman" panose="02020603050405020304" pitchFamily="18" charset="0"/>
              </a:rPr>
              <a:t>Problems related to design, production and inspection of components / assemblies</a:t>
            </a:r>
          </a:p>
          <a:p>
            <a:pPr lvl="1" indent="-342900" algn="just">
              <a:spcBef>
                <a:spcPts val="0"/>
              </a:spcBef>
              <a:spcAft>
                <a:spcPts val="0"/>
              </a:spcAft>
              <a:buClr>
                <a:srgbClr val="00B0F0"/>
              </a:buClr>
              <a:buSzPct val="114000"/>
              <a:buFont typeface="Wingdings" panose="05000000000000000000" pitchFamily="2" charset="2"/>
              <a:buChar char="ü"/>
            </a:pPr>
            <a:r>
              <a:rPr lang="en-US" sz="2300" dirty="0">
                <a:latin typeface="Times New Roman" panose="02020603050405020304" pitchFamily="18" charset="0"/>
                <a:cs typeface="Times New Roman" panose="02020603050405020304" pitchFamily="18" charset="0"/>
              </a:rPr>
              <a:t>Rejection and rework</a:t>
            </a:r>
          </a:p>
          <a:p>
            <a:pPr lvl="1" indent="-342900" algn="just">
              <a:spcBef>
                <a:spcPts val="0"/>
              </a:spcBef>
              <a:spcAft>
                <a:spcPts val="0"/>
              </a:spcAft>
              <a:buClr>
                <a:srgbClr val="00B0F0"/>
              </a:buClr>
              <a:buSzPct val="114000"/>
              <a:buFont typeface="Wingdings" panose="05000000000000000000" pitchFamily="2" charset="2"/>
              <a:buChar char="ü"/>
            </a:pPr>
            <a:r>
              <a:rPr lang="en-US" sz="2300" dirty="0">
                <a:latin typeface="Times New Roman" panose="02020603050405020304" pitchFamily="18" charset="0"/>
                <a:cs typeface="Times New Roman" panose="02020603050405020304" pitchFamily="18" charset="0"/>
              </a:rPr>
              <a:t>Equipment used to manufacture the components</a:t>
            </a:r>
          </a:p>
          <a:p>
            <a:pPr lvl="1" indent="-342900" algn="just">
              <a:spcBef>
                <a:spcPts val="0"/>
              </a:spcBef>
              <a:spcAft>
                <a:spcPts val="0"/>
              </a:spcAft>
              <a:buClr>
                <a:srgbClr val="00B0F0"/>
              </a:buClr>
              <a:buSzPct val="114000"/>
              <a:buFont typeface="Wingdings" panose="05000000000000000000" pitchFamily="2" charset="2"/>
              <a:buChar char="ü"/>
            </a:pPr>
            <a:r>
              <a:rPr lang="en-US" sz="2300" dirty="0">
                <a:latin typeface="Times New Roman" panose="02020603050405020304" pitchFamily="18" charset="0"/>
                <a:cs typeface="Times New Roman" panose="02020603050405020304" pitchFamily="18" charset="0"/>
              </a:rPr>
              <a:t>Operation sequencing</a:t>
            </a:r>
          </a:p>
          <a:p>
            <a:pPr lvl="1" indent="-342900" algn="just">
              <a:spcBef>
                <a:spcPts val="0"/>
              </a:spcBef>
              <a:spcAft>
                <a:spcPts val="0"/>
              </a:spcAft>
              <a:buClr>
                <a:srgbClr val="00B0F0"/>
              </a:buClr>
              <a:buSzPct val="114000"/>
              <a:buFont typeface="Wingdings" panose="05000000000000000000" pitchFamily="2" charset="2"/>
              <a:buChar char="ü"/>
            </a:pPr>
            <a:r>
              <a:rPr lang="en-US" sz="2300" dirty="0">
                <a:latin typeface="Times New Roman" panose="02020603050405020304" pitchFamily="18" charset="0"/>
                <a:cs typeface="Times New Roman" panose="02020603050405020304" pitchFamily="18" charset="0"/>
              </a:rPr>
              <a:t>Assembly techniques and related problems</a:t>
            </a:r>
          </a:p>
          <a:p>
            <a:pPr lvl="1" indent="-342900" algn="just">
              <a:spcBef>
                <a:spcPts val="0"/>
              </a:spcBef>
              <a:spcAft>
                <a:spcPts val="0"/>
              </a:spcAft>
              <a:buClr>
                <a:srgbClr val="00B0F0"/>
              </a:buClr>
              <a:buSzPct val="114000"/>
              <a:buFont typeface="Wingdings" panose="05000000000000000000" pitchFamily="2" charset="2"/>
              <a:buChar char="ü"/>
            </a:pPr>
            <a:r>
              <a:rPr lang="en-US" sz="2300" dirty="0">
                <a:latin typeface="Times New Roman" panose="02020603050405020304" pitchFamily="18" charset="0"/>
                <a:cs typeface="Times New Roman" panose="02020603050405020304" pitchFamily="18" charset="0"/>
              </a:rPr>
              <a:t>Tools, dies, moulds, jigs and fixtures used</a:t>
            </a:r>
          </a:p>
          <a:p>
            <a:pPr lvl="1" indent="-342900" algn="just">
              <a:spcBef>
                <a:spcPts val="0"/>
              </a:spcBef>
              <a:spcAft>
                <a:spcPts val="0"/>
              </a:spcAft>
              <a:buClr>
                <a:srgbClr val="00B0F0"/>
              </a:buClr>
              <a:buSzPct val="114000"/>
              <a:buFont typeface="Wingdings" panose="05000000000000000000" pitchFamily="2" charset="2"/>
              <a:buChar char="ü"/>
            </a:pPr>
            <a:r>
              <a:rPr lang="en-US" sz="2300" dirty="0">
                <a:latin typeface="Times New Roman" panose="02020603050405020304" pitchFamily="18" charset="0"/>
                <a:cs typeface="Times New Roman" panose="02020603050405020304" pitchFamily="18" charset="0"/>
              </a:rPr>
              <a:t>Special treatment / process like heat treatment, coating etc.</a:t>
            </a:r>
          </a:p>
          <a:p>
            <a:pPr lvl="1" indent="-342900" algn="just">
              <a:spcBef>
                <a:spcPts val="0"/>
              </a:spcBef>
              <a:spcAft>
                <a:spcPts val="0"/>
              </a:spcAft>
              <a:buClr>
                <a:srgbClr val="00B0F0"/>
              </a:buClr>
              <a:buSzPct val="114000"/>
              <a:buFont typeface="Wingdings" panose="05000000000000000000" pitchFamily="2" charset="2"/>
              <a:buChar char="ü"/>
            </a:pPr>
            <a:r>
              <a:rPr lang="en-US" sz="2300" dirty="0">
                <a:latin typeface="Times New Roman" panose="02020603050405020304" pitchFamily="18" charset="0"/>
                <a:cs typeface="Times New Roman" panose="02020603050405020304" pitchFamily="18" charset="0"/>
              </a:rPr>
              <a:t>Degree of accuracy required to manufacture each component (tolerance and fits)</a:t>
            </a:r>
          </a:p>
          <a:p>
            <a:pPr lvl="1" indent="-342900" algn="just">
              <a:spcBef>
                <a:spcPts val="0"/>
              </a:spcBef>
              <a:spcAft>
                <a:spcPts val="0"/>
              </a:spcAft>
              <a:buClr>
                <a:srgbClr val="00B0F0"/>
              </a:buClr>
              <a:buSzPct val="114000"/>
              <a:buFont typeface="Wingdings" panose="05000000000000000000" pitchFamily="2" charset="2"/>
              <a:buChar char="ü"/>
            </a:pPr>
            <a:r>
              <a:rPr lang="en-US" sz="2300" dirty="0">
                <a:latin typeface="Times New Roman" panose="02020603050405020304" pitchFamily="18" charset="0"/>
                <a:cs typeface="Times New Roman" panose="02020603050405020304" pitchFamily="18" charset="0"/>
              </a:rPr>
              <a:t>Raw materials.</a:t>
            </a:r>
          </a:p>
          <a:p>
            <a:pPr indent="-342900" algn="just">
              <a:spcBef>
                <a:spcPts val="0"/>
              </a:spcBef>
              <a:spcAft>
                <a:spcPts val="0"/>
              </a:spcAft>
              <a:buClr>
                <a:srgbClr val="FF0000"/>
              </a:buClr>
              <a:buSzPct val="108000"/>
              <a:buFont typeface="Wingdings" panose="05000000000000000000" pitchFamily="2" charset="2"/>
              <a:buChar char="Ø"/>
            </a:pPr>
            <a:r>
              <a:rPr lang="en-US" sz="2300" dirty="0">
                <a:latin typeface="Times New Roman" panose="02020603050405020304" pitchFamily="18" charset="0"/>
                <a:cs typeface="Times New Roman" panose="02020603050405020304" pitchFamily="18" charset="0"/>
              </a:rPr>
              <a:t>Based on above data app. Cost of production is calculated and compared with the price of similar product in the market.</a:t>
            </a:r>
          </a:p>
          <a:p>
            <a:pPr indent="-342900" algn="just">
              <a:spcBef>
                <a:spcPts val="0"/>
              </a:spcBef>
              <a:spcAft>
                <a:spcPts val="0"/>
              </a:spcAft>
              <a:buClr>
                <a:srgbClr val="FF0000"/>
              </a:buClr>
              <a:buSzPct val="108000"/>
              <a:buFont typeface="Wingdings" panose="05000000000000000000" pitchFamily="2" charset="2"/>
              <a:buChar char="Ø"/>
            </a:pPr>
            <a:r>
              <a:rPr lang="en-US" sz="2300" dirty="0">
                <a:latin typeface="Times New Roman" panose="02020603050405020304" pitchFamily="18" charset="0"/>
                <a:cs typeface="Times New Roman" panose="02020603050405020304" pitchFamily="18" charset="0"/>
              </a:rPr>
              <a:t>Analyse the secondary functions whether the customers needs them or not.</a:t>
            </a:r>
          </a:p>
          <a:p>
            <a:pPr indent="-342900" algn="just">
              <a:spcBef>
                <a:spcPts val="0"/>
              </a:spcBef>
              <a:spcAft>
                <a:spcPts val="0"/>
              </a:spcAft>
              <a:buClr>
                <a:srgbClr val="FF0000"/>
              </a:buClr>
              <a:buSzPct val="108000"/>
              <a:buFont typeface="Wingdings" panose="05000000000000000000" pitchFamily="2" charset="2"/>
              <a:buChar char="Ø"/>
            </a:pPr>
            <a:r>
              <a:rPr lang="en-US" sz="2300" dirty="0">
                <a:latin typeface="Times New Roman" panose="02020603050405020304" pitchFamily="18" charset="0"/>
                <a:cs typeface="Times New Roman" panose="02020603050405020304" pitchFamily="18" charset="0"/>
              </a:rPr>
              <a:t>Establish the worth of each basic function and secondary function desired by the customer.</a:t>
            </a:r>
          </a:p>
          <a:p>
            <a:pPr marL="0" indent="0" algn="just">
              <a:spcBef>
                <a:spcPts val="0"/>
              </a:spcBef>
              <a:spcAft>
                <a:spcPts val="0"/>
              </a:spcAft>
              <a:buNone/>
            </a:pPr>
            <a:endParaRPr lang="en-US" sz="23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92282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1000"/>
                                        <p:tgtEl>
                                          <p:spTgt spid="3">
                                            <p:txEl>
                                              <p:pRg st="6" end="6"/>
                                            </p:txEl>
                                          </p:spTgt>
                                        </p:tgtEl>
                                      </p:cBhvr>
                                    </p:animEffect>
                                    <p:anim calcmode="lin" valueType="num">
                                      <p:cBhvr>
                                        <p:cTn id="4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Effect transition="in" filter="fade">
                                      <p:cBhvr>
                                        <p:cTn id="49" dur="1000"/>
                                        <p:tgtEl>
                                          <p:spTgt spid="3">
                                            <p:txEl>
                                              <p:pRg st="7" end="7"/>
                                            </p:txEl>
                                          </p:spTgt>
                                        </p:tgtEl>
                                      </p:cBhvr>
                                    </p:animEffect>
                                    <p:anim calcmode="lin" valueType="num">
                                      <p:cBhvr>
                                        <p:cTn id="50"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3">
                                            <p:txEl>
                                              <p:pRg st="8" end="8"/>
                                            </p:txEl>
                                          </p:spTgt>
                                        </p:tgtEl>
                                        <p:attrNameLst>
                                          <p:attrName>style.visibility</p:attrName>
                                        </p:attrNameLst>
                                      </p:cBhvr>
                                      <p:to>
                                        <p:strVal val="visible"/>
                                      </p:to>
                                    </p:set>
                                    <p:animEffect transition="in" filter="fade">
                                      <p:cBhvr>
                                        <p:cTn id="56" dur="1000"/>
                                        <p:tgtEl>
                                          <p:spTgt spid="3">
                                            <p:txEl>
                                              <p:pRg st="8" end="8"/>
                                            </p:txEl>
                                          </p:spTgt>
                                        </p:tgtEl>
                                      </p:cBhvr>
                                    </p:animEffect>
                                    <p:anim calcmode="lin" valueType="num">
                                      <p:cBhvr>
                                        <p:cTn id="57"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3">
                                            <p:txEl>
                                              <p:pRg st="9" end="9"/>
                                            </p:txEl>
                                          </p:spTgt>
                                        </p:tgtEl>
                                        <p:attrNameLst>
                                          <p:attrName>style.visibility</p:attrName>
                                        </p:attrNameLst>
                                      </p:cBhvr>
                                      <p:to>
                                        <p:strVal val="visible"/>
                                      </p:to>
                                    </p:set>
                                    <p:animEffect transition="in" filter="fade">
                                      <p:cBhvr>
                                        <p:cTn id="63" dur="1000"/>
                                        <p:tgtEl>
                                          <p:spTgt spid="3">
                                            <p:txEl>
                                              <p:pRg st="9" end="9"/>
                                            </p:txEl>
                                          </p:spTgt>
                                        </p:tgtEl>
                                      </p:cBhvr>
                                    </p:animEffect>
                                    <p:anim calcmode="lin" valueType="num">
                                      <p:cBhvr>
                                        <p:cTn id="64"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3">
                                            <p:txEl>
                                              <p:pRg st="10" end="10"/>
                                            </p:txEl>
                                          </p:spTgt>
                                        </p:tgtEl>
                                        <p:attrNameLst>
                                          <p:attrName>style.visibility</p:attrName>
                                        </p:attrNameLst>
                                      </p:cBhvr>
                                      <p:to>
                                        <p:strVal val="visible"/>
                                      </p:to>
                                    </p:set>
                                    <p:animEffect transition="in" filter="fade">
                                      <p:cBhvr>
                                        <p:cTn id="70" dur="1000"/>
                                        <p:tgtEl>
                                          <p:spTgt spid="3">
                                            <p:txEl>
                                              <p:pRg st="10" end="10"/>
                                            </p:txEl>
                                          </p:spTgt>
                                        </p:tgtEl>
                                      </p:cBhvr>
                                    </p:animEffect>
                                    <p:anim calcmode="lin" valueType="num">
                                      <p:cBhvr>
                                        <p:cTn id="71"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72"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nodeType="clickEffect">
                                  <p:stCondLst>
                                    <p:cond delay="0"/>
                                  </p:stCondLst>
                                  <p:childTnLst>
                                    <p:set>
                                      <p:cBhvr>
                                        <p:cTn id="76" dur="1" fill="hold">
                                          <p:stCondLst>
                                            <p:cond delay="0"/>
                                          </p:stCondLst>
                                        </p:cTn>
                                        <p:tgtEl>
                                          <p:spTgt spid="3">
                                            <p:txEl>
                                              <p:pRg st="11" end="11"/>
                                            </p:txEl>
                                          </p:spTgt>
                                        </p:tgtEl>
                                        <p:attrNameLst>
                                          <p:attrName>style.visibility</p:attrName>
                                        </p:attrNameLst>
                                      </p:cBhvr>
                                      <p:to>
                                        <p:strVal val="visible"/>
                                      </p:to>
                                    </p:set>
                                    <p:animEffect transition="in" filter="fade">
                                      <p:cBhvr>
                                        <p:cTn id="77" dur="1000"/>
                                        <p:tgtEl>
                                          <p:spTgt spid="3">
                                            <p:txEl>
                                              <p:pRg st="11" end="11"/>
                                            </p:txEl>
                                          </p:spTgt>
                                        </p:tgtEl>
                                      </p:cBhvr>
                                    </p:animEffect>
                                    <p:anim calcmode="lin" valueType="num">
                                      <p:cBhvr>
                                        <p:cTn id="78"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79"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nodeType="clickEffect">
                                  <p:stCondLst>
                                    <p:cond delay="0"/>
                                  </p:stCondLst>
                                  <p:childTnLst>
                                    <p:set>
                                      <p:cBhvr>
                                        <p:cTn id="83" dur="1" fill="hold">
                                          <p:stCondLst>
                                            <p:cond delay="0"/>
                                          </p:stCondLst>
                                        </p:cTn>
                                        <p:tgtEl>
                                          <p:spTgt spid="3">
                                            <p:txEl>
                                              <p:pRg st="12" end="12"/>
                                            </p:txEl>
                                          </p:spTgt>
                                        </p:tgtEl>
                                        <p:attrNameLst>
                                          <p:attrName>style.visibility</p:attrName>
                                        </p:attrNameLst>
                                      </p:cBhvr>
                                      <p:to>
                                        <p:strVal val="visible"/>
                                      </p:to>
                                    </p:set>
                                    <p:animEffect transition="in" filter="fade">
                                      <p:cBhvr>
                                        <p:cTn id="84" dur="1000"/>
                                        <p:tgtEl>
                                          <p:spTgt spid="3">
                                            <p:txEl>
                                              <p:pRg st="12" end="12"/>
                                            </p:txEl>
                                          </p:spTgt>
                                        </p:tgtEl>
                                      </p:cBhvr>
                                    </p:animEffect>
                                    <p:anim calcmode="lin" valueType="num">
                                      <p:cBhvr>
                                        <p:cTn id="85"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86" dur="1000" fill="hold"/>
                                        <p:tgtEl>
                                          <p:spTgt spid="3">
                                            <p:txEl>
                                              <p:pRg st="12" end="12"/>
                                            </p:txEl>
                                          </p:spTgt>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nodeType="clickEffect">
                                  <p:stCondLst>
                                    <p:cond delay="0"/>
                                  </p:stCondLst>
                                  <p:childTnLst>
                                    <p:set>
                                      <p:cBhvr>
                                        <p:cTn id="90" dur="1" fill="hold">
                                          <p:stCondLst>
                                            <p:cond delay="0"/>
                                          </p:stCondLst>
                                        </p:cTn>
                                        <p:tgtEl>
                                          <p:spTgt spid="3">
                                            <p:txEl>
                                              <p:pRg st="13" end="13"/>
                                            </p:txEl>
                                          </p:spTgt>
                                        </p:tgtEl>
                                        <p:attrNameLst>
                                          <p:attrName>style.visibility</p:attrName>
                                        </p:attrNameLst>
                                      </p:cBhvr>
                                      <p:to>
                                        <p:strVal val="visible"/>
                                      </p:to>
                                    </p:set>
                                    <p:animEffect transition="in" filter="fade">
                                      <p:cBhvr>
                                        <p:cTn id="91" dur="1000"/>
                                        <p:tgtEl>
                                          <p:spTgt spid="3">
                                            <p:txEl>
                                              <p:pRg st="13" end="13"/>
                                            </p:txEl>
                                          </p:spTgt>
                                        </p:tgtEl>
                                      </p:cBhvr>
                                    </p:animEffect>
                                    <p:anim calcmode="lin" valueType="num">
                                      <p:cBhvr>
                                        <p:cTn id="92" dur="1000" fill="hold"/>
                                        <p:tgtEl>
                                          <p:spTgt spid="3">
                                            <p:txEl>
                                              <p:pRg st="13" end="13"/>
                                            </p:txEl>
                                          </p:spTgt>
                                        </p:tgtEl>
                                        <p:attrNameLst>
                                          <p:attrName>ppt_x</p:attrName>
                                        </p:attrNameLst>
                                      </p:cBhvr>
                                      <p:tavLst>
                                        <p:tav tm="0">
                                          <p:val>
                                            <p:strVal val="#ppt_x"/>
                                          </p:val>
                                        </p:tav>
                                        <p:tav tm="100000">
                                          <p:val>
                                            <p:strVal val="#ppt_x"/>
                                          </p:val>
                                        </p:tav>
                                      </p:tavLst>
                                    </p:anim>
                                    <p:anim calcmode="lin" valueType="num">
                                      <p:cBhvr>
                                        <p:cTn id="93" dur="1000" fill="hold"/>
                                        <p:tgtEl>
                                          <p:spTgt spid="3">
                                            <p:txEl>
                                              <p:pRg st="13" end="13"/>
                                            </p:txEl>
                                          </p:spTgt>
                                        </p:tgtEl>
                                        <p:attrNameLst>
                                          <p:attrName>ppt_y</p:attrName>
                                        </p:attrNameLst>
                                      </p:cBhvr>
                                      <p:tavLst>
                                        <p:tav tm="0">
                                          <p:val>
                                            <p:strVal val="#ppt_y+.1"/>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42" presetClass="entr" presetSubtype="0" fill="hold" nodeType="clickEffect">
                                  <p:stCondLst>
                                    <p:cond delay="0"/>
                                  </p:stCondLst>
                                  <p:childTnLst>
                                    <p:set>
                                      <p:cBhvr>
                                        <p:cTn id="97" dur="1" fill="hold">
                                          <p:stCondLst>
                                            <p:cond delay="0"/>
                                          </p:stCondLst>
                                        </p:cTn>
                                        <p:tgtEl>
                                          <p:spTgt spid="3">
                                            <p:txEl>
                                              <p:pRg st="14" end="14"/>
                                            </p:txEl>
                                          </p:spTgt>
                                        </p:tgtEl>
                                        <p:attrNameLst>
                                          <p:attrName>style.visibility</p:attrName>
                                        </p:attrNameLst>
                                      </p:cBhvr>
                                      <p:to>
                                        <p:strVal val="visible"/>
                                      </p:to>
                                    </p:set>
                                    <p:animEffect transition="in" filter="fade">
                                      <p:cBhvr>
                                        <p:cTn id="98" dur="1000"/>
                                        <p:tgtEl>
                                          <p:spTgt spid="3">
                                            <p:txEl>
                                              <p:pRg st="14" end="14"/>
                                            </p:txEl>
                                          </p:spTgt>
                                        </p:tgtEl>
                                      </p:cBhvr>
                                    </p:animEffect>
                                    <p:anim calcmode="lin" valueType="num">
                                      <p:cBhvr>
                                        <p:cTn id="99" dur="1000" fill="hold"/>
                                        <p:tgtEl>
                                          <p:spTgt spid="3">
                                            <p:txEl>
                                              <p:pRg st="14" end="14"/>
                                            </p:txEl>
                                          </p:spTgt>
                                        </p:tgtEl>
                                        <p:attrNameLst>
                                          <p:attrName>ppt_x</p:attrName>
                                        </p:attrNameLst>
                                      </p:cBhvr>
                                      <p:tavLst>
                                        <p:tav tm="0">
                                          <p:val>
                                            <p:strVal val="#ppt_x"/>
                                          </p:val>
                                        </p:tav>
                                        <p:tav tm="100000">
                                          <p:val>
                                            <p:strVal val="#ppt_x"/>
                                          </p:val>
                                        </p:tav>
                                      </p:tavLst>
                                    </p:anim>
                                    <p:anim calcmode="lin" valueType="num">
                                      <p:cBhvr>
                                        <p:cTn id="100" dur="1000" fill="hold"/>
                                        <p:tgtEl>
                                          <p:spTgt spid="3">
                                            <p:txEl>
                                              <p:pRg st="14" end="14"/>
                                            </p:txEl>
                                          </p:spTgt>
                                        </p:tgtEl>
                                        <p:attrNameLst>
                                          <p:attrName>ppt_y</p:attrName>
                                        </p:attrNameLst>
                                      </p:cBhvr>
                                      <p:tavLst>
                                        <p:tav tm="0">
                                          <p:val>
                                            <p:strVal val="#ppt_y+.1"/>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42" presetClass="entr" presetSubtype="0" fill="hold" nodeType="clickEffect">
                                  <p:stCondLst>
                                    <p:cond delay="0"/>
                                  </p:stCondLst>
                                  <p:childTnLst>
                                    <p:set>
                                      <p:cBhvr>
                                        <p:cTn id="104" dur="1" fill="hold">
                                          <p:stCondLst>
                                            <p:cond delay="0"/>
                                          </p:stCondLst>
                                        </p:cTn>
                                        <p:tgtEl>
                                          <p:spTgt spid="3">
                                            <p:txEl>
                                              <p:pRg st="15" end="15"/>
                                            </p:txEl>
                                          </p:spTgt>
                                        </p:tgtEl>
                                        <p:attrNameLst>
                                          <p:attrName>style.visibility</p:attrName>
                                        </p:attrNameLst>
                                      </p:cBhvr>
                                      <p:to>
                                        <p:strVal val="visible"/>
                                      </p:to>
                                    </p:set>
                                    <p:animEffect transition="in" filter="fade">
                                      <p:cBhvr>
                                        <p:cTn id="105" dur="1000"/>
                                        <p:tgtEl>
                                          <p:spTgt spid="3">
                                            <p:txEl>
                                              <p:pRg st="15" end="15"/>
                                            </p:txEl>
                                          </p:spTgt>
                                        </p:tgtEl>
                                      </p:cBhvr>
                                    </p:animEffect>
                                    <p:anim calcmode="lin" valueType="num">
                                      <p:cBhvr>
                                        <p:cTn id="106" dur="1000" fill="hold"/>
                                        <p:tgtEl>
                                          <p:spTgt spid="3">
                                            <p:txEl>
                                              <p:pRg st="15" end="15"/>
                                            </p:txEl>
                                          </p:spTgt>
                                        </p:tgtEl>
                                        <p:attrNameLst>
                                          <p:attrName>ppt_x</p:attrName>
                                        </p:attrNameLst>
                                      </p:cBhvr>
                                      <p:tavLst>
                                        <p:tav tm="0">
                                          <p:val>
                                            <p:strVal val="#ppt_x"/>
                                          </p:val>
                                        </p:tav>
                                        <p:tav tm="100000">
                                          <p:val>
                                            <p:strVal val="#ppt_x"/>
                                          </p:val>
                                        </p:tav>
                                      </p:tavLst>
                                    </p:anim>
                                    <p:anim calcmode="lin" valueType="num">
                                      <p:cBhvr>
                                        <p:cTn id="107" dur="1000" fill="hold"/>
                                        <p:tgtEl>
                                          <p:spTgt spid="3">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DFE561B-7E59-2C20-8098-CE7CB71FC6C6}"/>
              </a:ext>
            </a:extLst>
          </p:cNvPr>
          <p:cNvSpPr>
            <a:spLocks noGrp="1"/>
          </p:cNvSpPr>
          <p:nvPr>
            <p:ph type="title"/>
          </p:nvPr>
        </p:nvSpPr>
        <p:spPr>
          <a:xfrm>
            <a:off x="762000" y="228600"/>
            <a:ext cx="10353762" cy="533400"/>
          </a:xfrm>
        </p:spPr>
        <p:txBody>
          <a:bodyPr>
            <a:normAutofit fontScale="90000"/>
          </a:bodyPr>
          <a:lstStyle/>
          <a:p>
            <a:r>
              <a:rPr lang="en-IN" sz="3200" b="1" dirty="0">
                <a:solidFill>
                  <a:srgbClr val="FF0000"/>
                </a:solidFill>
              </a:rPr>
              <a:t>FUNCTION PHASE</a:t>
            </a:r>
          </a:p>
        </p:txBody>
      </p:sp>
      <p:sp>
        <p:nvSpPr>
          <p:cNvPr id="3" name="Content Placeholder 2">
            <a:extLst>
              <a:ext uri="{FF2B5EF4-FFF2-40B4-BE49-F238E27FC236}">
                <a16:creationId xmlns:a16="http://schemas.microsoft.com/office/drawing/2014/main" xmlns="" id="{07D5FC96-22B4-6A80-0CF4-0BC4C078AA7B}"/>
              </a:ext>
            </a:extLst>
          </p:cNvPr>
          <p:cNvSpPr>
            <a:spLocks noGrp="1"/>
          </p:cNvSpPr>
          <p:nvPr>
            <p:ph idx="1"/>
          </p:nvPr>
        </p:nvSpPr>
        <p:spPr>
          <a:xfrm>
            <a:off x="611959" y="762000"/>
            <a:ext cx="10968081" cy="5823074"/>
          </a:xfrm>
        </p:spPr>
        <p:txBody>
          <a:bodyPr>
            <a:noAutofit/>
          </a:bodyPr>
          <a:lstStyle/>
          <a:p>
            <a:pPr>
              <a:spcBef>
                <a:spcPts val="0"/>
              </a:spcBef>
              <a:buClr>
                <a:srgbClr val="FF0000"/>
              </a:buClr>
              <a:buSzPct val="105000"/>
              <a:buFont typeface="Wingdings" panose="05000000000000000000" pitchFamily="2" charset="2"/>
              <a:buChar char="Ø"/>
            </a:pPr>
            <a:r>
              <a:rPr lang="en-US" sz="2200" dirty="0">
                <a:latin typeface="Times New Roman" panose="02020603050405020304" pitchFamily="18" charset="0"/>
                <a:cs typeface="Times New Roman" panose="02020603050405020304" pitchFamily="18" charset="0"/>
              </a:rPr>
              <a:t>Many times it is taken granted that the functions performed by a product are required function by customer.</a:t>
            </a:r>
          </a:p>
          <a:p>
            <a:pPr>
              <a:spcBef>
                <a:spcPts val="0"/>
              </a:spcBef>
              <a:buClr>
                <a:srgbClr val="FF0000"/>
              </a:buClr>
              <a:buSzPct val="105000"/>
              <a:buFont typeface="Wingdings" panose="05000000000000000000" pitchFamily="2" charset="2"/>
              <a:buChar char="Ø"/>
            </a:pPr>
            <a:r>
              <a:rPr lang="en-US" sz="2200" dirty="0">
                <a:latin typeface="Times New Roman" panose="02020603050405020304" pitchFamily="18" charset="0"/>
                <a:cs typeface="Times New Roman" panose="02020603050405020304" pitchFamily="18" charset="0"/>
              </a:rPr>
              <a:t>But this may not be always true. </a:t>
            </a:r>
          </a:p>
          <a:p>
            <a:pPr>
              <a:spcBef>
                <a:spcPts val="0"/>
              </a:spcBef>
              <a:buClr>
                <a:srgbClr val="FF0000"/>
              </a:buClr>
              <a:buSzPct val="105000"/>
              <a:buFont typeface="Wingdings" panose="05000000000000000000" pitchFamily="2" charset="2"/>
              <a:buChar char="Ø"/>
            </a:pPr>
            <a:r>
              <a:rPr lang="en-US" sz="2200" dirty="0">
                <a:latin typeface="Times New Roman" panose="02020603050405020304" pitchFamily="18" charset="0"/>
                <a:cs typeface="Times New Roman" panose="02020603050405020304" pitchFamily="18" charset="0"/>
              </a:rPr>
              <a:t>Thus, it is necessary to precisely define the function and classify all the functions into two categories as follows</a:t>
            </a:r>
          </a:p>
          <a:p>
            <a:pPr marL="379800" indent="-342900">
              <a:spcBef>
                <a:spcPts val="0"/>
              </a:spcBef>
              <a:buFont typeface="Wingdings" panose="05000000000000000000" pitchFamily="2" charset="2"/>
              <a:buChar char="Ø"/>
            </a:pPr>
            <a:r>
              <a:rPr lang="en-US" sz="2200" dirty="0">
                <a:latin typeface="Times New Roman" panose="02020603050405020304" pitchFamily="18" charset="0"/>
                <a:cs typeface="Times New Roman" panose="02020603050405020304" pitchFamily="18" charset="0"/>
              </a:rPr>
              <a:t>	(1) Basic function </a:t>
            </a:r>
          </a:p>
          <a:p>
            <a:pPr marL="379800" indent="-342900">
              <a:spcBef>
                <a:spcPts val="0"/>
              </a:spcBef>
              <a:buFont typeface="Wingdings" panose="05000000000000000000" pitchFamily="2" charset="2"/>
              <a:buChar char="Ø"/>
            </a:pPr>
            <a:r>
              <a:rPr lang="en-US" sz="2200" dirty="0">
                <a:latin typeface="Times New Roman" panose="02020603050405020304" pitchFamily="18" charset="0"/>
                <a:cs typeface="Times New Roman" panose="02020603050405020304" pitchFamily="18" charset="0"/>
              </a:rPr>
              <a:t>	(2) Secondary function</a:t>
            </a:r>
          </a:p>
          <a:p>
            <a:pPr marL="792900" lvl="1" indent="-342900">
              <a:spcBef>
                <a:spcPts val="0"/>
              </a:spcBef>
              <a:buFont typeface="Wingdings" panose="05000000000000000000" pitchFamily="2" charset="2"/>
              <a:buChar char="Ø"/>
            </a:pPr>
            <a:r>
              <a:rPr lang="en-US" sz="2200" dirty="0">
                <a:latin typeface="Times New Roman" panose="02020603050405020304" pitchFamily="18" charset="0"/>
                <a:cs typeface="Times New Roman" panose="02020603050405020304" pitchFamily="18" charset="0"/>
              </a:rPr>
              <a:t>(i) Desirable (required) secondary function and </a:t>
            </a:r>
          </a:p>
          <a:p>
            <a:pPr marL="792900" lvl="1" indent="-342900">
              <a:spcBef>
                <a:spcPts val="0"/>
              </a:spcBef>
              <a:buFont typeface="Wingdings" panose="05000000000000000000" pitchFamily="2" charset="2"/>
              <a:buChar char="Ø"/>
            </a:pPr>
            <a:r>
              <a:rPr lang="en-US" sz="2200" dirty="0">
                <a:latin typeface="Times New Roman" panose="02020603050405020304" pitchFamily="18" charset="0"/>
                <a:cs typeface="Times New Roman" panose="02020603050405020304" pitchFamily="18" charset="0"/>
              </a:rPr>
              <a:t>(ii) Un-desirable (not required) secondary function.</a:t>
            </a:r>
          </a:p>
          <a:p>
            <a:pPr marL="342900" lvl="1" indent="-342900">
              <a:spcBef>
                <a:spcPts val="0"/>
              </a:spcBef>
              <a:buFont typeface="Wingdings" panose="05000000000000000000" pitchFamily="2" charset="2"/>
              <a:buChar char="Ø"/>
            </a:pPr>
            <a:r>
              <a:rPr lang="en-US" sz="2200" dirty="0">
                <a:latin typeface="Times New Roman" panose="02020603050405020304" pitchFamily="18" charset="0"/>
                <a:cs typeface="Times New Roman" panose="02020603050405020304" pitchFamily="18" charset="0"/>
              </a:rPr>
              <a:t>There are four questions to be asked: </a:t>
            </a:r>
          </a:p>
          <a:p>
            <a:pPr marL="457200" lvl="1" indent="-457200">
              <a:spcBef>
                <a:spcPts val="0"/>
              </a:spcBef>
              <a:buClr>
                <a:srgbClr val="FFC000"/>
              </a:buClr>
              <a:buSzPct val="104000"/>
              <a:buFont typeface="Wingdings" panose="05000000000000000000" pitchFamily="2" charset="2"/>
              <a:buChar char="Ø"/>
            </a:pPr>
            <a:r>
              <a:rPr lang="en-US" sz="2200" dirty="0">
                <a:latin typeface="Times New Roman" panose="02020603050405020304" pitchFamily="18" charset="0"/>
                <a:cs typeface="Times New Roman" panose="02020603050405020304" pitchFamily="18" charset="0"/>
              </a:rPr>
              <a:t>What does it do?</a:t>
            </a:r>
          </a:p>
          <a:p>
            <a:pPr marL="457200" lvl="1" indent="-457200">
              <a:spcBef>
                <a:spcPts val="0"/>
              </a:spcBef>
              <a:buClr>
                <a:srgbClr val="FFC000"/>
              </a:buClr>
              <a:buSzPct val="104000"/>
              <a:buFont typeface="Wingdings" panose="05000000000000000000" pitchFamily="2" charset="2"/>
              <a:buChar char="Ø"/>
            </a:pPr>
            <a:r>
              <a:rPr lang="en-US" sz="2200" dirty="0">
                <a:latin typeface="Times New Roman" panose="02020603050405020304" pitchFamily="18" charset="0"/>
                <a:cs typeface="Times New Roman" panose="02020603050405020304" pitchFamily="18" charset="0"/>
              </a:rPr>
              <a:t>What else does it do? </a:t>
            </a:r>
          </a:p>
          <a:p>
            <a:pPr marL="457200" lvl="1" indent="-457200">
              <a:spcBef>
                <a:spcPts val="0"/>
              </a:spcBef>
              <a:buClr>
                <a:srgbClr val="FFC000"/>
              </a:buClr>
              <a:buSzPct val="104000"/>
              <a:buFont typeface="Wingdings" panose="05000000000000000000" pitchFamily="2" charset="2"/>
              <a:buChar char="Ø"/>
            </a:pPr>
            <a:r>
              <a:rPr lang="en-US" sz="2200" dirty="0">
                <a:latin typeface="Times New Roman" panose="02020603050405020304" pitchFamily="18" charset="0"/>
                <a:cs typeface="Times New Roman" panose="02020603050405020304" pitchFamily="18" charset="0"/>
              </a:rPr>
              <a:t>What does customer need?</a:t>
            </a:r>
          </a:p>
          <a:p>
            <a:pPr marL="457200" lvl="1" indent="-457200">
              <a:spcBef>
                <a:spcPts val="0"/>
              </a:spcBef>
              <a:buClr>
                <a:srgbClr val="FFC000"/>
              </a:buClr>
              <a:buSzPct val="104000"/>
              <a:buFont typeface="Wingdings" panose="05000000000000000000" pitchFamily="2" charset="2"/>
              <a:buChar char="Ø"/>
            </a:pPr>
            <a:r>
              <a:rPr lang="en-US" sz="2200" dirty="0">
                <a:latin typeface="Times New Roman" panose="02020603050405020304" pitchFamily="18" charset="0"/>
                <a:cs typeface="Times New Roman" panose="02020603050405020304" pitchFamily="18" charset="0"/>
              </a:rPr>
              <a:t>Is the customer willing to pay for function(s) performed by the product</a:t>
            </a:r>
            <a:endParaRPr lang="en-IN"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424897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CB4C090-6D41-050E-D39E-2B7646F17F30}"/>
              </a:ext>
            </a:extLst>
          </p:cNvPr>
          <p:cNvSpPr>
            <a:spLocks noGrp="1"/>
          </p:cNvSpPr>
          <p:nvPr>
            <p:ph type="title"/>
          </p:nvPr>
        </p:nvSpPr>
        <p:spPr>
          <a:xfrm>
            <a:off x="762000" y="152400"/>
            <a:ext cx="10353762" cy="381000"/>
          </a:xfrm>
        </p:spPr>
        <p:txBody>
          <a:bodyPr>
            <a:normAutofit fontScale="90000"/>
          </a:bodyPr>
          <a:lstStyle/>
          <a:p>
            <a:r>
              <a:rPr lang="en-IN" sz="3200" b="1" dirty="0">
                <a:solidFill>
                  <a:srgbClr val="FF0000"/>
                </a:solidFill>
                <a:effectLst/>
              </a:rPr>
              <a:t>EVALUATION OF FUNCTION</a:t>
            </a:r>
          </a:p>
        </p:txBody>
      </p:sp>
      <p:sp>
        <p:nvSpPr>
          <p:cNvPr id="3" name="Content Placeholder 2">
            <a:extLst>
              <a:ext uri="{FF2B5EF4-FFF2-40B4-BE49-F238E27FC236}">
                <a16:creationId xmlns:a16="http://schemas.microsoft.com/office/drawing/2014/main" xmlns="" id="{A8A197A4-43D3-4EE5-D739-DCD671336439}"/>
              </a:ext>
            </a:extLst>
          </p:cNvPr>
          <p:cNvSpPr>
            <a:spLocks noGrp="1"/>
          </p:cNvSpPr>
          <p:nvPr>
            <p:ph idx="1"/>
          </p:nvPr>
        </p:nvSpPr>
        <p:spPr>
          <a:xfrm>
            <a:off x="381000" y="736209"/>
            <a:ext cx="11430000" cy="6096000"/>
          </a:xfrm>
        </p:spPr>
        <p:txBody>
          <a:bodyPr>
            <a:noAutofit/>
          </a:bodyPr>
          <a:lstStyle/>
          <a:p>
            <a:pPr marL="36900" indent="0" algn="just">
              <a:spcBef>
                <a:spcPts val="0"/>
              </a:spcBef>
              <a:buClr>
                <a:srgbClr val="FF0000"/>
              </a:buClr>
              <a:buSzPct val="106000"/>
              <a:buNone/>
            </a:pPr>
            <a:r>
              <a:rPr lang="en-US" sz="2200" dirty="0">
                <a:latin typeface="Times New Roman" panose="02020603050405020304" pitchFamily="18" charset="0"/>
                <a:cs typeface="Times New Roman" panose="02020603050405020304" pitchFamily="18" charset="0"/>
              </a:rPr>
              <a:t>Guidelines for evaluation of function are as follows:</a:t>
            </a:r>
          </a:p>
          <a:p>
            <a:pPr marL="494100" indent="-457200" algn="just">
              <a:spcBef>
                <a:spcPts val="0"/>
              </a:spcBef>
              <a:buClr>
                <a:srgbClr val="FF0000"/>
              </a:buClr>
              <a:buSzPct val="106000"/>
              <a:buFont typeface="+mj-lt"/>
              <a:buAutoNum type="arabicPeriod"/>
            </a:pPr>
            <a:r>
              <a:rPr lang="en-US" sz="2200" dirty="0">
                <a:latin typeface="Times New Roman" panose="02020603050405020304" pitchFamily="18" charset="0"/>
                <a:cs typeface="Times New Roman" panose="02020603050405020304" pitchFamily="18" charset="0"/>
              </a:rPr>
              <a:t>Express function in two words: </a:t>
            </a:r>
          </a:p>
          <a:p>
            <a:pPr algn="just">
              <a:spcBef>
                <a:spcPts val="0"/>
              </a:spcBef>
              <a:buClr>
                <a:srgbClr val="FF0000"/>
              </a:buClr>
              <a:buSzPct val="106000"/>
              <a:buFont typeface="Wingdings" panose="05000000000000000000" pitchFamily="2" charset="2"/>
              <a:buChar char="Ø"/>
            </a:pPr>
            <a:r>
              <a:rPr lang="en-US" sz="2200" dirty="0">
                <a:latin typeface="Times New Roman" panose="02020603050405020304" pitchFamily="18" charset="0"/>
                <a:cs typeface="Times New Roman" panose="02020603050405020304" pitchFamily="18" charset="0"/>
              </a:rPr>
              <a:t>	State the function in two words a verb and a 'noun. However, in certain cases an adjective added to the function may help to reduce ambiguity.</a:t>
            </a:r>
          </a:p>
          <a:p>
            <a:pPr algn="just">
              <a:spcBef>
                <a:spcPts val="0"/>
              </a:spcBef>
              <a:buClr>
                <a:srgbClr val="FF0000"/>
              </a:buClr>
              <a:buSzPct val="106000"/>
              <a:buFont typeface="Wingdings" panose="05000000000000000000" pitchFamily="2" charset="2"/>
              <a:buChar char="Ø"/>
            </a:pPr>
            <a:r>
              <a:rPr lang="en-US" sz="2200" dirty="0">
                <a:latin typeface="Times New Roman" panose="02020603050405020304" pitchFamily="18" charset="0"/>
                <a:cs typeface="Times New Roman" panose="02020603050405020304" pitchFamily="18" charset="0"/>
              </a:rPr>
              <a:t>Ex: function of lathe may be Collectively written as 'machine work piece’ and At the same time the function of milling machine can also be written as 'machine work piece. To avoid ambiguity the function of lathe may be written as machine work piece (cylindrical) and that of milling machine as machine work piece (flat).</a:t>
            </a:r>
          </a:p>
          <a:p>
            <a:pPr algn="just">
              <a:spcBef>
                <a:spcPts val="0"/>
              </a:spcBef>
              <a:buClr>
                <a:srgbClr val="FF0000"/>
              </a:buClr>
              <a:buSzPct val="106000"/>
              <a:buFont typeface="Wingdings" panose="05000000000000000000" pitchFamily="2" charset="2"/>
              <a:buChar char="Ø"/>
            </a:pPr>
            <a:r>
              <a:rPr lang="en-US" sz="2200" dirty="0">
                <a:latin typeface="Times New Roman" panose="02020603050405020304" pitchFamily="18" charset="0"/>
                <a:cs typeface="Times New Roman" panose="02020603050405020304" pitchFamily="18" charset="0"/>
              </a:rPr>
              <a:t>The two word abridgement offers two advantages: </a:t>
            </a:r>
          </a:p>
          <a:p>
            <a:pPr lvl="1" algn="just">
              <a:spcBef>
                <a:spcPts val="0"/>
              </a:spcBef>
              <a:buClr>
                <a:srgbClr val="FF0000"/>
              </a:buClr>
              <a:buSzPct val="106000"/>
              <a:buFont typeface="Wingdings" panose="05000000000000000000" pitchFamily="2" charset="2"/>
              <a:buChar char="Ø"/>
            </a:pPr>
            <a:r>
              <a:rPr lang="en-US" sz="2200" dirty="0">
                <a:latin typeface="Times New Roman" panose="02020603050405020304" pitchFamily="18" charset="0"/>
                <a:cs typeface="Times New Roman" panose="02020603050405020304" pitchFamily="18" charset="0"/>
              </a:rPr>
              <a:t>The description pin points the function. </a:t>
            </a:r>
          </a:p>
          <a:p>
            <a:pPr lvl="1" algn="just">
              <a:spcBef>
                <a:spcPts val="0"/>
              </a:spcBef>
              <a:buClr>
                <a:srgbClr val="FF0000"/>
              </a:buClr>
              <a:buSzPct val="106000"/>
              <a:buFont typeface="Wingdings" panose="05000000000000000000" pitchFamily="2" charset="2"/>
              <a:buChar char="Ø"/>
            </a:pPr>
            <a:r>
              <a:rPr lang="en-US" sz="2200" dirty="0">
                <a:latin typeface="Times New Roman" panose="02020603050405020304" pitchFamily="18" charset="0"/>
                <a:cs typeface="Times New Roman" panose="02020603050405020304" pitchFamily="18" charset="0"/>
              </a:rPr>
              <a:t>Possible alternative solutions for providing the function are not </a:t>
            </a:r>
            <a:r>
              <a:rPr lang="en-US" sz="2200" dirty="0" err="1" smtClean="0">
                <a:latin typeface="Times New Roman" panose="02020603050405020304" pitchFamily="18" charset="0"/>
                <a:cs typeface="Times New Roman" panose="02020603050405020304" pitchFamily="18" charset="0"/>
              </a:rPr>
              <a:t>underestricted</a:t>
            </a:r>
            <a:r>
              <a:rPr lang="en-US" sz="2200" dirty="0">
                <a:latin typeface="Times New Roman" panose="02020603050405020304" pitchFamily="18" charset="0"/>
                <a:cs typeface="Times New Roman" panose="02020603050405020304" pitchFamily="18" charset="0"/>
              </a:rPr>
              <a:t>. </a:t>
            </a:r>
          </a:p>
          <a:p>
            <a:pPr marL="494100" indent="-457200" algn="just">
              <a:spcBef>
                <a:spcPts val="0"/>
              </a:spcBef>
              <a:buClr>
                <a:srgbClr val="FF0000"/>
              </a:buClr>
              <a:buSzPct val="106000"/>
              <a:buFont typeface="+mj-lt"/>
              <a:buAutoNum type="arabicPeriod" startAt="2"/>
            </a:pPr>
            <a:r>
              <a:rPr lang="en-US" sz="2200" dirty="0">
                <a:latin typeface="Times New Roman" panose="02020603050405020304" pitchFamily="18" charset="0"/>
                <a:cs typeface="Times New Roman" panose="02020603050405020304" pitchFamily="18" charset="0"/>
              </a:rPr>
              <a:t>Quantify noun: </a:t>
            </a:r>
          </a:p>
          <a:p>
            <a:pPr algn="just">
              <a:spcBef>
                <a:spcPts val="0"/>
              </a:spcBef>
              <a:buClr>
                <a:srgbClr val="FF0000"/>
              </a:buClr>
              <a:buSzPct val="106000"/>
              <a:buFont typeface="Wingdings" panose="05000000000000000000" pitchFamily="2" charset="2"/>
              <a:buChar char="Ø"/>
            </a:pPr>
            <a:r>
              <a:rPr lang="en-US" sz="2200" dirty="0">
                <a:latin typeface="Times New Roman" panose="02020603050405020304" pitchFamily="18" charset="0"/>
                <a:cs typeface="Times New Roman" panose="02020603050405020304" pitchFamily="18" charset="0"/>
              </a:rPr>
              <a:t>The nouns should be preferably quantifiable, for example circulate air (in m</a:t>
            </a:r>
            <a:r>
              <a:rPr lang="en-US" sz="2200" baseline="30000" dirty="0">
                <a:latin typeface="Times New Roman" panose="02020603050405020304" pitchFamily="18" charset="0"/>
                <a:cs typeface="Times New Roman" panose="02020603050405020304" pitchFamily="18" charset="0"/>
              </a:rPr>
              <a:t>3</a:t>
            </a:r>
            <a:r>
              <a:rPr lang="en-US" sz="2200" dirty="0">
                <a:latin typeface="Times New Roman" panose="02020603050405020304" pitchFamily="18" charset="0"/>
                <a:cs typeface="Times New Roman" panose="02020603050405020304" pitchFamily="18" charset="0"/>
              </a:rPr>
              <a:t>/sec), low weight (in kg), high strength on N/m</a:t>
            </a:r>
            <a:r>
              <a:rPr lang="en-US" sz="2200" baseline="30000" dirty="0">
                <a:latin typeface="Times New Roman" panose="02020603050405020304" pitchFamily="18" charset="0"/>
                <a:cs typeface="Times New Roman" panose="02020603050405020304" pitchFamily="18" charset="0"/>
              </a:rPr>
              <a:t>2</a:t>
            </a:r>
            <a:r>
              <a:rPr lang="en-US" sz="2200" dirty="0">
                <a:latin typeface="Times New Roman" panose="02020603050405020304" pitchFamily="18" charset="0"/>
                <a:cs typeface="Times New Roman" panose="02020603050405020304" pitchFamily="18" charset="0"/>
              </a:rPr>
              <a:t>, increase mechanical advantage (in Newton) But there may be many cases where the quantification may not be possible, ex: machine work piece, pan metal, indicate presence etc.,</a:t>
            </a:r>
          </a:p>
          <a:p>
            <a:pPr algn="just">
              <a:spcBef>
                <a:spcPts val="0"/>
              </a:spcBef>
              <a:buClr>
                <a:srgbClr val="FF0000"/>
              </a:buClr>
              <a:buSzPct val="106000"/>
            </a:pPr>
            <a:endParaRPr lang="en-IN"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76927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E48F7FB0-A6EE-DCA4-7A3C-DB7AAE2E4789}"/>
              </a:ext>
            </a:extLst>
          </p:cNvPr>
          <p:cNvSpPr>
            <a:spLocks noGrp="1"/>
          </p:cNvSpPr>
          <p:nvPr>
            <p:ph idx="1"/>
          </p:nvPr>
        </p:nvSpPr>
        <p:spPr>
          <a:xfrm>
            <a:off x="381000" y="266700"/>
            <a:ext cx="11201400" cy="6324600"/>
          </a:xfrm>
        </p:spPr>
        <p:txBody>
          <a:bodyPr>
            <a:normAutofit/>
          </a:bodyPr>
          <a:lstStyle/>
          <a:p>
            <a:pPr marL="494100" indent="-457200" algn="just">
              <a:spcBef>
                <a:spcPts val="0"/>
              </a:spcBef>
              <a:buClr>
                <a:srgbClr val="FF0000"/>
              </a:buClr>
              <a:buSzPct val="103000"/>
              <a:buFont typeface="+mj-lt"/>
              <a:buAutoNum type="arabicPeriod" startAt="3"/>
            </a:pPr>
            <a:r>
              <a:rPr lang="en-US" sz="2300" dirty="0">
                <a:latin typeface="Times New Roman" panose="02020603050405020304" pitchFamily="18" charset="0"/>
                <a:cs typeface="Times New Roman" panose="02020603050405020304" pitchFamily="18" charset="0"/>
              </a:rPr>
              <a:t>Choose broad verbs: </a:t>
            </a:r>
          </a:p>
          <a:p>
            <a:pPr algn="just">
              <a:spcBef>
                <a:spcPts val="0"/>
              </a:spcBef>
              <a:buClr>
                <a:srgbClr val="FF0000"/>
              </a:buClr>
              <a:buSzPct val="103000"/>
            </a:pPr>
            <a:r>
              <a:rPr lang="en-US" sz="2300" dirty="0">
                <a:latin typeface="Times New Roman" panose="02020603050405020304" pitchFamily="18" charset="0"/>
                <a:cs typeface="Times New Roman" panose="02020603050405020304" pitchFamily="18" charset="0"/>
              </a:rPr>
              <a:t>	Keep the function definition simple and choose verbs as broad as possible. </a:t>
            </a:r>
          </a:p>
          <a:p>
            <a:pPr algn="just">
              <a:spcBef>
                <a:spcPts val="0"/>
              </a:spcBef>
              <a:buClr>
                <a:srgbClr val="FF0000"/>
              </a:buClr>
              <a:buSzPct val="103000"/>
            </a:pPr>
            <a:r>
              <a:rPr lang="en-US" sz="2300" dirty="0">
                <a:latin typeface="Times New Roman" panose="02020603050405020304" pitchFamily="18" charset="0"/>
                <a:cs typeface="Times New Roman" panose="02020603050405020304" pitchFamily="18" charset="0"/>
              </a:rPr>
              <a:t>For example function of refrigerator would be written as ‘preserve food' not 'chill food' or 'chill water. The design methodology </a:t>
            </a:r>
            <a:r>
              <a:rPr lang="en-US" sz="2300" dirty="0" smtClean="0">
                <a:latin typeface="Times New Roman" panose="02020603050405020304" pitchFamily="18" charset="0"/>
                <a:cs typeface="Times New Roman" panose="02020603050405020304" pitchFamily="18" charset="0"/>
              </a:rPr>
              <a:t>to </a:t>
            </a:r>
            <a:r>
              <a:rPr lang="en-US" sz="2300" dirty="0">
                <a:latin typeface="Times New Roman" panose="02020603050405020304" pitchFamily="18" charset="0"/>
                <a:cs typeface="Times New Roman" panose="02020603050405020304" pitchFamily="18" charset="0"/>
              </a:rPr>
              <a:t>preserve </a:t>
            </a:r>
            <a:r>
              <a:rPr lang="en-US" sz="2300" dirty="0" smtClean="0">
                <a:latin typeface="Times New Roman" panose="02020603050405020304" pitchFamily="18" charset="0"/>
                <a:cs typeface="Times New Roman" panose="02020603050405020304" pitchFamily="18" charset="0"/>
              </a:rPr>
              <a:t>food in broad sense is </a:t>
            </a:r>
            <a:r>
              <a:rPr lang="en-US" sz="2300" dirty="0">
                <a:latin typeface="Times New Roman" panose="02020603050405020304" pitchFamily="18" charset="0"/>
                <a:cs typeface="Times New Roman" panose="02020603050405020304" pitchFamily="18" charset="0"/>
              </a:rPr>
              <a:t>by chilling food below certain temperature such that the growth of bacteria be suppressed and there by preserve food. This is the reason why a user gets </a:t>
            </a:r>
            <a:r>
              <a:rPr lang="en-US" sz="2300" dirty="0" smtClean="0">
                <a:latin typeface="Times New Roman" panose="02020603050405020304" pitchFamily="18" charset="0"/>
                <a:cs typeface="Times New Roman" panose="02020603050405020304" pitchFamily="18" charset="0"/>
              </a:rPr>
              <a:t>chilled </a:t>
            </a:r>
            <a:r>
              <a:rPr lang="en-US" sz="2300" dirty="0">
                <a:latin typeface="Times New Roman" panose="02020603050405020304" pitchFamily="18" charset="0"/>
                <a:cs typeface="Times New Roman" panose="02020603050405020304" pitchFamily="18" charset="0"/>
              </a:rPr>
              <a:t>food or chilled water to drink. If there would be methodology to suppress bacterial growth without chilling of food, then that equipment would not provide chilled food or chilled drinking water. </a:t>
            </a:r>
          </a:p>
          <a:p>
            <a:pPr marL="494100" indent="-457200" algn="just">
              <a:spcBef>
                <a:spcPts val="0"/>
              </a:spcBef>
              <a:buClr>
                <a:srgbClr val="FF0000"/>
              </a:buClr>
              <a:buSzPct val="103000"/>
              <a:buFont typeface="+mj-lt"/>
              <a:buAutoNum type="arabicPeriod" startAt="4"/>
            </a:pPr>
            <a:r>
              <a:rPr lang="en-US" sz="2300" dirty="0">
                <a:latin typeface="Times New Roman" panose="02020603050405020304" pitchFamily="18" charset="0"/>
                <a:cs typeface="Times New Roman" panose="02020603050405020304" pitchFamily="18" charset="0"/>
              </a:rPr>
              <a:t>Categorize function: </a:t>
            </a:r>
          </a:p>
          <a:p>
            <a:pPr algn="just">
              <a:spcBef>
                <a:spcPts val="0"/>
              </a:spcBef>
              <a:buClr>
                <a:srgbClr val="FF0000"/>
              </a:buClr>
              <a:buSzPct val="103000"/>
            </a:pPr>
            <a:r>
              <a:rPr lang="en-US" sz="2300" dirty="0">
                <a:latin typeface="Times New Roman" panose="02020603050405020304" pitchFamily="18" charset="0"/>
                <a:cs typeface="Times New Roman" panose="02020603050405020304" pitchFamily="18" charset="0"/>
              </a:rPr>
              <a:t>Divide all to the functions into two categories- i) Basic function ii) Secondary Function</a:t>
            </a:r>
          </a:p>
          <a:p>
            <a:pPr algn="just">
              <a:spcBef>
                <a:spcPts val="0"/>
              </a:spcBef>
              <a:buClr>
                <a:srgbClr val="FF0000"/>
              </a:buClr>
              <a:buSzPct val="103000"/>
            </a:pPr>
            <a:r>
              <a:rPr lang="en-US" sz="2300" dirty="0">
                <a:latin typeface="Times New Roman" panose="02020603050405020304" pitchFamily="18" charset="0"/>
                <a:cs typeface="Times New Roman" panose="02020603050405020304" pitchFamily="18" charset="0"/>
              </a:rPr>
              <a:t>To ascertain whether the function is basic or secondary, value engineering team members must ask a question "Will the customer purchase this product if the function under consideration is not accomplished? If the answer is "No". then the function is basic.</a:t>
            </a:r>
          </a:p>
          <a:p>
            <a:pPr algn="just">
              <a:spcBef>
                <a:spcPts val="0"/>
              </a:spcBef>
            </a:pPr>
            <a:endParaRPr lang="en-IN" sz="23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84580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26121203-CD64-B5BF-B1F9-8F7BEB1566C5}"/>
              </a:ext>
            </a:extLst>
          </p:cNvPr>
          <p:cNvSpPr>
            <a:spLocks noGrp="1"/>
          </p:cNvSpPr>
          <p:nvPr>
            <p:ph idx="1"/>
          </p:nvPr>
        </p:nvSpPr>
        <p:spPr>
          <a:xfrm>
            <a:off x="457200" y="533400"/>
            <a:ext cx="10815681" cy="4058751"/>
          </a:xfrm>
        </p:spPr>
        <p:txBody>
          <a:bodyPr>
            <a:noAutofit/>
          </a:bodyPr>
          <a:lstStyle/>
          <a:p>
            <a:pPr marL="494100" indent="-457200" algn="just">
              <a:spcBef>
                <a:spcPts val="0"/>
              </a:spcBef>
              <a:buClr>
                <a:srgbClr val="FF0000"/>
              </a:buClr>
              <a:buSzPct val="107000"/>
              <a:buFont typeface="+mj-lt"/>
              <a:buAutoNum type="arabicPeriod" startAt="5"/>
            </a:pPr>
            <a:r>
              <a:rPr lang="en-US" sz="2600" dirty="0">
                <a:latin typeface="Times New Roman" panose="02020603050405020304" pitchFamily="18" charset="0"/>
                <a:cs typeface="Times New Roman" panose="02020603050405020304" pitchFamily="18" charset="0"/>
              </a:rPr>
              <a:t>Emphasize on aesthetics: </a:t>
            </a:r>
          </a:p>
          <a:p>
            <a:pPr algn="just">
              <a:spcBef>
                <a:spcPts val="0"/>
              </a:spcBef>
              <a:buClr>
                <a:srgbClr val="FF0000"/>
              </a:buClr>
              <a:buSzPct val="107000"/>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Give due emphasis to aesthetic function. Different Products are expected to perform different degree of aesthetic function. </a:t>
            </a:r>
          </a:p>
          <a:p>
            <a:pPr algn="just">
              <a:spcBef>
                <a:spcPts val="0"/>
              </a:spcBef>
              <a:buClr>
                <a:srgbClr val="FF0000"/>
              </a:buClr>
              <a:buSzPct val="107000"/>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Industrial products like gears, tools, sprocket, chain, machine has hardly any aesthetic function perform, but domestic products like wrist watch, television, refrigerator, toaster, king stove, travelling bag, utensils perform aesthetic functions to varying degree.</a:t>
            </a:r>
          </a:p>
          <a:p>
            <a:pPr algn="just">
              <a:spcBef>
                <a:spcPts val="0"/>
              </a:spcBef>
              <a:buClr>
                <a:srgbClr val="FF0000"/>
              </a:buClr>
              <a:buSzPct val="107000"/>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Wrist watch with Rexene belt may cost Rs. 100 to Rs. 200, whereas same watch with gold plated chain may cost in the range of Rs. 1000 to Rs. 2000; and same watch when studded with diamond may cost Rs. 10,000 to Rs. 1,00,000. Different customer segments are available for different wrist watches.</a:t>
            </a:r>
            <a:endParaRPr lang="en-IN"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823476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52400"/>
            <a:ext cx="8763000" cy="533400"/>
          </a:xfrm>
        </p:spPr>
        <p:txBody>
          <a:bodyPr>
            <a:normAutofit fontScale="90000"/>
          </a:bodyPr>
          <a:lstStyle/>
          <a:p>
            <a:r>
              <a:rPr lang="en-US" b="1" dirty="0">
                <a:solidFill>
                  <a:schemeClr val="tx1"/>
                </a:solidFill>
              </a:rPr>
              <a:t>SPECULATION (CREATION) PHASE</a:t>
            </a:r>
          </a:p>
        </p:txBody>
      </p:sp>
      <p:sp>
        <p:nvSpPr>
          <p:cNvPr id="4" name="Content Placeholder 3"/>
          <p:cNvSpPr>
            <a:spLocks noGrp="1"/>
          </p:cNvSpPr>
          <p:nvPr>
            <p:ph idx="1"/>
          </p:nvPr>
        </p:nvSpPr>
        <p:spPr>
          <a:xfrm>
            <a:off x="533400" y="838200"/>
            <a:ext cx="11430000" cy="5562600"/>
          </a:xfrm>
        </p:spPr>
        <p:txBody>
          <a:bodyPr>
            <a:noAutofit/>
          </a:bodyPr>
          <a:lstStyle/>
          <a:p>
            <a:pPr algn="just">
              <a:spcBef>
                <a:spcPts val="0"/>
              </a:spcBef>
              <a:buClr>
                <a:srgbClr val="FF0000"/>
              </a:buClr>
              <a:buSzPct val="108000"/>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The objective of this phase is to generate a large number of new ideas in a conceptual form for accomplishing the identified basic function(s).</a:t>
            </a:r>
          </a:p>
          <a:p>
            <a:pPr algn="just">
              <a:spcBef>
                <a:spcPts val="0"/>
              </a:spcBef>
              <a:buClr>
                <a:srgbClr val="FF0000"/>
              </a:buClr>
              <a:buSzPct val="108000"/>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Accomplishing this phase should result in the answering the questions like </a:t>
            </a:r>
          </a:p>
          <a:p>
            <a:pPr algn="just">
              <a:spcBef>
                <a:spcPts val="0"/>
              </a:spcBef>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	(1) What else would perform the function(s)?</a:t>
            </a:r>
          </a:p>
          <a:p>
            <a:pPr algn="just">
              <a:spcBef>
                <a:spcPts val="0"/>
              </a:spcBef>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	(2) How else can the function be performed? </a:t>
            </a:r>
          </a:p>
          <a:p>
            <a:pPr algn="just">
              <a:spcBef>
                <a:spcPts val="0"/>
              </a:spcBef>
              <a:buClr>
                <a:srgbClr val="FF0000"/>
              </a:buClr>
              <a:buSzPct val="110000"/>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The completeness and comprehensiveness of the answer to these questions determine, to a great extent the calibre and effectiveness of value work.</a:t>
            </a:r>
          </a:p>
          <a:p>
            <a:pPr algn="just">
              <a:spcBef>
                <a:spcPts val="0"/>
              </a:spcBef>
              <a:buClr>
                <a:srgbClr val="FF0000"/>
              </a:buClr>
              <a:buSzPct val="110000"/>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The success of this phase depends on the adoption of ‘Free Thinking- Lateral Approach’ by all Members of VE Team.</a:t>
            </a:r>
          </a:p>
          <a:p>
            <a:pPr algn="just">
              <a:spcBef>
                <a:spcPts val="0"/>
              </a:spcBef>
              <a:buClr>
                <a:srgbClr val="FF0000"/>
              </a:buClr>
              <a:buSzPct val="106000"/>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 The ideas generated during this phase are recorded before proceeding to the next phase.</a:t>
            </a:r>
          </a:p>
          <a:p>
            <a:pPr algn="just">
              <a:spcBef>
                <a:spcPts val="0"/>
              </a:spcBef>
              <a:buClr>
                <a:srgbClr val="FF0000"/>
              </a:buClr>
              <a:buSzPct val="106000"/>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Larger the number of alternatives identified and higher the quality of identified alternatives, the greater would be chances of developing an outstanding solution.</a:t>
            </a:r>
          </a:p>
          <a:p>
            <a:pPr algn="just">
              <a:spcBef>
                <a:spcPts val="0"/>
              </a:spcBef>
              <a:buClr>
                <a:srgbClr val="FF0000"/>
              </a:buClr>
              <a:buSzPct val="106000"/>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 However, additional alternatives which have not been considered will exists regardless of the skill and proficiency of the value team. </a:t>
            </a:r>
          </a:p>
        </p:txBody>
      </p:sp>
    </p:spTree>
    <p:extLst>
      <p:ext uri="{BB962C8B-B14F-4D97-AF65-F5344CB8AC3E}">
        <p14:creationId xmlns:p14="http://schemas.microsoft.com/office/powerpoint/2010/main" val="1868053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fade">
                                      <p:cBhvr>
                                        <p:cTn id="28" dur="1000"/>
                                        <p:tgtEl>
                                          <p:spTgt spid="4">
                                            <p:txEl>
                                              <p:pRg st="3" end="3"/>
                                            </p:txEl>
                                          </p:spTgt>
                                        </p:tgtEl>
                                      </p:cBhvr>
                                    </p:animEffect>
                                    <p:anim calcmode="lin" valueType="num">
                                      <p:cBhvr>
                                        <p:cTn id="29"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Effect transition="in" filter="fade">
                                      <p:cBhvr>
                                        <p:cTn id="35" dur="1000"/>
                                        <p:tgtEl>
                                          <p:spTgt spid="4">
                                            <p:txEl>
                                              <p:pRg st="4" end="4"/>
                                            </p:txEl>
                                          </p:spTgt>
                                        </p:tgtEl>
                                      </p:cBhvr>
                                    </p:animEffect>
                                    <p:anim calcmode="lin" valueType="num">
                                      <p:cBhvr>
                                        <p:cTn id="36"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4">
                                            <p:txEl>
                                              <p:pRg st="5" end="5"/>
                                            </p:txEl>
                                          </p:spTgt>
                                        </p:tgtEl>
                                        <p:attrNameLst>
                                          <p:attrName>style.visibility</p:attrName>
                                        </p:attrNameLst>
                                      </p:cBhvr>
                                      <p:to>
                                        <p:strVal val="visible"/>
                                      </p:to>
                                    </p:set>
                                    <p:animEffect transition="in" filter="fade">
                                      <p:cBhvr>
                                        <p:cTn id="42" dur="1000"/>
                                        <p:tgtEl>
                                          <p:spTgt spid="4">
                                            <p:txEl>
                                              <p:pRg st="5" end="5"/>
                                            </p:txEl>
                                          </p:spTgt>
                                        </p:tgtEl>
                                      </p:cBhvr>
                                    </p:animEffect>
                                    <p:anim calcmode="lin" valueType="num">
                                      <p:cBhvr>
                                        <p:cTn id="43"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4">
                                            <p:txEl>
                                              <p:pRg st="6" end="6"/>
                                            </p:txEl>
                                          </p:spTgt>
                                        </p:tgtEl>
                                        <p:attrNameLst>
                                          <p:attrName>style.visibility</p:attrName>
                                        </p:attrNameLst>
                                      </p:cBhvr>
                                      <p:to>
                                        <p:strVal val="visible"/>
                                      </p:to>
                                    </p:set>
                                    <p:animEffect transition="in" filter="fade">
                                      <p:cBhvr>
                                        <p:cTn id="49" dur="1000"/>
                                        <p:tgtEl>
                                          <p:spTgt spid="4">
                                            <p:txEl>
                                              <p:pRg st="6" end="6"/>
                                            </p:txEl>
                                          </p:spTgt>
                                        </p:tgtEl>
                                      </p:cBhvr>
                                    </p:animEffect>
                                    <p:anim calcmode="lin" valueType="num">
                                      <p:cBhvr>
                                        <p:cTn id="50"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4">
                                            <p:txEl>
                                              <p:pRg st="7" end="7"/>
                                            </p:txEl>
                                          </p:spTgt>
                                        </p:tgtEl>
                                        <p:attrNameLst>
                                          <p:attrName>style.visibility</p:attrName>
                                        </p:attrNameLst>
                                      </p:cBhvr>
                                      <p:to>
                                        <p:strVal val="visible"/>
                                      </p:to>
                                    </p:set>
                                    <p:animEffect transition="in" filter="fade">
                                      <p:cBhvr>
                                        <p:cTn id="56" dur="1000"/>
                                        <p:tgtEl>
                                          <p:spTgt spid="4">
                                            <p:txEl>
                                              <p:pRg st="7" end="7"/>
                                            </p:txEl>
                                          </p:spTgt>
                                        </p:tgtEl>
                                      </p:cBhvr>
                                    </p:animEffect>
                                    <p:anim calcmode="lin" valueType="num">
                                      <p:cBhvr>
                                        <p:cTn id="57"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4">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4">
                                            <p:txEl>
                                              <p:pRg st="8" end="8"/>
                                            </p:txEl>
                                          </p:spTgt>
                                        </p:tgtEl>
                                        <p:attrNameLst>
                                          <p:attrName>style.visibility</p:attrName>
                                        </p:attrNameLst>
                                      </p:cBhvr>
                                      <p:to>
                                        <p:strVal val="visible"/>
                                      </p:to>
                                    </p:set>
                                    <p:animEffect transition="in" filter="fade">
                                      <p:cBhvr>
                                        <p:cTn id="63" dur="1000"/>
                                        <p:tgtEl>
                                          <p:spTgt spid="4">
                                            <p:txEl>
                                              <p:pRg st="8" end="8"/>
                                            </p:txEl>
                                          </p:spTgt>
                                        </p:tgtEl>
                                      </p:cBhvr>
                                    </p:animEffect>
                                    <p:anim calcmode="lin" valueType="num">
                                      <p:cBhvr>
                                        <p:cTn id="64" dur="10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4">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304800"/>
            <a:ext cx="10820400" cy="6248400"/>
          </a:xfrm>
        </p:spPr>
        <p:txBody>
          <a:bodyPr>
            <a:normAutofit/>
          </a:bodyPr>
          <a:lstStyle/>
          <a:p>
            <a:pPr marL="0" indent="0" algn="just">
              <a:spcBef>
                <a:spcPts val="1200"/>
              </a:spcBef>
              <a:buNone/>
            </a:pPr>
            <a:r>
              <a:rPr lang="en-US" sz="2600" dirty="0">
                <a:latin typeface="Times New Roman" panose="02020603050405020304" pitchFamily="18" charset="0"/>
                <a:cs typeface="Times New Roman" panose="02020603050405020304" pitchFamily="18" charset="0"/>
              </a:rPr>
              <a:t>Techniques for evolving new Ideas:</a:t>
            </a:r>
          </a:p>
          <a:p>
            <a:pPr marL="514350" indent="-514350" algn="just">
              <a:spcBef>
                <a:spcPts val="1200"/>
              </a:spcBef>
              <a:buClr>
                <a:srgbClr val="FF0000"/>
              </a:buClr>
              <a:buSzPct val="104000"/>
              <a:buAutoNum type="arabicPeriod"/>
            </a:pPr>
            <a:r>
              <a:rPr lang="en-US" sz="2600" dirty="0">
                <a:latin typeface="Times New Roman" panose="02020603050405020304" pitchFamily="18" charset="0"/>
                <a:cs typeface="Times New Roman" panose="02020603050405020304" pitchFamily="18" charset="0"/>
              </a:rPr>
              <a:t>Brain Storming</a:t>
            </a:r>
          </a:p>
          <a:p>
            <a:pPr marL="514350" indent="-514350" algn="just">
              <a:spcBef>
                <a:spcPts val="1200"/>
              </a:spcBef>
              <a:buClr>
                <a:srgbClr val="FF0000"/>
              </a:buClr>
              <a:buSzPct val="104000"/>
              <a:buAutoNum type="arabicPeriod"/>
            </a:pPr>
            <a:r>
              <a:rPr lang="en-US" sz="2600" dirty="0">
                <a:latin typeface="Times New Roman" panose="02020603050405020304" pitchFamily="18" charset="0"/>
                <a:cs typeface="Times New Roman" panose="02020603050405020304" pitchFamily="18" charset="0"/>
              </a:rPr>
              <a:t>Blast, Create and Refine</a:t>
            </a:r>
          </a:p>
          <a:p>
            <a:pPr marL="514350" indent="-514350" algn="just">
              <a:spcBef>
                <a:spcPts val="1200"/>
              </a:spcBef>
              <a:buClr>
                <a:srgbClr val="FF0000"/>
              </a:buClr>
              <a:buSzPct val="104000"/>
              <a:buAutoNum type="arabicPeriod"/>
            </a:pPr>
            <a:r>
              <a:rPr lang="en-US" sz="2600" dirty="0">
                <a:latin typeface="Times New Roman" panose="02020603050405020304" pitchFamily="18" charset="0"/>
                <a:cs typeface="Times New Roman" panose="02020603050405020304" pitchFamily="18" charset="0"/>
              </a:rPr>
              <a:t>Check list</a:t>
            </a:r>
          </a:p>
          <a:p>
            <a:pPr marL="514350" indent="-514350" algn="just">
              <a:spcBef>
                <a:spcPts val="1200"/>
              </a:spcBef>
              <a:buClr>
                <a:srgbClr val="FF0000"/>
              </a:buClr>
              <a:buSzPct val="104000"/>
              <a:buAutoNum type="arabicPeriod"/>
            </a:pPr>
            <a:r>
              <a:rPr lang="en-US" sz="2600" dirty="0">
                <a:latin typeface="Times New Roman" panose="02020603050405020304" pitchFamily="18" charset="0"/>
                <a:cs typeface="Times New Roman" panose="02020603050405020304" pitchFamily="18" charset="0"/>
              </a:rPr>
              <a:t>Morphological Analysis</a:t>
            </a:r>
          </a:p>
          <a:p>
            <a:pPr marL="514350" indent="-514350" algn="just">
              <a:spcBef>
                <a:spcPts val="1200"/>
              </a:spcBef>
              <a:buClr>
                <a:srgbClr val="FF0000"/>
              </a:buClr>
              <a:buSzPct val="104000"/>
              <a:buAutoNum type="arabicPeriod"/>
            </a:pPr>
            <a:r>
              <a:rPr lang="en-US" sz="2600" dirty="0">
                <a:latin typeface="Times New Roman" panose="02020603050405020304" pitchFamily="18" charset="0"/>
                <a:cs typeface="Times New Roman" panose="02020603050405020304" pitchFamily="18" charset="0"/>
              </a:rPr>
              <a:t>Delphi Method</a:t>
            </a:r>
          </a:p>
          <a:p>
            <a:pPr marL="514350" indent="-514350" algn="just">
              <a:spcBef>
                <a:spcPts val="1200"/>
              </a:spcBef>
              <a:buClr>
                <a:srgbClr val="FF0000"/>
              </a:buClr>
              <a:buSzPct val="104000"/>
              <a:buAutoNum type="arabicPeriod"/>
            </a:pPr>
            <a:r>
              <a:rPr lang="en-US" sz="2600" dirty="0">
                <a:latin typeface="Times New Roman" panose="02020603050405020304" pitchFamily="18" charset="0"/>
                <a:cs typeface="Times New Roman" panose="02020603050405020304" pitchFamily="18" charset="0"/>
              </a:rPr>
              <a:t>Attribute Listing</a:t>
            </a:r>
          </a:p>
          <a:p>
            <a:pPr marL="514350" indent="-514350" algn="just">
              <a:spcBef>
                <a:spcPts val="1200"/>
              </a:spcBef>
              <a:buClr>
                <a:srgbClr val="FF0000"/>
              </a:buClr>
              <a:buSzPct val="104000"/>
              <a:buAutoNum type="arabicPeriod"/>
            </a:pPr>
            <a:r>
              <a:rPr lang="en-US" sz="2600" dirty="0">
                <a:latin typeface="Times New Roman" panose="02020603050405020304" pitchFamily="18" charset="0"/>
                <a:cs typeface="Times New Roman" panose="02020603050405020304" pitchFamily="18" charset="0"/>
              </a:rPr>
              <a:t>FAST Diagram.</a:t>
            </a:r>
          </a:p>
        </p:txBody>
      </p:sp>
    </p:spTree>
    <p:extLst>
      <p:ext uri="{BB962C8B-B14F-4D97-AF65-F5344CB8AC3E}">
        <p14:creationId xmlns:p14="http://schemas.microsoft.com/office/powerpoint/2010/main" val="1302732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1000"/>
                                        <p:tgtEl>
                                          <p:spTgt spid="3">
                                            <p:txEl>
                                              <p:pRg st="6" end="6"/>
                                            </p:txEl>
                                          </p:spTgt>
                                        </p:tgtEl>
                                      </p:cBhvr>
                                    </p:animEffect>
                                    <p:anim calcmode="lin" valueType="num">
                                      <p:cBhvr>
                                        <p:cTn id="4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Effect transition="in" filter="fade">
                                      <p:cBhvr>
                                        <p:cTn id="49" dur="1000"/>
                                        <p:tgtEl>
                                          <p:spTgt spid="3">
                                            <p:txEl>
                                              <p:pRg st="7" end="7"/>
                                            </p:txEl>
                                          </p:spTgt>
                                        </p:tgtEl>
                                      </p:cBhvr>
                                    </p:animEffect>
                                    <p:anim calcmode="lin" valueType="num">
                                      <p:cBhvr>
                                        <p:cTn id="50"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11201400" cy="6477000"/>
          </a:xfrm>
        </p:spPr>
        <p:txBody>
          <a:bodyPr>
            <a:noAutofit/>
          </a:bodyPr>
          <a:lstStyle/>
          <a:p>
            <a:pPr marL="0" indent="0" algn="just">
              <a:spcBef>
                <a:spcPts val="0"/>
              </a:spcBef>
              <a:buNone/>
            </a:pPr>
            <a:r>
              <a:rPr lang="en-US" sz="2300" dirty="0">
                <a:latin typeface="Times New Roman" panose="02020603050405020304" pitchFamily="18" charset="0"/>
                <a:cs typeface="Times New Roman" panose="02020603050405020304" pitchFamily="18" charset="0"/>
              </a:rPr>
              <a:t>Guidelines to be followed by value engineering team members during create phase are as follows: </a:t>
            </a:r>
          </a:p>
          <a:p>
            <a:pPr marL="0" indent="0" algn="just">
              <a:spcBef>
                <a:spcPts val="0"/>
              </a:spcBef>
              <a:buNone/>
            </a:pPr>
            <a:r>
              <a:rPr lang="en-US" sz="2300" dirty="0">
                <a:latin typeface="Times New Roman" panose="02020603050405020304" pitchFamily="18" charset="0"/>
                <a:cs typeface="Times New Roman" panose="02020603050405020304" pitchFamily="18" charset="0"/>
              </a:rPr>
              <a:t>(i) Inculcate habit of creative thinking by imagination power </a:t>
            </a:r>
          </a:p>
          <a:p>
            <a:pPr marL="0" indent="0" algn="just">
              <a:spcBef>
                <a:spcPts val="0"/>
              </a:spcBef>
              <a:buNone/>
            </a:pPr>
            <a:r>
              <a:rPr lang="en-US" sz="2300" dirty="0">
                <a:latin typeface="Times New Roman" panose="02020603050405020304" pitchFamily="18" charset="0"/>
                <a:cs typeface="Times New Roman" panose="02020603050405020304" pitchFamily="18" charset="0"/>
              </a:rPr>
              <a:t>(ii) Ideas may strike even when the person is not on duty. Keep a record of ideas whenever it strikes</a:t>
            </a:r>
          </a:p>
          <a:p>
            <a:pPr marL="0" indent="0" algn="just">
              <a:spcBef>
                <a:spcPts val="0"/>
              </a:spcBef>
              <a:buNone/>
            </a:pPr>
            <a:r>
              <a:rPr lang="en-US" sz="2300" dirty="0">
                <a:latin typeface="Times New Roman" panose="02020603050405020304" pitchFamily="18" charset="0"/>
                <a:cs typeface="Times New Roman" panose="02020603050405020304" pitchFamily="18" charset="0"/>
              </a:rPr>
              <a:t>(iii) Evolve an atmosphere conducive for team work</a:t>
            </a:r>
          </a:p>
          <a:p>
            <a:pPr marL="0" indent="0" algn="just">
              <a:spcBef>
                <a:spcPts val="0"/>
              </a:spcBef>
              <a:buNone/>
            </a:pPr>
            <a:r>
              <a:rPr lang="en-US" sz="2300" dirty="0">
                <a:latin typeface="Times New Roman" panose="02020603050405020304" pitchFamily="18" charset="0"/>
                <a:cs typeface="Times New Roman" panose="02020603050405020304" pitchFamily="18" charset="0"/>
              </a:rPr>
              <a:t>(iv) Appreciate the ideas of fellow team members, rather than criticizing</a:t>
            </a:r>
          </a:p>
          <a:p>
            <a:pPr marL="0" indent="0" algn="just">
              <a:spcBef>
                <a:spcPts val="0"/>
              </a:spcBef>
              <a:buNone/>
            </a:pPr>
            <a:r>
              <a:rPr lang="en-US" sz="2300" dirty="0">
                <a:latin typeface="Times New Roman" panose="02020603050405020304" pitchFamily="18" charset="0"/>
                <a:cs typeface="Times New Roman" panose="02020603050405020304" pitchFamily="18" charset="0"/>
              </a:rPr>
              <a:t>(v) Closely observe the problem and judicially analyze in light of laws of nature. </a:t>
            </a:r>
          </a:p>
          <a:p>
            <a:pPr marL="0" indent="0" algn="just">
              <a:spcBef>
                <a:spcPts val="0"/>
              </a:spcBef>
              <a:buNone/>
            </a:pPr>
            <a:r>
              <a:rPr lang="en-US" sz="2300" dirty="0">
                <a:latin typeface="Times New Roman" panose="02020603050405020304" pitchFamily="18" charset="0"/>
                <a:cs typeface="Times New Roman" panose="02020603050405020304" pitchFamily="18" charset="0"/>
              </a:rPr>
              <a:t>(vi) Ensure that all members participate with enthusiasm</a:t>
            </a:r>
          </a:p>
          <a:p>
            <a:pPr marL="0" indent="0" algn="just">
              <a:spcBef>
                <a:spcPts val="0"/>
              </a:spcBef>
              <a:buNone/>
            </a:pPr>
            <a:r>
              <a:rPr lang="en-US" sz="2300" dirty="0">
                <a:latin typeface="Times New Roman" panose="02020603050405020304" pitchFamily="18" charset="0"/>
                <a:cs typeface="Times New Roman" panose="02020603050405020304" pitchFamily="18" charset="0"/>
              </a:rPr>
              <a:t>(vii) Gather as many ideas as possible.</a:t>
            </a:r>
          </a:p>
          <a:p>
            <a:pPr marL="0" indent="0" algn="just">
              <a:spcBef>
                <a:spcPts val="0"/>
              </a:spcBef>
              <a:buNone/>
            </a:pPr>
            <a:r>
              <a:rPr lang="en-US" sz="2300" dirty="0">
                <a:latin typeface="Times New Roman" panose="02020603050405020304" pitchFamily="18" charset="0"/>
                <a:cs typeface="Times New Roman" panose="02020603050405020304" pitchFamily="18" charset="0"/>
              </a:rPr>
              <a:t>(viii) Set the goals of the team in clear and tangible exercise if possible.</a:t>
            </a:r>
          </a:p>
          <a:p>
            <a:pPr marL="0" indent="0" algn="just">
              <a:spcBef>
                <a:spcPts val="0"/>
              </a:spcBef>
              <a:buNone/>
            </a:pPr>
            <a:r>
              <a:rPr lang="en-US" sz="2300" dirty="0">
                <a:latin typeface="Times New Roman" panose="02020603050405020304" pitchFamily="18" charset="0"/>
                <a:cs typeface="Times New Roman" panose="02020603050405020304" pitchFamily="18" charset="0"/>
              </a:rPr>
              <a:t>(ix) Keep a record of all the ideas presented by each team member.</a:t>
            </a:r>
          </a:p>
          <a:p>
            <a:pPr marL="0" indent="0" algn="just">
              <a:spcBef>
                <a:spcPts val="0"/>
              </a:spcBef>
              <a:buNone/>
            </a:pPr>
            <a:r>
              <a:rPr lang="en-US" sz="2300" dirty="0">
                <a:latin typeface="Times New Roman" panose="02020603050405020304" pitchFamily="18" charset="0"/>
                <a:cs typeface="Times New Roman" panose="02020603050405020304" pitchFamily="18" charset="0"/>
              </a:rPr>
              <a:t>(x) Keep the product in near vicinity during the discussion.</a:t>
            </a:r>
          </a:p>
          <a:p>
            <a:pPr marL="0" indent="0" algn="just">
              <a:spcBef>
                <a:spcPts val="0"/>
              </a:spcBef>
              <a:buNone/>
            </a:pPr>
            <a:r>
              <a:rPr lang="en-US" sz="2300" dirty="0">
                <a:latin typeface="Times New Roman" panose="02020603050405020304" pitchFamily="18" charset="0"/>
                <a:cs typeface="Times New Roman" panose="02020603050405020304" pitchFamily="18" charset="0"/>
              </a:rPr>
              <a:t>(xi) Make a list of possible technologies that can be applied to each function</a:t>
            </a:r>
          </a:p>
          <a:p>
            <a:pPr marL="0" indent="0" algn="just">
              <a:spcBef>
                <a:spcPts val="0"/>
              </a:spcBef>
              <a:buNone/>
            </a:pPr>
            <a:r>
              <a:rPr lang="en-US" sz="2300" dirty="0">
                <a:latin typeface="Times New Roman" panose="02020603050405020304" pitchFamily="18" charset="0"/>
                <a:cs typeface="Times New Roman" panose="02020603050405020304" pitchFamily="18" charset="0"/>
              </a:rPr>
              <a:t>(x) Think positive, there is always scope of improvement. </a:t>
            </a:r>
          </a:p>
        </p:txBody>
      </p:sp>
    </p:spTree>
    <p:extLst>
      <p:ext uri="{BB962C8B-B14F-4D97-AF65-F5344CB8AC3E}">
        <p14:creationId xmlns:p14="http://schemas.microsoft.com/office/powerpoint/2010/main" val="1631755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1000"/>
                                        <p:tgtEl>
                                          <p:spTgt spid="3">
                                            <p:txEl>
                                              <p:pRg st="6" end="6"/>
                                            </p:txEl>
                                          </p:spTgt>
                                        </p:tgtEl>
                                      </p:cBhvr>
                                    </p:animEffect>
                                    <p:anim calcmode="lin" valueType="num">
                                      <p:cBhvr>
                                        <p:cTn id="4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Effect transition="in" filter="fade">
                                      <p:cBhvr>
                                        <p:cTn id="49" dur="1000"/>
                                        <p:tgtEl>
                                          <p:spTgt spid="3">
                                            <p:txEl>
                                              <p:pRg st="7" end="7"/>
                                            </p:txEl>
                                          </p:spTgt>
                                        </p:tgtEl>
                                      </p:cBhvr>
                                    </p:animEffect>
                                    <p:anim calcmode="lin" valueType="num">
                                      <p:cBhvr>
                                        <p:cTn id="50"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3">
                                            <p:txEl>
                                              <p:pRg st="8" end="8"/>
                                            </p:txEl>
                                          </p:spTgt>
                                        </p:tgtEl>
                                        <p:attrNameLst>
                                          <p:attrName>style.visibility</p:attrName>
                                        </p:attrNameLst>
                                      </p:cBhvr>
                                      <p:to>
                                        <p:strVal val="visible"/>
                                      </p:to>
                                    </p:set>
                                    <p:animEffect transition="in" filter="fade">
                                      <p:cBhvr>
                                        <p:cTn id="56" dur="1000"/>
                                        <p:tgtEl>
                                          <p:spTgt spid="3">
                                            <p:txEl>
                                              <p:pRg st="8" end="8"/>
                                            </p:txEl>
                                          </p:spTgt>
                                        </p:tgtEl>
                                      </p:cBhvr>
                                    </p:animEffect>
                                    <p:anim calcmode="lin" valueType="num">
                                      <p:cBhvr>
                                        <p:cTn id="57"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3">
                                            <p:txEl>
                                              <p:pRg st="9" end="9"/>
                                            </p:txEl>
                                          </p:spTgt>
                                        </p:tgtEl>
                                        <p:attrNameLst>
                                          <p:attrName>style.visibility</p:attrName>
                                        </p:attrNameLst>
                                      </p:cBhvr>
                                      <p:to>
                                        <p:strVal val="visible"/>
                                      </p:to>
                                    </p:set>
                                    <p:animEffect transition="in" filter="fade">
                                      <p:cBhvr>
                                        <p:cTn id="63" dur="1000"/>
                                        <p:tgtEl>
                                          <p:spTgt spid="3">
                                            <p:txEl>
                                              <p:pRg st="9" end="9"/>
                                            </p:txEl>
                                          </p:spTgt>
                                        </p:tgtEl>
                                      </p:cBhvr>
                                    </p:animEffect>
                                    <p:anim calcmode="lin" valueType="num">
                                      <p:cBhvr>
                                        <p:cTn id="64"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3">
                                            <p:txEl>
                                              <p:pRg st="10" end="10"/>
                                            </p:txEl>
                                          </p:spTgt>
                                        </p:tgtEl>
                                        <p:attrNameLst>
                                          <p:attrName>style.visibility</p:attrName>
                                        </p:attrNameLst>
                                      </p:cBhvr>
                                      <p:to>
                                        <p:strVal val="visible"/>
                                      </p:to>
                                    </p:set>
                                    <p:animEffect transition="in" filter="fade">
                                      <p:cBhvr>
                                        <p:cTn id="70" dur="1000"/>
                                        <p:tgtEl>
                                          <p:spTgt spid="3">
                                            <p:txEl>
                                              <p:pRg st="10" end="10"/>
                                            </p:txEl>
                                          </p:spTgt>
                                        </p:tgtEl>
                                      </p:cBhvr>
                                    </p:animEffect>
                                    <p:anim calcmode="lin" valueType="num">
                                      <p:cBhvr>
                                        <p:cTn id="71"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72"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nodeType="clickEffect">
                                  <p:stCondLst>
                                    <p:cond delay="0"/>
                                  </p:stCondLst>
                                  <p:childTnLst>
                                    <p:set>
                                      <p:cBhvr>
                                        <p:cTn id="76" dur="1" fill="hold">
                                          <p:stCondLst>
                                            <p:cond delay="0"/>
                                          </p:stCondLst>
                                        </p:cTn>
                                        <p:tgtEl>
                                          <p:spTgt spid="3">
                                            <p:txEl>
                                              <p:pRg st="11" end="11"/>
                                            </p:txEl>
                                          </p:spTgt>
                                        </p:tgtEl>
                                        <p:attrNameLst>
                                          <p:attrName>style.visibility</p:attrName>
                                        </p:attrNameLst>
                                      </p:cBhvr>
                                      <p:to>
                                        <p:strVal val="visible"/>
                                      </p:to>
                                    </p:set>
                                    <p:animEffect transition="in" filter="fade">
                                      <p:cBhvr>
                                        <p:cTn id="77" dur="1000"/>
                                        <p:tgtEl>
                                          <p:spTgt spid="3">
                                            <p:txEl>
                                              <p:pRg st="11" end="11"/>
                                            </p:txEl>
                                          </p:spTgt>
                                        </p:tgtEl>
                                      </p:cBhvr>
                                    </p:animEffect>
                                    <p:anim calcmode="lin" valueType="num">
                                      <p:cBhvr>
                                        <p:cTn id="78"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79"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nodeType="clickEffect">
                                  <p:stCondLst>
                                    <p:cond delay="0"/>
                                  </p:stCondLst>
                                  <p:childTnLst>
                                    <p:set>
                                      <p:cBhvr>
                                        <p:cTn id="83" dur="1" fill="hold">
                                          <p:stCondLst>
                                            <p:cond delay="0"/>
                                          </p:stCondLst>
                                        </p:cTn>
                                        <p:tgtEl>
                                          <p:spTgt spid="3">
                                            <p:txEl>
                                              <p:pRg st="12" end="12"/>
                                            </p:txEl>
                                          </p:spTgt>
                                        </p:tgtEl>
                                        <p:attrNameLst>
                                          <p:attrName>style.visibility</p:attrName>
                                        </p:attrNameLst>
                                      </p:cBhvr>
                                      <p:to>
                                        <p:strVal val="visible"/>
                                      </p:to>
                                    </p:set>
                                    <p:animEffect transition="in" filter="fade">
                                      <p:cBhvr>
                                        <p:cTn id="84" dur="1000"/>
                                        <p:tgtEl>
                                          <p:spTgt spid="3">
                                            <p:txEl>
                                              <p:pRg st="12" end="12"/>
                                            </p:txEl>
                                          </p:spTgt>
                                        </p:tgtEl>
                                      </p:cBhvr>
                                    </p:animEffect>
                                    <p:anim calcmode="lin" valueType="num">
                                      <p:cBhvr>
                                        <p:cTn id="85"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86" dur="1000" fill="hold"/>
                                        <p:tgtEl>
                                          <p:spTgt spid="3">
                                            <p:txEl>
                                              <p:pRg st="12" end="1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46E43CA-D2C8-E642-DA3B-AD04D02DAA74}"/>
              </a:ext>
            </a:extLst>
          </p:cNvPr>
          <p:cNvSpPr>
            <a:spLocks noGrp="1"/>
          </p:cNvSpPr>
          <p:nvPr>
            <p:ph type="title"/>
          </p:nvPr>
        </p:nvSpPr>
        <p:spPr>
          <a:xfrm>
            <a:off x="1277625" y="131164"/>
            <a:ext cx="10018713" cy="838200"/>
          </a:xfrm>
        </p:spPr>
        <p:txBody>
          <a:bodyPr>
            <a:normAutofit/>
          </a:bodyPr>
          <a:lstStyle/>
          <a:p>
            <a:r>
              <a:rPr lang="en-IN" sz="3600" b="1" dirty="0"/>
              <a:t> EVALUATION PHASE OR </a:t>
            </a:r>
            <a:r>
              <a:rPr lang="en-US" sz="3600" b="1" dirty="0"/>
              <a:t>ANALYSIS PHASE</a:t>
            </a:r>
            <a:endParaRPr lang="en-IN" sz="3600" b="1" dirty="0"/>
          </a:p>
        </p:txBody>
      </p:sp>
      <p:sp>
        <p:nvSpPr>
          <p:cNvPr id="3" name="Content Placeholder 2"/>
          <p:cNvSpPr>
            <a:spLocks noGrp="1"/>
          </p:cNvSpPr>
          <p:nvPr>
            <p:ph idx="1"/>
          </p:nvPr>
        </p:nvSpPr>
        <p:spPr>
          <a:xfrm>
            <a:off x="488430" y="969364"/>
            <a:ext cx="10820400" cy="5867400"/>
          </a:xfrm>
        </p:spPr>
        <p:txBody>
          <a:bodyPr>
            <a:noAutofit/>
          </a:bodyPr>
          <a:lstStyle/>
          <a:p>
            <a:pPr algn="just">
              <a:spcBef>
                <a:spcPts val="0"/>
              </a:spcBef>
              <a:buClr>
                <a:schemeClr val="accent4"/>
              </a:buClr>
              <a:buFont typeface="Wingdings" panose="05000000000000000000" pitchFamily="2" charset="2"/>
              <a:buChar char="Ø"/>
            </a:pPr>
            <a:r>
              <a:rPr lang="en-US" sz="2200" dirty="0">
                <a:latin typeface="Times New Roman" panose="02020603050405020304" pitchFamily="18" charset="0"/>
                <a:cs typeface="Times New Roman" panose="02020603050405020304" pitchFamily="18" charset="0"/>
              </a:rPr>
              <a:t>The purpose of this phase is to select for further analysis and refinement the most promising alternatives from among those generated during the previous phase. </a:t>
            </a:r>
          </a:p>
          <a:p>
            <a:pPr algn="just">
              <a:spcBef>
                <a:spcPts val="0"/>
              </a:spcBef>
              <a:buClr>
                <a:schemeClr val="accent4"/>
              </a:buClr>
              <a:buFont typeface="Wingdings" panose="05000000000000000000" pitchFamily="2" charset="2"/>
              <a:buChar char="Ø"/>
            </a:pPr>
            <a:r>
              <a:rPr lang="en-US" sz="2200" dirty="0">
                <a:latin typeface="Times New Roman" panose="02020603050405020304" pitchFamily="18" charset="0"/>
                <a:cs typeface="Times New Roman" panose="02020603050405020304" pitchFamily="18" charset="0"/>
              </a:rPr>
              <a:t>During the speculation phase there is a conscious effort to prohibit any judicial thinking so as to not inhibit the creative process.</a:t>
            </a:r>
          </a:p>
          <a:p>
            <a:pPr algn="just">
              <a:spcBef>
                <a:spcPts val="0"/>
              </a:spcBef>
              <a:buClr>
                <a:schemeClr val="accent4"/>
              </a:buClr>
              <a:buFont typeface="Wingdings" panose="05000000000000000000" pitchFamily="2" charset="2"/>
              <a:buChar char="Ø"/>
            </a:pPr>
            <a:r>
              <a:rPr lang="en-US" sz="2200" dirty="0">
                <a:latin typeface="Times New Roman" panose="02020603050405020304" pitchFamily="18" charset="0"/>
                <a:cs typeface="Times New Roman" panose="02020603050405020304" pitchFamily="18" charset="0"/>
              </a:rPr>
              <a:t> In this phase all the alternatives must be critically evaluated since many of them may not be feasible. </a:t>
            </a:r>
          </a:p>
          <a:p>
            <a:pPr algn="just">
              <a:spcBef>
                <a:spcPts val="0"/>
              </a:spcBef>
              <a:buClr>
                <a:schemeClr val="accent4"/>
              </a:buClr>
              <a:buFont typeface="Wingdings" panose="05000000000000000000" pitchFamily="2" charset="2"/>
              <a:buChar char="Ø"/>
            </a:pPr>
            <a:r>
              <a:rPr lang="en-US" sz="2200" dirty="0">
                <a:latin typeface="Times New Roman" panose="02020603050405020304" pitchFamily="18" charset="0"/>
                <a:cs typeface="Times New Roman" panose="02020603050405020304" pitchFamily="18" charset="0"/>
              </a:rPr>
              <a:t>The alternatives are studied individually and grouped for the best solution. </a:t>
            </a:r>
          </a:p>
          <a:p>
            <a:pPr algn="just">
              <a:spcBef>
                <a:spcPts val="0"/>
              </a:spcBef>
              <a:buClr>
                <a:schemeClr val="accent4"/>
              </a:buClr>
              <a:buFont typeface="Wingdings" panose="05000000000000000000" pitchFamily="2" charset="2"/>
              <a:buChar char="Ø"/>
            </a:pPr>
            <a:r>
              <a:rPr lang="en-US" sz="2200" dirty="0">
                <a:latin typeface="Times New Roman" panose="02020603050405020304" pitchFamily="18" charset="0"/>
                <a:cs typeface="Times New Roman" panose="02020603050405020304" pitchFamily="18" charset="0"/>
              </a:rPr>
              <a:t>The following questions must be answered during this phase: </a:t>
            </a:r>
          </a:p>
          <a:p>
            <a:pPr algn="just">
              <a:spcBef>
                <a:spcPts val="0"/>
              </a:spcBef>
              <a:buClr>
                <a:schemeClr val="accent4"/>
              </a:buClr>
              <a:buFont typeface="Wingdings" panose="05000000000000000000" pitchFamily="2" charset="2"/>
              <a:buChar char="Ø"/>
            </a:pPr>
            <a:r>
              <a:rPr lang="en-US" sz="2200" dirty="0">
                <a:latin typeface="Times New Roman" panose="02020603050405020304" pitchFamily="18" charset="0"/>
                <a:cs typeface="Times New Roman" panose="02020603050405020304" pitchFamily="18" charset="0"/>
              </a:rPr>
              <a:t> (1) What does each alternative cost?</a:t>
            </a:r>
          </a:p>
          <a:p>
            <a:pPr algn="just">
              <a:spcBef>
                <a:spcPts val="0"/>
              </a:spcBef>
              <a:buClr>
                <a:schemeClr val="accent4"/>
              </a:buClr>
              <a:buFont typeface="Wingdings" panose="05000000000000000000" pitchFamily="2" charset="2"/>
              <a:buChar char="Ø"/>
            </a:pPr>
            <a:r>
              <a:rPr lang="en-US" sz="2200" dirty="0">
                <a:latin typeface="Times New Roman" panose="02020603050405020304" pitchFamily="18" charset="0"/>
                <a:cs typeface="Times New Roman" panose="02020603050405020304" pitchFamily="18" charset="0"/>
              </a:rPr>
              <a:t> (2) Will each alternative perform the basic functions?</a:t>
            </a:r>
          </a:p>
          <a:p>
            <a:pPr algn="just">
              <a:spcBef>
                <a:spcPts val="0"/>
              </a:spcBef>
              <a:buClr>
                <a:schemeClr val="accent4"/>
              </a:buClr>
              <a:buFont typeface="Wingdings" panose="05000000000000000000" pitchFamily="2" charset="2"/>
              <a:buChar char="Ø"/>
            </a:pPr>
            <a:r>
              <a:rPr lang="en-US" sz="2200" dirty="0">
                <a:latin typeface="Times New Roman" panose="02020603050405020304" pitchFamily="18" charset="0"/>
                <a:cs typeface="Times New Roman" panose="02020603050405020304" pitchFamily="18" charset="0"/>
              </a:rPr>
              <a:t>All the ideas developed in the creation phase are evaluated using systematic method or procedure. </a:t>
            </a:r>
          </a:p>
          <a:p>
            <a:pPr algn="just">
              <a:spcBef>
                <a:spcPts val="0"/>
              </a:spcBef>
              <a:buClr>
                <a:schemeClr val="accent4"/>
              </a:buClr>
              <a:buFont typeface="Wingdings" panose="05000000000000000000" pitchFamily="2" charset="2"/>
              <a:buChar char="Ø"/>
            </a:pPr>
            <a:r>
              <a:rPr lang="en-US" sz="2200" dirty="0">
                <a:latin typeface="Times New Roman" panose="02020603050405020304" pitchFamily="18" charset="0"/>
                <a:cs typeface="Times New Roman" panose="02020603050405020304" pitchFamily="18" charset="0"/>
              </a:rPr>
              <a:t>The evaluation is meant to assess which alternative is the best in given situation considering several important parameters like cost of manufacturing, saving potential, existing infrastructure like machine equipment, personnel, technology, maintaining the aesthetics, quality, reliability, maintainability etc.</a:t>
            </a:r>
          </a:p>
        </p:txBody>
      </p:sp>
    </p:spTree>
    <p:extLst>
      <p:ext uri="{BB962C8B-B14F-4D97-AF65-F5344CB8AC3E}">
        <p14:creationId xmlns:p14="http://schemas.microsoft.com/office/powerpoint/2010/main" val="3709903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Effect transition="in" filter="fade">
                                      <p:cBhvr>
                                        <p:cTn id="63" dur="1000"/>
                                        <p:tgtEl>
                                          <p:spTgt spid="3">
                                            <p:txEl>
                                              <p:pRg st="8" end="8"/>
                                            </p:txEl>
                                          </p:spTgt>
                                        </p:tgtEl>
                                      </p:cBhvr>
                                    </p:animEffect>
                                    <p:anim calcmode="lin" valueType="num">
                                      <p:cBhvr>
                                        <p:cTn id="64"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43375"/>
            <a:ext cx="8229600" cy="914400"/>
          </a:xfrm>
        </p:spPr>
        <p:txBody>
          <a:bodyPr>
            <a:normAutofit/>
          </a:bodyPr>
          <a:lstStyle/>
          <a:p>
            <a:r>
              <a:rPr lang="en-US" sz="3200" b="1" dirty="0">
                <a:solidFill>
                  <a:srgbClr val="FF0000"/>
                </a:solidFill>
              </a:rPr>
              <a:t>VALUE ENGINEERING JOB PLAN</a:t>
            </a:r>
          </a:p>
        </p:txBody>
      </p:sp>
      <p:sp>
        <p:nvSpPr>
          <p:cNvPr id="3" name="Content Placeholder 2"/>
          <p:cNvSpPr>
            <a:spLocks noGrp="1"/>
          </p:cNvSpPr>
          <p:nvPr>
            <p:ph idx="1"/>
          </p:nvPr>
        </p:nvSpPr>
        <p:spPr>
          <a:xfrm>
            <a:off x="609600" y="685800"/>
            <a:ext cx="10456718" cy="6019800"/>
          </a:xfrm>
        </p:spPr>
        <p:txBody>
          <a:bodyPr>
            <a:noAutofit/>
          </a:bodyPr>
          <a:lstStyle/>
          <a:p>
            <a:pPr algn="just">
              <a:spcBef>
                <a:spcPts val="600"/>
              </a:spcBef>
              <a:buFont typeface="Wingdings" panose="05000000000000000000" pitchFamily="2" charset="2"/>
              <a:buChar char="Ø"/>
            </a:pPr>
            <a:r>
              <a:rPr lang="en-US" sz="2200" dirty="0">
                <a:latin typeface="Times New Roman" panose="02020603050405020304" pitchFamily="18" charset="0"/>
                <a:cs typeface="Times New Roman" panose="02020603050405020304" pitchFamily="18" charset="0"/>
              </a:rPr>
              <a:t>It is the systematic approach which is more important to achieve the desired objectives like cost effective methodology of producing a product maintaining it’s other features like reliability,  maintainability, quality etc.</a:t>
            </a:r>
          </a:p>
          <a:p>
            <a:pPr algn="just">
              <a:spcBef>
                <a:spcPts val="600"/>
              </a:spcBef>
              <a:buFont typeface="Wingdings" panose="05000000000000000000" pitchFamily="2" charset="2"/>
              <a:buChar char="Ø"/>
            </a:pPr>
            <a:r>
              <a:rPr lang="en-US" sz="2200" dirty="0">
                <a:latin typeface="Times New Roman" panose="02020603050405020304" pitchFamily="18" charset="0"/>
                <a:cs typeface="Times New Roman" panose="02020603050405020304" pitchFamily="18" charset="0"/>
              </a:rPr>
              <a:t>A well planned and systematic procedure yields better results compared to an unplanned and undisciplined one.</a:t>
            </a:r>
          </a:p>
          <a:p>
            <a:pPr algn="just">
              <a:spcBef>
                <a:spcPts val="600"/>
              </a:spcBef>
              <a:buFont typeface="Wingdings" panose="05000000000000000000" pitchFamily="2" charset="2"/>
              <a:buChar char="Ø"/>
            </a:pPr>
            <a:r>
              <a:rPr lang="en-US" sz="2400" dirty="0"/>
              <a:t>VE includes  following phases (According  to Arthur Mudge)</a:t>
            </a:r>
          </a:p>
          <a:p>
            <a:pPr lvl="1" algn="just">
              <a:buFont typeface="Wingdings" panose="05000000000000000000" pitchFamily="2" charset="2"/>
              <a:buChar char="ü"/>
            </a:pPr>
            <a:r>
              <a:rPr lang="en-US" sz="2400" dirty="0"/>
              <a:t> Orientation </a:t>
            </a:r>
          </a:p>
          <a:p>
            <a:pPr lvl="1" algn="just">
              <a:buFont typeface="Wingdings" panose="05000000000000000000" pitchFamily="2" charset="2"/>
              <a:buChar char="ü"/>
            </a:pPr>
            <a:r>
              <a:rPr lang="en-US" sz="2400" dirty="0"/>
              <a:t> Information</a:t>
            </a:r>
          </a:p>
          <a:p>
            <a:pPr lvl="1" algn="just">
              <a:buFont typeface="Wingdings" panose="05000000000000000000" pitchFamily="2" charset="2"/>
              <a:buChar char="ü"/>
            </a:pPr>
            <a:r>
              <a:rPr lang="en-US" sz="2400" dirty="0"/>
              <a:t>Function</a:t>
            </a:r>
          </a:p>
          <a:p>
            <a:pPr lvl="1" algn="just">
              <a:buFont typeface="Wingdings" panose="05000000000000000000" pitchFamily="2" charset="2"/>
              <a:buChar char="ü"/>
            </a:pPr>
            <a:r>
              <a:rPr lang="en-US" sz="2400" dirty="0"/>
              <a:t>Speculation </a:t>
            </a:r>
          </a:p>
          <a:p>
            <a:pPr lvl="1" algn="just">
              <a:buFont typeface="Wingdings" panose="05000000000000000000" pitchFamily="2" charset="2"/>
              <a:buChar char="ü"/>
            </a:pPr>
            <a:r>
              <a:rPr lang="en-US" sz="2400" dirty="0"/>
              <a:t>Evaluation or Analysis</a:t>
            </a:r>
          </a:p>
          <a:p>
            <a:pPr lvl="1" algn="just">
              <a:buFont typeface="Wingdings" panose="05000000000000000000" pitchFamily="2" charset="2"/>
              <a:buChar char="ü"/>
            </a:pPr>
            <a:r>
              <a:rPr lang="en-US" sz="2400" dirty="0"/>
              <a:t>Investigation </a:t>
            </a:r>
          </a:p>
          <a:p>
            <a:pPr lvl="1" algn="just">
              <a:buFont typeface="Wingdings" panose="05000000000000000000" pitchFamily="2" charset="2"/>
              <a:buChar char="ü"/>
            </a:pPr>
            <a:r>
              <a:rPr lang="en-US" sz="2400" dirty="0"/>
              <a:t>Implementation </a:t>
            </a:r>
          </a:p>
        </p:txBody>
      </p:sp>
    </p:spTree>
    <p:extLst>
      <p:ext uri="{BB962C8B-B14F-4D97-AF65-F5344CB8AC3E}">
        <p14:creationId xmlns:p14="http://schemas.microsoft.com/office/powerpoint/2010/main" val="1033065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Effect transition="in" filter="fade">
                                      <p:cBhvr>
                                        <p:cTn id="63" dur="1000"/>
                                        <p:tgtEl>
                                          <p:spTgt spid="3">
                                            <p:txEl>
                                              <p:pRg st="8" end="8"/>
                                            </p:txEl>
                                          </p:spTgt>
                                        </p:tgtEl>
                                      </p:cBhvr>
                                    </p:animEffect>
                                    <p:anim calcmode="lin" valueType="num">
                                      <p:cBhvr>
                                        <p:cTn id="64"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3">
                                            <p:txEl>
                                              <p:pRg st="9" end="9"/>
                                            </p:txEl>
                                          </p:spTgt>
                                        </p:tgtEl>
                                        <p:attrNameLst>
                                          <p:attrName>style.visibility</p:attrName>
                                        </p:attrNameLst>
                                      </p:cBhvr>
                                      <p:to>
                                        <p:strVal val="visible"/>
                                      </p:to>
                                    </p:set>
                                    <p:animEffect transition="in" filter="fade">
                                      <p:cBhvr>
                                        <p:cTn id="70" dur="1000"/>
                                        <p:tgtEl>
                                          <p:spTgt spid="3">
                                            <p:txEl>
                                              <p:pRg st="9" end="9"/>
                                            </p:txEl>
                                          </p:spTgt>
                                        </p:tgtEl>
                                      </p:cBhvr>
                                    </p:animEffect>
                                    <p:anim calcmode="lin" valueType="num">
                                      <p:cBhvr>
                                        <p:cTn id="71"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72"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228600"/>
            <a:ext cx="10972800" cy="6400800"/>
          </a:xfrm>
        </p:spPr>
        <p:txBody>
          <a:bodyPr>
            <a:normAutofit/>
          </a:bodyPr>
          <a:lstStyle/>
          <a:p>
            <a:pPr algn="just">
              <a:spcBef>
                <a:spcPts val="0"/>
              </a:spcBef>
              <a:buClr>
                <a:srgbClr val="FF0000"/>
              </a:buClr>
              <a:buFont typeface="Wingdings" panose="05000000000000000000" pitchFamily="2" charset="2"/>
              <a:buChar char="Ø"/>
            </a:pPr>
            <a:r>
              <a:rPr lang="en-US" sz="2600" dirty="0">
                <a:latin typeface="Times New Roman" panose="02020603050405020304" pitchFamily="18" charset="0"/>
                <a:cs typeface="Times New Roman" panose="02020603050405020304" pitchFamily="18" charset="0"/>
              </a:rPr>
              <a:t>Comparisons can be made between the various features of similar alternatives under consideration. </a:t>
            </a:r>
          </a:p>
          <a:p>
            <a:pPr algn="just">
              <a:spcBef>
                <a:spcPts val="0"/>
              </a:spcBef>
              <a:buClr>
                <a:srgbClr val="FF0000"/>
              </a:buClr>
              <a:buFont typeface="Wingdings" panose="05000000000000000000" pitchFamily="2" charset="2"/>
              <a:buChar char="Ø"/>
            </a:pPr>
            <a:r>
              <a:rPr lang="en-US" sz="2600" dirty="0">
                <a:latin typeface="Times New Roman" panose="02020603050405020304" pitchFamily="18" charset="0"/>
                <a:cs typeface="Times New Roman" panose="02020603050405020304" pitchFamily="18" charset="0"/>
              </a:rPr>
              <a:t>Advantages and disadvantages of each alternative can be listed and then the ideas sorted according to their relative advantages and disadvantages.</a:t>
            </a:r>
          </a:p>
          <a:p>
            <a:pPr algn="just">
              <a:spcBef>
                <a:spcPts val="0"/>
              </a:spcBef>
              <a:buClr>
                <a:srgbClr val="FF0000"/>
              </a:buClr>
              <a:buFont typeface="Wingdings" panose="05000000000000000000" pitchFamily="2" charset="2"/>
              <a:buChar char="Ø"/>
            </a:pPr>
            <a:r>
              <a:rPr lang="en-US" sz="2600" dirty="0">
                <a:latin typeface="Times New Roman" panose="02020603050405020304" pitchFamily="18" charset="0"/>
                <a:cs typeface="Times New Roman" panose="02020603050405020304" pitchFamily="18" charset="0"/>
              </a:rPr>
              <a:t>The value engineering team evaluates the feasibility of each idea by identifying its advantages and disadvantages. </a:t>
            </a:r>
          </a:p>
          <a:p>
            <a:pPr algn="just">
              <a:spcBef>
                <a:spcPts val="0"/>
              </a:spcBef>
              <a:buClr>
                <a:srgbClr val="FF0000"/>
              </a:buClr>
              <a:buFont typeface="Wingdings" panose="05000000000000000000" pitchFamily="2" charset="2"/>
              <a:buChar char="Ø"/>
            </a:pPr>
            <a:r>
              <a:rPr lang="en-US" sz="2600" dirty="0">
                <a:latin typeface="Times New Roman" panose="02020603050405020304" pitchFamily="18" charset="0"/>
                <a:cs typeface="Times New Roman" panose="02020603050405020304" pitchFamily="18" charset="0"/>
              </a:rPr>
              <a:t>The ideas are judged, refined and combined to determine how each of these ideas can be utilized to accomplish needed cost function. </a:t>
            </a:r>
          </a:p>
          <a:p>
            <a:pPr algn="just">
              <a:spcBef>
                <a:spcPts val="0"/>
              </a:spcBef>
              <a:buClr>
                <a:srgbClr val="FF0000"/>
              </a:buClr>
              <a:buFont typeface="Wingdings" panose="05000000000000000000" pitchFamily="2" charset="2"/>
              <a:buChar char="Ø"/>
            </a:pPr>
            <a:r>
              <a:rPr lang="en-US" sz="2600" dirty="0">
                <a:latin typeface="Times New Roman" panose="02020603050405020304" pitchFamily="18" charset="0"/>
                <a:cs typeface="Times New Roman" panose="02020603050405020304" pitchFamily="18" charset="0"/>
              </a:rPr>
              <a:t>Each idea can perform the basic function to different degree and cost of manufacturing is different for each idea.</a:t>
            </a:r>
          </a:p>
          <a:p>
            <a:pPr algn="just">
              <a:spcBef>
                <a:spcPts val="0"/>
              </a:spcBef>
              <a:buClr>
                <a:srgbClr val="FF0000"/>
              </a:buClr>
              <a:buFont typeface="Wingdings" panose="05000000000000000000" pitchFamily="2" charset="2"/>
              <a:buChar char="Ø"/>
            </a:pPr>
            <a:r>
              <a:rPr lang="en-US" sz="2600" dirty="0">
                <a:latin typeface="Times New Roman" panose="02020603050405020304" pitchFamily="18" charset="0"/>
                <a:cs typeface="Times New Roman" panose="02020603050405020304" pitchFamily="18" charset="0"/>
              </a:rPr>
              <a:t>Secondary function performed by product designed using different concepts may be different. </a:t>
            </a:r>
          </a:p>
          <a:p>
            <a:pPr algn="just">
              <a:spcBef>
                <a:spcPts val="0"/>
              </a:spcBef>
              <a:buClr>
                <a:srgbClr val="FF0000"/>
              </a:buClr>
              <a:buFont typeface="Wingdings" panose="05000000000000000000" pitchFamily="2" charset="2"/>
              <a:buChar char="Ø"/>
            </a:pPr>
            <a:r>
              <a:rPr lang="en-US" sz="2600" dirty="0">
                <a:latin typeface="Times New Roman" panose="02020603050405020304" pitchFamily="18" charset="0"/>
                <a:cs typeface="Times New Roman" panose="02020603050405020304" pitchFamily="18" charset="0"/>
              </a:rPr>
              <a:t>Some of the secondary functions may be preferable for some customers and some secondary functions might have no value to customers.</a:t>
            </a:r>
          </a:p>
          <a:p>
            <a:pPr algn="just">
              <a:spcBef>
                <a:spcPts val="0"/>
              </a:spcBef>
              <a:buClr>
                <a:srgbClr val="FF0000"/>
              </a:buClr>
              <a:buFont typeface="Wingdings" panose="05000000000000000000" pitchFamily="2" charset="2"/>
              <a:buChar char="Ø"/>
            </a:pPr>
            <a:endParaRPr lang="en-US" sz="2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6747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8E39C18-1D10-8967-D91A-BCBE5A577324}"/>
              </a:ext>
            </a:extLst>
          </p:cNvPr>
          <p:cNvSpPr>
            <a:spLocks noGrp="1"/>
          </p:cNvSpPr>
          <p:nvPr>
            <p:ph type="title"/>
          </p:nvPr>
        </p:nvSpPr>
        <p:spPr>
          <a:xfrm>
            <a:off x="1447800" y="152400"/>
            <a:ext cx="10018713" cy="762000"/>
          </a:xfrm>
        </p:spPr>
        <p:txBody>
          <a:bodyPr/>
          <a:lstStyle/>
          <a:p>
            <a:r>
              <a:rPr lang="en-US" sz="4000" b="1" dirty="0"/>
              <a:t>PROCEDURE</a:t>
            </a:r>
            <a:endParaRPr lang="en-IN" b="1" dirty="0"/>
          </a:p>
        </p:txBody>
      </p:sp>
      <p:sp>
        <p:nvSpPr>
          <p:cNvPr id="5" name="TextBox 4">
            <a:extLst>
              <a:ext uri="{FF2B5EF4-FFF2-40B4-BE49-F238E27FC236}">
                <a16:creationId xmlns:a16="http://schemas.microsoft.com/office/drawing/2014/main" xmlns="" id="{49DA265F-B64A-0592-B216-D90A28936C73}"/>
              </a:ext>
            </a:extLst>
          </p:cNvPr>
          <p:cNvSpPr txBox="1"/>
          <p:nvPr/>
        </p:nvSpPr>
        <p:spPr>
          <a:xfrm>
            <a:off x="1295400" y="914400"/>
            <a:ext cx="10287000" cy="5293757"/>
          </a:xfrm>
          <a:prstGeom prst="rect">
            <a:avLst/>
          </a:prstGeom>
          <a:noFill/>
        </p:spPr>
        <p:txBody>
          <a:bodyPr wrap="square">
            <a:spAutoFit/>
          </a:bodyPr>
          <a:lstStyle/>
          <a:p>
            <a:pPr marL="514350" indent="-514350" algn="just">
              <a:buFont typeface="+mj-lt"/>
              <a:buAutoNum type="arabicPeriod"/>
            </a:pPr>
            <a:r>
              <a:rPr lang="en-IN" sz="2600" dirty="0">
                <a:solidFill>
                  <a:srgbClr val="FF0000"/>
                </a:solidFill>
                <a:latin typeface="Times New Roman" panose="02020603050405020304" pitchFamily="18" charset="0"/>
                <a:cs typeface="Times New Roman" panose="02020603050405020304" pitchFamily="18" charset="0"/>
              </a:rPr>
              <a:t>Evaluation criteria- </a:t>
            </a:r>
          </a:p>
          <a:p>
            <a:pPr marL="914400" lvl="1" indent="-457200" algn="just">
              <a:buFont typeface="Wingdings" panose="05000000000000000000" pitchFamily="2" charset="2"/>
              <a:buChar char="ü"/>
            </a:pPr>
            <a:r>
              <a:rPr lang="en-US" sz="2600" dirty="0">
                <a:latin typeface="Times New Roman" panose="02020603050405020304" pitchFamily="18" charset="0"/>
                <a:cs typeface="Times New Roman" panose="02020603050405020304" pitchFamily="18" charset="0"/>
              </a:rPr>
              <a:t>The first step is to develop a set of evaluation criteria-standards by which to judge the ideas.</a:t>
            </a:r>
            <a:endParaRPr lang="en-IN" sz="2600" dirty="0">
              <a:latin typeface="Times New Roman" panose="02020603050405020304" pitchFamily="18" charset="0"/>
              <a:cs typeface="Times New Roman" panose="02020603050405020304" pitchFamily="18" charset="0"/>
            </a:endParaRPr>
          </a:p>
          <a:p>
            <a:pPr marL="514350" indent="-514350" algn="just">
              <a:buFont typeface="+mj-lt"/>
              <a:buAutoNum type="arabicPeriod" startAt="2"/>
            </a:pPr>
            <a:r>
              <a:rPr lang="en-IN" sz="2600" dirty="0">
                <a:solidFill>
                  <a:srgbClr val="FF0000"/>
                </a:solidFill>
                <a:latin typeface="Times New Roman" panose="02020603050405020304" pitchFamily="18" charset="0"/>
                <a:cs typeface="Times New Roman" panose="02020603050405020304" pitchFamily="18" charset="0"/>
              </a:rPr>
              <a:t>Screening process- </a:t>
            </a:r>
          </a:p>
          <a:p>
            <a:pPr marL="914400" lvl="1" indent="-457200" algn="just">
              <a:buFont typeface="Wingdings" panose="05000000000000000000" pitchFamily="2" charset="2"/>
              <a:buChar char="ü"/>
            </a:pPr>
            <a:r>
              <a:rPr lang="en-US" sz="2600" dirty="0">
                <a:latin typeface="Times New Roman" panose="02020603050405020304" pitchFamily="18" charset="0"/>
                <a:cs typeface="Times New Roman" panose="02020603050405020304" pitchFamily="18" charset="0"/>
              </a:rPr>
              <a:t>the actual ranking of ideas according to the criteria developed.</a:t>
            </a:r>
            <a:endParaRPr lang="en-IN" sz="2600" dirty="0">
              <a:latin typeface="Times New Roman" panose="02020603050405020304" pitchFamily="18" charset="0"/>
              <a:cs typeface="Times New Roman" panose="02020603050405020304" pitchFamily="18" charset="0"/>
            </a:endParaRPr>
          </a:p>
          <a:p>
            <a:pPr marL="514350" indent="-514350" algn="just">
              <a:buFont typeface="+mj-lt"/>
              <a:buAutoNum type="arabicPeriod" startAt="3"/>
            </a:pPr>
            <a:r>
              <a:rPr lang="en-IN" sz="2600" dirty="0">
                <a:solidFill>
                  <a:srgbClr val="FF0000"/>
                </a:solidFill>
                <a:latin typeface="Times New Roman" panose="02020603050405020304" pitchFamily="18" charset="0"/>
                <a:cs typeface="Times New Roman" panose="02020603050405020304" pitchFamily="18" charset="0"/>
              </a:rPr>
              <a:t>Establishing costs of alternatives- </a:t>
            </a:r>
          </a:p>
          <a:p>
            <a:pPr marL="914400" lvl="1" indent="-457200" algn="just">
              <a:buFont typeface="Wingdings" panose="05000000000000000000" pitchFamily="2" charset="2"/>
              <a:buChar char="ü"/>
            </a:pPr>
            <a:r>
              <a:rPr lang="en-US" sz="2600" dirty="0">
                <a:latin typeface="Times New Roman" panose="02020603050405020304" pitchFamily="18" charset="0"/>
                <a:cs typeface="Times New Roman" panose="02020603050405020304" pitchFamily="18" charset="0"/>
              </a:rPr>
              <a:t>The remaining alternatives are then ranked according to an estimate of their relative cost reduction potential. </a:t>
            </a:r>
          </a:p>
          <a:p>
            <a:pPr marL="514350" indent="-514350" algn="just">
              <a:buFont typeface="+mj-lt"/>
              <a:buAutoNum type="arabicPeriod" startAt="4"/>
            </a:pPr>
            <a:r>
              <a:rPr lang="en-IN" sz="2600" dirty="0">
                <a:solidFill>
                  <a:srgbClr val="FF0000"/>
                </a:solidFill>
                <a:latin typeface="Times New Roman" panose="02020603050405020304" pitchFamily="18" charset="0"/>
                <a:cs typeface="Times New Roman" panose="02020603050405020304" pitchFamily="18" charset="0"/>
              </a:rPr>
              <a:t>Final selection-</a:t>
            </a:r>
          </a:p>
          <a:p>
            <a:pPr marL="914400" lvl="1" indent="-457200" algn="just">
              <a:buFont typeface="Wingdings" panose="05000000000000000000" pitchFamily="2" charset="2"/>
              <a:buChar char="ü"/>
            </a:pPr>
            <a:r>
              <a:rPr lang="en-US" sz="2600" dirty="0">
                <a:latin typeface="Times New Roman" panose="02020603050405020304" pitchFamily="18" charset="0"/>
                <a:cs typeface="Times New Roman" panose="02020603050405020304" pitchFamily="18" charset="0"/>
              </a:rPr>
              <a:t>the alternative with the greatest savings potential will be selected. if several alternatives are not decisively different at this point, they should all be developed further.</a:t>
            </a:r>
            <a:endParaRPr lang="en-IN" sz="2600" dirty="0">
              <a:latin typeface="Times New Roman" panose="02020603050405020304" pitchFamily="18" charset="0"/>
              <a:cs typeface="Times New Roman" panose="02020603050405020304" pitchFamily="18" charset="0"/>
            </a:endParaRPr>
          </a:p>
          <a:p>
            <a:pPr marL="342900" indent="-342900" algn="just">
              <a:buAutoNum type="arabicParenBoth"/>
            </a:pPr>
            <a:endParaRPr lang="en-IN" sz="2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72562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5" end="5"/>
                                            </p:txEl>
                                          </p:spTgt>
                                        </p:tgtEl>
                                        <p:attrNameLst>
                                          <p:attrName>style.visibility</p:attrName>
                                        </p:attrNameLst>
                                      </p:cBhvr>
                                      <p:to>
                                        <p:strVal val="visible"/>
                                      </p:to>
                                    </p:set>
                                    <p:animEffect transition="in" filter="fade">
                                      <p:cBhvr>
                                        <p:cTn id="42" dur="1000"/>
                                        <p:tgtEl>
                                          <p:spTgt spid="5">
                                            <p:txEl>
                                              <p:pRg st="5" end="5"/>
                                            </p:txEl>
                                          </p:spTgt>
                                        </p:tgtEl>
                                      </p:cBhvr>
                                    </p:animEffect>
                                    <p:anim calcmode="lin" valueType="num">
                                      <p:cBhvr>
                                        <p:cTn id="43"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5">
                                            <p:txEl>
                                              <p:pRg st="6" end="6"/>
                                            </p:txEl>
                                          </p:spTgt>
                                        </p:tgtEl>
                                        <p:attrNameLst>
                                          <p:attrName>style.visibility</p:attrName>
                                        </p:attrNameLst>
                                      </p:cBhvr>
                                      <p:to>
                                        <p:strVal val="visible"/>
                                      </p:to>
                                    </p:set>
                                    <p:animEffect transition="in" filter="fade">
                                      <p:cBhvr>
                                        <p:cTn id="49" dur="1000"/>
                                        <p:tgtEl>
                                          <p:spTgt spid="5">
                                            <p:txEl>
                                              <p:pRg st="6" end="6"/>
                                            </p:txEl>
                                          </p:spTgt>
                                        </p:tgtEl>
                                      </p:cBhvr>
                                    </p:animEffect>
                                    <p:anim calcmode="lin" valueType="num">
                                      <p:cBhvr>
                                        <p:cTn id="50"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5">
                                            <p:txEl>
                                              <p:pRg st="7" end="7"/>
                                            </p:txEl>
                                          </p:spTgt>
                                        </p:tgtEl>
                                        <p:attrNameLst>
                                          <p:attrName>style.visibility</p:attrName>
                                        </p:attrNameLst>
                                      </p:cBhvr>
                                      <p:to>
                                        <p:strVal val="visible"/>
                                      </p:to>
                                    </p:set>
                                    <p:animEffect transition="in" filter="fade">
                                      <p:cBhvr>
                                        <p:cTn id="56" dur="1000"/>
                                        <p:tgtEl>
                                          <p:spTgt spid="5">
                                            <p:txEl>
                                              <p:pRg st="7" end="7"/>
                                            </p:txEl>
                                          </p:spTgt>
                                        </p:tgtEl>
                                      </p:cBhvr>
                                    </p:animEffect>
                                    <p:anim calcmode="lin" valueType="num">
                                      <p:cBhvr>
                                        <p:cTn id="57" dur="1000" fill="hold"/>
                                        <p:tgtEl>
                                          <p:spTgt spid="5">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5">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B2D7CCD-D524-817D-64FD-993F9435566B}"/>
              </a:ext>
            </a:extLst>
          </p:cNvPr>
          <p:cNvSpPr>
            <a:spLocks noGrp="1"/>
          </p:cNvSpPr>
          <p:nvPr>
            <p:ph type="title"/>
          </p:nvPr>
        </p:nvSpPr>
        <p:spPr>
          <a:xfrm>
            <a:off x="1371600" y="152400"/>
            <a:ext cx="10018713" cy="762000"/>
          </a:xfrm>
        </p:spPr>
        <p:txBody>
          <a:bodyPr/>
          <a:lstStyle/>
          <a:p>
            <a:r>
              <a:rPr lang="en-IN" b="1" dirty="0"/>
              <a:t>ANALYSIS CHECKLIST</a:t>
            </a:r>
          </a:p>
        </p:txBody>
      </p:sp>
      <p:sp>
        <p:nvSpPr>
          <p:cNvPr id="3" name="Content Placeholder 2">
            <a:extLst>
              <a:ext uri="{FF2B5EF4-FFF2-40B4-BE49-F238E27FC236}">
                <a16:creationId xmlns:a16="http://schemas.microsoft.com/office/drawing/2014/main" xmlns="" id="{0A262DAF-57F0-062F-CD82-7E33E11443D0}"/>
              </a:ext>
            </a:extLst>
          </p:cNvPr>
          <p:cNvSpPr>
            <a:spLocks noGrp="1"/>
          </p:cNvSpPr>
          <p:nvPr>
            <p:ph idx="1"/>
          </p:nvPr>
        </p:nvSpPr>
        <p:spPr>
          <a:xfrm>
            <a:off x="1018777" y="1066800"/>
            <a:ext cx="10724357" cy="5334000"/>
          </a:xfrm>
        </p:spPr>
        <p:txBody>
          <a:bodyPr>
            <a:noAutofit/>
          </a:bodyPr>
          <a:lstStyle/>
          <a:p>
            <a:pPr>
              <a:spcBef>
                <a:spcPts val="0"/>
              </a:spcBef>
              <a:buClr>
                <a:srgbClr val="FF0000"/>
              </a:buClr>
              <a:buFont typeface="Wingdings" panose="05000000000000000000" pitchFamily="2" charset="2"/>
              <a:buChar char="ü"/>
            </a:pPr>
            <a:r>
              <a:rPr lang="en-US" dirty="0">
                <a:latin typeface="Times New Roman" panose="02020603050405020304" pitchFamily="18" charset="0"/>
                <a:cs typeface="Times New Roman" panose="02020603050405020304" pitchFamily="18" charset="0"/>
              </a:rPr>
              <a:t>What ideas seem feasible? </a:t>
            </a:r>
          </a:p>
          <a:p>
            <a:pPr>
              <a:spcBef>
                <a:spcPts val="0"/>
              </a:spcBef>
              <a:buClr>
                <a:srgbClr val="FF0000"/>
              </a:buClr>
              <a:buFont typeface="Wingdings" panose="05000000000000000000" pitchFamily="2" charset="2"/>
              <a:buChar char="ü"/>
            </a:pPr>
            <a:r>
              <a:rPr lang="en-US" dirty="0">
                <a:latin typeface="Times New Roman" panose="02020603050405020304" pitchFamily="18" charset="0"/>
                <a:cs typeface="Times New Roman" panose="02020603050405020304" pitchFamily="18" charset="0"/>
              </a:rPr>
              <a:t>Have all alternatives been evaluated? (Figure 1)</a:t>
            </a:r>
          </a:p>
          <a:p>
            <a:pPr>
              <a:spcBef>
                <a:spcPts val="0"/>
              </a:spcBef>
              <a:buClr>
                <a:srgbClr val="FF0000"/>
              </a:buClr>
              <a:buFont typeface="Wingdings" panose="05000000000000000000" pitchFamily="2" charset="2"/>
              <a:buChar char="ü"/>
            </a:pPr>
            <a:r>
              <a:rPr lang="en-US" dirty="0">
                <a:latin typeface="Times New Roman" panose="02020603050405020304" pitchFamily="18" charset="0"/>
                <a:cs typeface="Times New Roman" panose="02020603050405020304" pitchFamily="18" charset="0"/>
              </a:rPr>
              <a:t>Can any be modified or combined with another? </a:t>
            </a:r>
          </a:p>
          <a:p>
            <a:pPr>
              <a:spcBef>
                <a:spcPts val="0"/>
              </a:spcBef>
              <a:buClr>
                <a:srgbClr val="FF0000"/>
              </a:buClr>
              <a:buFont typeface="Wingdings" panose="05000000000000000000" pitchFamily="2" charset="2"/>
              <a:buChar char="ü"/>
            </a:pPr>
            <a:r>
              <a:rPr lang="en-US" dirty="0">
                <a:latin typeface="Times New Roman" panose="02020603050405020304" pitchFamily="18" charset="0"/>
                <a:cs typeface="Times New Roman" panose="02020603050405020304" pitchFamily="18" charset="0"/>
              </a:rPr>
              <a:t>Have all feasible alternatives been retained? </a:t>
            </a:r>
          </a:p>
          <a:p>
            <a:pPr>
              <a:spcBef>
                <a:spcPts val="0"/>
              </a:spcBef>
              <a:buClr>
                <a:srgbClr val="FF0000"/>
              </a:buClr>
              <a:buFont typeface="Wingdings" panose="05000000000000000000" pitchFamily="2" charset="2"/>
              <a:buChar char="ü"/>
            </a:pPr>
            <a:r>
              <a:rPr lang="en-US" dirty="0">
                <a:latin typeface="Times New Roman" panose="02020603050405020304" pitchFamily="18" charset="0"/>
                <a:cs typeface="Times New Roman" panose="02020603050405020304" pitchFamily="18" charset="0"/>
              </a:rPr>
              <a:t>What are their savings potential?</a:t>
            </a:r>
          </a:p>
          <a:p>
            <a:pPr>
              <a:spcBef>
                <a:spcPts val="0"/>
              </a:spcBef>
              <a:buClr>
                <a:srgbClr val="FF0000"/>
              </a:buClr>
              <a:buFont typeface="Wingdings" panose="05000000000000000000" pitchFamily="2" charset="2"/>
              <a:buChar char="ü"/>
            </a:pPr>
            <a:r>
              <a:rPr lang="en-US" dirty="0">
                <a:latin typeface="Times New Roman" panose="02020603050405020304" pitchFamily="18" charset="0"/>
                <a:cs typeface="Times New Roman" panose="02020603050405020304" pitchFamily="18" charset="0"/>
              </a:rPr>
              <a:t>What are the chances for implementation? </a:t>
            </a:r>
          </a:p>
          <a:p>
            <a:pPr>
              <a:spcBef>
                <a:spcPts val="0"/>
              </a:spcBef>
              <a:buClr>
                <a:srgbClr val="FF0000"/>
              </a:buClr>
              <a:buFont typeface="Wingdings" panose="05000000000000000000" pitchFamily="2" charset="2"/>
              <a:buChar char="ü"/>
            </a:pPr>
            <a:r>
              <a:rPr lang="en-US" dirty="0">
                <a:latin typeface="Times New Roman" panose="02020603050405020304" pitchFamily="18" charset="0"/>
                <a:cs typeface="Times New Roman" panose="02020603050405020304" pitchFamily="18" charset="0"/>
              </a:rPr>
              <a:t>What might be affected? </a:t>
            </a:r>
          </a:p>
          <a:p>
            <a:pPr>
              <a:spcBef>
                <a:spcPts val="0"/>
              </a:spcBef>
              <a:buClr>
                <a:srgbClr val="FF0000"/>
              </a:buClr>
              <a:buFont typeface="Wingdings" panose="05000000000000000000" pitchFamily="2" charset="2"/>
              <a:buChar char="ü"/>
            </a:pPr>
            <a:r>
              <a:rPr lang="en-US" dirty="0">
                <a:latin typeface="Times New Roman" panose="02020603050405020304" pitchFamily="18" charset="0"/>
                <a:cs typeface="Times New Roman" panose="02020603050405020304" pitchFamily="18" charset="0"/>
              </a:rPr>
              <a:t>Will it be relatively difficult or easy to make a change? </a:t>
            </a:r>
          </a:p>
          <a:p>
            <a:pPr>
              <a:spcBef>
                <a:spcPts val="0"/>
              </a:spcBef>
              <a:buClr>
                <a:srgbClr val="FF0000"/>
              </a:buClr>
              <a:buFont typeface="Wingdings" panose="05000000000000000000" pitchFamily="2" charset="2"/>
              <a:buChar char="ü"/>
            </a:pPr>
            <a:r>
              <a:rPr lang="en-US" dirty="0">
                <a:latin typeface="Times New Roman" panose="02020603050405020304" pitchFamily="18" charset="0"/>
                <a:cs typeface="Times New Roman" panose="02020603050405020304" pitchFamily="18" charset="0"/>
              </a:rPr>
              <a:t>Will each idea satisfy user needs? </a:t>
            </a:r>
          </a:p>
          <a:p>
            <a:pPr>
              <a:spcBef>
                <a:spcPts val="0"/>
              </a:spcBef>
              <a:buClr>
                <a:srgbClr val="FF0000"/>
              </a:buClr>
              <a:buFont typeface="Wingdings" panose="05000000000000000000" pitchFamily="2" charset="2"/>
              <a:buChar char="ü"/>
            </a:pPr>
            <a:r>
              <a:rPr lang="en-US" dirty="0">
                <a:latin typeface="Times New Roman" panose="02020603050405020304" pitchFamily="18" charset="0"/>
                <a:cs typeface="Times New Roman" panose="02020603050405020304" pitchFamily="18" charset="0"/>
              </a:rPr>
              <a:t>Has a list of the most feasible of ideas been compiled? (Figure 2) </a:t>
            </a:r>
          </a:p>
          <a:p>
            <a:pPr>
              <a:spcBef>
                <a:spcPts val="0"/>
              </a:spcBef>
              <a:buClr>
                <a:srgbClr val="FF0000"/>
              </a:buClr>
              <a:buFont typeface="Wingdings" panose="05000000000000000000" pitchFamily="2" charset="2"/>
              <a:buChar char="ü"/>
            </a:pPr>
            <a:r>
              <a:rPr lang="en-US" dirty="0">
                <a:latin typeface="Times New Roman" panose="02020603050405020304" pitchFamily="18" charset="0"/>
                <a:cs typeface="Times New Roman" panose="02020603050405020304" pitchFamily="18" charset="0"/>
              </a:rPr>
              <a:t>Is there an existing inventory of parts that must be used prior to implementation?</a:t>
            </a:r>
          </a:p>
          <a:p>
            <a:pPr>
              <a:spcBef>
                <a:spcPts val="0"/>
              </a:spcBef>
              <a:buClr>
                <a:srgbClr val="FF0000"/>
              </a:buClr>
              <a:buFont typeface="Wingdings" panose="05000000000000000000" pitchFamily="2" charset="2"/>
              <a:buChar char="ü"/>
            </a:pPr>
            <a:r>
              <a:rPr lang="en-US" dirty="0">
                <a:latin typeface="Times New Roman" panose="02020603050405020304" pitchFamily="18" charset="0"/>
                <a:cs typeface="Times New Roman" panose="02020603050405020304" pitchFamily="18" charset="0"/>
              </a:rPr>
              <a:t>Has a "Draft" VE proposal been presented to affected parties? (Figure 3)</a:t>
            </a:r>
            <a:endParaRPr lang="en-IN"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40643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Effect transition="in" filter="fade">
                                      <p:cBhvr>
                                        <p:cTn id="63" dur="1000"/>
                                        <p:tgtEl>
                                          <p:spTgt spid="3">
                                            <p:txEl>
                                              <p:pRg st="8" end="8"/>
                                            </p:txEl>
                                          </p:spTgt>
                                        </p:tgtEl>
                                      </p:cBhvr>
                                    </p:animEffect>
                                    <p:anim calcmode="lin" valueType="num">
                                      <p:cBhvr>
                                        <p:cTn id="64"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3">
                                            <p:txEl>
                                              <p:pRg st="9" end="9"/>
                                            </p:txEl>
                                          </p:spTgt>
                                        </p:tgtEl>
                                        <p:attrNameLst>
                                          <p:attrName>style.visibility</p:attrName>
                                        </p:attrNameLst>
                                      </p:cBhvr>
                                      <p:to>
                                        <p:strVal val="visible"/>
                                      </p:to>
                                    </p:set>
                                    <p:animEffect transition="in" filter="fade">
                                      <p:cBhvr>
                                        <p:cTn id="70" dur="1000"/>
                                        <p:tgtEl>
                                          <p:spTgt spid="3">
                                            <p:txEl>
                                              <p:pRg st="9" end="9"/>
                                            </p:txEl>
                                          </p:spTgt>
                                        </p:tgtEl>
                                      </p:cBhvr>
                                    </p:animEffect>
                                    <p:anim calcmode="lin" valueType="num">
                                      <p:cBhvr>
                                        <p:cTn id="71"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72"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nodeType="clickEffect">
                                  <p:stCondLst>
                                    <p:cond delay="0"/>
                                  </p:stCondLst>
                                  <p:childTnLst>
                                    <p:set>
                                      <p:cBhvr>
                                        <p:cTn id="76" dur="1" fill="hold">
                                          <p:stCondLst>
                                            <p:cond delay="0"/>
                                          </p:stCondLst>
                                        </p:cTn>
                                        <p:tgtEl>
                                          <p:spTgt spid="3">
                                            <p:txEl>
                                              <p:pRg st="10" end="10"/>
                                            </p:txEl>
                                          </p:spTgt>
                                        </p:tgtEl>
                                        <p:attrNameLst>
                                          <p:attrName>style.visibility</p:attrName>
                                        </p:attrNameLst>
                                      </p:cBhvr>
                                      <p:to>
                                        <p:strVal val="visible"/>
                                      </p:to>
                                    </p:set>
                                    <p:animEffect transition="in" filter="fade">
                                      <p:cBhvr>
                                        <p:cTn id="77" dur="1000"/>
                                        <p:tgtEl>
                                          <p:spTgt spid="3">
                                            <p:txEl>
                                              <p:pRg st="10" end="10"/>
                                            </p:txEl>
                                          </p:spTgt>
                                        </p:tgtEl>
                                      </p:cBhvr>
                                    </p:animEffect>
                                    <p:anim calcmode="lin" valueType="num">
                                      <p:cBhvr>
                                        <p:cTn id="78"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79"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nodeType="clickEffect">
                                  <p:stCondLst>
                                    <p:cond delay="0"/>
                                  </p:stCondLst>
                                  <p:childTnLst>
                                    <p:set>
                                      <p:cBhvr>
                                        <p:cTn id="83" dur="1" fill="hold">
                                          <p:stCondLst>
                                            <p:cond delay="0"/>
                                          </p:stCondLst>
                                        </p:cTn>
                                        <p:tgtEl>
                                          <p:spTgt spid="3">
                                            <p:txEl>
                                              <p:pRg st="11" end="11"/>
                                            </p:txEl>
                                          </p:spTgt>
                                        </p:tgtEl>
                                        <p:attrNameLst>
                                          <p:attrName>style.visibility</p:attrName>
                                        </p:attrNameLst>
                                      </p:cBhvr>
                                      <p:to>
                                        <p:strVal val="visible"/>
                                      </p:to>
                                    </p:set>
                                    <p:animEffect transition="in" filter="fade">
                                      <p:cBhvr>
                                        <p:cTn id="84" dur="1000"/>
                                        <p:tgtEl>
                                          <p:spTgt spid="3">
                                            <p:txEl>
                                              <p:pRg st="11" end="11"/>
                                            </p:txEl>
                                          </p:spTgt>
                                        </p:tgtEl>
                                      </p:cBhvr>
                                    </p:animEffect>
                                    <p:anim calcmode="lin" valueType="num">
                                      <p:cBhvr>
                                        <p:cTn id="85"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86"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5C5378C8-A3E1-C07A-352F-0A006471C30F}"/>
              </a:ext>
            </a:extLst>
          </p:cNvPr>
          <p:cNvGrpSpPr/>
          <p:nvPr/>
        </p:nvGrpSpPr>
        <p:grpSpPr>
          <a:xfrm>
            <a:off x="1295400" y="990600"/>
            <a:ext cx="9525000" cy="5638800"/>
            <a:chOff x="1295400" y="990600"/>
            <a:chExt cx="9525000" cy="5638800"/>
          </a:xfrm>
        </p:grpSpPr>
        <p:pic>
          <p:nvPicPr>
            <p:cNvPr id="5" name="Picture 4">
              <a:extLst>
                <a:ext uri="{FF2B5EF4-FFF2-40B4-BE49-F238E27FC236}">
                  <a16:creationId xmlns:a16="http://schemas.microsoft.com/office/drawing/2014/main" xmlns="" id="{9B2649CE-88A5-1376-7ED2-E30C6714E46E}"/>
                </a:ext>
              </a:extLst>
            </p:cNvPr>
            <p:cNvPicPr>
              <a:picLocks noChangeAspect="1"/>
            </p:cNvPicPr>
            <p:nvPr/>
          </p:nvPicPr>
          <p:blipFill>
            <a:blip r:embed="rId2"/>
            <a:stretch>
              <a:fillRect/>
            </a:stretch>
          </p:blipFill>
          <p:spPr>
            <a:xfrm>
              <a:off x="1295400" y="990600"/>
              <a:ext cx="9525000" cy="4857750"/>
            </a:xfrm>
            <a:prstGeom prst="rect">
              <a:avLst/>
            </a:prstGeom>
          </p:spPr>
        </p:pic>
        <p:pic>
          <p:nvPicPr>
            <p:cNvPr id="7" name="Picture 6">
              <a:extLst>
                <a:ext uri="{FF2B5EF4-FFF2-40B4-BE49-F238E27FC236}">
                  <a16:creationId xmlns:a16="http://schemas.microsoft.com/office/drawing/2014/main" xmlns="" id="{33D717CC-8B46-C298-171D-D5FEC1CCCC1F}"/>
                </a:ext>
              </a:extLst>
            </p:cNvPr>
            <p:cNvPicPr>
              <a:picLocks noChangeAspect="1"/>
            </p:cNvPicPr>
            <p:nvPr/>
          </p:nvPicPr>
          <p:blipFill>
            <a:blip r:embed="rId3"/>
            <a:stretch>
              <a:fillRect/>
            </a:stretch>
          </p:blipFill>
          <p:spPr>
            <a:xfrm>
              <a:off x="1295400" y="5848350"/>
              <a:ext cx="9525000" cy="781050"/>
            </a:xfrm>
            <a:prstGeom prst="rect">
              <a:avLst/>
            </a:prstGeom>
          </p:spPr>
        </p:pic>
      </p:grpSp>
      <p:sp>
        <p:nvSpPr>
          <p:cNvPr id="9" name="TextBox 8">
            <a:extLst>
              <a:ext uri="{FF2B5EF4-FFF2-40B4-BE49-F238E27FC236}">
                <a16:creationId xmlns:a16="http://schemas.microsoft.com/office/drawing/2014/main" xmlns="" id="{CD3E5E9E-CBBB-BE56-28F7-AE122CB4991A}"/>
              </a:ext>
            </a:extLst>
          </p:cNvPr>
          <p:cNvSpPr txBox="1"/>
          <p:nvPr/>
        </p:nvSpPr>
        <p:spPr>
          <a:xfrm>
            <a:off x="3124200" y="209550"/>
            <a:ext cx="6093500" cy="692497"/>
          </a:xfrm>
          <a:prstGeom prst="rect">
            <a:avLst/>
          </a:prstGeom>
          <a:noFill/>
        </p:spPr>
        <p:txBody>
          <a:bodyPr wrap="square">
            <a:spAutoFit/>
          </a:bodyPr>
          <a:lstStyle/>
          <a:p>
            <a:pPr algn="ctr"/>
            <a:r>
              <a:rPr lang="en-US" sz="3900" b="1" dirty="0">
                <a:latin typeface="Times New Roman" panose="02020603050405020304" pitchFamily="18" charset="0"/>
                <a:cs typeface="Times New Roman" panose="02020603050405020304" pitchFamily="18" charset="0"/>
              </a:rPr>
              <a:t>Figure 1</a:t>
            </a:r>
            <a:endParaRPr lang="en-IN" sz="3900" b="1" dirty="0"/>
          </a:p>
        </p:txBody>
      </p:sp>
    </p:spTree>
    <p:extLst>
      <p:ext uri="{BB962C8B-B14F-4D97-AF65-F5344CB8AC3E}">
        <p14:creationId xmlns:p14="http://schemas.microsoft.com/office/powerpoint/2010/main" val="16082262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58BFB296-6451-FD74-A682-3C2D90A02D6E}"/>
              </a:ext>
            </a:extLst>
          </p:cNvPr>
          <p:cNvGrpSpPr/>
          <p:nvPr/>
        </p:nvGrpSpPr>
        <p:grpSpPr>
          <a:xfrm>
            <a:off x="1828800" y="1428750"/>
            <a:ext cx="9043988" cy="4829175"/>
            <a:chOff x="1828800" y="1428750"/>
            <a:chExt cx="9043988" cy="4829175"/>
          </a:xfrm>
        </p:grpSpPr>
        <p:pic>
          <p:nvPicPr>
            <p:cNvPr id="3" name="Picture 2">
              <a:extLst>
                <a:ext uri="{FF2B5EF4-FFF2-40B4-BE49-F238E27FC236}">
                  <a16:creationId xmlns:a16="http://schemas.microsoft.com/office/drawing/2014/main" xmlns="" id="{B31496A9-F72C-7602-10FC-329696EFD42E}"/>
                </a:ext>
              </a:extLst>
            </p:cNvPr>
            <p:cNvPicPr>
              <a:picLocks noChangeAspect="1"/>
            </p:cNvPicPr>
            <p:nvPr/>
          </p:nvPicPr>
          <p:blipFill>
            <a:blip r:embed="rId2"/>
            <a:stretch>
              <a:fillRect/>
            </a:stretch>
          </p:blipFill>
          <p:spPr>
            <a:xfrm>
              <a:off x="1828800" y="1428750"/>
              <a:ext cx="9043988" cy="4000500"/>
            </a:xfrm>
            <a:prstGeom prst="rect">
              <a:avLst/>
            </a:prstGeom>
          </p:spPr>
        </p:pic>
        <p:pic>
          <p:nvPicPr>
            <p:cNvPr id="7" name="Picture 6">
              <a:extLst>
                <a:ext uri="{FF2B5EF4-FFF2-40B4-BE49-F238E27FC236}">
                  <a16:creationId xmlns:a16="http://schemas.microsoft.com/office/drawing/2014/main" xmlns="" id="{67479CAF-35D5-208E-EAFC-A52F77596796}"/>
                </a:ext>
              </a:extLst>
            </p:cNvPr>
            <p:cNvPicPr>
              <a:picLocks noChangeAspect="1"/>
            </p:cNvPicPr>
            <p:nvPr/>
          </p:nvPicPr>
          <p:blipFill>
            <a:blip r:embed="rId3"/>
            <a:stretch>
              <a:fillRect/>
            </a:stretch>
          </p:blipFill>
          <p:spPr>
            <a:xfrm>
              <a:off x="1828800" y="5429250"/>
              <a:ext cx="9043988" cy="828675"/>
            </a:xfrm>
            <a:prstGeom prst="rect">
              <a:avLst/>
            </a:prstGeom>
          </p:spPr>
        </p:pic>
      </p:grpSp>
      <p:sp>
        <p:nvSpPr>
          <p:cNvPr id="8" name="TextBox 7">
            <a:extLst>
              <a:ext uri="{FF2B5EF4-FFF2-40B4-BE49-F238E27FC236}">
                <a16:creationId xmlns:a16="http://schemas.microsoft.com/office/drawing/2014/main" xmlns="" id="{8DE3D733-B8D7-7E1A-04B7-2E480EFD2AFC}"/>
              </a:ext>
            </a:extLst>
          </p:cNvPr>
          <p:cNvSpPr txBox="1"/>
          <p:nvPr/>
        </p:nvSpPr>
        <p:spPr>
          <a:xfrm>
            <a:off x="3124200" y="209550"/>
            <a:ext cx="6093500" cy="692497"/>
          </a:xfrm>
          <a:prstGeom prst="rect">
            <a:avLst/>
          </a:prstGeom>
          <a:noFill/>
        </p:spPr>
        <p:txBody>
          <a:bodyPr wrap="square">
            <a:spAutoFit/>
          </a:bodyPr>
          <a:lstStyle/>
          <a:p>
            <a:pPr algn="ctr"/>
            <a:r>
              <a:rPr lang="en-US" sz="3900" b="1" dirty="0">
                <a:latin typeface="Times New Roman" panose="02020603050405020304" pitchFamily="18" charset="0"/>
                <a:cs typeface="Times New Roman" panose="02020603050405020304" pitchFamily="18" charset="0"/>
              </a:rPr>
              <a:t>Figure 2</a:t>
            </a:r>
            <a:endParaRPr lang="en-IN" sz="3900" b="1" dirty="0"/>
          </a:p>
        </p:txBody>
      </p:sp>
    </p:spTree>
    <p:extLst>
      <p:ext uri="{BB962C8B-B14F-4D97-AF65-F5344CB8AC3E}">
        <p14:creationId xmlns:p14="http://schemas.microsoft.com/office/powerpoint/2010/main" val="15537992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A0CD13CC-14B6-A784-322B-9BB686E7821A}"/>
              </a:ext>
            </a:extLst>
          </p:cNvPr>
          <p:cNvSpPr txBox="1"/>
          <p:nvPr/>
        </p:nvSpPr>
        <p:spPr>
          <a:xfrm>
            <a:off x="381000" y="168048"/>
            <a:ext cx="896977" cy="5943600"/>
          </a:xfrm>
          <a:prstGeom prst="rect">
            <a:avLst/>
          </a:prstGeom>
          <a:noFill/>
        </p:spPr>
        <p:txBody>
          <a:bodyPr vert="wordArtVert" wrap="square" anchor="ctr" anchorCtr="0">
            <a:spAutoFit/>
          </a:bodyPr>
          <a:lstStyle/>
          <a:p>
            <a:pPr algn="ctr"/>
            <a:r>
              <a:rPr lang="en-US" sz="3900" b="1" dirty="0">
                <a:solidFill>
                  <a:srgbClr val="FF0000"/>
                </a:solidFill>
                <a:latin typeface="Times New Roman" panose="02020603050405020304" pitchFamily="18" charset="0"/>
                <a:cs typeface="Times New Roman" panose="02020603050405020304" pitchFamily="18" charset="0"/>
              </a:rPr>
              <a:t>Figure3</a:t>
            </a:r>
            <a:endParaRPr lang="en-IN" sz="3900" b="1" dirty="0">
              <a:solidFill>
                <a:srgbClr val="FF0000"/>
              </a:solidFill>
            </a:endParaRPr>
          </a:p>
        </p:txBody>
      </p:sp>
      <p:grpSp>
        <p:nvGrpSpPr>
          <p:cNvPr id="2" name="Group 1">
            <a:extLst>
              <a:ext uri="{FF2B5EF4-FFF2-40B4-BE49-F238E27FC236}">
                <a16:creationId xmlns:a16="http://schemas.microsoft.com/office/drawing/2014/main" xmlns="" id="{D0FC9652-0E51-9F44-1DF6-ED70236228FE}"/>
              </a:ext>
            </a:extLst>
          </p:cNvPr>
          <p:cNvGrpSpPr/>
          <p:nvPr/>
        </p:nvGrpSpPr>
        <p:grpSpPr>
          <a:xfrm>
            <a:off x="1447799" y="96845"/>
            <a:ext cx="10515601" cy="6648338"/>
            <a:chOff x="1447799" y="96845"/>
            <a:chExt cx="10515601" cy="6648338"/>
          </a:xfrm>
        </p:grpSpPr>
        <p:pic>
          <p:nvPicPr>
            <p:cNvPr id="3" name="Picture 2">
              <a:extLst>
                <a:ext uri="{FF2B5EF4-FFF2-40B4-BE49-F238E27FC236}">
                  <a16:creationId xmlns:a16="http://schemas.microsoft.com/office/drawing/2014/main" xmlns="" id="{9381EC42-2D37-63AD-CE4C-F89E07F4F8BD}"/>
                </a:ext>
              </a:extLst>
            </p:cNvPr>
            <p:cNvPicPr>
              <a:picLocks noChangeAspect="1"/>
            </p:cNvPicPr>
            <p:nvPr/>
          </p:nvPicPr>
          <p:blipFill>
            <a:blip r:embed="rId2"/>
            <a:stretch>
              <a:fillRect/>
            </a:stretch>
          </p:blipFill>
          <p:spPr>
            <a:xfrm>
              <a:off x="1447800" y="96845"/>
              <a:ext cx="10515600" cy="5092686"/>
            </a:xfrm>
            <a:prstGeom prst="rect">
              <a:avLst/>
            </a:prstGeom>
          </p:spPr>
        </p:pic>
        <p:pic>
          <p:nvPicPr>
            <p:cNvPr id="6" name="Picture 5">
              <a:extLst>
                <a:ext uri="{FF2B5EF4-FFF2-40B4-BE49-F238E27FC236}">
                  <a16:creationId xmlns:a16="http://schemas.microsoft.com/office/drawing/2014/main" xmlns="" id="{C7DEC58C-0CAF-9355-FE1C-3FF7328F6C31}"/>
                </a:ext>
              </a:extLst>
            </p:cNvPr>
            <p:cNvPicPr>
              <a:picLocks noChangeAspect="1"/>
            </p:cNvPicPr>
            <p:nvPr/>
          </p:nvPicPr>
          <p:blipFill>
            <a:blip r:embed="rId3"/>
            <a:stretch>
              <a:fillRect/>
            </a:stretch>
          </p:blipFill>
          <p:spPr>
            <a:xfrm>
              <a:off x="1447799" y="5189530"/>
              <a:ext cx="10515600" cy="1555653"/>
            </a:xfrm>
            <a:prstGeom prst="rect">
              <a:avLst/>
            </a:prstGeom>
          </p:spPr>
        </p:pic>
      </p:grpSp>
    </p:spTree>
    <p:extLst>
      <p:ext uri="{BB962C8B-B14F-4D97-AF65-F5344CB8AC3E}">
        <p14:creationId xmlns:p14="http://schemas.microsoft.com/office/powerpoint/2010/main" val="10220145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482779F-A94C-4E51-ADF9-D3DA34E1CACB}"/>
              </a:ext>
            </a:extLst>
          </p:cNvPr>
          <p:cNvSpPr>
            <a:spLocks noGrp="1"/>
          </p:cNvSpPr>
          <p:nvPr>
            <p:ph type="title"/>
          </p:nvPr>
        </p:nvSpPr>
        <p:spPr>
          <a:xfrm>
            <a:off x="1484310" y="190501"/>
            <a:ext cx="10363203" cy="723899"/>
          </a:xfrm>
        </p:spPr>
        <p:txBody>
          <a:bodyPr>
            <a:normAutofit/>
          </a:bodyPr>
          <a:lstStyle/>
          <a:p>
            <a:r>
              <a:rPr lang="en-IN" sz="3600" b="1" dirty="0"/>
              <a:t>INVESTIGATION PHASE (DEVELOPMENT PHASE)</a:t>
            </a:r>
          </a:p>
        </p:txBody>
      </p:sp>
      <p:sp>
        <p:nvSpPr>
          <p:cNvPr id="3" name="Content Placeholder 2">
            <a:extLst>
              <a:ext uri="{FF2B5EF4-FFF2-40B4-BE49-F238E27FC236}">
                <a16:creationId xmlns:a16="http://schemas.microsoft.com/office/drawing/2014/main" xmlns="" id="{FD2ADC01-6AEB-2037-75A7-8A90B95FAAC7}"/>
              </a:ext>
            </a:extLst>
          </p:cNvPr>
          <p:cNvSpPr>
            <a:spLocks noGrp="1"/>
          </p:cNvSpPr>
          <p:nvPr>
            <p:ph idx="1"/>
          </p:nvPr>
        </p:nvSpPr>
        <p:spPr>
          <a:xfrm>
            <a:off x="553243" y="914400"/>
            <a:ext cx="11085513" cy="5867400"/>
          </a:xfrm>
        </p:spPr>
        <p:txBody>
          <a:bodyPr>
            <a:noAutofit/>
          </a:bodyPr>
          <a:lstStyle/>
          <a:p>
            <a:pPr algn="just">
              <a:spcBef>
                <a:spcPts val="0"/>
              </a:spcBef>
              <a:buClr>
                <a:srgbClr val="FF0000"/>
              </a:buClr>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Depending upon the ranking established and the parameters recommended in the previous phase, one or two most suitable design alternatives are selected for further detailed technical and economical evaluation. </a:t>
            </a:r>
          </a:p>
          <a:p>
            <a:pPr algn="just">
              <a:spcBef>
                <a:spcPts val="0"/>
              </a:spcBef>
              <a:buClr>
                <a:srgbClr val="FF0000"/>
              </a:buClr>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The alternatives must be investigated in sufficient depth to permit the development of specific recommendations </a:t>
            </a:r>
          </a:p>
          <a:p>
            <a:pPr algn="just">
              <a:spcBef>
                <a:spcPts val="0"/>
              </a:spcBef>
              <a:buClr>
                <a:srgbClr val="FF0000"/>
              </a:buClr>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A detailed technical specification sheet and detailed cost estimate for the selected alternative design is worked out.</a:t>
            </a:r>
          </a:p>
          <a:p>
            <a:pPr algn="just">
              <a:spcBef>
                <a:spcPts val="0"/>
              </a:spcBef>
              <a:buClr>
                <a:srgbClr val="FF0000"/>
              </a:buClr>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 It is checked that following will be achieved to the required level or not:</a:t>
            </a:r>
          </a:p>
          <a:p>
            <a:pPr marL="360000" indent="0" algn="just">
              <a:spcBef>
                <a:spcPts val="0"/>
              </a:spcBef>
              <a:buNone/>
            </a:pPr>
            <a:r>
              <a:rPr lang="en-US" dirty="0">
                <a:latin typeface="Times New Roman" panose="02020603050405020304" pitchFamily="18" charset="0"/>
                <a:cs typeface="Times New Roman" panose="02020603050405020304" pitchFamily="18" charset="0"/>
              </a:rPr>
              <a:t>(1) Functional requirement</a:t>
            </a:r>
          </a:p>
          <a:p>
            <a:pPr marL="360000" indent="0" algn="just">
              <a:spcBef>
                <a:spcPts val="0"/>
              </a:spcBef>
              <a:buNone/>
            </a:pPr>
            <a:r>
              <a:rPr lang="en-US" dirty="0">
                <a:latin typeface="Times New Roman" panose="02020603050405020304" pitchFamily="18" charset="0"/>
                <a:cs typeface="Times New Roman" panose="02020603050405020304" pitchFamily="18" charset="0"/>
              </a:rPr>
              <a:t>(2) Cost</a:t>
            </a:r>
          </a:p>
          <a:p>
            <a:pPr marL="360000" indent="0" algn="just">
              <a:spcBef>
                <a:spcPts val="0"/>
              </a:spcBef>
              <a:buNone/>
            </a:pPr>
            <a:r>
              <a:rPr lang="en-US" dirty="0">
                <a:latin typeface="Times New Roman" panose="02020603050405020304" pitchFamily="18" charset="0"/>
                <a:cs typeface="Times New Roman" panose="02020603050405020304" pitchFamily="18" charset="0"/>
              </a:rPr>
              <a:t>(3) Quality</a:t>
            </a:r>
          </a:p>
          <a:p>
            <a:pPr marL="360000" indent="0" algn="just">
              <a:spcBef>
                <a:spcPts val="0"/>
              </a:spcBef>
              <a:buNone/>
            </a:pPr>
            <a:r>
              <a:rPr lang="en-US" dirty="0">
                <a:latin typeface="Times New Roman" panose="02020603050405020304" pitchFamily="18" charset="0"/>
                <a:cs typeface="Times New Roman" panose="02020603050405020304" pitchFamily="18" charset="0"/>
              </a:rPr>
              <a:t>(4) Reliability</a:t>
            </a:r>
          </a:p>
          <a:p>
            <a:pPr marL="360000" indent="0" algn="just">
              <a:spcBef>
                <a:spcPts val="0"/>
              </a:spcBef>
              <a:buNone/>
            </a:pPr>
            <a:r>
              <a:rPr lang="en-US" dirty="0">
                <a:latin typeface="Times New Roman" panose="02020603050405020304" pitchFamily="18" charset="0"/>
                <a:cs typeface="Times New Roman" panose="02020603050405020304" pitchFamily="18" charset="0"/>
              </a:rPr>
              <a:t>(5) Safety</a:t>
            </a:r>
          </a:p>
          <a:p>
            <a:pPr marL="360000" indent="0" algn="just">
              <a:spcBef>
                <a:spcPts val="0"/>
              </a:spcBef>
              <a:buNone/>
            </a:pPr>
            <a:r>
              <a:rPr lang="en-US" dirty="0">
                <a:latin typeface="Times New Roman" panose="02020603050405020304" pitchFamily="18" charset="0"/>
                <a:cs typeface="Times New Roman" panose="02020603050405020304" pitchFamily="18" charset="0"/>
              </a:rPr>
              <a:t>(6) Maintainability.</a:t>
            </a:r>
            <a:endParaRPr lang="en-IN"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13942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6F4C0803-D244-65BB-7E69-B9C0348E206C}"/>
              </a:ext>
            </a:extLst>
          </p:cNvPr>
          <p:cNvSpPr txBox="1"/>
          <p:nvPr/>
        </p:nvSpPr>
        <p:spPr>
          <a:xfrm>
            <a:off x="1066800" y="990600"/>
            <a:ext cx="10820400" cy="4324261"/>
          </a:xfrm>
          <a:prstGeom prst="rect">
            <a:avLst/>
          </a:prstGeom>
          <a:noFill/>
        </p:spPr>
        <p:txBody>
          <a:bodyPr wrap="square">
            <a:spAutoFit/>
          </a:bodyPr>
          <a:lstStyle/>
          <a:p>
            <a:pPr>
              <a:spcAft>
                <a:spcPts val="600"/>
              </a:spcAft>
            </a:pPr>
            <a:r>
              <a:rPr lang="en-US" sz="2400" dirty="0">
                <a:latin typeface="Times New Roman" panose="02020603050405020304" pitchFamily="18" charset="0"/>
                <a:cs typeface="Times New Roman" panose="02020603050405020304" pitchFamily="18" charset="0"/>
              </a:rPr>
              <a:t>The cost of product also includes the following costs:</a:t>
            </a:r>
          </a:p>
          <a:p>
            <a:pPr marL="342900" indent="-342900">
              <a:spcAft>
                <a:spcPts val="600"/>
              </a:spcAft>
              <a:buAutoNum type="arabicParenBoth"/>
            </a:pPr>
            <a:r>
              <a:rPr lang="en-US" sz="2400" dirty="0">
                <a:latin typeface="Times New Roman" panose="02020603050405020304" pitchFamily="18" charset="0"/>
                <a:cs typeface="Times New Roman" panose="02020603050405020304" pitchFamily="18" charset="0"/>
              </a:rPr>
              <a:t>New equipment </a:t>
            </a:r>
          </a:p>
          <a:p>
            <a:pPr marL="342900" indent="-342900">
              <a:spcAft>
                <a:spcPts val="600"/>
              </a:spcAft>
              <a:buAutoNum type="arabicParenBoth"/>
            </a:pPr>
            <a:r>
              <a:rPr lang="en-US" sz="2400" dirty="0">
                <a:latin typeface="Times New Roman" panose="02020603050405020304" pitchFamily="18" charset="0"/>
                <a:cs typeface="Times New Roman" panose="02020603050405020304" pitchFamily="18" charset="0"/>
              </a:rPr>
              <a:t> New tools and tooling</a:t>
            </a:r>
          </a:p>
          <a:p>
            <a:pPr marL="342900" indent="-342900">
              <a:spcAft>
                <a:spcPts val="600"/>
              </a:spcAft>
              <a:buAutoNum type="arabicParenBoth"/>
            </a:pPr>
            <a:r>
              <a:rPr lang="en-US" sz="2400" dirty="0">
                <a:latin typeface="Times New Roman" panose="02020603050405020304" pitchFamily="18" charset="0"/>
                <a:cs typeface="Times New Roman" panose="02020603050405020304" pitchFamily="18" charset="0"/>
              </a:rPr>
              <a:t>Changes in plant layout</a:t>
            </a:r>
          </a:p>
          <a:p>
            <a:pPr marL="342900" indent="-342900">
              <a:spcAft>
                <a:spcPts val="600"/>
              </a:spcAft>
              <a:buAutoNum type="arabicParenBoth"/>
            </a:pPr>
            <a:r>
              <a:rPr lang="en-US" sz="2400" dirty="0">
                <a:latin typeface="Times New Roman" panose="02020603050405020304" pitchFamily="18" charset="0"/>
                <a:cs typeface="Times New Roman" panose="02020603050405020304" pitchFamily="18" charset="0"/>
              </a:rPr>
              <a:t> Additional space</a:t>
            </a:r>
          </a:p>
          <a:p>
            <a:pPr marL="342900" indent="-342900">
              <a:spcAft>
                <a:spcPts val="600"/>
              </a:spcAft>
              <a:buAutoNum type="arabicParenBoth"/>
            </a:pPr>
            <a:r>
              <a:rPr lang="en-US" sz="2400" dirty="0">
                <a:latin typeface="Times New Roman" panose="02020603050405020304" pitchFamily="18" charset="0"/>
                <a:cs typeface="Times New Roman" panose="02020603050405020304" pitchFamily="18" charset="0"/>
              </a:rPr>
              <a:t>Cost of designing, manufacturing and testing prototype</a:t>
            </a:r>
          </a:p>
          <a:p>
            <a:pPr marL="342900" indent="-342900">
              <a:spcAft>
                <a:spcPts val="600"/>
              </a:spcAft>
              <a:buClr>
                <a:srgbClr val="FF0000"/>
              </a:buClr>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These costs are collectively named as overheads.</a:t>
            </a:r>
          </a:p>
          <a:p>
            <a:pPr marL="342900" indent="-342900">
              <a:spcAft>
                <a:spcPts val="600"/>
              </a:spcAft>
              <a:buClr>
                <a:srgbClr val="FF0000"/>
              </a:buClr>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The investigation phase results with proposal of one or two detailed designs with complete drawing, specifications, cost analysis, relevant capabilities and limitations of each design alternative.</a:t>
            </a:r>
            <a:endParaRPr lang="en-IN"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16129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30CAB24-1E06-52F3-D855-A000A2C7E07B}"/>
              </a:ext>
            </a:extLst>
          </p:cNvPr>
          <p:cNvSpPr>
            <a:spLocks noGrp="1"/>
          </p:cNvSpPr>
          <p:nvPr>
            <p:ph type="title"/>
          </p:nvPr>
        </p:nvSpPr>
        <p:spPr>
          <a:xfrm>
            <a:off x="1484310" y="190501"/>
            <a:ext cx="10018713" cy="1485900"/>
          </a:xfrm>
        </p:spPr>
        <p:txBody>
          <a:bodyPr>
            <a:normAutofit/>
          </a:bodyPr>
          <a:lstStyle/>
          <a:p>
            <a:r>
              <a:rPr lang="en-IN" sz="3500" b="1" dirty="0"/>
              <a:t>RECOMMENDATION (PRESENTATION) AND IMPLEMENTATION PHASE</a:t>
            </a:r>
          </a:p>
        </p:txBody>
      </p:sp>
      <p:sp>
        <p:nvSpPr>
          <p:cNvPr id="3" name="Content Placeholder 2">
            <a:extLst>
              <a:ext uri="{FF2B5EF4-FFF2-40B4-BE49-F238E27FC236}">
                <a16:creationId xmlns:a16="http://schemas.microsoft.com/office/drawing/2014/main" xmlns="" id="{11B2A93B-FD8D-EB4E-FB4A-5D4273135A16}"/>
              </a:ext>
            </a:extLst>
          </p:cNvPr>
          <p:cNvSpPr>
            <a:spLocks noGrp="1"/>
          </p:cNvSpPr>
          <p:nvPr>
            <p:ph idx="1"/>
          </p:nvPr>
        </p:nvSpPr>
        <p:spPr>
          <a:xfrm>
            <a:off x="1219200" y="1676401"/>
            <a:ext cx="10283823" cy="3796258"/>
          </a:xfrm>
        </p:spPr>
        <p:txBody>
          <a:bodyPr>
            <a:noAutofit/>
          </a:bodyPr>
          <a:lstStyle/>
          <a:p>
            <a:pPr algn="just">
              <a:buClr>
                <a:srgbClr val="FF0000"/>
              </a:buClr>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The objective of recommendation phase of value engineering job plan is to present the recommendation before the decision makers in such convincing way that they accept the recommendation. </a:t>
            </a:r>
          </a:p>
          <a:p>
            <a:pPr algn="just">
              <a:buClr>
                <a:srgbClr val="FF0000"/>
              </a:buClr>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Decision makers are usually Managing Director/Chairman of the company.</a:t>
            </a:r>
          </a:p>
          <a:p>
            <a:pPr algn="just">
              <a:buClr>
                <a:srgbClr val="FF0000"/>
              </a:buClr>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 During this phase the presentation skill of the designer becomes very important beyond the technical abilities.</a:t>
            </a:r>
          </a:p>
          <a:p>
            <a:pPr algn="just">
              <a:buClr>
                <a:srgbClr val="FF0000"/>
              </a:buClr>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 However, it is frequently necessary to consult experts, or vendors to obtain additional information before developing value engineering recommendation.</a:t>
            </a:r>
            <a:endParaRPr lang="en-IN"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728567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F9F72EAB-71B8-1E84-08F1-928F7DEBE3D8}"/>
              </a:ext>
            </a:extLst>
          </p:cNvPr>
          <p:cNvSpPr>
            <a:spLocks noGrp="1"/>
          </p:cNvSpPr>
          <p:nvPr>
            <p:ph idx="1"/>
          </p:nvPr>
        </p:nvSpPr>
        <p:spPr>
          <a:xfrm>
            <a:off x="342900" y="236719"/>
            <a:ext cx="11506200" cy="6384562"/>
          </a:xfrm>
        </p:spPr>
        <p:txBody>
          <a:bodyPr>
            <a:noAutofit/>
          </a:bodyPr>
          <a:lstStyle/>
          <a:p>
            <a:pPr marL="0" indent="0" algn="just">
              <a:spcBef>
                <a:spcPts val="0"/>
              </a:spcBef>
              <a:buNone/>
            </a:pPr>
            <a:r>
              <a:rPr lang="en-US" sz="2200" dirty="0">
                <a:latin typeface="Times New Roman" panose="02020603050405020304" pitchFamily="18" charset="0"/>
                <a:cs typeface="Times New Roman" panose="02020603050405020304" pitchFamily="18" charset="0"/>
              </a:rPr>
              <a:t>The presentation of a recommendation includes following major information:</a:t>
            </a:r>
          </a:p>
          <a:p>
            <a:pPr marL="720000" algn="just">
              <a:spcBef>
                <a:spcPts val="0"/>
              </a:spcBef>
              <a:buClr>
                <a:srgbClr val="FF0000"/>
              </a:buClr>
              <a:buFont typeface="Wingdings" panose="05000000000000000000" pitchFamily="2" charset="2"/>
              <a:buChar char="Ø"/>
            </a:pPr>
            <a:r>
              <a:rPr lang="en-US" sz="2200" dirty="0">
                <a:latin typeface="Times New Roman" panose="02020603050405020304" pitchFamily="18" charset="0"/>
                <a:cs typeface="Times New Roman" panose="02020603050405020304" pitchFamily="18" charset="0"/>
              </a:rPr>
              <a:t>Description of product</a:t>
            </a:r>
          </a:p>
          <a:p>
            <a:pPr marL="720000" algn="just">
              <a:spcBef>
                <a:spcPts val="0"/>
              </a:spcBef>
              <a:buClr>
                <a:srgbClr val="FF0000"/>
              </a:buClr>
              <a:buFont typeface="Wingdings" panose="05000000000000000000" pitchFamily="2" charset="2"/>
              <a:buChar char="Ø"/>
            </a:pPr>
            <a:r>
              <a:rPr lang="en-US" sz="2200" dirty="0">
                <a:latin typeface="Times New Roman" panose="02020603050405020304" pitchFamily="18" charset="0"/>
                <a:cs typeface="Times New Roman" panose="02020603050405020304" pitchFamily="18" charset="0"/>
              </a:rPr>
              <a:t>Description of function(s) (Basic and secondary)</a:t>
            </a:r>
          </a:p>
          <a:p>
            <a:pPr marL="720000" algn="just">
              <a:spcBef>
                <a:spcPts val="0"/>
              </a:spcBef>
              <a:buClr>
                <a:srgbClr val="FF0000"/>
              </a:buClr>
              <a:buFont typeface="Wingdings" panose="05000000000000000000" pitchFamily="2" charset="2"/>
              <a:buChar char="Ø"/>
            </a:pPr>
            <a:r>
              <a:rPr lang="en-US" sz="2200" dirty="0">
                <a:latin typeface="Times New Roman" panose="02020603050405020304" pitchFamily="18" charset="0"/>
                <a:cs typeface="Times New Roman" panose="02020603050405020304" pitchFamily="18" charset="0"/>
              </a:rPr>
              <a:t>Description of original design with sketch</a:t>
            </a:r>
          </a:p>
          <a:p>
            <a:pPr marL="720000" algn="just">
              <a:spcBef>
                <a:spcPts val="0"/>
              </a:spcBef>
              <a:buClr>
                <a:srgbClr val="FF0000"/>
              </a:buClr>
              <a:buFont typeface="Wingdings" panose="05000000000000000000" pitchFamily="2" charset="2"/>
              <a:buChar char="Ø"/>
            </a:pPr>
            <a:r>
              <a:rPr lang="en-US" sz="2200" dirty="0">
                <a:latin typeface="Times New Roman" panose="02020603050405020304" pitchFamily="18" charset="0"/>
                <a:cs typeface="Times New Roman" panose="02020603050405020304" pitchFamily="18" charset="0"/>
              </a:rPr>
              <a:t>Description of alternative design(s) with sketch </a:t>
            </a:r>
          </a:p>
          <a:p>
            <a:pPr marL="720000" algn="just">
              <a:spcBef>
                <a:spcPts val="0"/>
              </a:spcBef>
              <a:buClr>
                <a:srgbClr val="FF0000"/>
              </a:buClr>
              <a:buFont typeface="Wingdings" panose="05000000000000000000" pitchFamily="2" charset="2"/>
              <a:buChar char="Ø"/>
            </a:pPr>
            <a:r>
              <a:rPr lang="en-US" sz="2200" dirty="0">
                <a:latin typeface="Times New Roman" panose="02020603050405020304" pitchFamily="18" charset="0"/>
                <a:cs typeface="Times New Roman" panose="02020603050405020304" pitchFamily="18" charset="0"/>
              </a:rPr>
              <a:t>Comparison of original design with alternative design with respect to function performed and changes in design. </a:t>
            </a:r>
          </a:p>
          <a:p>
            <a:pPr marL="720000" algn="just">
              <a:spcBef>
                <a:spcPts val="0"/>
              </a:spcBef>
              <a:buClr>
                <a:srgbClr val="FF0000"/>
              </a:buClr>
              <a:buFont typeface="Wingdings" panose="05000000000000000000" pitchFamily="2" charset="2"/>
              <a:buChar char="Ø"/>
            </a:pPr>
            <a:r>
              <a:rPr lang="en-US" sz="2200" dirty="0">
                <a:latin typeface="Times New Roman" panose="02020603050405020304" pitchFamily="18" charset="0"/>
                <a:cs typeface="Times New Roman" panose="02020603050405020304" pitchFamily="18" charset="0"/>
              </a:rPr>
              <a:t>Capabilities and limitations of original design and alternative design</a:t>
            </a:r>
          </a:p>
          <a:p>
            <a:pPr marL="720000" algn="just">
              <a:spcBef>
                <a:spcPts val="0"/>
              </a:spcBef>
              <a:buClr>
                <a:srgbClr val="FF0000"/>
              </a:buClr>
              <a:buFont typeface="Wingdings" panose="05000000000000000000" pitchFamily="2" charset="2"/>
              <a:buChar char="Ø"/>
            </a:pPr>
            <a:r>
              <a:rPr lang="en-US" sz="2200" dirty="0">
                <a:latin typeface="Times New Roman" panose="02020603050405020304" pitchFamily="18" charset="0"/>
                <a:cs typeface="Times New Roman" panose="02020603050405020304" pitchFamily="18" charset="0"/>
              </a:rPr>
              <a:t>Presenting cost benefit </a:t>
            </a:r>
          </a:p>
          <a:p>
            <a:pPr marL="720000" algn="just">
              <a:spcBef>
                <a:spcPts val="0"/>
              </a:spcBef>
              <a:buClr>
                <a:srgbClr val="FF0000"/>
              </a:buClr>
              <a:buFont typeface="Wingdings" panose="05000000000000000000" pitchFamily="2" charset="2"/>
              <a:buChar char="Ø"/>
            </a:pPr>
            <a:r>
              <a:rPr lang="en-US" sz="2200" dirty="0">
                <a:latin typeface="Times New Roman" panose="02020603050405020304" pitchFamily="18" charset="0"/>
                <a:cs typeface="Times New Roman" panose="02020603050405020304" pitchFamily="18" charset="0"/>
              </a:rPr>
              <a:t>Presenting the increase in profit margin</a:t>
            </a:r>
          </a:p>
          <a:p>
            <a:pPr marL="720000" algn="just">
              <a:spcBef>
                <a:spcPts val="0"/>
              </a:spcBef>
              <a:buClr>
                <a:srgbClr val="FF0000"/>
              </a:buClr>
              <a:buFont typeface="Wingdings" panose="05000000000000000000" pitchFamily="2" charset="2"/>
              <a:buChar char="Ø"/>
            </a:pPr>
            <a:r>
              <a:rPr lang="en-US" sz="2200" dirty="0">
                <a:latin typeface="Times New Roman" panose="02020603050405020304" pitchFamily="18" charset="0"/>
                <a:cs typeface="Times New Roman" panose="02020603050405020304" pitchFamily="18" charset="0"/>
              </a:rPr>
              <a:t>Requirement of additional infrastructure (design, manufacturing, etc.) for proposed new design</a:t>
            </a:r>
          </a:p>
          <a:p>
            <a:pPr algn="just">
              <a:spcBef>
                <a:spcPts val="0"/>
              </a:spcBef>
              <a:buClr>
                <a:schemeClr val="accent1"/>
              </a:buClr>
              <a:buFont typeface="Wingdings" panose="05000000000000000000" pitchFamily="2" charset="2"/>
              <a:buChar char="v"/>
            </a:pPr>
            <a:r>
              <a:rPr lang="en-US" sz="2200" i="1" dirty="0">
                <a:latin typeface="Times New Roman" panose="02020603050405020304" pitchFamily="18" charset="0"/>
                <a:cs typeface="Times New Roman" panose="02020603050405020304" pitchFamily="18" charset="0"/>
              </a:rPr>
              <a:t>The presentation of the recommendation must be concise, factual, accurate and in such a manner as to create a desire on the part of those responsible to implement the recommendations</a:t>
            </a:r>
            <a:r>
              <a:rPr lang="en-US" sz="2200" dirty="0">
                <a:latin typeface="Times New Roman" panose="02020603050405020304" pitchFamily="18" charset="0"/>
                <a:cs typeface="Times New Roman" panose="02020603050405020304" pitchFamily="18" charset="0"/>
              </a:rPr>
              <a:t>.</a:t>
            </a:r>
          </a:p>
          <a:p>
            <a:pPr algn="just">
              <a:spcBef>
                <a:spcPts val="0"/>
              </a:spcBef>
              <a:buClr>
                <a:schemeClr val="accent1"/>
              </a:buClr>
              <a:buFont typeface="Wingdings" panose="05000000000000000000" pitchFamily="2" charset="2"/>
              <a:buChar char="v"/>
            </a:pPr>
            <a:r>
              <a:rPr lang="en-US" sz="2200" i="1" dirty="0">
                <a:latin typeface="Times New Roman" panose="02020603050405020304" pitchFamily="18" charset="0"/>
                <a:cs typeface="Times New Roman" panose="02020603050405020304" pitchFamily="18" charset="0"/>
              </a:rPr>
              <a:t>In case, more than one idea is to be presented, it is advisable, that each alternative idea should be presented as a single independent value engineering proposal, in a clear and concise manner to avoid its chances of rejection due to lack of understanding.</a:t>
            </a:r>
            <a:endParaRPr lang="en-IN" sz="22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553284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17E0ECC9-DC07-3F02-B832-AE8CD92A83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18757"/>
            <a:ext cx="9829800" cy="685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939298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12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10398EE3-722B-EE03-ABC6-ECFC83901575}"/>
              </a:ext>
            </a:extLst>
          </p:cNvPr>
          <p:cNvSpPr>
            <a:spLocks noGrp="1"/>
          </p:cNvSpPr>
          <p:nvPr>
            <p:ph idx="1"/>
          </p:nvPr>
        </p:nvSpPr>
        <p:spPr>
          <a:xfrm>
            <a:off x="762000" y="457200"/>
            <a:ext cx="11049000" cy="5791200"/>
          </a:xfrm>
        </p:spPr>
        <p:txBody>
          <a:bodyPr>
            <a:noAutofit/>
          </a:bodyPr>
          <a:lstStyle/>
          <a:p>
            <a:pPr marL="0" indent="0">
              <a:spcBef>
                <a:spcPts val="0"/>
              </a:spcBef>
              <a:buNone/>
            </a:pPr>
            <a:r>
              <a:rPr lang="en-US" sz="2800" dirty="0">
                <a:latin typeface="Times New Roman" panose="02020603050405020304" pitchFamily="18" charset="0"/>
                <a:cs typeface="Times New Roman" panose="02020603050405020304" pitchFamily="18" charset="0"/>
              </a:rPr>
              <a:t>The steps followed during implementation phase are as follows.</a:t>
            </a:r>
          </a:p>
          <a:p>
            <a:pPr marL="0" indent="0">
              <a:spcBef>
                <a:spcPts val="0"/>
              </a:spcBef>
              <a:buNone/>
            </a:pPr>
            <a:r>
              <a:rPr lang="en-US" sz="2800" dirty="0">
                <a:latin typeface="Times New Roman" panose="02020603050405020304" pitchFamily="18" charset="0"/>
                <a:cs typeface="Times New Roman" panose="02020603050405020304" pitchFamily="18" charset="0"/>
              </a:rPr>
              <a:t>(1) Approval of new idea(s) </a:t>
            </a:r>
          </a:p>
          <a:p>
            <a:pPr marL="0" indent="0">
              <a:spcBef>
                <a:spcPts val="0"/>
              </a:spcBef>
              <a:buNone/>
            </a:pPr>
            <a:r>
              <a:rPr lang="en-US" sz="2800" dirty="0">
                <a:latin typeface="Times New Roman" panose="02020603050405020304" pitchFamily="18" charset="0"/>
                <a:cs typeface="Times New Roman" panose="02020603050405020304" pitchFamily="18" charset="0"/>
              </a:rPr>
              <a:t>(2) Preparation of detailed drawing</a:t>
            </a:r>
          </a:p>
          <a:p>
            <a:pPr marL="0" indent="0">
              <a:spcBef>
                <a:spcPts val="0"/>
              </a:spcBef>
              <a:buNone/>
            </a:pPr>
            <a:r>
              <a:rPr lang="en-US" sz="2800" dirty="0">
                <a:latin typeface="Times New Roman" panose="02020603050405020304" pitchFamily="18" charset="0"/>
                <a:cs typeface="Times New Roman" panose="02020603050405020304" pitchFamily="18" charset="0"/>
              </a:rPr>
              <a:t>(3) Purchase of new equipment, tool, tooling (if required)</a:t>
            </a:r>
          </a:p>
          <a:p>
            <a:pPr marL="0" indent="0">
              <a:spcBef>
                <a:spcPts val="0"/>
              </a:spcBef>
              <a:buNone/>
            </a:pPr>
            <a:r>
              <a:rPr lang="en-US" sz="2800" dirty="0">
                <a:latin typeface="Times New Roman" panose="02020603050405020304" pitchFamily="18" charset="0"/>
                <a:cs typeface="Times New Roman" panose="02020603050405020304" pitchFamily="18" charset="0"/>
              </a:rPr>
              <a:t>(4) Purchase of raw material </a:t>
            </a:r>
          </a:p>
          <a:p>
            <a:pPr marL="0" indent="0">
              <a:spcBef>
                <a:spcPts val="0"/>
              </a:spcBef>
              <a:buNone/>
            </a:pPr>
            <a:r>
              <a:rPr lang="en-US" sz="2800" dirty="0">
                <a:latin typeface="Times New Roman" panose="02020603050405020304" pitchFamily="18" charset="0"/>
                <a:cs typeface="Times New Roman" panose="02020603050405020304" pitchFamily="18" charset="0"/>
              </a:rPr>
              <a:t>(5) Manufacturing of component and assembly</a:t>
            </a:r>
          </a:p>
          <a:p>
            <a:pPr marL="0" indent="0">
              <a:spcBef>
                <a:spcPts val="0"/>
              </a:spcBef>
              <a:buNone/>
            </a:pPr>
            <a:r>
              <a:rPr lang="en-US" sz="2800" dirty="0">
                <a:latin typeface="Times New Roman" panose="02020603050405020304" pitchFamily="18" charset="0"/>
                <a:cs typeface="Times New Roman" panose="02020603050405020304" pitchFamily="18" charset="0"/>
              </a:rPr>
              <a:t>(6) Assembly of components and sub-assembly to form complete product</a:t>
            </a:r>
          </a:p>
          <a:p>
            <a:pPr marL="0" indent="0">
              <a:spcBef>
                <a:spcPts val="0"/>
              </a:spcBef>
              <a:buNone/>
            </a:pPr>
            <a:r>
              <a:rPr lang="en-US" sz="2800" dirty="0">
                <a:latin typeface="Times New Roman" panose="02020603050405020304" pitchFamily="18" charset="0"/>
                <a:cs typeface="Times New Roman" panose="02020603050405020304" pitchFamily="18" charset="0"/>
              </a:rPr>
              <a:t>(7) Testing and refinement of product </a:t>
            </a:r>
          </a:p>
          <a:p>
            <a:pPr marL="0" indent="0">
              <a:spcBef>
                <a:spcPts val="0"/>
              </a:spcBef>
              <a:buNone/>
            </a:pPr>
            <a:r>
              <a:rPr lang="en-US" sz="2800" dirty="0">
                <a:latin typeface="Times New Roman" panose="02020603050405020304" pitchFamily="18" charset="0"/>
                <a:cs typeface="Times New Roman" panose="02020603050405020304" pitchFamily="18" charset="0"/>
              </a:rPr>
              <a:t>(8) Field trials</a:t>
            </a:r>
          </a:p>
          <a:p>
            <a:pPr marL="0" indent="0">
              <a:spcBef>
                <a:spcPts val="0"/>
              </a:spcBef>
              <a:buNone/>
            </a:pPr>
            <a:r>
              <a:rPr lang="en-US" sz="2800" dirty="0">
                <a:latin typeface="Times New Roman" panose="02020603050405020304" pitchFamily="18" charset="0"/>
                <a:cs typeface="Times New Roman" panose="02020603050405020304" pitchFamily="18" charset="0"/>
              </a:rPr>
              <a:t>(9) Full scale manufacturing.</a:t>
            </a:r>
            <a:endParaRPr lang="en-IN"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363988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DE8C4CB-9CB9-89AE-B1FC-0D714EB77BDC}"/>
              </a:ext>
            </a:extLst>
          </p:cNvPr>
          <p:cNvSpPr>
            <a:spLocks noGrp="1"/>
          </p:cNvSpPr>
          <p:nvPr>
            <p:ph type="title"/>
          </p:nvPr>
        </p:nvSpPr>
        <p:spPr>
          <a:xfrm>
            <a:off x="1484310" y="228600"/>
            <a:ext cx="10018713" cy="609600"/>
          </a:xfrm>
        </p:spPr>
        <p:txBody>
          <a:bodyPr>
            <a:noAutofit/>
          </a:bodyPr>
          <a:lstStyle/>
          <a:p>
            <a:r>
              <a:rPr lang="en-US" sz="3600" b="1" dirty="0"/>
              <a:t>PROJECT SELECTION</a:t>
            </a:r>
            <a:endParaRPr lang="en-IN" sz="3600" b="1" dirty="0"/>
          </a:p>
        </p:txBody>
      </p:sp>
      <p:sp>
        <p:nvSpPr>
          <p:cNvPr id="3" name="Content Placeholder 2">
            <a:extLst>
              <a:ext uri="{FF2B5EF4-FFF2-40B4-BE49-F238E27FC236}">
                <a16:creationId xmlns:a16="http://schemas.microsoft.com/office/drawing/2014/main" xmlns="" id="{474309CB-0931-B2E7-864C-5B2B40639D1B}"/>
              </a:ext>
            </a:extLst>
          </p:cNvPr>
          <p:cNvSpPr>
            <a:spLocks noGrp="1"/>
          </p:cNvSpPr>
          <p:nvPr>
            <p:ph idx="1"/>
          </p:nvPr>
        </p:nvSpPr>
        <p:spPr>
          <a:xfrm>
            <a:off x="1143000" y="839449"/>
            <a:ext cx="10207623" cy="2400300"/>
          </a:xfrm>
        </p:spPr>
        <p:txBody>
          <a:bodyPr>
            <a:normAutofit/>
          </a:bodyPr>
          <a:lstStyle/>
          <a:p>
            <a:pPr algn="just"/>
            <a:r>
              <a:rPr lang="en-US" dirty="0">
                <a:latin typeface="Times New Roman" panose="02020603050405020304" pitchFamily="18" charset="0"/>
                <a:cs typeface="Times New Roman" panose="02020603050405020304" pitchFamily="18" charset="0"/>
              </a:rPr>
              <a:t>Before a value study can be made, a project must be selected for the study.</a:t>
            </a:r>
          </a:p>
          <a:p>
            <a:pPr algn="just"/>
            <a:r>
              <a:rPr lang="en-US" dirty="0">
                <a:latin typeface="Times New Roman" panose="02020603050405020304" pitchFamily="18" charset="0"/>
                <a:cs typeface="Times New Roman" panose="02020603050405020304" pitchFamily="18" charset="0"/>
              </a:rPr>
              <a:t>If any product is subjected to value study at any point of time in its life cycle it is likely to yield an average minimum of 10% return on investment.</a:t>
            </a:r>
          </a:p>
          <a:p>
            <a:pPr marL="0" indent="0" algn="just">
              <a:buNone/>
            </a:pPr>
            <a:r>
              <a:rPr lang="en-US" dirty="0">
                <a:latin typeface="Times New Roman" panose="02020603050405020304" pitchFamily="18" charset="0"/>
                <a:cs typeface="Times New Roman" panose="02020603050405020304" pitchFamily="18" charset="0"/>
              </a:rPr>
              <a:t>Few important parameters affecting the selection of product for value engineering are as follows:</a:t>
            </a:r>
          </a:p>
        </p:txBody>
      </p:sp>
      <p:sp>
        <p:nvSpPr>
          <p:cNvPr id="5" name="TextBox 4">
            <a:extLst>
              <a:ext uri="{FF2B5EF4-FFF2-40B4-BE49-F238E27FC236}">
                <a16:creationId xmlns:a16="http://schemas.microsoft.com/office/drawing/2014/main" xmlns="" id="{36641852-DDCF-BD3A-A3DB-1961E0B01D42}"/>
              </a:ext>
            </a:extLst>
          </p:cNvPr>
          <p:cNvSpPr txBox="1"/>
          <p:nvPr/>
        </p:nvSpPr>
        <p:spPr>
          <a:xfrm>
            <a:off x="975270" y="3048000"/>
            <a:ext cx="10543082" cy="3888000"/>
          </a:xfrm>
          <a:prstGeom prst="rect">
            <a:avLst/>
          </a:prstGeom>
          <a:noFill/>
        </p:spPr>
        <p:txBody>
          <a:bodyPr wrap="square" numCol="2" spcCol="360000">
            <a:spAutoFit/>
          </a:bodyPr>
          <a:lstStyle/>
          <a:p>
            <a:pPr marL="514350" indent="-514350" algn="just">
              <a:spcAft>
                <a:spcPts val="600"/>
              </a:spcAft>
              <a:buAutoNum type="arabicPeriod"/>
            </a:pPr>
            <a:r>
              <a:rPr lang="en-US" sz="2200" dirty="0">
                <a:latin typeface="Times New Roman" panose="02020603050405020304" pitchFamily="18" charset="0"/>
                <a:cs typeface="Times New Roman" panose="02020603050405020304" pitchFamily="18" charset="0"/>
              </a:rPr>
              <a:t>High cost of item</a:t>
            </a:r>
          </a:p>
          <a:p>
            <a:pPr marL="514350" indent="-514350" algn="just">
              <a:spcAft>
                <a:spcPts val="600"/>
              </a:spcAft>
              <a:buAutoNum type="arabicPeriod"/>
            </a:pPr>
            <a:r>
              <a:rPr lang="en-US" sz="2200" dirty="0">
                <a:latin typeface="Times New Roman" panose="02020603050405020304" pitchFamily="18" charset="0"/>
                <a:cs typeface="Times New Roman" panose="02020603050405020304" pitchFamily="18" charset="0"/>
              </a:rPr>
              <a:t>Highly competitive item</a:t>
            </a:r>
          </a:p>
          <a:p>
            <a:pPr marL="514350" indent="-514350" algn="just">
              <a:spcAft>
                <a:spcPts val="600"/>
              </a:spcAft>
              <a:buAutoNum type="arabicPeriod"/>
            </a:pPr>
            <a:r>
              <a:rPr lang="en-US" sz="2200" dirty="0">
                <a:latin typeface="Times New Roman" panose="02020603050405020304" pitchFamily="18" charset="0"/>
                <a:cs typeface="Times New Roman" panose="02020603050405020304" pitchFamily="18" charset="0"/>
              </a:rPr>
              <a:t>Product manufactured in bulk</a:t>
            </a:r>
          </a:p>
          <a:p>
            <a:pPr marL="514350" indent="-514350" algn="just">
              <a:spcAft>
                <a:spcPts val="600"/>
              </a:spcAft>
              <a:buAutoNum type="arabicPeriod"/>
            </a:pPr>
            <a:r>
              <a:rPr lang="en-US" sz="2200" dirty="0">
                <a:latin typeface="Times New Roman" panose="02020603050405020304" pitchFamily="18" charset="0"/>
                <a:cs typeface="Times New Roman" panose="02020603050405020304" pitchFamily="18" charset="0"/>
              </a:rPr>
              <a:t>Item with stringent quality requirements</a:t>
            </a:r>
          </a:p>
          <a:p>
            <a:pPr marL="514350" indent="-514350" algn="just">
              <a:spcAft>
                <a:spcPts val="600"/>
              </a:spcAft>
              <a:buAutoNum type="arabicPeriod"/>
            </a:pPr>
            <a:r>
              <a:rPr lang="en-US" sz="2200" dirty="0">
                <a:latin typeface="Times New Roman" panose="02020603050405020304" pitchFamily="18" charset="0"/>
                <a:cs typeface="Times New Roman" panose="02020603050405020304" pitchFamily="18" charset="0"/>
              </a:rPr>
              <a:t>Annoying problems for manufacturing</a:t>
            </a:r>
          </a:p>
          <a:p>
            <a:pPr marL="514350" indent="-514350" algn="just">
              <a:spcAft>
                <a:spcPts val="600"/>
              </a:spcAft>
              <a:buAutoNum type="arabicPeriod"/>
            </a:pPr>
            <a:r>
              <a:rPr lang="en-US" sz="2200" dirty="0">
                <a:latin typeface="Times New Roman" panose="02020603050405020304" pitchFamily="18" charset="0"/>
                <a:cs typeface="Times New Roman" panose="02020603050405020304" pitchFamily="18" charset="0"/>
              </a:rPr>
              <a:t>Changes in market demand</a:t>
            </a:r>
          </a:p>
          <a:p>
            <a:pPr marL="514350" indent="-514350" algn="just">
              <a:spcAft>
                <a:spcPts val="600"/>
              </a:spcAft>
              <a:buAutoNum type="arabicPeriod"/>
            </a:pPr>
            <a:r>
              <a:rPr lang="en-US" sz="2200" dirty="0">
                <a:latin typeface="Times New Roman" panose="02020603050405020304" pitchFamily="18" charset="0"/>
                <a:cs typeface="Times New Roman" panose="02020603050405020304" pitchFamily="18" charset="0"/>
              </a:rPr>
              <a:t>Warranties</a:t>
            </a:r>
          </a:p>
          <a:p>
            <a:pPr marL="514350" indent="-514350" algn="just">
              <a:spcAft>
                <a:spcPts val="600"/>
              </a:spcAft>
              <a:buAutoNum type="arabicPeriod"/>
            </a:pPr>
            <a:r>
              <a:rPr lang="en-US" sz="2200" dirty="0">
                <a:latin typeface="Times New Roman" panose="02020603050405020304" pitchFamily="18" charset="0"/>
                <a:cs typeface="Times New Roman" panose="02020603050405020304" pitchFamily="18" charset="0"/>
              </a:rPr>
              <a:t>Vendor problem</a:t>
            </a:r>
          </a:p>
          <a:p>
            <a:pPr marL="514350" indent="-514350" algn="just">
              <a:spcAft>
                <a:spcPts val="600"/>
              </a:spcAft>
              <a:buAutoNum type="arabicPeriod"/>
            </a:pPr>
            <a:r>
              <a:rPr lang="en-US" sz="2200" dirty="0">
                <a:latin typeface="Times New Roman" panose="02020603050405020304" pitchFamily="18" charset="0"/>
                <a:cs typeface="Times New Roman" panose="02020603050405020304" pitchFamily="18" charset="0"/>
              </a:rPr>
              <a:t>Product with high degree of complexity</a:t>
            </a:r>
          </a:p>
          <a:p>
            <a:pPr marL="514350" indent="-514350" algn="just">
              <a:spcAft>
                <a:spcPts val="600"/>
              </a:spcAft>
              <a:buAutoNum type="arabicPeriod"/>
            </a:pPr>
            <a:r>
              <a:rPr lang="en-US" sz="2200" dirty="0">
                <a:latin typeface="Times New Roman" panose="02020603050405020304" pitchFamily="18" charset="0"/>
                <a:cs typeface="Times New Roman" panose="02020603050405020304" pitchFamily="18" charset="0"/>
              </a:rPr>
              <a:t>Product involving large man power</a:t>
            </a:r>
          </a:p>
          <a:p>
            <a:pPr marL="514350" indent="-514350" algn="just">
              <a:spcAft>
                <a:spcPts val="600"/>
              </a:spcAft>
              <a:buAutoNum type="arabicPeriod"/>
            </a:pPr>
            <a:r>
              <a:rPr lang="en-US" sz="2200" dirty="0">
                <a:latin typeface="Times New Roman" panose="02020603050405020304" pitchFamily="18" charset="0"/>
                <a:cs typeface="Times New Roman" panose="02020603050405020304" pitchFamily="18" charset="0"/>
              </a:rPr>
              <a:t>Import problem</a:t>
            </a:r>
          </a:p>
          <a:p>
            <a:pPr marL="514350" indent="-514350" algn="just">
              <a:spcAft>
                <a:spcPts val="600"/>
              </a:spcAft>
              <a:buAutoNum type="arabicPeriod"/>
            </a:pPr>
            <a:r>
              <a:rPr lang="en-US" sz="2200" dirty="0">
                <a:latin typeface="Times New Roman" panose="02020603050405020304" pitchFamily="18" charset="0"/>
                <a:cs typeface="Times New Roman" panose="02020603050405020304" pitchFamily="18" charset="0"/>
              </a:rPr>
              <a:t>Bottle neck in production</a:t>
            </a:r>
          </a:p>
          <a:p>
            <a:pPr marL="514350" indent="-514350" algn="just">
              <a:spcAft>
                <a:spcPts val="600"/>
              </a:spcAft>
              <a:buAutoNum type="arabicPeriod"/>
            </a:pPr>
            <a:r>
              <a:rPr lang="en-US" sz="2200" dirty="0">
                <a:latin typeface="Times New Roman" panose="02020603050405020304" pitchFamily="18" charset="0"/>
                <a:cs typeface="Times New Roman" panose="02020603050405020304" pitchFamily="18" charset="0"/>
              </a:rPr>
              <a:t>Heavy rejections and rework</a:t>
            </a:r>
          </a:p>
          <a:p>
            <a:pPr marL="514350" indent="-514350" algn="just">
              <a:spcAft>
                <a:spcPts val="600"/>
              </a:spcAft>
              <a:buAutoNum type="arabicPeriod"/>
            </a:pPr>
            <a:r>
              <a:rPr lang="en-US" sz="2200" dirty="0">
                <a:latin typeface="Times New Roman" panose="02020603050405020304" pitchFamily="18" charset="0"/>
                <a:cs typeface="Times New Roman" panose="02020603050405020304" pitchFamily="18" charset="0"/>
              </a:rPr>
              <a:t>Customer complaints </a:t>
            </a:r>
          </a:p>
          <a:p>
            <a:pPr marL="514350" indent="-514350" algn="just">
              <a:spcAft>
                <a:spcPts val="600"/>
              </a:spcAft>
              <a:buAutoNum type="arabicPeriod"/>
            </a:pPr>
            <a:r>
              <a:rPr lang="en-US" sz="2200" dirty="0">
                <a:latin typeface="Times New Roman" panose="02020603050405020304" pitchFamily="18" charset="0"/>
                <a:cs typeface="Times New Roman" panose="02020603050405020304" pitchFamily="18" charset="0"/>
              </a:rPr>
              <a:t>Product with poor profit margin</a:t>
            </a:r>
          </a:p>
          <a:p>
            <a:pPr marL="514350" indent="-514350" algn="just">
              <a:spcAft>
                <a:spcPts val="600"/>
              </a:spcAft>
              <a:buAutoNum type="arabicPeriod"/>
            </a:pPr>
            <a:r>
              <a:rPr lang="en-US" sz="2200" dirty="0">
                <a:latin typeface="Times New Roman" panose="02020603050405020304" pitchFamily="18" charset="0"/>
                <a:cs typeface="Times New Roman" panose="02020603050405020304" pitchFamily="18" charset="0"/>
              </a:rPr>
              <a:t>High tooling cost</a:t>
            </a:r>
          </a:p>
        </p:txBody>
      </p:sp>
    </p:spTree>
    <p:extLst>
      <p:ext uri="{BB962C8B-B14F-4D97-AF65-F5344CB8AC3E}">
        <p14:creationId xmlns:p14="http://schemas.microsoft.com/office/powerpoint/2010/main" val="3698223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5" end="5"/>
                                            </p:txEl>
                                          </p:spTgt>
                                        </p:tgtEl>
                                        <p:attrNameLst>
                                          <p:attrName>style.visibility</p:attrName>
                                        </p:attrNameLst>
                                      </p:cBhvr>
                                      <p:to>
                                        <p:strVal val="visible"/>
                                      </p:to>
                                    </p:set>
                                    <p:animEffect transition="in" filter="fade">
                                      <p:cBhvr>
                                        <p:cTn id="42" dur="1000"/>
                                        <p:tgtEl>
                                          <p:spTgt spid="5">
                                            <p:txEl>
                                              <p:pRg st="5" end="5"/>
                                            </p:txEl>
                                          </p:spTgt>
                                        </p:tgtEl>
                                      </p:cBhvr>
                                    </p:animEffect>
                                    <p:anim calcmode="lin" valueType="num">
                                      <p:cBhvr>
                                        <p:cTn id="43"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5">
                                            <p:txEl>
                                              <p:pRg st="6" end="6"/>
                                            </p:txEl>
                                          </p:spTgt>
                                        </p:tgtEl>
                                        <p:attrNameLst>
                                          <p:attrName>style.visibility</p:attrName>
                                        </p:attrNameLst>
                                      </p:cBhvr>
                                      <p:to>
                                        <p:strVal val="visible"/>
                                      </p:to>
                                    </p:set>
                                    <p:animEffect transition="in" filter="fade">
                                      <p:cBhvr>
                                        <p:cTn id="49" dur="1000"/>
                                        <p:tgtEl>
                                          <p:spTgt spid="5">
                                            <p:txEl>
                                              <p:pRg st="6" end="6"/>
                                            </p:txEl>
                                          </p:spTgt>
                                        </p:tgtEl>
                                      </p:cBhvr>
                                    </p:animEffect>
                                    <p:anim calcmode="lin" valueType="num">
                                      <p:cBhvr>
                                        <p:cTn id="50"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5">
                                            <p:txEl>
                                              <p:pRg st="7" end="7"/>
                                            </p:txEl>
                                          </p:spTgt>
                                        </p:tgtEl>
                                        <p:attrNameLst>
                                          <p:attrName>style.visibility</p:attrName>
                                        </p:attrNameLst>
                                      </p:cBhvr>
                                      <p:to>
                                        <p:strVal val="visible"/>
                                      </p:to>
                                    </p:set>
                                    <p:animEffect transition="in" filter="fade">
                                      <p:cBhvr>
                                        <p:cTn id="56" dur="1000"/>
                                        <p:tgtEl>
                                          <p:spTgt spid="5">
                                            <p:txEl>
                                              <p:pRg st="7" end="7"/>
                                            </p:txEl>
                                          </p:spTgt>
                                        </p:tgtEl>
                                      </p:cBhvr>
                                    </p:animEffect>
                                    <p:anim calcmode="lin" valueType="num">
                                      <p:cBhvr>
                                        <p:cTn id="57" dur="1000" fill="hold"/>
                                        <p:tgtEl>
                                          <p:spTgt spid="5">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5">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5">
                                            <p:txEl>
                                              <p:pRg st="8" end="8"/>
                                            </p:txEl>
                                          </p:spTgt>
                                        </p:tgtEl>
                                        <p:attrNameLst>
                                          <p:attrName>style.visibility</p:attrName>
                                        </p:attrNameLst>
                                      </p:cBhvr>
                                      <p:to>
                                        <p:strVal val="visible"/>
                                      </p:to>
                                    </p:set>
                                    <p:animEffect transition="in" filter="fade">
                                      <p:cBhvr>
                                        <p:cTn id="63" dur="1000"/>
                                        <p:tgtEl>
                                          <p:spTgt spid="5">
                                            <p:txEl>
                                              <p:pRg st="8" end="8"/>
                                            </p:txEl>
                                          </p:spTgt>
                                        </p:tgtEl>
                                      </p:cBhvr>
                                    </p:animEffect>
                                    <p:anim calcmode="lin" valueType="num">
                                      <p:cBhvr>
                                        <p:cTn id="64" dur="1000" fill="hold"/>
                                        <p:tgtEl>
                                          <p:spTgt spid="5">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5">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5">
                                            <p:txEl>
                                              <p:pRg st="9" end="9"/>
                                            </p:txEl>
                                          </p:spTgt>
                                        </p:tgtEl>
                                        <p:attrNameLst>
                                          <p:attrName>style.visibility</p:attrName>
                                        </p:attrNameLst>
                                      </p:cBhvr>
                                      <p:to>
                                        <p:strVal val="visible"/>
                                      </p:to>
                                    </p:set>
                                    <p:animEffect transition="in" filter="fade">
                                      <p:cBhvr>
                                        <p:cTn id="70" dur="1000"/>
                                        <p:tgtEl>
                                          <p:spTgt spid="5">
                                            <p:txEl>
                                              <p:pRg st="9" end="9"/>
                                            </p:txEl>
                                          </p:spTgt>
                                        </p:tgtEl>
                                      </p:cBhvr>
                                    </p:animEffect>
                                    <p:anim calcmode="lin" valueType="num">
                                      <p:cBhvr>
                                        <p:cTn id="71" dur="1000" fill="hold"/>
                                        <p:tgtEl>
                                          <p:spTgt spid="5">
                                            <p:txEl>
                                              <p:pRg st="9" end="9"/>
                                            </p:txEl>
                                          </p:spTgt>
                                        </p:tgtEl>
                                        <p:attrNameLst>
                                          <p:attrName>ppt_x</p:attrName>
                                        </p:attrNameLst>
                                      </p:cBhvr>
                                      <p:tavLst>
                                        <p:tav tm="0">
                                          <p:val>
                                            <p:strVal val="#ppt_x"/>
                                          </p:val>
                                        </p:tav>
                                        <p:tav tm="100000">
                                          <p:val>
                                            <p:strVal val="#ppt_x"/>
                                          </p:val>
                                        </p:tav>
                                      </p:tavLst>
                                    </p:anim>
                                    <p:anim calcmode="lin" valueType="num">
                                      <p:cBhvr>
                                        <p:cTn id="72" dur="1000" fill="hold"/>
                                        <p:tgtEl>
                                          <p:spTgt spid="5">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nodeType="clickEffect">
                                  <p:stCondLst>
                                    <p:cond delay="0"/>
                                  </p:stCondLst>
                                  <p:childTnLst>
                                    <p:set>
                                      <p:cBhvr>
                                        <p:cTn id="76" dur="1" fill="hold">
                                          <p:stCondLst>
                                            <p:cond delay="0"/>
                                          </p:stCondLst>
                                        </p:cTn>
                                        <p:tgtEl>
                                          <p:spTgt spid="5">
                                            <p:txEl>
                                              <p:pRg st="10" end="10"/>
                                            </p:txEl>
                                          </p:spTgt>
                                        </p:tgtEl>
                                        <p:attrNameLst>
                                          <p:attrName>style.visibility</p:attrName>
                                        </p:attrNameLst>
                                      </p:cBhvr>
                                      <p:to>
                                        <p:strVal val="visible"/>
                                      </p:to>
                                    </p:set>
                                    <p:animEffect transition="in" filter="fade">
                                      <p:cBhvr>
                                        <p:cTn id="77" dur="1000"/>
                                        <p:tgtEl>
                                          <p:spTgt spid="5">
                                            <p:txEl>
                                              <p:pRg st="10" end="10"/>
                                            </p:txEl>
                                          </p:spTgt>
                                        </p:tgtEl>
                                      </p:cBhvr>
                                    </p:animEffect>
                                    <p:anim calcmode="lin" valueType="num">
                                      <p:cBhvr>
                                        <p:cTn id="78" dur="1000" fill="hold"/>
                                        <p:tgtEl>
                                          <p:spTgt spid="5">
                                            <p:txEl>
                                              <p:pRg st="10" end="10"/>
                                            </p:txEl>
                                          </p:spTgt>
                                        </p:tgtEl>
                                        <p:attrNameLst>
                                          <p:attrName>ppt_x</p:attrName>
                                        </p:attrNameLst>
                                      </p:cBhvr>
                                      <p:tavLst>
                                        <p:tav tm="0">
                                          <p:val>
                                            <p:strVal val="#ppt_x"/>
                                          </p:val>
                                        </p:tav>
                                        <p:tav tm="100000">
                                          <p:val>
                                            <p:strVal val="#ppt_x"/>
                                          </p:val>
                                        </p:tav>
                                      </p:tavLst>
                                    </p:anim>
                                    <p:anim calcmode="lin" valueType="num">
                                      <p:cBhvr>
                                        <p:cTn id="79" dur="1000" fill="hold"/>
                                        <p:tgtEl>
                                          <p:spTgt spid="5">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nodeType="clickEffect">
                                  <p:stCondLst>
                                    <p:cond delay="0"/>
                                  </p:stCondLst>
                                  <p:childTnLst>
                                    <p:set>
                                      <p:cBhvr>
                                        <p:cTn id="83" dur="1" fill="hold">
                                          <p:stCondLst>
                                            <p:cond delay="0"/>
                                          </p:stCondLst>
                                        </p:cTn>
                                        <p:tgtEl>
                                          <p:spTgt spid="5">
                                            <p:txEl>
                                              <p:pRg st="11" end="11"/>
                                            </p:txEl>
                                          </p:spTgt>
                                        </p:tgtEl>
                                        <p:attrNameLst>
                                          <p:attrName>style.visibility</p:attrName>
                                        </p:attrNameLst>
                                      </p:cBhvr>
                                      <p:to>
                                        <p:strVal val="visible"/>
                                      </p:to>
                                    </p:set>
                                    <p:animEffect transition="in" filter="fade">
                                      <p:cBhvr>
                                        <p:cTn id="84" dur="1000"/>
                                        <p:tgtEl>
                                          <p:spTgt spid="5">
                                            <p:txEl>
                                              <p:pRg st="11" end="11"/>
                                            </p:txEl>
                                          </p:spTgt>
                                        </p:tgtEl>
                                      </p:cBhvr>
                                    </p:animEffect>
                                    <p:anim calcmode="lin" valueType="num">
                                      <p:cBhvr>
                                        <p:cTn id="85" dur="1000" fill="hold"/>
                                        <p:tgtEl>
                                          <p:spTgt spid="5">
                                            <p:txEl>
                                              <p:pRg st="11" end="11"/>
                                            </p:txEl>
                                          </p:spTgt>
                                        </p:tgtEl>
                                        <p:attrNameLst>
                                          <p:attrName>ppt_x</p:attrName>
                                        </p:attrNameLst>
                                      </p:cBhvr>
                                      <p:tavLst>
                                        <p:tav tm="0">
                                          <p:val>
                                            <p:strVal val="#ppt_x"/>
                                          </p:val>
                                        </p:tav>
                                        <p:tav tm="100000">
                                          <p:val>
                                            <p:strVal val="#ppt_x"/>
                                          </p:val>
                                        </p:tav>
                                      </p:tavLst>
                                    </p:anim>
                                    <p:anim calcmode="lin" valueType="num">
                                      <p:cBhvr>
                                        <p:cTn id="86" dur="1000" fill="hold"/>
                                        <p:tgtEl>
                                          <p:spTgt spid="5">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nodeType="clickEffect">
                                  <p:stCondLst>
                                    <p:cond delay="0"/>
                                  </p:stCondLst>
                                  <p:childTnLst>
                                    <p:set>
                                      <p:cBhvr>
                                        <p:cTn id="90" dur="1" fill="hold">
                                          <p:stCondLst>
                                            <p:cond delay="0"/>
                                          </p:stCondLst>
                                        </p:cTn>
                                        <p:tgtEl>
                                          <p:spTgt spid="5">
                                            <p:txEl>
                                              <p:pRg st="12" end="12"/>
                                            </p:txEl>
                                          </p:spTgt>
                                        </p:tgtEl>
                                        <p:attrNameLst>
                                          <p:attrName>style.visibility</p:attrName>
                                        </p:attrNameLst>
                                      </p:cBhvr>
                                      <p:to>
                                        <p:strVal val="visible"/>
                                      </p:to>
                                    </p:set>
                                    <p:animEffect transition="in" filter="fade">
                                      <p:cBhvr>
                                        <p:cTn id="91" dur="1000"/>
                                        <p:tgtEl>
                                          <p:spTgt spid="5">
                                            <p:txEl>
                                              <p:pRg st="12" end="12"/>
                                            </p:txEl>
                                          </p:spTgt>
                                        </p:tgtEl>
                                      </p:cBhvr>
                                    </p:animEffect>
                                    <p:anim calcmode="lin" valueType="num">
                                      <p:cBhvr>
                                        <p:cTn id="92" dur="1000" fill="hold"/>
                                        <p:tgtEl>
                                          <p:spTgt spid="5">
                                            <p:txEl>
                                              <p:pRg st="12" end="12"/>
                                            </p:txEl>
                                          </p:spTgt>
                                        </p:tgtEl>
                                        <p:attrNameLst>
                                          <p:attrName>ppt_x</p:attrName>
                                        </p:attrNameLst>
                                      </p:cBhvr>
                                      <p:tavLst>
                                        <p:tav tm="0">
                                          <p:val>
                                            <p:strVal val="#ppt_x"/>
                                          </p:val>
                                        </p:tav>
                                        <p:tav tm="100000">
                                          <p:val>
                                            <p:strVal val="#ppt_x"/>
                                          </p:val>
                                        </p:tav>
                                      </p:tavLst>
                                    </p:anim>
                                    <p:anim calcmode="lin" valueType="num">
                                      <p:cBhvr>
                                        <p:cTn id="93" dur="1000" fill="hold"/>
                                        <p:tgtEl>
                                          <p:spTgt spid="5">
                                            <p:txEl>
                                              <p:pRg st="12" end="12"/>
                                            </p:txEl>
                                          </p:spTgt>
                                        </p:tgtEl>
                                        <p:attrNameLst>
                                          <p:attrName>ppt_y</p:attrName>
                                        </p:attrNameLst>
                                      </p:cBhvr>
                                      <p:tavLst>
                                        <p:tav tm="0">
                                          <p:val>
                                            <p:strVal val="#ppt_y+.1"/>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42" presetClass="entr" presetSubtype="0" fill="hold" nodeType="clickEffect">
                                  <p:stCondLst>
                                    <p:cond delay="0"/>
                                  </p:stCondLst>
                                  <p:childTnLst>
                                    <p:set>
                                      <p:cBhvr>
                                        <p:cTn id="97" dur="1" fill="hold">
                                          <p:stCondLst>
                                            <p:cond delay="0"/>
                                          </p:stCondLst>
                                        </p:cTn>
                                        <p:tgtEl>
                                          <p:spTgt spid="5">
                                            <p:txEl>
                                              <p:pRg st="13" end="13"/>
                                            </p:txEl>
                                          </p:spTgt>
                                        </p:tgtEl>
                                        <p:attrNameLst>
                                          <p:attrName>style.visibility</p:attrName>
                                        </p:attrNameLst>
                                      </p:cBhvr>
                                      <p:to>
                                        <p:strVal val="visible"/>
                                      </p:to>
                                    </p:set>
                                    <p:animEffect transition="in" filter="fade">
                                      <p:cBhvr>
                                        <p:cTn id="98" dur="1000"/>
                                        <p:tgtEl>
                                          <p:spTgt spid="5">
                                            <p:txEl>
                                              <p:pRg st="13" end="13"/>
                                            </p:txEl>
                                          </p:spTgt>
                                        </p:tgtEl>
                                      </p:cBhvr>
                                    </p:animEffect>
                                    <p:anim calcmode="lin" valueType="num">
                                      <p:cBhvr>
                                        <p:cTn id="99" dur="1000" fill="hold"/>
                                        <p:tgtEl>
                                          <p:spTgt spid="5">
                                            <p:txEl>
                                              <p:pRg st="13" end="13"/>
                                            </p:txEl>
                                          </p:spTgt>
                                        </p:tgtEl>
                                        <p:attrNameLst>
                                          <p:attrName>ppt_x</p:attrName>
                                        </p:attrNameLst>
                                      </p:cBhvr>
                                      <p:tavLst>
                                        <p:tav tm="0">
                                          <p:val>
                                            <p:strVal val="#ppt_x"/>
                                          </p:val>
                                        </p:tav>
                                        <p:tav tm="100000">
                                          <p:val>
                                            <p:strVal val="#ppt_x"/>
                                          </p:val>
                                        </p:tav>
                                      </p:tavLst>
                                    </p:anim>
                                    <p:anim calcmode="lin" valueType="num">
                                      <p:cBhvr>
                                        <p:cTn id="100" dur="1000" fill="hold"/>
                                        <p:tgtEl>
                                          <p:spTgt spid="5">
                                            <p:txEl>
                                              <p:pRg st="13" end="13"/>
                                            </p:txEl>
                                          </p:spTgt>
                                        </p:tgtEl>
                                        <p:attrNameLst>
                                          <p:attrName>ppt_y</p:attrName>
                                        </p:attrNameLst>
                                      </p:cBhvr>
                                      <p:tavLst>
                                        <p:tav tm="0">
                                          <p:val>
                                            <p:strVal val="#ppt_y+.1"/>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42" presetClass="entr" presetSubtype="0" fill="hold" nodeType="clickEffect">
                                  <p:stCondLst>
                                    <p:cond delay="0"/>
                                  </p:stCondLst>
                                  <p:childTnLst>
                                    <p:set>
                                      <p:cBhvr>
                                        <p:cTn id="104" dur="1" fill="hold">
                                          <p:stCondLst>
                                            <p:cond delay="0"/>
                                          </p:stCondLst>
                                        </p:cTn>
                                        <p:tgtEl>
                                          <p:spTgt spid="5">
                                            <p:txEl>
                                              <p:pRg st="14" end="14"/>
                                            </p:txEl>
                                          </p:spTgt>
                                        </p:tgtEl>
                                        <p:attrNameLst>
                                          <p:attrName>style.visibility</p:attrName>
                                        </p:attrNameLst>
                                      </p:cBhvr>
                                      <p:to>
                                        <p:strVal val="visible"/>
                                      </p:to>
                                    </p:set>
                                    <p:animEffect transition="in" filter="fade">
                                      <p:cBhvr>
                                        <p:cTn id="105" dur="1000"/>
                                        <p:tgtEl>
                                          <p:spTgt spid="5">
                                            <p:txEl>
                                              <p:pRg st="14" end="14"/>
                                            </p:txEl>
                                          </p:spTgt>
                                        </p:tgtEl>
                                      </p:cBhvr>
                                    </p:animEffect>
                                    <p:anim calcmode="lin" valueType="num">
                                      <p:cBhvr>
                                        <p:cTn id="106" dur="1000" fill="hold"/>
                                        <p:tgtEl>
                                          <p:spTgt spid="5">
                                            <p:txEl>
                                              <p:pRg st="14" end="14"/>
                                            </p:txEl>
                                          </p:spTgt>
                                        </p:tgtEl>
                                        <p:attrNameLst>
                                          <p:attrName>ppt_x</p:attrName>
                                        </p:attrNameLst>
                                      </p:cBhvr>
                                      <p:tavLst>
                                        <p:tav tm="0">
                                          <p:val>
                                            <p:strVal val="#ppt_x"/>
                                          </p:val>
                                        </p:tav>
                                        <p:tav tm="100000">
                                          <p:val>
                                            <p:strVal val="#ppt_x"/>
                                          </p:val>
                                        </p:tav>
                                      </p:tavLst>
                                    </p:anim>
                                    <p:anim calcmode="lin" valueType="num">
                                      <p:cBhvr>
                                        <p:cTn id="107" dur="1000" fill="hold"/>
                                        <p:tgtEl>
                                          <p:spTgt spid="5">
                                            <p:txEl>
                                              <p:pRg st="14" end="14"/>
                                            </p:txEl>
                                          </p:spTgt>
                                        </p:tgtEl>
                                        <p:attrNameLst>
                                          <p:attrName>ppt_y</p:attrName>
                                        </p:attrNameLst>
                                      </p:cBhvr>
                                      <p:tavLst>
                                        <p:tav tm="0">
                                          <p:val>
                                            <p:strVal val="#ppt_y+.1"/>
                                          </p:val>
                                        </p:tav>
                                        <p:tav tm="100000">
                                          <p:val>
                                            <p:strVal val="#ppt_y"/>
                                          </p:val>
                                        </p:tav>
                                      </p:tavLst>
                                    </p:anim>
                                  </p:childTnLst>
                                </p:cTn>
                              </p:par>
                            </p:childTnLst>
                          </p:cTn>
                        </p:par>
                      </p:childTnLst>
                    </p:cTn>
                  </p:par>
                  <p:par>
                    <p:cTn id="108" fill="hold">
                      <p:stCondLst>
                        <p:cond delay="indefinite"/>
                      </p:stCondLst>
                      <p:childTnLst>
                        <p:par>
                          <p:cTn id="109" fill="hold">
                            <p:stCondLst>
                              <p:cond delay="0"/>
                            </p:stCondLst>
                            <p:childTnLst>
                              <p:par>
                                <p:cTn id="110" presetID="42" presetClass="entr" presetSubtype="0" fill="hold" nodeType="clickEffect">
                                  <p:stCondLst>
                                    <p:cond delay="0"/>
                                  </p:stCondLst>
                                  <p:childTnLst>
                                    <p:set>
                                      <p:cBhvr>
                                        <p:cTn id="111" dur="1" fill="hold">
                                          <p:stCondLst>
                                            <p:cond delay="0"/>
                                          </p:stCondLst>
                                        </p:cTn>
                                        <p:tgtEl>
                                          <p:spTgt spid="5">
                                            <p:txEl>
                                              <p:pRg st="15" end="15"/>
                                            </p:txEl>
                                          </p:spTgt>
                                        </p:tgtEl>
                                        <p:attrNameLst>
                                          <p:attrName>style.visibility</p:attrName>
                                        </p:attrNameLst>
                                      </p:cBhvr>
                                      <p:to>
                                        <p:strVal val="visible"/>
                                      </p:to>
                                    </p:set>
                                    <p:animEffect transition="in" filter="fade">
                                      <p:cBhvr>
                                        <p:cTn id="112" dur="1000"/>
                                        <p:tgtEl>
                                          <p:spTgt spid="5">
                                            <p:txEl>
                                              <p:pRg st="15" end="15"/>
                                            </p:txEl>
                                          </p:spTgt>
                                        </p:tgtEl>
                                      </p:cBhvr>
                                    </p:animEffect>
                                    <p:anim calcmode="lin" valueType="num">
                                      <p:cBhvr>
                                        <p:cTn id="113" dur="1000" fill="hold"/>
                                        <p:tgtEl>
                                          <p:spTgt spid="5">
                                            <p:txEl>
                                              <p:pRg st="15" end="15"/>
                                            </p:txEl>
                                          </p:spTgt>
                                        </p:tgtEl>
                                        <p:attrNameLst>
                                          <p:attrName>ppt_x</p:attrName>
                                        </p:attrNameLst>
                                      </p:cBhvr>
                                      <p:tavLst>
                                        <p:tav tm="0">
                                          <p:val>
                                            <p:strVal val="#ppt_x"/>
                                          </p:val>
                                        </p:tav>
                                        <p:tav tm="100000">
                                          <p:val>
                                            <p:strVal val="#ppt_x"/>
                                          </p:val>
                                        </p:tav>
                                      </p:tavLst>
                                    </p:anim>
                                    <p:anim calcmode="lin" valueType="num">
                                      <p:cBhvr>
                                        <p:cTn id="114" dur="1000" fill="hold"/>
                                        <p:tgtEl>
                                          <p:spTgt spid="5">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D0067C1-8BD7-6FB0-C526-D11E41DC4F87}"/>
              </a:ext>
            </a:extLst>
          </p:cNvPr>
          <p:cNvSpPr>
            <a:spLocks noGrp="1"/>
          </p:cNvSpPr>
          <p:nvPr>
            <p:ph type="title"/>
          </p:nvPr>
        </p:nvSpPr>
        <p:spPr>
          <a:xfrm>
            <a:off x="1066800" y="190501"/>
            <a:ext cx="10664824" cy="647700"/>
          </a:xfrm>
        </p:spPr>
        <p:txBody>
          <a:bodyPr>
            <a:normAutofit fontScale="90000"/>
          </a:bodyPr>
          <a:lstStyle/>
          <a:p>
            <a:r>
              <a:rPr lang="en-US" b="1" dirty="0"/>
              <a:t>METHODS USED FOR VE PROJECT SELECTION </a:t>
            </a:r>
            <a:endParaRPr lang="en-IN" dirty="0"/>
          </a:p>
        </p:txBody>
      </p:sp>
      <p:sp>
        <p:nvSpPr>
          <p:cNvPr id="3" name="Content Placeholder 2">
            <a:extLst>
              <a:ext uri="{FF2B5EF4-FFF2-40B4-BE49-F238E27FC236}">
                <a16:creationId xmlns:a16="http://schemas.microsoft.com/office/drawing/2014/main" xmlns="" id="{2647908F-BFAC-E083-AF94-709BCA3C52D2}"/>
              </a:ext>
            </a:extLst>
          </p:cNvPr>
          <p:cNvSpPr>
            <a:spLocks noGrp="1"/>
          </p:cNvSpPr>
          <p:nvPr>
            <p:ph idx="1"/>
          </p:nvPr>
        </p:nvSpPr>
        <p:spPr>
          <a:xfrm>
            <a:off x="1096108" y="990600"/>
            <a:ext cx="10018713" cy="5486400"/>
          </a:xfrm>
        </p:spPr>
        <p:txBody>
          <a:bodyPr>
            <a:normAutofit/>
          </a:bodyPr>
          <a:lstStyle/>
          <a:p>
            <a:pPr marL="0" indent="0" algn="just">
              <a:buNone/>
            </a:pPr>
            <a:r>
              <a:rPr lang="en-US" sz="3000" dirty="0">
                <a:latin typeface="Times New Roman" panose="02020603050405020304" pitchFamily="18" charset="0"/>
                <a:cs typeface="Times New Roman" panose="02020603050405020304" pitchFamily="18" charset="0"/>
              </a:rPr>
              <a:t>1) Felt need</a:t>
            </a:r>
          </a:p>
          <a:p>
            <a:pPr marL="0" indent="0" algn="just">
              <a:buNone/>
            </a:pPr>
            <a:r>
              <a:rPr lang="en-US" sz="3000" dirty="0">
                <a:latin typeface="Times New Roman" panose="02020603050405020304" pitchFamily="18" charset="0"/>
                <a:cs typeface="Times New Roman" panose="02020603050405020304" pitchFamily="18" charset="0"/>
              </a:rPr>
              <a:t>2)  Review by steering committee</a:t>
            </a:r>
          </a:p>
          <a:p>
            <a:pPr marL="0" indent="0" algn="just">
              <a:buNone/>
            </a:pPr>
            <a:r>
              <a:rPr lang="en-US" sz="3000" dirty="0">
                <a:latin typeface="Times New Roman" panose="02020603050405020304" pitchFamily="18" charset="0"/>
                <a:cs typeface="Times New Roman" panose="02020603050405020304" pitchFamily="18" charset="0"/>
              </a:rPr>
              <a:t> 3) Suggestion schemes</a:t>
            </a:r>
          </a:p>
          <a:p>
            <a:pPr marL="0" indent="0" algn="just">
              <a:buNone/>
            </a:pPr>
            <a:r>
              <a:rPr lang="en-US" sz="3000" dirty="0">
                <a:latin typeface="Times New Roman" panose="02020603050405020304" pitchFamily="18" charset="0"/>
                <a:cs typeface="Times New Roman" panose="02020603050405020304" pitchFamily="18" charset="0"/>
              </a:rPr>
              <a:t>4) Seminars / brain storming</a:t>
            </a:r>
          </a:p>
          <a:p>
            <a:pPr marL="0" indent="0" algn="just">
              <a:buNone/>
            </a:pPr>
            <a:r>
              <a:rPr lang="en-US" sz="3000" dirty="0">
                <a:latin typeface="Times New Roman" panose="02020603050405020304" pitchFamily="18" charset="0"/>
                <a:cs typeface="Times New Roman" panose="02020603050405020304" pitchFamily="18" charset="0"/>
              </a:rPr>
              <a:t>5) Relative ranking </a:t>
            </a:r>
          </a:p>
          <a:p>
            <a:pPr marL="0" indent="0" algn="just">
              <a:buNone/>
            </a:pPr>
            <a:r>
              <a:rPr lang="en-US" sz="3000" dirty="0">
                <a:latin typeface="Times New Roman" panose="02020603050405020304" pitchFamily="18" charset="0"/>
                <a:cs typeface="Times New Roman" panose="02020603050405020304" pitchFamily="18" charset="0"/>
              </a:rPr>
              <a:t>6) Why-Why analysis</a:t>
            </a:r>
          </a:p>
          <a:p>
            <a:pPr marL="0" indent="0" algn="just">
              <a:buNone/>
            </a:pPr>
            <a:r>
              <a:rPr lang="en-US" sz="3000" dirty="0">
                <a:latin typeface="Times New Roman" panose="02020603050405020304" pitchFamily="18" charset="0"/>
                <a:cs typeface="Times New Roman" panose="02020603050405020304" pitchFamily="18" charset="0"/>
              </a:rPr>
              <a:t>7) Assessment of Value index. </a:t>
            </a:r>
            <a:endParaRPr lang="en-IN" sz="3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992705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xmlns="" id="{37E37299-2CEA-3158-A1EA-8C901A51F14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57" r="1"/>
          <a:stretch/>
        </p:blipFill>
        <p:spPr bwMode="auto">
          <a:xfrm>
            <a:off x="304800" y="228600"/>
            <a:ext cx="11277600" cy="640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665929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8ED71124-EA5F-37C6-1611-78A9BC21DA65}"/>
              </a:ext>
            </a:extLst>
          </p:cNvPr>
          <p:cNvSpPr txBox="1"/>
          <p:nvPr/>
        </p:nvSpPr>
        <p:spPr>
          <a:xfrm>
            <a:off x="990600" y="304800"/>
            <a:ext cx="7086600" cy="707886"/>
          </a:xfrm>
          <a:prstGeom prst="rect">
            <a:avLst/>
          </a:prstGeom>
          <a:noFill/>
        </p:spPr>
        <p:txBody>
          <a:bodyPr wrap="square">
            <a:spAutoFit/>
          </a:bodyPr>
          <a:lstStyle/>
          <a:p>
            <a:r>
              <a:rPr lang="en-US" sz="4000" b="1" dirty="0">
                <a:solidFill>
                  <a:srgbClr val="FF0000"/>
                </a:solidFill>
              </a:rPr>
              <a:t>Assessment of Value index:</a:t>
            </a:r>
            <a:endParaRPr lang="en-IN" sz="4000" b="1" dirty="0">
              <a:solidFill>
                <a:srgbClr val="FF0000"/>
              </a:solidFill>
            </a:endParaRPr>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xmlns="" id="{19E3F4EC-D589-7FFD-7966-2F1D66FABB9C}"/>
                  </a:ext>
                </a:extLst>
              </p:cNvPr>
              <p:cNvSpPr txBox="1"/>
              <p:nvPr/>
            </p:nvSpPr>
            <p:spPr>
              <a:xfrm>
                <a:off x="3505200" y="1371600"/>
                <a:ext cx="3522631" cy="76008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600" b="1" i="1" smtClean="0">
                          <a:latin typeface="Cambria Math" panose="02040503050406030204" pitchFamily="18" charset="0"/>
                        </a:rPr>
                        <m:t>𝑽𝒂𝒍𝒖𝒆</m:t>
                      </m:r>
                      <m:r>
                        <a:rPr lang="en-US" sz="2600" b="1" i="1" smtClean="0">
                          <a:latin typeface="Cambria Math" panose="02040503050406030204" pitchFamily="18" charset="0"/>
                        </a:rPr>
                        <m:t> </m:t>
                      </m:r>
                      <m:r>
                        <a:rPr lang="en-US" sz="2600" b="1" i="1" smtClean="0">
                          <a:latin typeface="Cambria Math" panose="02040503050406030204" pitchFamily="18" charset="0"/>
                        </a:rPr>
                        <m:t>𝑰𝒏𝒅𝒆𝒙</m:t>
                      </m:r>
                      <m:r>
                        <a:rPr lang="en-US" sz="2600" b="1" i="1" smtClean="0">
                          <a:latin typeface="Cambria Math" panose="02040503050406030204" pitchFamily="18" charset="0"/>
                        </a:rPr>
                        <m:t>=</m:t>
                      </m:r>
                      <m:f>
                        <m:fPr>
                          <m:ctrlPr>
                            <a:rPr lang="en-US" sz="2600" b="1" i="1" smtClean="0">
                              <a:latin typeface="Cambria Math"/>
                            </a:rPr>
                          </m:ctrlPr>
                        </m:fPr>
                        <m:num>
                          <m:r>
                            <a:rPr lang="en-US" sz="2600" b="1" i="1" smtClean="0">
                              <a:latin typeface="Cambria Math" panose="02040503050406030204" pitchFamily="18" charset="0"/>
                            </a:rPr>
                            <m:t>𝑾𝒐𝒓𝒕𝒉</m:t>
                          </m:r>
                        </m:num>
                        <m:den>
                          <m:r>
                            <a:rPr lang="en-US" sz="2600" b="1" i="1" smtClean="0">
                              <a:latin typeface="Cambria Math" panose="02040503050406030204" pitchFamily="18" charset="0"/>
                            </a:rPr>
                            <m:t>𝑪𝒐𝒔𝒕</m:t>
                          </m:r>
                        </m:den>
                      </m:f>
                    </m:oMath>
                  </m:oMathPara>
                </a14:m>
                <a:endParaRPr lang="en-IN" sz="2600" b="1" dirty="0"/>
              </a:p>
            </p:txBody>
          </p:sp>
        </mc:Choice>
        <mc:Fallback xmlns="">
          <p:sp>
            <p:nvSpPr>
              <p:cNvPr id="2" name="TextBox 1">
                <a:extLst>
                  <a:ext uri="{FF2B5EF4-FFF2-40B4-BE49-F238E27FC236}">
                    <a16:creationId xmlns:a16="http://schemas.microsoft.com/office/drawing/2014/main" id="{19E3F4EC-D589-7FFD-7966-2F1D66FABB9C}"/>
                  </a:ext>
                </a:extLst>
              </p:cNvPr>
              <p:cNvSpPr txBox="1">
                <a:spLocks noRot="1" noChangeAspect="1" noMove="1" noResize="1" noEditPoints="1" noAdjustHandles="1" noChangeArrowheads="1" noChangeShapeType="1" noTextEdit="1"/>
              </p:cNvSpPr>
              <p:nvPr/>
            </p:nvSpPr>
            <p:spPr>
              <a:xfrm>
                <a:off x="3505200" y="1371600"/>
                <a:ext cx="3522631" cy="760080"/>
              </a:xfrm>
              <a:prstGeom prst="rect">
                <a:avLst/>
              </a:prstGeom>
              <a:blipFill>
                <a:blip r:embed="rId2"/>
                <a:stretch>
                  <a:fillRect/>
                </a:stretch>
              </a:blipFill>
            </p:spPr>
            <p:txBody>
              <a:bodyPr/>
              <a:lstStyle/>
              <a:p>
                <a:r>
                  <a:rPr lang="en-IN">
                    <a:noFill/>
                  </a:rPr>
                  <a:t> </a:t>
                </a:r>
              </a:p>
            </p:txBody>
          </p:sp>
        </mc:Fallback>
      </mc:AlternateContent>
      <p:sp>
        <p:nvSpPr>
          <p:cNvPr id="5" name="TextBox 4">
            <a:extLst>
              <a:ext uri="{FF2B5EF4-FFF2-40B4-BE49-F238E27FC236}">
                <a16:creationId xmlns:a16="http://schemas.microsoft.com/office/drawing/2014/main" xmlns="" id="{6DB7E33B-F10C-F31B-73B6-777487BD141E}"/>
              </a:ext>
            </a:extLst>
          </p:cNvPr>
          <p:cNvSpPr txBox="1"/>
          <p:nvPr/>
        </p:nvSpPr>
        <p:spPr>
          <a:xfrm>
            <a:off x="762000" y="2490594"/>
            <a:ext cx="11201400" cy="2123658"/>
          </a:xfrm>
          <a:prstGeom prst="rect">
            <a:avLst/>
          </a:prstGeom>
          <a:noFill/>
        </p:spPr>
        <p:txBody>
          <a:bodyPr wrap="square">
            <a:spAutoFit/>
          </a:bodyPr>
          <a:lstStyle/>
          <a:p>
            <a:pPr marL="342900" indent="-342900">
              <a:buFont typeface="Wingdings" panose="05000000000000000000" pitchFamily="2" charset="2"/>
              <a:buChar char="Ø"/>
            </a:pPr>
            <a:r>
              <a:rPr lang="en-IN" sz="2200" dirty="0">
                <a:latin typeface="Times New Roman" panose="02020603050405020304" pitchFamily="18" charset="0"/>
                <a:cs typeface="Times New Roman" panose="02020603050405020304" pitchFamily="18" charset="0"/>
              </a:rPr>
              <a:t>By definition, Worth is the least cost for performing the function.</a:t>
            </a:r>
          </a:p>
          <a:p>
            <a:pPr marL="342900" indent="-342900">
              <a:buFont typeface="Wingdings" panose="05000000000000000000" pitchFamily="2" charset="2"/>
              <a:buChar char="Ø"/>
            </a:pPr>
            <a:r>
              <a:rPr lang="en-IN" sz="2200" dirty="0">
                <a:latin typeface="Times New Roman" panose="02020603050405020304" pitchFamily="18" charset="0"/>
                <a:cs typeface="Times New Roman" panose="02020603050405020304" pitchFamily="18" charset="0"/>
              </a:rPr>
              <a:t>The worth of all secondary functions is ZERO for value engines purposes.</a:t>
            </a:r>
          </a:p>
          <a:p>
            <a:pPr marL="342900" indent="-342900">
              <a:buFont typeface="Wingdings" panose="05000000000000000000" pitchFamily="2" charset="2"/>
              <a:buChar char="Ø"/>
            </a:pPr>
            <a:r>
              <a:rPr lang="en-IN" sz="2200" dirty="0">
                <a:latin typeface="Times New Roman" panose="02020603050405020304" pitchFamily="18" charset="0"/>
                <a:cs typeface="Times New Roman" panose="02020603050405020304" pitchFamily="18" charset="0"/>
              </a:rPr>
              <a:t>And, worth is associated with the necessary function(s) and t with the present design of the item.</a:t>
            </a:r>
          </a:p>
          <a:p>
            <a:pPr marL="342900" indent="-342900">
              <a:buFont typeface="Wingdings" panose="05000000000000000000" pitchFamily="2" charset="2"/>
              <a:buChar char="Ø"/>
            </a:pPr>
            <a:r>
              <a:rPr lang="en-US" sz="2200" dirty="0">
                <a:latin typeface="Times New Roman" panose="02020603050405020304" pitchFamily="18" charset="0"/>
                <a:cs typeface="Times New Roman" panose="02020603050405020304" pitchFamily="18" charset="0"/>
              </a:rPr>
              <a:t>Experience has shown that low value indices (or COST to WORTH ratios greater than 2) will usually indicate good potential for value efforts</a:t>
            </a:r>
            <a:r>
              <a:rPr lang="en-IN" sz="2200" dirty="0">
                <a:latin typeface="Times New Roman" panose="02020603050405020304" pitchFamily="18" charset="0"/>
                <a:cs typeface="Times New Roman" panose="02020603050405020304" pitchFamily="18" charset="0"/>
              </a:rPr>
              <a:t>.</a:t>
            </a:r>
          </a:p>
        </p:txBody>
      </p:sp>
      <p:sp>
        <p:nvSpPr>
          <p:cNvPr id="6" name="TextBox 5">
            <a:extLst>
              <a:ext uri="{FF2B5EF4-FFF2-40B4-BE49-F238E27FC236}">
                <a16:creationId xmlns:a16="http://schemas.microsoft.com/office/drawing/2014/main" xmlns="" id="{1F5F4607-BB04-F563-2A2C-01BB7A25BF4B}"/>
              </a:ext>
            </a:extLst>
          </p:cNvPr>
          <p:cNvSpPr txBox="1"/>
          <p:nvPr/>
        </p:nvSpPr>
        <p:spPr>
          <a:xfrm>
            <a:off x="4114800" y="4985438"/>
            <a:ext cx="3124200" cy="369332"/>
          </a:xfrm>
          <a:prstGeom prst="rect">
            <a:avLst/>
          </a:prstGeom>
          <a:noFill/>
        </p:spPr>
        <p:txBody>
          <a:bodyPr wrap="none" lIns="0" tIns="0" rIns="0" bIns="0" rtlCol="0">
            <a:spAutoFit/>
          </a:bodyPr>
          <a:lstStyle>
            <a:defPPr>
              <a:defRPr lang="en-US"/>
            </a:defPPr>
            <a:lvl1pPr>
              <a:defRPr sz="2600" b="1" i="1">
                <a:latin typeface="Cambria Math" panose="02040503050406030204" pitchFamily="18" charset="0"/>
              </a:defRPr>
            </a:lvl1pPr>
          </a:lstStyle>
          <a:p>
            <a:r>
              <a:rPr lang="en-US" dirty="0"/>
              <a:t>Value Gap= Cost-Worth</a:t>
            </a:r>
            <a:endParaRPr lang="en-IN" dirty="0"/>
          </a:p>
        </p:txBody>
      </p:sp>
    </p:spTree>
    <p:extLst>
      <p:ext uri="{BB962C8B-B14F-4D97-AF65-F5344CB8AC3E}">
        <p14:creationId xmlns:p14="http://schemas.microsoft.com/office/powerpoint/2010/main" val="25654258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08CC2926-09DE-0F5D-EFB6-9A6BDDE18DD5}"/>
              </a:ext>
            </a:extLst>
          </p:cNvPr>
          <p:cNvSpPr txBox="1"/>
          <p:nvPr/>
        </p:nvSpPr>
        <p:spPr>
          <a:xfrm>
            <a:off x="1219200" y="533400"/>
            <a:ext cx="6093500" cy="369332"/>
          </a:xfrm>
          <a:prstGeom prst="rect">
            <a:avLst/>
          </a:prstGeom>
          <a:noFill/>
        </p:spPr>
        <p:txBody>
          <a:bodyPr wrap="none" lIns="0" tIns="0" rIns="0" bIns="0" rtlCol="0">
            <a:spAutoFit/>
          </a:bodyPr>
          <a:lstStyle>
            <a:defPPr>
              <a:defRPr lang="en-US"/>
            </a:defPPr>
            <a:lvl1pPr>
              <a:defRPr sz="2600" b="1" i="1">
                <a:latin typeface="Cambria Math" panose="02040503050406030204" pitchFamily="18" charset="0"/>
              </a:defRPr>
            </a:lvl1pPr>
          </a:lstStyle>
          <a:p>
            <a:r>
              <a:rPr lang="en-IN" dirty="0"/>
              <a:t>Index of Savings Potential</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xmlns="" id="{766BAED4-A406-0E90-D558-87526097BDD5}"/>
                  </a:ext>
                </a:extLst>
              </p:cNvPr>
              <p:cNvSpPr txBox="1"/>
              <p:nvPr/>
            </p:nvSpPr>
            <p:spPr>
              <a:xfrm>
                <a:off x="381000" y="1371600"/>
                <a:ext cx="12193916" cy="603114"/>
              </a:xfrm>
              <a:prstGeom prst="rect">
                <a:avLst/>
              </a:prstGeom>
              <a:noFill/>
            </p:spPr>
            <p:txBody>
              <a:bodyPr wrap="none" lIns="0" tIns="0" rIns="0" bIns="0" rtlCol="0">
                <a:spAutoFit/>
              </a:bodyPr>
              <a:lstStyle/>
              <a:p>
                <a14:m>
                  <m:oMath xmlns:m="http://schemas.openxmlformats.org/officeDocument/2006/math">
                    <m:r>
                      <a:rPr lang="en-US" sz="2200" i="1" smtClean="0">
                        <a:latin typeface="Cambria Math" panose="02040503050406030204" pitchFamily="18" charset="0"/>
                      </a:rPr>
                      <m:t>𝐼𝑛𝑑𝑒𝑥</m:t>
                    </m:r>
                    <m:r>
                      <a:rPr lang="en-US" sz="2200" i="1" smtClean="0">
                        <a:latin typeface="Cambria Math" panose="02040503050406030204" pitchFamily="18" charset="0"/>
                      </a:rPr>
                      <m:t> </m:t>
                    </m:r>
                    <m:r>
                      <a:rPr lang="en-US" sz="2200" i="1" smtClean="0">
                        <a:latin typeface="Cambria Math" panose="02040503050406030204" pitchFamily="18" charset="0"/>
                      </a:rPr>
                      <m:t>𝑜𝑓</m:t>
                    </m:r>
                    <m:r>
                      <a:rPr lang="en-US" sz="2200" i="1" smtClean="0">
                        <a:latin typeface="Cambria Math" panose="02040503050406030204" pitchFamily="18" charset="0"/>
                      </a:rPr>
                      <m:t> </m:t>
                    </m:r>
                    <m:r>
                      <a:rPr lang="en-US" sz="2200" i="1" smtClean="0">
                        <a:latin typeface="Cambria Math" panose="02040503050406030204" pitchFamily="18" charset="0"/>
                      </a:rPr>
                      <m:t>𝐶𝑜𝑠𝑡</m:t>
                    </m:r>
                    <m:r>
                      <a:rPr lang="en-US" sz="2200" i="1" smtClean="0">
                        <a:latin typeface="Cambria Math" panose="02040503050406030204" pitchFamily="18" charset="0"/>
                      </a:rPr>
                      <m:t> </m:t>
                    </m:r>
                    <m:r>
                      <a:rPr lang="en-US" sz="2200" i="1" smtClean="0">
                        <a:latin typeface="Cambria Math" panose="02040503050406030204" pitchFamily="18" charset="0"/>
                      </a:rPr>
                      <m:t>𝑆𝑎𝑣𝑖𝑛𝑔𝑠</m:t>
                    </m:r>
                    <m:r>
                      <a:rPr lang="en-US" sz="2200" i="1" smtClean="0">
                        <a:latin typeface="Cambria Math" panose="02040503050406030204" pitchFamily="18" charset="0"/>
                      </a:rPr>
                      <m:t> </m:t>
                    </m:r>
                    <m:r>
                      <a:rPr lang="en-US" sz="2200" i="1" smtClean="0">
                        <a:latin typeface="Cambria Math" panose="02040503050406030204" pitchFamily="18" charset="0"/>
                      </a:rPr>
                      <m:t>𝑝𝑜𝑡𝑒𝑛𝑡𝑖𝑎𝑙</m:t>
                    </m:r>
                  </m:oMath>
                </a14:m>
                <a:r>
                  <a:rPr lang="en-IN" sz="2400" dirty="0"/>
                  <a:t>=</a:t>
                </a:r>
                <a14:m>
                  <m:oMath xmlns:m="http://schemas.openxmlformats.org/officeDocument/2006/math">
                    <m:f>
                      <m:fPr>
                        <m:ctrlPr>
                          <a:rPr lang="en-IN" sz="2500" i="1" dirty="0" smtClean="0">
                            <a:latin typeface="Cambria Math"/>
                          </a:rPr>
                        </m:ctrlPr>
                      </m:fPr>
                      <m:num>
                        <m:r>
                          <a:rPr lang="en-IN" sz="2500" i="1" dirty="0">
                            <a:latin typeface="Cambria Math" panose="02040503050406030204" pitchFamily="18" charset="0"/>
                          </a:rPr>
                          <m:t>𝐸𝑠𝑡𝑖𝑚𝑎𝑡𝑒𝑑</m:t>
                        </m:r>
                        <m:r>
                          <a:rPr lang="en-IN" sz="2500" i="1" dirty="0">
                            <a:latin typeface="Cambria Math" panose="02040503050406030204" pitchFamily="18" charset="0"/>
                          </a:rPr>
                          <m:t> </m:t>
                        </m:r>
                        <m:r>
                          <a:rPr lang="en-IN" sz="2500" i="1" dirty="0">
                            <a:latin typeface="Cambria Math" panose="02040503050406030204" pitchFamily="18" charset="0"/>
                          </a:rPr>
                          <m:t>𝑠𝑡𝑢𝑑𝑦</m:t>
                        </m:r>
                        <m:r>
                          <a:rPr lang="en-IN" sz="2500" i="1" dirty="0">
                            <a:latin typeface="Cambria Math" panose="02040503050406030204" pitchFamily="18" charset="0"/>
                          </a:rPr>
                          <m:t> </m:t>
                        </m:r>
                        <m:r>
                          <a:rPr lang="en-IN" sz="2500" i="1" dirty="0">
                            <a:latin typeface="Cambria Math" panose="02040503050406030204" pitchFamily="18" charset="0"/>
                          </a:rPr>
                          <m:t>𝑠𝑎𝑣𝑖𝑛𝑔𝑠</m:t>
                        </m:r>
                      </m:num>
                      <m:den>
                        <m:r>
                          <a:rPr lang="en-IN" sz="2500" i="1" dirty="0">
                            <a:latin typeface="Cambria Math" panose="02040503050406030204" pitchFamily="18" charset="0"/>
                          </a:rPr>
                          <m:t>𝐸𝑠𝑡𝑖𝑚𝑎𝑡𝑒𝑑</m:t>
                        </m:r>
                        <m:r>
                          <a:rPr lang="en-IN" sz="2500" i="1" dirty="0">
                            <a:latin typeface="Cambria Math" panose="02040503050406030204" pitchFamily="18" charset="0"/>
                          </a:rPr>
                          <m:t> </m:t>
                        </m:r>
                        <m:r>
                          <a:rPr lang="en-IN" sz="2500" i="1" dirty="0">
                            <a:latin typeface="Cambria Math" panose="02040503050406030204" pitchFamily="18" charset="0"/>
                          </a:rPr>
                          <m:t>𝑐𝑜𝑠𝑡𝑠</m:t>
                        </m:r>
                        <m:r>
                          <a:rPr lang="en-IN" sz="2500" i="1" dirty="0">
                            <a:latin typeface="Cambria Math" panose="02040503050406030204" pitchFamily="18" charset="0"/>
                          </a:rPr>
                          <m:t> </m:t>
                        </m:r>
                        <m:r>
                          <a:rPr lang="en-IN" sz="2500" i="1" dirty="0">
                            <a:latin typeface="Cambria Math" panose="02040503050406030204" pitchFamily="18" charset="0"/>
                          </a:rPr>
                          <m:t>𝑜𝑓</m:t>
                        </m:r>
                        <m:r>
                          <a:rPr lang="en-IN" sz="2500" i="1" dirty="0">
                            <a:latin typeface="Cambria Math" panose="02040503050406030204" pitchFamily="18" charset="0"/>
                          </a:rPr>
                          <m:t> </m:t>
                        </m:r>
                        <m:r>
                          <a:rPr lang="en-IN" sz="2500" i="1" dirty="0">
                            <a:latin typeface="Cambria Math" panose="02040503050406030204" pitchFamily="18" charset="0"/>
                          </a:rPr>
                          <m:t>𝑠𝑡𝑢𝑑𝑦</m:t>
                        </m:r>
                      </m:den>
                    </m:f>
                    <m:r>
                      <a:rPr lang="en-US" sz="2500" b="0" i="1" dirty="0" smtClean="0">
                        <a:latin typeface="Cambria Math" panose="02040503050406030204" pitchFamily="18" charset="0"/>
                      </a:rPr>
                      <m:t> </m:t>
                    </m:r>
                    <m:r>
                      <a:rPr lang="en-US" sz="2500" i="1" dirty="0">
                        <a:latin typeface="Cambria Math" panose="02040503050406030204" pitchFamily="18" charset="0"/>
                      </a:rPr>
                      <m:t>𝑋</m:t>
                    </m:r>
                    <m:r>
                      <a:rPr lang="en-US" sz="2500" b="0" i="1" dirty="0" smtClean="0">
                        <a:latin typeface="Cambria Math" panose="02040503050406030204" pitchFamily="18" charset="0"/>
                      </a:rPr>
                      <m:t> </m:t>
                    </m:r>
                    <m:r>
                      <a:rPr lang="en-US" sz="2500" i="1" dirty="0">
                        <a:latin typeface="Cambria Math" panose="02040503050406030204" pitchFamily="18" charset="0"/>
                      </a:rPr>
                      <m:t>𝑃𝑟𝑜𝑏𝑎𝑏𝑖𝑙𝑖𝑡𝑦</m:t>
                    </m:r>
                    <m:r>
                      <a:rPr lang="en-US" sz="2500" i="1" dirty="0">
                        <a:latin typeface="Cambria Math" panose="02040503050406030204" pitchFamily="18" charset="0"/>
                      </a:rPr>
                      <m:t> </m:t>
                    </m:r>
                    <m:r>
                      <a:rPr lang="en-US" sz="2500" i="1" dirty="0">
                        <a:latin typeface="Cambria Math" panose="02040503050406030204" pitchFamily="18" charset="0"/>
                      </a:rPr>
                      <m:t>𝑜𝑓</m:t>
                    </m:r>
                    <m:r>
                      <a:rPr lang="en-US" sz="2500" i="1" dirty="0">
                        <a:latin typeface="Cambria Math" panose="02040503050406030204" pitchFamily="18" charset="0"/>
                      </a:rPr>
                      <m:t> </m:t>
                    </m:r>
                    <m:r>
                      <a:rPr lang="en-US" sz="2500" i="1" dirty="0">
                        <a:latin typeface="Cambria Math" panose="02040503050406030204" pitchFamily="18" charset="0"/>
                      </a:rPr>
                      <m:t>𝐼𝑚𝑝𝑙𝑒𝑚𝑒𝑛𝑡𝑎𝑡𝑖𝑜𝑛</m:t>
                    </m:r>
                  </m:oMath>
                </a14:m>
                <a:endParaRPr lang="en-IN" sz="2500" dirty="0"/>
              </a:p>
            </p:txBody>
          </p:sp>
        </mc:Choice>
        <mc:Fallback xmlns="">
          <p:sp>
            <p:nvSpPr>
              <p:cNvPr id="5" name="TextBox 4">
                <a:extLst>
                  <a:ext uri="{FF2B5EF4-FFF2-40B4-BE49-F238E27FC236}">
                    <a16:creationId xmlns:a16="http://schemas.microsoft.com/office/drawing/2014/main" id="{766BAED4-A406-0E90-D558-87526097BDD5}"/>
                  </a:ext>
                </a:extLst>
              </p:cNvPr>
              <p:cNvSpPr txBox="1">
                <a:spLocks noRot="1" noChangeAspect="1" noMove="1" noResize="1" noEditPoints="1" noAdjustHandles="1" noChangeArrowheads="1" noChangeShapeType="1" noTextEdit="1"/>
              </p:cNvSpPr>
              <p:nvPr/>
            </p:nvSpPr>
            <p:spPr>
              <a:xfrm>
                <a:off x="381000" y="1371600"/>
                <a:ext cx="12193916" cy="603114"/>
              </a:xfrm>
              <a:prstGeom prst="rect">
                <a:avLst/>
              </a:prstGeom>
              <a:blipFill>
                <a:blip r:embed="rId2"/>
                <a:stretch>
                  <a:fillRect b="-8081"/>
                </a:stretch>
              </a:blipFill>
            </p:spPr>
            <p:txBody>
              <a:bodyPr/>
              <a:lstStyle/>
              <a:p>
                <a:r>
                  <a:rPr lang="en-IN">
                    <a:noFill/>
                  </a:rPr>
                  <a:t> </a:t>
                </a:r>
              </a:p>
            </p:txBody>
          </p:sp>
        </mc:Fallback>
      </mc:AlternateContent>
      <p:sp>
        <p:nvSpPr>
          <p:cNvPr id="6" name="TextBox 5">
            <a:extLst>
              <a:ext uri="{FF2B5EF4-FFF2-40B4-BE49-F238E27FC236}">
                <a16:creationId xmlns:a16="http://schemas.microsoft.com/office/drawing/2014/main" xmlns="" id="{38AB23CB-4D14-1347-9D79-DAA22F6BE8C3}"/>
              </a:ext>
            </a:extLst>
          </p:cNvPr>
          <p:cNvSpPr txBox="1"/>
          <p:nvPr/>
        </p:nvSpPr>
        <p:spPr>
          <a:xfrm>
            <a:off x="419100" y="2459107"/>
            <a:ext cx="11353800" cy="3877985"/>
          </a:xfrm>
          <a:prstGeom prst="rect">
            <a:avLst/>
          </a:prstGeom>
          <a:noFill/>
        </p:spPr>
        <p:txBody>
          <a:bodyPr wrap="square" rtlCol="0">
            <a:spAutoFit/>
          </a:bodyPr>
          <a:lstStyle/>
          <a:p>
            <a:pPr>
              <a:spcBef>
                <a:spcPts val="600"/>
              </a:spcBef>
            </a:pPr>
            <a:r>
              <a:rPr lang="en-US" sz="2400" dirty="0">
                <a:latin typeface="Times New Roman" panose="02020603050405020304" pitchFamily="18" charset="0"/>
                <a:cs typeface="Times New Roman" panose="02020603050405020304" pitchFamily="18" charset="0"/>
              </a:rPr>
              <a:t>Where,</a:t>
            </a:r>
          </a:p>
          <a:p>
            <a:pPr marL="342900" indent="-342900">
              <a:spcBef>
                <a:spcPts val="600"/>
              </a:spcBef>
              <a:buClr>
                <a:srgbClr val="FF0000"/>
              </a:buClr>
              <a:buFont typeface="Wingdings" panose="05000000000000000000" pitchFamily="2" charset="2"/>
              <a:buChar char="ü"/>
            </a:pPr>
            <a:r>
              <a:rPr lang="en-US" sz="2400" dirty="0">
                <a:latin typeface="Times New Roman" panose="02020603050405020304" pitchFamily="18" charset="0"/>
                <a:cs typeface="Times New Roman" panose="02020603050405020304" pitchFamily="18" charset="0"/>
              </a:rPr>
              <a:t>Estimated Savings = Present Cost (before VE)-Estimated Cost (after VE) </a:t>
            </a:r>
          </a:p>
          <a:p>
            <a:pPr marL="342900" indent="-342900">
              <a:spcBef>
                <a:spcPts val="600"/>
              </a:spcBef>
              <a:buClr>
                <a:srgbClr val="FF0000"/>
              </a:buClr>
              <a:buFont typeface="Wingdings" panose="05000000000000000000" pitchFamily="2" charset="2"/>
              <a:buChar char="ü"/>
            </a:pPr>
            <a:r>
              <a:rPr lang="en-US" sz="2400" dirty="0">
                <a:latin typeface="Times New Roman" panose="02020603050405020304" pitchFamily="18" charset="0"/>
                <a:cs typeface="Times New Roman" panose="02020603050405020304" pitchFamily="18" charset="0"/>
              </a:rPr>
              <a:t>Present Cost (before VE)= Quantity x Present Cost Per unit</a:t>
            </a:r>
          </a:p>
          <a:p>
            <a:pPr marL="342900" indent="-342900">
              <a:spcBef>
                <a:spcPts val="600"/>
              </a:spcBef>
              <a:buClr>
                <a:srgbClr val="FF0000"/>
              </a:buClr>
              <a:buFont typeface="Wingdings" panose="05000000000000000000" pitchFamily="2" charset="2"/>
              <a:buChar char="ü"/>
            </a:pPr>
            <a:r>
              <a:rPr lang="en-US" sz="2400" dirty="0">
                <a:latin typeface="Times New Roman" panose="02020603050405020304" pitchFamily="18" charset="0"/>
                <a:cs typeface="Times New Roman" panose="02020603050405020304" pitchFamily="18" charset="0"/>
              </a:rPr>
              <a:t>Estimated Cost (after VE)= Quantity x Estimated Cost of proposed, per unit.</a:t>
            </a:r>
          </a:p>
          <a:p>
            <a:pPr marL="342900" indent="-342900">
              <a:spcBef>
                <a:spcPts val="600"/>
              </a:spcBef>
              <a:buClr>
                <a:srgbClr val="FF0000"/>
              </a:buClr>
              <a:buFont typeface="Wingdings" panose="05000000000000000000" pitchFamily="2" charset="2"/>
              <a:buChar char="ü"/>
            </a:pPr>
            <a:r>
              <a:rPr lang="en-US" sz="2400" dirty="0">
                <a:latin typeface="Times New Roman" panose="02020603050405020304" pitchFamily="18" charset="0"/>
                <a:cs typeface="Times New Roman" panose="02020603050405020304" pitchFamily="18" charset="0"/>
              </a:rPr>
              <a:t>Estimated Cost of study = Estimate of Cost of VE Study +Estimate of Cost of 																						Implementation </a:t>
            </a:r>
          </a:p>
          <a:p>
            <a:pPr marL="342900" indent="-342900">
              <a:spcBef>
                <a:spcPts val="600"/>
              </a:spcBef>
              <a:buClr>
                <a:srgbClr val="FF0000"/>
              </a:buClr>
              <a:buFont typeface="Wingdings" panose="05000000000000000000" pitchFamily="2" charset="2"/>
              <a:buChar char="ü"/>
            </a:pPr>
            <a:r>
              <a:rPr lang="en-US" sz="2400" dirty="0">
                <a:latin typeface="Times New Roman" panose="02020603050405020304" pitchFamily="18" charset="0"/>
                <a:cs typeface="Times New Roman" panose="02020603050405020304" pitchFamily="18" charset="0"/>
              </a:rPr>
              <a:t>Probability of Implementation= 0.0  for no chance of implementation. 1.0 for certainty, 						with no chance for not being implemented. Interpolate for the range.</a:t>
            </a:r>
          </a:p>
          <a:p>
            <a:pPr marL="342900" indent="-342900">
              <a:spcBef>
                <a:spcPts val="600"/>
              </a:spcBef>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The item with highest index should be considered for the value study, first</a:t>
            </a:r>
            <a:endParaRPr lang="en-IN"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521086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4906F49-6DEA-93E9-5918-6F0D824E6CF1}"/>
              </a:ext>
            </a:extLst>
          </p:cNvPr>
          <p:cNvSpPr>
            <a:spLocks noGrp="1"/>
          </p:cNvSpPr>
          <p:nvPr>
            <p:ph type="title"/>
          </p:nvPr>
        </p:nvSpPr>
        <p:spPr>
          <a:xfrm>
            <a:off x="1484310" y="190501"/>
            <a:ext cx="10018713" cy="571500"/>
          </a:xfrm>
        </p:spPr>
        <p:txBody>
          <a:bodyPr>
            <a:normAutofit fontScale="90000"/>
          </a:bodyPr>
          <a:lstStyle/>
          <a:p>
            <a:r>
              <a:rPr lang="en-US" sz="3500" b="1" dirty="0"/>
              <a:t>VALUE STANDARD</a:t>
            </a:r>
            <a:endParaRPr lang="en-IN" sz="3500" b="1" dirty="0"/>
          </a:p>
        </p:txBody>
      </p:sp>
      <p:sp>
        <p:nvSpPr>
          <p:cNvPr id="3" name="Content Placeholder 2">
            <a:extLst>
              <a:ext uri="{FF2B5EF4-FFF2-40B4-BE49-F238E27FC236}">
                <a16:creationId xmlns:a16="http://schemas.microsoft.com/office/drawing/2014/main" xmlns="" id="{ADD3206D-3D75-65B3-1B41-D9CFC6EC3338}"/>
              </a:ext>
            </a:extLst>
          </p:cNvPr>
          <p:cNvSpPr>
            <a:spLocks noGrp="1"/>
          </p:cNvSpPr>
          <p:nvPr>
            <p:ph idx="1"/>
          </p:nvPr>
        </p:nvSpPr>
        <p:spPr>
          <a:xfrm>
            <a:off x="609600" y="914400"/>
            <a:ext cx="11201400" cy="5562600"/>
          </a:xfrm>
        </p:spPr>
        <p:txBody>
          <a:bodyPr>
            <a:noAutofit/>
          </a:bodyPr>
          <a:lstStyle/>
          <a:p>
            <a:pPr algn="just">
              <a:spcBef>
                <a:spcPts val="0"/>
              </a:spcBef>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The Value Standard, originally drafted in May 1997, has been through a process of periodic updates to address changes in the business environment and technology and to meet future integration with the International Standards Organization.</a:t>
            </a:r>
          </a:p>
          <a:p>
            <a:pPr algn="just">
              <a:spcBef>
                <a:spcPts val="0"/>
              </a:spcBef>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 Value Standard establishes the specific six-phase sequential Job Plan process and outlines the objectives of each of those phases.</a:t>
            </a:r>
          </a:p>
          <a:p>
            <a:pPr algn="just">
              <a:spcBef>
                <a:spcPts val="0"/>
              </a:spcBef>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 It does not standardize the specie activities that are used to accomplish each phase. </a:t>
            </a:r>
          </a:p>
          <a:p>
            <a:pPr algn="just">
              <a:spcBef>
                <a:spcPts val="0"/>
              </a:spcBef>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Purpose and Scope of the Standard</a:t>
            </a:r>
          </a:p>
          <a:p>
            <a:pPr marL="216000" indent="0" algn="just">
              <a:spcBef>
                <a:spcPts val="0"/>
              </a:spcBef>
              <a:buNone/>
            </a:pPr>
            <a:r>
              <a:rPr lang="en-US" dirty="0">
                <a:latin typeface="Times New Roman" panose="02020603050405020304" pitchFamily="18" charset="0"/>
                <a:cs typeface="Times New Roman" panose="02020603050405020304" pitchFamily="18" charset="0"/>
              </a:rPr>
              <a:t>(1) Define the steps and components that constitute a valid Value Stud </a:t>
            </a:r>
          </a:p>
          <a:p>
            <a:pPr marL="216000" indent="0" algn="just">
              <a:spcBef>
                <a:spcPts val="0"/>
              </a:spcBef>
              <a:buNone/>
            </a:pPr>
            <a:r>
              <a:rPr lang="en-US" dirty="0">
                <a:latin typeface="Times New Roman" panose="02020603050405020304" pitchFamily="18" charset="0"/>
                <a:cs typeface="Times New Roman" panose="02020603050405020304" pitchFamily="18" charset="0"/>
              </a:rPr>
              <a:t>(2) Document supporting information that defines a generic methodology, common terminology and standard practice to guide practitioners a managers in effectively applying value methodology to improve the vale of their projects.</a:t>
            </a:r>
          </a:p>
        </p:txBody>
      </p:sp>
    </p:spTree>
    <p:extLst>
      <p:ext uri="{BB962C8B-B14F-4D97-AF65-F5344CB8AC3E}">
        <p14:creationId xmlns:p14="http://schemas.microsoft.com/office/powerpoint/2010/main" val="103477027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87DF002A-DE98-A1CE-95C4-1E32EAB9ECE7}"/>
              </a:ext>
            </a:extLst>
          </p:cNvPr>
          <p:cNvSpPr>
            <a:spLocks noGrp="1"/>
          </p:cNvSpPr>
          <p:nvPr>
            <p:ph idx="1"/>
          </p:nvPr>
        </p:nvSpPr>
        <p:spPr>
          <a:xfrm>
            <a:off x="1219200" y="1143000"/>
            <a:ext cx="10018713" cy="4038601"/>
          </a:xfrm>
        </p:spPr>
        <p:txBody>
          <a:bodyPr>
            <a:normAutofit/>
          </a:bodyPr>
          <a:lstStyle/>
          <a:p>
            <a:pPr marL="0" indent="0" algn="just">
              <a:spcBef>
                <a:spcPts val="600"/>
              </a:spcBef>
              <a:buNone/>
            </a:pPr>
            <a:r>
              <a:rPr lang="en-US" dirty="0">
                <a:latin typeface="Times New Roman" panose="02020603050405020304" pitchFamily="18" charset="0"/>
                <a:cs typeface="Times New Roman" panose="02020603050405020304" pitchFamily="18" charset="0"/>
              </a:rPr>
              <a:t>(3) Guide the practitioner and manager in determining at what point apply value methodology to a project in order to maximize:</a:t>
            </a:r>
          </a:p>
          <a:p>
            <a:pPr marL="180000" indent="0" algn="just">
              <a:spcBef>
                <a:spcPts val="600"/>
              </a:spcBef>
              <a:buNone/>
            </a:pPr>
            <a:r>
              <a:rPr lang="en-US" dirty="0">
                <a:latin typeface="Times New Roman" panose="02020603050405020304" pitchFamily="18" charset="0"/>
                <a:cs typeface="Times New Roman" panose="02020603050405020304" pitchFamily="18" charset="0"/>
              </a:rPr>
              <a:t>(i) the benefits of team innovation skills and</a:t>
            </a:r>
          </a:p>
          <a:p>
            <a:pPr marL="180000" indent="0" algn="just">
              <a:spcBef>
                <a:spcPts val="600"/>
              </a:spcBef>
              <a:buNone/>
            </a:pPr>
            <a:r>
              <a:rPr lang="en-US" dirty="0">
                <a:latin typeface="Times New Roman" panose="02020603050405020304" pitchFamily="18" charset="0"/>
                <a:cs typeface="Times New Roman" panose="02020603050405020304" pitchFamily="18" charset="0"/>
              </a:rPr>
              <a:t>(ii) implementation of alternative(s) that add value to the project. </a:t>
            </a:r>
          </a:p>
          <a:p>
            <a:pPr marL="0" indent="0" algn="just">
              <a:spcBef>
                <a:spcPts val="600"/>
              </a:spcBef>
              <a:buNone/>
            </a:pPr>
            <a:r>
              <a:rPr lang="en-US" dirty="0">
                <a:latin typeface="Times New Roman" panose="02020603050405020304" pitchFamily="18" charset="0"/>
                <a:cs typeface="Times New Roman" panose="02020603050405020304" pitchFamily="18" charset="0"/>
              </a:rPr>
              <a:t>(4) This document may be used by both practitioners and managers a guide for applying value methodology.</a:t>
            </a:r>
          </a:p>
          <a:p>
            <a:pPr marL="0" indent="0" algn="just">
              <a:spcBef>
                <a:spcPts val="600"/>
              </a:spcBef>
              <a:buNone/>
            </a:pPr>
            <a:r>
              <a:rPr lang="en-US" dirty="0">
                <a:latin typeface="Times New Roman" panose="02020603050405020304" pitchFamily="18" charset="0"/>
                <a:cs typeface="Times New Roman" panose="02020603050405020304" pitchFamily="18" charset="0"/>
              </a:rPr>
              <a:t>(5)The Value Standard allows for the tailored application of value method and related practices to suit the intended application.</a:t>
            </a:r>
          </a:p>
          <a:p>
            <a:pPr>
              <a:spcBef>
                <a:spcPts val="600"/>
              </a:spcBef>
            </a:pPr>
            <a:endParaRPr lang="en-IN" dirty="0"/>
          </a:p>
        </p:txBody>
      </p:sp>
    </p:spTree>
    <p:extLst>
      <p:ext uri="{BB962C8B-B14F-4D97-AF65-F5344CB8AC3E}">
        <p14:creationId xmlns:p14="http://schemas.microsoft.com/office/powerpoint/2010/main" val="1622278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995054" y="-6927"/>
            <a:ext cx="8229600" cy="1143000"/>
          </a:xfrm>
        </p:spPr>
        <p:txBody>
          <a:bodyPr/>
          <a:lstStyle/>
          <a:p>
            <a:r>
              <a:rPr lang="en-US" dirty="0"/>
              <a:t>VE Phases</a:t>
            </a:r>
          </a:p>
        </p:txBody>
      </p:sp>
      <p:pic>
        <p:nvPicPr>
          <p:cNvPr id="1026" name="Picture 2"/>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79000"/>
                    </a14:imgEffect>
                    <a14:imgEffect>
                      <a14:brightnessContrast bright="-8000" contrast="100000"/>
                    </a14:imgEffect>
                  </a14:imgLayer>
                </a14:imgProps>
              </a:ext>
              <a:ext uri="{28A0092B-C50C-407E-A947-70E740481C1C}">
                <a14:useLocalDpi xmlns:a14="http://schemas.microsoft.com/office/drawing/2010/main" val="0"/>
              </a:ext>
            </a:extLst>
          </a:blip>
          <a:srcRect l="29686" t="35415" r="31990" b="15047"/>
          <a:stretch/>
        </p:blipFill>
        <p:spPr bwMode="auto">
          <a:xfrm>
            <a:off x="1676400" y="838201"/>
            <a:ext cx="8839200" cy="57660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456254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9100" t="23795" r="28779" b="21011"/>
          <a:stretch/>
        </p:blipFill>
        <p:spPr bwMode="auto">
          <a:xfrm>
            <a:off x="1295400" y="190500"/>
            <a:ext cx="10210800" cy="647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23977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wipe(down)">
                                      <p:cBhvr>
                                        <p:cTn id="7"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2900" y="838201"/>
            <a:ext cx="11506200" cy="5562600"/>
          </a:xfrm>
        </p:spPr>
        <p:txBody>
          <a:bodyPr>
            <a:normAutofit/>
          </a:bodyPr>
          <a:lstStyle/>
          <a:p>
            <a:pPr algn="just">
              <a:spcBef>
                <a:spcPts val="600"/>
              </a:spcBef>
              <a:spcAft>
                <a:spcPts val="0"/>
              </a:spcAft>
              <a:buFont typeface="Wingdings" panose="05000000000000000000" pitchFamily="2" charset="2"/>
              <a:buChar char="Ø"/>
            </a:pPr>
            <a:r>
              <a:rPr lang="en-US" sz="2600" dirty="0">
                <a:latin typeface="Times New Roman" panose="02020603050405020304" pitchFamily="18" charset="0"/>
                <a:cs typeface="Times New Roman" panose="02020603050405020304" pitchFamily="18" charset="0"/>
              </a:rPr>
              <a:t>The orientation phase begins with appointment of the value engineering team. </a:t>
            </a:r>
          </a:p>
          <a:p>
            <a:pPr algn="just">
              <a:spcBef>
                <a:spcPts val="600"/>
              </a:spcBef>
              <a:spcAft>
                <a:spcPts val="0"/>
              </a:spcAft>
              <a:buFont typeface="Wingdings" panose="05000000000000000000" pitchFamily="2" charset="2"/>
              <a:buChar char="Ø"/>
            </a:pPr>
            <a:r>
              <a:rPr lang="en-US" sz="2600" dirty="0">
                <a:latin typeface="Times New Roman" panose="02020603050405020304" pitchFamily="18" charset="0"/>
                <a:cs typeface="Times New Roman" panose="02020603050405020304" pitchFamily="18" charset="0"/>
              </a:rPr>
              <a:t>One of the most experienced and responsible team members appointed as team leader. </a:t>
            </a:r>
          </a:p>
          <a:p>
            <a:pPr algn="just">
              <a:spcBef>
                <a:spcPts val="600"/>
              </a:spcBef>
              <a:spcAft>
                <a:spcPts val="0"/>
              </a:spcAft>
              <a:buFont typeface="Wingdings" panose="05000000000000000000" pitchFamily="2" charset="2"/>
              <a:buChar char="Ø"/>
            </a:pPr>
            <a:r>
              <a:rPr lang="en-US" sz="2600" dirty="0">
                <a:latin typeface="Times New Roman" panose="02020603050405020304" pitchFamily="18" charset="0"/>
                <a:cs typeface="Times New Roman" panose="02020603050405020304" pitchFamily="18" charset="0"/>
              </a:rPr>
              <a:t>The number of members selected in a value engineering team is dependent on the quantum of the work to be pursued by value engineering team. </a:t>
            </a:r>
          </a:p>
          <a:p>
            <a:pPr algn="just">
              <a:spcBef>
                <a:spcPts val="600"/>
              </a:spcBef>
              <a:spcAft>
                <a:spcPts val="0"/>
              </a:spcAft>
              <a:buFont typeface="Wingdings" panose="05000000000000000000" pitchFamily="2" charset="2"/>
              <a:buChar char="Ø"/>
            </a:pPr>
            <a:r>
              <a:rPr lang="en-US" sz="2600" dirty="0">
                <a:latin typeface="Times New Roman" panose="02020603050405020304" pitchFamily="18" charset="0"/>
                <a:cs typeface="Times New Roman" panose="02020603050405020304" pitchFamily="18" charset="0"/>
              </a:rPr>
              <a:t>The value engineering team members are explained about the aims and objectives of value engineering job plan. </a:t>
            </a:r>
          </a:p>
          <a:p>
            <a:pPr algn="just">
              <a:spcBef>
                <a:spcPts val="600"/>
              </a:spcBef>
              <a:spcAft>
                <a:spcPts val="0"/>
              </a:spcAft>
              <a:buFont typeface="Wingdings" panose="05000000000000000000" pitchFamily="2" charset="2"/>
              <a:buChar char="Ø"/>
            </a:pPr>
            <a:r>
              <a:rPr lang="en-US" sz="2600" dirty="0">
                <a:latin typeface="Times New Roman" panose="02020603050405020304" pitchFamily="18" charset="0"/>
                <a:cs typeface="Times New Roman" panose="02020603050405020304" pitchFamily="18" charset="0"/>
              </a:rPr>
              <a:t>They are informed about different phases through which the value engineering job plan would pass through. </a:t>
            </a:r>
          </a:p>
          <a:p>
            <a:pPr algn="just">
              <a:spcBef>
                <a:spcPts val="600"/>
              </a:spcBef>
              <a:spcAft>
                <a:spcPts val="0"/>
              </a:spcAft>
              <a:buFont typeface="Wingdings" panose="05000000000000000000" pitchFamily="2" charset="2"/>
              <a:buChar char="Ø"/>
            </a:pPr>
            <a:r>
              <a:rPr lang="en-US" sz="2600" dirty="0">
                <a:latin typeface="Times New Roman" panose="02020603050405020304" pitchFamily="18" charset="0"/>
                <a:cs typeface="Times New Roman" panose="02020603050405020304" pitchFamily="18" charset="0"/>
              </a:rPr>
              <a:t>Different potential areas for value engineering are identified.</a:t>
            </a:r>
          </a:p>
          <a:p>
            <a:pPr algn="just">
              <a:spcBef>
                <a:spcPts val="600"/>
              </a:spcBef>
              <a:spcAft>
                <a:spcPts val="0"/>
              </a:spcAft>
              <a:buFont typeface="Wingdings" panose="05000000000000000000" pitchFamily="2" charset="2"/>
              <a:buChar char="Ø"/>
            </a:pPr>
            <a:r>
              <a:rPr lang="en-US" sz="2600" dirty="0">
                <a:latin typeface="Times New Roman" panose="02020603050405020304" pitchFamily="18" charset="0"/>
                <a:cs typeface="Times New Roman" panose="02020603050405020304" pitchFamily="18" charset="0"/>
              </a:rPr>
              <a:t>The team members are informed about the importance of value engineering and inspired to work cohesively to achieve the organizational goal. </a:t>
            </a:r>
          </a:p>
        </p:txBody>
      </p:sp>
      <p:sp>
        <p:nvSpPr>
          <p:cNvPr id="4" name="Rectangle 3"/>
          <p:cNvSpPr/>
          <p:nvPr/>
        </p:nvSpPr>
        <p:spPr>
          <a:xfrm>
            <a:off x="3048000" y="76200"/>
            <a:ext cx="5029200" cy="584775"/>
          </a:xfrm>
          <a:prstGeom prst="rect">
            <a:avLst/>
          </a:prstGeom>
        </p:spPr>
        <p:txBody>
          <a:bodyPr wrap="square">
            <a:spAutoFit/>
          </a:bodyPr>
          <a:lstStyle/>
          <a:p>
            <a:pPr algn="ctr"/>
            <a:r>
              <a:rPr lang="en-US" sz="3200" b="1" dirty="0"/>
              <a:t>ORIENTATION PHASE</a:t>
            </a:r>
          </a:p>
        </p:txBody>
      </p:sp>
    </p:spTree>
    <p:extLst>
      <p:ext uri="{BB962C8B-B14F-4D97-AF65-F5344CB8AC3E}">
        <p14:creationId xmlns:p14="http://schemas.microsoft.com/office/powerpoint/2010/main" val="1617182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266114"/>
            <a:ext cx="11353800" cy="5982286"/>
          </a:xfrm>
        </p:spPr>
        <p:txBody>
          <a:bodyPr>
            <a:noAutofit/>
          </a:bodyPr>
          <a:lstStyle/>
          <a:p>
            <a:pPr marL="0" indent="0" algn="just">
              <a:spcBef>
                <a:spcPts val="600"/>
              </a:spcBef>
              <a:spcAft>
                <a:spcPts val="1200"/>
              </a:spcAft>
              <a:buNone/>
            </a:pPr>
            <a:endParaRPr lang="en-US" sz="2800" dirty="0">
              <a:latin typeface="Times New Roman" panose="02020603050405020304" pitchFamily="18" charset="0"/>
              <a:cs typeface="Times New Roman" panose="02020603050405020304" pitchFamily="18" charset="0"/>
            </a:endParaRPr>
          </a:p>
          <a:p>
            <a:pPr marL="0" indent="0" algn="just">
              <a:spcBef>
                <a:spcPts val="600"/>
              </a:spcBef>
              <a:spcAft>
                <a:spcPts val="1200"/>
              </a:spcAft>
              <a:buNone/>
            </a:pPr>
            <a:r>
              <a:rPr lang="en-US" sz="2800" dirty="0">
                <a:latin typeface="Times New Roman" panose="02020603050405020304" pitchFamily="18" charset="0"/>
                <a:cs typeface="Times New Roman" panose="02020603050405020304" pitchFamily="18" charset="0"/>
              </a:rPr>
              <a:t>The </a:t>
            </a:r>
            <a:r>
              <a:rPr lang="en-US" sz="2800" b="1" i="1" dirty="0">
                <a:latin typeface="Times New Roman" panose="02020603050405020304" pitchFamily="18" charset="0"/>
                <a:cs typeface="Times New Roman" panose="02020603050405020304" pitchFamily="18" charset="0"/>
              </a:rPr>
              <a:t>Orientation Phase </a:t>
            </a:r>
            <a:r>
              <a:rPr lang="en-US" sz="2800" dirty="0">
                <a:latin typeface="Times New Roman" panose="02020603050405020304" pitchFamily="18" charset="0"/>
                <a:cs typeface="Times New Roman" panose="02020603050405020304" pitchFamily="18" charset="0"/>
              </a:rPr>
              <a:t>may be summarized as accomplishment of the following</a:t>
            </a:r>
          </a:p>
          <a:p>
            <a:pPr marL="0" indent="0" algn="just">
              <a:spcBef>
                <a:spcPts val="600"/>
              </a:spcBef>
              <a:spcAft>
                <a:spcPts val="1200"/>
              </a:spcAft>
              <a:buNone/>
            </a:pPr>
            <a:r>
              <a:rPr lang="en-US" sz="2800" dirty="0">
                <a:latin typeface="Times New Roman" panose="02020603050405020304" pitchFamily="18" charset="0"/>
                <a:cs typeface="Times New Roman" panose="02020603050405020304" pitchFamily="18" charset="0"/>
              </a:rPr>
              <a:t>(1) Selection of value engineering team</a:t>
            </a:r>
          </a:p>
          <a:p>
            <a:pPr marL="0" indent="0" algn="just">
              <a:spcBef>
                <a:spcPts val="600"/>
              </a:spcBef>
              <a:spcAft>
                <a:spcPts val="1200"/>
              </a:spcAft>
              <a:buNone/>
            </a:pPr>
            <a:r>
              <a:rPr lang="en-US" sz="2800" dirty="0">
                <a:latin typeface="Times New Roman" panose="02020603050405020304" pitchFamily="18" charset="0"/>
                <a:cs typeface="Times New Roman" panose="02020603050405020304" pitchFamily="18" charset="0"/>
              </a:rPr>
              <a:t>(2) Organizing value engineering team</a:t>
            </a:r>
          </a:p>
          <a:p>
            <a:pPr marL="0" indent="0" algn="just">
              <a:spcBef>
                <a:spcPts val="600"/>
              </a:spcBef>
              <a:spcAft>
                <a:spcPts val="1200"/>
              </a:spcAft>
              <a:buNone/>
            </a:pPr>
            <a:r>
              <a:rPr lang="en-US" sz="2800" dirty="0">
                <a:latin typeface="Times New Roman" panose="02020603050405020304" pitchFamily="18" charset="0"/>
                <a:cs typeface="Times New Roman" panose="02020603050405020304" pitchFamily="18" charset="0"/>
              </a:rPr>
              <a:t>(3) Inspiring value engineering team members </a:t>
            </a:r>
          </a:p>
          <a:p>
            <a:pPr marL="0" indent="0" algn="just">
              <a:spcBef>
                <a:spcPts val="600"/>
              </a:spcBef>
              <a:spcAft>
                <a:spcPts val="1200"/>
              </a:spcAft>
              <a:buNone/>
            </a:pPr>
            <a:r>
              <a:rPr lang="en-US" sz="2800" dirty="0">
                <a:latin typeface="Times New Roman" panose="02020603050405020304" pitchFamily="18" charset="0"/>
                <a:cs typeface="Times New Roman" panose="02020603050405020304" pitchFamily="18" charset="0"/>
              </a:rPr>
              <a:t>(4)Informing team members about the methodology and importance of VE.</a:t>
            </a:r>
          </a:p>
          <a:p>
            <a:pPr marL="0" indent="0" algn="just">
              <a:spcBef>
                <a:spcPts val="600"/>
              </a:spcBef>
              <a:spcAft>
                <a:spcPts val="1200"/>
              </a:spcAft>
              <a:buNone/>
            </a:pPr>
            <a:r>
              <a:rPr lang="en-US" sz="2800" dirty="0">
                <a:latin typeface="Times New Roman" panose="02020603050405020304" pitchFamily="18" charset="0"/>
                <a:cs typeface="Times New Roman" panose="02020603050405020304" pitchFamily="18" charset="0"/>
              </a:rPr>
              <a:t>(5) Dissemination of information to value engineering team members</a:t>
            </a:r>
          </a:p>
          <a:p>
            <a:pPr marL="0" indent="0" algn="just">
              <a:spcBef>
                <a:spcPts val="600"/>
              </a:spcBef>
              <a:spcAft>
                <a:spcPts val="1200"/>
              </a:spcAft>
              <a:buNone/>
            </a:pPr>
            <a:r>
              <a:rPr lang="en-US" sz="2800" dirty="0">
                <a:latin typeface="Times New Roman" panose="02020603050405020304" pitchFamily="18" charset="0"/>
                <a:cs typeface="Times New Roman" panose="02020603050405020304" pitchFamily="18" charset="0"/>
              </a:rPr>
              <a:t>(6) Selection of area of value engineering effort</a:t>
            </a:r>
          </a:p>
        </p:txBody>
      </p:sp>
    </p:spTree>
    <p:extLst>
      <p:ext uri="{BB962C8B-B14F-4D97-AF65-F5344CB8AC3E}">
        <p14:creationId xmlns:p14="http://schemas.microsoft.com/office/powerpoint/2010/main" val="1076566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1000"/>
                                        <p:tgtEl>
                                          <p:spTgt spid="3">
                                            <p:txEl>
                                              <p:pRg st="6" end="6"/>
                                            </p:txEl>
                                          </p:spTgt>
                                        </p:tgtEl>
                                      </p:cBhvr>
                                    </p:animEffect>
                                    <p:anim calcmode="lin" valueType="num">
                                      <p:cBhvr>
                                        <p:cTn id="4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Effect transition="in" filter="fade">
                                      <p:cBhvr>
                                        <p:cTn id="49" dur="1000"/>
                                        <p:tgtEl>
                                          <p:spTgt spid="3">
                                            <p:txEl>
                                              <p:pRg st="7" end="7"/>
                                            </p:txEl>
                                          </p:spTgt>
                                        </p:tgtEl>
                                      </p:cBhvr>
                                    </p:animEffect>
                                    <p:anim calcmode="lin" valueType="num">
                                      <p:cBhvr>
                                        <p:cTn id="50"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228600"/>
            <a:ext cx="11582400" cy="6774873"/>
          </a:xfrm>
        </p:spPr>
        <p:txBody>
          <a:bodyPr>
            <a:noAutofit/>
          </a:bodyPr>
          <a:lstStyle/>
          <a:p>
            <a:pPr marL="0" indent="0" algn="just">
              <a:spcAft>
                <a:spcPts val="0"/>
              </a:spcAft>
              <a:buNone/>
            </a:pPr>
            <a:r>
              <a:rPr lang="en-US" dirty="0">
                <a:latin typeface="Times New Roman" panose="02020603050405020304" pitchFamily="18" charset="0"/>
                <a:cs typeface="Times New Roman" panose="02020603050405020304" pitchFamily="18" charset="0"/>
              </a:rPr>
              <a:t>The success of value engineering job plan is largely dependent on the attitude and contribution of the value engineering team members.</a:t>
            </a:r>
          </a:p>
          <a:p>
            <a:pPr marL="0" indent="0" algn="just">
              <a:spcAft>
                <a:spcPts val="0"/>
              </a:spcAft>
              <a:buNone/>
            </a:pPr>
            <a:r>
              <a:rPr lang="en-US" dirty="0">
                <a:latin typeface="Times New Roman" panose="02020603050405020304" pitchFamily="18" charset="0"/>
                <a:cs typeface="Times New Roman" panose="02020603050405020304" pitchFamily="18" charset="0"/>
              </a:rPr>
              <a:t> Some of the guidelines for team members are: </a:t>
            </a:r>
          </a:p>
          <a:p>
            <a:pPr indent="-342900" algn="just">
              <a:spcAft>
                <a:spcPts val="0"/>
              </a:spcAft>
              <a:buClr>
                <a:srgbClr val="FF0000"/>
              </a:buClr>
              <a:buSzPct val="105000"/>
              <a:buFont typeface="Wingdings" panose="05000000000000000000" pitchFamily="2" charset="2"/>
              <a:buChar char="ü"/>
            </a:pPr>
            <a:r>
              <a:rPr lang="en-US" dirty="0">
                <a:latin typeface="Times New Roman" panose="02020603050405020304" pitchFamily="18" charset="0"/>
                <a:cs typeface="Times New Roman" panose="02020603050405020304" pitchFamily="18" charset="0"/>
              </a:rPr>
              <a:t>Maintain good relationship amongst the team members </a:t>
            </a:r>
          </a:p>
          <a:p>
            <a:pPr indent="-342900" algn="just">
              <a:spcAft>
                <a:spcPts val="0"/>
              </a:spcAft>
              <a:buClr>
                <a:srgbClr val="FF0000"/>
              </a:buClr>
              <a:buSzPct val="105000"/>
              <a:buFont typeface="Wingdings" panose="05000000000000000000" pitchFamily="2" charset="2"/>
              <a:buChar char="ü"/>
            </a:pPr>
            <a:r>
              <a:rPr lang="en-US" dirty="0">
                <a:latin typeface="Times New Roman" panose="02020603050405020304" pitchFamily="18" charset="0"/>
                <a:cs typeface="Times New Roman" panose="02020603050405020304" pitchFamily="18" charset="0"/>
              </a:rPr>
              <a:t>Team members showing personal prominence may adversely affect the efficiency of work</a:t>
            </a:r>
          </a:p>
          <a:p>
            <a:pPr indent="-342900" algn="just">
              <a:spcAft>
                <a:spcPts val="0"/>
              </a:spcAft>
              <a:buClr>
                <a:srgbClr val="FF0000"/>
              </a:buClr>
              <a:buSzPct val="105000"/>
              <a:buFont typeface="Wingdings" panose="05000000000000000000" pitchFamily="2" charset="2"/>
              <a:buChar char="ü"/>
            </a:pPr>
            <a:r>
              <a:rPr lang="en-US" dirty="0">
                <a:latin typeface="Times New Roman" panose="02020603050405020304" pitchFamily="18" charset="0"/>
                <a:cs typeface="Times New Roman" panose="02020603050405020304" pitchFamily="18" charset="0"/>
              </a:rPr>
              <a:t> Due weightage to be given to suggestions of each team members</a:t>
            </a:r>
          </a:p>
          <a:p>
            <a:pPr indent="-342900" algn="just">
              <a:spcAft>
                <a:spcPts val="0"/>
              </a:spcAft>
              <a:buClr>
                <a:srgbClr val="FF0000"/>
              </a:buClr>
              <a:buSzPct val="105000"/>
              <a:buFont typeface="Wingdings" panose="05000000000000000000" pitchFamily="2" charset="2"/>
              <a:buChar char="ü"/>
            </a:pPr>
            <a:r>
              <a:rPr lang="en-US" dirty="0">
                <a:latin typeface="Times New Roman" panose="02020603050405020304" pitchFamily="18" charset="0"/>
                <a:cs typeface="Times New Roman" panose="02020603050405020304" pitchFamily="18" charset="0"/>
              </a:rPr>
              <a:t>Present the ideas in clear words supported by photographs/ drawings/ sketches and facts </a:t>
            </a:r>
          </a:p>
          <a:p>
            <a:pPr indent="-342900" algn="just">
              <a:spcAft>
                <a:spcPts val="0"/>
              </a:spcAft>
              <a:buClr>
                <a:srgbClr val="FF0000"/>
              </a:buClr>
              <a:buSzPct val="105000"/>
              <a:buFont typeface="Wingdings" panose="05000000000000000000" pitchFamily="2" charset="2"/>
              <a:buChar char="ü"/>
            </a:pPr>
            <a:r>
              <a:rPr lang="en-US" dirty="0">
                <a:latin typeface="Times New Roman" panose="02020603050405020304" pitchFamily="18" charset="0"/>
                <a:cs typeface="Times New Roman" panose="02020603050405020304" pitchFamily="18" charset="0"/>
              </a:rPr>
              <a:t>Work responsibility should be allocated based on the expertise of the team members</a:t>
            </a:r>
          </a:p>
          <a:p>
            <a:pPr indent="-342900" algn="just">
              <a:spcAft>
                <a:spcPts val="0"/>
              </a:spcAft>
              <a:buClr>
                <a:srgbClr val="FF0000"/>
              </a:buClr>
              <a:buSzPct val="105000"/>
              <a:buFont typeface="Wingdings" panose="05000000000000000000" pitchFamily="2" charset="2"/>
              <a:buChar char="ü"/>
            </a:pPr>
            <a:r>
              <a:rPr lang="en-US" dirty="0">
                <a:latin typeface="Times New Roman" panose="02020603050405020304" pitchFamily="18" charset="0"/>
                <a:cs typeface="Times New Roman" panose="02020603050405020304" pitchFamily="18" charset="0"/>
              </a:rPr>
              <a:t>Lessons learnt from previous and others' experience to be implemented</a:t>
            </a:r>
          </a:p>
          <a:p>
            <a:pPr indent="-342900" algn="just">
              <a:spcAft>
                <a:spcPts val="0"/>
              </a:spcAft>
              <a:buClr>
                <a:srgbClr val="FF0000"/>
              </a:buClr>
              <a:buSzPct val="105000"/>
              <a:buFont typeface="Wingdings" panose="05000000000000000000" pitchFamily="2" charset="2"/>
              <a:buChar char="ü"/>
            </a:pPr>
            <a:r>
              <a:rPr lang="en-US" dirty="0">
                <a:latin typeface="Times New Roman" panose="02020603050405020304" pitchFamily="18" charset="0"/>
                <a:cs typeface="Times New Roman" panose="02020603050405020304" pitchFamily="18" charset="0"/>
              </a:rPr>
              <a:t> As a rule of thumb, a team work results in better reward then individual</a:t>
            </a:r>
          </a:p>
          <a:p>
            <a:pPr indent="-342900" algn="just">
              <a:spcAft>
                <a:spcPts val="0"/>
              </a:spcAft>
              <a:buClr>
                <a:srgbClr val="FF0000"/>
              </a:buClr>
              <a:buSzPct val="105000"/>
              <a:buFont typeface="Wingdings" panose="05000000000000000000" pitchFamily="2" charset="2"/>
              <a:buChar char="ü"/>
            </a:pPr>
            <a:r>
              <a:rPr lang="en-US" dirty="0">
                <a:latin typeface="Times New Roman" panose="02020603050405020304" pitchFamily="18" charset="0"/>
                <a:cs typeface="Times New Roman" panose="02020603050405020304" pitchFamily="18" charset="0"/>
              </a:rPr>
              <a:t>Accept new ideas</a:t>
            </a:r>
          </a:p>
          <a:p>
            <a:pPr indent="-342900" algn="just">
              <a:spcAft>
                <a:spcPts val="0"/>
              </a:spcAft>
              <a:buClr>
                <a:srgbClr val="FF0000"/>
              </a:buClr>
              <a:buSzPct val="105000"/>
              <a:buFont typeface="Wingdings" panose="05000000000000000000" pitchFamily="2" charset="2"/>
              <a:buChar char="ü"/>
            </a:pPr>
            <a:r>
              <a:rPr lang="en-US" dirty="0">
                <a:latin typeface="Times New Roman" panose="02020603050405020304" pitchFamily="18" charset="0"/>
                <a:cs typeface="Times New Roman" panose="02020603050405020304" pitchFamily="18" charset="0"/>
              </a:rPr>
              <a:t>Do not act as the infallible judge </a:t>
            </a:r>
          </a:p>
          <a:p>
            <a:pPr marL="0" indent="0" algn="just">
              <a:lnSpc>
                <a:spcPts val="3500"/>
              </a:lnSpc>
              <a:spcAft>
                <a:spcPts val="0"/>
              </a:spcAft>
              <a:buNone/>
            </a:pPr>
            <a:r>
              <a:rPr lang="en-US" dirty="0">
                <a:latin typeface="Times New Roman" panose="02020603050405020304" pitchFamily="18" charset="0"/>
                <a:cs typeface="Times New Roman" panose="02020603050405020304" pitchFamily="18" charset="0"/>
              </a:rPr>
              <a:t>The outcome of the orientation phase is the identification of the product assembly/component which would be the focus for the value engineering study.</a:t>
            </a:r>
          </a:p>
        </p:txBody>
      </p:sp>
    </p:spTree>
    <p:extLst>
      <p:ext uri="{BB962C8B-B14F-4D97-AF65-F5344CB8AC3E}">
        <p14:creationId xmlns:p14="http://schemas.microsoft.com/office/powerpoint/2010/main" val="2741485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Effect transition="in" filter="fade">
                                      <p:cBhvr>
                                        <p:cTn id="63" dur="1000"/>
                                        <p:tgtEl>
                                          <p:spTgt spid="3">
                                            <p:txEl>
                                              <p:pRg st="8" end="8"/>
                                            </p:txEl>
                                          </p:spTgt>
                                        </p:tgtEl>
                                      </p:cBhvr>
                                    </p:animEffect>
                                    <p:anim calcmode="lin" valueType="num">
                                      <p:cBhvr>
                                        <p:cTn id="64"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3">
                                            <p:txEl>
                                              <p:pRg st="9" end="9"/>
                                            </p:txEl>
                                          </p:spTgt>
                                        </p:tgtEl>
                                        <p:attrNameLst>
                                          <p:attrName>style.visibility</p:attrName>
                                        </p:attrNameLst>
                                      </p:cBhvr>
                                      <p:to>
                                        <p:strVal val="visible"/>
                                      </p:to>
                                    </p:set>
                                    <p:animEffect transition="in" filter="fade">
                                      <p:cBhvr>
                                        <p:cTn id="70" dur="1000"/>
                                        <p:tgtEl>
                                          <p:spTgt spid="3">
                                            <p:txEl>
                                              <p:pRg st="9" end="9"/>
                                            </p:txEl>
                                          </p:spTgt>
                                        </p:tgtEl>
                                      </p:cBhvr>
                                    </p:animEffect>
                                    <p:anim calcmode="lin" valueType="num">
                                      <p:cBhvr>
                                        <p:cTn id="71"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72"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nodeType="clickEffect">
                                  <p:stCondLst>
                                    <p:cond delay="0"/>
                                  </p:stCondLst>
                                  <p:childTnLst>
                                    <p:set>
                                      <p:cBhvr>
                                        <p:cTn id="76" dur="1" fill="hold">
                                          <p:stCondLst>
                                            <p:cond delay="0"/>
                                          </p:stCondLst>
                                        </p:cTn>
                                        <p:tgtEl>
                                          <p:spTgt spid="3">
                                            <p:txEl>
                                              <p:pRg st="10" end="10"/>
                                            </p:txEl>
                                          </p:spTgt>
                                        </p:tgtEl>
                                        <p:attrNameLst>
                                          <p:attrName>style.visibility</p:attrName>
                                        </p:attrNameLst>
                                      </p:cBhvr>
                                      <p:to>
                                        <p:strVal val="visible"/>
                                      </p:to>
                                    </p:set>
                                    <p:animEffect transition="in" filter="fade">
                                      <p:cBhvr>
                                        <p:cTn id="77" dur="1000"/>
                                        <p:tgtEl>
                                          <p:spTgt spid="3">
                                            <p:txEl>
                                              <p:pRg st="10" end="10"/>
                                            </p:txEl>
                                          </p:spTgt>
                                        </p:tgtEl>
                                      </p:cBhvr>
                                    </p:animEffect>
                                    <p:anim calcmode="lin" valueType="num">
                                      <p:cBhvr>
                                        <p:cTn id="78"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79"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nodeType="clickEffect">
                                  <p:stCondLst>
                                    <p:cond delay="0"/>
                                  </p:stCondLst>
                                  <p:childTnLst>
                                    <p:set>
                                      <p:cBhvr>
                                        <p:cTn id="83" dur="1" fill="hold">
                                          <p:stCondLst>
                                            <p:cond delay="0"/>
                                          </p:stCondLst>
                                        </p:cTn>
                                        <p:tgtEl>
                                          <p:spTgt spid="3">
                                            <p:txEl>
                                              <p:pRg st="11" end="11"/>
                                            </p:txEl>
                                          </p:spTgt>
                                        </p:tgtEl>
                                        <p:attrNameLst>
                                          <p:attrName>style.visibility</p:attrName>
                                        </p:attrNameLst>
                                      </p:cBhvr>
                                      <p:to>
                                        <p:strVal val="visible"/>
                                      </p:to>
                                    </p:set>
                                    <p:animEffect transition="in" filter="fade">
                                      <p:cBhvr>
                                        <p:cTn id="84" dur="1000"/>
                                        <p:tgtEl>
                                          <p:spTgt spid="3">
                                            <p:txEl>
                                              <p:pRg st="11" end="11"/>
                                            </p:txEl>
                                          </p:spTgt>
                                        </p:tgtEl>
                                      </p:cBhvr>
                                    </p:animEffect>
                                    <p:anim calcmode="lin" valueType="num">
                                      <p:cBhvr>
                                        <p:cTn id="85"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86"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0"/>
            <a:ext cx="8229600" cy="639762"/>
          </a:xfrm>
        </p:spPr>
        <p:txBody>
          <a:bodyPr>
            <a:normAutofit/>
          </a:bodyPr>
          <a:lstStyle/>
          <a:p>
            <a:r>
              <a:rPr lang="en-US" sz="3200" b="1" dirty="0">
                <a:solidFill>
                  <a:schemeClr val="tx1"/>
                </a:solidFill>
              </a:rPr>
              <a:t>INFORMATION PHASE </a:t>
            </a:r>
          </a:p>
        </p:txBody>
      </p:sp>
      <p:sp>
        <p:nvSpPr>
          <p:cNvPr id="3" name="Content Placeholder 2"/>
          <p:cNvSpPr>
            <a:spLocks noGrp="1"/>
          </p:cNvSpPr>
          <p:nvPr>
            <p:ph idx="1"/>
          </p:nvPr>
        </p:nvSpPr>
        <p:spPr>
          <a:xfrm>
            <a:off x="304800" y="685800"/>
            <a:ext cx="11658600" cy="5943600"/>
          </a:xfrm>
        </p:spPr>
        <p:txBody>
          <a:bodyPr>
            <a:noAutofit/>
          </a:bodyPr>
          <a:lstStyle/>
          <a:p>
            <a:pPr marL="0" indent="0" algn="just">
              <a:buNone/>
            </a:pPr>
            <a:r>
              <a:rPr lang="en-US" dirty="0">
                <a:solidFill>
                  <a:srgbClr val="FF0000"/>
                </a:solidFill>
                <a:latin typeface="Times New Roman" panose="02020603050405020304" pitchFamily="18" charset="0"/>
                <a:cs typeface="Times New Roman" panose="02020603050405020304" pitchFamily="18" charset="0"/>
              </a:rPr>
              <a:t>The objective of information phase is to gather all relevant information about the project / product which is selected for value engineering study. </a:t>
            </a:r>
          </a:p>
          <a:p>
            <a:pPr marL="0" indent="0" algn="just">
              <a:buNone/>
            </a:pPr>
            <a:r>
              <a:rPr lang="en-US" dirty="0">
                <a:solidFill>
                  <a:srgbClr val="FF0000"/>
                </a:solidFill>
                <a:latin typeface="Times New Roman" panose="02020603050405020304" pitchFamily="18" charset="0"/>
                <a:cs typeface="Times New Roman" panose="02020603050405020304" pitchFamily="18" charset="0"/>
              </a:rPr>
              <a:t>The information phase is expected to conclude by obtaining the answers to the following questions.</a:t>
            </a:r>
          </a:p>
          <a:p>
            <a:pPr indent="-342900" algn="just">
              <a:spcBef>
                <a:spcPts val="0"/>
              </a:spcBef>
              <a:buClr>
                <a:srgbClr val="FF0000"/>
              </a:buClr>
              <a:buSzPct val="103000"/>
              <a:buFont typeface="Calisto MT" panose="02040603050505030304" pitchFamily="18" charset="0"/>
              <a:buChar char="?"/>
            </a:pPr>
            <a:r>
              <a:rPr lang="en-US" dirty="0">
                <a:latin typeface="Times New Roman" panose="02020603050405020304" pitchFamily="18" charset="0"/>
                <a:cs typeface="Times New Roman" panose="02020603050405020304" pitchFamily="18" charset="0"/>
              </a:rPr>
              <a:t>What is the product / project? (Name of product)</a:t>
            </a:r>
          </a:p>
          <a:p>
            <a:pPr indent="-342900" algn="just">
              <a:spcBef>
                <a:spcPts val="0"/>
              </a:spcBef>
              <a:buClr>
                <a:srgbClr val="FF0000"/>
              </a:buClr>
              <a:buSzPct val="103000"/>
              <a:buFont typeface="Calisto MT" panose="02040603050505030304" pitchFamily="18" charset="0"/>
              <a:buChar char="?"/>
            </a:pPr>
            <a:r>
              <a:rPr lang="en-US" dirty="0">
                <a:latin typeface="Times New Roman" panose="02020603050405020304" pitchFamily="18" charset="0"/>
                <a:cs typeface="Times New Roman" panose="02020603050405020304" pitchFamily="18" charset="0"/>
              </a:rPr>
              <a:t>What does it do? (Basic function(s) performed)</a:t>
            </a:r>
          </a:p>
          <a:p>
            <a:pPr indent="-342900" algn="just">
              <a:spcBef>
                <a:spcPts val="0"/>
              </a:spcBef>
              <a:buClr>
                <a:srgbClr val="FF0000"/>
              </a:buClr>
              <a:buSzPct val="103000"/>
              <a:buFont typeface="Calisto MT" panose="02040603050505030304" pitchFamily="18" charset="0"/>
              <a:buChar char="?"/>
            </a:pPr>
            <a:r>
              <a:rPr lang="en-US" dirty="0">
                <a:latin typeface="Times New Roman" panose="02020603050405020304" pitchFamily="18" charset="0"/>
                <a:cs typeface="Times New Roman" panose="02020603050405020304" pitchFamily="18" charset="0"/>
              </a:rPr>
              <a:t>What does customer need?</a:t>
            </a:r>
          </a:p>
          <a:p>
            <a:pPr indent="-342900" algn="just">
              <a:spcBef>
                <a:spcPts val="0"/>
              </a:spcBef>
              <a:buClr>
                <a:srgbClr val="FF0000"/>
              </a:buClr>
              <a:buSzPct val="103000"/>
              <a:buFont typeface="Calisto MT" panose="02040603050505030304" pitchFamily="18" charset="0"/>
              <a:buChar char="?"/>
            </a:pPr>
            <a:r>
              <a:rPr lang="en-US" dirty="0">
                <a:latin typeface="Times New Roman" panose="02020603050405020304" pitchFamily="18" charset="0"/>
                <a:cs typeface="Times New Roman" panose="02020603050405020304" pitchFamily="18" charset="0"/>
              </a:rPr>
              <a:t>What is the problem?</a:t>
            </a:r>
          </a:p>
          <a:p>
            <a:pPr indent="-342900" algn="just">
              <a:spcBef>
                <a:spcPts val="0"/>
              </a:spcBef>
              <a:buClr>
                <a:srgbClr val="FF0000"/>
              </a:buClr>
              <a:buSzPct val="103000"/>
              <a:buFont typeface="Calisto MT" panose="02040603050505030304" pitchFamily="18" charset="0"/>
              <a:buChar char="?"/>
            </a:pPr>
            <a:r>
              <a:rPr lang="en-US" dirty="0">
                <a:latin typeface="Times New Roman" panose="02020603050405020304" pitchFamily="18" charset="0"/>
                <a:cs typeface="Times New Roman" panose="02020603050405020304" pitchFamily="18" charset="0"/>
              </a:rPr>
              <a:t>What is the cost? (of existing product)</a:t>
            </a:r>
          </a:p>
          <a:p>
            <a:pPr indent="-342900" algn="just">
              <a:spcBef>
                <a:spcPts val="0"/>
              </a:spcBef>
              <a:buClr>
                <a:srgbClr val="FF0000"/>
              </a:buClr>
              <a:buSzPct val="103000"/>
              <a:buFont typeface="Calisto MT" panose="02040603050505030304" pitchFamily="18" charset="0"/>
              <a:buChar char="?"/>
            </a:pPr>
            <a:r>
              <a:rPr lang="en-US" dirty="0">
                <a:latin typeface="Times New Roman" panose="02020603050405020304" pitchFamily="18" charset="0"/>
                <a:cs typeface="Times New Roman" panose="02020603050405020304" pitchFamily="18" charset="0"/>
              </a:rPr>
              <a:t>What are the secondary functions? </a:t>
            </a:r>
          </a:p>
          <a:p>
            <a:pPr indent="-342900" algn="just">
              <a:spcBef>
                <a:spcPts val="0"/>
              </a:spcBef>
              <a:buClr>
                <a:srgbClr val="FF0000"/>
              </a:buClr>
              <a:buSzPct val="103000"/>
              <a:buFont typeface="Calisto MT" panose="02040603050505030304" pitchFamily="18" charset="0"/>
              <a:buChar char="?"/>
            </a:pPr>
            <a:r>
              <a:rPr lang="en-US" dirty="0">
                <a:latin typeface="Times New Roman" panose="02020603050405020304" pitchFamily="18" charset="0"/>
                <a:cs typeface="Times New Roman" panose="02020603050405020304" pitchFamily="18" charset="0"/>
              </a:rPr>
              <a:t>Whether the function performed by the product meets all customer needs?</a:t>
            </a:r>
          </a:p>
          <a:p>
            <a:pPr indent="-342900" algn="just">
              <a:spcBef>
                <a:spcPts val="0"/>
              </a:spcBef>
              <a:buClr>
                <a:srgbClr val="FF0000"/>
              </a:buClr>
              <a:buSzPct val="103000"/>
              <a:buFont typeface="Calisto MT" panose="02040603050505030304" pitchFamily="18" charset="0"/>
              <a:buChar char="?"/>
            </a:pPr>
            <a:r>
              <a:rPr lang="en-US" dirty="0">
                <a:latin typeface="Times New Roman" panose="02020603050405020304" pitchFamily="18" charset="0"/>
                <a:cs typeface="Times New Roman" panose="02020603050405020304" pitchFamily="18" charset="0"/>
              </a:rPr>
              <a:t>What is the worth? </a:t>
            </a:r>
          </a:p>
          <a:p>
            <a:pPr indent="-342900" algn="just">
              <a:spcBef>
                <a:spcPts val="0"/>
              </a:spcBef>
              <a:buClr>
                <a:srgbClr val="FF0000"/>
              </a:buClr>
              <a:buSzPct val="103000"/>
              <a:buFont typeface="Calisto MT" panose="02040603050505030304" pitchFamily="18" charset="0"/>
              <a:buChar char="?"/>
            </a:pPr>
            <a:r>
              <a:rPr lang="en-US" dirty="0">
                <a:latin typeface="Times New Roman" panose="02020603050405020304" pitchFamily="18" charset="0"/>
                <a:cs typeface="Times New Roman" panose="02020603050405020304" pitchFamily="18" charset="0"/>
              </a:rPr>
              <a:t>Which functions can be eliminated?</a:t>
            </a:r>
          </a:p>
          <a:p>
            <a:pPr indent="-342900" algn="just">
              <a:spcBef>
                <a:spcPts val="0"/>
              </a:spcBef>
              <a:buClr>
                <a:srgbClr val="FF0000"/>
              </a:buClr>
              <a:buSzPct val="103000"/>
              <a:buFont typeface="Calisto MT" panose="02040603050505030304" pitchFamily="18" charset="0"/>
              <a:buChar char="?"/>
            </a:pPr>
            <a:r>
              <a:rPr lang="en-US" dirty="0">
                <a:latin typeface="Times New Roman" panose="02020603050405020304" pitchFamily="18" charset="0"/>
                <a:cs typeface="Times New Roman" panose="02020603050405020304" pitchFamily="18" charset="0"/>
              </a:rPr>
              <a:t>Whether the functions performed by the product meets the customer requirements?</a:t>
            </a:r>
          </a:p>
        </p:txBody>
      </p:sp>
    </p:spTree>
    <p:extLst>
      <p:ext uri="{BB962C8B-B14F-4D97-AF65-F5344CB8AC3E}">
        <p14:creationId xmlns:p14="http://schemas.microsoft.com/office/powerpoint/2010/main" val="184133920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xmlns="" name="Parallax" id="{3388167B-A2EB-4685-9635-1831D9AEF8C4}" vid="{4F7A876A-7598-49CA-AFC8-8EDA2551E4A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TM03457496[[fn=Parallax]]</Template>
  <TotalTime>3719</TotalTime>
  <Words>2969</Words>
  <Application>Microsoft Office PowerPoint</Application>
  <PresentationFormat>Custom</PresentationFormat>
  <Paragraphs>291</Paragraphs>
  <Slides>37</Slides>
  <Notes>1</Notes>
  <HiddenSlides>2</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Parallax</vt:lpstr>
      <vt:lpstr>UNIT –II</vt:lpstr>
      <vt:lpstr>VALUE ENGINEERING JOB PLAN</vt:lpstr>
      <vt:lpstr>PowerPoint Presentation</vt:lpstr>
      <vt:lpstr>VE Phases</vt:lpstr>
      <vt:lpstr>PowerPoint Presentation</vt:lpstr>
      <vt:lpstr>PowerPoint Presentation</vt:lpstr>
      <vt:lpstr>PowerPoint Presentation</vt:lpstr>
      <vt:lpstr>PowerPoint Presentation</vt:lpstr>
      <vt:lpstr>INFORMATION PHASE </vt:lpstr>
      <vt:lpstr>PowerPoint Presentation</vt:lpstr>
      <vt:lpstr>PowerPoint Presentation</vt:lpstr>
      <vt:lpstr>FUNCTION PHASE</vt:lpstr>
      <vt:lpstr>EVALUATION OF FUNCTION</vt:lpstr>
      <vt:lpstr>PowerPoint Presentation</vt:lpstr>
      <vt:lpstr>PowerPoint Presentation</vt:lpstr>
      <vt:lpstr>SPECULATION (CREATION) PHASE</vt:lpstr>
      <vt:lpstr>PowerPoint Presentation</vt:lpstr>
      <vt:lpstr>PowerPoint Presentation</vt:lpstr>
      <vt:lpstr> EVALUATION PHASE OR ANALYSIS PHASE</vt:lpstr>
      <vt:lpstr>PowerPoint Presentation</vt:lpstr>
      <vt:lpstr>PROCEDURE</vt:lpstr>
      <vt:lpstr>ANALYSIS CHECKLIST</vt:lpstr>
      <vt:lpstr>PowerPoint Presentation</vt:lpstr>
      <vt:lpstr>PowerPoint Presentation</vt:lpstr>
      <vt:lpstr>PowerPoint Presentation</vt:lpstr>
      <vt:lpstr>INVESTIGATION PHASE (DEVELOPMENT PHASE)</vt:lpstr>
      <vt:lpstr>PowerPoint Presentation</vt:lpstr>
      <vt:lpstr>RECOMMENDATION (PRESENTATION) AND IMPLEMENTATION PHASE</vt:lpstr>
      <vt:lpstr>PowerPoint Presentation</vt:lpstr>
      <vt:lpstr>PowerPoint Presentation</vt:lpstr>
      <vt:lpstr>PROJECT SELECTION</vt:lpstr>
      <vt:lpstr>METHODS USED FOR VE PROJECT SELECTION </vt:lpstr>
      <vt:lpstr>PowerPoint Presentation</vt:lpstr>
      <vt:lpstr>PowerPoint Presentation</vt:lpstr>
      <vt:lpstr>PowerPoint Presentation</vt:lpstr>
      <vt:lpstr>VALUE STANDARD</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-II</dc:title>
  <dc:creator>vandana</dc:creator>
  <cp:lastModifiedBy>vandana</cp:lastModifiedBy>
  <cp:revision>91</cp:revision>
  <dcterms:created xsi:type="dcterms:W3CDTF">2006-08-16T00:00:00Z</dcterms:created>
  <dcterms:modified xsi:type="dcterms:W3CDTF">2024-01-03T08:23:04Z</dcterms:modified>
</cp:coreProperties>
</file>