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53"/>
  </p:notesMasterIdLst>
  <p:handoutMasterIdLst>
    <p:handoutMasterId r:id="rId54"/>
  </p:handoutMasterIdLst>
  <p:sldIdLst>
    <p:sldId id="256" r:id="rId2"/>
    <p:sldId id="367" r:id="rId3"/>
    <p:sldId id="750" r:id="rId4"/>
    <p:sldId id="751" r:id="rId5"/>
    <p:sldId id="802" r:id="rId6"/>
    <p:sldId id="797" r:id="rId7"/>
    <p:sldId id="799" r:id="rId8"/>
    <p:sldId id="795" r:id="rId9"/>
    <p:sldId id="800" r:id="rId10"/>
    <p:sldId id="801" r:id="rId11"/>
    <p:sldId id="804" r:id="rId12"/>
    <p:sldId id="805" r:id="rId13"/>
    <p:sldId id="723" r:id="rId14"/>
    <p:sldId id="773" r:id="rId15"/>
    <p:sldId id="774" r:id="rId16"/>
    <p:sldId id="775" r:id="rId17"/>
    <p:sldId id="776" r:id="rId18"/>
    <p:sldId id="777" r:id="rId19"/>
    <p:sldId id="778" r:id="rId20"/>
    <p:sldId id="779" r:id="rId21"/>
    <p:sldId id="783" r:id="rId22"/>
    <p:sldId id="784" r:id="rId23"/>
    <p:sldId id="785" r:id="rId24"/>
    <p:sldId id="780" r:id="rId25"/>
    <p:sldId id="781" r:id="rId26"/>
    <p:sldId id="782" r:id="rId27"/>
    <p:sldId id="786" r:id="rId28"/>
    <p:sldId id="796" r:id="rId29"/>
    <p:sldId id="787" r:id="rId30"/>
    <p:sldId id="788" r:id="rId31"/>
    <p:sldId id="789" r:id="rId32"/>
    <p:sldId id="790" r:id="rId33"/>
    <p:sldId id="791" r:id="rId34"/>
    <p:sldId id="792" r:id="rId35"/>
    <p:sldId id="793" r:id="rId36"/>
    <p:sldId id="803" r:id="rId37"/>
    <p:sldId id="806" r:id="rId38"/>
    <p:sldId id="825" r:id="rId39"/>
    <p:sldId id="807" r:id="rId40"/>
    <p:sldId id="815" r:id="rId41"/>
    <p:sldId id="816" r:id="rId42"/>
    <p:sldId id="817" r:id="rId43"/>
    <p:sldId id="809" r:id="rId44"/>
    <p:sldId id="818" r:id="rId45"/>
    <p:sldId id="819" r:id="rId46"/>
    <p:sldId id="820" r:id="rId47"/>
    <p:sldId id="821" r:id="rId48"/>
    <p:sldId id="822" r:id="rId49"/>
    <p:sldId id="823" r:id="rId50"/>
    <p:sldId id="824" r:id="rId51"/>
    <p:sldId id="722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3399"/>
    <a:srgbClr val="870581"/>
    <a:srgbClr val="990000"/>
    <a:srgbClr val="0033CC"/>
    <a:srgbClr val="FF0066"/>
    <a:srgbClr val="0000FF"/>
    <a:srgbClr val="FF0000"/>
    <a:srgbClr val="33CC33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41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dient_desce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llipaat.com/blog/what-is-artificial-neural-networ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tellipaat.com/blog/tutorial/machine-learning-tutorial/neural-network-tutorial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4191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UNIT-II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44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(</a:t>
            </a:r>
            <a:r>
              <a:rPr lang="en-US" sz="48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Multi Layer Networks </a:t>
            </a:r>
            <a:br>
              <a:rPr lang="en-US" sz="48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48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and </a:t>
            </a:r>
            <a:br>
              <a:rPr lang="en-US" sz="48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48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the Back Propagation Algorithm</a:t>
            </a:r>
            <a:r>
              <a:rPr lang="en-US" sz="44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)</a:t>
            </a:r>
            <a:endParaRPr lang="en-US" sz="2400" dirty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84666"/>
            <a:ext cx="7772400" cy="5773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39109" y="10668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66"/>
                </a:solidFill>
                <a:latin typeface="Book Antiqua" pitchFamily="18" charset="0"/>
              </a:rPr>
              <a:t>Steps:</a:t>
            </a:r>
          </a:p>
          <a:p>
            <a:pPr marL="108585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66"/>
                </a:solidFill>
                <a:latin typeface="Book Antiqua" pitchFamily="18" charset="0"/>
              </a:rPr>
              <a:t>1</a:t>
            </a:r>
            <a:r>
              <a:rPr lang="en-US" sz="2400" b="1" dirty="0" smtClean="0">
                <a:solidFill>
                  <a:srgbClr val="0000FF"/>
                </a:solidFill>
                <a:latin typeface="Book Antiqua" pitchFamily="18" charset="0"/>
              </a:rPr>
              <a:t>. Parameter Initialization </a:t>
            </a:r>
            <a:r>
              <a:rPr lang="en-US" sz="2400" b="1" dirty="0" smtClean="0">
                <a:solidFill>
                  <a:srgbClr val="FF0066"/>
                </a:solidFill>
                <a:latin typeface="Book Antiqua" pitchFamily="18" charset="0"/>
              </a:rPr>
              <a:t> </a:t>
            </a:r>
          </a:p>
          <a:p>
            <a:pPr marL="108585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66"/>
                </a:solidFill>
                <a:latin typeface="Book Antiqua" pitchFamily="18" charset="0"/>
              </a:rPr>
              <a:t>2. </a:t>
            </a:r>
            <a:r>
              <a:rPr lang="en-US" sz="2400" b="1" dirty="0" smtClean="0">
                <a:solidFill>
                  <a:srgbClr val="008000"/>
                </a:solidFill>
                <a:latin typeface="Book Antiqua" pitchFamily="18" charset="0"/>
              </a:rPr>
              <a:t>Feed Forward Propagation     </a:t>
            </a:r>
          </a:p>
          <a:p>
            <a:pPr marL="108585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66"/>
                </a:solidFill>
                <a:latin typeface="Book Antiqua" pitchFamily="18" charset="0"/>
              </a:rPr>
              <a:t>3. </a:t>
            </a:r>
            <a:r>
              <a:rPr lang="en-US" sz="2400" b="1" dirty="0" smtClean="0">
                <a:solidFill>
                  <a:srgbClr val="0070C0"/>
                </a:solidFill>
                <a:latin typeface="Book Antiqua" pitchFamily="18" charset="0"/>
              </a:rPr>
              <a:t>Back Propagation</a:t>
            </a:r>
          </a:p>
          <a:p>
            <a:pPr marL="1085850" lvl="1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70C0"/>
              </a:solidFill>
              <a:latin typeface="Book Antiqua" pitchFamily="18" charset="0"/>
              <a:cs typeface="Times New Roman" pitchFamily="18" charset="0"/>
            </a:endParaRPr>
          </a:p>
          <a:p>
            <a:pPr marL="1085850" lvl="1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70C0"/>
              </a:solidFill>
              <a:latin typeface="Book Antiqua" pitchFamily="18" charset="0"/>
              <a:cs typeface="Times New Roman" pitchFamily="18" charset="0"/>
            </a:endParaRPr>
          </a:p>
          <a:p>
            <a:pPr marL="1085850" lvl="1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70C0"/>
              </a:solidFill>
              <a:latin typeface="Book Antiqua" pitchFamily="18" charset="0"/>
              <a:cs typeface="Times New Roman" pitchFamily="18" charset="0"/>
            </a:endParaRPr>
          </a:p>
          <a:p>
            <a:pPr marL="1085850" lvl="1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70C0"/>
              </a:solidFill>
              <a:latin typeface="Book Antiqua" pitchFamily="18" charset="0"/>
              <a:cs typeface="Times New Roman" pitchFamily="18" charset="0"/>
            </a:endParaRPr>
          </a:p>
          <a:p>
            <a:pPr marL="1085850" lvl="1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70C0"/>
              </a:solidFill>
              <a:latin typeface="Book Antiqua" pitchFamily="18" charset="0"/>
              <a:cs typeface="Times New Roman" pitchFamily="18" charset="0"/>
            </a:endParaRPr>
          </a:p>
          <a:p>
            <a:pPr marL="1085850" lvl="1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70C0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86" y="3456214"/>
            <a:ext cx="4695825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84666"/>
            <a:ext cx="7772400" cy="5773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39109" y="10668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1913" lvl="1" indent="0" algn="just">
              <a:lnSpc>
                <a:spcPct val="150000"/>
              </a:lnSpc>
            </a:pPr>
            <a:r>
              <a:rPr lang="en-US" sz="2400" dirty="0"/>
              <a:t>One way to train our model is called as </a:t>
            </a:r>
            <a:r>
              <a:rPr lang="en-US" sz="2400" dirty="0" smtClean="0"/>
              <a:t>Back propagation. </a:t>
            </a:r>
            <a:r>
              <a:rPr lang="en-US" sz="2400" dirty="0"/>
              <a:t>Consider the diagram below</a:t>
            </a:r>
            <a:r>
              <a:rPr lang="en-US" sz="2400" dirty="0" smtClean="0"/>
              <a:t>:</a:t>
            </a:r>
          </a:p>
          <a:p>
            <a:pPr marL="61913" lvl="1" indent="0" algn="just">
              <a:lnSpc>
                <a:spcPct val="150000"/>
              </a:lnSpc>
            </a:pPr>
            <a:endParaRPr lang="en-US" sz="2400" b="1" dirty="0">
              <a:solidFill>
                <a:srgbClr val="0070C0"/>
              </a:solidFill>
              <a:latin typeface="Book Antiqua" pitchFamily="18" charset="0"/>
              <a:cs typeface="Times New Roman" pitchFamily="18" charset="0"/>
            </a:endParaRPr>
          </a:p>
          <a:p>
            <a:pPr marL="61913" lvl="1" indent="0" algn="just">
              <a:lnSpc>
                <a:spcPct val="150000"/>
              </a:lnSpc>
            </a:pPr>
            <a:endParaRPr lang="en-US" sz="2400" b="1" dirty="0" smtClean="0">
              <a:solidFill>
                <a:srgbClr val="0070C0"/>
              </a:solidFill>
              <a:latin typeface="Book Antiqua" pitchFamily="18" charset="0"/>
              <a:cs typeface="Times New Roman" pitchFamily="18" charset="0"/>
            </a:endParaRPr>
          </a:p>
          <a:p>
            <a:pPr marL="61913" lvl="1" indent="0" algn="just">
              <a:lnSpc>
                <a:spcPct val="150000"/>
              </a:lnSpc>
            </a:pPr>
            <a:endParaRPr lang="en-US" sz="2400" b="1" dirty="0">
              <a:solidFill>
                <a:srgbClr val="0070C0"/>
              </a:solidFill>
              <a:latin typeface="Book Antiqua" pitchFamily="18" charset="0"/>
              <a:cs typeface="Times New Roman" pitchFamily="18" charset="0"/>
            </a:endParaRPr>
          </a:p>
          <a:p>
            <a:pPr marL="1085850" lvl="1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70C0"/>
              </a:solidFill>
              <a:latin typeface="Book Antiqua" pitchFamily="18" charset="0"/>
              <a:cs typeface="Times New Roman" pitchFamily="18" charset="0"/>
            </a:endParaRPr>
          </a:p>
          <a:p>
            <a:pPr marL="1085850" lvl="1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70C0"/>
              </a:solidFill>
              <a:latin typeface="Book Antiqua" pitchFamily="18" charset="0"/>
              <a:cs typeface="Times New Roman" pitchFamily="18" charset="0"/>
            </a:endParaRPr>
          </a:p>
          <a:p>
            <a:pPr marL="1085850" lvl="1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70C0"/>
              </a:solidFill>
              <a:latin typeface="Book Antiqua" pitchFamily="18" charset="0"/>
              <a:cs typeface="Times New Roman" pitchFamily="18" charset="0"/>
            </a:endParaRPr>
          </a:p>
          <a:p>
            <a:pPr marL="1085850" lvl="1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70C0"/>
              </a:solidFill>
              <a:latin typeface="Book Antiqua" pitchFamily="18" charset="0"/>
              <a:cs typeface="Times New Roman" pitchFamily="18" charset="0"/>
            </a:endParaRPr>
          </a:p>
          <a:p>
            <a:pPr marL="1085850" lvl="1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70C0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00300"/>
            <a:ext cx="77724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2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39109" y="685800"/>
            <a:ext cx="8541982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Book Antiqua" pitchFamily="18" charset="0"/>
              </a:rPr>
              <a:t>Let me summarize the steps for you: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FF3399"/>
                </a:solidFill>
                <a:latin typeface="Book Antiqua" pitchFamily="18" charset="0"/>
              </a:rPr>
              <a:t>Calculate the error</a:t>
            </a:r>
            <a:r>
              <a:rPr lang="en-US" sz="2400" dirty="0">
                <a:latin typeface="Book Antiqua" pitchFamily="18" charset="0"/>
              </a:rPr>
              <a:t> – How far is your model output from the actual output.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FF3399"/>
                </a:solidFill>
                <a:latin typeface="Book Antiqua" pitchFamily="18" charset="0"/>
              </a:rPr>
              <a:t>Minimum Error </a:t>
            </a:r>
            <a:r>
              <a:rPr lang="en-US" sz="2400" dirty="0">
                <a:latin typeface="Book Antiqua" pitchFamily="18" charset="0"/>
              </a:rPr>
              <a:t>– Check whether the error is minimized or not.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FF3399"/>
                </a:solidFill>
                <a:latin typeface="Book Antiqua" pitchFamily="18" charset="0"/>
              </a:rPr>
              <a:t>Update the parameters – </a:t>
            </a:r>
            <a:r>
              <a:rPr lang="en-US" sz="2400" dirty="0">
                <a:latin typeface="Book Antiqua" pitchFamily="18" charset="0"/>
              </a:rPr>
              <a:t>If the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error is huge</a:t>
            </a:r>
            <a:r>
              <a:rPr lang="en-US" sz="2400" dirty="0">
                <a:latin typeface="Book Antiqua" pitchFamily="18" charset="0"/>
              </a:rPr>
              <a:t> then, </a:t>
            </a:r>
            <a:r>
              <a:rPr lang="en-US" sz="2400" b="1" dirty="0">
                <a:latin typeface="Book Antiqua" pitchFamily="18" charset="0"/>
              </a:rPr>
              <a:t>update the parameters (weights and biases). </a:t>
            </a:r>
            <a:r>
              <a:rPr lang="en-US" sz="2400" dirty="0">
                <a:latin typeface="Book Antiqua" pitchFamily="18" charset="0"/>
              </a:rPr>
              <a:t>After that again check the error. Repeat the process until the error becomes minimum.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FF3399"/>
                </a:solidFill>
                <a:latin typeface="Book Antiqua" pitchFamily="18" charset="0"/>
              </a:rPr>
              <a:t>Model is ready to make a prediction – </a:t>
            </a:r>
            <a:r>
              <a:rPr lang="en-US" sz="2400" dirty="0">
                <a:latin typeface="Book Antiqua" pitchFamily="18" charset="0"/>
              </a:rPr>
              <a:t>Once the </a:t>
            </a:r>
            <a:r>
              <a:rPr lang="en-US" sz="2400" b="1" dirty="0">
                <a:latin typeface="Book Antiqua" pitchFamily="18" charset="0"/>
              </a:rPr>
              <a:t>error becomes minimum</a:t>
            </a:r>
            <a:r>
              <a:rPr lang="en-US" sz="2400" dirty="0">
                <a:latin typeface="Book Antiqua" pitchFamily="18" charset="0"/>
              </a:rPr>
              <a:t>, you can </a:t>
            </a:r>
            <a:r>
              <a:rPr lang="en-US" sz="2400" b="1" dirty="0">
                <a:latin typeface="Book Antiqua" pitchFamily="18" charset="0"/>
              </a:rPr>
              <a:t>feed some inputs to your model and it will produce the output</a:t>
            </a:r>
            <a:r>
              <a:rPr lang="en-US" sz="2400" b="1" dirty="0" smtClean="0">
                <a:latin typeface="Book Antiqua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7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84666"/>
            <a:ext cx="7772400" cy="5773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Back Propagation Algorithm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39109" y="10668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The below Figure show you the Network: </a:t>
            </a:r>
            <a:r>
              <a:rPr lang="en-US" sz="2400" b="1" dirty="0" err="1" smtClean="0">
                <a:latin typeface="Book Antiqua" panose="02040602050305030304" pitchFamily="18" charset="0"/>
                <a:cs typeface="Times New Roman" pitchFamily="18" charset="0"/>
              </a:rPr>
              <a:t>i.e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u="sng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Feed Forward Network.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5" y="2286000"/>
            <a:ext cx="8509325" cy="4413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8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72464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In the above Figure,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990000"/>
                </a:solidFill>
                <a:latin typeface="Book Antiqua" pitchFamily="18" charset="0"/>
              </a:rPr>
              <a:t>Input layer with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</a:rPr>
              <a:t>two inputs </a:t>
            </a:r>
            <a:r>
              <a:rPr lang="en-US" sz="2400" b="1" dirty="0" smtClean="0">
                <a:solidFill>
                  <a:srgbClr val="008000"/>
                </a:solidFill>
                <a:latin typeface="Book Antiqua" pitchFamily="18" charset="0"/>
              </a:rPr>
              <a:t>neurons</a:t>
            </a:r>
          </a:p>
          <a:p>
            <a:pPr marL="742950" lvl="2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	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I1, I2 are the Input Layers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990000"/>
                </a:solidFill>
                <a:latin typeface="Book Antiqua" pitchFamily="18" charset="0"/>
              </a:rPr>
              <a:t>One hidden layer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</a:rPr>
              <a:t>with two neurons</a:t>
            </a:r>
          </a:p>
          <a:p>
            <a:pPr marL="742950" lvl="2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H1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, H2 are the Hidden Layers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990000"/>
                </a:solidFill>
                <a:latin typeface="Book Antiqua" pitchFamily="18" charset="0"/>
              </a:rPr>
              <a:t>Output layer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</a:rPr>
              <a:t>with </a:t>
            </a:r>
            <a:r>
              <a:rPr lang="en-US" sz="2400" b="1" dirty="0" smtClean="0">
                <a:solidFill>
                  <a:srgbClr val="008000"/>
                </a:solidFill>
                <a:latin typeface="Book Antiqua" pitchFamily="18" charset="0"/>
              </a:rPr>
              <a:t>two neurons</a:t>
            </a:r>
          </a:p>
          <a:p>
            <a:pPr marL="108585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O1,O2 are the Output Layers</a:t>
            </a:r>
          </a:p>
          <a:p>
            <a:pPr marL="347663" lvl="1" indent="-34766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Target O1, Target O2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are the </a:t>
            </a:r>
            <a:r>
              <a:rPr lang="en-US" sz="24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Desired Output (or) the Expected Output </a:t>
            </a:r>
          </a:p>
          <a:p>
            <a:pPr lvl="1" indent="0" algn="just">
              <a:lnSpc>
                <a:spcPct val="150000"/>
              </a:lnSpc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	</a:t>
            </a: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8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990000"/>
                </a:solidFill>
                <a:latin typeface="Book Antiqua" pitchFamily="18" charset="0"/>
              </a:rPr>
              <a:t>Here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</a:rPr>
              <a:t>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I1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, I2 are the Input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Layers and </a:t>
            </a:r>
            <a:r>
              <a:rPr lang="en-US" sz="24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W1, W2, W3, W4 are the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corresponding Weights.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From the above Network, First we can Calculate the      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Net H1 and Net H2.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7663" lvl="1" indent="-347663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8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lvl="1" indent="0" algn="just">
              <a:lnSpc>
                <a:spcPct val="150000"/>
              </a:lnSpc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	</a:t>
            </a:r>
          </a:p>
          <a:p>
            <a:pPr lvl="1" indent="0"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93143"/>
            <a:ext cx="5410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1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itchFamily="18" charset="0"/>
              </a:rPr>
              <a:t>After Calculating  </a:t>
            </a:r>
            <a:r>
              <a:rPr lang="en-US" sz="2400" b="1" dirty="0" smtClean="0">
                <a:solidFill>
                  <a:srgbClr val="990000"/>
                </a:solidFill>
                <a:latin typeface="Book Antiqua" pitchFamily="18" charset="0"/>
              </a:rPr>
              <a:t>net H1 and net H2. </a:t>
            </a:r>
            <a:r>
              <a:rPr lang="en-US" sz="2400" b="1" dirty="0" smtClean="0">
                <a:latin typeface="Book Antiqua" pitchFamily="18" charset="0"/>
              </a:rPr>
              <a:t>compute</a:t>
            </a:r>
            <a:r>
              <a:rPr lang="en-US" sz="2400" b="1" dirty="0" smtClean="0">
                <a:solidFill>
                  <a:srgbClr val="990000"/>
                </a:solidFill>
                <a:latin typeface="Book Antiqua" pitchFamily="18" charset="0"/>
              </a:rPr>
              <a:t> Out H1 and Out H2 </a:t>
            </a:r>
            <a:r>
              <a:rPr lang="en-US" sz="2400" b="1" dirty="0" smtClean="0">
                <a:latin typeface="Book Antiqua" pitchFamily="18" charset="0"/>
              </a:rPr>
              <a:t>as follows: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itchFamily="18" charset="0"/>
            </a:endParaRPr>
          </a:p>
          <a:p>
            <a:pPr lvl="1" indent="0" algn="just">
              <a:lnSpc>
                <a:spcPct val="150000"/>
              </a:lnSpc>
            </a:pP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lvl="1" indent="0"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lvl="1" indent="0" algn="just">
              <a:lnSpc>
                <a:spcPct val="150000"/>
              </a:lnSpc>
            </a:pP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lvl="1" indent="0"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75659"/>
            <a:ext cx="5410200" cy="132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552" y="4191000"/>
            <a:ext cx="534504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3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33602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Here we can use the </a:t>
            </a: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</a:rPr>
              <a:t>Activation Function </a:t>
            </a:r>
            <a:r>
              <a:rPr lang="en-US" sz="2400" dirty="0" smtClean="0">
                <a:latin typeface="Book Antiqua" pitchFamily="18" charset="0"/>
              </a:rPr>
              <a:t>is the  </a:t>
            </a:r>
            <a:r>
              <a:rPr lang="en-US" sz="2400" b="1" u="sng" dirty="0" smtClean="0">
                <a:solidFill>
                  <a:srgbClr val="0000FF"/>
                </a:solidFill>
                <a:latin typeface="Book Antiqua" pitchFamily="18" charset="0"/>
              </a:rPr>
              <a:t>sigmoid </a:t>
            </a:r>
            <a:r>
              <a:rPr lang="en-US" sz="2400" b="1" u="sng" dirty="0">
                <a:solidFill>
                  <a:srgbClr val="0000FF"/>
                </a:solidFill>
                <a:latin typeface="Book Antiqua" pitchFamily="18" charset="0"/>
              </a:rPr>
              <a:t>function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,the </a:t>
            </a:r>
            <a:r>
              <a:rPr lang="en-US" sz="2400" dirty="0">
                <a:latin typeface="Book Antiqua" pitchFamily="18" charset="0"/>
              </a:rPr>
              <a:t>values for which it is used in the range,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0 to </a:t>
            </a: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</a:rPr>
              <a:t>1.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It </a:t>
            </a:r>
            <a:r>
              <a:rPr lang="en-US" sz="2400" dirty="0">
                <a:latin typeface="Book Antiqua" pitchFamily="18" charset="0"/>
              </a:rPr>
              <a:t>is </a:t>
            </a:r>
            <a:r>
              <a:rPr lang="en-US" sz="2400" dirty="0" smtClean="0">
                <a:latin typeface="Book Antiqua" pitchFamily="18" charset="0"/>
              </a:rPr>
              <a:t>used	 </a:t>
            </a:r>
            <a:r>
              <a:rPr lang="en-US" sz="2400" dirty="0">
                <a:latin typeface="Book Antiqua" pitchFamily="18" charset="0"/>
              </a:rPr>
              <a:t>for models where we have to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predict the probability.</a:t>
            </a:r>
            <a:r>
              <a:rPr lang="en-US" sz="2400" dirty="0">
                <a:latin typeface="Book Antiqua" pitchFamily="18" charset="0"/>
              </a:rPr>
              <a:t> Since the probability of any event lies </a:t>
            </a:r>
            <a:r>
              <a:rPr lang="en-US" sz="2400" b="1" dirty="0">
                <a:solidFill>
                  <a:srgbClr val="990000"/>
                </a:solidFill>
                <a:latin typeface="Book Antiqua" pitchFamily="18" charset="0"/>
              </a:rPr>
              <a:t>between 0 and 1</a:t>
            </a:r>
            <a:r>
              <a:rPr lang="en-US" sz="2400" dirty="0">
                <a:latin typeface="Book Antiqua" pitchFamily="18" charset="0"/>
              </a:rPr>
              <a:t>, the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sigmoid function </a:t>
            </a:r>
            <a:r>
              <a:rPr lang="en-US" sz="2400" dirty="0">
                <a:latin typeface="Book Antiqua" pitchFamily="18" charset="0"/>
              </a:rPr>
              <a:t>is the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right choice</a:t>
            </a: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</a:rPr>
              <a:t>.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	</a:t>
            </a:r>
          </a:p>
          <a:p>
            <a:pPr lvl="1" indent="0"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6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45243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itchFamily="18" charset="0"/>
              </a:rPr>
              <a:t>Similarly, we can  Calculating  </a:t>
            </a:r>
            <a:r>
              <a:rPr lang="en-US" sz="2400" b="1" dirty="0" smtClean="0">
                <a:solidFill>
                  <a:srgbClr val="FF0066"/>
                </a:solidFill>
                <a:latin typeface="Book Antiqua" pitchFamily="18" charset="0"/>
              </a:rPr>
              <a:t>net O1 and net O2. </a:t>
            </a:r>
            <a:endParaRPr lang="en-US" sz="2400" dirty="0" smtClean="0">
              <a:solidFill>
                <a:srgbClr val="FF0066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itchFamily="18" charset="0"/>
            </a:endParaRPr>
          </a:p>
          <a:p>
            <a:pPr lvl="1" indent="0" algn="just">
              <a:lnSpc>
                <a:spcPct val="150000"/>
              </a:lnSpc>
            </a:pP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lvl="1" indent="0"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lvl="1" indent="0" algn="just">
              <a:lnSpc>
                <a:spcPct val="150000"/>
              </a:lnSpc>
            </a:pP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lvl="1" indent="0"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41020"/>
            <a:ext cx="6248399" cy="262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8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itchFamily="18" charset="0"/>
              </a:rPr>
              <a:t>From the </a:t>
            </a: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</a:rPr>
              <a:t>above Equations</a:t>
            </a:r>
            <a:r>
              <a:rPr lang="en-US" sz="2400" b="1" dirty="0" smtClean="0">
                <a:latin typeface="Book Antiqua" pitchFamily="18" charset="0"/>
              </a:rPr>
              <a:t>, we can calculate </a:t>
            </a: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Out O1 and Out O2 as follows:</a:t>
            </a:r>
            <a:endParaRPr lang="en-US" sz="24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itchFamily="18" charset="0"/>
            </a:endParaRPr>
          </a:p>
          <a:p>
            <a:pPr lvl="1" indent="0" algn="just">
              <a:lnSpc>
                <a:spcPct val="150000"/>
              </a:lnSpc>
            </a:pP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lvl="1" indent="0"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lvl="1" indent="0" algn="just">
              <a:lnSpc>
                <a:spcPct val="150000"/>
              </a:lnSpc>
            </a:pP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lvl="1" indent="0" algn="just">
              <a:lnSpc>
                <a:spcPct val="150000"/>
              </a:lnSpc>
            </a:pP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lvl="1" indent="0"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09" y="2296558"/>
            <a:ext cx="3829050" cy="120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09" y="3890963"/>
            <a:ext cx="3857625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IN" sz="4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Topics</a:t>
            </a:r>
            <a:endParaRPr lang="en-US" sz="44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53340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3399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 smtClean="0">
                <a:solidFill>
                  <a:srgbClr val="870581"/>
                </a:solidFill>
                <a:latin typeface="Baskerville Old Face" pitchFamily="18" charset="0"/>
              </a:rPr>
              <a:t>Multi Layer Neural Networks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 smtClean="0">
                <a:solidFill>
                  <a:srgbClr val="990000"/>
                </a:solidFill>
                <a:latin typeface="Baskerville Old Face" pitchFamily="18" charset="0"/>
              </a:rPr>
              <a:t>Back Propagation Algorithm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990000"/>
                </a:solidFill>
                <a:latin typeface="Baskerville Old Face" pitchFamily="18" charset="0"/>
              </a:rPr>
              <a:t> </a:t>
            </a:r>
            <a:r>
              <a:rPr lang="en-US" sz="3500" b="1" dirty="0" smtClean="0">
                <a:solidFill>
                  <a:srgbClr val="008000"/>
                </a:solidFill>
                <a:latin typeface="Baskerville Old Face" pitchFamily="18" charset="0"/>
              </a:rPr>
              <a:t>Example Problem</a:t>
            </a:r>
          </a:p>
          <a:p>
            <a:pPr marL="731520" lvl="2" indent="0">
              <a:lnSpc>
                <a:spcPct val="150000"/>
              </a:lnSpc>
              <a:buNone/>
            </a:pPr>
            <a:endParaRPr lang="en-US" sz="3200" b="1" dirty="0" smtClean="0">
              <a:solidFill>
                <a:srgbClr val="870581"/>
              </a:solidFill>
              <a:latin typeface="Baskerville Old Face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500" b="1" dirty="0" smtClean="0">
              <a:solidFill>
                <a:srgbClr val="870581"/>
              </a:solidFill>
              <a:latin typeface="Baskerville Old Face" pitchFamily="18" charset="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>
              <a:solidFill>
                <a:srgbClr val="0000CC"/>
              </a:solidFill>
              <a:latin typeface="Baskerville Old Face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en-US" sz="36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600164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itchFamily="18" charset="0"/>
              </a:rPr>
              <a:t>Now , Set some </a:t>
            </a: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Target Values </a:t>
            </a:r>
            <a:r>
              <a:rPr lang="en-US" sz="2400" b="1" dirty="0" smtClean="0">
                <a:latin typeface="Book Antiqua" pitchFamily="18" charset="0"/>
              </a:rPr>
              <a:t>for </a:t>
            </a:r>
            <a:r>
              <a:rPr lang="en-US" sz="2400" b="1" dirty="0" smtClean="0">
                <a:solidFill>
                  <a:srgbClr val="0000FF"/>
                </a:solidFill>
                <a:latin typeface="Book Antiqua" pitchFamily="18" charset="0"/>
              </a:rPr>
              <a:t>both Outputs </a:t>
            </a:r>
            <a:r>
              <a:rPr lang="en-US" sz="2400" b="1" dirty="0" smtClean="0">
                <a:latin typeface="Book Antiqua" pitchFamily="18" charset="0"/>
              </a:rPr>
              <a:t>and </a:t>
            </a:r>
            <a:r>
              <a:rPr lang="en-US" sz="2400" b="1" dirty="0" smtClean="0">
                <a:solidFill>
                  <a:srgbClr val="990000"/>
                </a:solidFill>
                <a:latin typeface="Book Antiqua" pitchFamily="18" charset="0"/>
              </a:rPr>
              <a:t>Calculate Error Outputs </a:t>
            </a:r>
            <a:r>
              <a:rPr lang="en-US" sz="2400" b="1" dirty="0" smtClean="0">
                <a:latin typeface="Book Antiqua" pitchFamily="18" charset="0"/>
              </a:rPr>
              <a:t>based on </a:t>
            </a: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</a:rPr>
              <a:t>Target and Calculated Outputs.</a:t>
            </a:r>
            <a:endParaRPr lang="en-US" sz="2400" dirty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  <a:cs typeface="Times New Roman" pitchFamily="18" charset="0"/>
              </a:rPr>
              <a:t> Here, </a:t>
            </a:r>
            <a:r>
              <a:rPr lang="en-US" sz="2400" b="1" dirty="0" smtClean="0">
                <a:solidFill>
                  <a:srgbClr val="990000"/>
                </a:solidFill>
              </a:rPr>
              <a:t>E</a:t>
            </a:r>
            <a:r>
              <a:rPr lang="en-US" sz="2400" b="1" baseline="-25000" dirty="0" smtClean="0">
                <a:solidFill>
                  <a:srgbClr val="990000"/>
                </a:solidFill>
              </a:rPr>
              <a:t>o1</a:t>
            </a:r>
            <a:r>
              <a:rPr lang="en-US" sz="2400" b="1" dirty="0" smtClean="0"/>
              <a:t> is the </a:t>
            </a:r>
            <a:r>
              <a:rPr lang="en-US" sz="2400" b="1" dirty="0" smtClean="0">
                <a:solidFill>
                  <a:srgbClr val="0000FF"/>
                </a:solidFill>
              </a:rPr>
              <a:t>Error at Output O1</a:t>
            </a:r>
            <a:endParaRPr lang="en-US" sz="2400" dirty="0">
              <a:solidFill>
                <a:srgbClr val="0000FF"/>
              </a:solidFill>
            </a:endParaRPr>
          </a:p>
          <a:p>
            <a:pPr lvl="1" indent="0" algn="just">
              <a:lnSpc>
                <a:spcPct val="150000"/>
              </a:lnSpc>
            </a:pP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lvl="1" indent="0" algn="just">
              <a:lnSpc>
                <a:spcPct val="150000"/>
              </a:lnSpc>
            </a:pP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61913" lvl="1" indent="0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  <a:cs typeface="Times New Roman" pitchFamily="18" charset="0"/>
              </a:rPr>
              <a:t>Here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990000"/>
                </a:solidFill>
              </a:rPr>
              <a:t>E</a:t>
            </a:r>
            <a:r>
              <a:rPr lang="en-US" sz="2400" b="1" baseline="-25000" dirty="0" smtClean="0">
                <a:solidFill>
                  <a:srgbClr val="990000"/>
                </a:solidFill>
              </a:rPr>
              <a:t>o2</a:t>
            </a:r>
            <a:r>
              <a:rPr lang="en-US" sz="2400" b="1" dirty="0" smtClean="0"/>
              <a:t> </a:t>
            </a:r>
            <a:r>
              <a:rPr lang="en-US" sz="2400" b="1" dirty="0"/>
              <a:t>is the </a:t>
            </a:r>
            <a:r>
              <a:rPr lang="en-US" sz="2400" b="1" dirty="0">
                <a:solidFill>
                  <a:srgbClr val="0000FF"/>
                </a:solidFill>
              </a:rPr>
              <a:t>Error at Output </a:t>
            </a:r>
            <a:r>
              <a:rPr lang="en-US" sz="2400" b="1" dirty="0" smtClean="0">
                <a:solidFill>
                  <a:srgbClr val="0000FF"/>
                </a:solidFill>
              </a:rPr>
              <a:t>O2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404813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Book Antiqua" pitchFamily="18" charset="0"/>
              </a:rPr>
              <a:t>Next, we can Calculating the </a:t>
            </a:r>
            <a:r>
              <a:rPr lang="en-US" sz="2400" b="1" dirty="0">
                <a:solidFill>
                  <a:srgbClr val="990000"/>
                </a:solidFill>
                <a:latin typeface="Book Antiqua" pitchFamily="18" charset="0"/>
              </a:rPr>
              <a:t>Total </a:t>
            </a:r>
            <a:r>
              <a:rPr lang="en-US" sz="2400" b="1" dirty="0" smtClean="0">
                <a:solidFill>
                  <a:srgbClr val="990000"/>
                </a:solidFill>
                <a:latin typeface="Book Antiqua" pitchFamily="18" charset="0"/>
              </a:rPr>
              <a:t>Error</a:t>
            </a:r>
          </a:p>
          <a:p>
            <a:pPr marL="404813" lvl="1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990000"/>
              </a:solidFill>
              <a:latin typeface="Book Antiqua" pitchFamily="18" charset="0"/>
            </a:endParaRPr>
          </a:p>
          <a:p>
            <a:pPr lvl="1" indent="0" algn="just">
              <a:lnSpc>
                <a:spcPct val="150000"/>
              </a:lnSpc>
            </a:pP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  <a:cs typeface="Times New Roman" pitchFamily="18" charset="0"/>
              </a:rPr>
              <a:t>Here, </a:t>
            </a:r>
            <a:r>
              <a:rPr lang="en-US" sz="2400" b="1" dirty="0" smtClean="0">
                <a:solidFill>
                  <a:srgbClr val="990000"/>
                </a:solidFill>
              </a:rPr>
              <a:t>E</a:t>
            </a:r>
            <a:r>
              <a:rPr lang="en-US" sz="2400" b="1" baseline="-25000" dirty="0">
                <a:solidFill>
                  <a:srgbClr val="990000"/>
                </a:solidFill>
              </a:rPr>
              <a:t>T</a:t>
            </a:r>
            <a:r>
              <a:rPr lang="en-US" sz="2400" b="1" dirty="0" smtClean="0"/>
              <a:t> </a:t>
            </a:r>
            <a:r>
              <a:rPr lang="en-US" sz="2400" b="1" dirty="0"/>
              <a:t>is the </a:t>
            </a:r>
            <a:r>
              <a:rPr lang="en-US" sz="2400" b="1" dirty="0">
                <a:solidFill>
                  <a:srgbClr val="0000FF"/>
                </a:solidFill>
              </a:rPr>
              <a:t>Total </a:t>
            </a:r>
            <a:r>
              <a:rPr lang="en-US" sz="2400" b="1" dirty="0" smtClean="0">
                <a:solidFill>
                  <a:srgbClr val="0000FF"/>
                </a:solidFill>
              </a:rPr>
              <a:t>Error</a:t>
            </a: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4610100" cy="92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29" y="3429000"/>
            <a:ext cx="46767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5600045"/>
            <a:ext cx="3476625" cy="64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4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Our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main goal </a:t>
            </a:r>
            <a:r>
              <a:rPr lang="en-US" sz="2400" dirty="0">
                <a:latin typeface="Book Antiqua" pitchFamily="18" charset="0"/>
              </a:rPr>
              <a:t>of the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</a:rPr>
              <a:t>training </a:t>
            </a:r>
            <a:r>
              <a:rPr lang="en-US" sz="2400" dirty="0">
                <a:latin typeface="Book Antiqua" pitchFamily="18" charset="0"/>
              </a:rPr>
              <a:t>is to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reduce the error</a:t>
            </a:r>
            <a:r>
              <a:rPr lang="en-US" sz="2400" dirty="0">
                <a:latin typeface="Book Antiqua" pitchFamily="18" charset="0"/>
              </a:rPr>
              <a:t> or the difference between 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prediction and actual output.</a:t>
            </a:r>
            <a:r>
              <a:rPr lang="en-US" sz="2400" b="1" dirty="0">
                <a:solidFill>
                  <a:srgbClr val="0000FF"/>
                </a:solidFill>
              </a:rPr>
              <a:t> 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Suppose there is an </a:t>
            </a: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</a:rPr>
              <a:t>Error occurred </a:t>
            </a:r>
            <a:r>
              <a:rPr lang="en-US" sz="2400" dirty="0" smtClean="0">
                <a:latin typeface="Book Antiqua" pitchFamily="18" charset="0"/>
              </a:rPr>
              <a:t>, we will use </a:t>
            </a:r>
            <a:r>
              <a:rPr lang="en-US" sz="2400" b="1" dirty="0" smtClean="0">
                <a:solidFill>
                  <a:srgbClr val="FF0066"/>
                </a:solidFill>
                <a:latin typeface="Book Antiqua" pitchFamily="18" charset="0"/>
              </a:rPr>
              <a:t>“ Back Propagation”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Back Propagation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Back propagation, </a:t>
            </a:r>
            <a:r>
              <a:rPr lang="en-US" sz="2400" dirty="0">
                <a:latin typeface="Book Antiqua" pitchFamily="18" charset="0"/>
              </a:rPr>
              <a:t>short for </a:t>
            </a:r>
            <a:r>
              <a:rPr lang="en-US" sz="2400" b="1" u="sng" dirty="0" smtClean="0">
                <a:solidFill>
                  <a:srgbClr val="0000FF"/>
                </a:solidFill>
                <a:latin typeface="Book Antiqua" pitchFamily="18" charset="0"/>
              </a:rPr>
              <a:t>“backward propagation of errors”, </a:t>
            </a:r>
            <a:r>
              <a:rPr lang="en-US" sz="2400" dirty="0" smtClean="0">
                <a:latin typeface="Book Antiqua" pitchFamily="18" charset="0"/>
              </a:rPr>
              <a:t>is </a:t>
            </a:r>
            <a:r>
              <a:rPr lang="en-US" sz="2400" dirty="0">
                <a:latin typeface="Book Antiqua" pitchFamily="18" charset="0"/>
              </a:rPr>
              <a:t>a mechanism used to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</a:rPr>
              <a:t>update the weights</a:t>
            </a:r>
            <a:r>
              <a:rPr lang="en-US" sz="2400" dirty="0">
                <a:latin typeface="Book Antiqua" pitchFamily="18" charset="0"/>
              </a:rPr>
              <a:t> using </a:t>
            </a:r>
            <a:r>
              <a:rPr lang="en-US" sz="2400" dirty="0">
                <a:latin typeface="Book Antiqua" pitchFamily="18" charset="0"/>
                <a:hlinkClick r:id="rId3"/>
              </a:rPr>
              <a:t>gradient descent</a:t>
            </a:r>
            <a:r>
              <a:rPr lang="en-US" sz="2400" dirty="0">
                <a:latin typeface="Book Antiqua" pitchFamily="18" charset="0"/>
              </a:rPr>
              <a:t>. </a:t>
            </a: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Gradient descent</a:t>
            </a:r>
            <a:r>
              <a:rPr lang="en-US" sz="2400" dirty="0">
                <a:latin typeface="Book Antiqua" pitchFamily="18" charset="0"/>
              </a:rPr>
              <a:t> is an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iterative optimization algorithm </a:t>
            </a:r>
            <a:r>
              <a:rPr lang="en-US" sz="2400" dirty="0">
                <a:latin typeface="Book Antiqua" pitchFamily="18" charset="0"/>
              </a:rPr>
              <a:t>for 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finding the minimum of a function</a:t>
            </a:r>
            <a:r>
              <a:rPr lang="en-US" sz="2400" dirty="0">
                <a:latin typeface="Book Antiqua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In our case we want to </a:t>
            </a:r>
            <a:r>
              <a:rPr lang="en-US" sz="2400" b="1" u="sng" dirty="0">
                <a:solidFill>
                  <a:srgbClr val="0000FF"/>
                </a:solidFill>
                <a:latin typeface="Book Antiqua" pitchFamily="18" charset="0"/>
              </a:rPr>
              <a:t>minimize the error function</a:t>
            </a:r>
            <a:r>
              <a:rPr lang="en-US" sz="2400" dirty="0">
                <a:latin typeface="Book Antiqua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It </a:t>
            </a:r>
            <a:r>
              <a:rPr lang="en-US" sz="2400" dirty="0">
                <a:latin typeface="Book Antiqua" pitchFamily="18" charset="0"/>
              </a:rPr>
              <a:t>calculates the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gradient of the error function </a:t>
            </a:r>
            <a:r>
              <a:rPr lang="en-US" sz="2400" dirty="0">
                <a:latin typeface="Book Antiqua" pitchFamily="18" charset="0"/>
              </a:rPr>
              <a:t>with respect to the 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neural network’s weights</a:t>
            </a:r>
            <a:r>
              <a:rPr lang="en-US" sz="2400" dirty="0">
                <a:latin typeface="Book Antiqua" pitchFamily="18" charset="0"/>
              </a:rPr>
              <a:t>. </a:t>
            </a: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The </a:t>
            </a:r>
            <a:r>
              <a:rPr lang="en-US" sz="2400" dirty="0">
                <a:latin typeface="Book Antiqua" pitchFamily="18" charset="0"/>
              </a:rPr>
              <a:t>calculation proceeds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backwards through the network</a:t>
            </a:r>
            <a:r>
              <a:rPr lang="en-US" sz="2400" dirty="0" smtClean="0">
                <a:latin typeface="Book Antiqua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9022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66"/>
                </a:solidFill>
                <a:latin typeface="Book Antiqua" pitchFamily="18" charset="0"/>
              </a:rPr>
              <a:t>The Formula for the Gradient Descent is:</a:t>
            </a:r>
            <a:endParaRPr lang="en-US" sz="2400" b="1" dirty="0">
              <a:solidFill>
                <a:srgbClr val="FF0066"/>
              </a:solidFill>
              <a:latin typeface="Book Antiqu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09" y="1817914"/>
            <a:ext cx="7391400" cy="4506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6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17064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FF0000"/>
                </a:solidFill>
                <a:latin typeface="Book Antiqua" pitchFamily="18" charset="0"/>
              </a:rPr>
              <a:t>2. Back ward Pass: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When </a:t>
            </a:r>
            <a:r>
              <a:rPr lang="en-US" sz="2400" dirty="0">
                <a:latin typeface="Book Antiqua" pitchFamily="18" charset="0"/>
              </a:rPr>
              <a:t>we </a:t>
            </a:r>
            <a:r>
              <a:rPr lang="en-US" sz="2400" b="1" u="sng" dirty="0">
                <a:solidFill>
                  <a:srgbClr val="870581"/>
                </a:solidFill>
                <a:latin typeface="Book Antiqua" pitchFamily="18" charset="0"/>
              </a:rPr>
              <a:t>got the Error</a:t>
            </a:r>
            <a:r>
              <a:rPr lang="en-US" sz="2400" dirty="0">
                <a:latin typeface="Book Antiqua" pitchFamily="18" charset="0"/>
              </a:rPr>
              <a:t>. </a:t>
            </a:r>
            <a:r>
              <a:rPr lang="en-US" sz="2400" dirty="0" err="1">
                <a:latin typeface="Book Antiqua" pitchFamily="18" charset="0"/>
              </a:rPr>
              <a:t>i.e</a:t>
            </a:r>
            <a:r>
              <a:rPr lang="en-US" sz="2400" dirty="0">
                <a:latin typeface="Book Antiqua" pitchFamily="18" charset="0"/>
              </a:rPr>
              <a:t>,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Target Output O1 and Actual Output O1.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Similarly,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Target Output O2 and Actual Output O2.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 So that we have to </a:t>
            </a:r>
            <a:r>
              <a:rPr lang="en-US" sz="2400" b="1" u="sng" dirty="0" smtClean="0">
                <a:solidFill>
                  <a:srgbClr val="990000"/>
                </a:solidFill>
                <a:latin typeface="Book Antiqua" pitchFamily="18" charset="0"/>
              </a:rPr>
              <a:t>move Backward </a:t>
            </a:r>
            <a:r>
              <a:rPr lang="en-US" sz="2400" dirty="0" smtClean="0">
                <a:latin typeface="Book Antiqua" pitchFamily="18" charset="0"/>
              </a:rPr>
              <a:t>and we have to </a:t>
            </a:r>
            <a:r>
              <a:rPr lang="en-US" sz="2400" b="1" dirty="0" smtClean="0">
                <a:latin typeface="Book Antiqua" pitchFamily="18" charset="0"/>
              </a:rPr>
              <a:t>adjust the weights </a:t>
            </a:r>
            <a:r>
              <a:rPr lang="en-US" sz="2400" dirty="0" smtClean="0">
                <a:latin typeface="Book Antiqua" pitchFamily="18" charset="0"/>
              </a:rPr>
              <a:t>of </a:t>
            </a:r>
            <a:r>
              <a:rPr lang="en-US" sz="2400" b="1" dirty="0" smtClean="0">
                <a:solidFill>
                  <a:srgbClr val="008000"/>
                </a:solidFill>
                <a:latin typeface="Book Antiqua" pitchFamily="18" charset="0"/>
              </a:rPr>
              <a:t>W5, W6, W7, W8. </a:t>
            </a:r>
            <a:endParaRPr lang="en-US" sz="2400" b="1" dirty="0">
              <a:solidFill>
                <a:srgbClr val="008000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Now we have to </a:t>
            </a:r>
            <a:r>
              <a:rPr lang="en-US" sz="2400" b="1" dirty="0">
                <a:latin typeface="Book Antiqua" pitchFamily="18" charset="0"/>
              </a:rPr>
              <a:t>Calculate</a:t>
            </a:r>
            <a:r>
              <a:rPr lang="en-US" sz="2400" dirty="0">
                <a:latin typeface="Book Antiqua" pitchFamily="18" charset="0"/>
              </a:rPr>
              <a:t> the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Output Values.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If we get the </a:t>
            </a:r>
            <a:r>
              <a:rPr lang="en-US" sz="2400" b="1" dirty="0">
                <a:solidFill>
                  <a:srgbClr val="990000"/>
                </a:solidFill>
                <a:latin typeface="Book Antiqua" pitchFamily="18" charset="0"/>
              </a:rPr>
              <a:t>Expected Output and Actual Outputs are </a:t>
            </a:r>
            <a:r>
              <a:rPr lang="en-US" sz="2400" b="1" u="sng" dirty="0">
                <a:solidFill>
                  <a:srgbClr val="0000FF"/>
                </a:solidFill>
                <a:latin typeface="Book Antiqua" pitchFamily="18" charset="0"/>
              </a:rPr>
              <a:t>Same</a:t>
            </a:r>
            <a:r>
              <a:rPr lang="en-US" sz="2400" b="1" dirty="0">
                <a:solidFill>
                  <a:srgbClr val="990000"/>
                </a:solidFill>
                <a:latin typeface="Book Antiqua" pitchFamily="18" charset="0"/>
              </a:rPr>
              <a:t>,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We will stop</a:t>
            </a:r>
            <a:r>
              <a:rPr lang="en-US" sz="2400" dirty="0">
                <a:latin typeface="Book Antiqua" pitchFamily="18" charset="0"/>
              </a:rPr>
              <a:t>. </a:t>
            </a:r>
            <a:endParaRPr lang="en-US" sz="2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Otherwise </a:t>
            </a:r>
            <a:r>
              <a:rPr lang="en-US" sz="2400" dirty="0">
                <a:latin typeface="Book Antiqua" pitchFamily="18" charset="0"/>
              </a:rPr>
              <a:t>again 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we will back and Update </a:t>
            </a:r>
            <a:r>
              <a:rPr lang="en-US" sz="2400" dirty="0">
                <a:latin typeface="Book Antiqua" pitchFamily="18" charset="0"/>
              </a:rPr>
              <a:t>the </a:t>
            </a:r>
            <a:r>
              <a:rPr lang="en-US" sz="2400" b="1" u="sng" dirty="0">
                <a:solidFill>
                  <a:srgbClr val="0000FF"/>
                </a:solidFill>
                <a:latin typeface="Book Antiqua" pitchFamily="18" charset="0"/>
              </a:rPr>
              <a:t>weights </a:t>
            </a:r>
            <a:r>
              <a:rPr lang="en-US" sz="2400" dirty="0">
                <a:latin typeface="Book Antiqua" pitchFamily="18" charset="0"/>
              </a:rPr>
              <a:t>of </a:t>
            </a:r>
            <a:r>
              <a:rPr lang="en-US" sz="2400" b="1" u="sng" dirty="0">
                <a:solidFill>
                  <a:srgbClr val="008000"/>
                </a:solidFill>
                <a:latin typeface="Book Antiqua" pitchFamily="18" charset="0"/>
              </a:rPr>
              <a:t>W1, W2, W3, W4 </a:t>
            </a:r>
            <a:r>
              <a:rPr lang="en-US" sz="2400" dirty="0">
                <a:latin typeface="Book Antiqua" pitchFamily="18" charset="0"/>
              </a:rPr>
              <a:t>also.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This process continues unless until the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Actual Output and Target Output are the </a:t>
            </a:r>
            <a:r>
              <a:rPr lang="en-US" sz="2400" b="1" u="sng" dirty="0">
                <a:solidFill>
                  <a:srgbClr val="870581"/>
                </a:solidFill>
                <a:latin typeface="Book Antiqua" pitchFamily="18" charset="0"/>
              </a:rPr>
              <a:t>Same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Book Antiqua" pitchFamily="18" charset="0"/>
              </a:rPr>
              <a:t>Update the Weights: Here we can use the Gradient Descent.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err="1">
                <a:solidFill>
                  <a:srgbClr val="FF0000"/>
                </a:solidFill>
                <a:latin typeface="Book Antiqua" pitchFamily="18" charset="0"/>
              </a:rPr>
              <a:t>i.e</a:t>
            </a:r>
            <a:r>
              <a:rPr lang="en-US" sz="2400" b="1" u="sng" dirty="0">
                <a:solidFill>
                  <a:srgbClr val="FF0000"/>
                </a:solidFill>
                <a:latin typeface="Book Antiqua" pitchFamily="18" charset="0"/>
              </a:rPr>
              <a:t>,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itchFamily="18" charset="0"/>
              </a:rPr>
              <a:t>for suppose we have to update the weights : </a:t>
            </a:r>
            <a:r>
              <a:rPr lang="en-US" sz="2400" b="1" u="sng" dirty="0" smtClean="0">
                <a:solidFill>
                  <a:srgbClr val="0000FF"/>
                </a:solidFill>
                <a:latin typeface="Book Antiqua" pitchFamily="18" charset="0"/>
              </a:rPr>
              <a:t>W5</a:t>
            </a:r>
            <a:endParaRPr lang="en-US" sz="2400" b="1" u="sng" dirty="0">
              <a:solidFill>
                <a:srgbClr val="0000FF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870581"/>
                </a:solidFill>
                <a:latin typeface="Book Antiqua" pitchFamily="18" charset="0"/>
              </a:rPr>
              <a:t>1. For W5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870581"/>
              </a:solidFill>
              <a:latin typeface="Book Antiqua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909457"/>
            <a:ext cx="5343525" cy="113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Here,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W5 </a:t>
            </a:r>
            <a:r>
              <a:rPr lang="en-US" sz="2400" dirty="0">
                <a:latin typeface="Book Antiqua" pitchFamily="18" charset="0"/>
              </a:rPr>
              <a:t>has to be updated w.r.to the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Total Error.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So here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first calculate </a:t>
            </a:r>
            <a:r>
              <a:rPr lang="en-US" sz="2400" dirty="0">
                <a:latin typeface="Book Antiqua" pitchFamily="18" charset="0"/>
              </a:rPr>
              <a:t>the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800" b="1" u="sng" dirty="0" smtClean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800" b="1" u="sng" dirty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870581"/>
                </a:solidFill>
                <a:latin typeface="Book Antiqua" pitchFamily="18" charset="0"/>
              </a:rPr>
              <a:t>This can be written as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800" b="1" u="sng" dirty="0" smtClean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800" b="1" u="sng" dirty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870581"/>
                </a:solidFill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So, here will calculate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each and every term </a:t>
            </a:r>
            <a:r>
              <a:rPr lang="en-US" sz="2400" b="1" dirty="0" smtClean="0">
                <a:solidFill>
                  <a:srgbClr val="0000FF"/>
                </a:solidFill>
                <a:latin typeface="Book Antiqua" pitchFamily="18" charset="0"/>
              </a:rPr>
              <a:t>separately</a:t>
            </a:r>
            <a:r>
              <a:rPr lang="en-US" sz="2400" dirty="0" smtClean="0">
                <a:latin typeface="Book Antiqua" pitchFamily="18" charset="0"/>
              </a:rPr>
              <a:t>.</a:t>
            </a:r>
            <a:endParaRPr lang="en-US" sz="2400" dirty="0">
              <a:latin typeface="Book Antiqua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159" y="2209800"/>
            <a:ext cx="2171700" cy="1409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00"/>
            <a:ext cx="63436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8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838200"/>
            <a:ext cx="8541982" cy="572464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Here we can apply the </a:t>
            </a:r>
            <a:r>
              <a:rPr lang="en-US" sz="2400" b="1" u="sng" dirty="0" smtClean="0">
                <a:solidFill>
                  <a:srgbClr val="0000FF"/>
                </a:solidFill>
                <a:latin typeface="Book Antiqua" pitchFamily="18" charset="0"/>
              </a:rPr>
              <a:t>Chain Rule</a:t>
            </a:r>
            <a:r>
              <a:rPr lang="en-US" sz="2400" dirty="0" smtClean="0">
                <a:latin typeface="Book Antiqua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870581"/>
                </a:solidFill>
                <a:latin typeface="Book Antiqua" pitchFamily="18" charset="0"/>
              </a:rPr>
              <a:t>First term, </a:t>
            </a: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20" y="4495800"/>
            <a:ext cx="65055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50292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79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72464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870581"/>
                </a:solidFill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we </a:t>
            </a:r>
            <a:r>
              <a:rPr lang="en-US" sz="2400" dirty="0">
                <a:latin typeface="Book Antiqua" pitchFamily="18" charset="0"/>
              </a:rPr>
              <a:t>will written as</a:t>
            </a:r>
            <a:r>
              <a:rPr lang="en-US" sz="2400" dirty="0" smtClean="0">
                <a:latin typeface="Book Antiqua" pitchFamily="18" charset="0"/>
              </a:rPr>
              <a:t>,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09" y="1676400"/>
            <a:ext cx="83058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3721457"/>
            <a:ext cx="7696200" cy="590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870581"/>
                </a:solidFill>
                <a:latin typeface="Book Antiqua" pitchFamily="18" charset="0"/>
              </a:rPr>
              <a:t>After apply the partial Derivation, we will get :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68770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4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870581"/>
                </a:solidFill>
                <a:latin typeface="Book Antiqua" pitchFamily="18" charset="0"/>
              </a:rPr>
              <a:t>After Simplifying, </a:t>
            </a:r>
            <a:endParaRPr lang="en-US" sz="2400" b="1" u="sng" dirty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870581"/>
              </a:solidFill>
              <a:latin typeface="Book Antiqua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28" y="1981200"/>
            <a:ext cx="65246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3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Multi Layer Networks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04800" y="636687"/>
            <a:ext cx="84512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fully connected </a:t>
            </a: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Multi-Layer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eural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etwork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is called a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Multilayer Perceptron (MLP</a:t>
            </a: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</a:rPr>
              <a:t>).</a:t>
            </a: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The </a:t>
            </a:r>
            <a:r>
              <a:rPr lang="en-US" sz="2400" b="1" dirty="0">
                <a:latin typeface="Book Antiqua" pitchFamily="18" charset="0"/>
              </a:rPr>
              <a:t>Multi-Layer-Perceptron </a:t>
            </a:r>
            <a:r>
              <a:rPr lang="en-US" sz="2400" dirty="0">
                <a:latin typeface="Book Antiqua" pitchFamily="18" charset="0"/>
              </a:rPr>
              <a:t>was </a:t>
            </a:r>
            <a:r>
              <a:rPr lang="en-US" sz="2400" b="1" dirty="0">
                <a:latin typeface="Book Antiqua" pitchFamily="18" charset="0"/>
              </a:rPr>
              <a:t>first introduced </a:t>
            </a:r>
            <a:r>
              <a:rPr lang="en-US" sz="2400" dirty="0">
                <a:latin typeface="Book Antiqua" pitchFamily="18" charset="0"/>
              </a:rPr>
              <a:t>by </a:t>
            </a:r>
            <a:r>
              <a:rPr lang="en-US" sz="2400" dirty="0" smtClean="0">
                <a:latin typeface="Book Antiqua" pitchFamily="18" charset="0"/>
              </a:rPr>
              <a:t>      </a:t>
            </a:r>
            <a:r>
              <a:rPr lang="en-US" sz="2400" b="1" dirty="0" smtClean="0">
                <a:solidFill>
                  <a:srgbClr val="FF0066"/>
                </a:solidFill>
                <a:latin typeface="Book Antiqua" pitchFamily="18" charset="0"/>
              </a:rPr>
              <a:t>M. </a:t>
            </a:r>
            <a:r>
              <a:rPr lang="en-US" sz="2400" b="1" dirty="0" err="1" smtClean="0">
                <a:solidFill>
                  <a:srgbClr val="FF0066"/>
                </a:solidFill>
                <a:latin typeface="Book Antiqua" pitchFamily="18" charset="0"/>
              </a:rPr>
              <a:t>Minsky</a:t>
            </a:r>
            <a:r>
              <a:rPr lang="en-US" sz="2400" b="1" dirty="0" smtClean="0">
                <a:solidFill>
                  <a:srgbClr val="FF0066"/>
                </a:solidFill>
                <a:latin typeface="Book Antiqua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and S. </a:t>
            </a:r>
            <a:r>
              <a:rPr lang="en-US" sz="2400" b="1" dirty="0" err="1">
                <a:solidFill>
                  <a:srgbClr val="FF0066"/>
                </a:solidFill>
                <a:latin typeface="Book Antiqua" pitchFamily="18" charset="0"/>
              </a:rPr>
              <a:t>Papert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 in 1969.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It </a:t>
            </a:r>
            <a:r>
              <a:rPr lang="en-US" sz="2400" dirty="0">
                <a:latin typeface="Book Antiqua" pitchFamily="18" charset="0"/>
              </a:rPr>
              <a:t>is an </a:t>
            </a:r>
            <a:r>
              <a:rPr lang="en-US" sz="2400" b="1" dirty="0">
                <a:latin typeface="Book Antiqua" pitchFamily="18" charset="0"/>
              </a:rPr>
              <a:t>extended Perceptron </a:t>
            </a:r>
            <a:r>
              <a:rPr lang="en-US" sz="2400" dirty="0">
                <a:latin typeface="Book Antiqua" pitchFamily="18" charset="0"/>
              </a:rPr>
              <a:t>and has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one ore more hidden neuron layers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b="1" dirty="0">
                <a:latin typeface="Book Antiqua" pitchFamily="18" charset="0"/>
              </a:rPr>
              <a:t>between its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input and output </a:t>
            </a: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</a:rPr>
              <a:t>layers</a:t>
            </a: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Due to its extended structure, a </a:t>
            </a:r>
            <a:r>
              <a:rPr lang="en-US" sz="2400" b="1" dirty="0">
                <a:latin typeface="Book Antiqua" pitchFamily="18" charset="0"/>
              </a:rPr>
              <a:t>Multi-Layer-Perceptron</a:t>
            </a:r>
            <a:r>
              <a:rPr lang="en-US" sz="2400" dirty="0">
                <a:latin typeface="Book Antiqua" pitchFamily="18" charset="0"/>
              </a:rPr>
              <a:t> is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able to solve every logical operation</a:t>
            </a:r>
            <a:r>
              <a:rPr lang="en-US" sz="2400" dirty="0">
                <a:latin typeface="Book Antiqua" pitchFamily="18" charset="0"/>
              </a:rPr>
              <a:t>, 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including the XOR problem</a:t>
            </a:r>
            <a:r>
              <a:rPr lang="en-US" sz="2400" b="1" dirty="0" smtClean="0">
                <a:solidFill>
                  <a:srgbClr val="FF0066"/>
                </a:solidFill>
                <a:latin typeface="Book Antiqu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03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44764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870581"/>
                </a:solidFill>
                <a:latin typeface="Book Antiqua" pitchFamily="18" charset="0"/>
              </a:rPr>
              <a:t>Second term,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800" b="1" u="sng" dirty="0" smtClean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800" b="1" u="sng" dirty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870581"/>
                </a:solidFill>
                <a:latin typeface="Book Antiqua" pitchFamily="18" charset="0"/>
              </a:rPr>
              <a:t> </a:t>
            </a: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81376"/>
            <a:ext cx="5915025" cy="1304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19134"/>
            <a:ext cx="2962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43400"/>
            <a:ext cx="5476875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870581"/>
                </a:solidFill>
                <a:latin typeface="Book Antiqua" pitchFamily="18" charset="0"/>
              </a:rPr>
              <a:t>A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itchFamily="18" charset="0"/>
              </a:rPr>
              <a:t>pply the partial Derivation, we will get 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870581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u="sng" dirty="0" smtClean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870581"/>
              </a:solidFill>
              <a:latin typeface="Book Antiqua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52556"/>
            <a:ext cx="5334000" cy="459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870581"/>
                </a:solidFill>
                <a:latin typeface="Book Antiqua" pitchFamily="18" charset="0"/>
              </a:rPr>
              <a:t>After apply the partial Derivation, we will get 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870581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u="sng" dirty="0" smtClean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870581"/>
              </a:solidFill>
              <a:latin typeface="Book Antiqua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98170"/>
            <a:ext cx="5867400" cy="4474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6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7620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870581"/>
                </a:solidFill>
                <a:latin typeface="Book Antiqua" pitchFamily="18" charset="0"/>
              </a:rPr>
              <a:t>Third term,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800" b="1" u="sng" dirty="0" smtClean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800" b="1" u="sng" dirty="0">
              <a:solidFill>
                <a:srgbClr val="870581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u="sng" dirty="0" smtClean="0">
                <a:solidFill>
                  <a:srgbClr val="870581"/>
                </a:solidFill>
                <a:latin typeface="Book Antiqua" pitchFamily="18" charset="0"/>
              </a:rPr>
              <a:t> </a:t>
            </a: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870581"/>
              </a:solidFill>
              <a:latin typeface="Book Antiqua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870581"/>
                </a:solidFill>
                <a:latin typeface="Book Antiqua" pitchFamily="18" charset="0"/>
              </a:rPr>
              <a:t>By </a:t>
            </a:r>
            <a:r>
              <a:rPr lang="en-US" sz="2400" b="1" u="sng" dirty="0">
                <a:solidFill>
                  <a:srgbClr val="870581"/>
                </a:solidFill>
                <a:latin typeface="Book Antiqua" pitchFamily="18" charset="0"/>
              </a:rPr>
              <a:t>combining, all these terms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447800"/>
            <a:ext cx="8088668" cy="2124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4" y="4191000"/>
            <a:ext cx="8541982" cy="2409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After Calculating the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  <a:latin typeface="Book Antiqua" pitchFamily="18" charset="0"/>
              </a:rPr>
              <a:t>Update the Weight </a:t>
            </a:r>
            <a:r>
              <a:rPr lang="en-US" sz="2400" dirty="0" smtClean="0">
                <a:latin typeface="Book Antiqua" pitchFamily="18" charset="0"/>
              </a:rPr>
              <a:t>, </a:t>
            </a:r>
            <a:r>
              <a:rPr lang="en-US" sz="2400" b="1" dirty="0" smtClean="0">
                <a:solidFill>
                  <a:srgbClr val="0000FF"/>
                </a:solidFill>
                <a:latin typeface="Book Antiqua" pitchFamily="18" charset="0"/>
              </a:rPr>
              <a:t>W5 as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FF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00FF"/>
              </a:solidFill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Here,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66"/>
                </a:solidFill>
                <a:latin typeface="Book Antiqua" pitchFamily="18" charset="0"/>
              </a:rPr>
              <a:t>W5 </a:t>
            </a:r>
            <a:r>
              <a:rPr lang="en-US" sz="2400" dirty="0" smtClean="0">
                <a:latin typeface="Book Antiqua" pitchFamily="18" charset="0"/>
              </a:rPr>
              <a:t>is the </a:t>
            </a: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</a:rPr>
              <a:t>Old Value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66"/>
                </a:solidFill>
                <a:latin typeface="Book Antiqua" pitchFamily="18" charset="0"/>
              </a:rPr>
              <a:t>a </a:t>
            </a:r>
            <a:r>
              <a:rPr lang="en-US" sz="2400" dirty="0" smtClean="0">
                <a:latin typeface="Book Antiqua" pitchFamily="18" charset="0"/>
              </a:rPr>
              <a:t>– is the </a:t>
            </a: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</a:rPr>
              <a:t>Learning Rate or Step Rate.</a:t>
            </a:r>
            <a:endParaRPr lang="en-US" sz="2400" b="1" dirty="0">
              <a:solidFill>
                <a:srgbClr val="870581"/>
              </a:solidFill>
              <a:latin typeface="Book Antiqua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10513"/>
            <a:ext cx="2171700" cy="1409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0"/>
            <a:ext cx="5343525" cy="113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66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8" y="914400"/>
            <a:ext cx="846578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5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 Problem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762000" y="17526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56344"/>
            <a:ext cx="82296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8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itchFamily="18" charset="0"/>
              </a:rPr>
              <a:t>The above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network contains the following: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Book Antiqua" pitchFamily="18" charset="0"/>
              </a:rPr>
              <a:t>two </a:t>
            </a:r>
            <a:r>
              <a:rPr lang="en-US" sz="2400" b="1" dirty="0" smtClean="0">
                <a:latin typeface="Book Antiqua" pitchFamily="18" charset="0"/>
              </a:rPr>
              <a:t>inputs : </a:t>
            </a:r>
            <a:r>
              <a:rPr lang="en-US" sz="2400" b="1" dirty="0" smtClean="0">
                <a:solidFill>
                  <a:srgbClr val="FF0066"/>
                </a:solidFill>
                <a:latin typeface="Book Antiqua" pitchFamily="18" charset="0"/>
              </a:rPr>
              <a:t>X1 and X2</a:t>
            </a:r>
            <a:endParaRPr lang="en-US" sz="2400" b="1" dirty="0">
              <a:solidFill>
                <a:srgbClr val="FF0066"/>
              </a:solidFill>
              <a:latin typeface="Book Antiqua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Book Antiqua" pitchFamily="18" charset="0"/>
              </a:rPr>
              <a:t>two hidden </a:t>
            </a:r>
            <a:r>
              <a:rPr lang="en-US" sz="2400" b="1" dirty="0" smtClean="0">
                <a:latin typeface="Book Antiqua" pitchFamily="18" charset="0"/>
              </a:rPr>
              <a:t>neurons : </a:t>
            </a:r>
            <a:r>
              <a:rPr lang="en-US" sz="2400" b="1" dirty="0" smtClean="0">
                <a:solidFill>
                  <a:srgbClr val="FF0066"/>
                </a:solidFill>
                <a:latin typeface="Book Antiqua" pitchFamily="18" charset="0"/>
              </a:rPr>
              <a:t>h1 and h2</a:t>
            </a:r>
            <a:endParaRPr lang="en-US" sz="2400" b="1" dirty="0">
              <a:solidFill>
                <a:srgbClr val="FF0066"/>
              </a:solidFill>
              <a:latin typeface="Book Antiqua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Book Antiqua" pitchFamily="18" charset="0"/>
              </a:rPr>
              <a:t>two output </a:t>
            </a:r>
            <a:r>
              <a:rPr lang="en-US" sz="2400" b="1" dirty="0" smtClean="0">
                <a:latin typeface="Book Antiqua" pitchFamily="18" charset="0"/>
              </a:rPr>
              <a:t>neurons : </a:t>
            </a:r>
            <a:r>
              <a:rPr lang="en-US" sz="2400" b="1" dirty="0" smtClean="0">
                <a:solidFill>
                  <a:srgbClr val="FF0066"/>
                </a:solidFill>
                <a:latin typeface="Book Antiqua" pitchFamily="18" charset="0"/>
              </a:rPr>
              <a:t>o1 and o2</a:t>
            </a:r>
            <a:endParaRPr lang="en-US" sz="2400" b="1" dirty="0">
              <a:solidFill>
                <a:srgbClr val="FF0066"/>
              </a:solidFill>
              <a:latin typeface="Book Antiqua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Book Antiqua" pitchFamily="18" charset="0"/>
              </a:rPr>
              <a:t>two </a:t>
            </a:r>
            <a:r>
              <a:rPr lang="en-US" sz="2400" b="1" dirty="0" smtClean="0">
                <a:latin typeface="Book Antiqua" pitchFamily="18" charset="0"/>
              </a:rPr>
              <a:t>biases : </a:t>
            </a:r>
            <a:r>
              <a:rPr lang="en-US" sz="2400" b="1" dirty="0" smtClean="0">
                <a:solidFill>
                  <a:srgbClr val="FF0066"/>
                </a:solidFill>
                <a:latin typeface="Book Antiqua" pitchFamily="18" charset="0"/>
              </a:rPr>
              <a:t>b1 and b2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itchFamily="18" charset="0"/>
              </a:rPr>
              <a:t>Below are the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steps involved in </a:t>
            </a:r>
            <a:r>
              <a:rPr lang="en-US" sz="2400" b="1" dirty="0" smtClean="0">
                <a:solidFill>
                  <a:srgbClr val="0000FF"/>
                </a:solidFill>
                <a:latin typeface="Book Antiqua" pitchFamily="18" charset="0"/>
              </a:rPr>
              <a:t>Back propagation:</a:t>
            </a:r>
            <a:endParaRPr lang="en-US" sz="2400" b="1" dirty="0">
              <a:solidFill>
                <a:srgbClr val="0000FF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Step – 1: </a:t>
            </a:r>
            <a:r>
              <a:rPr lang="en-US" sz="2400" dirty="0">
                <a:latin typeface="Book Antiqua" pitchFamily="18" charset="0"/>
              </a:rPr>
              <a:t>Forward Propagation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Step – 2:</a:t>
            </a:r>
            <a:r>
              <a:rPr lang="en-US" sz="2400" dirty="0">
                <a:latin typeface="Book Antiqua" pitchFamily="18" charset="0"/>
              </a:rPr>
              <a:t> Backward Propagation 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Step – 3: </a:t>
            </a:r>
            <a:r>
              <a:rPr lang="en-US" sz="2400" dirty="0">
                <a:latin typeface="Book Antiqua" pitchFamily="18" charset="0"/>
              </a:rPr>
              <a:t>Putting all the values together and calculating the updated weight </a:t>
            </a:r>
            <a:r>
              <a:rPr lang="en-US" sz="2400" dirty="0" smtClean="0">
                <a:latin typeface="Book Antiqua" pitchFamily="18" charset="0"/>
              </a:rPr>
              <a:t>value</a:t>
            </a:r>
            <a:endParaRPr lang="en-US" sz="2400" b="1" dirty="0">
              <a:solidFill>
                <a:srgbClr val="FF0066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2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3514"/>
            <a:ext cx="8077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3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44817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FF0066"/>
                </a:solidFill>
                <a:latin typeface="Book Antiqua" pitchFamily="18" charset="0"/>
              </a:rPr>
              <a:t>Step – 1: </a:t>
            </a:r>
            <a:r>
              <a:rPr lang="en-US" sz="2400" b="1" u="sng" dirty="0">
                <a:solidFill>
                  <a:srgbClr val="0000FF"/>
                </a:solidFill>
                <a:latin typeface="Book Antiqua" pitchFamily="18" charset="0"/>
              </a:rPr>
              <a:t>Forward Propagation</a:t>
            </a:r>
            <a:r>
              <a:rPr lang="en-US" sz="2400" u="sng" dirty="0">
                <a:solidFill>
                  <a:srgbClr val="0000FF"/>
                </a:solidFill>
                <a:latin typeface="Book Antiqua" pitchFamily="18" charset="0"/>
              </a:rPr>
              <a:t> </a:t>
            </a:r>
            <a:r>
              <a:rPr lang="en-US" sz="2400" u="sng" dirty="0" smtClean="0">
                <a:solidFill>
                  <a:srgbClr val="0000FF"/>
                </a:solidFill>
                <a:latin typeface="Book Antiqua" pitchFamily="18" charset="0"/>
              </a:rPr>
              <a:t>:</a:t>
            </a:r>
            <a:endParaRPr lang="en-US" sz="2400" u="sng" dirty="0">
              <a:solidFill>
                <a:srgbClr val="0000FF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itchFamily="18" charset="0"/>
              </a:rPr>
              <a:t>We will start by </a:t>
            </a:r>
            <a:r>
              <a:rPr lang="en-US" sz="2400" b="1" dirty="0">
                <a:latin typeface="Book Antiqua" pitchFamily="18" charset="0"/>
              </a:rPr>
              <a:t>propagating forward</a:t>
            </a:r>
            <a:r>
              <a:rPr lang="en-US" sz="2400" dirty="0" smtClean="0">
                <a:latin typeface="Book Antiqua" pitchFamily="18" charset="0"/>
              </a:rPr>
              <a:t>.</a:t>
            </a:r>
            <a:endParaRPr lang="en-US" sz="2400" dirty="0"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Book Antiqu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7" y="2047874"/>
            <a:ext cx="8389583" cy="4276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6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33400"/>
            <a:ext cx="86036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Multilayer perceptron's (MLPs) are 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feed forward neural networks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b="1" dirty="0">
                <a:latin typeface="Book Antiqua" pitchFamily="18" charset="0"/>
              </a:rPr>
              <a:t>trained with </a:t>
            </a:r>
            <a:r>
              <a:rPr lang="en-US" sz="2400" dirty="0">
                <a:latin typeface="Book Antiqua" pitchFamily="18" charset="0"/>
              </a:rPr>
              <a:t>the standard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back propagation algorithm</a:t>
            </a: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</a:rPr>
              <a:t>.</a:t>
            </a: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By using the </a:t>
            </a:r>
            <a:r>
              <a:rPr lang="en-US" sz="2400" b="1" dirty="0" smtClean="0">
                <a:solidFill>
                  <a:srgbClr val="0000FF"/>
                </a:solidFill>
                <a:latin typeface="Book Antiqua" pitchFamily="18" charset="0"/>
              </a:rPr>
              <a:t>Back propagation</a:t>
            </a:r>
            <a:r>
              <a:rPr lang="en-US" sz="2400" dirty="0" smtClean="0">
                <a:latin typeface="Book Antiqua" pitchFamily="18" charset="0"/>
              </a:rPr>
              <a:t>,  is a </a:t>
            </a:r>
            <a:r>
              <a:rPr lang="en-US" sz="2400" dirty="0">
                <a:latin typeface="Book Antiqua" pitchFamily="18" charset="0"/>
              </a:rPr>
              <a:t>procedure to 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repeatedly adjust the weights </a:t>
            </a:r>
            <a:r>
              <a:rPr lang="en-US" sz="2400" dirty="0">
                <a:latin typeface="Book Antiqua" pitchFamily="18" charset="0"/>
              </a:rPr>
              <a:t>so as to </a:t>
            </a:r>
            <a:r>
              <a:rPr lang="en-US" sz="2400" b="1" dirty="0">
                <a:solidFill>
                  <a:srgbClr val="990000"/>
                </a:solidFill>
                <a:latin typeface="Book Antiqua" pitchFamily="18" charset="0"/>
              </a:rPr>
              <a:t>minimize the difference between actual output and desired output</a:t>
            </a: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latin typeface="Book Antiqua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14" y="3900309"/>
            <a:ext cx="63246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838200"/>
            <a:ext cx="6422897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803" y="5181600"/>
            <a:ext cx="3705225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8024"/>
            <a:ext cx="3334428" cy="1748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05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44817" y="838200"/>
            <a:ext cx="8541982" cy="397031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/>
              <a:t>We will </a:t>
            </a:r>
            <a:r>
              <a:rPr lang="en-US" sz="2400" b="1" dirty="0">
                <a:solidFill>
                  <a:srgbClr val="FF3399"/>
                </a:solidFill>
              </a:rPr>
              <a:t>repeat this process </a:t>
            </a:r>
            <a:r>
              <a:rPr lang="en-US" sz="2400" dirty="0"/>
              <a:t>for the </a:t>
            </a:r>
            <a:r>
              <a:rPr lang="en-US" sz="2400" b="1" dirty="0">
                <a:solidFill>
                  <a:srgbClr val="0033CC"/>
                </a:solidFill>
              </a:rPr>
              <a:t>output layer neurons</a:t>
            </a:r>
            <a:r>
              <a:rPr lang="en-US" sz="2400" dirty="0"/>
              <a:t>, using the </a:t>
            </a:r>
            <a:r>
              <a:rPr lang="en-US" sz="2400" b="1" dirty="0">
                <a:solidFill>
                  <a:srgbClr val="008000"/>
                </a:solidFill>
              </a:rPr>
              <a:t>output from the hidden layer neurons as inputs</a:t>
            </a:r>
            <a:r>
              <a:rPr lang="en-US" sz="2400" dirty="0" smtClean="0"/>
              <a:t>.</a:t>
            </a:r>
            <a:endParaRPr lang="en-US" sz="2400" dirty="0" smtClean="0"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Book Antiqu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5" y="2209800"/>
            <a:ext cx="8324268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5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34143"/>
            <a:ext cx="6172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37137"/>
            <a:ext cx="4789261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8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84732" y="914400"/>
            <a:ext cx="82296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FF0066"/>
                </a:solidFill>
              </a:rPr>
              <a:t>Calculating the Total error</a:t>
            </a:r>
            <a:r>
              <a:rPr lang="en-US" sz="2400" b="1" u="sng" dirty="0" smtClean="0">
                <a:solidFill>
                  <a:srgbClr val="FF0066"/>
                </a:solidFill>
              </a:rPr>
              <a:t>:</a:t>
            </a:r>
            <a:endParaRPr lang="en-US" sz="2400" b="1" u="sng" dirty="0">
              <a:solidFill>
                <a:srgbClr val="FF0066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1676400"/>
            <a:ext cx="8578267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71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341632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FF0066"/>
                </a:solidFill>
                <a:latin typeface="Book Antiqua" pitchFamily="18" charset="0"/>
              </a:rPr>
              <a:t>Step – 2: </a:t>
            </a:r>
            <a:r>
              <a:rPr lang="en-US" sz="2400" b="1" u="sng" dirty="0">
                <a:solidFill>
                  <a:srgbClr val="0033CC"/>
                </a:solidFill>
                <a:latin typeface="Book Antiqua" pitchFamily="18" charset="0"/>
              </a:rPr>
              <a:t>Backward Propagation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Now, we will </a:t>
            </a:r>
            <a:r>
              <a:rPr lang="en-US" sz="2400" b="1" dirty="0">
                <a:solidFill>
                  <a:srgbClr val="FF3399"/>
                </a:solidFill>
              </a:rPr>
              <a:t>propagate backwards</a:t>
            </a:r>
            <a:r>
              <a:rPr lang="en-US" sz="2400" dirty="0"/>
              <a:t>. This way we will try to </a:t>
            </a:r>
            <a:r>
              <a:rPr lang="en-US" sz="2400" b="1" dirty="0">
                <a:solidFill>
                  <a:srgbClr val="008000"/>
                </a:solidFill>
              </a:rPr>
              <a:t>reduce the error</a:t>
            </a:r>
            <a:r>
              <a:rPr lang="en-US" sz="2400" dirty="0"/>
              <a:t> by </a:t>
            </a:r>
            <a:r>
              <a:rPr lang="en-US" sz="2400" b="1" dirty="0">
                <a:solidFill>
                  <a:srgbClr val="870581"/>
                </a:solidFill>
              </a:rPr>
              <a:t>changing the values of weights and biases.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Consider </a:t>
            </a:r>
            <a:r>
              <a:rPr lang="en-US" sz="2400" b="1" u="sng" dirty="0">
                <a:solidFill>
                  <a:srgbClr val="0033CC"/>
                </a:solidFill>
              </a:rPr>
              <a:t>W5, </a:t>
            </a:r>
            <a:r>
              <a:rPr lang="en-US" sz="2400" dirty="0"/>
              <a:t>we will calculate the rate of change of error w.r.t </a:t>
            </a:r>
            <a:r>
              <a:rPr lang="en-US" sz="2400" b="1" dirty="0">
                <a:solidFill>
                  <a:srgbClr val="008000"/>
                </a:solidFill>
              </a:rPr>
              <a:t>change in weight W5.</a:t>
            </a:r>
            <a:endParaRPr lang="en-US" sz="2400" b="1" dirty="0">
              <a:solidFill>
                <a:srgbClr val="008000"/>
              </a:solidFill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88228"/>
            <a:ext cx="8534400" cy="2841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7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 smtClean="0"/>
              <a:t>Calculate Each and Every Term: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33CC"/>
                </a:solidFill>
              </a:rPr>
              <a:t>First Term: </a:t>
            </a: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8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8000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8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8000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8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8000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8000"/>
              </a:solidFill>
              <a:effectLst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18" y="2133600"/>
            <a:ext cx="8389582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3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33CC"/>
                </a:solidFill>
              </a:rPr>
              <a:t>Calculate Second Term: </a:t>
            </a: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8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8000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8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8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33CC"/>
                </a:solidFill>
              </a:rPr>
              <a:t>Calculate </a:t>
            </a:r>
            <a:r>
              <a:rPr lang="en-US" sz="2400" b="1" dirty="0" smtClean="0">
                <a:solidFill>
                  <a:srgbClr val="0033CC"/>
                </a:solidFill>
              </a:rPr>
              <a:t>Third </a:t>
            </a:r>
            <a:r>
              <a:rPr lang="en-US" sz="2400" b="1" dirty="0">
                <a:solidFill>
                  <a:srgbClr val="0033CC"/>
                </a:solidFill>
              </a:rPr>
              <a:t>Term: </a:t>
            </a: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8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8000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8000"/>
              </a:solidFill>
              <a:effectLst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675039"/>
            <a:ext cx="8305800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200"/>
            <a:ext cx="481965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9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FF0066"/>
                </a:solidFill>
                <a:latin typeface="Book Antiqua" pitchFamily="18" charset="0"/>
              </a:rPr>
              <a:t>Step – </a:t>
            </a:r>
            <a:r>
              <a:rPr lang="en-US" sz="2400" b="1" u="sng" dirty="0" smtClean="0">
                <a:solidFill>
                  <a:srgbClr val="FF0066"/>
                </a:solidFill>
                <a:latin typeface="Book Antiqua" pitchFamily="18" charset="0"/>
              </a:rPr>
              <a:t>3:</a:t>
            </a:r>
            <a:r>
              <a:rPr lang="en-US" sz="2400" b="1" u="sng" dirty="0">
                <a:solidFill>
                  <a:srgbClr val="FF0066"/>
                </a:solidFill>
                <a:latin typeface="Book Antiqua" pitchFamily="18" charset="0"/>
              </a:rPr>
              <a:t> </a:t>
            </a:r>
            <a:r>
              <a:rPr lang="en-US" sz="2400" b="1" u="sng" dirty="0" smtClean="0">
                <a:solidFill>
                  <a:srgbClr val="FF0066"/>
                </a:solidFill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Putting all the values together and </a:t>
            </a:r>
            <a:r>
              <a:rPr lang="en-US" sz="2400" b="1" dirty="0">
                <a:solidFill>
                  <a:srgbClr val="0033CC"/>
                </a:solidFill>
                <a:latin typeface="Book Antiqua" pitchFamily="18" charset="0"/>
              </a:rPr>
              <a:t>calculating the updated weight </a:t>
            </a:r>
            <a:r>
              <a:rPr lang="en-US" sz="2400" b="1" dirty="0" smtClean="0">
                <a:solidFill>
                  <a:srgbClr val="0033CC"/>
                </a:solidFill>
                <a:latin typeface="Book Antiqua" pitchFamily="18" charset="0"/>
              </a:rPr>
              <a:t>value</a:t>
            </a:r>
            <a:endParaRPr lang="en-US" sz="2400" b="1" dirty="0">
              <a:solidFill>
                <a:srgbClr val="0033CC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33CC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33CC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33CC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33CC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33CC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33CC"/>
                </a:solidFill>
                <a:latin typeface="Book Antiqua" pitchFamily="18" charset="0"/>
              </a:rPr>
              <a:t>	</a:t>
            </a:r>
            <a:endParaRPr lang="en-US" sz="2400" b="1" dirty="0">
              <a:solidFill>
                <a:srgbClr val="0033CC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33CC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33CC"/>
              </a:solidFill>
              <a:latin typeface="Book Antiqua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9" y="1981200"/>
            <a:ext cx="8465781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533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6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45243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/>
              <a:t>Let’s calculate the </a:t>
            </a:r>
            <a:r>
              <a:rPr lang="en-US" sz="2400" dirty="0">
                <a:solidFill>
                  <a:srgbClr val="0033CC"/>
                </a:solidFill>
              </a:rPr>
              <a:t>updated value of W5:</a:t>
            </a:r>
            <a:endParaRPr lang="en-US" sz="2400" b="1" dirty="0" smtClean="0">
              <a:solidFill>
                <a:srgbClr val="0033CC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33CC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33CC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33CC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33CC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33CC"/>
                </a:solidFill>
                <a:latin typeface="Book Antiqua" pitchFamily="18" charset="0"/>
              </a:rPr>
              <a:t>	</a:t>
            </a:r>
            <a:endParaRPr lang="en-US" sz="2400" b="1" dirty="0">
              <a:solidFill>
                <a:srgbClr val="0033CC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33CC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33CC"/>
              </a:solidFill>
              <a:latin typeface="Book Antiqua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09" y="1680225"/>
            <a:ext cx="8305800" cy="2876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1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1018" y="838200"/>
            <a:ext cx="8541982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Similarly, we can 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calculate the other weight values as well.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After that we will </a:t>
            </a:r>
            <a:r>
              <a:rPr 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again propagate forward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calculate the output.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Again, 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we will calculate the error.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If the </a:t>
            </a:r>
            <a:r>
              <a:rPr 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error is minimum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will stop right there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else we will 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again propagate backwards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update the weight values.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process will keep on repeating until error becomes minimum.</a:t>
            </a: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33CC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33CC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33CC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85800"/>
            <a:ext cx="86036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In the multi-layer perceptron diagram above, we can see that there are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three input nodes </a:t>
            </a:r>
            <a:r>
              <a:rPr lang="en-US" sz="2400" dirty="0">
                <a:latin typeface="Book Antiqua" pitchFamily="18" charset="0"/>
              </a:rPr>
              <a:t>and the 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hidden layer </a:t>
            </a:r>
            <a:r>
              <a:rPr lang="en-US" sz="2400" dirty="0">
                <a:latin typeface="Book Antiqua" pitchFamily="18" charset="0"/>
              </a:rPr>
              <a:t>has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three nodes</a:t>
            </a:r>
            <a:r>
              <a:rPr lang="en-US" sz="2400" dirty="0">
                <a:latin typeface="Book Antiqua" pitchFamily="18" charset="0"/>
              </a:rPr>
              <a:t>. The 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output layer </a:t>
            </a:r>
            <a:r>
              <a:rPr lang="en-US" sz="2400" dirty="0">
                <a:latin typeface="Book Antiqua" pitchFamily="18" charset="0"/>
              </a:rPr>
              <a:t>gives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two outputs</a:t>
            </a:r>
            <a:r>
              <a:rPr lang="en-US" sz="2400" dirty="0">
                <a:latin typeface="Book Antiqua" pitchFamily="18" charset="0"/>
              </a:rPr>
              <a:t>, therefore there are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two output nodes. </a:t>
            </a:r>
            <a:endParaRPr lang="en-US" sz="2400" dirty="0">
              <a:latin typeface="Book Antiqua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The </a:t>
            </a:r>
            <a:r>
              <a:rPr lang="en-US" sz="2400" dirty="0">
                <a:latin typeface="Book Antiqua" pitchFamily="18" charset="0"/>
              </a:rPr>
              <a:t>nodes in the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input layer take input </a:t>
            </a:r>
            <a:r>
              <a:rPr lang="en-US" sz="2400" dirty="0">
                <a:latin typeface="Book Antiqua" pitchFamily="18" charset="0"/>
              </a:rPr>
              <a:t>and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forward it for further process, </a:t>
            </a:r>
            <a:r>
              <a:rPr lang="en-US" sz="2400" dirty="0">
                <a:latin typeface="Book Antiqua" pitchFamily="18" charset="0"/>
              </a:rPr>
              <a:t>in the diagram above the nodes in the </a:t>
            </a:r>
            <a:r>
              <a:rPr lang="en-US" sz="2400" b="1" dirty="0">
                <a:latin typeface="Book Antiqua" pitchFamily="18" charset="0"/>
              </a:rPr>
              <a:t>input layer forwards their output to each of the three </a:t>
            </a:r>
            <a:r>
              <a:rPr lang="en-US" sz="2400" b="1" dirty="0" smtClean="0">
                <a:latin typeface="Book Antiqua" pitchFamily="18" charset="0"/>
              </a:rPr>
              <a:t>nodes</a:t>
            </a: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I</a:t>
            </a:r>
            <a:r>
              <a:rPr lang="en-US" sz="2400" dirty="0" smtClean="0">
                <a:latin typeface="Book Antiqua" pitchFamily="18" charset="0"/>
              </a:rPr>
              <a:t>n </a:t>
            </a:r>
            <a:r>
              <a:rPr lang="en-US" sz="2400" dirty="0">
                <a:latin typeface="Book Antiqua" pitchFamily="18" charset="0"/>
              </a:rPr>
              <a:t>the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hidden layer</a:t>
            </a:r>
            <a:r>
              <a:rPr lang="en-US" sz="2400" dirty="0">
                <a:latin typeface="Book Antiqua" pitchFamily="18" charset="0"/>
              </a:rPr>
              <a:t>, and in the same way, </a:t>
            </a:r>
            <a:r>
              <a:rPr lang="en-US" sz="2400" b="1" dirty="0">
                <a:latin typeface="Book Antiqua" pitchFamily="18" charset="0"/>
              </a:rPr>
              <a:t>the hidden layer processes the information and passes it to the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output layer</a:t>
            </a:r>
            <a:r>
              <a:rPr lang="en-US" sz="2400" dirty="0">
                <a:solidFill>
                  <a:srgbClr val="0000FF"/>
                </a:solidFill>
                <a:latin typeface="Book Antiqua" pitchFamily="18" charset="0"/>
              </a:rPr>
              <a:t>. 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8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02068" cy="5011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 Problem - 2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762000" y="17526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4338" name="Picture 2" descr="https://afteracademy.com/images/mastering-backpropagation-in-neural-network-forward-propag-with-va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1" y="-552433"/>
            <a:ext cx="9144000" cy="658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137451"/>
            <a:ext cx="8229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The correct output from </a:t>
            </a:r>
            <a:r>
              <a:rPr lang="en-US" b="1" dirty="0">
                <a:solidFill>
                  <a:srgbClr val="FF3399"/>
                </a:solidFill>
              </a:rPr>
              <a:t>output node </a:t>
            </a:r>
            <a:r>
              <a:rPr lang="en-US" b="1" i="1" dirty="0">
                <a:solidFill>
                  <a:srgbClr val="FF3399"/>
                </a:solidFill>
              </a:rPr>
              <a:t>o1 </a:t>
            </a:r>
            <a:r>
              <a:rPr lang="en-US" b="1" dirty="0">
                <a:solidFill>
                  <a:srgbClr val="FF3399"/>
                </a:solidFill>
              </a:rPr>
              <a:t>and </a:t>
            </a:r>
            <a:r>
              <a:rPr lang="en-US" b="1" i="1" dirty="0">
                <a:solidFill>
                  <a:srgbClr val="FF3399"/>
                </a:solidFill>
              </a:rPr>
              <a:t>o2 </a:t>
            </a:r>
            <a:r>
              <a:rPr lang="en-US" b="1" dirty="0">
                <a:solidFill>
                  <a:srgbClr val="FF3399"/>
                </a:solidFill>
              </a:rPr>
              <a:t>be </a:t>
            </a:r>
            <a:r>
              <a:rPr lang="en-US" b="1" i="1" dirty="0">
                <a:solidFill>
                  <a:srgbClr val="FF3399"/>
                </a:solidFill>
              </a:rPr>
              <a:t>y1 </a:t>
            </a:r>
            <a:r>
              <a:rPr lang="en-US" b="1" dirty="0">
                <a:solidFill>
                  <a:srgbClr val="FF3399"/>
                </a:solidFill>
              </a:rPr>
              <a:t>and </a:t>
            </a:r>
            <a:r>
              <a:rPr lang="en-US" b="1" i="1" dirty="0">
                <a:solidFill>
                  <a:srgbClr val="FF3399"/>
                </a:solidFill>
              </a:rPr>
              <a:t>y2 </a:t>
            </a:r>
            <a:r>
              <a:rPr lang="en-US" b="1" dirty="0">
                <a:solidFill>
                  <a:srgbClr val="FF3399"/>
                </a:solidFill>
              </a:rPr>
              <a:t>respectively</a:t>
            </a:r>
            <a:r>
              <a:rPr lang="en-US" b="1" dirty="0"/>
              <a:t>. Let's assume the value of </a:t>
            </a:r>
            <a:r>
              <a:rPr lang="en-US" b="1" i="1" dirty="0">
                <a:solidFill>
                  <a:srgbClr val="870581"/>
                </a:solidFill>
              </a:rPr>
              <a:t>y1 = 0.05 </a:t>
            </a:r>
            <a:r>
              <a:rPr lang="en-US" b="1" dirty="0">
                <a:solidFill>
                  <a:srgbClr val="870581"/>
                </a:solidFill>
              </a:rPr>
              <a:t>and the value of </a:t>
            </a:r>
            <a:r>
              <a:rPr lang="en-US" b="1" i="1" dirty="0">
                <a:solidFill>
                  <a:srgbClr val="870581"/>
                </a:solidFill>
              </a:rPr>
              <a:t>y2 = 0.95 </a:t>
            </a:r>
            <a:r>
              <a:rPr lang="en-US" b="1" dirty="0"/>
              <a:t>which are the correct outputs labeled for the given inputs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278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6095999" cy="3733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463983" cy="52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7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85800"/>
            <a:ext cx="86036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Hence</a:t>
            </a:r>
            <a:r>
              <a:rPr lang="en-US" sz="2400" dirty="0">
                <a:latin typeface="Book Antiqua" pitchFamily="18" charset="0"/>
              </a:rPr>
              <a:t>, </a:t>
            </a:r>
            <a:r>
              <a:rPr lang="en-US" sz="2400" b="1" dirty="0">
                <a:latin typeface="Book Antiqua" pitchFamily="18" charset="0"/>
              </a:rPr>
              <a:t>a multi-layered perceptron model </a:t>
            </a:r>
            <a:r>
              <a:rPr lang="en-US" sz="2400" dirty="0">
                <a:latin typeface="Book Antiqua" pitchFamily="18" charset="0"/>
              </a:rPr>
              <a:t>has considered as </a:t>
            </a:r>
            <a:r>
              <a:rPr lang="en-US" sz="2400" b="1" dirty="0">
                <a:latin typeface="Book Antiqua" pitchFamily="18" charset="0"/>
              </a:rPr>
              <a:t>artificial neural networks </a:t>
            </a:r>
            <a:r>
              <a:rPr lang="en-US" sz="2400" dirty="0">
                <a:latin typeface="Book Antiqua" pitchFamily="18" charset="0"/>
              </a:rPr>
              <a:t>having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</a:rPr>
              <a:t>various layers </a:t>
            </a:r>
            <a:r>
              <a:rPr lang="en-US" sz="2400" dirty="0">
                <a:latin typeface="Book Antiqua" pitchFamily="18" charset="0"/>
              </a:rPr>
              <a:t>in which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activation function does not remain linear</a:t>
            </a:r>
            <a:r>
              <a:rPr lang="en-US" sz="2400" dirty="0">
                <a:latin typeface="Book Antiqua" pitchFamily="18" charset="0"/>
              </a:rPr>
              <a:t>, similar to a </a:t>
            </a:r>
            <a:r>
              <a:rPr lang="en-US" sz="2400" b="1" dirty="0">
                <a:latin typeface="Book Antiqua" pitchFamily="18" charset="0"/>
              </a:rPr>
              <a:t>single layer perceptron model</a:t>
            </a:r>
            <a:r>
              <a:rPr lang="en-US" sz="2400" dirty="0">
                <a:latin typeface="Book Antiqua" pitchFamily="18" charset="0"/>
              </a:rPr>
              <a:t>. </a:t>
            </a:r>
            <a:endParaRPr lang="en-US" sz="2400" dirty="0" smtClean="0">
              <a:latin typeface="Book Antiqua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In this Networks, we used the </a:t>
            </a:r>
            <a:r>
              <a:rPr lang="en-US" sz="2400" b="1" dirty="0" smtClean="0">
                <a:latin typeface="Book Antiqua" pitchFamily="18" charset="0"/>
              </a:rPr>
              <a:t>Non Linear Activation Functions used.ie, Sigmoid, </a:t>
            </a:r>
            <a:r>
              <a:rPr lang="en-US" sz="2400" b="1" dirty="0" err="1" smtClean="0">
                <a:latin typeface="Book Antiqua" pitchFamily="18" charset="0"/>
              </a:rPr>
              <a:t>Relu</a:t>
            </a:r>
            <a:r>
              <a:rPr lang="en-US" sz="2400" b="1" dirty="0" smtClean="0">
                <a:latin typeface="Book Antiqua" pitchFamily="18" charset="0"/>
              </a:rPr>
              <a:t>, </a:t>
            </a:r>
            <a:r>
              <a:rPr lang="en-US" sz="2400" b="1" dirty="0" err="1" smtClean="0">
                <a:latin typeface="Book Antiqua" pitchFamily="18" charset="0"/>
              </a:rPr>
              <a:t>Tanh</a:t>
            </a:r>
            <a:r>
              <a:rPr lang="en-US" sz="2400" b="1" dirty="0" smtClean="0">
                <a:latin typeface="Book Antiqua" pitchFamily="18" charset="0"/>
              </a:rPr>
              <a:t> etc. </a:t>
            </a:r>
            <a:r>
              <a:rPr lang="en-US" sz="2400" dirty="0">
                <a:latin typeface="Book Antiqua" pitchFamily="18" charset="0"/>
              </a:rPr>
              <a:t>Since the probability of any event lies </a:t>
            </a:r>
            <a:r>
              <a:rPr lang="en-US" sz="2400" b="1" dirty="0">
                <a:solidFill>
                  <a:srgbClr val="990000"/>
                </a:solidFill>
                <a:latin typeface="Book Antiqua" pitchFamily="18" charset="0"/>
              </a:rPr>
              <a:t>between 0 and </a:t>
            </a:r>
            <a:r>
              <a:rPr lang="en-US" sz="2400" b="1" dirty="0" smtClean="0">
                <a:solidFill>
                  <a:srgbClr val="990000"/>
                </a:solidFill>
                <a:latin typeface="Book Antiqua" pitchFamily="18" charset="0"/>
              </a:rPr>
              <a:t>1.</a:t>
            </a:r>
            <a:endParaRPr lang="en-US" sz="2400" b="1" dirty="0" smtClean="0">
              <a:latin typeface="Book Antiqua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In Multi Layer Networks, We can follow the </a:t>
            </a: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</a:rPr>
              <a:t>Supervised Learning.</a:t>
            </a:r>
          </a:p>
        </p:txBody>
      </p:sp>
    </p:spTree>
    <p:extLst>
      <p:ext uri="{BB962C8B-B14F-4D97-AF65-F5344CB8AC3E}">
        <p14:creationId xmlns:p14="http://schemas.microsoft.com/office/powerpoint/2010/main" val="20873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84666"/>
            <a:ext cx="7772400" cy="10287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Different Non Linear </a:t>
            </a:r>
            <a:b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Activation Functions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50" name="Picture 2" descr="Various forms of non-linear activation functions (Figure adopted from Caffe Tutorial [46]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56" y="1371600"/>
            <a:ext cx="8298543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9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84666"/>
            <a:ext cx="7772400" cy="5773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Back Propagation Algorithm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8600" y="1066800"/>
            <a:ext cx="8541982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In an </a:t>
            </a:r>
            <a:r>
              <a:rPr lang="en-US" sz="2400" b="1" dirty="0">
                <a:latin typeface="Book Antiqua" pitchFamily="18" charset="0"/>
              </a:rPr>
              <a:t>A</a:t>
            </a:r>
            <a:r>
              <a:rPr lang="en-US" sz="2400" b="1" dirty="0" smtClean="0">
                <a:latin typeface="Book Antiqua" pitchFamily="18" charset="0"/>
                <a:hlinkClick r:id="rId3"/>
              </a:rPr>
              <a:t>rtificial </a:t>
            </a:r>
            <a:r>
              <a:rPr lang="en-US" sz="2400" b="1" dirty="0">
                <a:latin typeface="Book Antiqua" pitchFamily="18" charset="0"/>
                <a:hlinkClick r:id="rId3"/>
              </a:rPr>
              <a:t>N</a:t>
            </a:r>
            <a:r>
              <a:rPr lang="en-US" sz="2400" b="1" dirty="0" smtClean="0">
                <a:latin typeface="Book Antiqua" pitchFamily="18" charset="0"/>
                <a:hlinkClick r:id="rId3"/>
              </a:rPr>
              <a:t>eural </a:t>
            </a:r>
            <a:r>
              <a:rPr lang="en-US" sz="2400" b="1" dirty="0">
                <a:latin typeface="Book Antiqua" pitchFamily="18" charset="0"/>
                <a:hlinkClick r:id="rId3"/>
              </a:rPr>
              <a:t>N</a:t>
            </a:r>
            <a:r>
              <a:rPr lang="en-US" sz="2400" b="1" dirty="0" smtClean="0">
                <a:latin typeface="Book Antiqua" pitchFamily="18" charset="0"/>
                <a:hlinkClick r:id="rId3"/>
              </a:rPr>
              <a:t>etwork</a:t>
            </a:r>
            <a:r>
              <a:rPr lang="en-US" sz="2400" dirty="0">
                <a:latin typeface="Book Antiqua" pitchFamily="18" charset="0"/>
              </a:rPr>
              <a:t>, the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values of weights and biases</a:t>
            </a:r>
            <a:r>
              <a:rPr lang="en-US" sz="2400" dirty="0">
                <a:latin typeface="Book Antiqua" pitchFamily="18" charset="0"/>
              </a:rPr>
              <a:t> are 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randomly initialized</a:t>
            </a:r>
            <a:r>
              <a:rPr lang="en-US" sz="2400" dirty="0">
                <a:latin typeface="Book Antiqua" pitchFamily="18" charset="0"/>
              </a:rPr>
              <a:t>. </a:t>
            </a: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Due </a:t>
            </a:r>
            <a:r>
              <a:rPr lang="en-US" sz="2400" dirty="0">
                <a:latin typeface="Book Antiqua" pitchFamily="18" charset="0"/>
              </a:rPr>
              <a:t>to </a:t>
            </a:r>
            <a:r>
              <a:rPr lang="en-US" sz="2400" b="1" dirty="0">
                <a:latin typeface="Book Antiqua" pitchFamily="18" charset="0"/>
              </a:rPr>
              <a:t>random initialization</a:t>
            </a:r>
            <a:r>
              <a:rPr lang="en-US" sz="2400" dirty="0">
                <a:latin typeface="Book Antiqua" pitchFamily="18" charset="0"/>
              </a:rPr>
              <a:t>, the </a:t>
            </a:r>
            <a:r>
              <a:rPr lang="en-US" sz="2400" b="1" dirty="0">
                <a:latin typeface="Book Antiqua" pitchFamily="18" charset="0"/>
                <a:hlinkClick r:id="rId4"/>
              </a:rPr>
              <a:t>neural network</a:t>
            </a:r>
            <a:r>
              <a:rPr lang="en-US" sz="2400" b="1" dirty="0">
                <a:latin typeface="Book Antiqua" pitchFamily="18" charset="0"/>
              </a:rPr>
              <a:t> probably 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has errors </a:t>
            </a:r>
            <a:r>
              <a:rPr lang="en-US" sz="2400" b="1" dirty="0" smtClean="0">
                <a:latin typeface="Book Antiqua" pitchFamily="18" charset="0"/>
              </a:rPr>
              <a:t>for the given inputs.</a:t>
            </a: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So, We </a:t>
            </a:r>
            <a:r>
              <a:rPr lang="en-US" sz="2400" dirty="0">
                <a:latin typeface="Book Antiqua" pitchFamily="18" charset="0"/>
              </a:rPr>
              <a:t>need to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reduce error values </a:t>
            </a:r>
            <a:r>
              <a:rPr lang="en-US" sz="2400" dirty="0">
                <a:latin typeface="Book Antiqua" pitchFamily="18" charset="0"/>
              </a:rPr>
              <a:t>as much as </a:t>
            </a:r>
            <a:r>
              <a:rPr lang="en-US" sz="2400" dirty="0" smtClean="0">
                <a:latin typeface="Book Antiqua" pitchFamily="18" charset="0"/>
              </a:rPr>
              <a:t>possible.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So</a:t>
            </a:r>
            <a:r>
              <a:rPr lang="en-US" sz="2400" dirty="0">
                <a:latin typeface="Book Antiqua" pitchFamily="18" charset="0"/>
              </a:rPr>
              <a:t>, for </a:t>
            </a:r>
            <a:r>
              <a:rPr lang="en-US" sz="2400" b="1" dirty="0">
                <a:latin typeface="Book Antiqua" pitchFamily="18" charset="0"/>
              </a:rPr>
              <a:t>reducing these error values, </a:t>
            </a:r>
            <a:r>
              <a:rPr lang="en-US" sz="2400" dirty="0">
                <a:latin typeface="Book Antiqua" pitchFamily="18" charset="0"/>
              </a:rPr>
              <a:t>we need a mechanism that can </a:t>
            </a:r>
            <a:r>
              <a:rPr lang="en-US" sz="2400" b="1" dirty="0">
                <a:solidFill>
                  <a:srgbClr val="990000"/>
                </a:solidFill>
                <a:latin typeface="Book Antiqua" pitchFamily="18" charset="0"/>
              </a:rPr>
              <a:t>compare the desired output of the neural network</a:t>
            </a:r>
            <a:r>
              <a:rPr lang="en-US" sz="2400" dirty="0">
                <a:latin typeface="Book Antiqua" pitchFamily="18" charset="0"/>
              </a:rPr>
              <a:t> with the </a:t>
            </a:r>
            <a:r>
              <a:rPr lang="en-US" sz="2400" b="1" dirty="0" smtClean="0">
                <a:solidFill>
                  <a:srgbClr val="990000"/>
                </a:solidFill>
                <a:latin typeface="Book Antiqua" pitchFamily="18" charset="0"/>
              </a:rPr>
              <a:t>Target network’s output</a:t>
            </a:r>
            <a:endParaRPr lang="en-US" sz="2400" dirty="0"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84666"/>
            <a:ext cx="7772400" cy="5773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39109" y="1066800"/>
            <a:ext cx="8541982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Suppose, that </a:t>
            </a:r>
            <a:r>
              <a:rPr lang="en-US" sz="2400" b="1" dirty="0">
                <a:solidFill>
                  <a:srgbClr val="990000"/>
                </a:solidFill>
                <a:latin typeface="Book Antiqua" pitchFamily="18" charset="0"/>
              </a:rPr>
              <a:t>consists of errors </a:t>
            </a:r>
            <a:r>
              <a:rPr lang="en-US" sz="2400" dirty="0">
                <a:latin typeface="Book Antiqua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adjusts its weights and biases</a:t>
            </a:r>
            <a:r>
              <a:rPr lang="en-US" sz="2400" dirty="0">
                <a:latin typeface="Book Antiqua" pitchFamily="18" charset="0"/>
              </a:rPr>
              <a:t> such that it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gets closer to the desired output after each iteration</a:t>
            </a:r>
            <a:r>
              <a:rPr lang="en-US" sz="2400" dirty="0">
                <a:latin typeface="Book Antiqua" pitchFamily="18" charset="0"/>
              </a:rPr>
              <a:t>. </a:t>
            </a:r>
            <a:endParaRPr lang="en-US" sz="2400" dirty="0" smtClean="0">
              <a:latin typeface="Book Antiqua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For </a:t>
            </a:r>
            <a:r>
              <a:rPr lang="en-US" sz="2400" dirty="0">
                <a:latin typeface="Book Antiqua" pitchFamily="18" charset="0"/>
              </a:rPr>
              <a:t>this, we 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train the network </a:t>
            </a:r>
            <a:r>
              <a:rPr lang="en-US" sz="2400" dirty="0">
                <a:latin typeface="Book Antiqua" pitchFamily="18" charset="0"/>
              </a:rPr>
              <a:t>such that it </a:t>
            </a:r>
            <a:r>
              <a:rPr lang="en-US" sz="2400" b="1" dirty="0">
                <a:solidFill>
                  <a:srgbClr val="FF3399"/>
                </a:solidFill>
                <a:latin typeface="Book Antiqua" pitchFamily="18" charset="0"/>
              </a:rPr>
              <a:t>back propagates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 and updates the weights and biases</a:t>
            </a:r>
            <a:r>
              <a:rPr lang="en-US" sz="2400" dirty="0">
                <a:latin typeface="Book Antiqua" pitchFamily="18" charset="0"/>
              </a:rPr>
              <a:t>. This is the concept of the </a:t>
            </a:r>
            <a:r>
              <a:rPr lang="en-US" sz="2400" b="1" u="sng" dirty="0">
                <a:solidFill>
                  <a:srgbClr val="0000FF"/>
                </a:solidFill>
                <a:latin typeface="Book Antiqua" pitchFamily="18" charset="0"/>
              </a:rPr>
              <a:t>back propagation algorithm</a:t>
            </a:r>
            <a:r>
              <a:rPr lang="en-US" sz="2400" b="1" u="sng" dirty="0" smtClean="0">
                <a:solidFill>
                  <a:srgbClr val="0000FF"/>
                </a:solidFill>
                <a:latin typeface="Book Antiqua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Below are the steps that an artificial neural network follows to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gain maximum accuracy </a:t>
            </a:r>
            <a:r>
              <a:rPr lang="en-US" sz="2400" dirty="0">
                <a:latin typeface="Book Antiqua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minimize error </a:t>
            </a:r>
            <a:r>
              <a:rPr lang="en-US" sz="2400" b="1" dirty="0" smtClean="0">
                <a:solidFill>
                  <a:srgbClr val="FF0066"/>
                </a:solidFill>
                <a:latin typeface="Book Antiqua" pitchFamily="18" charset="0"/>
              </a:rPr>
              <a:t>values</a:t>
            </a: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26619</TotalTime>
  <Words>1402</Words>
  <Application>Microsoft Office PowerPoint</Application>
  <PresentationFormat>On-screen Show (4:3)</PresentationFormat>
  <Paragraphs>403</Paragraphs>
  <Slides>51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Oriel</vt:lpstr>
      <vt:lpstr> UNIT-II (Multi Layer Networks  and  the Back Propagation Algorithm)</vt:lpstr>
      <vt:lpstr>Topics</vt:lpstr>
      <vt:lpstr>Multi Layer Networks</vt:lpstr>
      <vt:lpstr>Contd..</vt:lpstr>
      <vt:lpstr>Contd..</vt:lpstr>
      <vt:lpstr>Contd..</vt:lpstr>
      <vt:lpstr>Different Non Linear  Activation Functions</vt:lpstr>
      <vt:lpstr>Back Propagation Algorithm</vt:lpstr>
      <vt:lpstr>Contd..</vt:lpstr>
      <vt:lpstr>Contd..</vt:lpstr>
      <vt:lpstr>Contd..</vt:lpstr>
      <vt:lpstr>Contd..</vt:lpstr>
      <vt:lpstr>Back Propagation Algorithm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Back Propagation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Example Problem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Example Problem - 2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2003</cp:revision>
  <dcterms:created xsi:type="dcterms:W3CDTF">2013-11-07T06:07:38Z</dcterms:created>
  <dcterms:modified xsi:type="dcterms:W3CDTF">2024-01-05T06:15:14Z</dcterms:modified>
</cp:coreProperties>
</file>