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35"/>
  </p:notesMasterIdLst>
  <p:handoutMasterIdLst>
    <p:handoutMasterId r:id="rId36"/>
  </p:handoutMasterIdLst>
  <p:sldIdLst>
    <p:sldId id="256" r:id="rId2"/>
    <p:sldId id="367" r:id="rId3"/>
    <p:sldId id="824" r:id="rId4"/>
    <p:sldId id="832" r:id="rId5"/>
    <p:sldId id="833" r:id="rId6"/>
    <p:sldId id="879" r:id="rId7"/>
    <p:sldId id="880" r:id="rId8"/>
    <p:sldId id="856" r:id="rId9"/>
    <p:sldId id="857" r:id="rId10"/>
    <p:sldId id="860" r:id="rId11"/>
    <p:sldId id="861" r:id="rId12"/>
    <p:sldId id="845" r:id="rId13"/>
    <p:sldId id="846" r:id="rId14"/>
    <p:sldId id="862" r:id="rId15"/>
    <p:sldId id="863" r:id="rId16"/>
    <p:sldId id="864" r:id="rId17"/>
    <p:sldId id="865" r:id="rId18"/>
    <p:sldId id="849" r:id="rId19"/>
    <p:sldId id="854" r:id="rId20"/>
    <p:sldId id="855" r:id="rId21"/>
    <p:sldId id="866" r:id="rId22"/>
    <p:sldId id="867" r:id="rId23"/>
    <p:sldId id="869" r:id="rId24"/>
    <p:sldId id="870" r:id="rId25"/>
    <p:sldId id="871" r:id="rId26"/>
    <p:sldId id="872" r:id="rId27"/>
    <p:sldId id="873" r:id="rId28"/>
    <p:sldId id="874" r:id="rId29"/>
    <p:sldId id="875" r:id="rId30"/>
    <p:sldId id="876" r:id="rId31"/>
    <p:sldId id="877" r:id="rId32"/>
    <p:sldId id="878" r:id="rId33"/>
    <p:sldId id="628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581"/>
    <a:srgbClr val="FF0066"/>
    <a:srgbClr val="0000CC"/>
    <a:srgbClr val="009900"/>
    <a:srgbClr val="005024"/>
    <a:srgbClr val="990000"/>
    <a:srgbClr val="0000FF"/>
    <a:srgbClr val="FF0000"/>
    <a:srgbClr val="7166FC"/>
    <a:srgbClr val="EF7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41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2/18/2025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2/18/2025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2/18/2025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2/18/2025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2/18/2025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2/18/2025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8001000" cy="1981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66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UNIT-IV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44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(Support Vector Machine)</a:t>
            </a:r>
            <a:endParaRPr lang="en-US" sz="2400" dirty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34290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4000" b="1" dirty="0" smtClean="0">
                <a:solidFill>
                  <a:srgbClr val="0000FF"/>
                </a:solidFill>
              </a:rPr>
              <a:t>Contd..</a:t>
            </a:r>
            <a:endParaRPr lang="en-US" sz="40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609600"/>
            <a:ext cx="8382000" cy="60016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he kernel function is a function that may be expressed as the </a:t>
            </a:r>
            <a:r>
              <a:rPr lang="en-US" sz="2400" b="1" dirty="0">
                <a:solidFill>
                  <a:srgbClr val="009900"/>
                </a:solidFill>
              </a:rPr>
              <a:t>dot product of the mapping function </a:t>
            </a:r>
            <a:r>
              <a:rPr lang="en-US" sz="2400" dirty="0"/>
              <a:t>(kernel method) and looks like this</a:t>
            </a:r>
            <a:r>
              <a:rPr lang="en-US" sz="2400" dirty="0" smtClean="0"/>
              <a:t>, </a:t>
            </a:r>
            <a:r>
              <a:rPr lang="en-US" sz="2400" b="1" dirty="0">
                <a:solidFill>
                  <a:srgbClr val="870581"/>
                </a:solidFill>
              </a:rPr>
              <a:t>K(</a:t>
            </a:r>
            <a:r>
              <a:rPr lang="en-US" sz="2400" b="1" dirty="0" err="1">
                <a:solidFill>
                  <a:srgbClr val="870581"/>
                </a:solidFill>
              </a:rPr>
              <a:t>x</a:t>
            </a:r>
            <a:r>
              <a:rPr lang="en-US" sz="2400" b="1" baseline="-25000" dirty="0" err="1">
                <a:solidFill>
                  <a:srgbClr val="870581"/>
                </a:solidFill>
              </a:rPr>
              <a:t>i</a:t>
            </a:r>
            <a:r>
              <a:rPr lang="en-US" sz="2400" b="1" dirty="0" err="1">
                <a:solidFill>
                  <a:srgbClr val="870581"/>
                </a:solidFill>
              </a:rPr>
              <a:t>,x</a:t>
            </a:r>
            <a:r>
              <a:rPr lang="en-US" sz="2400" b="1" baseline="-25000" dirty="0" err="1">
                <a:solidFill>
                  <a:srgbClr val="870581"/>
                </a:solidFill>
              </a:rPr>
              <a:t>j</a:t>
            </a:r>
            <a:r>
              <a:rPr lang="en-US" sz="2400" b="1" dirty="0">
                <a:solidFill>
                  <a:srgbClr val="870581"/>
                </a:solidFill>
              </a:rPr>
              <a:t>) = Ø(x</a:t>
            </a:r>
            <a:r>
              <a:rPr lang="en-US" sz="2400" b="1" baseline="-25000" dirty="0">
                <a:solidFill>
                  <a:srgbClr val="870581"/>
                </a:solidFill>
              </a:rPr>
              <a:t>i</a:t>
            </a:r>
            <a:r>
              <a:rPr lang="en-US" sz="2400" b="1" dirty="0">
                <a:solidFill>
                  <a:srgbClr val="870581"/>
                </a:solidFill>
              </a:rPr>
              <a:t>)</a:t>
            </a:r>
            <a:r>
              <a:rPr lang="en-US" sz="2400" b="1" baseline="-25000" dirty="0">
                <a:solidFill>
                  <a:srgbClr val="870581"/>
                </a:solidFill>
              </a:rPr>
              <a:t> </a:t>
            </a:r>
            <a:r>
              <a:rPr lang="en-US" sz="2400" b="1" dirty="0">
                <a:solidFill>
                  <a:srgbClr val="870581"/>
                </a:solidFill>
              </a:rPr>
              <a:t>.</a:t>
            </a:r>
            <a:r>
              <a:rPr lang="en-US" sz="2400" b="1" baseline="-25000" dirty="0">
                <a:solidFill>
                  <a:srgbClr val="870581"/>
                </a:solidFill>
              </a:rPr>
              <a:t> </a:t>
            </a:r>
            <a:r>
              <a:rPr lang="en-US" sz="2400" b="1" dirty="0">
                <a:solidFill>
                  <a:srgbClr val="870581"/>
                </a:solidFill>
              </a:rPr>
              <a:t>Ø(</a:t>
            </a:r>
            <a:r>
              <a:rPr lang="en-US" sz="2400" b="1" dirty="0" err="1">
                <a:solidFill>
                  <a:srgbClr val="870581"/>
                </a:solidFill>
              </a:rPr>
              <a:t>x</a:t>
            </a:r>
            <a:r>
              <a:rPr lang="en-US" sz="2400" b="1" baseline="-25000" dirty="0" err="1">
                <a:solidFill>
                  <a:srgbClr val="870581"/>
                </a:solidFill>
              </a:rPr>
              <a:t>j</a:t>
            </a:r>
            <a:r>
              <a:rPr lang="en-US" sz="2400" b="1" dirty="0">
                <a:solidFill>
                  <a:srgbClr val="870581"/>
                </a:solidFill>
              </a:rPr>
              <a:t>)</a:t>
            </a: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There are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different types of Kernels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are available to convert non linear to linear.</a:t>
            </a:r>
          </a:p>
          <a:p>
            <a:pPr lvl="2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linear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u'*v</a:t>
            </a:r>
          </a:p>
          <a:p>
            <a:pPr lvl="2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polynomial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(gamma*u'*v + coef0)^degree</a:t>
            </a:r>
          </a:p>
          <a:p>
            <a:pPr lvl="2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radial basis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(RBF)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(-gamma*|u-v|^2)</a:t>
            </a:r>
          </a:p>
          <a:p>
            <a:pPr lvl="2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sigmoid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(gamma*u'*v + coef0)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</a:rPr>
              <a:t>RBF </a:t>
            </a:r>
            <a:r>
              <a:rPr lang="en-US" sz="2400" b="1" dirty="0">
                <a:solidFill>
                  <a:srgbClr val="870581"/>
                </a:solidFill>
              </a:rPr>
              <a:t>is generally the most popular one.</a:t>
            </a: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4000" b="1" dirty="0" smtClean="0">
                <a:solidFill>
                  <a:srgbClr val="0000FF"/>
                </a:solidFill>
              </a:rPr>
              <a:t>Contd..</a:t>
            </a:r>
            <a:endParaRPr lang="en-US" sz="40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9248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2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550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Example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838200"/>
            <a:ext cx="83820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Dataset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4 are positively labeled data sets 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are negatively labeled data sets.</a:t>
            </a:r>
            <a:endParaRPr lang="en-IN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4" y="2155371"/>
            <a:ext cx="8418286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8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550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4732" y="698081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,we need to plot the data points </a:t>
            </a:r>
            <a:endParaRPr lang="en-I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54380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3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560" y="184666"/>
            <a:ext cx="870164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Here our Goal is to separate Hyper plane  that accurately separately two classes.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0" y="1752600"/>
            <a:ext cx="80010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7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560" y="184666"/>
            <a:ext cx="870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Here our Goal is to separate Hyper plane  that accurately separately two classes by using the Mapping Function RBF.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1384995"/>
            <a:ext cx="8502068" cy="5015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7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560" y="184666"/>
            <a:ext cx="870164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Next we can draw the Hyper plane by using updated Data Point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0" y="1219200"/>
            <a:ext cx="7162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2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550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211943"/>
            <a:ext cx="7137400" cy="4426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11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560" y="184666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We need to calculate the 3 Variables. </a:t>
            </a:r>
            <a:r>
              <a:rPr lang="en-US" sz="2000" b="1" dirty="0">
                <a:solidFill>
                  <a:srgbClr val="0000CC"/>
                </a:solidFill>
              </a:rPr>
              <a:t>i</a:t>
            </a:r>
            <a:r>
              <a:rPr lang="en-US" sz="2000" b="1" dirty="0" smtClean="0">
                <a:solidFill>
                  <a:srgbClr val="0000CC"/>
                </a:solidFill>
              </a:rPr>
              <a:t>e, α1, α2.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/>
              <a:t>Which will be used to </a:t>
            </a:r>
            <a:r>
              <a:rPr lang="en-US" sz="2000" b="1" dirty="0" smtClean="0">
                <a:solidFill>
                  <a:srgbClr val="870581"/>
                </a:solidFill>
              </a:rPr>
              <a:t>calculate the </a:t>
            </a:r>
            <a:r>
              <a:rPr lang="en-US" sz="2000" b="1" dirty="0" smtClean="0">
                <a:solidFill>
                  <a:srgbClr val="009900"/>
                </a:solidFill>
              </a:rPr>
              <a:t>Weight Vector.</a:t>
            </a:r>
            <a:endParaRPr lang="en-IN" sz="2000" b="1" dirty="0">
              <a:solidFill>
                <a:srgbClr val="0099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26029"/>
            <a:ext cx="8077200" cy="4060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560" y="184666"/>
            <a:ext cx="85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we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the 2 variables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after that we need to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Weight Vector.</a:t>
            </a:r>
            <a:endParaRPr lang="en-IN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6314"/>
            <a:ext cx="79248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686800" cy="6400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sz="36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marL="7112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rgbClr val="870581"/>
                </a:solidFill>
              </a:rPr>
              <a:t>Support Vector Machine</a:t>
            </a:r>
          </a:p>
          <a:p>
            <a:pPr lvl="3">
              <a:lnSpc>
                <a:spcPct val="150000"/>
              </a:lnSpc>
            </a:pPr>
            <a:r>
              <a:rPr lang="en-IN" sz="2400" b="1" dirty="0" smtClean="0">
                <a:solidFill>
                  <a:srgbClr val="990000"/>
                </a:solidFill>
              </a:rPr>
              <a:t>  Non Linear </a:t>
            </a:r>
            <a:r>
              <a:rPr lang="en-IN" sz="2400" b="1" dirty="0">
                <a:solidFill>
                  <a:srgbClr val="990000"/>
                </a:solidFill>
              </a:rPr>
              <a:t>Support Vector Machines</a:t>
            </a:r>
            <a:r>
              <a:rPr lang="en-IN" sz="2400" b="1" dirty="0" smtClean="0">
                <a:solidFill>
                  <a:srgbClr val="990000"/>
                </a:solidFill>
              </a:rPr>
              <a:t>.</a:t>
            </a:r>
          </a:p>
          <a:p>
            <a:pPr lvl="3">
              <a:lnSpc>
                <a:spcPct val="150000"/>
              </a:lnSpc>
            </a:pPr>
            <a:r>
              <a:rPr lang="en-IN" sz="2400" b="1" dirty="0">
                <a:solidFill>
                  <a:srgbClr val="990000"/>
                </a:solidFill>
              </a:rPr>
              <a:t> </a:t>
            </a:r>
            <a:r>
              <a:rPr lang="en-IN" sz="2400" b="1" dirty="0" smtClean="0">
                <a:solidFill>
                  <a:srgbClr val="990000"/>
                </a:solidFill>
              </a:rPr>
              <a:t>Example</a:t>
            </a:r>
          </a:p>
          <a:p>
            <a:pPr lvl="2">
              <a:lnSpc>
                <a:spcPct val="150000"/>
              </a:lnSpc>
            </a:pPr>
            <a:endParaRPr lang="en-IN" sz="2400" b="1" dirty="0"/>
          </a:p>
          <a:p>
            <a:pPr marL="1534160" lvl="5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b="1" dirty="0" smtClean="0">
              <a:solidFill>
                <a:srgbClr val="7030A0"/>
              </a:solidFill>
            </a:endParaRPr>
          </a:p>
          <a:p>
            <a:pPr marL="1280160" lvl="4" indent="0">
              <a:lnSpc>
                <a:spcPct val="150000"/>
              </a:lnSpc>
              <a:buNone/>
            </a:pPr>
            <a:endParaRPr lang="en-IN" dirty="0"/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560" y="184666"/>
            <a:ext cx="8549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we get, the line is (1,0) ie, the line is parallel to Y- Axis.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Suppose , If the Line is (0,1) ie, the line is parallel to X- Axis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line is (1,1) , ie, the line is parallel to 45 Degrees. </a:t>
            </a:r>
            <a:endParaRPr lang="en-IN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14" y="1938992"/>
            <a:ext cx="6451600" cy="461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0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550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Example-2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838200"/>
            <a:ext cx="83820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Dataset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4 are positively labeled data sets 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are negatively labeled data sets.</a:t>
            </a:r>
            <a:endParaRPr lang="en-IN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64770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6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560" y="184666"/>
            <a:ext cx="870164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Here our Goal is to separate Hyper plane  that accurately separately two classes by using the Mapping Function RBF.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80" y="1752600"/>
            <a:ext cx="55626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8629"/>
            <a:ext cx="8153400" cy="4514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5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6229"/>
            <a:ext cx="73914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2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57287"/>
            <a:ext cx="7839075" cy="4543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048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Draw the Hyper Plane by using updated Data Points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668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711200"/>
            <a:ext cx="8439150" cy="492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2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61626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84666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70581"/>
                </a:solidFill>
              </a:rPr>
              <a:t>Here we will add the Bias value</a:t>
            </a:r>
            <a:endParaRPr lang="en-US" b="1" dirty="0">
              <a:solidFill>
                <a:srgbClr val="870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46" y="482600"/>
            <a:ext cx="8487554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8580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0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3058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Non Linear SVM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99246" y="912674"/>
            <a:ext cx="8639954" cy="452431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If </a:t>
            </a:r>
            <a:r>
              <a:rPr lang="en-US" sz="2400" b="1" dirty="0" smtClean="0">
                <a:solidFill>
                  <a:srgbClr val="FF0000"/>
                </a:solidFill>
              </a:rPr>
              <a:t>data is linearly arranged</a:t>
            </a:r>
            <a:r>
              <a:rPr lang="en-US" sz="2400" dirty="0" smtClean="0"/>
              <a:t>, </a:t>
            </a:r>
            <a:r>
              <a:rPr lang="en-US" sz="2400" dirty="0"/>
              <a:t>then we can </a:t>
            </a:r>
            <a:r>
              <a:rPr lang="en-US" sz="2400" b="1" dirty="0"/>
              <a:t>separate it by using a </a:t>
            </a:r>
            <a:r>
              <a:rPr lang="en-US" sz="2400" b="1" dirty="0">
                <a:solidFill>
                  <a:srgbClr val="0000CC"/>
                </a:solidFill>
              </a:rPr>
              <a:t>straight line</a:t>
            </a:r>
            <a:r>
              <a:rPr lang="en-US" sz="2400" dirty="0"/>
              <a:t>, but for </a:t>
            </a:r>
            <a:r>
              <a:rPr lang="en-US" sz="2400" b="1" dirty="0">
                <a:solidFill>
                  <a:srgbClr val="FF0066"/>
                </a:solidFill>
              </a:rPr>
              <a:t>non-linear data, </a:t>
            </a:r>
            <a:r>
              <a:rPr lang="en-US" sz="2400" dirty="0"/>
              <a:t>we </a:t>
            </a:r>
            <a:r>
              <a:rPr lang="en-US" sz="2400" b="1" dirty="0">
                <a:solidFill>
                  <a:srgbClr val="870581"/>
                </a:solidFill>
              </a:rPr>
              <a:t>cannot draw a single straight line</a:t>
            </a:r>
            <a:r>
              <a:rPr lang="en-US" sz="2400" b="1" dirty="0" smtClean="0">
                <a:solidFill>
                  <a:srgbClr val="870581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Imagine a case </a:t>
            </a:r>
            <a:r>
              <a:rPr lang="en-US" sz="2400" dirty="0"/>
              <a:t>- if there is no straight line (or </a:t>
            </a:r>
            <a:r>
              <a:rPr lang="en-US" sz="2400" dirty="0" smtClean="0"/>
              <a:t>hyper plane) </a:t>
            </a:r>
            <a:r>
              <a:rPr lang="en-US" sz="2400" dirty="0"/>
              <a:t>which can separate two classes? In the </a:t>
            </a:r>
            <a:r>
              <a:rPr lang="en-US" sz="2400" b="1" dirty="0"/>
              <a:t>image shown below</a:t>
            </a:r>
            <a:r>
              <a:rPr lang="en-US" sz="2400" dirty="0"/>
              <a:t>, there is a </a:t>
            </a:r>
            <a:r>
              <a:rPr lang="en-US" sz="2400" b="1" dirty="0">
                <a:solidFill>
                  <a:srgbClr val="870581"/>
                </a:solidFill>
              </a:rPr>
              <a:t>circle in 2D with red and blue data points </a:t>
            </a:r>
            <a:r>
              <a:rPr lang="en-US" sz="2400" dirty="0"/>
              <a:t>all over it such that </a:t>
            </a:r>
            <a:r>
              <a:rPr lang="en-US" sz="2400" b="1" dirty="0">
                <a:solidFill>
                  <a:srgbClr val="009900"/>
                </a:solidFill>
              </a:rPr>
              <a:t>adjacent data points are of different colors.</a:t>
            </a:r>
            <a:endParaRPr lang="en-US" sz="2400" b="1" dirty="0">
              <a:solidFill>
                <a:srgbClr val="0099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696200" cy="4701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162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3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193314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6095999" cy="3733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463983" cy="52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0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4572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2.bp.blogspot.com/-dKxEL7GksNQ/WHJLJL-nYjI/AAAAAAAAFzw/H2SmlQJHHrk-0H512A6AZBpzICyaD2-rgCLcB/s1600/SVM%2BNon%2Bseparab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799"/>
            <a:ext cx="3545114" cy="3094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iro.medium.com/v2/resize:fit:491/1*QA6Nb2zrZLPYpvpY_oPWa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799"/>
            <a:ext cx="3463634" cy="2737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t linearly Separ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3057525" cy="2390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149695847.v2.pressablecdn.com/wp-content/uploads/2021/10/Kernel-trick-ph-from-a-Input-Space-to-b-Feature-Space-an-unsupervised-learning-approac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24024"/>
            <a:ext cx="4653942" cy="21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6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457200"/>
            <a:ext cx="8451268" cy="6740307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So to </a:t>
            </a:r>
            <a:r>
              <a:rPr lang="en-US" sz="2400" b="1" dirty="0"/>
              <a:t>separate these data points</a:t>
            </a:r>
            <a:r>
              <a:rPr lang="en-US" sz="2400" dirty="0"/>
              <a:t>, we need </a:t>
            </a:r>
            <a:r>
              <a:rPr lang="en-US" sz="2400" b="1" dirty="0">
                <a:solidFill>
                  <a:srgbClr val="009900"/>
                </a:solidFill>
              </a:rPr>
              <a:t>to add one more dimension.</a:t>
            </a:r>
            <a:r>
              <a:rPr lang="en-US" sz="2400" dirty="0"/>
              <a:t>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For </a:t>
            </a:r>
            <a:r>
              <a:rPr lang="en-US" sz="2400" b="1" dirty="0">
                <a:solidFill>
                  <a:srgbClr val="0000CC"/>
                </a:solidFill>
              </a:rPr>
              <a:t>linear data</a:t>
            </a:r>
            <a:r>
              <a:rPr lang="en-US" sz="2400" dirty="0"/>
              <a:t>, we have used </a:t>
            </a:r>
            <a:r>
              <a:rPr lang="en-US" sz="2400" b="1" dirty="0">
                <a:solidFill>
                  <a:srgbClr val="990000"/>
                </a:solidFill>
              </a:rPr>
              <a:t>two dimensions x and y, </a:t>
            </a:r>
            <a:r>
              <a:rPr lang="en-US" sz="2400" dirty="0"/>
              <a:t>so for </a:t>
            </a:r>
            <a:r>
              <a:rPr lang="en-US" sz="2400" b="1" dirty="0">
                <a:solidFill>
                  <a:srgbClr val="0000CC"/>
                </a:solidFill>
              </a:rPr>
              <a:t>non-linear data</a:t>
            </a:r>
            <a:r>
              <a:rPr lang="en-US" sz="2400" dirty="0"/>
              <a:t>, we will </a:t>
            </a:r>
            <a:r>
              <a:rPr lang="en-US" sz="2400" b="1" dirty="0">
                <a:solidFill>
                  <a:srgbClr val="FF0066"/>
                </a:solidFill>
              </a:rPr>
              <a:t>add a third dimension z.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So ,here we use a</a:t>
            </a:r>
            <a:r>
              <a:rPr lang="en-US" sz="2400" dirty="0"/>
              <a:t> </a:t>
            </a:r>
            <a:r>
              <a:rPr lang="en-US" sz="2400" b="1" u="sng" dirty="0">
                <a:solidFill>
                  <a:srgbClr val="870581"/>
                </a:solidFill>
              </a:rPr>
              <a:t>kernel function</a:t>
            </a:r>
            <a:r>
              <a:rPr lang="en-US" sz="2400" dirty="0"/>
              <a:t> to handle </a:t>
            </a:r>
            <a:r>
              <a:rPr lang="en-US" sz="2400" b="1" dirty="0"/>
              <a:t>non-linear separable data</a:t>
            </a:r>
            <a:r>
              <a:rPr lang="en-US" sz="2400" b="1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870581"/>
                </a:solidFill>
              </a:rPr>
              <a:t>Kernels </a:t>
            </a:r>
            <a:r>
              <a:rPr lang="en-US" sz="2400" dirty="0"/>
              <a:t>are used by </a:t>
            </a:r>
            <a:r>
              <a:rPr lang="en-US" sz="2400" b="1" dirty="0">
                <a:solidFill>
                  <a:srgbClr val="009900"/>
                </a:solidFill>
              </a:rPr>
              <a:t>classification algorithms </a:t>
            </a:r>
            <a:r>
              <a:rPr lang="en-US" sz="2400" dirty="0"/>
              <a:t>to solve </a:t>
            </a:r>
            <a:r>
              <a:rPr lang="en-US" sz="2400" b="1" dirty="0">
                <a:solidFill>
                  <a:srgbClr val="005024"/>
                </a:solidFill>
              </a:rPr>
              <a:t>non-linear classification problems</a:t>
            </a:r>
            <a:r>
              <a:rPr lang="en-US" sz="2400" b="1" dirty="0" smtClean="0">
                <a:solidFill>
                  <a:srgbClr val="005024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 kernel function transforms the </a:t>
            </a:r>
            <a:r>
              <a:rPr lang="en-US" sz="2400" b="1" dirty="0">
                <a:solidFill>
                  <a:srgbClr val="870581"/>
                </a:solidFill>
              </a:rPr>
              <a:t>data into a higher dimensional feature space</a:t>
            </a:r>
            <a:r>
              <a:rPr lang="en-US" sz="2400" dirty="0"/>
              <a:t> to make it possible to </a:t>
            </a:r>
            <a:r>
              <a:rPr lang="en-US" sz="2400" b="1" dirty="0">
                <a:solidFill>
                  <a:srgbClr val="0000CC"/>
                </a:solidFill>
              </a:rPr>
              <a:t>perform the linear separation.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5024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4" y="685800"/>
            <a:ext cx="8382000" cy="468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6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5344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5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50" name="Picture 2" descr="https://d3i71xaburhd42.cloudfront.net/e383031d32e3d44fcc6d50b6863dd5c8e145ddcf/1-Figure1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41828"/>
            <a:ext cx="8382000" cy="5711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9143999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4000" b="1" dirty="0" smtClean="0">
                <a:solidFill>
                  <a:srgbClr val="0000FF"/>
                </a:solidFill>
              </a:rPr>
              <a:t>Example</a:t>
            </a:r>
            <a:endParaRPr lang="en-US" sz="40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3074" name="Picture 2" descr="Mapping dataset into higher dimen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750629" cy="4131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2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25410</TotalTime>
  <Words>489</Words>
  <Application>Microsoft Office PowerPoint</Application>
  <PresentationFormat>On-screen Show (4:3)</PresentationFormat>
  <Paragraphs>121</Paragraphs>
  <Slides>33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Oriel</vt:lpstr>
      <vt:lpstr>  UNIT-IV (Support Vector Machine)</vt:lpstr>
      <vt:lpstr>PowerPoint Presentation</vt:lpstr>
      <vt:lpstr>Non Linear SVM</vt:lpstr>
      <vt:lpstr>Contd..</vt:lpstr>
      <vt:lpstr>Contd..</vt:lpstr>
      <vt:lpstr>PowerPoint Presentation</vt:lpstr>
      <vt:lpstr>PowerPoint Presentation</vt:lpstr>
      <vt:lpstr>Contd..</vt:lpstr>
      <vt:lpstr>Example</vt:lpstr>
      <vt:lpstr>Contd..</vt:lpstr>
      <vt:lpstr>Contd..</vt:lpstr>
      <vt:lpstr>Example</vt:lpstr>
      <vt:lpstr>Contd..</vt:lpstr>
      <vt:lpstr>PowerPoint Presentation</vt:lpstr>
      <vt:lpstr>PowerPoint Presentation</vt:lpstr>
      <vt:lpstr>PowerPoint Presentation</vt:lpstr>
      <vt:lpstr>Contd..</vt:lpstr>
      <vt:lpstr>PowerPoint Presentation</vt:lpstr>
      <vt:lpstr>PowerPoint Presentation</vt:lpstr>
      <vt:lpstr>PowerPoint Presentation</vt:lpstr>
      <vt:lpstr>Example-2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1918</cp:revision>
  <dcterms:created xsi:type="dcterms:W3CDTF">2013-11-07T06:07:38Z</dcterms:created>
  <dcterms:modified xsi:type="dcterms:W3CDTF">2025-02-18T08:55:26Z</dcterms:modified>
</cp:coreProperties>
</file>