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42" r:id="rId1"/>
  </p:sldMasterIdLst>
  <p:notesMasterIdLst>
    <p:notesMasterId r:id="rId56"/>
  </p:notesMasterIdLst>
  <p:handoutMasterIdLst>
    <p:handoutMasterId r:id="rId57"/>
  </p:handoutMasterIdLst>
  <p:sldIdLst>
    <p:sldId id="256" r:id="rId2"/>
    <p:sldId id="367" r:id="rId3"/>
    <p:sldId id="694" r:id="rId4"/>
    <p:sldId id="732" r:id="rId5"/>
    <p:sldId id="733" r:id="rId6"/>
    <p:sldId id="734" r:id="rId7"/>
    <p:sldId id="776" r:id="rId8"/>
    <p:sldId id="774" r:id="rId9"/>
    <p:sldId id="746" r:id="rId10"/>
    <p:sldId id="736" r:id="rId11"/>
    <p:sldId id="738" r:id="rId12"/>
    <p:sldId id="740" r:id="rId13"/>
    <p:sldId id="741" r:id="rId14"/>
    <p:sldId id="747" r:id="rId15"/>
    <p:sldId id="748" r:id="rId16"/>
    <p:sldId id="777" r:id="rId17"/>
    <p:sldId id="742" r:id="rId18"/>
    <p:sldId id="749" r:id="rId19"/>
    <p:sldId id="752" r:id="rId20"/>
    <p:sldId id="750" r:id="rId21"/>
    <p:sldId id="751" r:id="rId22"/>
    <p:sldId id="743" r:id="rId23"/>
    <p:sldId id="753" r:id="rId24"/>
    <p:sldId id="754" r:id="rId25"/>
    <p:sldId id="755" r:id="rId26"/>
    <p:sldId id="756" r:id="rId27"/>
    <p:sldId id="757" r:id="rId28"/>
    <p:sldId id="758" r:id="rId29"/>
    <p:sldId id="773" r:id="rId30"/>
    <p:sldId id="744" r:id="rId31"/>
    <p:sldId id="759" r:id="rId32"/>
    <p:sldId id="745" r:id="rId33"/>
    <p:sldId id="723" r:id="rId34"/>
    <p:sldId id="724" r:id="rId35"/>
    <p:sldId id="726" r:id="rId36"/>
    <p:sldId id="727" r:id="rId37"/>
    <p:sldId id="728" r:id="rId38"/>
    <p:sldId id="729" r:id="rId39"/>
    <p:sldId id="730" r:id="rId40"/>
    <p:sldId id="731" r:id="rId41"/>
    <p:sldId id="760" r:id="rId42"/>
    <p:sldId id="761" r:id="rId43"/>
    <p:sldId id="762" r:id="rId44"/>
    <p:sldId id="763" r:id="rId45"/>
    <p:sldId id="765" r:id="rId46"/>
    <p:sldId id="766" r:id="rId47"/>
    <p:sldId id="767" r:id="rId48"/>
    <p:sldId id="768" r:id="rId49"/>
    <p:sldId id="769" r:id="rId50"/>
    <p:sldId id="770" r:id="rId51"/>
    <p:sldId id="771" r:id="rId52"/>
    <p:sldId id="772" r:id="rId53"/>
    <p:sldId id="764" r:id="rId54"/>
    <p:sldId id="722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00"/>
    <a:srgbClr val="FF3399"/>
    <a:srgbClr val="008000"/>
    <a:srgbClr val="870581"/>
    <a:srgbClr val="0033CC"/>
    <a:srgbClr val="33CC33"/>
    <a:srgbClr val="FF0000"/>
    <a:srgbClr val="FF0066"/>
    <a:srgbClr val="005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86380" autoAdjust="0"/>
  </p:normalViewPr>
  <p:slideViewPr>
    <p:cSldViewPr>
      <p:cViewPr>
        <p:scale>
          <a:sx n="66" d="100"/>
          <a:sy n="66" d="100"/>
        </p:scale>
        <p:origin x="-1416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A22EEA-D8EA-4614-98A4-BAC12F8DF8C6}" type="datetimeFigureOut">
              <a:rPr lang="en-US"/>
              <a:pPr>
                <a:defRPr/>
              </a:pPr>
              <a:t>1/3/2024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ED5249-3884-40F2-AE31-B91401425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6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CEA44C-BF10-4EEF-A5F0-1E64CE572A6C}" type="datetimeFigureOut">
              <a:rPr lang="en-US"/>
              <a:pPr>
                <a:defRPr/>
              </a:pPr>
              <a:t>1/3/2024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311E87-EFF9-4FFF-A5D6-E150B9408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EBC571-6DF7-4A62-A952-CEAF71BF8235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8B7393AA-93B1-423B-A969-6DDFC76E69B6}" type="datetime1">
              <a:rPr lang="en-US" smtClean="0"/>
              <a:pPr>
                <a:defRPr/>
              </a:pPr>
              <a:t>1/3/2024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C2F99F4D-B57C-4412-9F1D-88D4F0724F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4AD2A-3BA3-4F98-8C99-26E99C28CB8A}" type="datetime1">
              <a:rPr lang="en-US" smtClean="0"/>
              <a:pPr>
                <a:defRPr/>
              </a:pPr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10813-DE9C-48B2-B823-27F6B3379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7FE57-3A58-4B69-8670-A2F8A067D3B6}" type="datetime1">
              <a:rPr lang="en-US" smtClean="0"/>
              <a:pPr>
                <a:defRPr/>
              </a:pPr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6584-3546-4909-9E63-44ACA24B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97169310-2151-41D8-AB42-C7538CCD8146}" type="datetime1">
              <a:rPr lang="en-US" smtClean="0"/>
              <a:pPr>
                <a:defRPr/>
              </a:pPr>
              <a:t>1/3/2024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D049903A-4E81-409C-9B57-4F63C385C425}" type="datetime1">
              <a:rPr lang="en-US" smtClean="0"/>
              <a:pPr>
                <a:defRPr/>
              </a:pPr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59C9F82-0A0C-4FE8-9CE0-D4D087541E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7B225B-F018-4969-A07A-8776746A1CEC}" type="datetime1">
              <a:rPr lang="en-US" smtClean="0"/>
              <a:pPr>
                <a:defRPr/>
              </a:pPr>
              <a:t>1/3/2024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7210A-3C7B-4008-8946-3E83403CF3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9E6ACD-A477-4FFB-BEB6-95111872E76B}" type="datetime1">
              <a:rPr lang="en-US" smtClean="0"/>
              <a:pPr>
                <a:defRPr/>
              </a:pPr>
              <a:t>1/3/2024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2A793-FA6D-4933-A67E-66F96BE7AD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F89F883-E8D0-4FD9-933F-A57733025102}" type="datetime1">
              <a:rPr lang="en-US" smtClean="0"/>
              <a:pPr>
                <a:defRPr/>
              </a:pPr>
              <a:t>1/3/2024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50FA784-F202-43C6-9E41-96BB78A400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909CAF-4355-43C5-8BB5-6D237648B020}" type="datetime1">
              <a:rPr lang="en-US" smtClean="0"/>
              <a:pPr>
                <a:defRPr/>
              </a:pPr>
              <a:t>1/3/2024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CFAD4-B0E4-4404-BB82-BC41116CF3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68DA4EC1-0F8B-4A8E-8F23-D7A18390719A}" type="datetime1">
              <a:rPr lang="en-US" smtClean="0"/>
              <a:pPr>
                <a:defRPr/>
              </a:pPr>
              <a:t>1/3/2024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CAA8183-F479-4A1F-B48F-352764325B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9AAB31B6-B565-43B5-A39B-D6B7B76FBA9F}" type="datetime1">
              <a:rPr lang="en-US" smtClean="0"/>
              <a:pPr>
                <a:defRPr/>
              </a:pPr>
              <a:t>1/3/2024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917AD06-E163-45C6-B598-C5F60E7339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61A260-D0AA-4B6B-B80F-64E400E2C114}" type="datetime1">
              <a:rPr lang="en-US" smtClean="0"/>
              <a:pPr>
                <a:defRPr/>
              </a:pPr>
              <a:t>1/3/2024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8720BB-BF14-41BE-BB1D-12D43BE56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3" r:id="rId1"/>
    <p:sldLayoutId id="2147485144" r:id="rId2"/>
    <p:sldLayoutId id="2147485145" r:id="rId3"/>
    <p:sldLayoutId id="2147485146" r:id="rId4"/>
    <p:sldLayoutId id="2147485147" r:id="rId5"/>
    <p:sldLayoutId id="2147485148" r:id="rId6"/>
    <p:sldLayoutId id="2147485149" r:id="rId7"/>
    <p:sldLayoutId id="2147485150" r:id="rId8"/>
    <p:sldLayoutId id="2147485151" r:id="rId9"/>
    <p:sldLayoutId id="2147485152" r:id="rId10"/>
    <p:sldLayoutId id="214748515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mplilearn.com/tutorials/machine-learning-tutorial/classification-in-machine-learnin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57200"/>
            <a:ext cx="7086600" cy="2209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7200" dirty="0" smtClean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UNIT-II</a:t>
            </a:r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5400" dirty="0" smtClean="0">
                <a:solidFill>
                  <a:srgbClr val="0000FF"/>
                </a:solidFill>
                <a:latin typeface="Book Antiqua" pitchFamily="18" charset="0"/>
                <a:ea typeface="+mn-ea"/>
                <a:cs typeface="Arial" pitchFamily="34" charset="0"/>
              </a:rPr>
              <a:t>(Perceptron's)</a:t>
            </a:r>
            <a:endParaRPr lang="en-US" dirty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EAF0F-628F-4DC5-9A96-5064ADCBF2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5" name="Picture 2" descr="Neural Network | What's Neural Network | Neural Network Defini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76600"/>
            <a:ext cx="4936331" cy="329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Working Principle</a:t>
            </a:r>
            <a:endParaRPr lang="en-US" sz="36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59332" y="762000"/>
            <a:ext cx="8603668" cy="600164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Here, First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multiply all input values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with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corresponding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weight values</a:t>
            </a:r>
            <a:r>
              <a:rPr lang="en-US" sz="2400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then add them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to determine the </a:t>
            </a: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weighted sum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Mathematically, we can calculate the weighted sum as follows:</a:t>
            </a:r>
          </a:p>
          <a:p>
            <a:pPr lvl="1" indent="0" algn="just">
              <a:lnSpc>
                <a:spcPct val="150000"/>
              </a:lnSpc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		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∑</a:t>
            </a:r>
            <a:r>
              <a:rPr lang="en-US" sz="2400" b="1" dirty="0" err="1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wi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*xi = x1*w1 + x2*w2 +…</a:t>
            </a:r>
            <a:r>
              <a:rPr lang="en-US" sz="2400" b="1" dirty="0" err="1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wn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*</a:t>
            </a:r>
            <a:r>
              <a:rPr lang="en-US" sz="2400" b="1" dirty="0" err="1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xn</a:t>
            </a: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that </a:t>
            </a:r>
            <a:r>
              <a:rPr lang="en-US" sz="2400" b="1" dirty="0">
                <a:solidFill>
                  <a:srgbClr val="FF3399"/>
                </a:solidFill>
                <a:latin typeface="Book Antiqua" panose="02040602050305030304" pitchFamily="18" charset="0"/>
                <a:cs typeface="Times New Roman" pitchFamily="18" charset="0"/>
              </a:rPr>
              <a:t>the sum of the values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should </a:t>
            </a:r>
            <a:r>
              <a:rPr lang="en-US" sz="2400" b="1" dirty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be greater than a threshold value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before making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a decision like true or false (0 or 1).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Add a special term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called 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bias 'b' 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to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this weighted sum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to </a:t>
            </a:r>
            <a:r>
              <a:rPr lang="en-US" sz="2400" b="1" u="sng" dirty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improve the model's performance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∑</a:t>
            </a:r>
            <a:r>
              <a:rPr lang="en-US" sz="2400" b="1" dirty="0" err="1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wi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*xi + b</a:t>
            </a:r>
          </a:p>
          <a:p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94639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6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01914"/>
            <a:ext cx="7924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14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400" b="1" u="sng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Example</a:t>
            </a:r>
            <a:endParaRPr lang="en-US" sz="4000" b="1" u="sng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184732" y="609600"/>
            <a:ext cx="8495136" cy="618630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Imagine a perceptron (in your brain).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The perceptron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tries to decide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if </a:t>
            </a:r>
            <a:r>
              <a:rPr lang="en-US" sz="2400" b="1" u="sng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you should go to a concert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Is the artist good? </a:t>
            </a:r>
            <a:endParaRPr lang="en-US" sz="2400" b="1" dirty="0" smtClean="0">
              <a:solidFill>
                <a:srgbClr val="99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Is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the weather good?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What weights should these facts have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80" y="3962400"/>
            <a:ext cx="6867525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03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609600"/>
            <a:ext cx="731520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0"/>
            <a:ext cx="69342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31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6096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762000"/>
            <a:ext cx="8603668" cy="4524315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 smtClean="0">
                <a:solidFill>
                  <a:srgbClr val="990000"/>
                </a:solidFill>
                <a:latin typeface="Book Antiqua" pitchFamily="18" charset="0"/>
              </a:rPr>
              <a:t>Perceptron Terminology: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 smtClean="0">
                <a:solidFill>
                  <a:srgbClr val="0000FF"/>
                </a:solidFill>
                <a:latin typeface="Book Antiqua" pitchFamily="18" charset="0"/>
                <a:cs typeface="Times New Roman" pitchFamily="18" charset="0"/>
              </a:rPr>
              <a:t>1. Inputs : 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Here Inputs called </a:t>
            </a:r>
            <a:r>
              <a:rPr lang="en-US" sz="2400" b="1" u="sng" dirty="0" smtClean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Nodes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     In </a:t>
            </a:r>
            <a:r>
              <a:rPr lang="en-US" sz="2400" dirty="0">
                <a:latin typeface="Book Antiqua" pitchFamily="18" charset="0"/>
                <a:cs typeface="Times New Roman" pitchFamily="18" charset="0"/>
              </a:rPr>
              <a:t>the 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above example, the </a:t>
            </a:r>
            <a:r>
              <a:rPr lang="en-US" sz="2400" dirty="0">
                <a:latin typeface="Book Antiqua" pitchFamily="18" charset="0"/>
                <a:cs typeface="Times New Roman" pitchFamily="18" charset="0"/>
              </a:rPr>
              <a:t>node values are: </a:t>
            </a:r>
            <a:r>
              <a:rPr lang="en-US" sz="2400" b="1" dirty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1, 0, 1, 0, 1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     The </a:t>
            </a:r>
            <a:r>
              <a:rPr lang="en-US" sz="2400" dirty="0">
                <a:latin typeface="Book Antiqua" pitchFamily="18" charset="0"/>
                <a:cs typeface="Times New Roman" pitchFamily="18" charset="0"/>
              </a:rPr>
              <a:t>binary </a:t>
            </a:r>
            <a:r>
              <a:rPr lang="en-US" sz="2400" b="1" dirty="0">
                <a:latin typeface="Book Antiqua" pitchFamily="18" charset="0"/>
                <a:cs typeface="Times New Roman" pitchFamily="18" charset="0"/>
              </a:rPr>
              <a:t>input values </a:t>
            </a:r>
            <a:r>
              <a:rPr lang="en-US" sz="2400" dirty="0">
                <a:latin typeface="Book Antiqua" pitchFamily="18" charset="0"/>
                <a:cs typeface="Times New Roman" pitchFamily="18" charset="0"/>
              </a:rPr>
              <a:t>(0 or 1) can be interpreted as (no </a:t>
            </a:r>
            <a:endParaRPr lang="en-US" sz="2400" dirty="0" smtClean="0">
              <a:latin typeface="Book Antiqua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    or </a:t>
            </a:r>
            <a:r>
              <a:rPr lang="en-US" sz="2400" dirty="0">
                <a:latin typeface="Book Antiqua" pitchFamily="18" charset="0"/>
                <a:cs typeface="Times New Roman" pitchFamily="18" charset="0"/>
              </a:rPr>
              <a:t>yes) or (false or true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).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>
                <a:solidFill>
                  <a:srgbClr val="0000FF"/>
                </a:solidFill>
                <a:latin typeface="Book Antiqua" pitchFamily="18" charset="0"/>
                <a:cs typeface="Times New Roman" pitchFamily="18" charset="0"/>
              </a:rPr>
              <a:t>2. Node Weights: </a:t>
            </a:r>
            <a:r>
              <a:rPr lang="en-US" sz="2400" dirty="0">
                <a:latin typeface="Book Antiqua" pitchFamily="18" charset="0"/>
                <a:cs typeface="Times New Roman" pitchFamily="18" charset="0"/>
              </a:rPr>
              <a:t>Weights shows the </a:t>
            </a:r>
            <a:r>
              <a:rPr lang="en-US" sz="2400" b="1" dirty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strength of each node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    In </a:t>
            </a:r>
            <a:r>
              <a:rPr lang="en-US" sz="2400" dirty="0">
                <a:latin typeface="Book Antiqua" pitchFamily="18" charset="0"/>
                <a:cs typeface="Times New Roman" pitchFamily="18" charset="0"/>
              </a:rPr>
              <a:t>the above example, the 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Weights are </a:t>
            </a:r>
            <a:r>
              <a:rPr lang="en-US" sz="2400" b="1" dirty="0">
                <a:solidFill>
                  <a:srgbClr val="870581"/>
                </a:solidFill>
                <a:latin typeface="Book Antiqua" pitchFamily="18" charset="0"/>
                <a:cs typeface="Times New Roman" pitchFamily="18" charset="0"/>
              </a:rPr>
              <a:t>0.7, 0.6, 0.5, 0.3, </a:t>
            </a:r>
            <a:r>
              <a:rPr lang="en-US" sz="2400" b="1" dirty="0" smtClean="0">
                <a:solidFill>
                  <a:srgbClr val="870581"/>
                </a:solidFill>
                <a:latin typeface="Book Antiqua" pitchFamily="18" charset="0"/>
                <a:cs typeface="Times New Roman" pitchFamily="18" charset="0"/>
              </a:rPr>
              <a:t>0.4</a:t>
            </a:r>
          </a:p>
        </p:txBody>
      </p:sp>
    </p:spTree>
    <p:extLst>
      <p:ext uri="{BB962C8B-B14F-4D97-AF65-F5344CB8AC3E}">
        <p14:creationId xmlns:p14="http://schemas.microsoft.com/office/powerpoint/2010/main" val="391805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6096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52400" y="762000"/>
            <a:ext cx="8603668" cy="618630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 smtClean="0">
                <a:solidFill>
                  <a:srgbClr val="0000FF"/>
                </a:solidFill>
                <a:latin typeface="Book Antiqua" pitchFamily="18" charset="0"/>
                <a:cs typeface="Times New Roman" pitchFamily="18" charset="0"/>
              </a:rPr>
              <a:t>3</a:t>
            </a:r>
            <a:r>
              <a:rPr lang="en-US" sz="2400" b="1" u="sng" dirty="0">
                <a:solidFill>
                  <a:srgbClr val="0000FF"/>
                </a:solidFill>
                <a:latin typeface="Book Antiqua" pitchFamily="18" charset="0"/>
                <a:cs typeface="Times New Roman" pitchFamily="18" charset="0"/>
              </a:rPr>
              <a:t>. Activation Function</a:t>
            </a:r>
            <a:r>
              <a:rPr lang="en-US" sz="2400" b="1" u="sng" dirty="0" smtClean="0">
                <a:solidFill>
                  <a:srgbClr val="0000FF"/>
                </a:solidFill>
                <a:latin typeface="Book Antiqua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Book Antiqua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latin typeface="Book Antiqua" pitchFamily="18" charset="0"/>
                <a:cs typeface="Times New Roman" pitchFamily="18" charset="0"/>
              </a:rPr>
              <a:t>activation functions </a:t>
            </a:r>
            <a:r>
              <a:rPr lang="en-US" sz="2400" b="1" dirty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maps the result (the weighted sum) </a:t>
            </a:r>
            <a:r>
              <a:rPr lang="en-US" sz="2400" dirty="0">
                <a:latin typeface="Book Antiqua" pitchFamily="18" charset="0"/>
                <a:cs typeface="Times New Roman" pitchFamily="18" charset="0"/>
              </a:rPr>
              <a:t>into a </a:t>
            </a:r>
            <a:r>
              <a:rPr lang="en-US" sz="2400" b="1" dirty="0">
                <a:latin typeface="Book Antiqua" pitchFamily="18" charset="0"/>
                <a:cs typeface="Times New Roman" pitchFamily="18" charset="0"/>
              </a:rPr>
              <a:t>required value </a:t>
            </a:r>
            <a:r>
              <a:rPr lang="en-US" sz="2400" b="1" dirty="0">
                <a:solidFill>
                  <a:srgbClr val="0000FF"/>
                </a:solidFill>
                <a:latin typeface="Book Antiqua" pitchFamily="18" charset="0"/>
                <a:cs typeface="Times New Roman" pitchFamily="18" charset="0"/>
              </a:rPr>
              <a:t>like 0 or 1</a:t>
            </a:r>
            <a:r>
              <a:rPr lang="en-US" sz="2400" b="1" dirty="0" smtClean="0">
                <a:solidFill>
                  <a:srgbClr val="0000FF"/>
                </a:solidFill>
                <a:latin typeface="Book Antiqua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itchFamily="18" charset="0"/>
                <a:cs typeface="Times New Roman" pitchFamily="18" charset="0"/>
              </a:rPr>
              <a:t>In the </a:t>
            </a:r>
            <a:r>
              <a:rPr lang="en-US" sz="2400" b="1" dirty="0" smtClean="0">
                <a:latin typeface="Book Antiqua" pitchFamily="18" charset="0"/>
                <a:cs typeface="Times New Roman" pitchFamily="18" charset="0"/>
              </a:rPr>
              <a:t>above Example, </a:t>
            </a:r>
            <a:r>
              <a:rPr lang="en-US" sz="2400" dirty="0">
                <a:latin typeface="Book Antiqua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latin typeface="Book Antiqua" pitchFamily="18" charset="0"/>
                <a:cs typeface="Times New Roman" pitchFamily="18" charset="0"/>
              </a:rPr>
              <a:t>activation function </a:t>
            </a:r>
            <a:r>
              <a:rPr lang="en-US" sz="2400" dirty="0">
                <a:latin typeface="Book Antiqua" pitchFamily="18" charset="0"/>
                <a:cs typeface="Times New Roman" pitchFamily="18" charset="0"/>
              </a:rPr>
              <a:t>is simple: </a:t>
            </a:r>
            <a:r>
              <a:rPr lang="en-US" sz="2400" b="1" dirty="0">
                <a:solidFill>
                  <a:srgbClr val="870581"/>
                </a:solidFill>
                <a:latin typeface="Book Antiqua" pitchFamily="18" charset="0"/>
                <a:cs typeface="Times New Roman" pitchFamily="18" charset="0"/>
              </a:rPr>
              <a:t>(sum &gt; 1.5)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binary output (1 or 0) </a:t>
            </a:r>
            <a:r>
              <a:rPr lang="en-US" sz="2400" dirty="0">
                <a:latin typeface="Book Antiqua" pitchFamily="18" charset="0"/>
                <a:cs typeface="Times New Roman" pitchFamily="18" charset="0"/>
              </a:rPr>
              <a:t>can be </a:t>
            </a:r>
            <a:r>
              <a:rPr lang="en-US" sz="2400" b="1" dirty="0">
                <a:latin typeface="Book Antiqua" pitchFamily="18" charset="0"/>
                <a:cs typeface="Times New Roman" pitchFamily="18" charset="0"/>
              </a:rPr>
              <a:t>interpreted as (yes or no) or (true or false</a:t>
            </a:r>
            <a:r>
              <a:rPr lang="en-US" sz="2400" b="1" dirty="0" smtClean="0">
                <a:latin typeface="Book Antiqua" pitchFamily="18" charset="0"/>
                <a:cs typeface="Times New Roman" pitchFamily="18" charset="0"/>
              </a:rPr>
              <a:t>).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 smtClean="0">
                <a:solidFill>
                  <a:srgbClr val="0000FF"/>
                </a:solidFill>
                <a:latin typeface="Book Antiqua" pitchFamily="18" charset="0"/>
                <a:cs typeface="Times New Roman" pitchFamily="18" charset="0"/>
              </a:rPr>
              <a:t>Note: </a:t>
            </a:r>
            <a:r>
              <a:rPr lang="en-US" sz="2400" dirty="0"/>
              <a:t>It is obvious that a </a:t>
            </a:r>
            <a:r>
              <a:rPr lang="en-US" sz="2400" b="1" i="1" dirty="0">
                <a:solidFill>
                  <a:srgbClr val="008000"/>
                </a:solidFill>
              </a:rPr>
              <a:t>decision is NOT made by one neuron alone</a:t>
            </a:r>
            <a:r>
              <a:rPr lang="en-US" sz="2400" b="1" i="1" dirty="0" smtClean="0">
                <a:solidFill>
                  <a:srgbClr val="008000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>
                <a:solidFill>
                  <a:srgbClr val="0000FF"/>
                </a:solidFill>
                <a:latin typeface="Book Antiqua" pitchFamily="18" charset="0"/>
                <a:cs typeface="Times New Roman" pitchFamily="18" charset="0"/>
              </a:rPr>
              <a:t>Threshold Value: </a:t>
            </a:r>
            <a:r>
              <a:rPr lang="en-US" sz="2400" dirty="0">
                <a:latin typeface="Book Antiqua" pitchFamily="18" charset="0"/>
                <a:cs typeface="Times New Roman" pitchFamily="18" charset="0"/>
              </a:rPr>
              <a:t>We have to define </a:t>
            </a:r>
            <a:r>
              <a:rPr lang="en-US" sz="2400" b="1" dirty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a reliable threshold </a:t>
            </a:r>
            <a:r>
              <a:rPr lang="en-US" sz="2400" dirty="0">
                <a:latin typeface="Book Antiqua" pitchFamily="18" charset="0"/>
                <a:cs typeface="Times New Roman" pitchFamily="18" charset="0"/>
              </a:rPr>
              <a:t>for the </a:t>
            </a:r>
            <a:r>
              <a:rPr lang="en-US" sz="2400" b="1" dirty="0">
                <a:solidFill>
                  <a:srgbClr val="870581"/>
                </a:solidFill>
                <a:latin typeface="Book Antiqua" pitchFamily="18" charset="0"/>
                <a:cs typeface="Times New Roman" pitchFamily="18" charset="0"/>
              </a:rPr>
              <a:t>classifier</a:t>
            </a:r>
            <a:r>
              <a:rPr lang="en-US" sz="2400" dirty="0">
                <a:latin typeface="Book Antiqua" pitchFamily="18" charset="0"/>
                <a:cs typeface="Times New Roman" pitchFamily="18" charset="0"/>
              </a:rPr>
              <a:t> that </a:t>
            </a:r>
            <a:r>
              <a:rPr lang="en-US" sz="2400" b="1" dirty="0">
                <a:solidFill>
                  <a:srgbClr val="008000"/>
                </a:solidFill>
                <a:latin typeface="Book Antiqua" pitchFamily="18" charset="0"/>
                <a:cs typeface="Times New Roman" pitchFamily="18" charset="0"/>
              </a:rPr>
              <a:t>clearly indicates the split between the two classes</a:t>
            </a:r>
            <a:r>
              <a:rPr lang="en-US" sz="2400" b="1" dirty="0" smtClean="0">
                <a:solidFill>
                  <a:srgbClr val="008000"/>
                </a:solidFill>
                <a:latin typeface="Book Antiqua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464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6096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52400" y="762000"/>
            <a:ext cx="8603668" cy="3970318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>
                <a:solidFill>
                  <a:srgbClr val="0000FF"/>
                </a:solidFill>
                <a:latin typeface="Book Antiqua" pitchFamily="18" charset="0"/>
                <a:cs typeface="Times New Roman" pitchFamily="18" charset="0"/>
              </a:rPr>
              <a:t>Bias: </a:t>
            </a:r>
            <a:r>
              <a:rPr lang="en-US" sz="2400" dirty="0">
                <a:latin typeface="Book Antiqua" pitchFamily="18" charset="0"/>
                <a:cs typeface="Times New Roman" pitchFamily="18" charset="0"/>
              </a:rPr>
              <a:t>Model bias refers to the presence of </a:t>
            </a:r>
            <a:r>
              <a:rPr lang="en-US" sz="2400" b="1" dirty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systematic errors </a:t>
            </a:r>
            <a:r>
              <a:rPr lang="en-US" sz="2400" dirty="0">
                <a:latin typeface="Book Antiqua" pitchFamily="18" charset="0"/>
                <a:cs typeface="Times New Roman" pitchFamily="18" charset="0"/>
              </a:rPr>
              <a:t>in a model </a:t>
            </a:r>
            <a:r>
              <a:rPr lang="en-US" sz="2400" b="1" dirty="0">
                <a:solidFill>
                  <a:srgbClr val="870581"/>
                </a:solidFill>
                <a:latin typeface="Book Antiqua" pitchFamily="18" charset="0"/>
                <a:cs typeface="Times New Roman" pitchFamily="18" charset="0"/>
              </a:rPr>
              <a:t>that can cause it to consistently make incorrect predictions.</a:t>
            </a:r>
            <a:r>
              <a:rPr lang="en-US" sz="2400" dirty="0">
                <a:latin typeface="Book Antiqua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Book Antiqua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These </a:t>
            </a:r>
            <a:r>
              <a:rPr lang="en-US" sz="2400" dirty="0">
                <a:latin typeface="Book Antiqua" pitchFamily="18" charset="0"/>
                <a:cs typeface="Times New Roman" pitchFamily="18" charset="0"/>
              </a:rPr>
              <a:t>errors can arise from </a:t>
            </a:r>
            <a:r>
              <a:rPr lang="en-US" sz="2400" b="1" dirty="0">
                <a:latin typeface="Book Antiqua" pitchFamily="18" charset="0"/>
                <a:cs typeface="Times New Roman" pitchFamily="18" charset="0"/>
              </a:rPr>
              <a:t>many sources</a:t>
            </a:r>
            <a:r>
              <a:rPr lang="en-US" sz="2400" dirty="0">
                <a:latin typeface="Book Antiqua" pitchFamily="18" charset="0"/>
                <a:cs typeface="Times New Roman" pitchFamily="18" charset="0"/>
              </a:rPr>
              <a:t>, including the </a:t>
            </a:r>
            <a:r>
              <a:rPr lang="en-US" sz="2400" b="1" dirty="0">
                <a:solidFill>
                  <a:srgbClr val="008000"/>
                </a:solidFill>
                <a:latin typeface="Book Antiqua" pitchFamily="18" charset="0"/>
                <a:cs typeface="Times New Roman" pitchFamily="18" charset="0"/>
              </a:rPr>
              <a:t>selection of the training data</a:t>
            </a:r>
            <a:r>
              <a:rPr lang="en-US" sz="2400" dirty="0">
                <a:latin typeface="Book Antiqua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rgbClr val="FF3399"/>
                </a:solidFill>
                <a:latin typeface="Book Antiqua" pitchFamily="18" charset="0"/>
                <a:cs typeface="Times New Roman" pitchFamily="18" charset="0"/>
              </a:rPr>
              <a:t>the choice of features used to build the model</a:t>
            </a:r>
            <a:r>
              <a:rPr lang="en-US" sz="2400" dirty="0">
                <a:latin typeface="Book Antiqua" pitchFamily="18" charset="0"/>
                <a:cs typeface="Times New Roman" pitchFamily="18" charset="0"/>
              </a:rPr>
              <a:t>, or </a:t>
            </a:r>
            <a:r>
              <a:rPr lang="en-US" sz="2400" b="1" dirty="0">
                <a:solidFill>
                  <a:srgbClr val="990000"/>
                </a:solidFill>
                <a:latin typeface="Book Antiqua" pitchFamily="18" charset="0"/>
                <a:cs typeface="Times New Roman" pitchFamily="18" charset="0"/>
              </a:rPr>
              <a:t>the algorithm used to train the model.</a:t>
            </a:r>
          </a:p>
        </p:txBody>
      </p:sp>
    </p:spTree>
    <p:extLst>
      <p:ext uri="{BB962C8B-B14F-4D97-AF65-F5344CB8AC3E}">
        <p14:creationId xmlns:p14="http://schemas.microsoft.com/office/powerpoint/2010/main" val="98723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990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Representation of power of perceptron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1143000"/>
            <a:ext cx="8603668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itchFamily="18" charset="0"/>
              </a:rPr>
              <a:t>As </a:t>
            </a:r>
            <a:r>
              <a:rPr lang="en-US" sz="2400" dirty="0">
                <a:latin typeface="Book Antiqua" pitchFamily="18" charset="0"/>
              </a:rPr>
              <a:t>we can see, </a:t>
            </a:r>
            <a:r>
              <a:rPr lang="en-US" sz="2400" b="1" dirty="0">
                <a:solidFill>
                  <a:srgbClr val="870581"/>
                </a:solidFill>
                <a:latin typeface="Book Antiqua" pitchFamily="18" charset="0"/>
              </a:rPr>
              <a:t>it calculates a weighted sum of its inputs </a:t>
            </a:r>
            <a:r>
              <a:rPr lang="en-US" sz="2400" dirty="0">
                <a:latin typeface="Book Antiqua" pitchFamily="18" charset="0"/>
              </a:rPr>
              <a:t>and </a:t>
            </a:r>
            <a:r>
              <a:rPr lang="en-US" sz="2400" b="1" dirty="0">
                <a:solidFill>
                  <a:srgbClr val="0000FF"/>
                </a:solidFill>
                <a:latin typeface="Book Antiqua" pitchFamily="18" charset="0"/>
              </a:rPr>
              <a:t>thresholds</a:t>
            </a:r>
            <a:r>
              <a:rPr lang="en-US" sz="2400" b="1" dirty="0">
                <a:solidFill>
                  <a:srgbClr val="990000"/>
                </a:solidFill>
                <a:latin typeface="Book Antiqua" pitchFamily="18" charset="0"/>
              </a:rPr>
              <a:t> it with a step function</a:t>
            </a:r>
            <a:r>
              <a:rPr lang="en-US" sz="2400" dirty="0">
                <a:latin typeface="Book Antiqua" pitchFamily="18" charset="0"/>
              </a:rPr>
              <a:t>. </a:t>
            </a:r>
            <a:endParaRPr lang="en-US" sz="2400" dirty="0" smtClean="0"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itchFamily="18" charset="0"/>
              </a:rPr>
              <a:t>A </a:t>
            </a:r>
            <a:r>
              <a:rPr lang="en-US" sz="2400" b="1" dirty="0">
                <a:solidFill>
                  <a:srgbClr val="008000"/>
                </a:solidFill>
                <a:latin typeface="Book Antiqua" pitchFamily="18" charset="0"/>
              </a:rPr>
              <a:t>single perceptron </a:t>
            </a:r>
            <a:r>
              <a:rPr lang="en-US" sz="2400" dirty="0">
                <a:latin typeface="Book Antiqua" pitchFamily="18" charset="0"/>
              </a:rPr>
              <a:t>can be </a:t>
            </a:r>
            <a:r>
              <a:rPr lang="en-US" sz="2400" b="1" dirty="0">
                <a:latin typeface="Book Antiqua" pitchFamily="18" charset="0"/>
              </a:rPr>
              <a:t>used to represent </a:t>
            </a:r>
            <a:r>
              <a:rPr lang="en-US" sz="2400" b="1" u="sng" dirty="0">
                <a:solidFill>
                  <a:srgbClr val="FF0000"/>
                </a:solidFill>
                <a:latin typeface="Book Antiqua" pitchFamily="18" charset="0"/>
              </a:rPr>
              <a:t>many </a:t>
            </a:r>
            <a:r>
              <a:rPr lang="en-US" sz="2400" b="1" u="sng" dirty="0" smtClean="0">
                <a:solidFill>
                  <a:srgbClr val="FF0000"/>
                </a:solidFill>
                <a:latin typeface="Book Antiqua" pitchFamily="18" charset="0"/>
              </a:rPr>
              <a:t>Boolean </a:t>
            </a:r>
            <a:r>
              <a:rPr lang="en-US" sz="2400" b="1" u="sng" dirty="0">
                <a:solidFill>
                  <a:srgbClr val="FF0000"/>
                </a:solidFill>
                <a:latin typeface="Book Antiqua" pitchFamily="18" charset="0"/>
              </a:rPr>
              <a:t>functions.</a:t>
            </a:r>
            <a:r>
              <a:rPr lang="en-US" sz="2400" dirty="0">
                <a:latin typeface="Book Antiqua" pitchFamily="18" charset="0"/>
              </a:rPr>
              <a:t> </a:t>
            </a:r>
            <a:endParaRPr lang="en-US" sz="2400" dirty="0" smtClean="0"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itchFamily="18" charset="0"/>
              </a:rPr>
              <a:t>The Boolean Functions , </a:t>
            </a:r>
            <a:r>
              <a:rPr lang="en-US" sz="2400" b="1" u="sng" dirty="0" smtClean="0">
                <a:solidFill>
                  <a:srgbClr val="870581"/>
                </a:solidFill>
                <a:latin typeface="Book Antiqua" pitchFamily="18" charset="0"/>
              </a:rPr>
              <a:t>AND, OR, XOR </a:t>
            </a:r>
            <a:r>
              <a:rPr lang="en-US" sz="2400" dirty="0" smtClean="0">
                <a:latin typeface="Book Antiqua" pitchFamily="18" charset="0"/>
              </a:rPr>
              <a:t>can be solved the Perceptron.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Book Antiqua" pitchFamily="18" charset="0"/>
              </a:rPr>
              <a:t>Geometrically</a:t>
            </a:r>
            <a:r>
              <a:rPr lang="en-US" sz="2400" b="1" dirty="0">
                <a:latin typeface="Book Antiqua" pitchFamily="18" charset="0"/>
              </a:rPr>
              <a:t>, </a:t>
            </a:r>
            <a:r>
              <a:rPr lang="en-US" sz="2400" dirty="0">
                <a:latin typeface="Book Antiqua" pitchFamily="18" charset="0"/>
              </a:rPr>
              <a:t>this means </a:t>
            </a:r>
            <a:r>
              <a:rPr lang="en-US" sz="2400" b="1" dirty="0">
                <a:solidFill>
                  <a:srgbClr val="0000FF"/>
                </a:solidFill>
                <a:latin typeface="Book Antiqua" pitchFamily="18" charset="0"/>
              </a:rPr>
              <a:t>the perceptron </a:t>
            </a:r>
            <a:r>
              <a:rPr lang="en-US" sz="2400" b="1" dirty="0">
                <a:latin typeface="Book Antiqua" pitchFamily="18" charset="0"/>
              </a:rPr>
              <a:t>can </a:t>
            </a:r>
            <a:r>
              <a:rPr lang="en-US" sz="2400" b="1" dirty="0">
                <a:solidFill>
                  <a:srgbClr val="008000"/>
                </a:solidFill>
                <a:latin typeface="Book Antiqua" pitchFamily="18" charset="0"/>
              </a:rPr>
              <a:t>separate its input space </a:t>
            </a:r>
            <a:r>
              <a:rPr lang="en-US" sz="2400" dirty="0">
                <a:latin typeface="Book Antiqua" pitchFamily="18" charset="0"/>
              </a:rPr>
              <a:t>with a </a:t>
            </a:r>
            <a:r>
              <a:rPr lang="en-US" sz="2400" b="1" u="sng" dirty="0" smtClean="0">
                <a:solidFill>
                  <a:srgbClr val="990000"/>
                </a:solidFill>
                <a:latin typeface="Book Antiqua" pitchFamily="18" charset="0"/>
              </a:rPr>
              <a:t> Hyper Plane</a:t>
            </a:r>
            <a:r>
              <a:rPr lang="en-US" sz="2400" dirty="0" smtClean="0">
                <a:latin typeface="Book Antiqua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itchFamily="18" charset="0"/>
              </a:rPr>
              <a:t>That’s </a:t>
            </a:r>
            <a:r>
              <a:rPr lang="en-US" sz="2400" dirty="0">
                <a:latin typeface="Book Antiqua" pitchFamily="18" charset="0"/>
              </a:rPr>
              <a:t>where the notion that a perceptron can </a:t>
            </a:r>
            <a:r>
              <a:rPr lang="en-US" sz="2400" b="1" dirty="0">
                <a:solidFill>
                  <a:srgbClr val="FF0000"/>
                </a:solidFill>
                <a:latin typeface="Book Antiqua" pitchFamily="18" charset="0"/>
              </a:rPr>
              <a:t>only separate linearly separable problems </a:t>
            </a:r>
            <a:r>
              <a:rPr lang="en-US" sz="2400" dirty="0" smtClean="0">
                <a:latin typeface="Book Antiqua" pitchFamily="18" charset="0"/>
              </a:rPr>
              <a:t>. </a:t>
            </a: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20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523756"/>
            <a:ext cx="8603668" cy="5724644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u="sng" dirty="0" smtClean="0">
                <a:solidFill>
                  <a:srgbClr val="870581"/>
                </a:solidFill>
                <a:latin typeface="Book Antiqua" pitchFamily="18" charset="0"/>
              </a:rPr>
              <a:t>Types of Perceptron's:</a:t>
            </a:r>
          </a:p>
          <a:p>
            <a:pPr marL="108585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Book Antiqua" pitchFamily="18" charset="0"/>
              </a:rPr>
              <a:t>1. </a:t>
            </a:r>
            <a:r>
              <a:rPr lang="en-US" sz="2000" b="1" dirty="0" smtClean="0">
                <a:latin typeface="Book Antiqua" pitchFamily="18" charset="0"/>
              </a:rPr>
              <a:t>Single Layer Perceptron Model</a:t>
            </a:r>
          </a:p>
          <a:p>
            <a:pPr marL="108585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latin typeface="Book Antiqua" pitchFamily="18" charset="0"/>
              </a:rPr>
              <a:t>2. Multi Layer Perceptron Model</a:t>
            </a:r>
          </a:p>
          <a:p>
            <a:pPr marL="34290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 smtClean="0">
                <a:solidFill>
                  <a:srgbClr val="FF0000"/>
                </a:solidFill>
                <a:latin typeface="Book Antiqua" pitchFamily="18" charset="0"/>
              </a:rPr>
              <a:t>1. </a:t>
            </a:r>
            <a:r>
              <a:rPr lang="en-US" sz="2400" b="1" u="sng" dirty="0">
                <a:solidFill>
                  <a:srgbClr val="FF0000"/>
                </a:solidFill>
                <a:latin typeface="Book Antiqua" pitchFamily="18" charset="0"/>
              </a:rPr>
              <a:t>Single Layer Perceptron </a:t>
            </a:r>
            <a:r>
              <a:rPr lang="en-US" sz="2400" b="1" u="sng" dirty="0" smtClean="0">
                <a:solidFill>
                  <a:srgbClr val="FF0000"/>
                </a:solidFill>
                <a:latin typeface="Book Antiqua" pitchFamily="18" charset="0"/>
              </a:rPr>
              <a:t>Model: </a:t>
            </a:r>
            <a:r>
              <a:rPr lang="en-US" sz="2400" dirty="0">
                <a:latin typeface="Book Antiqua" pitchFamily="18" charset="0"/>
              </a:rPr>
              <a:t>The </a:t>
            </a:r>
            <a:r>
              <a:rPr lang="en-US" sz="2400" b="1" dirty="0">
                <a:solidFill>
                  <a:srgbClr val="008000"/>
                </a:solidFill>
                <a:latin typeface="Book Antiqua" pitchFamily="18" charset="0"/>
              </a:rPr>
              <a:t>main objective </a:t>
            </a:r>
            <a:r>
              <a:rPr lang="en-US" sz="2400" dirty="0">
                <a:latin typeface="Book Antiqua" pitchFamily="18" charset="0"/>
              </a:rPr>
              <a:t>of the single-layer perceptron model is </a:t>
            </a:r>
            <a:r>
              <a:rPr lang="en-US" sz="2400" b="1" dirty="0">
                <a:solidFill>
                  <a:srgbClr val="870581"/>
                </a:solidFill>
                <a:latin typeface="Book Antiqua" pitchFamily="18" charset="0"/>
              </a:rPr>
              <a:t>to analyze the linearly separable objects</a:t>
            </a:r>
            <a:r>
              <a:rPr lang="en-US" sz="2400" dirty="0">
                <a:latin typeface="Book Antiqua" pitchFamily="18" charset="0"/>
              </a:rPr>
              <a:t> with </a:t>
            </a:r>
            <a:r>
              <a:rPr lang="en-US" sz="2400" b="1" dirty="0">
                <a:solidFill>
                  <a:srgbClr val="0000FF"/>
                </a:solidFill>
                <a:latin typeface="Book Antiqua" pitchFamily="18" charset="0"/>
              </a:rPr>
              <a:t>binary outcomes</a:t>
            </a:r>
            <a:r>
              <a:rPr lang="en-US" sz="2400" dirty="0" smtClean="0">
                <a:latin typeface="Book Antiqua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itchFamily="18" charset="0"/>
              </a:rPr>
              <a:t>Perceptrons can represent all of the </a:t>
            </a:r>
            <a:r>
              <a:rPr lang="en-US" sz="2400" dirty="0">
                <a:latin typeface="Book Antiqua" pitchFamily="18" charset="0"/>
              </a:rPr>
              <a:t>Boolean Functions , </a:t>
            </a:r>
            <a:r>
              <a:rPr lang="en-US" sz="2400" b="1" u="sng" dirty="0">
                <a:solidFill>
                  <a:srgbClr val="870581"/>
                </a:solidFill>
                <a:latin typeface="Book Antiqua" pitchFamily="18" charset="0"/>
              </a:rPr>
              <a:t>AND, </a:t>
            </a:r>
            <a:r>
              <a:rPr lang="en-US" sz="2400" b="1" u="sng" dirty="0" smtClean="0">
                <a:solidFill>
                  <a:srgbClr val="870581"/>
                </a:solidFill>
                <a:latin typeface="Book Antiqua" pitchFamily="18" charset="0"/>
              </a:rPr>
              <a:t>OR ,NAND,NOR </a:t>
            </a:r>
            <a:r>
              <a:rPr lang="en-US" sz="2400" dirty="0" smtClean="0">
                <a:latin typeface="Book Antiqua" pitchFamily="18" charset="0"/>
              </a:rPr>
              <a:t>can </a:t>
            </a:r>
            <a:r>
              <a:rPr lang="en-US" sz="2400" dirty="0">
                <a:latin typeface="Book Antiqua" pitchFamily="18" charset="0"/>
              </a:rPr>
              <a:t>be solved the Perceptron </a:t>
            </a:r>
            <a:endParaRPr lang="en-US" sz="2400" dirty="0" smtClean="0"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itchFamily="18" charset="0"/>
              </a:rPr>
              <a:t>Single Layer perceptron , </a:t>
            </a:r>
            <a:r>
              <a:rPr lang="en-US" sz="2400" b="1" dirty="0" smtClean="0">
                <a:solidFill>
                  <a:srgbClr val="008000"/>
                </a:solidFill>
                <a:latin typeface="Book Antiqua" pitchFamily="18" charset="0"/>
              </a:rPr>
              <a:t>can only solve </a:t>
            </a:r>
            <a:r>
              <a:rPr lang="en-US" sz="2400" b="1" u="sng" dirty="0" smtClean="0">
                <a:solidFill>
                  <a:srgbClr val="0000FF"/>
                </a:solidFill>
                <a:latin typeface="Book Antiqua" pitchFamily="18" charset="0"/>
              </a:rPr>
              <a:t>Linearly Separable Problems.</a:t>
            </a:r>
          </a:p>
        </p:txBody>
      </p:sp>
    </p:spTree>
    <p:extLst>
      <p:ext uri="{BB962C8B-B14F-4D97-AF65-F5344CB8AC3E}">
        <p14:creationId xmlns:p14="http://schemas.microsoft.com/office/powerpoint/2010/main" val="260626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152400"/>
            <a:ext cx="8603668" cy="2308324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itchFamily="18" charset="0"/>
              </a:rPr>
              <a:t>Some of the </a:t>
            </a:r>
            <a:r>
              <a:rPr lang="en-US" sz="2400" b="1" dirty="0" smtClean="0">
                <a:latin typeface="Book Antiqua" pitchFamily="18" charset="0"/>
              </a:rPr>
              <a:t>Boolean Functions cannot represent the Single Perceptron, </a:t>
            </a:r>
            <a:r>
              <a:rPr lang="en-US" sz="2400" dirty="0" smtClean="0">
                <a:latin typeface="Book Antiqua" pitchFamily="18" charset="0"/>
              </a:rPr>
              <a:t>Such as  </a:t>
            </a:r>
            <a:r>
              <a:rPr lang="en-US" sz="2400" b="1" dirty="0">
                <a:solidFill>
                  <a:srgbClr val="0000FF"/>
                </a:solidFill>
                <a:latin typeface="Book Antiqua" pitchFamily="18" charset="0"/>
              </a:rPr>
              <a:t>XOR function </a:t>
            </a:r>
            <a:r>
              <a:rPr lang="en-US" sz="2400" dirty="0">
                <a:latin typeface="Book Antiqua" pitchFamily="18" charset="0"/>
              </a:rPr>
              <a:t>is </a:t>
            </a:r>
            <a:r>
              <a:rPr lang="en-US" sz="2400" b="1" u="sng" dirty="0">
                <a:solidFill>
                  <a:srgbClr val="990000"/>
                </a:solidFill>
                <a:latin typeface="Book Antiqua" pitchFamily="18" charset="0"/>
              </a:rPr>
              <a:t>not linearly separable, </a:t>
            </a:r>
            <a:r>
              <a:rPr lang="en-US" sz="2400" dirty="0">
                <a:latin typeface="Book Antiqua" pitchFamily="18" charset="0"/>
              </a:rPr>
              <a:t>it really is impossible for </a:t>
            </a:r>
            <a:r>
              <a:rPr lang="en-US" sz="2400" b="1" dirty="0">
                <a:solidFill>
                  <a:srgbClr val="008000"/>
                </a:solidFill>
                <a:latin typeface="Book Antiqua" pitchFamily="18" charset="0"/>
              </a:rPr>
              <a:t>a single </a:t>
            </a:r>
            <a:r>
              <a:rPr lang="en-US" sz="2400" b="1" dirty="0" smtClean="0">
                <a:solidFill>
                  <a:srgbClr val="008000"/>
                </a:solidFill>
                <a:latin typeface="Book Antiqua" pitchFamily="18" charset="0"/>
              </a:rPr>
              <a:t>hyper plane </a:t>
            </a:r>
            <a:r>
              <a:rPr lang="en-US" sz="2400" b="1" dirty="0">
                <a:solidFill>
                  <a:srgbClr val="008000"/>
                </a:solidFill>
                <a:latin typeface="Book Antiqua" pitchFamily="18" charset="0"/>
              </a:rPr>
              <a:t>to separate it</a:t>
            </a:r>
            <a:r>
              <a:rPr lang="en-US" sz="2400" dirty="0">
                <a:latin typeface="Book Antiqua" pitchFamily="18" charset="0"/>
              </a:rPr>
              <a:t>.</a:t>
            </a: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247" y="2667000"/>
            <a:ext cx="2729753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171" y="2667000"/>
            <a:ext cx="28194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68504" y="5562600"/>
            <a:ext cx="295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Linearly Separable  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873171" y="5598885"/>
            <a:ext cx="295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Not Linearly Separable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0480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685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IN" sz="44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Topics</a:t>
            </a:r>
            <a:endParaRPr lang="en-US" sz="4400" b="1" dirty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382000" cy="5334000"/>
          </a:xfrm>
        </p:spPr>
        <p:txBody>
          <a:bodyPr>
            <a:normAutofit lnSpcReduction="10000"/>
          </a:bodyPr>
          <a:lstStyle/>
          <a:p>
            <a:pPr marL="109728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4000" b="1" u="sng" dirty="0" smtClean="0">
                <a:solidFill>
                  <a:srgbClr val="FF3399"/>
                </a:solidFill>
                <a:latin typeface="Baskerville Old Face" pitchFamily="18" charset="0"/>
              </a:rPr>
              <a:t>Topics 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500" b="1" dirty="0" smtClean="0">
                <a:solidFill>
                  <a:srgbClr val="870581"/>
                </a:solidFill>
                <a:latin typeface="Baskerville Old Face" pitchFamily="18" charset="0"/>
              </a:rPr>
              <a:t>Perceptron's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500" b="1" dirty="0" smtClean="0">
                <a:solidFill>
                  <a:srgbClr val="990000"/>
                </a:solidFill>
                <a:latin typeface="Baskerville Old Face" pitchFamily="18" charset="0"/>
              </a:rPr>
              <a:t>Representation of power of Perceptron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500" b="1" dirty="0" smtClean="0">
                <a:solidFill>
                  <a:srgbClr val="FF0000"/>
                </a:solidFill>
                <a:latin typeface="Baskerville Old Face" pitchFamily="18" charset="0"/>
              </a:rPr>
              <a:t>Perceptron Training Rule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0000FF"/>
                </a:solidFill>
                <a:latin typeface="Baskerville Old Face" pitchFamily="18" charset="0"/>
              </a:rPr>
              <a:t>AND Gate </a:t>
            </a:r>
            <a:r>
              <a:rPr lang="en-US" sz="3200" b="1" dirty="0" smtClean="0">
                <a:latin typeface="Baskerville Old Face" pitchFamily="18" charset="0"/>
              </a:rPr>
              <a:t>using </a:t>
            </a:r>
            <a:r>
              <a:rPr lang="en-US" sz="3200" b="1" dirty="0" smtClean="0">
                <a:solidFill>
                  <a:srgbClr val="008000"/>
                </a:solidFill>
                <a:latin typeface="Baskerville Old Face" pitchFamily="18" charset="0"/>
              </a:rPr>
              <a:t>Perceptron Training Rule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870581"/>
                </a:solidFill>
                <a:latin typeface="Baskerville Old Face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Baskerville Old Face" pitchFamily="18" charset="0"/>
              </a:rPr>
              <a:t>OR Gate </a:t>
            </a:r>
            <a:r>
              <a:rPr lang="en-US" sz="3200" b="1" dirty="0" smtClean="0">
                <a:latin typeface="Baskerville Old Face" pitchFamily="18" charset="0"/>
              </a:rPr>
              <a:t>using</a:t>
            </a:r>
            <a:r>
              <a:rPr lang="en-US" sz="3200" b="1" dirty="0" smtClean="0">
                <a:solidFill>
                  <a:srgbClr val="870581"/>
                </a:solidFill>
                <a:latin typeface="Baskerville Old Face" pitchFamily="18" charset="0"/>
              </a:rPr>
              <a:t> </a:t>
            </a:r>
            <a:r>
              <a:rPr lang="en-US" sz="3200" b="1" dirty="0" smtClean="0">
                <a:solidFill>
                  <a:srgbClr val="008000"/>
                </a:solidFill>
                <a:latin typeface="Baskerville Old Face" pitchFamily="18" charset="0"/>
              </a:rPr>
              <a:t>Perceptron Training Rule</a:t>
            </a:r>
          </a:p>
          <a:p>
            <a:pPr marL="731520" lvl="2" indent="0">
              <a:lnSpc>
                <a:spcPct val="150000"/>
              </a:lnSpc>
              <a:buNone/>
            </a:pPr>
            <a:endParaRPr lang="en-US" sz="3200" b="1" dirty="0" smtClean="0">
              <a:solidFill>
                <a:srgbClr val="870581"/>
              </a:solidFill>
              <a:latin typeface="Baskerville Old Face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500" b="1" dirty="0" smtClean="0">
              <a:solidFill>
                <a:srgbClr val="870581"/>
              </a:solidFill>
              <a:latin typeface="Baskerville Old Face" pitchFamily="18" charset="0"/>
            </a:endParaRP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 b="1" dirty="0">
              <a:solidFill>
                <a:srgbClr val="0000CC"/>
              </a:solidFill>
              <a:latin typeface="Baskerville Old Face" pitchFamily="18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endParaRPr lang="en-US" sz="3600" b="1" dirty="0" smtClean="0">
              <a:solidFill>
                <a:srgbClr val="FF0000"/>
              </a:solidFill>
              <a:latin typeface="Baskerville Old Face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85800"/>
            <a:ext cx="8603668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>
                <a:solidFill>
                  <a:srgbClr val="FF0000"/>
                </a:solidFill>
                <a:latin typeface="Book Antiqua" pitchFamily="18" charset="0"/>
              </a:rPr>
              <a:t>2</a:t>
            </a:r>
            <a:r>
              <a:rPr lang="en-US" sz="2400" b="1" u="sng" dirty="0" smtClean="0">
                <a:solidFill>
                  <a:srgbClr val="FF0000"/>
                </a:solidFill>
                <a:latin typeface="Book Antiqua" pitchFamily="18" charset="0"/>
              </a:rPr>
              <a:t>. Multi </a:t>
            </a:r>
            <a:r>
              <a:rPr lang="en-US" sz="2400" b="1" u="sng" dirty="0">
                <a:solidFill>
                  <a:srgbClr val="FF0000"/>
                </a:solidFill>
                <a:latin typeface="Book Antiqua" pitchFamily="18" charset="0"/>
              </a:rPr>
              <a:t>Layer Perceptron </a:t>
            </a:r>
            <a:r>
              <a:rPr lang="en-US" sz="2400" b="1" u="sng" dirty="0" smtClean="0">
                <a:solidFill>
                  <a:srgbClr val="FF0000"/>
                </a:solidFill>
                <a:latin typeface="Book Antiqua" pitchFamily="18" charset="0"/>
              </a:rPr>
              <a:t>Model: </a:t>
            </a:r>
            <a:r>
              <a:rPr lang="en-US" sz="2400" dirty="0">
                <a:latin typeface="Book Antiqua" pitchFamily="18" charset="0"/>
              </a:rPr>
              <a:t>Like a single-layer perceptron model, a multi-layer perceptron model also has the same model structure but has a </a:t>
            </a:r>
            <a:r>
              <a:rPr lang="en-US" sz="2400" b="1" dirty="0">
                <a:solidFill>
                  <a:srgbClr val="008000"/>
                </a:solidFill>
                <a:latin typeface="Book Antiqua" pitchFamily="18" charset="0"/>
              </a:rPr>
              <a:t>greater number of hidden layers</a:t>
            </a:r>
            <a:r>
              <a:rPr lang="en-US" sz="2400" b="1" dirty="0" smtClean="0">
                <a:solidFill>
                  <a:srgbClr val="008000"/>
                </a:solidFill>
                <a:latin typeface="Book Antiqua" pitchFamily="18" charset="0"/>
              </a:rPr>
              <a:t>.</a:t>
            </a:r>
          </a:p>
          <a:p>
            <a:pPr marL="34290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itchFamily="18" charset="0"/>
              </a:rPr>
              <a:t>The multi-layer perceptron model is also known as the </a:t>
            </a:r>
            <a:r>
              <a:rPr lang="en-US" sz="2400" b="1" dirty="0" smtClean="0">
                <a:solidFill>
                  <a:srgbClr val="008000"/>
                </a:solidFill>
                <a:latin typeface="Book Antiqua" pitchFamily="18" charset="0"/>
              </a:rPr>
              <a:t>Back Propagation </a:t>
            </a:r>
            <a:r>
              <a:rPr lang="en-US" sz="2400" b="1" dirty="0">
                <a:solidFill>
                  <a:srgbClr val="008000"/>
                </a:solidFill>
                <a:latin typeface="Book Antiqua" pitchFamily="18" charset="0"/>
              </a:rPr>
              <a:t>A</a:t>
            </a:r>
            <a:r>
              <a:rPr lang="en-US" sz="2400" b="1" dirty="0" smtClean="0">
                <a:solidFill>
                  <a:srgbClr val="008000"/>
                </a:solidFill>
                <a:latin typeface="Book Antiqua" pitchFamily="18" charset="0"/>
              </a:rPr>
              <a:t>lgorithm.</a:t>
            </a:r>
          </a:p>
          <a:p>
            <a:pPr marL="34290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itchFamily="18" charset="0"/>
              </a:rPr>
              <a:t>Hence, </a:t>
            </a:r>
            <a:r>
              <a:rPr lang="en-US" sz="2400" b="1" dirty="0">
                <a:latin typeface="Book Antiqua" pitchFamily="18" charset="0"/>
              </a:rPr>
              <a:t>a multi-layered perceptron model </a:t>
            </a:r>
            <a:r>
              <a:rPr lang="en-US" sz="2400" dirty="0">
                <a:latin typeface="Book Antiqua" pitchFamily="18" charset="0"/>
              </a:rPr>
              <a:t>has considered </a:t>
            </a:r>
            <a:r>
              <a:rPr lang="en-US" sz="2400" dirty="0" smtClean="0">
                <a:latin typeface="Book Antiqua" pitchFamily="18" charset="0"/>
              </a:rPr>
              <a:t>as </a:t>
            </a:r>
            <a:r>
              <a:rPr lang="en-US" sz="2400" b="1" dirty="0" smtClean="0">
                <a:latin typeface="Book Antiqua" pitchFamily="18" charset="0"/>
              </a:rPr>
              <a:t>artificial </a:t>
            </a:r>
            <a:r>
              <a:rPr lang="en-US" sz="2400" b="1" dirty="0">
                <a:latin typeface="Book Antiqua" pitchFamily="18" charset="0"/>
              </a:rPr>
              <a:t>neural networks </a:t>
            </a:r>
            <a:r>
              <a:rPr lang="en-US" sz="2400" dirty="0">
                <a:latin typeface="Book Antiqua" pitchFamily="18" charset="0"/>
              </a:rPr>
              <a:t>having </a:t>
            </a:r>
            <a:r>
              <a:rPr lang="en-US" sz="2400" b="1" dirty="0">
                <a:solidFill>
                  <a:srgbClr val="008000"/>
                </a:solidFill>
                <a:latin typeface="Book Antiqua" pitchFamily="18" charset="0"/>
              </a:rPr>
              <a:t>various layers </a:t>
            </a:r>
            <a:r>
              <a:rPr lang="en-US" sz="2400" dirty="0">
                <a:latin typeface="Book Antiqua" pitchFamily="18" charset="0"/>
              </a:rPr>
              <a:t>in which </a:t>
            </a:r>
            <a:r>
              <a:rPr lang="en-US" sz="2400" b="1" dirty="0">
                <a:solidFill>
                  <a:srgbClr val="0000FF"/>
                </a:solidFill>
                <a:latin typeface="Book Antiqua" pitchFamily="18" charset="0"/>
              </a:rPr>
              <a:t>activation function does not remain linear</a:t>
            </a:r>
            <a:r>
              <a:rPr lang="en-US" sz="2400" dirty="0">
                <a:latin typeface="Book Antiqua" pitchFamily="18" charset="0"/>
              </a:rPr>
              <a:t>, similar to a single layer perceptron model. </a:t>
            </a:r>
          </a:p>
        </p:txBody>
      </p:sp>
    </p:spTree>
    <p:extLst>
      <p:ext uri="{BB962C8B-B14F-4D97-AF65-F5344CB8AC3E}">
        <p14:creationId xmlns:p14="http://schemas.microsoft.com/office/powerpoint/2010/main" val="159037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85800"/>
            <a:ext cx="8603668" cy="341632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Book Antiqua" pitchFamily="18" charset="0"/>
              </a:rPr>
              <a:t>Instead </a:t>
            </a:r>
            <a:r>
              <a:rPr lang="en-US" sz="2400" b="1" dirty="0">
                <a:latin typeface="Book Antiqua" pitchFamily="18" charset="0"/>
              </a:rPr>
              <a:t>of linear, </a:t>
            </a:r>
            <a:r>
              <a:rPr lang="en-US" sz="2400" dirty="0">
                <a:latin typeface="Book Antiqua" pitchFamily="18" charset="0"/>
              </a:rPr>
              <a:t>activation function can be executed as </a:t>
            </a:r>
            <a:r>
              <a:rPr lang="en-US" sz="2400" b="1" dirty="0">
                <a:solidFill>
                  <a:srgbClr val="0000FF"/>
                </a:solidFill>
                <a:latin typeface="Book Antiqua" pitchFamily="18" charset="0"/>
              </a:rPr>
              <a:t>sigmoid, </a:t>
            </a:r>
            <a:r>
              <a:rPr lang="en-US" sz="2400" b="1" dirty="0" err="1">
                <a:solidFill>
                  <a:srgbClr val="0000FF"/>
                </a:solidFill>
                <a:latin typeface="Book Antiqua" pitchFamily="18" charset="0"/>
              </a:rPr>
              <a:t>TanH</a:t>
            </a:r>
            <a:r>
              <a:rPr lang="en-US" sz="2400" b="1" dirty="0">
                <a:solidFill>
                  <a:srgbClr val="0000FF"/>
                </a:solidFill>
                <a:latin typeface="Book Antiqua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Book Antiqua" pitchFamily="18" charset="0"/>
              </a:rPr>
              <a:t>ReLU</a:t>
            </a:r>
            <a:r>
              <a:rPr lang="en-US" sz="2400" b="1" dirty="0">
                <a:solidFill>
                  <a:srgbClr val="0000FF"/>
                </a:solidFill>
                <a:latin typeface="Book Antiqua" pitchFamily="18" charset="0"/>
              </a:rPr>
              <a:t>, etc., for deployment</a:t>
            </a:r>
            <a:r>
              <a:rPr lang="en-US" sz="2400" b="1" dirty="0" smtClean="0">
                <a:solidFill>
                  <a:srgbClr val="0000FF"/>
                </a:solidFill>
                <a:latin typeface="Book Antiqua" pitchFamily="18" charset="0"/>
              </a:rPr>
              <a:t>.</a:t>
            </a:r>
          </a:p>
          <a:p>
            <a:pPr marL="34290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itchFamily="18" charset="0"/>
              </a:rPr>
              <a:t>A multi-layer perceptron model has </a:t>
            </a:r>
            <a:r>
              <a:rPr lang="en-US" sz="2400" b="1" dirty="0">
                <a:solidFill>
                  <a:srgbClr val="990000"/>
                </a:solidFill>
                <a:latin typeface="Book Antiqua" pitchFamily="18" charset="0"/>
              </a:rPr>
              <a:t>greater processing power </a:t>
            </a:r>
            <a:r>
              <a:rPr lang="en-US" sz="2400" dirty="0">
                <a:latin typeface="Book Antiqua" pitchFamily="18" charset="0"/>
              </a:rPr>
              <a:t>and can </a:t>
            </a:r>
            <a:r>
              <a:rPr lang="en-US" sz="2400" b="1" dirty="0">
                <a:latin typeface="Book Antiqua" pitchFamily="18" charset="0"/>
              </a:rPr>
              <a:t>process</a:t>
            </a:r>
            <a:r>
              <a:rPr lang="en-US" sz="2400" dirty="0">
                <a:latin typeface="Book Antiqua" pitchFamily="18" charset="0"/>
              </a:rPr>
              <a:t> </a:t>
            </a:r>
            <a:r>
              <a:rPr lang="en-US" sz="2400" b="1" u="sng" dirty="0">
                <a:solidFill>
                  <a:srgbClr val="870581"/>
                </a:solidFill>
                <a:latin typeface="Book Antiqua" pitchFamily="18" charset="0"/>
              </a:rPr>
              <a:t>linear and non-linear </a:t>
            </a:r>
            <a:r>
              <a:rPr lang="en-US" sz="2400" b="1" u="sng" dirty="0" smtClean="0">
                <a:solidFill>
                  <a:srgbClr val="870581"/>
                </a:solidFill>
                <a:latin typeface="Book Antiqua" pitchFamily="18" charset="0"/>
              </a:rPr>
              <a:t>patterns</a:t>
            </a:r>
            <a:r>
              <a:rPr lang="en-US" sz="2400" dirty="0" smtClean="0">
                <a:latin typeface="Book Antiqua" pitchFamily="18" charset="0"/>
              </a:rPr>
              <a:t>.</a:t>
            </a:r>
          </a:p>
          <a:p>
            <a:pPr marL="34290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itchFamily="18" charset="0"/>
              </a:rPr>
              <a:t>Further</a:t>
            </a:r>
            <a:r>
              <a:rPr lang="en-US" sz="2400" dirty="0">
                <a:latin typeface="Book Antiqua" pitchFamily="18" charset="0"/>
              </a:rPr>
              <a:t>, it can also </a:t>
            </a:r>
            <a:r>
              <a:rPr lang="en-US" sz="2400" b="1" dirty="0">
                <a:solidFill>
                  <a:srgbClr val="0000FF"/>
                </a:solidFill>
                <a:latin typeface="Book Antiqua" pitchFamily="18" charset="0"/>
              </a:rPr>
              <a:t>implement logic gates </a:t>
            </a:r>
            <a:r>
              <a:rPr lang="en-US" sz="2400" dirty="0">
                <a:latin typeface="Book Antiqua" pitchFamily="18" charset="0"/>
              </a:rPr>
              <a:t>such as </a:t>
            </a:r>
            <a:r>
              <a:rPr lang="en-US" sz="2000" b="1" dirty="0">
                <a:solidFill>
                  <a:srgbClr val="FF0000"/>
                </a:solidFill>
                <a:latin typeface="Book Antiqua" pitchFamily="18" charset="0"/>
              </a:rPr>
              <a:t>AND, OR, XOR, NAND, NOT, XNOR, NOR.</a:t>
            </a:r>
            <a:endParaRPr lang="en-US" sz="24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5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76200"/>
            <a:ext cx="7772400" cy="990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Representation of power of perceptron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9458" name="Picture 2" descr="https://miro.medium.com/max/700/1*Tc8UgR_fjI_h0p3y4H9Mw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229600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00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Example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07" y="685800"/>
            <a:ext cx="7974693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85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001000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72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44196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So , the Final weights, b= -0.8 , W1 = 0.7 , W2 = 0.7</a:t>
            </a:r>
          </a:p>
          <a:p>
            <a:endParaRPr lang="en-US" sz="2400" b="1" dirty="0">
              <a:latin typeface="Book Antiqua" pitchFamily="18" charset="0"/>
            </a:endParaRPr>
          </a:p>
          <a:p>
            <a:r>
              <a:rPr lang="en-US" sz="2400" b="1" dirty="0" smtClean="0">
                <a:latin typeface="Book Antiqua" pitchFamily="18" charset="0"/>
              </a:rPr>
              <a:t>By using these weights, All Classified Correctly.  </a:t>
            </a:r>
            <a:endParaRPr lang="en-US" sz="2400" b="1" dirty="0">
              <a:latin typeface="Book Antiqu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36" y="914400"/>
            <a:ext cx="8186964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30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Example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305800" cy="49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19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32" y="838200"/>
            <a:ext cx="8400468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09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70" y="990600"/>
            <a:ext cx="8004629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4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76200"/>
            <a:ext cx="7772400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Perceptron Learning Rule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762000"/>
            <a:ext cx="8603668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itchFamily="18" charset="0"/>
              </a:rPr>
              <a:t>In this Rule, </a:t>
            </a:r>
            <a:r>
              <a:rPr lang="en-US" sz="2400" b="1" dirty="0" smtClean="0">
                <a:solidFill>
                  <a:srgbClr val="870581"/>
                </a:solidFill>
                <a:latin typeface="Book Antiqua" pitchFamily="18" charset="0"/>
              </a:rPr>
              <a:t>First begin with random weights</a:t>
            </a:r>
            <a:r>
              <a:rPr lang="en-US" sz="2400" dirty="0" smtClean="0">
                <a:latin typeface="Book Antiqua" pitchFamily="18" charset="0"/>
              </a:rPr>
              <a:t>, then </a:t>
            </a:r>
            <a:r>
              <a:rPr lang="en-US" sz="2400" b="1" dirty="0" smtClean="0">
                <a:solidFill>
                  <a:srgbClr val="990000"/>
                </a:solidFill>
                <a:latin typeface="Book Antiqua" pitchFamily="18" charset="0"/>
              </a:rPr>
              <a:t>iteratively apply the perceptron </a:t>
            </a:r>
            <a:r>
              <a:rPr lang="en-US" sz="2400" dirty="0" smtClean="0">
                <a:latin typeface="Book Antiqua" pitchFamily="18" charset="0"/>
              </a:rPr>
              <a:t>to </a:t>
            </a:r>
            <a:r>
              <a:rPr lang="en-US" sz="2400" b="1" dirty="0" smtClean="0">
                <a:solidFill>
                  <a:srgbClr val="0033CC"/>
                </a:solidFill>
                <a:latin typeface="Book Antiqua" pitchFamily="18" charset="0"/>
              </a:rPr>
              <a:t>each training example</a:t>
            </a:r>
            <a:r>
              <a:rPr lang="en-US" sz="2400" dirty="0" smtClean="0">
                <a:latin typeface="Book Antiqua" pitchFamily="18" charset="0"/>
              </a:rPr>
              <a:t>, </a:t>
            </a:r>
            <a:r>
              <a:rPr lang="en-US" sz="2400" b="1" dirty="0" smtClean="0">
                <a:solidFill>
                  <a:srgbClr val="FF0000"/>
                </a:solidFill>
                <a:latin typeface="Book Antiqua" pitchFamily="18" charset="0"/>
              </a:rPr>
              <a:t>modify the perceptron weights</a:t>
            </a:r>
            <a:r>
              <a:rPr lang="en-US" sz="2400" dirty="0" smtClean="0">
                <a:latin typeface="Book Antiqua" pitchFamily="18" charset="0"/>
              </a:rPr>
              <a:t> </a:t>
            </a:r>
            <a:r>
              <a:rPr lang="en-US" sz="2400" b="1" dirty="0" smtClean="0">
                <a:latin typeface="Book Antiqua" pitchFamily="18" charset="0"/>
              </a:rPr>
              <a:t>whenever it </a:t>
            </a:r>
            <a:r>
              <a:rPr lang="en-US" sz="2400" b="1" dirty="0" smtClean="0">
                <a:solidFill>
                  <a:srgbClr val="870581"/>
                </a:solidFill>
                <a:latin typeface="Book Antiqua" pitchFamily="18" charset="0"/>
              </a:rPr>
              <a:t>misclassifies</a:t>
            </a:r>
            <a:r>
              <a:rPr lang="en-US" sz="2400" b="1" dirty="0" smtClean="0">
                <a:latin typeface="Book Antiqua" pitchFamily="18" charset="0"/>
              </a:rPr>
              <a:t> an example.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29000"/>
            <a:ext cx="696277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64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Perceptron</a:t>
            </a:r>
            <a:endParaRPr lang="en-US" sz="36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59332" y="762000"/>
            <a:ext cx="8603668" cy="507831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  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Perceptron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is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an Artificial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Neuron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Frank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Rosenblatt (1928 – 1971)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was an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American psychologist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notable in the field of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Artificial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Intelligence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1957 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, he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"invented"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 </a:t>
            </a:r>
            <a:r>
              <a:rPr lang="en-US" sz="2400" b="1" dirty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Perceptron program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on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an IBM 704 computer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at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Cornell Aeronautical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Laboratory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The Neurons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receive input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from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our senses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by </a:t>
            </a:r>
            <a:r>
              <a:rPr lang="en-US" sz="2400" b="1" dirty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electrical </a:t>
            </a:r>
            <a:r>
              <a:rPr lang="en-US" sz="2400" b="1" dirty="0" smtClean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signals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store information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to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make decisions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based on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previous input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So, A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Perceptron Unit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used to build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ANN 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System</a:t>
            </a: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76200"/>
            <a:ext cx="7772400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762000"/>
            <a:ext cx="8603668" cy="341632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itchFamily="18" charset="0"/>
              </a:rPr>
              <a:t>This </a:t>
            </a:r>
            <a:r>
              <a:rPr lang="en-US" sz="2400" b="1" dirty="0" smtClean="0">
                <a:solidFill>
                  <a:srgbClr val="870581"/>
                </a:solidFill>
                <a:latin typeface="Book Antiqua" pitchFamily="18" charset="0"/>
              </a:rPr>
              <a:t>process is repeated</a:t>
            </a:r>
            <a:r>
              <a:rPr lang="en-US" sz="2400" dirty="0" smtClean="0">
                <a:latin typeface="Book Antiqua" pitchFamily="18" charset="0"/>
              </a:rPr>
              <a:t>, </a:t>
            </a:r>
            <a:r>
              <a:rPr lang="en-US" sz="2400" b="1" dirty="0" smtClean="0">
                <a:latin typeface="Book Antiqua" pitchFamily="18" charset="0"/>
              </a:rPr>
              <a:t>iterating through the training examples</a:t>
            </a:r>
            <a:r>
              <a:rPr lang="en-US" sz="2400" dirty="0" smtClean="0">
                <a:latin typeface="Book Antiqua" pitchFamily="18" charset="0"/>
              </a:rPr>
              <a:t> </a:t>
            </a:r>
            <a:r>
              <a:rPr lang="en-US" sz="2400" b="1" dirty="0" smtClean="0">
                <a:solidFill>
                  <a:srgbClr val="0033CC"/>
                </a:solidFill>
                <a:latin typeface="Book Antiqua" pitchFamily="18" charset="0"/>
              </a:rPr>
              <a:t>as many times as needed </a:t>
            </a:r>
            <a:r>
              <a:rPr lang="en-US" sz="2400" dirty="0" smtClean="0">
                <a:latin typeface="Book Antiqua" pitchFamily="18" charset="0"/>
              </a:rPr>
              <a:t>until </a:t>
            </a:r>
            <a:r>
              <a:rPr lang="en-US" sz="2400" b="1" dirty="0" smtClean="0">
                <a:latin typeface="Book Antiqua" pitchFamily="18" charset="0"/>
              </a:rPr>
              <a:t>the perceptron </a:t>
            </a:r>
            <a:r>
              <a:rPr lang="en-US" sz="2400" b="1" dirty="0" smtClean="0">
                <a:solidFill>
                  <a:srgbClr val="FF0000"/>
                </a:solidFill>
                <a:latin typeface="Book Antiqua" pitchFamily="18" charset="0"/>
              </a:rPr>
              <a:t>classifies  all  training examples correctly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itchFamily="18" charset="0"/>
              </a:rPr>
              <a:t>Here, </a:t>
            </a:r>
            <a:r>
              <a:rPr lang="en-US" sz="2400" b="1" dirty="0">
                <a:solidFill>
                  <a:srgbClr val="870581"/>
                </a:solidFill>
                <a:latin typeface="Book Antiqua" pitchFamily="18" charset="0"/>
              </a:rPr>
              <a:t>Weights are modified </a:t>
            </a:r>
            <a:r>
              <a:rPr lang="en-US" sz="2400" dirty="0">
                <a:latin typeface="Book Antiqua" pitchFamily="18" charset="0"/>
              </a:rPr>
              <a:t>at </a:t>
            </a:r>
            <a:r>
              <a:rPr lang="en-US" sz="2400" b="1" dirty="0">
                <a:solidFill>
                  <a:srgbClr val="33CC33"/>
                </a:solidFill>
                <a:latin typeface="Book Antiqua" pitchFamily="18" charset="0"/>
              </a:rPr>
              <a:t>each step </a:t>
            </a:r>
            <a:r>
              <a:rPr lang="en-US" sz="2400" dirty="0">
                <a:latin typeface="Book Antiqua" pitchFamily="18" charset="0"/>
              </a:rPr>
              <a:t>according to the </a:t>
            </a:r>
            <a:r>
              <a:rPr lang="en-US" sz="2400" b="1" u="sng" dirty="0">
                <a:solidFill>
                  <a:srgbClr val="FF0000"/>
                </a:solidFill>
                <a:latin typeface="Book Antiqua" pitchFamily="18" charset="0"/>
              </a:rPr>
              <a:t>Perceptron Training </a:t>
            </a:r>
            <a:r>
              <a:rPr lang="en-US" sz="2400" b="1" u="sng" dirty="0" smtClean="0">
                <a:solidFill>
                  <a:srgbClr val="FF0000"/>
                </a:solidFill>
                <a:latin typeface="Book Antiqua" pitchFamily="18" charset="0"/>
              </a:rPr>
              <a:t>Rule.</a:t>
            </a: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46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76200"/>
            <a:ext cx="7772400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Perceptron Learning Rule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762000"/>
            <a:ext cx="8603668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itchFamily="18" charset="0"/>
              </a:rPr>
              <a:t>This </a:t>
            </a:r>
            <a:r>
              <a:rPr lang="en-US" sz="2400" b="1" dirty="0">
                <a:latin typeface="Book Antiqua" pitchFamily="18" charset="0"/>
              </a:rPr>
              <a:t>rule revises </a:t>
            </a:r>
            <a:r>
              <a:rPr lang="en-US" sz="2400" dirty="0">
                <a:latin typeface="Book Antiqua" pitchFamily="18" charset="0"/>
              </a:rPr>
              <a:t>the </a:t>
            </a:r>
            <a:r>
              <a:rPr lang="en-US" sz="2400" b="1" dirty="0" smtClean="0">
                <a:solidFill>
                  <a:srgbClr val="0033CC"/>
                </a:solidFill>
                <a:latin typeface="Book Antiqua" pitchFamily="18" charset="0"/>
              </a:rPr>
              <a:t>weight, </a:t>
            </a:r>
            <a:r>
              <a:rPr lang="en-US" sz="2400" b="1" dirty="0" err="1" smtClean="0">
                <a:solidFill>
                  <a:srgbClr val="0033CC"/>
                </a:solidFill>
                <a:latin typeface="Book Antiqua" pitchFamily="18" charset="0"/>
              </a:rPr>
              <a:t>wi</a:t>
            </a:r>
            <a:r>
              <a:rPr lang="en-US" sz="2400" b="1" dirty="0" smtClean="0">
                <a:solidFill>
                  <a:srgbClr val="0033CC"/>
                </a:solidFill>
                <a:latin typeface="Book Antiqua" pitchFamily="18" charset="0"/>
              </a:rPr>
              <a:t> </a:t>
            </a:r>
            <a:r>
              <a:rPr lang="en-US" sz="2400" dirty="0">
                <a:latin typeface="Book Antiqua" pitchFamily="18" charset="0"/>
              </a:rPr>
              <a:t>associated with the </a:t>
            </a:r>
            <a:r>
              <a:rPr lang="en-US" sz="2400" b="1" dirty="0">
                <a:solidFill>
                  <a:srgbClr val="0033CC"/>
                </a:solidFill>
                <a:latin typeface="Book Antiqua" pitchFamily="18" charset="0"/>
              </a:rPr>
              <a:t>input </a:t>
            </a:r>
            <a:r>
              <a:rPr lang="en-US" sz="2400" b="1" dirty="0" smtClean="0">
                <a:solidFill>
                  <a:srgbClr val="0033CC"/>
                </a:solidFill>
                <a:latin typeface="Book Antiqua" pitchFamily="18" charset="0"/>
              </a:rPr>
              <a:t>xi</a:t>
            </a:r>
            <a:r>
              <a:rPr lang="en-US" sz="2400" dirty="0" smtClean="0">
                <a:latin typeface="Book Antiqua" pitchFamily="18" charset="0"/>
              </a:rPr>
              <a:t> </a:t>
            </a:r>
            <a:r>
              <a:rPr lang="en-US" sz="2400" dirty="0">
                <a:latin typeface="Book Antiqua" pitchFamily="18" charset="0"/>
              </a:rPr>
              <a:t>according to the rule</a:t>
            </a:r>
            <a:r>
              <a:rPr lang="en-US" sz="2400" dirty="0" smtClean="0">
                <a:latin typeface="Book Antiqua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>
              <a:solidFill>
                <a:srgbClr val="FF0000"/>
              </a:solidFill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Here, t = Targeted Output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	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  o = Actual Output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>
                <a:solidFill>
                  <a:srgbClr val="0033CC"/>
                </a:solidFill>
                <a:latin typeface="Book Antiqua" pitchFamily="18" charset="0"/>
              </a:rPr>
              <a:t>Learning Rate: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learning rate is a </a:t>
            </a:r>
            <a:r>
              <a:rPr lang="en-US" sz="24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hyperparameter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controls how much to change the model in response to the estimated error each time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model weights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updated</a:t>
            </a:r>
            <a:r>
              <a:rPr lang="en-US" sz="2400" b="1" dirty="0" smtClean="0"/>
              <a:t>.</a:t>
            </a: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1"/>
            <a:ext cx="6781800" cy="1295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96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76200"/>
            <a:ext cx="7772400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Algorithm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67657"/>
            <a:ext cx="7162800" cy="58855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55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84666"/>
            <a:ext cx="7772400" cy="11869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AND GATE </a:t>
            </a: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Perceptron  </a:t>
            </a:r>
            <a:b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Training  Rule 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1018" y="1524000"/>
            <a:ext cx="8541982" cy="507831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Truth Table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 of 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AND Gate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 is :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To design the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Perceptron Training Rule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, we need to have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Two Weights. 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	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86200"/>
            <a:ext cx="4953000" cy="45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586" y="1601398"/>
            <a:ext cx="2133600" cy="15771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48200"/>
            <a:ext cx="800100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81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1018" y="838200"/>
            <a:ext cx="8541982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Here,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Target Output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 is 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“0”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Actual Output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is 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“0”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So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  Both of them are same.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So, there is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no need of change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the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Weights</a:t>
            </a:r>
            <a:r>
              <a:rPr lang="en-US" sz="2400" b="1" u="sng" dirty="0" smtClean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.( no need of Weight Updation)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>
              <a:solidFill>
                <a:srgbClr val="00B05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 smtClean="0">
              <a:solidFill>
                <a:srgbClr val="00B05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>
              <a:solidFill>
                <a:srgbClr val="00B05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Here,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Target Output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is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“0”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Actual Output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is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“0”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 Both of them are same.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So, there is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no need of change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u="sng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Weights</a:t>
            </a:r>
            <a:r>
              <a:rPr lang="en-US" sz="2400" b="1" u="sng" dirty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.( no need of Weight Updation)</a:t>
            </a:r>
          </a:p>
          <a:p>
            <a:pPr algn="just">
              <a:lnSpc>
                <a:spcPct val="150000"/>
              </a:lnSpc>
            </a:pP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7696200" cy="13405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31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1018" y="838200"/>
            <a:ext cx="8541982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Here,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Target Output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 is 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“0”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Actual Output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is 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“1”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So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  Both of them </a:t>
            </a:r>
            <a:r>
              <a:rPr lang="en-US" sz="2400" b="1" dirty="0" smtClean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are not same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So, we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need to modify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the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Weights.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 the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Weights are modified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using the </a:t>
            </a:r>
            <a:r>
              <a:rPr lang="en-US" sz="2400" b="1" u="sng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Perceptron Rule</a:t>
            </a:r>
            <a:r>
              <a:rPr lang="en-US" sz="2400" b="1" u="sng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400" b="1" u="sng" dirty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Where, </a:t>
            </a:r>
            <a:r>
              <a:rPr lang="el-GR" sz="2400" b="1" dirty="0" smtClean="0">
                <a:solidFill>
                  <a:srgbClr val="870581"/>
                </a:solidFill>
              </a:rPr>
              <a:t>η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 = learning Rate =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0.5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and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	      </a:t>
            </a:r>
            <a:r>
              <a:rPr lang="en-US" sz="2400" b="1" dirty="0" smtClean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xi </a:t>
            </a:r>
            <a:r>
              <a:rPr lang="en-US" sz="2400" b="1" dirty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=(x1,x2) =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(1,0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315200" cy="1447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800600"/>
            <a:ext cx="2524125" cy="4954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81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1018" y="609600"/>
            <a:ext cx="8541982" cy="618630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So, we have to </a:t>
            </a:r>
            <a:r>
              <a:rPr lang="en-US" sz="2400" b="1" dirty="0" smtClean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apply these values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into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Perceptron Rule.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These are the 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two modified Weights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Now  </a:t>
            </a:r>
            <a:r>
              <a:rPr lang="en-US" sz="2400" b="1" u="sng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w1= 0.7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u="sng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w2= 0.6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So, again we have to 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apply this updated weights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to all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AND operations</a:t>
            </a:r>
            <a:r>
              <a:rPr lang="en-US" sz="2400" b="1" u="sng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So, that here we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can check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whether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these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two weights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classify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these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examples(AND Operations) 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correctly or Not.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412" y="1295400"/>
            <a:ext cx="3309193" cy="1398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76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322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1018" y="609600"/>
            <a:ext cx="8541982" cy="618630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So, the 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modified weights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are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Here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Target Output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is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“0”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Actual Output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is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“0”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 Both of them are same.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So, there is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no need of change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u="sng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Weights</a:t>
            </a:r>
            <a:r>
              <a:rPr lang="en-US" sz="2400" b="1" u="sng" dirty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.( no need of Weight Updation</a:t>
            </a:r>
            <a:r>
              <a:rPr lang="en-US" sz="2400" b="1" u="sng" dirty="0" smtClean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)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709" y="1295400"/>
            <a:ext cx="5562600" cy="45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23" y="2057400"/>
            <a:ext cx="6858000" cy="1339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05400"/>
            <a:ext cx="68580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59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322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1018" y="609600"/>
            <a:ext cx="8541982" cy="618630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Here,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Target Output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is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“0”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Actual Output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is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“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0.6”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This is not 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Greater than 1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So, there is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no need of change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u="sng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Weights</a:t>
            </a:r>
            <a:r>
              <a:rPr lang="en-US" sz="2400" b="1" u="sng" dirty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.( no need of Weight Updation</a:t>
            </a:r>
            <a:r>
              <a:rPr lang="en-US" sz="2400" b="1" u="sng" dirty="0" smtClean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)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>
              <a:solidFill>
                <a:srgbClr val="00B05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 smtClean="0">
              <a:solidFill>
                <a:srgbClr val="00B05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>
              <a:solidFill>
                <a:srgbClr val="00B05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 smtClean="0">
              <a:solidFill>
                <a:srgbClr val="00B05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Here,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Target Output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is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“0”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Actual Output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is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“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0.7”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This is not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Greater than 1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So, there is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no need of change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u="sng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Weights</a:t>
            </a:r>
            <a:r>
              <a:rPr lang="en-US" sz="2400" b="1" u="sng" dirty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.( no need of Weight Updation</a:t>
            </a:r>
            <a:r>
              <a:rPr lang="en-US" sz="2400" b="1" u="sng" dirty="0" smtClean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)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>
              <a:solidFill>
                <a:srgbClr val="00B05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45704"/>
            <a:ext cx="7620000" cy="15452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92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322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1018" y="609600"/>
            <a:ext cx="8541982" cy="618630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Here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Target Output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is 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“1”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Actual Output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is 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“1.3”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. Both are Same.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So, there is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no need of change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u="sng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Weights</a:t>
            </a:r>
            <a:r>
              <a:rPr lang="en-US" sz="2400" b="1" u="sng" dirty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.( no need of Weight Updation</a:t>
            </a:r>
            <a:r>
              <a:rPr lang="en-US" sz="2400" b="1" u="sng" dirty="0" smtClean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)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So, classified all training examples correctly with </a:t>
            </a:r>
          </a:p>
          <a:p>
            <a:pPr algn="just">
              <a:lnSpc>
                <a:spcPct val="150000"/>
              </a:lnSpc>
            </a:pPr>
            <a:endParaRPr lang="en-US" sz="2400" b="1" u="sng" dirty="0">
              <a:solidFill>
                <a:srgbClr val="0033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 smtClean="0">
              <a:solidFill>
                <a:srgbClr val="00B05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Hence, these are the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final Learned Parameters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w.r.to </a:t>
            </a:r>
            <a:r>
              <a:rPr lang="en-US" sz="2400" b="1" u="sng" dirty="0" smtClean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AND Gate</a:t>
            </a:r>
            <a:r>
              <a:rPr lang="en-US" sz="2400" b="1" u="sng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  Perceptron Training Rule.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76962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708" y="4712042"/>
            <a:ext cx="5909291" cy="6981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22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6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59332" y="762000"/>
            <a:ext cx="8603668" cy="341632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Perceptron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Machine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Learning algorithm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for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supervised learning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of various </a:t>
            </a:r>
            <a:r>
              <a:rPr lang="en-US" sz="2400" b="1" dirty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binary classification tasks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original Perceptron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was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designed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to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take a number of binary inputs,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and </a:t>
            </a: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produce one binary output (0 or 1).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99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41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6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70429"/>
            <a:ext cx="8077200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38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84666"/>
            <a:ext cx="7772400" cy="11869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OR GATE </a:t>
            </a: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Perceptron  </a:t>
            </a:r>
            <a:b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Training  Rule 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1018" y="1524000"/>
            <a:ext cx="8541982" cy="507831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Truth Table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 of 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OR Gate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 is :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To design the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Perceptron Training Rule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, we need to have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Two Weights. 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	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1671638"/>
            <a:ext cx="2233612" cy="145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91706"/>
            <a:ext cx="5219700" cy="4516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35286"/>
            <a:ext cx="6858000" cy="14369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59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1018" y="838200"/>
            <a:ext cx="8541982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Here,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Target Output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 is 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“0”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Actual Output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is 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“0”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So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  Both of them are same.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So, there is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no need of change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the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Weights</a:t>
            </a:r>
            <a:r>
              <a:rPr lang="en-US" sz="2400" b="1" u="sng" dirty="0" smtClean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.( no need of Weight Updation)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>
              <a:solidFill>
                <a:srgbClr val="00B05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 smtClean="0">
              <a:solidFill>
                <a:srgbClr val="00B05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>
              <a:solidFill>
                <a:srgbClr val="00B05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Here,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Target Output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is 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“1”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Actual Output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is 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“0.6”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 Both of them </a:t>
            </a:r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are not same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So, we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need to modify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u="sng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Weights.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7315200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40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1018" y="838200"/>
            <a:ext cx="8541982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 the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Weights are modified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using the </a:t>
            </a:r>
            <a:r>
              <a:rPr lang="en-US" sz="2400" b="1" u="sng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Perceptron Rule</a:t>
            </a:r>
            <a:r>
              <a:rPr lang="en-US" sz="2400" b="1" u="sng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400" b="1" u="sng" dirty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Where,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n = learning Rate =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0.5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	      </a:t>
            </a:r>
            <a:r>
              <a:rPr lang="en-US" sz="2400" b="1" dirty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xi =(x1,x2) =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(0,1)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So, we have to </a:t>
            </a:r>
            <a:r>
              <a:rPr lang="en-US" sz="2400" b="1" dirty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apply these values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into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Perceptron Rule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These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are the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two modified Weights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Now  </a:t>
            </a:r>
            <a:r>
              <a:rPr lang="en-US" sz="2400" b="1" u="sng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w1= </a:t>
            </a:r>
            <a:r>
              <a:rPr lang="en-US" sz="2400" b="1" u="sng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0.6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u="sng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w2= </a:t>
            </a:r>
            <a:r>
              <a:rPr lang="en-US" sz="2400" b="1" u="sng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1.1 </a:t>
            </a: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24000"/>
            <a:ext cx="2524125" cy="4954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471" y="3810000"/>
            <a:ext cx="3191329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73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1018" y="838200"/>
            <a:ext cx="8541982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So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, again we have to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apply this updated weights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to all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OR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operations</a:t>
            </a:r>
            <a:r>
              <a:rPr lang="en-US" sz="2400" b="1" u="sng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So, that here we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can check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whether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these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two weights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classify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these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examples(OR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Operations)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correctly or Not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So, the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Updated Weights 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are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0033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0033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33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33800"/>
            <a:ext cx="5676900" cy="45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4419600"/>
            <a:ext cx="763905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12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1018" y="838200"/>
            <a:ext cx="8541982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Here,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Target Output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is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“0”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Actual Output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is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“0”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 Both of them are same.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So, there is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no need of change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u="sng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Weights</a:t>
            </a:r>
            <a:r>
              <a:rPr lang="en-US" sz="2400" b="1" u="sng" dirty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.( no need of Weight Updation)</a:t>
            </a: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0033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0033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33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Here,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Target Output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is 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“1”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Actual Output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is 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“1”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 Both of them are same.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So, there is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no need of change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u="sng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Weights</a:t>
            </a:r>
            <a:r>
              <a:rPr lang="en-US" sz="2400" b="1" u="sng" dirty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.( no need of Weight Updation</a:t>
            </a:r>
            <a:r>
              <a:rPr lang="en-US" sz="2400" b="1" u="sng" dirty="0" smtClean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73152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05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1018" y="838200"/>
            <a:ext cx="8541982" cy="3970318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0033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0033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33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Here,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Target Output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is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“1”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Actual Output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is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“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0”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 Both of them </a:t>
            </a:r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are not same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So, we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need to modify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u="sng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Weights.</a:t>
            </a:r>
          </a:p>
          <a:p>
            <a:pPr algn="just">
              <a:lnSpc>
                <a:spcPct val="150000"/>
              </a:lnSpc>
            </a:pP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65532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90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1018" y="838200"/>
            <a:ext cx="8541982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 the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Weights are modified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using the </a:t>
            </a:r>
            <a:r>
              <a:rPr lang="en-US" sz="2400" b="1" u="sng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Perceptron Rule</a:t>
            </a:r>
            <a:r>
              <a:rPr lang="en-US" sz="2400" b="1" u="sng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400" b="1" u="sng" dirty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Where,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n = learning Rate =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0.5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	      </a:t>
            </a:r>
            <a:r>
              <a:rPr lang="en-US" sz="2400" b="1" dirty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xi =(x1,x2) =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(1,0)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So, we have to </a:t>
            </a:r>
            <a:r>
              <a:rPr lang="en-US" sz="2400" b="1" dirty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apply these values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into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Perceptron Rule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These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are the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two modified Weights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Now  </a:t>
            </a:r>
            <a:r>
              <a:rPr lang="en-US" sz="2400" b="1" u="sng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w1= </a:t>
            </a:r>
            <a:r>
              <a:rPr lang="en-US" sz="2400" b="1" u="sng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1.1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u="sng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w2= </a:t>
            </a:r>
            <a:r>
              <a:rPr lang="en-US" sz="2400" b="1" u="sng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1.1 </a:t>
            </a: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24000"/>
            <a:ext cx="2524125" cy="4954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004" y="3750355"/>
            <a:ext cx="2952750" cy="13550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15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1018" y="838200"/>
            <a:ext cx="8541982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So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, again we have to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apply this updated weights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to all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OR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operations</a:t>
            </a:r>
            <a:r>
              <a:rPr lang="en-US" sz="2400" b="1" u="sng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So, that here we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can check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whether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these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two weights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classify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these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examples(OR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Operations)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correctly or Not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So, the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Updated Weights 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are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0033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0033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33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509" y="3654355"/>
            <a:ext cx="5715000" cy="5366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19600"/>
            <a:ext cx="70866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39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1018" y="838200"/>
            <a:ext cx="8541982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Here,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Target Output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is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“0”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Actual Output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is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“0”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 Both of them are same.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So, there is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no need of change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u="sng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Weights</a:t>
            </a:r>
            <a:r>
              <a:rPr lang="en-US" sz="2400" b="1" u="sng" dirty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.( no need of Weight Updation)</a:t>
            </a: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0033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0033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33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Here,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Target Output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is 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“1”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Actual Output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is 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“1”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 Both of them are same.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So, there is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no need of change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u="sng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Weights</a:t>
            </a:r>
            <a:r>
              <a:rPr lang="en-US" sz="2400" b="1" u="sng" dirty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.( no need of Weight Updation</a:t>
            </a:r>
            <a:r>
              <a:rPr lang="en-US" sz="2400" b="1" u="sng" dirty="0" smtClean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65532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82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Architecture of the Perceptron</a:t>
            </a:r>
            <a:endParaRPr lang="en-US" sz="24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59332" y="762000"/>
            <a:ext cx="8603668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Mr. Frank Rosenblatt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invented the </a:t>
            </a:r>
            <a:r>
              <a:rPr lang="en-US" sz="2400" b="1" u="sng" dirty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perceptron model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as a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binary classifier.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99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7467600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71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1018" y="838200"/>
            <a:ext cx="8541982" cy="507831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Here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Target Output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is 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“1”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Actual Output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is 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“1”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 Both of them are same.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So, there is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no need of change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u="sng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Weights</a:t>
            </a:r>
            <a:r>
              <a:rPr lang="en-US" sz="2400" b="1" u="sng" dirty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.( no need of Weight Updation)</a:t>
            </a: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0033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0033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33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38451"/>
            <a:ext cx="6781800" cy="14761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19600"/>
            <a:ext cx="6324600" cy="129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66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1018" y="838200"/>
            <a:ext cx="8541982" cy="507831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Here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Target Output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is 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“1”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Actual Output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is 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“1”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 Both of them are same.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So, there is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no need of change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u="sng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Weights</a:t>
            </a:r>
            <a:r>
              <a:rPr lang="en-US" sz="2400" b="1" u="sng" dirty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.( no need of Weight Updation</a:t>
            </a:r>
            <a:r>
              <a:rPr lang="en-US" sz="2400" b="1" u="sng" dirty="0" smtClean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)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So, classified all training examples correctly with </a:t>
            </a: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Hence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these are the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final Learned Parameters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w.r.to </a:t>
            </a:r>
            <a:r>
              <a:rPr lang="en-US" sz="2400" b="1" u="sng" dirty="0" smtClean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OR </a:t>
            </a:r>
            <a:r>
              <a:rPr lang="en-US" sz="2400" b="1" u="sng" dirty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Gate</a:t>
            </a:r>
            <a:r>
              <a:rPr lang="en-US" sz="2400" b="1" u="sng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  Perceptron Training Rule.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>
              <a:solidFill>
                <a:srgbClr val="0033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38500"/>
            <a:ext cx="5472113" cy="495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60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6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06714"/>
            <a:ext cx="8001000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49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Real time Applications of Perceptron's</a:t>
            </a:r>
            <a:endParaRPr lang="en-US" sz="28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1018" y="838200"/>
            <a:ext cx="8541982" cy="4524315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Any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Digital Logic Circuit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can be implemented by using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Perceptron.</a:t>
            </a: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0033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0033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0033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0033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00274"/>
            <a:ext cx="495300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3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1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6095999" cy="3733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en-US" altLang="en-US" sz="8000" b="1" dirty="0">
                <a:solidFill>
                  <a:srgbClr val="87058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lgerian" panose="04020705040A02060702" pitchFamily="82" charset="0"/>
                <a:cs typeface="Arial" pitchFamily="34" charset="0"/>
              </a:rPr>
              <a:t>THANK 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69DF7E7-B7DB-4B03-97BB-F8902B9600C5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"/>
            <a:ext cx="2463983" cy="527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74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6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59332" y="762000"/>
            <a:ext cx="8603668" cy="286232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idea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was to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use different weights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to represent the importance of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each input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and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that the sum of the values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should be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greater than </a:t>
            </a:r>
            <a:r>
              <a:rPr lang="en-US" sz="2400" b="1" u="sng" dirty="0">
                <a:solidFill>
                  <a:srgbClr val="FF3399"/>
                </a:solidFill>
                <a:latin typeface="Book Antiqua" panose="02040602050305030304" pitchFamily="18" charset="0"/>
                <a:cs typeface="Times New Roman" pitchFamily="18" charset="0"/>
              </a:rPr>
              <a:t>a threshold value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before making a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decision like true or false (0 or 1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).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99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5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46" y="162894"/>
            <a:ext cx="8538354" cy="28089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124200"/>
            <a:ext cx="568642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18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6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59332" y="762000"/>
            <a:ext cx="8603668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More precisely, the </a:t>
            </a:r>
            <a:r>
              <a:rPr lang="en-US" sz="2400" b="1" dirty="0" smtClean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given inputs 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x1 through </a:t>
            </a:r>
            <a:r>
              <a:rPr lang="en-US" sz="2400" b="1" dirty="0" err="1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xn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, the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output o1(x1,-------</a:t>
            </a:r>
            <a:r>
              <a:rPr lang="en-US" sz="2400" b="1" dirty="0" err="1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xn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)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computed by the perceptron is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99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Perceptron receives multiple input signals, and if the sum of the input signals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exceeds a certain threshold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it either </a:t>
            </a:r>
            <a:r>
              <a:rPr lang="en-US" sz="2400" b="1" dirty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outputs a signal or does not return an output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In the context of supervised learning and 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  <a:hlinkClick r:id="rId3" tooltip="classification,"/>
              </a:rPr>
              <a:t>classification,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this can then be used to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predict the class of a sample. </a:t>
            </a:r>
            <a:endParaRPr lang="en-US" sz="2400" b="1" dirty="0">
              <a:solidFill>
                <a:srgbClr val="99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027" y="2193161"/>
            <a:ext cx="5742278" cy="106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43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Perceptron Learning Algorithm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762000"/>
            <a:ext cx="8603668" cy="286232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Frank Rosenblatt suggested this algorithm: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Step-1: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Set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a threshold value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Step-2: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Multiply </a:t>
            </a:r>
            <a:r>
              <a:rPr lang="en-US" sz="2400" b="1" dirty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all inputs with its weights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Step-3: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Sum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all the results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Step-4: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Activate </a:t>
            </a:r>
            <a:r>
              <a:rPr lang="en-US" sz="2400" b="1" dirty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the output</a:t>
            </a:r>
          </a:p>
        </p:txBody>
      </p:sp>
    </p:spTree>
    <p:extLst>
      <p:ext uri="{BB962C8B-B14F-4D97-AF65-F5344CB8AC3E}">
        <p14:creationId xmlns:p14="http://schemas.microsoft.com/office/powerpoint/2010/main" val="49125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24867</TotalTime>
  <Words>1848</Words>
  <Application>Microsoft Office PowerPoint</Application>
  <PresentationFormat>On-screen Show (4:3)</PresentationFormat>
  <Paragraphs>381</Paragraphs>
  <Slides>54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Oriel</vt:lpstr>
      <vt:lpstr>  UNIT-II (Perceptron's)</vt:lpstr>
      <vt:lpstr>Topics</vt:lpstr>
      <vt:lpstr>Perceptron</vt:lpstr>
      <vt:lpstr>Contd..</vt:lpstr>
      <vt:lpstr>Architecture of the Perceptron</vt:lpstr>
      <vt:lpstr>Contd..</vt:lpstr>
      <vt:lpstr>PowerPoint Presentation</vt:lpstr>
      <vt:lpstr>Contd..</vt:lpstr>
      <vt:lpstr>Perceptron Learning Algorithm</vt:lpstr>
      <vt:lpstr>Working Principle</vt:lpstr>
      <vt:lpstr>Contd..</vt:lpstr>
      <vt:lpstr>Example</vt:lpstr>
      <vt:lpstr>Contd..</vt:lpstr>
      <vt:lpstr>Contd..</vt:lpstr>
      <vt:lpstr>Contd..</vt:lpstr>
      <vt:lpstr>Contd..</vt:lpstr>
      <vt:lpstr>Representation of power of perceptron</vt:lpstr>
      <vt:lpstr>PowerPoint Presentation</vt:lpstr>
      <vt:lpstr>PowerPoint Presentation</vt:lpstr>
      <vt:lpstr>Contd..</vt:lpstr>
      <vt:lpstr>Contd..</vt:lpstr>
      <vt:lpstr>Representation of power of perceptron</vt:lpstr>
      <vt:lpstr>Example</vt:lpstr>
      <vt:lpstr>Contd..</vt:lpstr>
      <vt:lpstr>Contd..</vt:lpstr>
      <vt:lpstr>Example</vt:lpstr>
      <vt:lpstr>Contd..</vt:lpstr>
      <vt:lpstr>Contd..</vt:lpstr>
      <vt:lpstr>Perceptron Learning Rule</vt:lpstr>
      <vt:lpstr>Contd..</vt:lpstr>
      <vt:lpstr>Perceptron Learning Rule</vt:lpstr>
      <vt:lpstr>Algorithm</vt:lpstr>
      <vt:lpstr>AND GATE Perceptron   Training  Rule </vt:lpstr>
      <vt:lpstr>Contd..</vt:lpstr>
      <vt:lpstr>Contd..</vt:lpstr>
      <vt:lpstr>Contd..</vt:lpstr>
      <vt:lpstr>Contd..</vt:lpstr>
      <vt:lpstr>Contd..</vt:lpstr>
      <vt:lpstr>Contd..</vt:lpstr>
      <vt:lpstr>Contd..</vt:lpstr>
      <vt:lpstr>OR GATE Perceptron   Training  Rule 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Real time Applications of Perceptron's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GLK</dc:creator>
  <cp:lastModifiedBy>Y.Surekha</cp:lastModifiedBy>
  <cp:revision>1948</cp:revision>
  <dcterms:created xsi:type="dcterms:W3CDTF">2013-11-07T06:07:38Z</dcterms:created>
  <dcterms:modified xsi:type="dcterms:W3CDTF">2024-01-03T05:15:17Z</dcterms:modified>
</cp:coreProperties>
</file>