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4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7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</p:spPr>
        <p:txBody>
          <a:bodyPr>
            <a:normAutofit fontScale="55000" lnSpcReduction="20000"/>
          </a:bodyPr>
          <a:lstStyle/>
          <a:p>
            <a:r>
              <a:rPr lang="en-US" sz="4000" dirty="0" smtClean="0"/>
              <a:t>Multiplexer</a:t>
            </a:r>
          </a:p>
          <a:p>
            <a:pPr lvl="1">
              <a:buFont typeface="Wingdings" pitchFamily="2" charset="2"/>
              <a:buChar char="Ø"/>
            </a:pPr>
            <a:r>
              <a:rPr lang="en-US" sz="3600" dirty="0" err="1" smtClean="0"/>
              <a:t>Defnition</a:t>
            </a:r>
            <a:endParaRPr lang="en-US" sz="3600" dirty="0" smtClean="0"/>
          </a:p>
          <a:p>
            <a:pPr lvl="1">
              <a:buFont typeface="Wingdings" pitchFamily="2" charset="2"/>
              <a:buChar char="Ø"/>
            </a:pPr>
            <a:r>
              <a:rPr lang="en-US" sz="3600" dirty="0" smtClean="0"/>
              <a:t>Block Diagram</a:t>
            </a:r>
          </a:p>
          <a:p>
            <a:r>
              <a:rPr lang="en-US" sz="4000" dirty="0" smtClean="0"/>
              <a:t>Variants of multiplexers</a:t>
            </a:r>
          </a:p>
          <a:p>
            <a:pPr lvl="1">
              <a:buFont typeface="Wingdings" pitchFamily="2" charset="2"/>
              <a:buChar char="Ø"/>
            </a:pPr>
            <a:r>
              <a:rPr lang="en-US" sz="3600" dirty="0" smtClean="0"/>
              <a:t>2:1 MUX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/>
              <a:t>Block Diagram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/>
              <a:t>Operation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/>
              <a:t>Circuit</a:t>
            </a:r>
          </a:p>
          <a:p>
            <a:pPr lvl="1">
              <a:buFont typeface="Wingdings" pitchFamily="2" charset="2"/>
              <a:buChar char="Ø"/>
            </a:pPr>
            <a:r>
              <a:rPr lang="en-US" sz="3600" dirty="0" smtClean="0"/>
              <a:t>4:1 MUX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/>
              <a:t>Block Diagram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/>
              <a:t>Operation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/>
              <a:t>Circuit</a:t>
            </a:r>
          </a:p>
          <a:p>
            <a:pPr lvl="1">
              <a:buFont typeface="Wingdings" pitchFamily="2" charset="2"/>
              <a:buChar char="Ø"/>
            </a:pPr>
            <a:r>
              <a:rPr lang="en-US" sz="3600" dirty="0" smtClean="0"/>
              <a:t>8:1 MUX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/>
              <a:t>Block Diagram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/>
              <a:t>Operation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/>
              <a:t>Circuit</a:t>
            </a:r>
          </a:p>
          <a:p>
            <a:pPr lvl="1">
              <a:buFont typeface="Wingdings" pitchFamily="2" charset="2"/>
              <a:buChar char="Ø"/>
            </a:pPr>
            <a:endParaRPr lang="en-US" sz="3600" dirty="0" smtClean="0"/>
          </a:p>
          <a:p>
            <a:pPr lvl="1">
              <a:buNone/>
            </a:pPr>
            <a:endParaRPr lang="en-US" sz="3600" dirty="0" smtClean="0"/>
          </a:p>
          <a:p>
            <a:pPr lvl="1">
              <a:buFont typeface="Wingdings" pitchFamily="2" charset="2"/>
              <a:buChar char="Ø"/>
            </a:pPr>
            <a:endParaRPr lang="en-US" sz="3600" dirty="0" smtClean="0"/>
          </a:p>
          <a:p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Multiplexer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en-US" dirty="0" smtClean="0"/>
              <a:t>A </a:t>
            </a:r>
            <a:r>
              <a:rPr lang="en-US" b="1" dirty="0" smtClean="0"/>
              <a:t>multiplexer</a:t>
            </a:r>
            <a:r>
              <a:rPr lang="en-US" dirty="0" smtClean="0"/>
              <a:t> (or MUX), is also known as a </a:t>
            </a:r>
            <a:r>
              <a:rPr lang="en-US" b="1" dirty="0" smtClean="0"/>
              <a:t>data selector.</a:t>
            </a:r>
            <a:endParaRPr lang="en-IN" b="1" dirty="0" smtClean="0"/>
          </a:p>
          <a:p>
            <a:pPr lvl="0" algn="just"/>
            <a:r>
              <a:rPr lang="en-IN" dirty="0" smtClean="0"/>
              <a:t>It is a digital circuit which selects one of the 2</a:t>
            </a:r>
            <a:r>
              <a:rPr lang="en-IN" baseline="30000" dirty="0" smtClean="0"/>
              <a:t>n</a:t>
            </a:r>
            <a:r>
              <a:rPr lang="en-IN" dirty="0" smtClean="0"/>
              <a:t> data inputs and routes it to a single output line. </a:t>
            </a:r>
            <a:endParaRPr lang="en-US" dirty="0" smtClean="0"/>
          </a:p>
          <a:p>
            <a:pPr lvl="0" algn="just"/>
            <a:r>
              <a:rPr lang="en-IN" dirty="0" smtClean="0"/>
              <a:t>The selection of one of the 2</a:t>
            </a:r>
            <a:r>
              <a:rPr lang="en-IN" baseline="30000" dirty="0" smtClean="0"/>
              <a:t>n</a:t>
            </a:r>
            <a:r>
              <a:rPr lang="en-IN" dirty="0" smtClean="0"/>
              <a:t> inputs is done by the selection inputs. </a:t>
            </a:r>
          </a:p>
          <a:p>
            <a:pPr lvl="0" algn="just"/>
            <a:r>
              <a:rPr lang="en-IN" dirty="0" smtClean="0"/>
              <a:t>Depending on the digital code applied at the selection inputs, one out of n data sources is selected and transmitted to the single output Y. </a:t>
            </a:r>
          </a:p>
          <a:p>
            <a:pPr algn="just"/>
            <a:r>
              <a:rPr lang="en-IN" dirty="0" smtClean="0"/>
              <a:t>There are 2</a:t>
            </a:r>
            <a:r>
              <a:rPr lang="en-IN" baseline="30000" dirty="0" smtClean="0"/>
              <a:t>n </a:t>
            </a:r>
            <a:r>
              <a:rPr lang="en-IN" dirty="0" smtClean="0"/>
              <a:t>data inputs, one output and n selection inputs. </a:t>
            </a:r>
            <a:endParaRPr lang="en-US" dirty="0" smtClean="0"/>
          </a:p>
          <a:p>
            <a:pPr lvl="0"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Multiplexer-Block Diagram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85926"/>
            <a:ext cx="8001055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Multiplexers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en-IN" dirty="0" smtClean="0"/>
              <a:t>Multiplexers come in multiple variations</a:t>
            </a:r>
            <a:endParaRPr lang="en-US" dirty="0" smtClean="0"/>
          </a:p>
          <a:p>
            <a:pPr lvl="0"/>
            <a:r>
              <a:rPr lang="en-IN" dirty="0" smtClean="0">
                <a:solidFill>
                  <a:schemeClr val="accent2">
                    <a:lumMod val="75000"/>
                  </a:schemeClr>
                </a:solidFill>
              </a:rPr>
              <a:t>2 : 1 multiplexer</a:t>
            </a:r>
            <a:r>
              <a:rPr lang="en-IN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 1 selection input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/>
            <a:r>
              <a:rPr lang="en-IN" dirty="0" smtClean="0">
                <a:solidFill>
                  <a:srgbClr val="00B050"/>
                </a:solidFill>
              </a:rPr>
              <a:t>4 : 1 multiplexer </a:t>
            </a:r>
            <a:r>
              <a:rPr lang="en-IN" dirty="0" smtClean="0">
                <a:solidFill>
                  <a:srgbClr val="00B050"/>
                </a:solidFill>
                <a:sym typeface="Wingdings" pitchFamily="2" charset="2"/>
              </a:rPr>
              <a:t> 2 selection inputs</a:t>
            </a:r>
          </a:p>
          <a:p>
            <a:r>
              <a:rPr lang="en-IN" dirty="0" smtClean="0">
                <a:solidFill>
                  <a:schemeClr val="accent4">
                    <a:lumMod val="75000"/>
                  </a:schemeClr>
                </a:solidFill>
              </a:rPr>
              <a:t>8 : 1 multiplexer </a:t>
            </a:r>
            <a:r>
              <a:rPr lang="en-IN" dirty="0" smtClean="0">
                <a:solidFill>
                  <a:schemeClr val="accent4">
                    <a:lumMod val="75000"/>
                  </a:schemeClr>
                </a:solidFill>
                <a:sym typeface="Wingdings" pitchFamily="2" charset="2"/>
              </a:rPr>
              <a:t> 3 selection inputs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IN" dirty="0" smtClean="0">
                <a:solidFill>
                  <a:schemeClr val="accent6">
                    <a:lumMod val="50000"/>
                  </a:schemeClr>
                </a:solidFill>
              </a:rPr>
              <a:t>16 : 1 multiplexer </a:t>
            </a:r>
            <a:r>
              <a:rPr lang="en-IN" dirty="0" smtClean="0">
                <a:solidFill>
                  <a:schemeClr val="accent6">
                    <a:lumMod val="50000"/>
                  </a:schemeClr>
                </a:solidFill>
                <a:sym typeface="Wingdings" pitchFamily="2" charset="2"/>
              </a:rPr>
              <a:t> 4 selection inputs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IN" dirty="0" smtClean="0">
                <a:solidFill>
                  <a:srgbClr val="92D050"/>
                </a:solidFill>
              </a:rPr>
              <a:t>32 : 1 multiplexer </a:t>
            </a:r>
            <a:r>
              <a:rPr lang="en-IN" dirty="0" smtClean="0">
                <a:solidFill>
                  <a:srgbClr val="92D050"/>
                </a:solidFill>
                <a:sym typeface="Wingdings" pitchFamily="2" charset="2"/>
              </a:rPr>
              <a:t> 5 selection inputs</a:t>
            </a:r>
            <a:endParaRPr lang="en-US" dirty="0" smtClean="0">
              <a:solidFill>
                <a:srgbClr val="92D05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2: 1 MUX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Content Placeholder 4" descr="2:1 Multiplexer Block Diagram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346711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5984" y="507207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</a:t>
            </a:r>
            <a:endParaRPr lang="en-US" b="1" dirty="0"/>
          </a:p>
        </p:txBody>
      </p:sp>
      <p:pic>
        <p:nvPicPr>
          <p:cNvPr id="7" name="Picture 6" descr="2:1 Multiplexer Truth Tabl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43050"/>
            <a:ext cx="335758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42976" y="1214422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Block Diagram: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14876" y="114298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Truth Table: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4214818"/>
            <a:ext cx="614366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57158" y="400050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Logic Diagram: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4: 1 MUX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43050"/>
            <a:ext cx="642938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3116"/>
            <a:ext cx="214310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42910" y="135729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Block Diagram: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135729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Truth Table: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86380" y="114298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Logic Diagram: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8: 1 MUX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3116"/>
            <a:ext cx="23907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00562" y="2000240"/>
          <a:ext cx="4262448" cy="4420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5612"/>
                <a:gridCol w="1065612"/>
                <a:gridCol w="1065612"/>
                <a:gridCol w="1065612"/>
              </a:tblGrid>
              <a:tr h="49113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Out</a:t>
                      </a:r>
                      <a:endParaRPr lang="en-US" b="1" dirty="0"/>
                    </a:p>
                  </a:txBody>
                  <a:tcPr/>
                </a:tc>
              </a:tr>
              <a:tr h="49113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I0</a:t>
                      </a:r>
                      <a:endParaRPr lang="en-US" b="1" dirty="0"/>
                    </a:p>
                  </a:txBody>
                  <a:tcPr/>
                </a:tc>
              </a:tr>
              <a:tr h="49113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I1</a:t>
                      </a:r>
                      <a:endParaRPr lang="en-US" b="1" dirty="0"/>
                    </a:p>
                  </a:txBody>
                  <a:tcPr/>
                </a:tc>
              </a:tr>
              <a:tr h="49113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I2</a:t>
                      </a:r>
                      <a:endParaRPr lang="en-US" b="1" dirty="0"/>
                    </a:p>
                  </a:txBody>
                  <a:tcPr/>
                </a:tc>
              </a:tr>
              <a:tr h="49113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I3</a:t>
                      </a:r>
                      <a:endParaRPr lang="en-US" b="1" dirty="0"/>
                    </a:p>
                  </a:txBody>
                  <a:tcPr/>
                </a:tc>
              </a:tr>
              <a:tr h="49113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I4</a:t>
                      </a:r>
                      <a:endParaRPr lang="en-US" b="1" dirty="0"/>
                    </a:p>
                  </a:txBody>
                  <a:tcPr/>
                </a:tc>
              </a:tr>
              <a:tr h="49113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I5</a:t>
                      </a:r>
                      <a:endParaRPr lang="en-US" b="1" dirty="0"/>
                    </a:p>
                  </a:txBody>
                  <a:tcPr/>
                </a:tc>
              </a:tr>
              <a:tr h="49113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I6</a:t>
                      </a:r>
                      <a:endParaRPr lang="en-US" b="1" dirty="0"/>
                    </a:p>
                  </a:txBody>
                  <a:tcPr/>
                </a:tc>
              </a:tr>
              <a:tr h="49113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I7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57224" y="142873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Block Diagram: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142873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Truth Table: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8: 1 MUX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357298"/>
            <a:ext cx="7380000" cy="5188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14348" y="928670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Logic Diagram: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8794" y="2786058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170</Words>
  <Application>Microsoft Office PowerPoint</Application>
  <PresentationFormat>On-screen Show (4:3)</PresentationFormat>
  <Paragraphs>93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Outline of today’s session</vt:lpstr>
      <vt:lpstr>Multiplexer</vt:lpstr>
      <vt:lpstr>Multiplexer-Block Diagram</vt:lpstr>
      <vt:lpstr>Multiplexers</vt:lpstr>
      <vt:lpstr>2: 1 MUX</vt:lpstr>
      <vt:lpstr>4: 1 MUX</vt:lpstr>
      <vt:lpstr>8: 1 MUX</vt:lpstr>
      <vt:lpstr>8: 1 MUX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186</cp:revision>
  <dcterms:created xsi:type="dcterms:W3CDTF">2020-08-17T05:02:06Z</dcterms:created>
  <dcterms:modified xsi:type="dcterms:W3CDTF">2021-01-25T06:47:11Z</dcterms:modified>
</cp:coreProperties>
</file>