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42" r:id="rId1"/>
  </p:sldMasterIdLst>
  <p:notesMasterIdLst>
    <p:notesMasterId r:id="rId51"/>
  </p:notesMasterIdLst>
  <p:handoutMasterIdLst>
    <p:handoutMasterId r:id="rId52"/>
  </p:handoutMasterIdLst>
  <p:sldIdLst>
    <p:sldId id="256" r:id="rId2"/>
    <p:sldId id="876" r:id="rId3"/>
    <p:sldId id="846" r:id="rId4"/>
    <p:sldId id="847" r:id="rId5"/>
    <p:sldId id="848" r:id="rId6"/>
    <p:sldId id="852" r:id="rId7"/>
    <p:sldId id="849" r:id="rId8"/>
    <p:sldId id="877" r:id="rId9"/>
    <p:sldId id="850" r:id="rId10"/>
    <p:sldId id="851" r:id="rId11"/>
    <p:sldId id="869" r:id="rId12"/>
    <p:sldId id="880" r:id="rId13"/>
    <p:sldId id="881" r:id="rId14"/>
    <p:sldId id="879" r:id="rId15"/>
    <p:sldId id="870" r:id="rId16"/>
    <p:sldId id="853" r:id="rId17"/>
    <p:sldId id="854" r:id="rId18"/>
    <p:sldId id="855" r:id="rId19"/>
    <p:sldId id="856" r:id="rId20"/>
    <p:sldId id="857" r:id="rId21"/>
    <p:sldId id="860" r:id="rId22"/>
    <p:sldId id="868" r:id="rId23"/>
    <p:sldId id="861" r:id="rId24"/>
    <p:sldId id="862" r:id="rId25"/>
    <p:sldId id="863" r:id="rId26"/>
    <p:sldId id="864" r:id="rId27"/>
    <p:sldId id="865" r:id="rId28"/>
    <p:sldId id="866" r:id="rId29"/>
    <p:sldId id="867" r:id="rId30"/>
    <p:sldId id="871" r:id="rId31"/>
    <p:sldId id="872" r:id="rId32"/>
    <p:sldId id="873" r:id="rId33"/>
    <p:sldId id="874" r:id="rId34"/>
    <p:sldId id="875" r:id="rId35"/>
    <p:sldId id="878" r:id="rId36"/>
    <p:sldId id="882" r:id="rId37"/>
    <p:sldId id="883" r:id="rId38"/>
    <p:sldId id="884" r:id="rId39"/>
    <p:sldId id="885" r:id="rId40"/>
    <p:sldId id="886" r:id="rId41"/>
    <p:sldId id="887" r:id="rId42"/>
    <p:sldId id="888" r:id="rId43"/>
    <p:sldId id="889" r:id="rId44"/>
    <p:sldId id="890" r:id="rId45"/>
    <p:sldId id="891" r:id="rId46"/>
    <p:sldId id="892" r:id="rId47"/>
    <p:sldId id="893" r:id="rId48"/>
    <p:sldId id="894" r:id="rId49"/>
    <p:sldId id="895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  <a:srgbClr val="990000"/>
    <a:srgbClr val="FF0066"/>
    <a:srgbClr val="870581"/>
    <a:srgbClr val="0000CC"/>
    <a:srgbClr val="CC0000"/>
    <a:srgbClr val="005024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86380" autoAdjust="0"/>
  </p:normalViewPr>
  <p:slideViewPr>
    <p:cSldViewPr>
      <p:cViewPr>
        <p:scale>
          <a:sx n="69" d="100"/>
          <a:sy n="69" d="100"/>
        </p:scale>
        <p:origin x="-132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A22EEA-D8EA-4614-98A4-BAC12F8DF8C6}" type="datetimeFigureOut">
              <a:rPr lang="en-US"/>
              <a:pPr>
                <a:defRPr/>
              </a:pPr>
              <a:t>7/28/2025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ED5249-3884-40F2-AE31-B91401425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6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CEA44C-BF10-4EEF-A5F0-1E64CE572A6C}" type="datetimeFigureOut">
              <a:rPr lang="en-US"/>
              <a:pPr>
                <a:defRPr/>
              </a:pPr>
              <a:t>7/28/2025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311E87-EFF9-4FFF-A5D6-E150B9408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EBC571-6DF7-4A62-A952-CEAF71BF8235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318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318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982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982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318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8B7393AA-93B1-423B-A969-6DDFC76E69B6}" type="datetime1">
              <a:rPr lang="en-US" smtClean="0"/>
              <a:pPr>
                <a:defRPr/>
              </a:pPr>
              <a:t>7/28/2025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C2F99F4D-B57C-4412-9F1D-88D4F0724F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4AD2A-3BA3-4F98-8C99-26E99C28CB8A}" type="datetime1">
              <a:rPr lang="en-US" smtClean="0"/>
              <a:pPr>
                <a:defRPr/>
              </a:pPr>
              <a:t>7/28/2025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10813-DE9C-48B2-B823-27F6B3379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7FE57-3A58-4B69-8670-A2F8A067D3B6}" type="datetime1">
              <a:rPr lang="en-US" smtClean="0"/>
              <a:pPr>
                <a:defRPr/>
              </a:pPr>
              <a:t>7/28/2025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6584-3546-4909-9E63-44ACA24B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97169310-2151-41D8-AB42-C7538CCD8146}" type="datetime1">
              <a:rPr lang="en-US" smtClean="0"/>
              <a:pPr>
                <a:defRPr/>
              </a:pPr>
              <a:t>7/28/2025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D049903A-4E81-409C-9B57-4F63C385C425}" type="datetime1">
              <a:rPr lang="en-US" smtClean="0"/>
              <a:pPr>
                <a:defRPr/>
              </a:pPr>
              <a:t>7/28/2025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59C9F82-0A0C-4FE8-9CE0-D4D087541E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7B225B-F018-4969-A07A-8776746A1CEC}" type="datetime1">
              <a:rPr lang="en-US" smtClean="0"/>
              <a:pPr>
                <a:defRPr/>
              </a:pPr>
              <a:t>7/28/2025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7210A-3C7B-4008-8946-3E83403CF3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9E6ACD-A477-4FFB-BEB6-95111872E76B}" type="datetime1">
              <a:rPr lang="en-US" smtClean="0"/>
              <a:pPr>
                <a:defRPr/>
              </a:pPr>
              <a:t>7/28/2025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2A793-FA6D-4933-A67E-66F96BE7AD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F89F883-E8D0-4FD9-933F-A57733025102}" type="datetime1">
              <a:rPr lang="en-US" smtClean="0"/>
              <a:pPr>
                <a:defRPr/>
              </a:pPr>
              <a:t>7/28/2025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50FA784-F202-43C6-9E41-96BB78A400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909CAF-4355-43C5-8BB5-6D237648B020}" type="datetime1">
              <a:rPr lang="en-US" smtClean="0"/>
              <a:pPr>
                <a:defRPr/>
              </a:pPr>
              <a:t>7/28/2025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CFAD4-B0E4-4404-BB82-BC41116CF3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68DA4EC1-0F8B-4A8E-8F23-D7A18390719A}" type="datetime1">
              <a:rPr lang="en-US" smtClean="0"/>
              <a:pPr>
                <a:defRPr/>
              </a:pPr>
              <a:t>7/28/2025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CAA8183-F479-4A1F-B48F-352764325B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9AAB31B6-B565-43B5-A39B-D6B7B76FBA9F}" type="datetime1">
              <a:rPr lang="en-US" smtClean="0"/>
              <a:pPr>
                <a:defRPr/>
              </a:pPr>
              <a:t>7/28/2025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917AD06-E163-45C6-B598-C5F60E7339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61A260-D0AA-4B6B-B80F-64E400E2C114}" type="datetime1">
              <a:rPr lang="en-US" smtClean="0"/>
              <a:pPr>
                <a:defRPr/>
              </a:pPr>
              <a:t>7/28/2025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8720BB-BF14-41BE-BB1D-12D43BE56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3" r:id="rId1"/>
    <p:sldLayoutId id="2147485144" r:id="rId2"/>
    <p:sldLayoutId id="2147485145" r:id="rId3"/>
    <p:sldLayoutId id="2147485146" r:id="rId4"/>
    <p:sldLayoutId id="2147485147" r:id="rId5"/>
    <p:sldLayoutId id="2147485148" r:id="rId6"/>
    <p:sldLayoutId id="2147485149" r:id="rId7"/>
    <p:sldLayoutId id="2147485150" r:id="rId8"/>
    <p:sldLayoutId id="2147485151" r:id="rId9"/>
    <p:sldLayoutId id="2147485152" r:id="rId10"/>
    <p:sldLayoutId id="214748515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7labs.com/training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8077199" cy="2895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48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48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5400" dirty="0" smtClean="0">
                <a:solidFill>
                  <a:srgbClr val="FF0066"/>
                </a:solidFill>
                <a:latin typeface="Georgia" pitchFamily="18" charset="0"/>
                <a:cs typeface="Arial" pitchFamily="34" charset="0"/>
              </a:rPr>
              <a:t>UNIT-II</a:t>
            </a:r>
            <a:br>
              <a:rPr lang="en-US" sz="5400" dirty="0" smtClean="0">
                <a:solidFill>
                  <a:srgbClr val="FF0066"/>
                </a:solidFill>
                <a:latin typeface="Georgia" pitchFamily="18" charset="0"/>
                <a:cs typeface="Arial" pitchFamily="34" charset="0"/>
              </a:rPr>
            </a:br>
            <a:r>
              <a:rPr lang="en-US" sz="4400" dirty="0">
                <a:solidFill>
                  <a:srgbClr val="0000FF"/>
                </a:solidFill>
                <a:latin typeface="Arial Black" pitchFamily="34" charset="0"/>
              </a:rPr>
              <a:t>Part – I </a:t>
            </a:r>
            <a:r>
              <a:rPr lang="en-US" sz="4400" dirty="0" smtClean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en-US" sz="4400" dirty="0" smtClean="0">
                <a:solidFill>
                  <a:srgbClr val="0000FF"/>
                </a:solidFill>
                <a:latin typeface="Arial Black" pitchFamily="34" charset="0"/>
              </a:rPr>
            </a:br>
            <a:r>
              <a:rPr lang="en-US" sz="4800" dirty="0" smtClean="0">
                <a:solidFill>
                  <a:srgbClr val="870581"/>
                </a:solidFill>
                <a:latin typeface="Baskerville Old Face" pitchFamily="18" charset="0"/>
              </a:rPr>
              <a:t>Building </a:t>
            </a:r>
            <a:r>
              <a:rPr lang="en-US" sz="4800" dirty="0">
                <a:solidFill>
                  <a:srgbClr val="870581"/>
                </a:solidFill>
                <a:latin typeface="Baskerville Old Face" pitchFamily="18" charset="0"/>
              </a:rPr>
              <a:t>Blocks of Deep Learning</a:t>
            </a:r>
            <a:endParaRPr lang="en-US" sz="4800" dirty="0">
              <a:solidFill>
                <a:srgbClr val="870581"/>
              </a:solidFill>
              <a:latin typeface="Baskerville Old Face" pitchFamily="18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EAF0F-628F-4DC5-9A96-5064ADCBF2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3505200"/>
            <a:ext cx="579120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9900"/>
                </a:solidFill>
                <a:latin typeface="Algerian" pitchFamily="82" charset="0"/>
                <a:cs typeface="Times New Roman" pitchFamily="18" charset="0"/>
              </a:rPr>
              <a:t>Auto Encoders</a:t>
            </a:r>
            <a:endParaRPr lang="en-US" sz="5400" b="1" dirty="0">
              <a:solidFill>
                <a:srgbClr val="009900"/>
              </a:solidFill>
              <a:latin typeface="Algerian" pitchFamily="82" charset="0"/>
              <a:cs typeface="Times New Roman" pitchFamily="18" charset="0"/>
            </a:endParaRPr>
          </a:p>
        </p:txBody>
      </p:sp>
      <p:pic>
        <p:nvPicPr>
          <p:cNvPr id="4098" name="Picture 2" descr="논문리뷰] Adversarial Latent Autoencod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0"/>
            <a:ext cx="7886700" cy="2200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sp>
        <p:nvSpPr>
          <p:cNvPr id="6" name="AutoShape 6" descr="architecture-of-autoenco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architecture-of-autoencod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The figure shows the basic AutoEncoder structur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066800"/>
            <a:ext cx="8460305" cy="56007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06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/>
          </a:bodyPr>
          <a:lstStyle/>
          <a:p>
            <a:pPr algn="just" fontAlgn="base">
              <a:lnSpc>
                <a:spcPct val="150000"/>
              </a:lnSpc>
            </a:pPr>
            <a:r>
              <a:rPr lang="en-US" dirty="0">
                <a:latin typeface="Baskerville Old Face" pitchFamily="18" charset="0"/>
              </a:rPr>
              <a:t>Essentially, we split the </a:t>
            </a:r>
            <a:r>
              <a:rPr lang="en-US" b="1" dirty="0">
                <a:solidFill>
                  <a:srgbClr val="FF0000"/>
                </a:solidFill>
                <a:latin typeface="Baskerville Old Face" pitchFamily="18" charset="0"/>
              </a:rPr>
              <a:t>network into two segments</a:t>
            </a:r>
            <a:r>
              <a:rPr lang="en-US" dirty="0">
                <a:latin typeface="Baskerville Old Face" pitchFamily="18" charset="0"/>
              </a:rPr>
              <a:t>, the </a:t>
            </a:r>
            <a:r>
              <a:rPr lang="en-US" b="1" dirty="0">
                <a:solidFill>
                  <a:srgbClr val="990000"/>
                </a:solidFill>
                <a:latin typeface="Baskerville Old Face" pitchFamily="18" charset="0"/>
              </a:rPr>
              <a:t>encoder, and the decoder</a:t>
            </a:r>
            <a:r>
              <a:rPr lang="en-US" dirty="0">
                <a:latin typeface="Baskerville Old Face" pitchFamily="18" charset="0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Mathematical Representation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1026" name="Picture 2" descr="https://miro.medium.com/v2/resize:fit:678/1*gznHzPgOqmR4JDC5KN0tK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629400" cy="121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3124200"/>
            <a:ext cx="8534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askerville Old Face" pitchFamily="18" charset="0"/>
              </a:rPr>
              <a:t>The </a:t>
            </a:r>
            <a:r>
              <a:rPr lang="en-US" sz="2400" b="1" dirty="0">
                <a:solidFill>
                  <a:srgbClr val="990000"/>
                </a:solidFill>
                <a:latin typeface="Baskerville Old Face" pitchFamily="18" charset="0"/>
              </a:rPr>
              <a:t>encoder functio</a:t>
            </a:r>
            <a:r>
              <a:rPr lang="en-US" sz="2400" dirty="0">
                <a:latin typeface="Baskerville Old Face" pitchFamily="18" charset="0"/>
              </a:rPr>
              <a:t>n, denoted </a:t>
            </a:r>
            <a:r>
              <a:rPr lang="en-US" sz="2400" b="1" dirty="0">
                <a:solidFill>
                  <a:srgbClr val="FF0066"/>
                </a:solidFill>
                <a:latin typeface="Baskerville Old Face" pitchFamily="18" charset="0"/>
              </a:rPr>
              <a:t>by </a:t>
            </a:r>
            <a:r>
              <a:rPr lang="en-US" sz="2400" b="1" i="1" dirty="0">
                <a:solidFill>
                  <a:srgbClr val="FF0066"/>
                </a:solidFill>
                <a:latin typeface="Baskerville Old Face" pitchFamily="18" charset="0"/>
              </a:rPr>
              <a:t>ϕ, </a:t>
            </a:r>
            <a:r>
              <a:rPr lang="en-US" sz="2400" dirty="0">
                <a:latin typeface="Baskerville Old Face" pitchFamily="18" charset="0"/>
              </a:rPr>
              <a:t>maps the </a:t>
            </a:r>
            <a:r>
              <a:rPr lang="en-US" sz="2400" b="1" dirty="0">
                <a:solidFill>
                  <a:srgbClr val="0000FF"/>
                </a:solidFill>
                <a:latin typeface="Baskerville Old Face" pitchFamily="18" charset="0"/>
              </a:rPr>
              <a:t>original data X, </a:t>
            </a:r>
            <a:r>
              <a:rPr lang="en-US" sz="2400" dirty="0">
                <a:latin typeface="Baskerville Old Face" pitchFamily="18" charset="0"/>
              </a:rPr>
              <a:t>to a </a:t>
            </a:r>
            <a:r>
              <a:rPr lang="en-US" sz="2400" b="1" dirty="0">
                <a:solidFill>
                  <a:srgbClr val="009900"/>
                </a:solidFill>
                <a:latin typeface="Baskerville Old Face" pitchFamily="18" charset="0"/>
              </a:rPr>
              <a:t>latent space F, </a:t>
            </a:r>
            <a:r>
              <a:rPr lang="en-US" sz="2400" dirty="0">
                <a:latin typeface="Baskerville Old Face" pitchFamily="18" charset="0"/>
              </a:rPr>
              <a:t>which is present at the </a:t>
            </a:r>
            <a:r>
              <a:rPr lang="en-US" sz="2400" b="1" dirty="0">
                <a:solidFill>
                  <a:srgbClr val="FF0000"/>
                </a:solidFill>
                <a:latin typeface="Baskerville Old Face" pitchFamily="18" charset="0"/>
              </a:rPr>
              <a:t>bottleneck. </a:t>
            </a:r>
            <a:endParaRPr lang="en-US" sz="2400" b="1" dirty="0" smtClean="0">
              <a:solidFill>
                <a:srgbClr val="FF0000"/>
              </a:solidFill>
              <a:latin typeface="Baskerville Old Face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askerville Old Face" pitchFamily="18" charset="0"/>
              </a:rPr>
              <a:t>The </a:t>
            </a:r>
            <a:r>
              <a:rPr lang="en-US" sz="2400" b="1" dirty="0">
                <a:solidFill>
                  <a:srgbClr val="C00000"/>
                </a:solidFill>
                <a:latin typeface="Baskerville Old Face" pitchFamily="18" charset="0"/>
              </a:rPr>
              <a:t>decoder function</a:t>
            </a:r>
            <a:r>
              <a:rPr lang="en-US" sz="2400" dirty="0">
                <a:latin typeface="Baskerville Old Face" pitchFamily="18" charset="0"/>
              </a:rPr>
              <a:t>, </a:t>
            </a:r>
            <a:r>
              <a:rPr lang="en-US" sz="2400" b="1" dirty="0">
                <a:solidFill>
                  <a:srgbClr val="FF0066"/>
                </a:solidFill>
                <a:latin typeface="Baskerville Old Face" pitchFamily="18" charset="0"/>
              </a:rPr>
              <a:t>denoted by ψ</a:t>
            </a:r>
            <a:r>
              <a:rPr lang="en-US" sz="2400" dirty="0">
                <a:latin typeface="Baskerville Old Face" pitchFamily="18" charset="0"/>
              </a:rPr>
              <a:t>, maps the </a:t>
            </a:r>
            <a:r>
              <a:rPr lang="en-US" sz="2400" b="1" dirty="0">
                <a:solidFill>
                  <a:srgbClr val="0000FF"/>
                </a:solidFill>
                <a:latin typeface="Baskerville Old Face" pitchFamily="18" charset="0"/>
              </a:rPr>
              <a:t>latent space F </a:t>
            </a:r>
            <a:r>
              <a:rPr lang="en-US" sz="2400" dirty="0">
                <a:latin typeface="Baskerville Old Face" pitchFamily="18" charset="0"/>
              </a:rPr>
              <a:t>at the </a:t>
            </a:r>
            <a:r>
              <a:rPr lang="en-US" sz="2400" b="1" dirty="0">
                <a:solidFill>
                  <a:srgbClr val="009900"/>
                </a:solidFill>
                <a:latin typeface="Baskerville Old Face" pitchFamily="18" charset="0"/>
              </a:rPr>
              <a:t>bottleneck to the output. </a:t>
            </a:r>
            <a:endParaRPr lang="en-US" sz="2400" b="1" dirty="0" smtClean="0">
              <a:solidFill>
                <a:srgbClr val="009900"/>
              </a:solidFill>
              <a:latin typeface="Baskerville Old Face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latin typeface="Baskerville Old Face" pitchFamily="18" charset="0"/>
              </a:rPr>
              <a:t>The </a:t>
            </a:r>
            <a:r>
              <a:rPr lang="en-US" sz="2000" b="1" dirty="0">
                <a:solidFill>
                  <a:srgbClr val="C00000"/>
                </a:solidFill>
                <a:latin typeface="Baskerville Old Face" pitchFamily="18" charset="0"/>
              </a:rPr>
              <a:t>output,</a:t>
            </a:r>
            <a:r>
              <a:rPr lang="en-US" sz="2000" dirty="0">
                <a:latin typeface="Baskerville Old Face" pitchFamily="18" charset="0"/>
              </a:rPr>
              <a:t> in this case, is the </a:t>
            </a:r>
            <a:r>
              <a:rPr lang="en-US" sz="2000" b="1" dirty="0">
                <a:solidFill>
                  <a:srgbClr val="0000CC"/>
                </a:solidFill>
                <a:latin typeface="Baskerville Old Face" pitchFamily="18" charset="0"/>
              </a:rPr>
              <a:t>same as the input function</a:t>
            </a:r>
            <a:r>
              <a:rPr lang="en-US" sz="2000" dirty="0">
                <a:latin typeface="Baskerville Old Face" pitchFamily="18" charset="0"/>
              </a:rPr>
              <a:t>. Thus, we are basically </a:t>
            </a:r>
            <a:r>
              <a:rPr lang="en-US" sz="2000" b="1" dirty="0">
                <a:solidFill>
                  <a:srgbClr val="990000"/>
                </a:solidFill>
                <a:latin typeface="Baskerville Old Face" pitchFamily="18" charset="0"/>
              </a:rPr>
              <a:t>trying to recreate the original image </a:t>
            </a:r>
            <a:r>
              <a:rPr lang="en-US" sz="2000" dirty="0">
                <a:latin typeface="Baskerville Old Face" pitchFamily="18" charset="0"/>
              </a:rPr>
              <a:t>after some </a:t>
            </a:r>
            <a:r>
              <a:rPr lang="en-US" sz="2000" b="1" dirty="0">
                <a:solidFill>
                  <a:srgbClr val="870581"/>
                </a:solidFill>
                <a:latin typeface="Baskerville Old Face" pitchFamily="18" charset="0"/>
              </a:rPr>
              <a:t>generalized non-linear compression</a:t>
            </a:r>
            <a:r>
              <a:rPr lang="en-US" sz="2400" b="1" dirty="0" smtClean="0">
                <a:solidFill>
                  <a:srgbClr val="870581"/>
                </a:solidFill>
                <a:latin typeface="Baskerville Old Face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77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907473"/>
            <a:ext cx="8305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askerville Old Face" pitchFamily="18" charset="0"/>
              </a:rPr>
              <a:t>The </a:t>
            </a:r>
            <a:r>
              <a:rPr lang="en-US" sz="2400" b="1" dirty="0">
                <a:solidFill>
                  <a:srgbClr val="870581"/>
                </a:solidFill>
                <a:latin typeface="Baskerville Old Face" pitchFamily="18" charset="0"/>
              </a:rPr>
              <a:t>encoding network </a:t>
            </a:r>
            <a:r>
              <a:rPr lang="en-US" sz="2400" dirty="0">
                <a:latin typeface="Baskerville Old Face" pitchFamily="18" charset="0"/>
              </a:rPr>
              <a:t>can be represented by the </a:t>
            </a:r>
            <a:r>
              <a:rPr lang="en-US" sz="2400" b="1" dirty="0">
                <a:solidFill>
                  <a:srgbClr val="009900"/>
                </a:solidFill>
                <a:latin typeface="Baskerville Old Face" pitchFamily="18" charset="0"/>
              </a:rPr>
              <a:t>standard neural network function</a:t>
            </a:r>
            <a:r>
              <a:rPr lang="en-US" sz="2400" dirty="0">
                <a:latin typeface="Baskerville Old Face" pitchFamily="18" charset="0"/>
              </a:rPr>
              <a:t> </a:t>
            </a:r>
            <a:r>
              <a:rPr lang="en-US" sz="2400" b="1" dirty="0">
                <a:solidFill>
                  <a:srgbClr val="990000"/>
                </a:solidFill>
                <a:latin typeface="Baskerville Old Face" pitchFamily="18" charset="0"/>
              </a:rPr>
              <a:t>passed through </a:t>
            </a:r>
            <a:r>
              <a:rPr lang="en-US" sz="2400" b="1" dirty="0">
                <a:solidFill>
                  <a:srgbClr val="0000FF"/>
                </a:solidFill>
                <a:latin typeface="Baskerville Old Face" pitchFamily="18" charset="0"/>
              </a:rPr>
              <a:t>an activation function</a:t>
            </a:r>
            <a:r>
              <a:rPr lang="en-US" sz="2400" dirty="0">
                <a:latin typeface="Baskerville Old Face" pitchFamily="18" charset="0"/>
              </a:rPr>
              <a:t>, where </a:t>
            </a:r>
            <a:r>
              <a:rPr lang="en-US" sz="2400" b="1" dirty="0">
                <a:solidFill>
                  <a:srgbClr val="FF0066"/>
                </a:solidFill>
                <a:latin typeface="Baskerville Old Face" pitchFamily="18" charset="0"/>
              </a:rPr>
              <a:t>z is the latent </a:t>
            </a:r>
            <a:r>
              <a:rPr lang="en-US" sz="2400" b="1" dirty="0" smtClean="0">
                <a:solidFill>
                  <a:srgbClr val="FF0066"/>
                </a:solidFill>
                <a:latin typeface="Baskerville Old Face" pitchFamily="18" charset="0"/>
              </a:rPr>
              <a:t>dimension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FF0066"/>
              </a:solidFill>
              <a:latin typeface="Baskerville Old Face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Baskerville Old Face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askerville Old Face" pitchFamily="18" charset="0"/>
              </a:rPr>
              <a:t>Similarly</a:t>
            </a:r>
            <a:r>
              <a:rPr lang="en-US" sz="2400" dirty="0">
                <a:latin typeface="Baskerville Old Face" pitchFamily="18" charset="0"/>
              </a:rPr>
              <a:t>, the </a:t>
            </a:r>
            <a:r>
              <a:rPr lang="en-US" sz="2400" b="1" dirty="0">
                <a:solidFill>
                  <a:srgbClr val="7030A0"/>
                </a:solidFill>
                <a:latin typeface="Baskerville Old Face" pitchFamily="18" charset="0"/>
              </a:rPr>
              <a:t>decoding network </a:t>
            </a:r>
            <a:r>
              <a:rPr lang="en-US" sz="2400" dirty="0">
                <a:latin typeface="Baskerville Old Face" pitchFamily="18" charset="0"/>
              </a:rPr>
              <a:t>can be </a:t>
            </a:r>
            <a:r>
              <a:rPr lang="en-US" sz="2400" b="1" dirty="0">
                <a:latin typeface="Baskerville Old Face" pitchFamily="18" charset="0"/>
              </a:rPr>
              <a:t>represented in the same fashion,</a:t>
            </a:r>
            <a:r>
              <a:rPr lang="en-US" sz="2400" dirty="0">
                <a:latin typeface="Baskerville Old Face" pitchFamily="18" charset="0"/>
              </a:rPr>
              <a:t> but with </a:t>
            </a:r>
            <a:r>
              <a:rPr lang="en-US" sz="2400" b="1" dirty="0">
                <a:solidFill>
                  <a:srgbClr val="C00000"/>
                </a:solidFill>
                <a:latin typeface="Baskerville Old Face" pitchFamily="18" charset="0"/>
              </a:rPr>
              <a:t>different weight, bias, </a:t>
            </a:r>
            <a:r>
              <a:rPr lang="en-US" sz="2400" dirty="0">
                <a:latin typeface="Baskerville Old Face" pitchFamily="18" charset="0"/>
              </a:rPr>
              <a:t>and </a:t>
            </a:r>
            <a:r>
              <a:rPr lang="en-US" sz="2400" b="1" dirty="0">
                <a:solidFill>
                  <a:srgbClr val="0000FF"/>
                </a:solidFill>
                <a:latin typeface="Baskerville Old Face" pitchFamily="18" charset="0"/>
              </a:rPr>
              <a:t>potentially activation functions being used</a:t>
            </a:r>
            <a:r>
              <a:rPr lang="en-US" sz="2400" b="1" dirty="0" smtClean="0">
                <a:solidFill>
                  <a:srgbClr val="0000FF"/>
                </a:solidFill>
                <a:latin typeface="Baskerville Old Face" pitchFamily="18" charset="0"/>
              </a:rPr>
              <a:t>.</a:t>
            </a:r>
            <a:endParaRPr lang="en-US" sz="2400" b="1" dirty="0">
              <a:solidFill>
                <a:srgbClr val="0000FF"/>
              </a:solidFill>
              <a:latin typeface="Baskerville Old Face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FF0066"/>
              </a:solidFill>
              <a:latin typeface="Baskerville Old Fac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318" y="2667000"/>
            <a:ext cx="3063587" cy="91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318" y="5486400"/>
            <a:ext cx="3448050" cy="99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10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907473"/>
            <a:ext cx="8305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askerville Old Face" pitchFamily="18" charset="0"/>
              </a:rPr>
              <a:t>The </a:t>
            </a:r>
            <a:r>
              <a:rPr lang="en-US" sz="2400" b="1" dirty="0">
                <a:solidFill>
                  <a:srgbClr val="0000FF"/>
                </a:solidFill>
                <a:latin typeface="Baskerville Old Face" pitchFamily="18" charset="0"/>
              </a:rPr>
              <a:t>loss function </a:t>
            </a:r>
            <a:r>
              <a:rPr lang="en-US" sz="2400" dirty="0">
                <a:latin typeface="Baskerville Old Face" pitchFamily="18" charset="0"/>
              </a:rPr>
              <a:t>can then be written in terms of </a:t>
            </a:r>
            <a:r>
              <a:rPr lang="en-US" sz="2400" b="1" dirty="0">
                <a:solidFill>
                  <a:srgbClr val="FF0066"/>
                </a:solidFill>
                <a:latin typeface="Baskerville Old Face" pitchFamily="18" charset="0"/>
              </a:rPr>
              <a:t>these network functions,</a:t>
            </a:r>
            <a:r>
              <a:rPr lang="en-US" sz="2400" dirty="0">
                <a:latin typeface="Baskerville Old Face" pitchFamily="18" charset="0"/>
              </a:rPr>
              <a:t> and it is this </a:t>
            </a:r>
            <a:r>
              <a:rPr lang="en-US" sz="2400" b="1" dirty="0">
                <a:latin typeface="Baskerville Old Face" pitchFamily="18" charset="0"/>
              </a:rPr>
              <a:t>loss function that we will </a:t>
            </a:r>
            <a:r>
              <a:rPr lang="en-US" sz="2400" b="1" dirty="0">
                <a:solidFill>
                  <a:srgbClr val="990000"/>
                </a:solidFill>
                <a:latin typeface="Baskerville Old Face" pitchFamily="18" charset="0"/>
              </a:rPr>
              <a:t>use to train the neural network</a:t>
            </a:r>
            <a:r>
              <a:rPr lang="en-US" sz="2400" dirty="0">
                <a:latin typeface="Baskerville Old Face" pitchFamily="18" charset="0"/>
              </a:rPr>
              <a:t> through the standard </a:t>
            </a:r>
            <a:r>
              <a:rPr lang="en-US" sz="2400" b="1" dirty="0" smtClean="0">
                <a:solidFill>
                  <a:srgbClr val="0000FF"/>
                </a:solidFill>
                <a:latin typeface="Baskerville Old Face" pitchFamily="18" charset="0"/>
              </a:rPr>
              <a:t>back propagation </a:t>
            </a:r>
            <a:r>
              <a:rPr lang="en-US" sz="2400" b="1" dirty="0">
                <a:solidFill>
                  <a:srgbClr val="0000FF"/>
                </a:solidFill>
                <a:latin typeface="Baskerville Old Face" pitchFamily="18" charset="0"/>
              </a:rPr>
              <a:t>procedure.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Baskerville Old Face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FF0066"/>
              </a:solidFill>
              <a:latin typeface="Baskerville Old Face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3389313"/>
            <a:ext cx="7486650" cy="801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3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7848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05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Example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776395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3124200"/>
            <a:ext cx="8382000" cy="36471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In this example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you can observe the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following steps: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input 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 digit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into the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autoencoder.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encoder </a:t>
            </a:r>
            <a:r>
              <a:rPr lang="en-US" sz="2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sub network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generates a </a:t>
            </a:r>
            <a:r>
              <a:rPr lang="en-US" sz="2200" b="1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latent representation of the digit </a:t>
            </a:r>
            <a:r>
              <a:rPr lang="en-US" sz="2200" b="1" dirty="0" smtClean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which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is considerably </a:t>
            </a:r>
            <a:r>
              <a:rPr lang="en-US" sz="2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smaller in dimensionality than the input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decoder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sub network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reconstructs the original digit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using the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latent representation.</a:t>
            </a:r>
          </a:p>
        </p:txBody>
      </p:sp>
    </p:spTree>
    <p:extLst>
      <p:ext uri="{BB962C8B-B14F-4D97-AF65-F5344CB8AC3E}">
        <p14:creationId xmlns:p14="http://schemas.microsoft.com/office/powerpoint/2010/main" val="252136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 lnSpcReduction="10000"/>
          </a:bodyPr>
          <a:lstStyle/>
          <a:p>
            <a:pPr algn="just" fontAlgn="base">
              <a:lnSpc>
                <a:spcPct val="150000"/>
              </a:lnSpc>
            </a:pPr>
            <a:r>
              <a:rPr lang="en-US" sz="2600" b="1" u="sng" dirty="0" smtClean="0">
                <a:solidFill>
                  <a:srgbClr val="FF0000"/>
                </a:solidFill>
                <a:latin typeface="Baskerville Old Face" pitchFamily="18" charset="0"/>
                <a:cs typeface="Times New Roman" pitchFamily="18" charset="0"/>
              </a:rPr>
              <a:t>1. Unsupervised Leaning: </a:t>
            </a:r>
            <a:r>
              <a:rPr lang="en-US" sz="2600" dirty="0">
                <a:latin typeface="Baskerville Old Face" pitchFamily="18" charset="0"/>
              </a:rPr>
              <a:t>Autoenoders are considered as </a:t>
            </a:r>
            <a:r>
              <a:rPr lang="en-US" sz="2600" b="1" dirty="0">
                <a:solidFill>
                  <a:srgbClr val="0000CC"/>
                </a:solidFill>
                <a:latin typeface="Baskerville Old Face" pitchFamily="18" charset="0"/>
              </a:rPr>
              <a:t>unsupervised learning technique</a:t>
            </a:r>
            <a:r>
              <a:rPr lang="en-US" sz="2600" dirty="0">
                <a:latin typeface="Baskerville Old Face" pitchFamily="18" charset="0"/>
              </a:rPr>
              <a:t>. Since they </a:t>
            </a:r>
            <a:r>
              <a:rPr lang="en-US" sz="2600" b="1" dirty="0">
                <a:latin typeface="Baskerville Old Face" pitchFamily="18" charset="0"/>
              </a:rPr>
              <a:t>don’t need explicit labels to train on. </a:t>
            </a:r>
            <a:endParaRPr lang="en-US" sz="2600" b="1" dirty="0" smtClean="0">
              <a:latin typeface="Baskerville Old Face" pitchFamily="18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en-US" sz="2600" b="1" u="sng" dirty="0">
                <a:solidFill>
                  <a:srgbClr val="FF0000"/>
                </a:solidFill>
                <a:latin typeface="Baskerville Old Face" pitchFamily="18" charset="0"/>
                <a:cs typeface="Times New Roman" pitchFamily="18" charset="0"/>
              </a:rPr>
              <a:t>2. Data-specific: </a:t>
            </a:r>
            <a:r>
              <a:rPr lang="en-US" sz="2600" dirty="0">
                <a:latin typeface="Baskerville Old Face" pitchFamily="18" charset="0"/>
              </a:rPr>
              <a:t>Autoencoders are only able to </a:t>
            </a:r>
            <a:r>
              <a:rPr lang="en-US" sz="2600" b="1" dirty="0">
                <a:solidFill>
                  <a:srgbClr val="009900"/>
                </a:solidFill>
                <a:latin typeface="Baskerville Old Face" pitchFamily="18" charset="0"/>
              </a:rPr>
              <a:t>compress data </a:t>
            </a:r>
            <a:r>
              <a:rPr lang="en-US" sz="2600" dirty="0">
                <a:latin typeface="Baskerville Old Face" pitchFamily="18" charset="0"/>
              </a:rPr>
              <a:t>similar to </a:t>
            </a:r>
            <a:r>
              <a:rPr lang="en-US" sz="2600" b="1" dirty="0">
                <a:solidFill>
                  <a:srgbClr val="870581"/>
                </a:solidFill>
                <a:latin typeface="Baskerville Old Face" pitchFamily="18" charset="0"/>
              </a:rPr>
              <a:t>what they have been trained on</a:t>
            </a:r>
            <a:r>
              <a:rPr lang="en-US" sz="2600" dirty="0" smtClean="0">
                <a:latin typeface="Baskerville Old Face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600" b="1" u="sng" dirty="0" smtClean="0">
                <a:solidFill>
                  <a:srgbClr val="FF0000"/>
                </a:solidFill>
                <a:latin typeface="Baskerville Old Face" pitchFamily="18" charset="0"/>
              </a:rPr>
              <a:t>3. </a:t>
            </a:r>
            <a:r>
              <a:rPr lang="en-US" sz="2600" b="1" u="sng" dirty="0" err="1" smtClean="0">
                <a:solidFill>
                  <a:srgbClr val="FF0000"/>
                </a:solidFill>
                <a:latin typeface="Baskerville Old Face" pitchFamily="18" charset="0"/>
              </a:rPr>
              <a:t>Lossy</a:t>
            </a:r>
            <a:r>
              <a:rPr lang="en-US" sz="2600" b="1" u="sng" dirty="0">
                <a:solidFill>
                  <a:srgbClr val="FF0000"/>
                </a:solidFill>
                <a:latin typeface="Baskerville Old Face" pitchFamily="18" charset="0"/>
              </a:rPr>
              <a:t>:</a:t>
            </a:r>
            <a:r>
              <a:rPr lang="en-US" sz="2600" dirty="0">
                <a:latin typeface="Baskerville Old Face" pitchFamily="18" charset="0"/>
              </a:rPr>
              <a:t> The </a:t>
            </a:r>
            <a:r>
              <a:rPr lang="en-US" sz="2600" b="1" dirty="0">
                <a:solidFill>
                  <a:srgbClr val="0000CC"/>
                </a:solidFill>
                <a:latin typeface="Baskerville Old Face" pitchFamily="18" charset="0"/>
              </a:rPr>
              <a:t>decompressed outputs </a:t>
            </a:r>
            <a:r>
              <a:rPr lang="en-US" sz="2600" dirty="0">
                <a:latin typeface="Baskerville Old Face" pitchFamily="18" charset="0"/>
              </a:rPr>
              <a:t>will </a:t>
            </a:r>
            <a:r>
              <a:rPr lang="en-US" sz="2600" b="1" dirty="0">
                <a:solidFill>
                  <a:srgbClr val="005024"/>
                </a:solidFill>
                <a:latin typeface="Baskerville Old Face" pitchFamily="18" charset="0"/>
              </a:rPr>
              <a:t>be degraded compared </a:t>
            </a:r>
            <a:r>
              <a:rPr lang="en-US" sz="2600" dirty="0">
                <a:latin typeface="Baskerville Old Face" pitchFamily="18" charset="0"/>
              </a:rPr>
              <a:t>to the </a:t>
            </a:r>
            <a:r>
              <a:rPr lang="en-US" sz="2600" b="1" dirty="0">
                <a:solidFill>
                  <a:srgbClr val="7030A0"/>
                </a:solidFill>
                <a:latin typeface="Baskerville Old Face" pitchFamily="18" charset="0"/>
              </a:rPr>
              <a:t>original inputs.</a:t>
            </a:r>
          </a:p>
          <a:p>
            <a:pPr algn="just">
              <a:lnSpc>
                <a:spcPct val="150000"/>
              </a:lnSpc>
            </a:pPr>
            <a:r>
              <a:rPr lang="en-US" sz="2600" b="1" u="sng" dirty="0">
                <a:solidFill>
                  <a:srgbClr val="FF0000"/>
                </a:solidFill>
                <a:latin typeface="Baskerville Old Face" pitchFamily="18" charset="0"/>
              </a:rPr>
              <a:t>4. Learned automatically from examples:</a:t>
            </a:r>
            <a:r>
              <a:rPr lang="en-US" sz="2600" dirty="0">
                <a:latin typeface="Baskerville Old Face" pitchFamily="18" charset="0"/>
              </a:rPr>
              <a:t> It is </a:t>
            </a:r>
            <a:r>
              <a:rPr lang="en-US" sz="2600" b="1" dirty="0">
                <a:solidFill>
                  <a:srgbClr val="7030A0"/>
                </a:solidFill>
                <a:latin typeface="Baskerville Old Face" pitchFamily="18" charset="0"/>
              </a:rPr>
              <a:t>easy to train specialized instances of the algorithm </a:t>
            </a:r>
            <a:r>
              <a:rPr lang="en-US" sz="2600" dirty="0">
                <a:latin typeface="Baskerville Old Face" pitchFamily="18" charset="0"/>
              </a:rPr>
              <a:t>that will perform well on a </a:t>
            </a:r>
            <a:r>
              <a:rPr lang="en-US" sz="2600" b="1" dirty="0">
                <a:latin typeface="Baskerville Old Face" pitchFamily="18" charset="0"/>
              </a:rPr>
              <a:t>specific type of input.</a:t>
            </a:r>
          </a:p>
          <a:p>
            <a:pPr algn="just" fontAlgn="base">
              <a:lnSpc>
                <a:spcPct val="150000"/>
              </a:lnSpc>
            </a:pPr>
            <a:endParaRPr lang="en-US" dirty="0"/>
          </a:p>
          <a:p>
            <a:pPr algn="just" fontAlgn="base">
              <a:lnSpc>
                <a:spcPct val="150000"/>
              </a:lnSpc>
            </a:pPr>
            <a:endParaRPr lang="en-US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Properties of Autoencoders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39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parameters  of Autoencoders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5124" name="Picture 4" descr="Autoencoders Tutorial - Hyperparame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5562600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81049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Book Antiqua" pitchFamily="18" charset="0"/>
              </a:rPr>
              <a:t>here are </a:t>
            </a:r>
            <a:r>
              <a:rPr lang="en-US" sz="2400" b="1" dirty="0">
                <a:solidFill>
                  <a:srgbClr val="FF0000"/>
                </a:solidFill>
                <a:latin typeface="Book Antiqua" pitchFamily="18" charset="0"/>
              </a:rPr>
              <a:t>4 hyperparameters </a:t>
            </a:r>
            <a:r>
              <a:rPr lang="en-US" sz="2400" dirty="0">
                <a:latin typeface="Book Antiqua" pitchFamily="18" charset="0"/>
              </a:rPr>
              <a:t>that we need to set before </a:t>
            </a:r>
            <a:r>
              <a:rPr lang="en-US" sz="2400" b="1" dirty="0">
                <a:solidFill>
                  <a:srgbClr val="005024"/>
                </a:solidFill>
                <a:latin typeface="Book Antiqua" pitchFamily="18" charset="0"/>
              </a:rPr>
              <a:t>training an autoencoder</a:t>
            </a:r>
            <a:r>
              <a:rPr lang="en-US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9584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u="sng" dirty="0">
                <a:solidFill>
                  <a:srgbClr val="FF0000"/>
                </a:solidFill>
                <a:latin typeface="Baskerville Old Face" pitchFamily="18" charset="0"/>
              </a:rPr>
              <a:t>Code size: </a:t>
            </a:r>
            <a:r>
              <a:rPr lang="en-US" dirty="0">
                <a:latin typeface="Baskerville Old Face" pitchFamily="18" charset="0"/>
              </a:rPr>
              <a:t>It represents the </a:t>
            </a:r>
            <a:r>
              <a:rPr lang="en-US" b="1" dirty="0">
                <a:solidFill>
                  <a:srgbClr val="870581"/>
                </a:solidFill>
                <a:latin typeface="Baskerville Old Face" pitchFamily="18" charset="0"/>
              </a:rPr>
              <a:t>number of nodes in the middle layer.</a:t>
            </a:r>
            <a:r>
              <a:rPr lang="en-US" dirty="0">
                <a:latin typeface="Baskerville Old Face" pitchFamily="18" charset="0"/>
              </a:rPr>
              <a:t> Smaller size results in </a:t>
            </a:r>
            <a:r>
              <a:rPr lang="en-US" b="1" dirty="0">
                <a:solidFill>
                  <a:srgbClr val="009900"/>
                </a:solidFill>
                <a:latin typeface="Baskerville Old Face" pitchFamily="18" charset="0"/>
              </a:rPr>
              <a:t>more compression.</a:t>
            </a:r>
          </a:p>
          <a:p>
            <a:pPr algn="just">
              <a:lnSpc>
                <a:spcPct val="150000"/>
              </a:lnSpc>
            </a:pPr>
            <a:r>
              <a:rPr lang="en-US" b="1" u="sng" dirty="0">
                <a:solidFill>
                  <a:srgbClr val="FF0000"/>
                </a:solidFill>
                <a:latin typeface="Baskerville Old Face" pitchFamily="18" charset="0"/>
              </a:rPr>
              <a:t>Number of layers: </a:t>
            </a:r>
            <a:r>
              <a:rPr lang="en-US" dirty="0">
                <a:latin typeface="Baskerville Old Face" pitchFamily="18" charset="0"/>
              </a:rPr>
              <a:t>The autoencoder can consist of as </a:t>
            </a:r>
            <a:r>
              <a:rPr lang="en-US" b="1" dirty="0">
                <a:solidFill>
                  <a:srgbClr val="009900"/>
                </a:solidFill>
                <a:latin typeface="Baskerville Old Face" pitchFamily="18" charset="0"/>
              </a:rPr>
              <a:t>many layers as we want</a:t>
            </a:r>
            <a:r>
              <a:rPr lang="en-US" b="1" dirty="0" smtClean="0">
                <a:solidFill>
                  <a:srgbClr val="009900"/>
                </a:solidFill>
                <a:latin typeface="Baskerville Old Face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u="sng" dirty="0">
                <a:solidFill>
                  <a:srgbClr val="FF0000"/>
                </a:solidFill>
                <a:latin typeface="Baskerville Old Face" pitchFamily="18" charset="0"/>
              </a:rPr>
              <a:t>Number of nodes per layer: </a:t>
            </a:r>
            <a:r>
              <a:rPr lang="en-US" dirty="0">
                <a:latin typeface="Baskerville Old Face" pitchFamily="18" charset="0"/>
              </a:rPr>
              <a:t>The number of nodes per layer </a:t>
            </a:r>
            <a:r>
              <a:rPr lang="en-US" b="1" dirty="0">
                <a:latin typeface="Baskerville Old Face" pitchFamily="18" charset="0"/>
              </a:rPr>
              <a:t>decreases with each subsequent layer of the encoder</a:t>
            </a:r>
            <a:r>
              <a:rPr lang="en-US" dirty="0">
                <a:latin typeface="Baskerville Old Face" pitchFamily="18" charset="0"/>
              </a:rPr>
              <a:t>, and </a:t>
            </a:r>
            <a:r>
              <a:rPr lang="en-US" b="1" dirty="0">
                <a:solidFill>
                  <a:srgbClr val="009900"/>
                </a:solidFill>
                <a:latin typeface="Baskerville Old Face" pitchFamily="18" charset="0"/>
              </a:rPr>
              <a:t>increases back in the decoder.</a:t>
            </a:r>
            <a:r>
              <a:rPr lang="en-US" dirty="0">
                <a:latin typeface="Baskerville Old Face" pitchFamily="18" charset="0"/>
              </a:rPr>
              <a:t> The 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decoder is symmetric to the encoder </a:t>
            </a:r>
            <a:r>
              <a:rPr lang="en-US" dirty="0">
                <a:latin typeface="Baskerville Old Face" pitchFamily="18" charset="0"/>
              </a:rPr>
              <a:t>in terms of the 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layer structure.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957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u="sng" dirty="0">
                <a:solidFill>
                  <a:srgbClr val="FF0000"/>
                </a:solidFill>
                <a:latin typeface="Baskerville Old Face" pitchFamily="18" charset="0"/>
              </a:rPr>
              <a:t>Loss function:</a:t>
            </a:r>
            <a:r>
              <a:rPr lang="en-US" dirty="0"/>
              <a:t> We either use </a:t>
            </a:r>
            <a:r>
              <a:rPr lang="en-US" b="1" dirty="0">
                <a:solidFill>
                  <a:srgbClr val="0000CC"/>
                </a:solidFill>
              </a:rPr>
              <a:t>mean squared error </a:t>
            </a:r>
            <a:r>
              <a:rPr lang="en-US" dirty="0"/>
              <a:t>or </a:t>
            </a:r>
            <a:r>
              <a:rPr lang="en-US" b="1" dirty="0">
                <a:solidFill>
                  <a:srgbClr val="0000CC"/>
                </a:solidFill>
              </a:rPr>
              <a:t>binary cross-entropy. </a:t>
            </a:r>
            <a:r>
              <a:rPr lang="en-US" dirty="0"/>
              <a:t>If the input values are in the </a:t>
            </a:r>
            <a:r>
              <a:rPr lang="en-US" b="1" dirty="0">
                <a:solidFill>
                  <a:srgbClr val="870581"/>
                </a:solidFill>
              </a:rPr>
              <a:t>range [0, 1] </a:t>
            </a:r>
            <a:r>
              <a:rPr lang="en-US" dirty="0"/>
              <a:t>then we typically use </a:t>
            </a:r>
            <a:r>
              <a:rPr lang="en-US" b="1" dirty="0">
                <a:solidFill>
                  <a:srgbClr val="870581"/>
                </a:solidFill>
              </a:rPr>
              <a:t>cross-entropy</a:t>
            </a:r>
            <a:r>
              <a:rPr lang="en-US" dirty="0"/>
              <a:t>, otherwise, we use the </a:t>
            </a:r>
            <a:r>
              <a:rPr lang="en-US" b="1" dirty="0">
                <a:solidFill>
                  <a:srgbClr val="005024"/>
                </a:solidFill>
              </a:rPr>
              <a:t>mean squared error.</a:t>
            </a:r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578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467600" cy="5334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Contents</a:t>
            </a:r>
            <a:endParaRPr lang="en-IN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838200"/>
            <a:ext cx="7924800" cy="5867400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5900" b="1" dirty="0" smtClean="0">
                <a:solidFill>
                  <a:srgbClr val="FF0000"/>
                </a:solidFill>
                <a:latin typeface="Baskerville Old Face" pitchFamily="18" charset="0"/>
              </a:rPr>
              <a:t>Introduction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5900" b="1" dirty="0" smtClean="0">
                <a:solidFill>
                  <a:srgbClr val="870581"/>
                </a:solidFill>
                <a:latin typeface="Baskerville Old Face" pitchFamily="18" charset="0"/>
              </a:rPr>
              <a:t>Architecture of Autoencoder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5900" b="1" dirty="0" smtClean="0">
                <a:solidFill>
                  <a:srgbClr val="009900"/>
                </a:solidFill>
                <a:latin typeface="Baskerville Old Face" pitchFamily="18" charset="0"/>
              </a:rPr>
              <a:t>Mathematical representation of Autoencoder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5900" b="1" dirty="0" smtClean="0">
                <a:solidFill>
                  <a:srgbClr val="CC0000"/>
                </a:solidFill>
                <a:latin typeface="Baskerville Old Face" pitchFamily="18" charset="0"/>
              </a:rPr>
              <a:t>Example of Autoencoder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5900" b="1" dirty="0" smtClean="0">
                <a:solidFill>
                  <a:srgbClr val="0000FF"/>
                </a:solidFill>
                <a:latin typeface="Baskerville Old Face" pitchFamily="18" charset="0"/>
              </a:rPr>
              <a:t>Properties of Autoencoder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5900" b="1" dirty="0" smtClean="0">
                <a:solidFill>
                  <a:srgbClr val="FF0066"/>
                </a:solidFill>
                <a:latin typeface="Baskerville Old Face" pitchFamily="18" charset="0"/>
              </a:rPr>
              <a:t>Hyper parameters of Autoencoder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5900" b="1" dirty="0" smtClean="0">
                <a:solidFill>
                  <a:srgbClr val="870581"/>
                </a:solidFill>
                <a:latin typeface="Baskerville Old Face" pitchFamily="18" charset="0"/>
              </a:rPr>
              <a:t>Training of Autoencoder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5900" b="1" dirty="0" smtClean="0">
                <a:solidFill>
                  <a:srgbClr val="990000"/>
                </a:solidFill>
                <a:latin typeface="Baskerville Old Face" pitchFamily="18" charset="0"/>
              </a:rPr>
              <a:t>Applications of Autoencoder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5900" b="1" dirty="0" smtClean="0">
                <a:solidFill>
                  <a:srgbClr val="0000FF"/>
                </a:solidFill>
                <a:latin typeface="Baskerville Old Face" pitchFamily="18" charset="0"/>
              </a:rPr>
              <a:t>Use case and </a:t>
            </a:r>
            <a:r>
              <a:rPr lang="en-US" sz="5900" b="1" dirty="0" smtClean="0">
                <a:solidFill>
                  <a:srgbClr val="009900"/>
                </a:solidFill>
                <a:latin typeface="Baskerville Old Face" pitchFamily="18" charset="0"/>
              </a:rPr>
              <a:t>Limitations of Autoencoders</a:t>
            </a:r>
          </a:p>
          <a:p>
            <a:endParaRPr lang="en-US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88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Training  of Autoencoders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762000"/>
            <a:ext cx="8534400" cy="5583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35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6" y="838200"/>
            <a:ext cx="8853054" cy="579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37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423" y="3048000"/>
            <a:ext cx="398145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838200"/>
            <a:ext cx="8382000" cy="2616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Step-1: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WE start </a:t>
            </a:r>
            <a:r>
              <a:rPr lang="en-US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with an Array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sz="2200" b="1" dirty="0" smtClean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the lines(the observations)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correspond to the </a:t>
            </a:r>
            <a:r>
              <a:rPr lang="en-US" sz="2200" b="1" dirty="0" smtClean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users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and the </a:t>
            </a:r>
            <a:r>
              <a:rPr lang="en-US" sz="2200" b="1" dirty="0" smtClean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columns(the Features)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corresponds to </a:t>
            </a:r>
            <a:r>
              <a:rPr lang="en-US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 Movie.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Each </a:t>
            </a:r>
            <a:r>
              <a:rPr lang="en-US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Cell (</a:t>
            </a:r>
            <a:r>
              <a:rPr lang="en-US" sz="2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u,i</a:t>
            </a:r>
            <a:r>
              <a:rPr lang="en-US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contains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rating  from 1 to 5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smtClean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0 has no rating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en-US" sz="2200" b="1" dirty="0" smtClean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movie i by the user u</a:t>
            </a:r>
            <a:endParaRPr lang="en-US" sz="2200" b="1" dirty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77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838200"/>
            <a:ext cx="8382000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Step-2: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37649"/>
            <a:ext cx="8534400" cy="5435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2133599"/>
            <a:ext cx="5902470" cy="43713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3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3687" y="457200"/>
            <a:ext cx="8382000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Step-3: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84" y="1981201"/>
            <a:ext cx="8106569" cy="45442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069879"/>
            <a:ext cx="8610600" cy="60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72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3687" y="457200"/>
            <a:ext cx="8382000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Step-4: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1037167"/>
            <a:ext cx="8382000" cy="48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305800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2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3687" y="457200"/>
            <a:ext cx="8382000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Step-5: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79546"/>
            <a:ext cx="7151687" cy="46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69" y="1447800"/>
            <a:ext cx="8361218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62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3687" y="457200"/>
            <a:ext cx="8382000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Step-6: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76" y="2036618"/>
            <a:ext cx="8345993" cy="4287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72477"/>
            <a:ext cx="8523287" cy="52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01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3687" y="457200"/>
            <a:ext cx="8382000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Step-7: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3" y="1044094"/>
            <a:ext cx="8749867" cy="784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66" y="2209800"/>
            <a:ext cx="746760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81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3687" y="457200"/>
            <a:ext cx="8382000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Step-8: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7848600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" y="1098214"/>
            <a:ext cx="8382000" cy="578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85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>
                <a:latin typeface="Baskerville Old Face" pitchFamily="18" charset="0"/>
              </a:rPr>
              <a:t>Autoencoders</a:t>
            </a:r>
            <a:r>
              <a:rPr lang="en-US" dirty="0">
                <a:latin typeface="Baskerville Old Face" pitchFamily="18" charset="0"/>
              </a:rPr>
              <a:t> fall under </a:t>
            </a:r>
            <a:r>
              <a:rPr lang="en-US" b="1" dirty="0">
                <a:solidFill>
                  <a:srgbClr val="990000"/>
                </a:solidFill>
                <a:latin typeface="Baskerville Old Face" pitchFamily="18" charset="0"/>
              </a:rPr>
              <a:t>unsupervised learning algorithms </a:t>
            </a:r>
            <a:r>
              <a:rPr lang="en-US" dirty="0">
                <a:latin typeface="Baskerville Old Face" pitchFamily="18" charset="0"/>
              </a:rPr>
              <a:t>as they learn the </a:t>
            </a:r>
            <a:r>
              <a:rPr lang="en-US" b="1" dirty="0">
                <a:solidFill>
                  <a:srgbClr val="870581"/>
                </a:solidFill>
                <a:latin typeface="Baskerville Old Face" pitchFamily="18" charset="0"/>
              </a:rPr>
              <a:t>compressed representation </a:t>
            </a:r>
            <a:r>
              <a:rPr lang="en-US" b="1" dirty="0">
                <a:latin typeface="Baskerville Old Face" pitchFamily="18" charset="0"/>
              </a:rPr>
              <a:t>of the data </a:t>
            </a:r>
            <a:r>
              <a:rPr lang="en-US" b="1" dirty="0">
                <a:solidFill>
                  <a:srgbClr val="FF0066"/>
                </a:solidFill>
                <a:latin typeface="Baskerville Old Face" pitchFamily="18" charset="0"/>
              </a:rPr>
              <a:t>automatically </a:t>
            </a:r>
            <a:r>
              <a:rPr lang="en-US" dirty="0">
                <a:latin typeface="Baskerville Old Face" pitchFamily="18" charset="0"/>
              </a:rPr>
              <a:t>from the </a:t>
            </a:r>
            <a:r>
              <a:rPr lang="en-US" b="1" dirty="0">
                <a:solidFill>
                  <a:srgbClr val="CC0000"/>
                </a:solidFill>
                <a:latin typeface="Baskerville Old Face" pitchFamily="18" charset="0"/>
              </a:rPr>
              <a:t>input data without labels</a:t>
            </a:r>
            <a:r>
              <a:rPr lang="en-US" b="1" dirty="0" smtClean="0">
                <a:solidFill>
                  <a:srgbClr val="CC0000"/>
                </a:solidFill>
                <a:latin typeface="Baskerville Old Face" pitchFamily="18" charset="0"/>
              </a:rPr>
              <a:t>.</a:t>
            </a:r>
            <a:endParaRPr lang="en-US" b="1" dirty="0">
              <a:solidFill>
                <a:srgbClr val="CC0000"/>
              </a:solidFill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Baskerville Old Face" pitchFamily="18" charset="0"/>
              </a:rPr>
              <a:t>In </a:t>
            </a:r>
            <a:r>
              <a:rPr lang="en-US" b="1" dirty="0" smtClean="0">
                <a:solidFill>
                  <a:srgbClr val="990000"/>
                </a:solidFill>
                <a:latin typeface="Baskerville Old Face" pitchFamily="18" charset="0"/>
              </a:rPr>
              <a:t>Autoencoders Name</a:t>
            </a:r>
            <a:r>
              <a:rPr lang="en-US" b="1" dirty="0" smtClean="0">
                <a:latin typeface="Baskerville Old Face" pitchFamily="18" charset="0"/>
              </a:rPr>
              <a:t>, 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  <a:latin typeface="Baskerville Old Face" pitchFamily="18" charset="0"/>
              </a:rPr>
              <a:t>AUTO </a:t>
            </a:r>
            <a:r>
              <a:rPr lang="en-US" sz="2000" b="1" dirty="0" smtClean="0">
                <a:latin typeface="Baskerville Old Face" pitchFamily="18" charset="0"/>
              </a:rPr>
              <a:t>means =</a:t>
            </a:r>
            <a:r>
              <a:rPr lang="en-US" sz="2000" b="1" dirty="0" smtClean="0">
                <a:solidFill>
                  <a:srgbClr val="0000CC"/>
                </a:solidFill>
                <a:latin typeface="Baskerville Old Face" pitchFamily="18" charset="0"/>
              </a:rPr>
              <a:t>self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  <a:latin typeface="Baskerville Old Face" pitchFamily="18" charset="0"/>
              </a:rPr>
              <a:t>ENCODERS</a:t>
            </a:r>
            <a:r>
              <a:rPr lang="en-US" sz="2000" b="1" dirty="0" smtClean="0">
                <a:latin typeface="Baskerville Old Face" pitchFamily="18" charset="0"/>
              </a:rPr>
              <a:t> means- </a:t>
            </a:r>
            <a:r>
              <a:rPr lang="en-US" sz="2000" b="1" dirty="0">
                <a:solidFill>
                  <a:srgbClr val="0000CC"/>
                </a:solidFill>
                <a:latin typeface="Baskerville Old Face" pitchFamily="18" charset="0"/>
              </a:rPr>
              <a:t>Convert into different form (reduced Dimensions</a:t>
            </a:r>
            <a:r>
              <a:rPr lang="en-US" sz="2000" b="1" dirty="0" smtClean="0">
                <a:solidFill>
                  <a:srgbClr val="0000CC"/>
                </a:solidFill>
                <a:latin typeface="Baskerville Old Face" pitchFamily="18" charset="0"/>
              </a:rPr>
              <a:t>)</a:t>
            </a:r>
            <a:endParaRPr lang="en-US" sz="2000" b="1" dirty="0">
              <a:solidFill>
                <a:srgbClr val="0000CC"/>
              </a:solidFill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00FF"/>
                </a:solidFill>
                <a:latin typeface="Baskerville Old Face" pitchFamily="18" charset="0"/>
              </a:rPr>
              <a:t>Autoencoders </a:t>
            </a:r>
            <a:r>
              <a:rPr lang="en-US" b="1" dirty="0">
                <a:solidFill>
                  <a:srgbClr val="0000FF"/>
                </a:solidFill>
                <a:latin typeface="Baskerville Old Face" pitchFamily="18" charset="0"/>
              </a:rPr>
              <a:t>(AEs)</a:t>
            </a:r>
            <a:r>
              <a:rPr lang="en-US" dirty="0">
                <a:latin typeface="Baskerville Old Face" pitchFamily="18" charset="0"/>
              </a:rPr>
              <a:t> are a type of </a:t>
            </a:r>
            <a:r>
              <a:rPr lang="en-US" b="1" dirty="0">
                <a:solidFill>
                  <a:srgbClr val="009900"/>
                </a:solidFill>
                <a:latin typeface="Baskerville Old Face" pitchFamily="18" charset="0"/>
              </a:rPr>
              <a:t>neural network architecture </a:t>
            </a:r>
            <a:r>
              <a:rPr lang="en-US" dirty="0">
                <a:latin typeface="Baskerville Old Face" pitchFamily="18" charset="0"/>
              </a:rPr>
              <a:t>that is able to find a </a:t>
            </a:r>
            <a:r>
              <a:rPr lang="en-US" b="1" i="1" dirty="0">
                <a:solidFill>
                  <a:srgbClr val="990000"/>
                </a:solidFill>
                <a:latin typeface="Baskerville Old Face" pitchFamily="18" charset="0"/>
              </a:rPr>
              <a:t>compressed representation</a:t>
            </a:r>
            <a:r>
              <a:rPr lang="en-US" dirty="0">
                <a:latin typeface="Baskerville Old Face" pitchFamily="18" charset="0"/>
              </a:rPr>
              <a:t> of the </a:t>
            </a:r>
            <a:r>
              <a:rPr lang="en-US" b="1" dirty="0">
                <a:solidFill>
                  <a:srgbClr val="870581"/>
                </a:solidFill>
                <a:latin typeface="Baskerville Old Face" pitchFamily="18" charset="0"/>
              </a:rPr>
              <a:t>input data </a:t>
            </a:r>
            <a:r>
              <a:rPr lang="en-US" dirty="0">
                <a:latin typeface="Baskerville Old Face" pitchFamily="18" charset="0"/>
              </a:rPr>
              <a:t>such as </a:t>
            </a:r>
            <a:r>
              <a:rPr lang="en-US" b="1" dirty="0">
                <a:solidFill>
                  <a:srgbClr val="0000FF"/>
                </a:solidFill>
                <a:latin typeface="Baskerville Old Face" pitchFamily="18" charset="0"/>
              </a:rPr>
              <a:t>image, video, text, speech, etc.</a:t>
            </a:r>
            <a:r>
              <a:rPr lang="en-US" b="1" dirty="0" smtClean="0">
                <a:solidFill>
                  <a:srgbClr val="0000FF"/>
                </a:solidFill>
                <a:latin typeface="Baskerville Old Face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Baskerville Old Face" pitchFamily="18" charset="0"/>
              </a:rPr>
              <a:t>They </a:t>
            </a:r>
            <a:r>
              <a:rPr lang="en-US" dirty="0">
                <a:latin typeface="Baskerville Old Face" pitchFamily="18" charset="0"/>
              </a:rPr>
              <a:t>became a popular solution for </a:t>
            </a:r>
            <a:r>
              <a:rPr lang="en-US" b="1" dirty="0">
                <a:solidFill>
                  <a:srgbClr val="FF0066"/>
                </a:solidFill>
                <a:latin typeface="Baskerville Old Face" pitchFamily="18" charset="0"/>
              </a:rPr>
              <a:t>reducing noisy data</a:t>
            </a:r>
            <a:r>
              <a:rPr lang="en-US" b="1" dirty="0" smtClean="0">
                <a:solidFill>
                  <a:srgbClr val="FF0066"/>
                </a:solidFill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Autoencoders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159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/>
          </a:bodyPr>
          <a:lstStyle/>
          <a:p>
            <a:pPr algn="just" fontAlgn="base">
              <a:lnSpc>
                <a:spcPct val="150000"/>
              </a:lnSpc>
            </a:pPr>
            <a:r>
              <a:rPr lang="en-US" b="1" u="sng" dirty="0" smtClean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1. Image Coloring: </a:t>
            </a:r>
            <a:r>
              <a:rPr lang="en-US" dirty="0" smtClean="0"/>
              <a:t>Autoencoders convert </a:t>
            </a:r>
            <a:r>
              <a:rPr lang="en-US" b="1" dirty="0" smtClean="0">
                <a:solidFill>
                  <a:srgbClr val="870581"/>
                </a:solidFill>
              </a:rPr>
              <a:t>any black and white image into a colored image</a:t>
            </a:r>
            <a:r>
              <a:rPr lang="en-US" dirty="0" smtClean="0">
                <a:solidFill>
                  <a:srgbClr val="870581"/>
                </a:solidFill>
              </a:rPr>
              <a:t>.</a:t>
            </a:r>
            <a:r>
              <a:rPr lang="en-US" dirty="0" smtClean="0"/>
              <a:t> Depending on what is in the </a:t>
            </a:r>
            <a:r>
              <a:rPr lang="en-US" b="1" dirty="0" smtClean="0"/>
              <a:t>picture</a:t>
            </a:r>
            <a:r>
              <a:rPr lang="en-US" dirty="0" smtClean="0"/>
              <a:t> , it is </a:t>
            </a:r>
            <a:r>
              <a:rPr lang="en-US" b="1" dirty="0" smtClean="0">
                <a:solidFill>
                  <a:srgbClr val="870581"/>
                </a:solidFill>
              </a:rPr>
              <a:t>possible to tell what the colour should be</a:t>
            </a:r>
          </a:p>
          <a:p>
            <a:pPr algn="just" fontAlgn="base">
              <a:lnSpc>
                <a:spcPct val="150000"/>
              </a:lnSpc>
            </a:pPr>
            <a:endParaRPr lang="en-US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Applications of Autoencoders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50730"/>
            <a:ext cx="7543800" cy="29928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66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/>
          </a:bodyPr>
          <a:lstStyle/>
          <a:p>
            <a:pPr algn="just" fontAlgn="base">
              <a:lnSpc>
                <a:spcPct val="150000"/>
              </a:lnSpc>
            </a:pPr>
            <a:r>
              <a:rPr lang="en-US" b="1" u="sng" dirty="0" smtClean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2. Feature Variations: </a:t>
            </a:r>
            <a:r>
              <a:rPr lang="en-US" dirty="0" smtClean="0"/>
              <a:t>Autoencoders </a:t>
            </a:r>
            <a:r>
              <a:rPr lang="en-US" b="1" dirty="0" smtClean="0">
                <a:solidFill>
                  <a:srgbClr val="870581"/>
                </a:solidFill>
              </a:rPr>
              <a:t>extract required features</a:t>
            </a:r>
            <a:r>
              <a:rPr lang="en-US" dirty="0" smtClean="0"/>
              <a:t> from the </a:t>
            </a:r>
            <a:r>
              <a:rPr lang="en-US" b="1" dirty="0" smtClean="0">
                <a:solidFill>
                  <a:srgbClr val="005024"/>
                </a:solidFill>
              </a:rPr>
              <a:t>original input image </a:t>
            </a:r>
            <a:r>
              <a:rPr lang="en-US" dirty="0" smtClean="0"/>
              <a:t>and then </a:t>
            </a:r>
            <a:r>
              <a:rPr lang="en-US" b="1" dirty="0" smtClean="0">
                <a:solidFill>
                  <a:srgbClr val="990000"/>
                </a:solidFill>
              </a:rPr>
              <a:t>generate noise free output image.</a:t>
            </a:r>
            <a:endParaRPr lang="en-US" b="1" dirty="0">
              <a:solidFill>
                <a:srgbClr val="99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79248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33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/>
          </a:bodyPr>
          <a:lstStyle/>
          <a:p>
            <a:pPr algn="just" fontAlgn="base">
              <a:lnSpc>
                <a:spcPct val="150000"/>
              </a:lnSpc>
            </a:pPr>
            <a:r>
              <a:rPr lang="en-US" b="1" u="sng" dirty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3</a:t>
            </a:r>
            <a:r>
              <a:rPr lang="en-US" b="1" u="sng" dirty="0" smtClean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. Dimensionality Reduction: </a:t>
            </a:r>
            <a:r>
              <a:rPr lang="en-US" dirty="0" smtClean="0"/>
              <a:t>The </a:t>
            </a:r>
            <a:r>
              <a:rPr lang="en-US" b="1" dirty="0" smtClean="0">
                <a:solidFill>
                  <a:srgbClr val="870581"/>
                </a:solidFill>
              </a:rPr>
              <a:t>reconstructed image </a:t>
            </a:r>
            <a:r>
              <a:rPr lang="en-US" dirty="0" smtClean="0"/>
              <a:t>is the </a:t>
            </a:r>
            <a:r>
              <a:rPr lang="en-US" b="1" dirty="0" smtClean="0">
                <a:solidFill>
                  <a:srgbClr val="0000FF"/>
                </a:solidFill>
              </a:rPr>
              <a:t>same as our input but reduced dimensions</a:t>
            </a:r>
            <a:r>
              <a:rPr lang="en-US" dirty="0" smtClean="0"/>
              <a:t>. It helps in providing the </a:t>
            </a:r>
            <a:r>
              <a:rPr lang="en-US" b="1" dirty="0" smtClean="0">
                <a:solidFill>
                  <a:srgbClr val="005024"/>
                </a:solidFill>
              </a:rPr>
              <a:t>similar image with a reduced Pixel value.</a:t>
            </a:r>
            <a:endParaRPr lang="en-US" b="1" dirty="0">
              <a:solidFill>
                <a:srgbClr val="005024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0"/>
            <a:ext cx="6148388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67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/>
          </a:bodyPr>
          <a:lstStyle/>
          <a:p>
            <a:pPr algn="just" fontAlgn="base">
              <a:lnSpc>
                <a:spcPct val="150000"/>
              </a:lnSpc>
            </a:pPr>
            <a:r>
              <a:rPr lang="en-US" b="1" u="sng" dirty="0" smtClean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4. Denoising Image: </a:t>
            </a:r>
            <a:r>
              <a:rPr lang="en-US" dirty="0" smtClean="0"/>
              <a:t>A denoising autoencoder is trained to </a:t>
            </a:r>
            <a:r>
              <a:rPr lang="en-US" b="1" dirty="0" smtClean="0">
                <a:solidFill>
                  <a:srgbClr val="870581"/>
                </a:solidFill>
              </a:rPr>
              <a:t>reproduce the clean image </a:t>
            </a:r>
            <a:r>
              <a:rPr lang="en-US" dirty="0" smtClean="0"/>
              <a:t>from the </a:t>
            </a:r>
            <a:r>
              <a:rPr lang="en-US" b="1" dirty="0" smtClean="0">
                <a:solidFill>
                  <a:srgbClr val="0000FF"/>
                </a:solidFill>
              </a:rPr>
              <a:t>corrupted/noisy version.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27650" name="Picture 2" descr="https://lh3.googleusercontent.com/beahzeQ6LEjsijH61Wzivqc9_w-VX21EvzZEwZ6TZgFkA40XeSOU9vSyuUULtG2EZwGhO8vKzdY7qRytOpZNa7dn5pSLWi5Xoy1EgXJo778AsLObB2WpPk09Uh8V0vKtxPl_Bz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418" y="2590800"/>
            <a:ext cx="72390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36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/>
          </a:bodyPr>
          <a:lstStyle/>
          <a:p>
            <a:pPr algn="just" fontAlgn="base">
              <a:lnSpc>
                <a:spcPct val="150000"/>
              </a:lnSpc>
            </a:pPr>
            <a:r>
              <a:rPr lang="en-US" b="1" u="sng" dirty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5</a:t>
            </a:r>
            <a:r>
              <a:rPr lang="en-US" b="1" u="sng" dirty="0" smtClean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. Watermark Removal: </a:t>
            </a:r>
            <a:r>
              <a:rPr lang="en-US" dirty="0"/>
              <a:t>It is also used for </a:t>
            </a:r>
            <a:r>
              <a:rPr lang="en-US" b="1" dirty="0">
                <a:solidFill>
                  <a:srgbClr val="0000FF"/>
                </a:solidFill>
              </a:rPr>
              <a:t>removing watermarks from images</a:t>
            </a:r>
            <a:r>
              <a:rPr lang="en-US" dirty="0"/>
              <a:t> or to </a:t>
            </a:r>
            <a:r>
              <a:rPr lang="en-US" b="1" dirty="0">
                <a:solidFill>
                  <a:srgbClr val="870581"/>
                </a:solidFill>
              </a:rPr>
              <a:t>remove any object </a:t>
            </a:r>
            <a:r>
              <a:rPr lang="en-US" dirty="0"/>
              <a:t>while </a:t>
            </a:r>
            <a:r>
              <a:rPr lang="en-US" b="1" dirty="0">
                <a:solidFill>
                  <a:srgbClr val="009900"/>
                </a:solidFill>
              </a:rPr>
              <a:t>filming a video or a movie</a:t>
            </a:r>
            <a:r>
              <a:rPr lang="en-US" b="1" dirty="0" smtClean="0">
                <a:solidFill>
                  <a:srgbClr val="009900"/>
                </a:solidFill>
              </a:rPr>
              <a:t>.</a:t>
            </a:r>
            <a:endParaRPr lang="en-US" b="1" dirty="0">
              <a:solidFill>
                <a:srgbClr val="0099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40024"/>
            <a:ext cx="6553200" cy="2441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76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/>
          </a:bodyPr>
          <a:lstStyle/>
          <a:p>
            <a:pPr algn="just" fontAlgn="base">
              <a:lnSpc>
                <a:spcPct val="150000"/>
              </a:lnSpc>
            </a:pPr>
            <a:r>
              <a:rPr lang="en-US" dirty="0" smtClean="0">
                <a:latin typeface="Baskerville Old Face" pitchFamily="18" charset="0"/>
              </a:rPr>
              <a:t>Autoencoder </a:t>
            </a:r>
            <a:r>
              <a:rPr lang="en-US" dirty="0">
                <a:latin typeface="Baskerville Old Face" pitchFamily="18" charset="0"/>
              </a:rPr>
              <a:t>models are commonly used for </a:t>
            </a:r>
            <a:r>
              <a:rPr lang="en-US" b="1" dirty="0">
                <a:solidFill>
                  <a:srgbClr val="870581"/>
                </a:solidFill>
                <a:latin typeface="Baskerville Old Face" pitchFamily="18" charset="0"/>
              </a:rPr>
              <a:t>image processing tasks</a:t>
            </a:r>
            <a:r>
              <a:rPr lang="en-US" dirty="0">
                <a:latin typeface="Baskerville Old Face" pitchFamily="18" charset="0"/>
              </a:rPr>
              <a:t> in </a:t>
            </a:r>
            <a:r>
              <a:rPr lang="en-US" b="1" dirty="0">
                <a:solidFill>
                  <a:srgbClr val="0000FF"/>
                </a:solidFill>
                <a:latin typeface="Baskerville Old Face" pitchFamily="18" charset="0"/>
              </a:rPr>
              <a:t>computer vision. </a:t>
            </a:r>
            <a:endParaRPr lang="en-US" b="1" dirty="0" smtClean="0">
              <a:solidFill>
                <a:srgbClr val="0000FF"/>
              </a:solidFill>
              <a:latin typeface="Baskerville Old Face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en-US" dirty="0" smtClean="0">
                <a:latin typeface="Baskerville Old Face" pitchFamily="18" charset="0"/>
              </a:rPr>
              <a:t>In </a:t>
            </a:r>
            <a:r>
              <a:rPr lang="en-US" dirty="0">
                <a:latin typeface="Baskerville Old Face" pitchFamily="18" charset="0"/>
              </a:rPr>
              <a:t>this </a:t>
            </a:r>
            <a:r>
              <a:rPr lang="en-US" b="1" dirty="0">
                <a:latin typeface="Baskerville Old Face" pitchFamily="18" charset="0"/>
              </a:rPr>
              <a:t>use case</a:t>
            </a:r>
            <a:r>
              <a:rPr lang="en-US" dirty="0">
                <a:latin typeface="Baskerville Old Face" pitchFamily="18" charset="0"/>
              </a:rPr>
              <a:t>, the </a:t>
            </a:r>
            <a:r>
              <a:rPr lang="en-US" b="1" dirty="0">
                <a:solidFill>
                  <a:srgbClr val="990000"/>
                </a:solidFill>
                <a:latin typeface="Baskerville Old Face" pitchFamily="18" charset="0"/>
              </a:rPr>
              <a:t>input is an image </a:t>
            </a:r>
            <a:r>
              <a:rPr lang="en-US" dirty="0">
                <a:latin typeface="Baskerville Old Face" pitchFamily="18" charset="0"/>
              </a:rPr>
              <a:t>and the </a:t>
            </a:r>
            <a:r>
              <a:rPr lang="en-US" b="1" dirty="0">
                <a:solidFill>
                  <a:srgbClr val="FF0066"/>
                </a:solidFill>
                <a:latin typeface="Baskerville Old Face" pitchFamily="18" charset="0"/>
              </a:rPr>
              <a:t>output is a reconstructed image</a:t>
            </a:r>
            <a:r>
              <a:rPr lang="en-US" dirty="0">
                <a:latin typeface="Baskerville Old Face" pitchFamily="18" charset="0"/>
              </a:rPr>
              <a:t>. The model learns </a:t>
            </a:r>
            <a:r>
              <a:rPr lang="en-US" b="1" dirty="0" smtClean="0">
                <a:latin typeface="Baskerville Old Face" pitchFamily="18" charset="0"/>
              </a:rPr>
              <a:t>to encode the image into a compressed representation</a:t>
            </a:r>
            <a:r>
              <a:rPr lang="en-US" dirty="0">
                <a:latin typeface="Baskerville Old Face" pitchFamily="18" charset="0"/>
              </a:rPr>
              <a:t/>
            </a:r>
            <a:br>
              <a:rPr lang="en-US" dirty="0">
                <a:latin typeface="Baskerville Old Face" pitchFamily="18" charset="0"/>
              </a:rPr>
            </a:br>
            <a:endParaRPr lang="en-US" b="1" dirty="0">
              <a:solidFill>
                <a:srgbClr val="009900"/>
              </a:solidFill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28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How Autoencoder Works in Computer Vision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78382"/>
            <a:ext cx="8458200" cy="29510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8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let's </a:t>
            </a:r>
            <a:r>
              <a:rPr lang="en-US" dirty="0"/>
              <a:t>suppose we've trained an </a:t>
            </a:r>
            <a:r>
              <a:rPr lang="en-US" b="1" dirty="0">
                <a:solidFill>
                  <a:srgbClr val="FF0000"/>
                </a:solidFill>
              </a:rPr>
              <a:t>autoencoder model </a:t>
            </a:r>
            <a:r>
              <a:rPr lang="en-US" dirty="0"/>
              <a:t>on a </a:t>
            </a:r>
            <a:r>
              <a:rPr lang="en-US" b="1" dirty="0">
                <a:solidFill>
                  <a:srgbClr val="870581"/>
                </a:solidFill>
              </a:rPr>
              <a:t>large dataset of faces</a:t>
            </a:r>
            <a:r>
              <a:rPr lang="en-US" dirty="0">
                <a:solidFill>
                  <a:srgbClr val="870581"/>
                </a:solidFill>
              </a:rPr>
              <a:t> </a:t>
            </a:r>
            <a:r>
              <a:rPr lang="en-US" dirty="0"/>
              <a:t>with </a:t>
            </a:r>
            <a:r>
              <a:rPr lang="en-US" b="1" dirty="0">
                <a:solidFill>
                  <a:srgbClr val="C00000"/>
                </a:solidFill>
              </a:rPr>
              <a:t>a encoding dimension of 6</a:t>
            </a:r>
            <a:r>
              <a:rPr lang="en-US" dirty="0">
                <a:solidFill>
                  <a:srgbClr val="C00000"/>
                </a:solidFill>
              </a:rPr>
              <a:t>. </a:t>
            </a:r>
            <a:endParaRPr lang="en-US" dirty="0" smtClean="0">
              <a:solidFill>
                <a:srgbClr val="C00000"/>
              </a:solidFill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An </a:t>
            </a:r>
            <a:r>
              <a:rPr lang="en-US" dirty="0"/>
              <a:t>ideal autoencoder will learn </a:t>
            </a:r>
            <a:r>
              <a:rPr lang="en-US" b="1" dirty="0">
                <a:solidFill>
                  <a:srgbClr val="FF0000"/>
                </a:solidFill>
              </a:rPr>
              <a:t>descriptive attributes </a:t>
            </a:r>
            <a:r>
              <a:rPr lang="en-US" dirty="0"/>
              <a:t>of faces </a:t>
            </a:r>
            <a:r>
              <a:rPr lang="en-US" b="1" dirty="0">
                <a:solidFill>
                  <a:srgbClr val="0000CC"/>
                </a:solidFill>
              </a:rPr>
              <a:t>such as skin color, whether or not the person is wearing glasses, </a:t>
            </a:r>
            <a:r>
              <a:rPr lang="en-US" b="1" dirty="0"/>
              <a:t>etc. </a:t>
            </a:r>
            <a:r>
              <a:rPr lang="en-US" dirty="0"/>
              <a:t>in an attempt to describe an observation in </a:t>
            </a:r>
            <a:r>
              <a:rPr lang="en-US" b="1" dirty="0">
                <a:solidFill>
                  <a:srgbClr val="990000"/>
                </a:solidFill>
              </a:rPr>
              <a:t>some compressed representation</a:t>
            </a:r>
            <a:r>
              <a:rPr lang="en-US" b="1" dirty="0" smtClean="0">
                <a:solidFill>
                  <a:srgbClr val="990000"/>
                </a:solidFill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Limitations of Autoencoders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860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8" y="762000"/>
            <a:ext cx="8534400" cy="586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29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In </a:t>
            </a:r>
            <a:r>
              <a:rPr lang="en-US" b="1" dirty="0"/>
              <a:t>the example above</a:t>
            </a:r>
            <a:r>
              <a:rPr lang="en-US" dirty="0"/>
              <a:t>, we've described the input image in terms of its </a:t>
            </a:r>
            <a:r>
              <a:rPr lang="en-US" b="1" dirty="0">
                <a:solidFill>
                  <a:srgbClr val="990000"/>
                </a:solidFill>
              </a:rPr>
              <a:t>latent attributes using a single value </a:t>
            </a:r>
            <a:r>
              <a:rPr lang="en-US" dirty="0"/>
              <a:t>to </a:t>
            </a:r>
            <a:r>
              <a:rPr lang="en-US" b="1" dirty="0">
                <a:solidFill>
                  <a:srgbClr val="0000CC"/>
                </a:solidFill>
              </a:rPr>
              <a:t>describe each attribute</a:t>
            </a:r>
            <a:r>
              <a:rPr lang="en-US" dirty="0"/>
              <a:t>. </a:t>
            </a:r>
            <a:endParaRPr lang="en-US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However</a:t>
            </a:r>
            <a:r>
              <a:rPr lang="en-US" dirty="0"/>
              <a:t>, we may prefer to represent </a:t>
            </a:r>
            <a:r>
              <a:rPr lang="en-US" b="1" dirty="0">
                <a:solidFill>
                  <a:srgbClr val="870581"/>
                </a:solidFill>
              </a:rPr>
              <a:t>each latent attribute</a:t>
            </a:r>
            <a:r>
              <a:rPr lang="en-US" dirty="0"/>
              <a:t> as </a:t>
            </a:r>
            <a:r>
              <a:rPr lang="en-US" b="1" dirty="0">
                <a:solidFill>
                  <a:srgbClr val="FF3300"/>
                </a:solidFill>
              </a:rPr>
              <a:t>a range of possible values</a:t>
            </a:r>
            <a:r>
              <a:rPr lang="en-US" dirty="0"/>
              <a:t>. </a:t>
            </a:r>
            <a:endParaRPr lang="en-US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Using </a:t>
            </a:r>
            <a:r>
              <a:rPr lang="en-US" dirty="0"/>
              <a:t>a variational autoencoder, we can describe </a:t>
            </a:r>
            <a:r>
              <a:rPr lang="en-US" b="1" i="1" u="sng" dirty="0">
                <a:solidFill>
                  <a:srgbClr val="0000CC"/>
                </a:solidFill>
              </a:rPr>
              <a:t>latent attributes in probabilistic terms.</a:t>
            </a:r>
            <a:endParaRPr lang="en-US" b="1" i="1" u="sng" dirty="0" smtClean="0">
              <a:solidFill>
                <a:srgbClr val="0000CC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579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3076" name="Picture 4" descr="Screen-Shot-2018-06-20-at-2.46.16-P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609600"/>
            <a:ext cx="8839199" cy="609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4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</a:pPr>
            <a:r>
              <a:rPr lang="en-US" b="1" dirty="0" smtClean="0">
                <a:latin typeface="Baskerville Old Face" pitchFamily="18" charset="0"/>
              </a:rPr>
              <a:t>Autoencoders</a:t>
            </a:r>
            <a:r>
              <a:rPr lang="en-US" dirty="0" smtClean="0">
                <a:latin typeface="Baskerville Old Face" pitchFamily="18" charset="0"/>
              </a:rPr>
              <a:t> </a:t>
            </a:r>
            <a:r>
              <a:rPr lang="en-US" dirty="0">
                <a:latin typeface="Baskerville Old Face" pitchFamily="18" charset="0"/>
              </a:rPr>
              <a:t>are used to </a:t>
            </a:r>
            <a:r>
              <a:rPr lang="en-US" b="1" dirty="0">
                <a:solidFill>
                  <a:srgbClr val="870581"/>
                </a:solidFill>
                <a:latin typeface="Baskerville Old Face" pitchFamily="18" charset="0"/>
              </a:rPr>
              <a:t>reduce the size of our inputs </a:t>
            </a:r>
            <a:r>
              <a:rPr lang="en-US" dirty="0">
                <a:latin typeface="Baskerville Old Face" pitchFamily="18" charset="0"/>
              </a:rPr>
              <a:t>into a 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smaller representation</a:t>
            </a:r>
            <a:r>
              <a:rPr lang="en-US" dirty="0">
                <a:latin typeface="Baskerville Old Face" pitchFamily="18" charset="0"/>
              </a:rPr>
              <a:t>. If anyone </a:t>
            </a:r>
            <a:r>
              <a:rPr lang="en-US" b="1" dirty="0">
                <a:solidFill>
                  <a:srgbClr val="990000"/>
                </a:solidFill>
                <a:latin typeface="Baskerville Old Face" pitchFamily="18" charset="0"/>
              </a:rPr>
              <a:t>needs the original data</a:t>
            </a:r>
            <a:r>
              <a:rPr lang="en-US" dirty="0">
                <a:latin typeface="Baskerville Old Face" pitchFamily="18" charset="0"/>
              </a:rPr>
              <a:t>, they can </a:t>
            </a:r>
            <a:r>
              <a:rPr lang="en-US" b="1" dirty="0">
                <a:solidFill>
                  <a:srgbClr val="009900"/>
                </a:solidFill>
                <a:latin typeface="Baskerville Old Face" pitchFamily="18" charset="0"/>
              </a:rPr>
              <a:t>reconstruct it from the compressed data</a:t>
            </a:r>
            <a:r>
              <a:rPr lang="en-US" dirty="0" smtClean="0">
                <a:latin typeface="Baskerville Old Face" pitchFamily="18" charset="0"/>
              </a:rPr>
              <a:t>.</a:t>
            </a:r>
          </a:p>
          <a:p>
            <a:pPr algn="just">
              <a:lnSpc>
                <a:spcPct val="170000"/>
              </a:lnSpc>
            </a:pPr>
            <a:r>
              <a:rPr lang="en-US" b="1" dirty="0">
                <a:latin typeface="Baskerville Old Face" pitchFamily="18" charset="0"/>
              </a:rPr>
              <a:t>Autoencoders</a:t>
            </a:r>
            <a:r>
              <a:rPr lang="en-US" dirty="0">
                <a:latin typeface="Baskerville Old Face" pitchFamily="18" charset="0"/>
              </a:rPr>
              <a:t> are a </a:t>
            </a:r>
            <a:r>
              <a:rPr lang="en-US" b="1" dirty="0">
                <a:solidFill>
                  <a:srgbClr val="FF0066"/>
                </a:solidFill>
                <a:latin typeface="Baskerville Old Face" pitchFamily="18" charset="0"/>
              </a:rPr>
              <a:t>specific type of feed forward neural networks </a:t>
            </a:r>
            <a:r>
              <a:rPr lang="en-US" b="1" dirty="0">
                <a:latin typeface="Baskerville Old Face" pitchFamily="18" charset="0"/>
              </a:rPr>
              <a:t>trained to copy </a:t>
            </a:r>
            <a:r>
              <a:rPr lang="en-US" dirty="0">
                <a:latin typeface="Baskerville Old Face" pitchFamily="18" charset="0"/>
              </a:rPr>
              <a:t>its </a:t>
            </a:r>
            <a:r>
              <a:rPr lang="en-US" b="1" dirty="0">
                <a:solidFill>
                  <a:srgbClr val="990000"/>
                </a:solidFill>
                <a:latin typeface="Baskerville Old Face" pitchFamily="18" charset="0"/>
              </a:rPr>
              <a:t>input to output.</a:t>
            </a:r>
          </a:p>
          <a:p>
            <a:pPr algn="just">
              <a:lnSpc>
                <a:spcPct val="170000"/>
              </a:lnSpc>
            </a:pPr>
            <a:r>
              <a:rPr lang="en-US" dirty="0" smtClean="0"/>
              <a:t> </a:t>
            </a:r>
            <a:r>
              <a:rPr lang="en-US" dirty="0">
                <a:latin typeface="Baskerville Old Face" pitchFamily="18" charset="0"/>
              </a:rPr>
              <a:t>The </a:t>
            </a:r>
            <a:r>
              <a:rPr lang="en-US" b="1" dirty="0">
                <a:latin typeface="Baskerville Old Face" pitchFamily="18" charset="0"/>
              </a:rPr>
              <a:t>aim of an autoencoder </a:t>
            </a:r>
            <a:r>
              <a:rPr lang="en-US" dirty="0">
                <a:latin typeface="Baskerville Old Face" pitchFamily="18" charset="0"/>
              </a:rPr>
              <a:t>is to </a:t>
            </a:r>
            <a:r>
              <a:rPr lang="en-US" b="1" dirty="0">
                <a:solidFill>
                  <a:srgbClr val="FF0066"/>
                </a:solidFill>
                <a:latin typeface="Baskerville Old Face" pitchFamily="18" charset="0"/>
              </a:rPr>
              <a:t>learn a lower-dimensional representation (encoding)</a:t>
            </a:r>
            <a:r>
              <a:rPr lang="en-US" dirty="0">
                <a:latin typeface="Baskerville Old Face" pitchFamily="18" charset="0"/>
              </a:rPr>
              <a:t> for a </a:t>
            </a:r>
            <a:r>
              <a:rPr lang="en-US" b="1" dirty="0">
                <a:solidFill>
                  <a:srgbClr val="009900"/>
                </a:solidFill>
                <a:latin typeface="Baskerville Old Face" pitchFamily="18" charset="0"/>
              </a:rPr>
              <a:t>higher-dimensional data</a:t>
            </a:r>
            <a:r>
              <a:rPr lang="en-US" dirty="0">
                <a:latin typeface="Baskerville Old Face" pitchFamily="18" charset="0"/>
              </a:rPr>
              <a:t>, typically for 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dimensionality reduction</a:t>
            </a:r>
            <a:r>
              <a:rPr lang="en-US" dirty="0">
                <a:latin typeface="Baskerville Old Face" pitchFamily="18" charset="0"/>
              </a:rPr>
              <a:t>, by </a:t>
            </a:r>
            <a:r>
              <a:rPr lang="en-US" b="1" dirty="0">
                <a:latin typeface="Baskerville Old Face" pitchFamily="18" charset="0"/>
                <a:hlinkClick r:id="rId2"/>
              </a:rPr>
              <a:t>training the network</a:t>
            </a:r>
            <a:r>
              <a:rPr lang="en-US" dirty="0">
                <a:latin typeface="Baskerville Old Face" pitchFamily="18" charset="0"/>
              </a:rPr>
              <a:t> </a:t>
            </a:r>
            <a:r>
              <a:rPr lang="en-US" b="1" dirty="0">
                <a:solidFill>
                  <a:srgbClr val="870581"/>
                </a:solidFill>
                <a:latin typeface="Baskerville Old Face" pitchFamily="18" charset="0"/>
              </a:rPr>
              <a:t>to capture the most important parts of the input image.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035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With this approach, </a:t>
            </a:r>
            <a:r>
              <a:rPr lang="en-US" dirty="0" smtClean="0"/>
              <a:t>we will </a:t>
            </a:r>
            <a:r>
              <a:rPr lang="en-US" dirty="0"/>
              <a:t>now represent </a:t>
            </a:r>
            <a:r>
              <a:rPr lang="en-US" b="1" i="1" dirty="0">
                <a:solidFill>
                  <a:srgbClr val="FF0000"/>
                </a:solidFill>
              </a:rPr>
              <a:t>each latent attribute</a:t>
            </a:r>
            <a:r>
              <a:rPr lang="en-US" dirty="0"/>
              <a:t> for a </a:t>
            </a:r>
            <a:r>
              <a:rPr lang="en-US" b="1" dirty="0"/>
              <a:t>given input </a:t>
            </a:r>
            <a:r>
              <a:rPr lang="en-US" dirty="0"/>
              <a:t>as a </a:t>
            </a:r>
            <a:r>
              <a:rPr lang="en-US" b="1" i="1" dirty="0">
                <a:solidFill>
                  <a:srgbClr val="870581"/>
                </a:solidFill>
              </a:rPr>
              <a:t>probability distribution</a:t>
            </a:r>
            <a:r>
              <a:rPr lang="en-US" dirty="0"/>
              <a:t>. </a:t>
            </a:r>
            <a:endParaRPr lang="en-US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When </a:t>
            </a:r>
            <a:r>
              <a:rPr lang="en-US" b="1" dirty="0">
                <a:solidFill>
                  <a:srgbClr val="0000CC"/>
                </a:solidFill>
              </a:rPr>
              <a:t>decoding from the latent state</a:t>
            </a:r>
            <a:r>
              <a:rPr lang="en-US" dirty="0"/>
              <a:t>, </a:t>
            </a:r>
            <a:r>
              <a:rPr lang="en-US" dirty="0" smtClean="0"/>
              <a:t>we will </a:t>
            </a:r>
            <a:r>
              <a:rPr lang="en-US" b="1" dirty="0">
                <a:solidFill>
                  <a:srgbClr val="FF3300"/>
                </a:solidFill>
              </a:rPr>
              <a:t>randomly sample from each latent state distribution </a:t>
            </a:r>
            <a:r>
              <a:rPr lang="en-US" dirty="0"/>
              <a:t>to </a:t>
            </a:r>
            <a:r>
              <a:rPr lang="en-US" b="1" dirty="0">
                <a:solidFill>
                  <a:srgbClr val="870581"/>
                </a:solidFill>
              </a:rPr>
              <a:t>generate a vector as input </a:t>
            </a:r>
            <a:r>
              <a:rPr lang="en-US" dirty="0"/>
              <a:t>for </a:t>
            </a:r>
            <a:r>
              <a:rPr lang="en-US" b="1" dirty="0">
                <a:solidFill>
                  <a:srgbClr val="0000CC"/>
                </a:solidFill>
              </a:rPr>
              <a:t>our decoder model</a:t>
            </a:r>
            <a:r>
              <a:rPr lang="en-US" b="1" dirty="0" smtClean="0">
                <a:solidFill>
                  <a:srgbClr val="0000CC"/>
                </a:solidFill>
              </a:rPr>
              <a:t>.</a:t>
            </a:r>
            <a:endParaRPr lang="en-US" b="1" i="1" u="sng" dirty="0" smtClean="0">
              <a:solidFill>
                <a:srgbClr val="0000CC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020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27075"/>
            <a:ext cx="8915400" cy="4225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5029200"/>
            <a:ext cx="861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00CC"/>
                </a:solidFill>
                <a:latin typeface="Baskerville Old Face" pitchFamily="18" charset="0"/>
              </a:rPr>
              <a:t>Note: </a:t>
            </a:r>
            <a:r>
              <a:rPr lang="en-US" sz="2400" dirty="0">
                <a:latin typeface="Baskerville Old Face" pitchFamily="18" charset="0"/>
              </a:rPr>
              <a:t>For </a:t>
            </a:r>
            <a:r>
              <a:rPr lang="en-US" sz="2400" b="1" dirty="0">
                <a:solidFill>
                  <a:srgbClr val="0000CC"/>
                </a:solidFill>
                <a:latin typeface="Baskerville Old Face" pitchFamily="18" charset="0"/>
              </a:rPr>
              <a:t>variational autoencoders</a:t>
            </a:r>
            <a:r>
              <a:rPr lang="en-US" sz="2400" dirty="0">
                <a:latin typeface="Baskerville Old Face" pitchFamily="18" charset="0"/>
              </a:rPr>
              <a:t>, the </a:t>
            </a:r>
            <a:r>
              <a:rPr lang="en-US" sz="2400" b="1" dirty="0">
                <a:solidFill>
                  <a:srgbClr val="870581"/>
                </a:solidFill>
                <a:latin typeface="Baskerville Old Face" pitchFamily="18" charset="0"/>
              </a:rPr>
              <a:t>encoder mode</a:t>
            </a:r>
            <a:r>
              <a:rPr lang="en-US" sz="2400" dirty="0">
                <a:latin typeface="Baskerville Old Face" pitchFamily="18" charset="0"/>
              </a:rPr>
              <a:t>l is sometimes referred to as the </a:t>
            </a:r>
            <a:r>
              <a:rPr lang="en-US" sz="2400" b="1" dirty="0">
                <a:solidFill>
                  <a:srgbClr val="FF3300"/>
                </a:solidFill>
                <a:latin typeface="Baskerville Old Face" pitchFamily="18" charset="0"/>
              </a:rPr>
              <a:t>recognition model</a:t>
            </a:r>
            <a:r>
              <a:rPr lang="en-US" sz="2400" dirty="0">
                <a:latin typeface="Baskerville Old Face" pitchFamily="18" charset="0"/>
              </a:rPr>
              <a:t> whereas the </a:t>
            </a:r>
            <a:r>
              <a:rPr lang="en-US" sz="2400" b="1" dirty="0">
                <a:solidFill>
                  <a:srgbClr val="870581"/>
                </a:solidFill>
                <a:latin typeface="Baskerville Old Face" pitchFamily="18" charset="0"/>
              </a:rPr>
              <a:t>decoder model </a:t>
            </a:r>
            <a:r>
              <a:rPr lang="en-US" sz="2400" dirty="0">
                <a:latin typeface="Baskerville Old Face" pitchFamily="18" charset="0"/>
              </a:rPr>
              <a:t>is sometimes referred to as the </a:t>
            </a:r>
            <a:r>
              <a:rPr lang="en-US" sz="2400" b="1" dirty="0">
                <a:solidFill>
                  <a:srgbClr val="FF3300"/>
                </a:solidFill>
                <a:latin typeface="Baskerville Old Face" pitchFamily="18" charset="0"/>
              </a:rPr>
              <a:t>generative model.</a:t>
            </a:r>
          </a:p>
        </p:txBody>
      </p:sp>
    </p:spTree>
    <p:extLst>
      <p:ext uri="{BB962C8B-B14F-4D97-AF65-F5344CB8AC3E}">
        <p14:creationId xmlns:p14="http://schemas.microsoft.com/office/powerpoint/2010/main" val="379862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At this point, </a:t>
            </a:r>
            <a:r>
              <a:rPr lang="en-US" b="1" dirty="0">
                <a:solidFill>
                  <a:srgbClr val="FF3300"/>
                </a:solidFill>
              </a:rPr>
              <a:t>a natural question </a:t>
            </a:r>
            <a:r>
              <a:rPr lang="en-US" dirty="0"/>
              <a:t>that comes in mind is “</a:t>
            </a:r>
            <a:r>
              <a:rPr lang="en-US" b="1" i="1" u="sng" dirty="0">
                <a:solidFill>
                  <a:srgbClr val="870581"/>
                </a:solidFill>
              </a:rPr>
              <a:t>what is the link between autoencoders and content generation?”.</a:t>
            </a:r>
            <a:r>
              <a:rPr lang="en-US" dirty="0"/>
              <a:t> </a:t>
            </a:r>
            <a:endParaRPr lang="en-US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Here, once </a:t>
            </a:r>
            <a:r>
              <a:rPr lang="en-US" dirty="0"/>
              <a:t>the </a:t>
            </a:r>
            <a:r>
              <a:rPr lang="en-US" b="1" dirty="0">
                <a:solidFill>
                  <a:srgbClr val="0000CC"/>
                </a:solidFill>
              </a:rPr>
              <a:t>autoencoder has been trained</a:t>
            </a:r>
            <a:r>
              <a:rPr lang="en-US" dirty="0"/>
              <a:t>, we have </a:t>
            </a:r>
            <a:r>
              <a:rPr lang="en-US" b="1" dirty="0">
                <a:solidFill>
                  <a:srgbClr val="FF3300"/>
                </a:solidFill>
              </a:rPr>
              <a:t>both an encoder and a decoder </a:t>
            </a:r>
            <a:r>
              <a:rPr lang="en-US" dirty="0"/>
              <a:t>but still </a:t>
            </a:r>
            <a:r>
              <a:rPr lang="en-US" b="1" dirty="0">
                <a:solidFill>
                  <a:srgbClr val="990000"/>
                </a:solidFill>
              </a:rPr>
              <a:t>no real way to produce any new content.</a:t>
            </a:r>
            <a:r>
              <a:rPr lang="en-US" dirty="0"/>
              <a:t> </a:t>
            </a:r>
            <a:endParaRPr lang="en-US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At </a:t>
            </a:r>
            <a:r>
              <a:rPr lang="en-US" dirty="0"/>
              <a:t>first sight, we could be </a:t>
            </a:r>
            <a:r>
              <a:rPr lang="en-US" b="1" dirty="0">
                <a:solidFill>
                  <a:srgbClr val="0000CC"/>
                </a:solidFill>
              </a:rPr>
              <a:t>tempted to think that, if the latent space is regular enough </a:t>
            </a:r>
            <a:r>
              <a:rPr lang="en-US" dirty="0"/>
              <a:t>(well </a:t>
            </a:r>
            <a:r>
              <a:rPr lang="en-US" b="1" dirty="0"/>
              <a:t>“organized” </a:t>
            </a:r>
            <a:r>
              <a:rPr lang="en-US" dirty="0"/>
              <a:t>by the encoder during </a:t>
            </a:r>
            <a:r>
              <a:rPr lang="en-US" b="1" dirty="0">
                <a:solidFill>
                  <a:srgbClr val="FF0000"/>
                </a:solidFill>
              </a:rPr>
              <a:t>the training process</a:t>
            </a:r>
            <a:r>
              <a:rPr lang="en-US" dirty="0" smtClean="0"/>
              <a:t>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Limitations of Autoencoder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8012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Baskerville Old Face" pitchFamily="18" charset="0"/>
              </a:rPr>
              <a:t>we could take a point 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randomly from that latent space </a:t>
            </a:r>
            <a:r>
              <a:rPr lang="en-US" dirty="0">
                <a:latin typeface="Baskerville Old Face" pitchFamily="18" charset="0"/>
              </a:rPr>
              <a:t>and </a:t>
            </a:r>
            <a:r>
              <a:rPr lang="en-US" b="1" dirty="0">
                <a:solidFill>
                  <a:srgbClr val="FF0000"/>
                </a:solidFill>
                <a:latin typeface="Baskerville Old Face" pitchFamily="18" charset="0"/>
              </a:rPr>
              <a:t>decode it to get a new content.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Baskerville Old Face" pitchFamily="18" charset="0"/>
              </a:rPr>
              <a:t>The </a:t>
            </a:r>
            <a:r>
              <a:rPr lang="en-US" b="1" dirty="0">
                <a:solidFill>
                  <a:srgbClr val="FF0066"/>
                </a:solidFill>
                <a:latin typeface="Baskerville Old Face" pitchFamily="18" charset="0"/>
              </a:rPr>
              <a:t>decoder would then act more or less like the generator</a:t>
            </a:r>
            <a:r>
              <a:rPr lang="en-US" dirty="0">
                <a:latin typeface="Baskerville Old Face" pitchFamily="18" charset="0"/>
              </a:rPr>
              <a:t>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Baskerville Old Face" pitchFamily="18" charset="0"/>
              </a:rPr>
              <a:t>But </a:t>
            </a:r>
            <a:r>
              <a:rPr lang="en-US" dirty="0">
                <a:latin typeface="Baskerville Old Face" pitchFamily="18" charset="0"/>
              </a:rPr>
              <a:t>here we 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can’t know how to get the decoder data.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Baskerville Old Face" pitchFamily="18" charset="0"/>
              </a:rPr>
              <a:t>Suppose </a:t>
            </a:r>
            <a:r>
              <a:rPr lang="en-US" b="1" dirty="0">
                <a:solidFill>
                  <a:srgbClr val="870581"/>
                </a:solidFill>
                <a:latin typeface="Baskerville Old Face" pitchFamily="18" charset="0"/>
              </a:rPr>
              <a:t>Autoencoder gives Good Results, OK </a:t>
            </a:r>
            <a:r>
              <a:rPr lang="en-US" dirty="0">
                <a:latin typeface="Baskerville Old Face" pitchFamily="18" charset="0"/>
              </a:rPr>
              <a:t>well. But is </a:t>
            </a:r>
            <a:r>
              <a:rPr lang="en-US" b="1" dirty="0" smtClean="0">
                <a:solidFill>
                  <a:srgbClr val="990000"/>
                </a:solidFill>
                <a:latin typeface="Baskerville Old Face" pitchFamily="18" charset="0"/>
              </a:rPr>
              <a:t>does not </a:t>
            </a:r>
            <a:r>
              <a:rPr lang="en-US" b="1" dirty="0">
                <a:solidFill>
                  <a:srgbClr val="990000"/>
                </a:solidFill>
                <a:latin typeface="Baskerville Old Face" pitchFamily="18" charset="0"/>
              </a:rPr>
              <a:t>gives the Good Results, 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there is a Problem.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Baskerville Old Face" pitchFamily="18" charset="0"/>
              </a:rPr>
              <a:t> </a:t>
            </a:r>
            <a:r>
              <a:rPr lang="en-US" dirty="0" err="1">
                <a:latin typeface="Baskerville Old Face" pitchFamily="18" charset="0"/>
              </a:rPr>
              <a:t>i.e</a:t>
            </a:r>
            <a:r>
              <a:rPr lang="en-US" dirty="0">
                <a:latin typeface="Baskerville Old Face" pitchFamily="18" charset="0"/>
              </a:rPr>
              <a:t>, we have </a:t>
            </a:r>
            <a:r>
              <a:rPr lang="en-US" b="1" dirty="0" smtClean="0">
                <a:solidFill>
                  <a:srgbClr val="FF3300"/>
                </a:solidFill>
                <a:latin typeface="Baskerville Old Face" pitchFamily="18" charset="0"/>
              </a:rPr>
              <a:t>raised </a:t>
            </a:r>
            <a:r>
              <a:rPr lang="en-US" b="1" dirty="0">
                <a:solidFill>
                  <a:srgbClr val="FF3300"/>
                </a:solidFill>
                <a:latin typeface="Baskerville Old Face" pitchFamily="18" charset="0"/>
              </a:rPr>
              <a:t>one question in our mind? </a:t>
            </a:r>
            <a:r>
              <a:rPr lang="en-US" dirty="0">
                <a:latin typeface="Baskerville Old Face" pitchFamily="18" charset="0"/>
              </a:rPr>
              <a:t>How can </a:t>
            </a:r>
            <a:r>
              <a:rPr lang="en-US" b="1" dirty="0">
                <a:solidFill>
                  <a:srgbClr val="009900"/>
                </a:solidFill>
                <a:latin typeface="Baskerville Old Face" pitchFamily="18" charset="0"/>
              </a:rPr>
              <a:t>Latent Space generate the samples</a:t>
            </a:r>
            <a:r>
              <a:rPr lang="en-US" b="1" dirty="0" smtClean="0">
                <a:solidFill>
                  <a:srgbClr val="009900"/>
                </a:solidFill>
                <a:latin typeface="Baskerville Old Face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Baskerville Old Face" pitchFamily="18" charset="0"/>
              </a:rPr>
              <a:t>Lastly, autoencoders 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may not always generalize well to new</a:t>
            </a:r>
            <a:r>
              <a:rPr lang="en-US" dirty="0">
                <a:latin typeface="Baskerville Old Face" pitchFamily="18" charset="0"/>
              </a:rPr>
              <a:t>, </a:t>
            </a:r>
            <a:r>
              <a:rPr lang="en-US" b="1" dirty="0">
                <a:solidFill>
                  <a:srgbClr val="FF3300"/>
                </a:solidFill>
                <a:latin typeface="Baskerville Old Face" pitchFamily="18" charset="0"/>
              </a:rPr>
              <a:t>unseen data.</a:t>
            </a:r>
            <a:r>
              <a:rPr lang="en-US" dirty="0">
                <a:latin typeface="Baskerville Old Face" pitchFamily="18" charset="0"/>
              </a:rPr>
              <a:t>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b="1" dirty="0" smtClean="0">
              <a:solidFill>
                <a:srgbClr val="009900"/>
              </a:solidFill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dirty="0"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824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Baskerville Old Face" pitchFamily="18" charset="0"/>
              </a:rPr>
              <a:t>This </a:t>
            </a:r>
            <a:r>
              <a:rPr lang="en-US" b="1" dirty="0">
                <a:solidFill>
                  <a:srgbClr val="FF0066"/>
                </a:solidFill>
                <a:latin typeface="Baskerville Old Face" pitchFamily="18" charset="0"/>
              </a:rPr>
              <a:t>limitation is a challenge in applications </a:t>
            </a:r>
            <a:r>
              <a:rPr lang="en-US" dirty="0">
                <a:latin typeface="Baskerville Old Face" pitchFamily="18" charset="0"/>
              </a:rPr>
              <a:t>where the </a:t>
            </a:r>
            <a:r>
              <a:rPr lang="en-US" b="1" dirty="0">
                <a:solidFill>
                  <a:srgbClr val="009900"/>
                </a:solidFill>
                <a:latin typeface="Baskerville Old Face" pitchFamily="18" charset="0"/>
              </a:rPr>
              <a:t>model must perform well on data</a:t>
            </a:r>
            <a:r>
              <a:rPr lang="en-US" b="1" dirty="0">
                <a:latin typeface="Baskerville Old Face" pitchFamily="18" charset="0"/>
              </a:rPr>
              <a:t> that is significantly </a:t>
            </a:r>
            <a:r>
              <a:rPr lang="en-US" b="1" dirty="0">
                <a:solidFill>
                  <a:srgbClr val="990000"/>
                </a:solidFill>
                <a:latin typeface="Baskerville Old Face" pitchFamily="18" charset="0"/>
              </a:rPr>
              <a:t>different from the training set</a:t>
            </a:r>
            <a:r>
              <a:rPr lang="en-US" b="1" dirty="0" smtClean="0">
                <a:solidFill>
                  <a:srgbClr val="990000"/>
                </a:solidFill>
                <a:latin typeface="Baskerville Old Face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990000"/>
                </a:solidFill>
                <a:latin typeface="Baskerville Old Face" pitchFamily="18" charset="0"/>
              </a:rPr>
              <a:t>Misunderstanding import variables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00CC"/>
                </a:solidFill>
                <a:latin typeface="Baskerville Old Face" pitchFamily="18" charset="0"/>
              </a:rPr>
              <a:t>Insufficient Training Data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66"/>
                </a:solidFill>
                <a:latin typeface="Baskerville Old Face" pitchFamily="18" charset="0"/>
              </a:rPr>
              <a:t>Imperfect decoding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7030A0"/>
                </a:solidFill>
                <a:latin typeface="Baskerville Old Face" pitchFamily="18" charset="0"/>
              </a:rPr>
              <a:t>Generative Modeling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b="1" dirty="0">
              <a:solidFill>
                <a:srgbClr val="7030A0"/>
              </a:solidFill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999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Another Real Time Example: </a:t>
            </a:r>
            <a:r>
              <a:rPr lang="en-US" dirty="0">
                <a:latin typeface="Baskerville Old Face" pitchFamily="18" charset="0"/>
              </a:rPr>
              <a:t>Using </a:t>
            </a:r>
            <a:r>
              <a:rPr lang="en-US" b="1" dirty="0">
                <a:solidFill>
                  <a:srgbClr val="009900"/>
                </a:solidFill>
                <a:latin typeface="Baskerville Old Face" pitchFamily="18" charset="0"/>
              </a:rPr>
              <a:t>an autoencoder </a:t>
            </a:r>
            <a:r>
              <a:rPr lang="en-US" dirty="0">
                <a:latin typeface="Baskerville Old Face" pitchFamily="18" charset="0"/>
              </a:rPr>
              <a:t>that </a:t>
            </a:r>
            <a:r>
              <a:rPr lang="en-US" b="1" dirty="0">
                <a:latin typeface="Baskerville Old Face" pitchFamily="18" charset="0"/>
              </a:rPr>
              <a:t>compresses </a:t>
            </a:r>
            <a:r>
              <a:rPr lang="en-US" dirty="0">
                <a:latin typeface="Baskerville Old Face" pitchFamily="18" charset="0"/>
              </a:rPr>
              <a:t>the famous </a:t>
            </a:r>
            <a:r>
              <a:rPr lang="en-US" b="1" dirty="0">
                <a:solidFill>
                  <a:srgbClr val="870581"/>
                </a:solidFill>
                <a:latin typeface="Baskerville Old Face" pitchFamily="18" charset="0"/>
              </a:rPr>
              <a:t>MNIST 28 × 28 handwritten digits dataset</a:t>
            </a:r>
            <a:r>
              <a:rPr lang="en-US" dirty="0">
                <a:latin typeface="Baskerville Old Face" pitchFamily="18" charset="0"/>
              </a:rPr>
              <a:t>. We use the following </a:t>
            </a:r>
            <a:r>
              <a:rPr lang="en-US" b="1" dirty="0">
                <a:solidFill>
                  <a:srgbClr val="FF0066"/>
                </a:solidFill>
                <a:latin typeface="Baskerville Old Face" pitchFamily="18" charset="0"/>
              </a:rPr>
              <a:t>neural network architecture</a:t>
            </a:r>
            <a:r>
              <a:rPr lang="en-US" dirty="0">
                <a:latin typeface="Baskerville Old Face" pitchFamily="18" charset="0"/>
              </a:rPr>
              <a:t>, which </a:t>
            </a:r>
            <a:r>
              <a:rPr lang="en-US" b="1" dirty="0">
                <a:solidFill>
                  <a:srgbClr val="990000"/>
                </a:solidFill>
                <a:latin typeface="Baskerville Old Face" pitchFamily="18" charset="0"/>
              </a:rPr>
              <a:t>has a two</a:t>
            </a:r>
            <a:r>
              <a:rPr lang="en-US" b="1" dirty="0" smtClean="0">
                <a:solidFill>
                  <a:srgbClr val="990000"/>
                </a:solidFill>
              </a:rPr>
              <a:t>-dimensional </a:t>
            </a:r>
            <a:r>
              <a:rPr lang="en-US" b="1" dirty="0">
                <a:solidFill>
                  <a:srgbClr val="990000"/>
                </a:solidFill>
              </a:rPr>
              <a:t>latent space:</a:t>
            </a:r>
            <a:endParaRPr lang="en-US" b="1" i="1" u="sng" dirty="0" smtClean="0">
              <a:solidFill>
                <a:srgbClr val="99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71800"/>
            <a:ext cx="7239000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62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>
                <a:solidFill>
                  <a:srgbClr val="990000"/>
                </a:solidFill>
                <a:latin typeface="Baskerville Old Face" pitchFamily="18" charset="0"/>
              </a:rPr>
              <a:t>After training our autoencoder </a:t>
            </a:r>
            <a:r>
              <a:rPr lang="en-US" dirty="0">
                <a:latin typeface="Baskerville Old Face" pitchFamily="18" charset="0"/>
              </a:rPr>
              <a:t>(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by minimizing its loss function via stochastic gradient descent)</a:t>
            </a:r>
            <a:r>
              <a:rPr lang="en-US" dirty="0">
                <a:latin typeface="Baskerville Old Face" pitchFamily="18" charset="0"/>
              </a:rPr>
              <a:t>, we find these </a:t>
            </a:r>
            <a:r>
              <a:rPr lang="en-US" b="1" dirty="0">
                <a:latin typeface="Baskerville Old Face" pitchFamily="18" charset="0"/>
              </a:rPr>
              <a:t>encodings of the handwritten digits in </a:t>
            </a:r>
            <a:r>
              <a:rPr lang="en-US" b="1" dirty="0" smtClean="0">
                <a:latin typeface="Baskerville Old Face" pitchFamily="18" charset="0"/>
              </a:rPr>
              <a:t>our </a:t>
            </a:r>
            <a:r>
              <a:rPr lang="en-US" b="1" dirty="0">
                <a:latin typeface="Baskerville Old Face" pitchFamily="18" charset="0"/>
              </a:rPr>
              <a:t>validation set,</a:t>
            </a:r>
            <a:r>
              <a:rPr lang="en-US" dirty="0">
                <a:latin typeface="Baskerville Old Face" pitchFamily="18" charset="0"/>
              </a:rPr>
              <a:t> </a:t>
            </a:r>
            <a:r>
              <a:rPr lang="en-US" b="1" dirty="0">
                <a:solidFill>
                  <a:srgbClr val="FF0066"/>
                </a:solidFill>
                <a:latin typeface="Baskerville Old Face" pitchFamily="18" charset="0"/>
              </a:rPr>
              <a:t>grouped by their labels 0–9: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43200"/>
            <a:ext cx="5410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69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and </a:t>
            </a:r>
            <a:r>
              <a:rPr lang="en-US" b="1" dirty="0">
                <a:solidFill>
                  <a:srgbClr val="FF0066"/>
                </a:solidFill>
              </a:rPr>
              <a:t>pass the vector at each latt</a:t>
            </a:r>
            <a:r>
              <a:rPr lang="en-US" dirty="0"/>
              <a:t>ice site through the </a:t>
            </a:r>
            <a:r>
              <a:rPr lang="en-US" b="1" dirty="0">
                <a:solidFill>
                  <a:srgbClr val="0000CC"/>
                </a:solidFill>
              </a:rPr>
              <a:t>decoder</a:t>
            </a:r>
            <a:r>
              <a:rPr lang="en-US" dirty="0"/>
              <a:t>, then we </a:t>
            </a:r>
            <a:r>
              <a:rPr lang="en-US" b="1" dirty="0">
                <a:solidFill>
                  <a:srgbClr val="870581"/>
                </a:solidFill>
              </a:rPr>
              <a:t>generate</a:t>
            </a:r>
            <a:r>
              <a:rPr lang="en-US" dirty="0"/>
              <a:t> the following </a:t>
            </a:r>
            <a:r>
              <a:rPr lang="en-US" b="1" dirty="0">
                <a:solidFill>
                  <a:srgbClr val="990000"/>
                </a:solidFill>
              </a:rPr>
              <a:t>“fake” handwritten digits:</a:t>
            </a:r>
            <a:endParaRPr lang="en-US" b="1" dirty="0">
              <a:solidFill>
                <a:srgbClr val="990000"/>
              </a:solidFill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pic>
        <p:nvPicPr>
          <p:cNvPr id="4098" name="Picture 2" descr="https://www.compthree.com/images/blog/ae/ae_mnist_digi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62200"/>
            <a:ext cx="57912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41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57200"/>
            <a:ext cx="8610600" cy="6400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While </a:t>
            </a:r>
            <a:r>
              <a:rPr lang="en-US" b="1" dirty="0">
                <a:solidFill>
                  <a:srgbClr val="0000CC"/>
                </a:solidFill>
              </a:rPr>
              <a:t>many images </a:t>
            </a:r>
            <a:r>
              <a:rPr lang="en-US" dirty="0"/>
              <a:t>have </a:t>
            </a:r>
            <a:r>
              <a:rPr lang="en-US" b="1" dirty="0">
                <a:solidFill>
                  <a:srgbClr val="990000"/>
                </a:solidFill>
              </a:rPr>
              <a:t>good quality, </a:t>
            </a:r>
            <a:r>
              <a:rPr lang="en-US" dirty="0"/>
              <a:t>others are </a:t>
            </a:r>
            <a:r>
              <a:rPr lang="en-US" b="1" dirty="0">
                <a:solidFill>
                  <a:srgbClr val="870581"/>
                </a:solidFill>
              </a:rPr>
              <a:t>blurry or incomplete </a:t>
            </a:r>
            <a:r>
              <a:rPr lang="en-US" dirty="0"/>
              <a:t>because </a:t>
            </a:r>
            <a:r>
              <a:rPr lang="en-US" b="1" dirty="0"/>
              <a:t>their sites are far from the point cloud</a:t>
            </a:r>
            <a:r>
              <a:rPr lang="en-US" b="1" dirty="0" smtClean="0"/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u="sng" dirty="0" smtClean="0">
                <a:solidFill>
                  <a:srgbClr val="FF0066"/>
                </a:solidFill>
              </a:rPr>
              <a:t>Drawback is :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The </a:t>
            </a:r>
            <a:r>
              <a:rPr lang="en-US" b="1" dirty="0">
                <a:solidFill>
                  <a:srgbClr val="0000CC"/>
                </a:solidFill>
              </a:rPr>
              <a:t>quality of the generated handwritten digits</a:t>
            </a:r>
            <a:r>
              <a:rPr lang="en-US" dirty="0"/>
              <a:t> is </a:t>
            </a:r>
            <a:r>
              <a:rPr lang="en-US" b="1" dirty="0">
                <a:solidFill>
                  <a:srgbClr val="990000"/>
                </a:solidFill>
              </a:rPr>
              <a:t>worse than in the two-dimensional case</a:t>
            </a:r>
            <a:r>
              <a:rPr lang="en-US" dirty="0"/>
              <a:t>. </a:t>
            </a:r>
            <a:endParaRPr lang="en-US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Because </a:t>
            </a:r>
            <a:r>
              <a:rPr lang="en-US" b="1" dirty="0">
                <a:solidFill>
                  <a:srgbClr val="870581"/>
                </a:solidFill>
              </a:rPr>
              <a:t>two-dimensions is usually too small </a:t>
            </a:r>
            <a:r>
              <a:rPr lang="en-US" dirty="0"/>
              <a:t>to </a:t>
            </a:r>
            <a:r>
              <a:rPr lang="en-US" b="1" dirty="0">
                <a:solidFill>
                  <a:srgbClr val="FF0066"/>
                </a:solidFill>
              </a:rPr>
              <a:t>capture the nuances of complicated data</a:t>
            </a:r>
            <a:r>
              <a:rPr lang="en-US" dirty="0"/>
              <a:t>, </a:t>
            </a:r>
            <a:r>
              <a:rPr lang="en-US" b="1" dirty="0">
                <a:solidFill>
                  <a:srgbClr val="0000CC"/>
                </a:solidFill>
              </a:rPr>
              <a:t>this is not good news</a:t>
            </a:r>
            <a:r>
              <a:rPr lang="en-US" b="1" dirty="0" smtClean="0">
                <a:solidFill>
                  <a:srgbClr val="0000CC"/>
                </a:solidFill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>
                <a:latin typeface="Baskerville Old Face" pitchFamily="18" charset="0"/>
              </a:rPr>
              <a:t>So we can introduced the advanced Topic </a:t>
            </a:r>
            <a:r>
              <a:rPr lang="en-US" sz="2800" b="1" u="sng" dirty="0">
                <a:solidFill>
                  <a:srgbClr val="0000CC"/>
                </a:solidFill>
                <a:latin typeface="Baskerville Old Face" pitchFamily="18" charset="0"/>
              </a:rPr>
              <a:t>Variational Autoencoder.</a:t>
            </a:r>
            <a:endParaRPr lang="en-US" b="1" u="sng" dirty="0">
              <a:solidFill>
                <a:srgbClr val="0000CC"/>
              </a:solidFill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b="1" dirty="0">
              <a:solidFill>
                <a:srgbClr val="0000CC"/>
              </a:solidFill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381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28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28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237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deas Customiz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7" y="249382"/>
            <a:ext cx="8811491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64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Architecture of Autoencoders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52400" y="685800"/>
            <a:ext cx="8610600" cy="6019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Baskerville Old Face" pitchFamily="18" charset="0"/>
              </a:rPr>
              <a:t>Autoencoders consist of </a:t>
            </a:r>
            <a:r>
              <a:rPr lang="en-US" b="1" dirty="0">
                <a:solidFill>
                  <a:srgbClr val="870581"/>
                </a:solidFill>
                <a:latin typeface="Baskerville Old Face" pitchFamily="18" charset="0"/>
              </a:rPr>
              <a:t>3 parts</a:t>
            </a:r>
            <a:r>
              <a:rPr lang="en-US" b="1" dirty="0" smtClean="0">
                <a:solidFill>
                  <a:srgbClr val="870581"/>
                </a:solidFill>
                <a:latin typeface="Baskerville Old Face" pitchFamily="18" charset="0"/>
              </a:rPr>
              <a:t>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b="1" dirty="0">
              <a:solidFill>
                <a:srgbClr val="870581"/>
              </a:solidFill>
              <a:latin typeface="Baskerville Old Face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5600"/>
            <a:ext cx="7620000" cy="325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5029200"/>
            <a:ext cx="8153400" cy="1699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An autoencoder replicates the data from the </a:t>
            </a:r>
            <a:r>
              <a:rPr lang="en-US" sz="2400" b="1" dirty="0">
                <a:latin typeface="Baskerville Old Face" pitchFamily="18" charset="0"/>
              </a:rPr>
              <a:t>input to the output </a:t>
            </a:r>
            <a:r>
              <a:rPr lang="en-US" sz="2400" dirty="0">
                <a:latin typeface="Baskerville Old Face" pitchFamily="18" charset="0"/>
              </a:rPr>
              <a:t>in an </a:t>
            </a:r>
            <a:r>
              <a:rPr lang="en-US" sz="2400" b="1" dirty="0">
                <a:latin typeface="Baskerville Old Face" pitchFamily="18" charset="0"/>
              </a:rPr>
              <a:t>unsupervised manner </a:t>
            </a:r>
            <a:r>
              <a:rPr lang="en-US" sz="2400" dirty="0">
                <a:latin typeface="Baskerville Old Face" pitchFamily="18" charset="0"/>
              </a:rPr>
              <a:t>and is therefore sometimes referred to as a </a:t>
            </a:r>
            <a:r>
              <a:rPr lang="en-US" sz="2400" b="1" dirty="0">
                <a:solidFill>
                  <a:srgbClr val="870581"/>
                </a:solidFill>
                <a:latin typeface="Baskerville Old Face" pitchFamily="18" charset="0"/>
              </a:rPr>
              <a:t>replicator neural network</a:t>
            </a:r>
            <a:r>
              <a:rPr lang="en-US" sz="2400" b="1" dirty="0" smtClean="0">
                <a:solidFill>
                  <a:srgbClr val="870581"/>
                </a:solidFill>
                <a:latin typeface="Baskerville Old Face" pitchFamily="18" charset="0"/>
              </a:rPr>
              <a:t>.</a:t>
            </a:r>
            <a:endParaRPr lang="en-US" sz="2400" b="1" dirty="0">
              <a:solidFill>
                <a:srgbClr val="870581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48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52400" y="685800"/>
            <a:ext cx="8610600" cy="6019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endParaRPr lang="en-US" b="1" dirty="0">
              <a:solidFill>
                <a:srgbClr val="870581"/>
              </a:solidFill>
              <a:latin typeface="Baskerville Old Face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0108" y="838200"/>
            <a:ext cx="8506691" cy="5105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>
                <a:latin typeface="+mn-lt"/>
              </a:rPr>
              <a:t>A generic way to </a:t>
            </a:r>
            <a:r>
              <a:rPr lang="en-US" sz="2200" b="1" dirty="0">
                <a:solidFill>
                  <a:srgbClr val="009900"/>
                </a:solidFill>
                <a:latin typeface="+mn-lt"/>
              </a:rPr>
              <a:t>define an autoencoder </a:t>
            </a:r>
            <a:r>
              <a:rPr lang="en-US" sz="2200" dirty="0">
                <a:latin typeface="+mn-lt"/>
              </a:rPr>
              <a:t>using a </a:t>
            </a:r>
            <a:r>
              <a:rPr lang="en-US" sz="2200" b="1" dirty="0">
                <a:solidFill>
                  <a:srgbClr val="FF0000"/>
                </a:solidFill>
                <a:latin typeface="+mn-lt"/>
              </a:rPr>
              <a:t>mathematical notional </a:t>
            </a:r>
            <a:r>
              <a:rPr lang="en-US" sz="2200" dirty="0">
                <a:latin typeface="+mn-lt"/>
              </a:rPr>
              <a:t>will be </a:t>
            </a:r>
            <a:r>
              <a:rPr lang="en-US" sz="2200" b="1" dirty="0">
                <a:solidFill>
                  <a:srgbClr val="870581"/>
                </a:solidFill>
                <a:latin typeface="+mn-lt"/>
              </a:rPr>
              <a:t>f(x) = h</a:t>
            </a:r>
            <a:r>
              <a:rPr lang="en-US" sz="2200" dirty="0">
                <a:latin typeface="+mn-lt"/>
              </a:rPr>
              <a:t>, </a:t>
            </a:r>
            <a:endParaRPr lang="en-US" sz="2200" dirty="0" smtClean="0">
              <a:latin typeface="+mn-lt"/>
            </a:endParaRP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>
                <a:latin typeface="+mn-lt"/>
              </a:rPr>
              <a:t>where </a:t>
            </a:r>
            <a:r>
              <a:rPr lang="en-US" sz="2200" b="1" dirty="0">
                <a:solidFill>
                  <a:srgbClr val="990000"/>
                </a:solidFill>
                <a:latin typeface="+mn-lt"/>
              </a:rPr>
              <a:t>x is the input data </a:t>
            </a:r>
            <a:r>
              <a:rPr lang="en-US" sz="2200" dirty="0">
                <a:latin typeface="+mn-lt"/>
              </a:rPr>
              <a:t>and </a:t>
            </a:r>
            <a:r>
              <a:rPr lang="en-US" sz="2200" b="1" dirty="0">
                <a:solidFill>
                  <a:srgbClr val="009900"/>
                </a:solidFill>
                <a:latin typeface="+mn-lt"/>
              </a:rPr>
              <a:t>h is the latent variables </a:t>
            </a:r>
            <a:r>
              <a:rPr lang="en-US" sz="2200" dirty="0">
                <a:latin typeface="+mn-lt"/>
              </a:rPr>
              <a:t>in the </a:t>
            </a:r>
            <a:r>
              <a:rPr lang="en-US" sz="2200" b="1" dirty="0">
                <a:solidFill>
                  <a:srgbClr val="FF0000"/>
                </a:solidFill>
                <a:latin typeface="+mn-lt"/>
              </a:rPr>
              <a:t>information bottleneck</a:t>
            </a:r>
            <a:r>
              <a:rPr lang="en-US" sz="2200" dirty="0">
                <a:latin typeface="+mn-lt"/>
              </a:rPr>
              <a:t>. This formula denotes the </a:t>
            </a:r>
            <a:r>
              <a:rPr lang="en-US" sz="2200" b="1" dirty="0">
                <a:solidFill>
                  <a:srgbClr val="870581"/>
                </a:solidFill>
                <a:latin typeface="+mn-lt"/>
              </a:rPr>
              <a:t>encoder part </a:t>
            </a:r>
            <a:r>
              <a:rPr lang="en-US" sz="2200" dirty="0">
                <a:latin typeface="+mn-lt"/>
              </a:rPr>
              <a:t>of the </a:t>
            </a:r>
            <a:r>
              <a:rPr lang="en-US" sz="2200" dirty="0" smtClean="0">
                <a:latin typeface="+mn-lt"/>
              </a:rPr>
              <a:t>network</a:t>
            </a: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>
                <a:latin typeface="+mn-lt"/>
              </a:rPr>
              <a:t>The </a:t>
            </a:r>
            <a:r>
              <a:rPr lang="en-US" sz="2200" dirty="0">
                <a:latin typeface="+mn-lt"/>
              </a:rPr>
              <a:t>basic </a:t>
            </a:r>
            <a:r>
              <a:rPr lang="en-US" sz="2200" b="1" dirty="0">
                <a:solidFill>
                  <a:srgbClr val="990000"/>
                </a:solidFill>
                <a:latin typeface="+mn-lt"/>
              </a:rPr>
              <a:t>goal of an autoencoder </a:t>
            </a:r>
            <a:r>
              <a:rPr lang="en-US" sz="2200" dirty="0">
                <a:latin typeface="+mn-lt"/>
              </a:rPr>
              <a:t>is to make the </a:t>
            </a:r>
            <a:r>
              <a:rPr lang="en-US" sz="2200" b="1" dirty="0">
                <a:latin typeface="+mn-lt"/>
              </a:rPr>
              <a:t>output x as close to the input x as possible. </a:t>
            </a:r>
            <a:endParaRPr lang="en-US" sz="2200" b="1" dirty="0" smtClean="0">
              <a:latin typeface="+mn-lt"/>
            </a:endParaRP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>
                <a:latin typeface="+mn-lt"/>
              </a:rPr>
              <a:t>Now </a:t>
            </a:r>
            <a:r>
              <a:rPr lang="en-US" sz="2200" dirty="0">
                <a:latin typeface="+mn-lt"/>
              </a:rPr>
              <a:t>it </a:t>
            </a:r>
            <a:r>
              <a:rPr lang="en-US" sz="2200" b="1" dirty="0">
                <a:solidFill>
                  <a:srgbClr val="870581"/>
                </a:solidFill>
                <a:latin typeface="+mn-lt"/>
              </a:rPr>
              <a:t>cannot always be done </a:t>
            </a:r>
            <a:r>
              <a:rPr lang="en-US" sz="2200" b="1" dirty="0">
                <a:latin typeface="+mn-lt"/>
              </a:rPr>
              <a:t>if the number of neurons in the middle layer is much smaller than in the bottom or the top</a:t>
            </a:r>
            <a:r>
              <a:rPr lang="en-US" sz="2200" dirty="0">
                <a:latin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6035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Autofit/>
          </a:bodyPr>
          <a:lstStyle/>
          <a:p>
            <a:pPr algn="just" fontAlgn="base">
              <a:lnSpc>
                <a:spcPct val="150000"/>
              </a:lnSpc>
            </a:pPr>
            <a:r>
              <a:rPr lang="en-US" sz="2200" b="1" u="sng" dirty="0">
                <a:solidFill>
                  <a:srgbClr val="FF0000"/>
                </a:solidFill>
              </a:rPr>
              <a:t>Encoder:</a:t>
            </a:r>
            <a:r>
              <a:rPr lang="en-US" sz="2200" dirty="0"/>
              <a:t> An encoder is a </a:t>
            </a:r>
            <a:r>
              <a:rPr lang="en-US" sz="2200" b="1" dirty="0">
                <a:solidFill>
                  <a:srgbClr val="0000FF"/>
                </a:solidFill>
              </a:rPr>
              <a:t>feed forward, fully connected neural network.</a:t>
            </a:r>
          </a:p>
          <a:p>
            <a:pPr algn="just">
              <a:lnSpc>
                <a:spcPct val="150000"/>
              </a:lnSpc>
            </a:pPr>
            <a:r>
              <a:rPr lang="en-US" sz="2200" dirty="0"/>
              <a:t>The </a:t>
            </a:r>
            <a:r>
              <a:rPr lang="en-US" sz="2200" b="1" dirty="0"/>
              <a:t>encoder</a:t>
            </a:r>
            <a:r>
              <a:rPr lang="en-US" sz="2200" dirty="0"/>
              <a:t> is the </a:t>
            </a:r>
            <a:r>
              <a:rPr lang="en-US" sz="2200" b="1" dirty="0"/>
              <a:t>first part of the autoencoder </a:t>
            </a:r>
            <a:r>
              <a:rPr lang="en-US" sz="2200" dirty="0"/>
              <a:t>and is responsible for t</a:t>
            </a:r>
            <a:r>
              <a:rPr lang="en-US" sz="2200" b="1" dirty="0">
                <a:solidFill>
                  <a:srgbClr val="870581"/>
                </a:solidFill>
              </a:rPr>
              <a:t>ransforming the input data into a compressed representation</a:t>
            </a:r>
            <a:r>
              <a:rPr lang="en-US" sz="2200" dirty="0"/>
              <a:t>. This compressed representation is often referred to as the </a:t>
            </a:r>
            <a:r>
              <a:rPr lang="en-US" sz="2200" b="1" dirty="0">
                <a:solidFill>
                  <a:srgbClr val="FF0066"/>
                </a:solidFill>
              </a:rPr>
              <a:t>latent space or bottleneck.</a:t>
            </a:r>
          </a:p>
          <a:p>
            <a:pPr algn="just">
              <a:lnSpc>
                <a:spcPct val="150000"/>
              </a:lnSpc>
            </a:pPr>
            <a:r>
              <a:rPr lang="en-US" sz="2200" dirty="0"/>
              <a:t>The encoder consists of </a:t>
            </a:r>
            <a:r>
              <a:rPr lang="en-US" sz="2200" b="1" dirty="0">
                <a:solidFill>
                  <a:srgbClr val="0000FF"/>
                </a:solidFill>
              </a:rPr>
              <a:t>one or more layers of neurons, </a:t>
            </a:r>
            <a:r>
              <a:rPr lang="en-US" sz="2200" dirty="0"/>
              <a:t>typically implementing </a:t>
            </a:r>
            <a:r>
              <a:rPr lang="en-US" sz="2200" b="1" dirty="0">
                <a:solidFill>
                  <a:srgbClr val="990000"/>
                </a:solidFill>
              </a:rPr>
              <a:t>non-linear activation functions like </a:t>
            </a:r>
            <a:r>
              <a:rPr lang="en-US" sz="2200" b="1" dirty="0" err="1">
                <a:solidFill>
                  <a:srgbClr val="990000"/>
                </a:solidFill>
              </a:rPr>
              <a:t>ReLU</a:t>
            </a:r>
            <a:r>
              <a:rPr lang="en-US" sz="2200" b="1" dirty="0">
                <a:solidFill>
                  <a:srgbClr val="990000"/>
                </a:solidFill>
              </a:rPr>
              <a:t> (Rectified Linear Unit)</a:t>
            </a:r>
            <a:r>
              <a:rPr lang="en-US" sz="2200" dirty="0"/>
              <a:t> to capture complex patterns in the input data.</a:t>
            </a:r>
          </a:p>
          <a:p>
            <a:pPr lvl="1" algn="just" fontAlgn="base">
              <a:lnSpc>
                <a:spcPct val="150000"/>
              </a:lnSpc>
            </a:pPr>
            <a:r>
              <a:rPr lang="en-US" sz="2400" dirty="0"/>
              <a:t>First, the encoder takes the input and encodes it. For example, let the input data be x. Then, we can define the encoded function as f(x).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4701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/>
          </a:bodyPr>
          <a:lstStyle/>
          <a:p>
            <a:pPr lvl="1" algn="just" fontAlgn="base">
              <a:lnSpc>
                <a:spcPct val="150000"/>
              </a:lnSpc>
            </a:pPr>
            <a:r>
              <a:rPr lang="en-US" dirty="0" smtClean="0"/>
              <a:t>First</a:t>
            </a:r>
            <a:r>
              <a:rPr lang="en-US" dirty="0"/>
              <a:t>, the </a:t>
            </a:r>
            <a:r>
              <a:rPr lang="en-US" b="1" dirty="0">
                <a:solidFill>
                  <a:srgbClr val="870581"/>
                </a:solidFill>
              </a:rPr>
              <a:t>encoder takes the input and encodes it</a:t>
            </a:r>
            <a:r>
              <a:rPr lang="en-US" dirty="0"/>
              <a:t>. For example, let the </a:t>
            </a:r>
            <a:r>
              <a:rPr lang="en-US" b="1" dirty="0">
                <a:solidFill>
                  <a:srgbClr val="FF0000"/>
                </a:solidFill>
              </a:rPr>
              <a:t>input data be x</a:t>
            </a:r>
            <a:r>
              <a:rPr lang="en-US" dirty="0"/>
              <a:t>. Then, we can </a:t>
            </a:r>
            <a:r>
              <a:rPr lang="en-US" b="1" dirty="0">
                <a:solidFill>
                  <a:srgbClr val="870581"/>
                </a:solidFill>
              </a:rPr>
              <a:t>define the encoded function as f(x).</a:t>
            </a:r>
            <a:endParaRPr lang="en-US" b="1" dirty="0" smtClean="0">
              <a:solidFill>
                <a:srgbClr val="870581"/>
              </a:solidFill>
              <a:latin typeface="Book Antiqua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600" b="1" u="sng" dirty="0">
                <a:solidFill>
                  <a:srgbClr val="FF0000"/>
                </a:solidFill>
                <a:latin typeface="Baskerville Old Face" pitchFamily="18" charset="0"/>
              </a:rPr>
              <a:t>Code:</a:t>
            </a:r>
            <a:r>
              <a:rPr lang="en-US" dirty="0">
                <a:latin typeface="Book Antiqua" pitchFamily="18" charset="0"/>
                <a:cs typeface="Times New Roman" pitchFamily="18" charset="0"/>
              </a:rPr>
              <a:t> </a:t>
            </a:r>
            <a:r>
              <a:rPr lang="en-US" dirty="0" smtClean="0"/>
              <a:t>Code is the representation of </a:t>
            </a:r>
            <a:r>
              <a:rPr lang="en-US" b="1" dirty="0" smtClean="0">
                <a:solidFill>
                  <a:srgbClr val="870581"/>
                </a:solidFill>
              </a:rPr>
              <a:t>compressed input </a:t>
            </a:r>
            <a:r>
              <a:rPr lang="en-US" dirty="0" smtClean="0"/>
              <a:t>which applies </a:t>
            </a:r>
            <a:r>
              <a:rPr lang="en-US" b="1" dirty="0" smtClean="0">
                <a:solidFill>
                  <a:srgbClr val="990000"/>
                </a:solidFill>
              </a:rPr>
              <a:t>to the decoder</a:t>
            </a:r>
            <a:r>
              <a:rPr lang="en-US" dirty="0" smtClean="0"/>
              <a:t>. This part of the network is also refer as </a:t>
            </a:r>
            <a:r>
              <a:rPr lang="en-US" b="1" u="sng" dirty="0" smtClean="0">
                <a:solidFill>
                  <a:srgbClr val="FF0000"/>
                </a:solidFill>
              </a:rPr>
              <a:t>bottleneck</a:t>
            </a:r>
            <a:r>
              <a:rPr lang="en-US" dirty="0" smtClean="0"/>
              <a:t>. It </a:t>
            </a:r>
            <a:r>
              <a:rPr lang="en-US" b="1" dirty="0" smtClean="0"/>
              <a:t>balances two factors </a:t>
            </a:r>
            <a:r>
              <a:rPr lang="en-US" dirty="0" smtClean="0"/>
              <a:t>such as </a:t>
            </a:r>
            <a:r>
              <a:rPr lang="en-US" b="1" dirty="0" smtClean="0">
                <a:solidFill>
                  <a:srgbClr val="0000CC"/>
                </a:solidFill>
              </a:rPr>
              <a:t>which part of information to be taken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009900"/>
                </a:solidFill>
              </a:rPr>
              <a:t>which part of information to be discarded. </a:t>
            </a:r>
            <a:endParaRPr lang="en-US" b="1" dirty="0">
              <a:solidFill>
                <a:srgbClr val="009900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768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u="sng" dirty="0" smtClean="0">
                <a:solidFill>
                  <a:srgbClr val="FF0000"/>
                </a:solidFill>
                <a:latin typeface="Baskerville Old Face" pitchFamily="18" charset="0"/>
                <a:cs typeface="Times New Roman" pitchFamily="18" charset="0"/>
              </a:rPr>
              <a:t>Decoder</a:t>
            </a:r>
            <a:r>
              <a:rPr lang="en-US" b="1" u="sng" dirty="0">
                <a:solidFill>
                  <a:srgbClr val="FF0000"/>
                </a:solidFill>
                <a:latin typeface="Baskerville Old Face" pitchFamily="18" charset="0"/>
                <a:cs typeface="Times New Roman" pitchFamily="18" charset="0"/>
              </a:rPr>
              <a:t>:</a:t>
            </a:r>
            <a:r>
              <a:rPr lang="en-US" dirty="0">
                <a:latin typeface="Baskerville Old Face" pitchFamily="18" charset="0"/>
                <a:cs typeface="Times New Roman" pitchFamily="18" charset="0"/>
              </a:rPr>
              <a:t> This layer decodes the </a:t>
            </a:r>
            <a:r>
              <a:rPr lang="en-US" b="1" dirty="0">
                <a:solidFill>
                  <a:srgbClr val="870581"/>
                </a:solidFill>
                <a:latin typeface="Baskerville Old Face" pitchFamily="18" charset="0"/>
                <a:cs typeface="Times New Roman" pitchFamily="18" charset="0"/>
              </a:rPr>
              <a:t>encoded image back to the original dimension.</a:t>
            </a:r>
            <a:r>
              <a:rPr lang="en-US" dirty="0">
                <a:latin typeface="Baskerville Old Face" pitchFamily="18" charset="0"/>
                <a:cs typeface="Times New Roman" pitchFamily="18" charset="0"/>
              </a:rPr>
              <a:t> The decoded image is a </a:t>
            </a:r>
            <a:r>
              <a:rPr lang="en-US" b="1" dirty="0" err="1">
                <a:solidFill>
                  <a:srgbClr val="0000CC"/>
                </a:solidFill>
                <a:latin typeface="Baskerville Old Face" pitchFamily="18" charset="0"/>
                <a:cs typeface="Times New Roman" pitchFamily="18" charset="0"/>
              </a:rPr>
              <a:t>lossy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  <a:cs typeface="Times New Roman" pitchFamily="18" charset="0"/>
              </a:rPr>
              <a:t> reconstruction of the original image </a:t>
            </a:r>
            <a:r>
              <a:rPr lang="en-US" dirty="0">
                <a:latin typeface="Baskerville Old Face" pitchFamily="18" charset="0"/>
                <a:cs typeface="Times New Roman" pitchFamily="18" charset="0"/>
              </a:rPr>
              <a:t>and it is </a:t>
            </a:r>
            <a:r>
              <a:rPr lang="en-US" b="1" dirty="0">
                <a:solidFill>
                  <a:srgbClr val="FF0066"/>
                </a:solidFill>
                <a:latin typeface="Baskerville Old Face" pitchFamily="18" charset="0"/>
                <a:cs typeface="Times New Roman" pitchFamily="18" charset="0"/>
              </a:rPr>
              <a:t>reconstructed from the latent space representation</a:t>
            </a:r>
            <a:r>
              <a:rPr lang="en-US" b="1" dirty="0" smtClean="0">
                <a:solidFill>
                  <a:srgbClr val="FF0066"/>
                </a:solidFill>
                <a:latin typeface="Baskerville Old Face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Baskerville Old Face" pitchFamily="18" charset="0"/>
              </a:rPr>
              <a:t>The </a:t>
            </a:r>
            <a:r>
              <a:rPr lang="en-US" dirty="0">
                <a:latin typeface="Baskerville Old Face" pitchFamily="18" charset="0"/>
              </a:rPr>
              <a:t>layer between the </a:t>
            </a:r>
            <a:r>
              <a:rPr lang="en-US" b="1" dirty="0">
                <a:solidFill>
                  <a:srgbClr val="C00000"/>
                </a:solidFill>
                <a:latin typeface="Baskerville Old Face" pitchFamily="18" charset="0"/>
              </a:rPr>
              <a:t>encoder and decoder</a:t>
            </a:r>
            <a:r>
              <a:rPr lang="en-US" dirty="0">
                <a:latin typeface="Baskerville Old Face" pitchFamily="18" charset="0"/>
              </a:rPr>
              <a:t>, </a:t>
            </a:r>
            <a:r>
              <a:rPr lang="en-US" dirty="0" err="1">
                <a:latin typeface="Baskerville Old Face" pitchFamily="18" charset="0"/>
              </a:rPr>
              <a:t>ie</a:t>
            </a:r>
            <a:r>
              <a:rPr lang="en-US" dirty="0">
                <a:latin typeface="Baskerville Old Face" pitchFamily="18" charset="0"/>
              </a:rPr>
              <a:t>. the code is also known as </a:t>
            </a:r>
            <a:r>
              <a:rPr lang="en-US" b="1" dirty="0">
                <a:solidFill>
                  <a:srgbClr val="870581"/>
                </a:solidFill>
                <a:latin typeface="Baskerville Old Face" pitchFamily="18" charset="0"/>
              </a:rPr>
              <a:t>Bottleneck</a:t>
            </a:r>
            <a:r>
              <a:rPr lang="en-US" dirty="0">
                <a:solidFill>
                  <a:srgbClr val="870581"/>
                </a:solidFill>
                <a:latin typeface="Baskerville Old Face" pitchFamily="18" charset="0"/>
              </a:rPr>
              <a:t>. </a:t>
            </a:r>
            <a:r>
              <a:rPr lang="en-US" dirty="0">
                <a:latin typeface="Baskerville Old Face" pitchFamily="18" charset="0"/>
              </a:rPr>
              <a:t> The bottleneck layer is the layer in the </a:t>
            </a:r>
            <a:r>
              <a:rPr lang="en-US" b="1" dirty="0">
                <a:latin typeface="Baskerville Old Face" pitchFamily="18" charset="0"/>
              </a:rPr>
              <a:t>middle of the autoencoder</a:t>
            </a:r>
            <a:r>
              <a:rPr lang="en-US" dirty="0">
                <a:latin typeface="Baskerville Old Face" pitchFamily="18" charset="0"/>
              </a:rPr>
              <a:t>, where the </a:t>
            </a:r>
            <a:r>
              <a:rPr lang="en-US" b="1" dirty="0">
                <a:solidFill>
                  <a:srgbClr val="FF0066"/>
                </a:solidFill>
                <a:latin typeface="Baskerville Old Face" pitchFamily="18" charset="0"/>
              </a:rPr>
              <a:t>compressed representation is stored</a:t>
            </a:r>
            <a:r>
              <a:rPr lang="en-US" dirty="0">
                <a:latin typeface="Baskerville Old Face" pitchFamily="18" charset="0"/>
              </a:rPr>
              <a:t>. </a:t>
            </a:r>
            <a:endParaRPr lang="en-US" dirty="0" smtClean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Baskerville Old Face" pitchFamily="18" charset="0"/>
              </a:rPr>
              <a:t>It </a:t>
            </a:r>
            <a:r>
              <a:rPr lang="en-US" dirty="0">
                <a:latin typeface="Baskerville Old Face" pitchFamily="18" charset="0"/>
              </a:rPr>
              <a:t>has a </a:t>
            </a:r>
            <a:r>
              <a:rPr lang="en-US" b="1" dirty="0">
                <a:solidFill>
                  <a:srgbClr val="870581"/>
                </a:solidFill>
                <a:latin typeface="Baskerville Old Face" pitchFamily="18" charset="0"/>
              </a:rPr>
              <a:t>smaller number of neurons </a:t>
            </a:r>
            <a:r>
              <a:rPr lang="en-US" b="1" dirty="0">
                <a:solidFill>
                  <a:srgbClr val="009900"/>
                </a:solidFill>
                <a:latin typeface="Baskerville Old Face" pitchFamily="18" charset="0"/>
              </a:rPr>
              <a:t>compared to the input and output layers,</a:t>
            </a:r>
            <a:r>
              <a:rPr lang="en-US" dirty="0">
                <a:latin typeface="Baskerville Old Face" pitchFamily="18" charset="0"/>
              </a:rPr>
              <a:t> effectively </a:t>
            </a:r>
            <a:r>
              <a:rPr lang="en-US" b="1" dirty="0">
                <a:solidFill>
                  <a:srgbClr val="FF0066"/>
                </a:solidFill>
                <a:latin typeface="Baskerville Old Face" pitchFamily="18" charset="0"/>
              </a:rPr>
              <a:t>reducing the dimensionality of the data</a:t>
            </a:r>
            <a:r>
              <a:rPr lang="en-US" b="1" dirty="0">
                <a:solidFill>
                  <a:srgbClr val="FF0066"/>
                </a:solidFill>
              </a:rPr>
              <a:t>.</a:t>
            </a:r>
            <a:endParaRPr lang="en-US" b="1" dirty="0">
              <a:solidFill>
                <a:srgbClr val="FF0066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956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28122</TotalTime>
  <Words>1247</Words>
  <Application>Microsoft Office PowerPoint</Application>
  <PresentationFormat>On-screen Show (4:3)</PresentationFormat>
  <Paragraphs>158</Paragraphs>
  <Slides>49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Oriel</vt:lpstr>
      <vt:lpstr>  UNIT-II Part – I  Building Blocks of Deep Learning</vt:lpstr>
      <vt:lpstr>Contents</vt:lpstr>
      <vt:lpstr> Autoencoders</vt:lpstr>
      <vt:lpstr> Contd..</vt:lpstr>
      <vt:lpstr> Architecture of Autoencoders</vt:lpstr>
      <vt:lpstr> Contd..</vt:lpstr>
      <vt:lpstr> Contd..</vt:lpstr>
      <vt:lpstr> Contd..</vt:lpstr>
      <vt:lpstr> Contd..</vt:lpstr>
      <vt:lpstr> Contd..</vt:lpstr>
      <vt:lpstr> Mathematical Representation</vt:lpstr>
      <vt:lpstr> Contd..</vt:lpstr>
      <vt:lpstr> Contd..</vt:lpstr>
      <vt:lpstr> Contd..</vt:lpstr>
      <vt:lpstr> Example</vt:lpstr>
      <vt:lpstr> Properties of Autoencoders</vt:lpstr>
      <vt:lpstr> parameters  of Autoencoders</vt:lpstr>
      <vt:lpstr> Contd..</vt:lpstr>
      <vt:lpstr> Contd..</vt:lpstr>
      <vt:lpstr> Training  of Autoencoders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Applications of Autoencoders</vt:lpstr>
      <vt:lpstr> Contd..</vt:lpstr>
      <vt:lpstr> Contd..</vt:lpstr>
      <vt:lpstr> Contd..</vt:lpstr>
      <vt:lpstr> Contd..</vt:lpstr>
      <vt:lpstr> How Autoencoder Works in Computer Vision</vt:lpstr>
      <vt:lpstr> Limitations of Autoencoders</vt:lpstr>
      <vt:lpstr> Contd..</vt:lpstr>
      <vt:lpstr> Contd..</vt:lpstr>
      <vt:lpstr> Contd..</vt:lpstr>
      <vt:lpstr> Contd..</vt:lpstr>
      <vt:lpstr> Contd..</vt:lpstr>
      <vt:lpstr> Limitations of Autoencoder</vt:lpstr>
      <vt:lpstr> Contd..</vt:lpstr>
      <vt:lpstr> Contd..</vt:lpstr>
      <vt:lpstr> Contd..</vt:lpstr>
      <vt:lpstr> Contd..</vt:lpstr>
      <vt:lpstr> Contd..</vt:lpstr>
      <vt:lpstr> Contd..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GLK</dc:creator>
  <cp:lastModifiedBy>Y.Surekha</cp:lastModifiedBy>
  <cp:revision>2070</cp:revision>
  <dcterms:created xsi:type="dcterms:W3CDTF">2013-11-07T06:07:38Z</dcterms:created>
  <dcterms:modified xsi:type="dcterms:W3CDTF">2025-07-28T09:30:36Z</dcterms:modified>
</cp:coreProperties>
</file>