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876" r:id="rId3"/>
    <p:sldId id="933" r:id="rId4"/>
    <p:sldId id="964" r:id="rId5"/>
    <p:sldId id="963" r:id="rId6"/>
    <p:sldId id="934" r:id="rId7"/>
    <p:sldId id="937" r:id="rId8"/>
    <p:sldId id="938" r:id="rId9"/>
    <p:sldId id="939" r:id="rId10"/>
    <p:sldId id="944" r:id="rId11"/>
    <p:sldId id="940" r:id="rId12"/>
    <p:sldId id="941" r:id="rId13"/>
    <p:sldId id="957" r:id="rId14"/>
    <p:sldId id="945" r:id="rId15"/>
    <p:sldId id="946" r:id="rId16"/>
    <p:sldId id="958" r:id="rId17"/>
    <p:sldId id="947" r:id="rId18"/>
    <p:sldId id="948" r:id="rId19"/>
    <p:sldId id="949" r:id="rId20"/>
    <p:sldId id="961" r:id="rId21"/>
    <p:sldId id="950" r:id="rId22"/>
    <p:sldId id="962" r:id="rId23"/>
    <p:sldId id="951" r:id="rId24"/>
    <p:sldId id="952" r:id="rId25"/>
    <p:sldId id="953" r:id="rId26"/>
    <p:sldId id="954" r:id="rId27"/>
    <p:sldId id="955" r:id="rId28"/>
    <p:sldId id="965" r:id="rId29"/>
    <p:sldId id="966" r:id="rId30"/>
    <p:sldId id="967" r:id="rId31"/>
    <p:sldId id="968" r:id="rId32"/>
    <p:sldId id="969" r:id="rId33"/>
    <p:sldId id="97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CC3399"/>
    <a:srgbClr val="009900"/>
    <a:srgbClr val="9900CC"/>
    <a:srgbClr val="660033"/>
    <a:srgbClr val="6600CC"/>
    <a:srgbClr val="0033CC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282" autoAdjust="0"/>
  </p:normalViewPr>
  <p:slideViewPr>
    <p:cSldViewPr>
      <p:cViewPr>
        <p:scale>
          <a:sx n="69" d="100"/>
          <a:sy n="69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10/26/2024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introduction-to-recurrent-neural-networ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UNIT-IV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981200"/>
            <a:ext cx="64770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CC"/>
                </a:solidFill>
                <a:latin typeface="Baskerville Old Face" pitchFamily="18" charset="0"/>
              </a:rPr>
              <a:t>Long Short Term Memory</a:t>
            </a:r>
            <a:endParaRPr lang="en-US" sz="5400" b="1" dirty="0">
              <a:solidFill>
                <a:srgbClr val="9900CC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AutoShape 2" descr="39541331 Dae3 4fe8 928c 9fcfeafe97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39541331 Dae3 4fe8 928c 9fcfeafe97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" y="1143000"/>
            <a:ext cx="8572789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https://miro.medium.com/v2/resize:fit:700/1*laH0_xXEkFE0lKJu54gkF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Here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Information is retained by the cells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latin typeface="Baskerville Old Face" pitchFamily="18" charset="0"/>
              </a:rPr>
              <a:t>the memory manipulations</a:t>
            </a:r>
            <a:r>
              <a:rPr lang="en-US" dirty="0">
                <a:latin typeface="Baskerville Old Face" pitchFamily="18" charset="0"/>
              </a:rPr>
              <a:t> are 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done by the gates. 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Let's assume we have a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sequence of words (w1, w2, w3, ..., </a:t>
            </a:r>
            <a:r>
              <a:rPr lang="en-US" b="1" dirty="0" err="1">
                <a:solidFill>
                  <a:srgbClr val="C00000"/>
                </a:solidFill>
                <a:latin typeface="Baskerville Old Face" pitchFamily="18" charset="0"/>
              </a:rPr>
              <a:t>wn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) </a:t>
            </a:r>
            <a:r>
              <a:rPr lang="en-US" dirty="0">
                <a:latin typeface="Baskerville Old Face" pitchFamily="18" charset="0"/>
              </a:rPr>
              <a:t>and we are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processing </a:t>
            </a:r>
            <a:r>
              <a:rPr lang="en-US" b="1" dirty="0" smtClean="0">
                <a:solidFill>
                  <a:srgbClr val="0033CC"/>
                </a:solidFill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sequence one word at a time</a:t>
            </a:r>
            <a:r>
              <a:rPr lang="en-US" dirty="0">
                <a:latin typeface="Baskerville Old Face" pitchFamily="18" charset="0"/>
              </a:rPr>
              <a:t>. Let's denote the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state of the LSTM at time step t </a:t>
            </a:r>
            <a:r>
              <a:rPr lang="en-US" dirty="0">
                <a:latin typeface="Baskerville Old Face" pitchFamily="18" charset="0"/>
              </a:rPr>
              <a:t>as 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(</a:t>
            </a:r>
            <a:r>
              <a:rPr lang="en-US" b="1" u="sng" dirty="0" err="1">
                <a:solidFill>
                  <a:srgbClr val="FF0000"/>
                </a:solidFill>
                <a:latin typeface="Baskerville Old Face" pitchFamily="18" charset="0"/>
              </a:rPr>
              <a:t>ht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Baskerville Old Face" pitchFamily="18" charset="0"/>
              </a:rPr>
              <a:t>ct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), </a:t>
            </a:r>
            <a:endParaRPr lang="en-US" b="1" u="sng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where 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ht</a:t>
            </a:r>
            <a:r>
              <a:rPr lang="en-US" dirty="0">
                <a:latin typeface="Baskerville Old Face" pitchFamily="18" charset="0"/>
              </a:rPr>
              <a:t> is 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hidden state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ct</a:t>
            </a:r>
            <a:r>
              <a:rPr lang="en-US" dirty="0">
                <a:latin typeface="Baskerville Old Face" pitchFamily="18" charset="0"/>
              </a:rPr>
              <a:t> is 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cell state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ct-1</a:t>
            </a:r>
            <a:r>
              <a:rPr lang="en-US" dirty="0">
                <a:latin typeface="Baskerville Old Face" pitchFamily="18" charset="0"/>
              </a:rPr>
              <a:t> stands for 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input from a memory cell in time point t;</a:t>
            </a:r>
            <a:b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</a:br>
            <a:r>
              <a:rPr lang="en-US" b="1" dirty="0" err="1" smtClean="0">
                <a:solidFill>
                  <a:srgbClr val="0033CC"/>
                </a:solidFill>
                <a:latin typeface="Baskerville Old Face" pitchFamily="18" charset="0"/>
              </a:rPr>
              <a:t>Xt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is an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input in time point </a:t>
            </a:r>
            <a:r>
              <a:rPr lang="en-US" b="1" dirty="0" smtClean="0">
                <a:solidFill>
                  <a:srgbClr val="9900CC"/>
                </a:solidFill>
                <a:latin typeface="Baskerville Old Face" pitchFamily="18" charset="0"/>
              </a:rPr>
              <a:t>t;</a:t>
            </a:r>
            <a:endParaRPr lang="en-US" b="1" dirty="0">
              <a:solidFill>
                <a:srgbClr val="9900CC"/>
              </a:solidFill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 err="1" smtClean="0">
                <a:solidFill>
                  <a:srgbClr val="0033CC"/>
                </a:solidFill>
                <a:latin typeface="Baskerville Old Face" pitchFamily="18" charset="0"/>
              </a:rPr>
              <a:t>ht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is an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output in time point t </a:t>
            </a:r>
            <a:r>
              <a:rPr lang="en-US" dirty="0">
                <a:latin typeface="Baskerville Old Face" pitchFamily="18" charset="0"/>
              </a:rPr>
              <a:t>that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goes to both the output layer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hidden layer in the next time point.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How does it works?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lstm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Thus,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every block has three inputs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xt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, ht-1, and ct-1)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two outputs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ht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 and 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ct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). </a:t>
            </a:r>
            <a:r>
              <a:rPr lang="en-US" dirty="0">
                <a:latin typeface="Baskerville Old Face" pitchFamily="18" charset="0"/>
              </a:rPr>
              <a:t>An important thing to remember is that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all these inputs and outputs</a:t>
            </a:r>
            <a:r>
              <a:rPr lang="en-US" dirty="0">
                <a:latin typeface="Baskerville Old Face" pitchFamily="18" charset="0"/>
              </a:rPr>
              <a:t> are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not single values</a:t>
            </a:r>
            <a:r>
              <a:rPr lang="en-US" dirty="0">
                <a:latin typeface="Baskerville Old Face" pitchFamily="18" charset="0"/>
              </a:rPr>
              <a:t>, but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vectors with lots of values behind each of them</a:t>
            </a: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Step-1: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LSTM receives</a:t>
            </a:r>
            <a:r>
              <a:rPr lang="en-US" dirty="0">
                <a:latin typeface="Baskerville Old Face" pitchFamily="18" charset="0"/>
              </a:rPr>
              <a:t>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input vector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xt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)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previous state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(ht-1, ct-1</a:t>
            </a:r>
            <a:r>
              <a:rPr lang="en-US" b="1" dirty="0" smtClean="0">
                <a:solidFill>
                  <a:srgbClr val="008000"/>
                </a:solidFill>
                <a:latin typeface="Baskerville Old Face" pitchFamily="18" charset="0"/>
              </a:rPr>
              <a:t>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Step-2: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u="sng" dirty="0" smtClean="0">
                <a:solidFill>
                  <a:srgbClr val="0033CC"/>
                </a:solidFill>
                <a:latin typeface="Baskerville Old Face" pitchFamily="18" charset="0"/>
              </a:rPr>
              <a:t>Forget State: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information that is no longer useful </a:t>
            </a:r>
            <a:r>
              <a:rPr lang="en-US" dirty="0">
                <a:latin typeface="Baskerville Old Face" pitchFamily="18" charset="0"/>
              </a:rPr>
              <a:t>in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the cell state </a:t>
            </a:r>
            <a:r>
              <a:rPr lang="en-US" dirty="0">
                <a:latin typeface="Baskerville Old Face" pitchFamily="18" charset="0"/>
              </a:rPr>
              <a:t>is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removed with the forget gate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Two inputs</a:t>
            </a:r>
            <a:r>
              <a:rPr lang="en-US" dirty="0">
                <a:latin typeface="Baskerville Old Face" pitchFamily="18" charset="0"/>
              </a:rPr>
              <a:t> </a:t>
            </a:r>
            <a:r>
              <a:rPr lang="en-US" b="1" dirty="0" err="1">
                <a:solidFill>
                  <a:srgbClr val="0033CC"/>
                </a:solidFill>
                <a:latin typeface="Baskerville Old Face" pitchFamily="18" charset="0"/>
              </a:rPr>
              <a:t>xt</a:t>
            </a:r>
            <a:r>
              <a:rPr lang="en-US" dirty="0">
                <a:latin typeface="Baskerville Old Face" pitchFamily="18" charset="0"/>
              </a:rPr>
              <a:t> (input at the particular time) and 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ht-1 (</a:t>
            </a:r>
            <a:r>
              <a:rPr lang="en-US" dirty="0">
                <a:latin typeface="Baskerville Old Face" pitchFamily="18" charset="0"/>
              </a:rPr>
              <a:t>previous cell output) are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fed to the gate and multiplied with weight matrices</a:t>
            </a:r>
            <a:r>
              <a:rPr lang="en-US" dirty="0">
                <a:latin typeface="Baskerville Old Face" pitchFamily="18" charset="0"/>
              </a:rPr>
              <a:t> followed by 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addition of bias.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resultant is passed through an activation function </a:t>
            </a:r>
            <a:r>
              <a:rPr lang="en-US" dirty="0">
                <a:latin typeface="Baskerville Old Face" pitchFamily="18" charset="0"/>
              </a:rPr>
              <a:t>which gives a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binary output</a:t>
            </a:r>
            <a:r>
              <a:rPr lang="en-US" dirty="0">
                <a:latin typeface="Baskerville Old Face" pitchFamily="18" charset="0"/>
              </a:rPr>
              <a:t>. If for a particular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cell state the output is 0, </a:t>
            </a:r>
            <a:r>
              <a:rPr lang="en-US" dirty="0">
                <a:latin typeface="Baskerville Old Face" pitchFamily="18" charset="0"/>
              </a:rPr>
              <a:t>the piece of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information is forgotten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for output 1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information is retained for future use</a:t>
            </a:r>
            <a:r>
              <a:rPr lang="en-US" dirty="0">
                <a:latin typeface="Baskerville Old Face" pitchFamily="18" charset="0"/>
              </a:rPr>
              <a:t>. 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latin typeface="Baskerville Old Face" pitchFamily="18" charset="0"/>
              </a:rPr>
              <a:t>Role:</a:t>
            </a:r>
            <a:r>
              <a:rPr lang="en-US" dirty="0">
                <a:latin typeface="Baskerville Old Face" pitchFamily="18" charset="0"/>
              </a:rPr>
              <a:t> By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selectively forgetting irrelevant data,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forget gate </a:t>
            </a:r>
            <a:r>
              <a:rPr lang="en-US" dirty="0">
                <a:latin typeface="Baskerville Old Face" pitchFamily="18" charset="0"/>
              </a:rPr>
              <a:t>helps in </a:t>
            </a:r>
            <a:r>
              <a:rPr lang="en-US" b="1" dirty="0">
                <a:latin typeface="Baskerville Old Face" pitchFamily="18" charset="0"/>
              </a:rPr>
              <a:t>preventing the cell state </a:t>
            </a:r>
            <a:r>
              <a:rPr lang="en-US" dirty="0">
                <a:latin typeface="Baskerville Old Face" pitchFamily="18" charset="0"/>
              </a:rPr>
              <a:t>from being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cluttered with unnecessary information.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The equation for the forget gate is: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forget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838200"/>
            <a:ext cx="8458200" cy="475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 ht-1+Xt ] given to sigmoid and the value is stored in </a:t>
            </a:r>
            <a:r>
              <a:rPr lang="en-US" b="1" dirty="0" err="1" smtClean="0"/>
              <a:t>ft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43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dirty="0"/>
              <a:t> 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where</a:t>
            </a:r>
            <a:r>
              <a:rPr lang="en-US" dirty="0">
                <a:latin typeface="Baskerville Old Face" pitchFamily="18" charset="0"/>
              </a:rPr>
              <a:t>:</a:t>
            </a:r>
          </a:p>
          <a:p>
            <a:pPr lvl="1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  <a:latin typeface="Baskerville Old Face" pitchFamily="18" charset="0"/>
              </a:rPr>
              <a:t>W</a:t>
            </a:r>
            <a:r>
              <a:rPr lang="en-US" sz="1800" b="1" dirty="0" err="1" smtClean="0">
                <a:solidFill>
                  <a:srgbClr val="C00000"/>
                </a:solidFill>
                <a:latin typeface="Baskerville Old Face" pitchFamily="18" charset="0"/>
              </a:rPr>
              <a:t>f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represents the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weight matrix </a:t>
            </a:r>
            <a:r>
              <a:rPr lang="en-US" sz="2400" dirty="0">
                <a:latin typeface="Baskerville Old Face" pitchFamily="18" charset="0"/>
              </a:rPr>
              <a:t>associated with the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forget gate.</a:t>
            </a:r>
          </a:p>
          <a:p>
            <a:pPr lvl="1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</a:rPr>
              <a:t>[</a:t>
            </a: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ht-1</a:t>
            </a: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Baskerville Old Face" pitchFamily="18" charset="0"/>
              </a:rPr>
              <a:t>Xt</a:t>
            </a: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</a:rPr>
              <a:t>] </a:t>
            </a:r>
            <a:r>
              <a:rPr lang="en-US" sz="2400" dirty="0">
                <a:latin typeface="Baskerville Old Face" pitchFamily="18" charset="0"/>
              </a:rPr>
              <a:t>denotes the </a:t>
            </a:r>
            <a:r>
              <a:rPr lang="en-US" sz="2400" b="1" dirty="0">
                <a:solidFill>
                  <a:srgbClr val="008000"/>
                </a:solidFill>
                <a:latin typeface="Baskerville Old Face" pitchFamily="18" charset="0"/>
              </a:rPr>
              <a:t>concatenation</a:t>
            </a:r>
            <a:r>
              <a:rPr lang="en-US" sz="2400" dirty="0">
                <a:latin typeface="Baskerville Old Face" pitchFamily="18" charset="0"/>
              </a:rPr>
              <a:t> of the </a:t>
            </a:r>
            <a:r>
              <a:rPr lang="en-US" sz="2400" b="1" dirty="0">
                <a:solidFill>
                  <a:srgbClr val="0033CC"/>
                </a:solidFill>
                <a:latin typeface="Baskerville Old Face" pitchFamily="18" charset="0"/>
              </a:rPr>
              <a:t>current input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the previous hidden state.</a:t>
            </a:r>
          </a:p>
          <a:p>
            <a:pPr lvl="1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askerville Old Face" pitchFamily="18" charset="0"/>
              </a:rPr>
              <a:t>the bias </a:t>
            </a:r>
            <a:r>
              <a:rPr lang="en-US" sz="2400" dirty="0">
                <a:latin typeface="Baskerville Old Face" pitchFamily="18" charset="0"/>
              </a:rPr>
              <a:t>with the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forget gate.</a:t>
            </a:r>
          </a:p>
          <a:p>
            <a:pPr lvl="1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σ </a:t>
            </a:r>
            <a:r>
              <a:rPr lang="en-US" sz="2400" dirty="0">
                <a:latin typeface="Baskerville Old Face" pitchFamily="18" charset="0"/>
              </a:rPr>
              <a:t>is the </a:t>
            </a:r>
            <a:r>
              <a:rPr lang="en-US" sz="2400" b="1" dirty="0">
                <a:solidFill>
                  <a:srgbClr val="008000"/>
                </a:solidFill>
                <a:latin typeface="Baskerville Old Face" pitchFamily="18" charset="0"/>
              </a:rPr>
              <a:t>sigmoid activation function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541451" cy="174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Architecture of LST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152400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Step-3: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u="sng" dirty="0" smtClean="0">
                <a:solidFill>
                  <a:srgbClr val="0033CC"/>
                </a:solidFill>
                <a:latin typeface="Baskerville Old Face" pitchFamily="18" charset="0"/>
              </a:rPr>
              <a:t>Input Gate: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input gate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(it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) </a:t>
            </a:r>
            <a:r>
              <a:rPr lang="en-US" dirty="0">
                <a:latin typeface="Baskerville Old Face" pitchFamily="18" charset="0"/>
              </a:rPr>
              <a:t>decides what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new information to store in the cell state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6600CC"/>
                </a:solidFill>
                <a:latin typeface="Baskerville Old Face" pitchFamily="18" charset="0"/>
              </a:rPr>
              <a:t>It </a:t>
            </a:r>
            <a:r>
              <a:rPr lang="en-US" sz="2200" b="1" dirty="0">
                <a:solidFill>
                  <a:srgbClr val="6600CC"/>
                </a:solidFill>
                <a:latin typeface="Baskerville Old Face" pitchFamily="18" charset="0"/>
              </a:rPr>
              <a:t>has two parts</a:t>
            </a:r>
            <a:r>
              <a:rPr lang="en-US" sz="2200" dirty="0">
                <a:latin typeface="Baskerville Old Face" pitchFamily="18" charset="0"/>
              </a:rPr>
              <a:t>. A </a:t>
            </a:r>
            <a:r>
              <a:rPr lang="en-US" sz="2200" b="1" dirty="0">
                <a:solidFill>
                  <a:srgbClr val="008000"/>
                </a:solidFill>
                <a:latin typeface="Baskerville Old Face" pitchFamily="18" charset="0"/>
              </a:rPr>
              <a:t>sigmoid </a:t>
            </a:r>
            <a:r>
              <a:rPr lang="en-US" sz="2200" b="1" dirty="0" smtClean="0">
                <a:solidFill>
                  <a:srgbClr val="008000"/>
                </a:solidFill>
                <a:latin typeface="Baskerville Old Face" pitchFamily="18" charset="0"/>
              </a:rPr>
              <a:t>Function </a:t>
            </a:r>
            <a:r>
              <a:rPr lang="en-US" sz="2200" dirty="0">
                <a:latin typeface="Baskerville Old Face" pitchFamily="18" charset="0"/>
              </a:rPr>
              <a:t>called the </a:t>
            </a:r>
            <a:r>
              <a:rPr lang="en-US" sz="2200" b="1" dirty="0">
                <a:solidFill>
                  <a:srgbClr val="C00000"/>
                </a:solidFill>
                <a:latin typeface="Baskerville Old Face" pitchFamily="18" charset="0"/>
              </a:rPr>
              <a:t>"input gate layer"</a:t>
            </a:r>
            <a:r>
              <a:rPr lang="en-US" sz="2200" dirty="0">
                <a:latin typeface="Baskerville Old Face" pitchFamily="18" charset="0"/>
              </a:rPr>
              <a:t> decides </a:t>
            </a:r>
            <a:r>
              <a:rPr lang="en-US" sz="2200" b="1" dirty="0">
                <a:solidFill>
                  <a:srgbClr val="FF0000"/>
                </a:solidFill>
                <a:latin typeface="Baskerville Old Face" pitchFamily="18" charset="0"/>
              </a:rPr>
              <a:t>which values we'll update</a:t>
            </a:r>
            <a:r>
              <a:rPr lang="en-US" sz="2200" dirty="0">
                <a:latin typeface="Baskerville Old Face" pitchFamily="18" charset="0"/>
              </a:rPr>
              <a:t>, and </a:t>
            </a:r>
            <a:r>
              <a:rPr lang="en-US" sz="2200" b="1" dirty="0">
                <a:solidFill>
                  <a:srgbClr val="0033CC"/>
                </a:solidFill>
                <a:latin typeface="Baskerville Old Face" pitchFamily="18" charset="0"/>
              </a:rPr>
              <a:t>a </a:t>
            </a:r>
            <a:r>
              <a:rPr lang="en-US" sz="2200" b="1" dirty="0" err="1">
                <a:solidFill>
                  <a:srgbClr val="0033CC"/>
                </a:solidFill>
                <a:latin typeface="Baskerville Old Face" pitchFamily="18" charset="0"/>
              </a:rPr>
              <a:t>tanh</a:t>
            </a:r>
            <a:r>
              <a:rPr lang="en-US" sz="2200" b="1" dirty="0">
                <a:solidFill>
                  <a:srgbClr val="0033CC"/>
                </a:solidFill>
                <a:latin typeface="Baskerville Old Face" pitchFamily="18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Baskerville Old Face" pitchFamily="18" charset="0"/>
              </a:rPr>
              <a:t>Function </a:t>
            </a:r>
            <a:r>
              <a:rPr lang="en-US" sz="2200" dirty="0">
                <a:latin typeface="Baskerville Old Face" pitchFamily="18" charset="0"/>
              </a:rPr>
              <a:t>creates a </a:t>
            </a:r>
            <a:r>
              <a:rPr lang="en-US" sz="2200" b="1" dirty="0">
                <a:solidFill>
                  <a:srgbClr val="008000"/>
                </a:solidFill>
                <a:latin typeface="Baskerville Old Face" pitchFamily="18" charset="0"/>
              </a:rPr>
              <a:t>vector of new candidate values (Ct~) </a:t>
            </a:r>
            <a:r>
              <a:rPr lang="en-US" sz="2200" dirty="0">
                <a:latin typeface="Baskerville Old Face" pitchFamily="18" charset="0"/>
              </a:rPr>
              <a:t>that </a:t>
            </a:r>
            <a:r>
              <a:rPr lang="en-US" sz="2200" b="1" dirty="0">
                <a:solidFill>
                  <a:srgbClr val="660033"/>
                </a:solidFill>
                <a:latin typeface="Baskerville Old Face" pitchFamily="18" charset="0"/>
              </a:rPr>
              <a:t>could be added to the state</a:t>
            </a:r>
            <a:r>
              <a:rPr lang="en-US" sz="2200" dirty="0" smtClean="0">
                <a:latin typeface="Baskerville Old Face" pitchFamily="18" charset="0"/>
              </a:rPr>
              <a:t>. </a:t>
            </a:r>
            <a:r>
              <a:rPr lang="en-US" sz="2200" dirty="0" err="1" smtClean="0">
                <a:latin typeface="Baskerville Old Face" pitchFamily="18" charset="0"/>
              </a:rPr>
              <a:t>Ie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b="1" dirty="0" smtClean="0">
                <a:latin typeface="Baskerville Old Face" pitchFamily="18" charset="0"/>
              </a:rPr>
              <a:t>First, the information is regulated </a:t>
            </a:r>
            <a:r>
              <a:rPr lang="en-US" sz="2200" dirty="0" smtClean="0">
                <a:latin typeface="Baskerville Old Face" pitchFamily="18" charset="0"/>
              </a:rPr>
              <a:t>using </a:t>
            </a:r>
            <a:r>
              <a:rPr lang="en-US" sz="2200" dirty="0">
                <a:latin typeface="Baskerville Old Face" pitchFamily="18" charset="0"/>
              </a:rPr>
              <a:t>the </a:t>
            </a:r>
            <a:r>
              <a:rPr lang="en-US" sz="2200" b="1" dirty="0" smtClean="0">
                <a:solidFill>
                  <a:srgbClr val="6600CC"/>
                </a:solidFill>
                <a:latin typeface="Baskerville Old Face" pitchFamily="18" charset="0"/>
              </a:rPr>
              <a:t>sigmoid function </a:t>
            </a:r>
            <a:r>
              <a:rPr lang="en-US" sz="2200" dirty="0" smtClean="0">
                <a:latin typeface="Baskerville Old Face" pitchFamily="18" charset="0"/>
              </a:rPr>
              <a:t>and </a:t>
            </a:r>
            <a:r>
              <a:rPr lang="en-US" sz="2200" b="1" dirty="0">
                <a:latin typeface="Baskerville Old Face" pitchFamily="18" charset="0"/>
              </a:rPr>
              <a:t>filter the values to be remembered similar to the </a:t>
            </a:r>
            <a:r>
              <a:rPr lang="en-US" sz="2200" b="1" dirty="0">
                <a:solidFill>
                  <a:srgbClr val="FF0066"/>
                </a:solidFill>
                <a:latin typeface="Baskerville Old Face" pitchFamily="18" charset="0"/>
              </a:rPr>
              <a:t>forget gate</a:t>
            </a:r>
            <a:r>
              <a:rPr lang="en-US" sz="2200" dirty="0">
                <a:solidFill>
                  <a:srgbClr val="FF0066"/>
                </a:solidFill>
                <a:latin typeface="Baskerville Old Face" pitchFamily="18" charset="0"/>
              </a:rPr>
              <a:t> </a:t>
            </a:r>
            <a:r>
              <a:rPr lang="en-US" sz="2200" dirty="0">
                <a:latin typeface="Baskerville Old Face" pitchFamily="18" charset="0"/>
              </a:rPr>
              <a:t>using </a:t>
            </a:r>
            <a:r>
              <a:rPr lang="en-US" sz="2200" b="1" dirty="0">
                <a:solidFill>
                  <a:srgbClr val="7030A0"/>
                </a:solidFill>
                <a:latin typeface="Baskerville Old Face" pitchFamily="18" charset="0"/>
              </a:rPr>
              <a:t>inputs</a:t>
            </a:r>
            <a:r>
              <a:rPr lang="en-US" sz="2200" b="1" i="1" dirty="0">
                <a:solidFill>
                  <a:srgbClr val="7030A0"/>
                </a:solidFill>
                <a:latin typeface="Baskerville Old Face" pitchFamily="18" charset="0"/>
              </a:rPr>
              <a:t> h</a:t>
            </a:r>
            <a:r>
              <a:rPr lang="en-US" sz="2200" b="1" i="1" baseline="-25000" dirty="0">
                <a:solidFill>
                  <a:srgbClr val="7030A0"/>
                </a:solidFill>
                <a:latin typeface="Baskerville Old Face" pitchFamily="18" charset="0"/>
              </a:rPr>
              <a:t>t-1</a:t>
            </a:r>
            <a:r>
              <a:rPr lang="en-US" sz="2200" b="1" baseline="-25000" dirty="0">
                <a:solidFill>
                  <a:srgbClr val="7030A0"/>
                </a:solidFill>
                <a:latin typeface="Baskerville Old Face" pitchFamily="18" charset="0"/>
              </a:rPr>
              <a:t> </a:t>
            </a:r>
            <a:r>
              <a:rPr lang="en-US" sz="2200" b="1" dirty="0">
                <a:solidFill>
                  <a:srgbClr val="7030A0"/>
                </a:solidFill>
                <a:latin typeface="Baskerville Old Face" pitchFamily="18" charset="0"/>
              </a:rPr>
              <a:t>and </a:t>
            </a:r>
            <a:r>
              <a:rPr lang="en-US" sz="2200" b="1" i="1" dirty="0" err="1">
                <a:solidFill>
                  <a:srgbClr val="7030A0"/>
                </a:solidFill>
                <a:latin typeface="Baskerville Old Face" pitchFamily="18" charset="0"/>
              </a:rPr>
              <a:t>x</a:t>
            </a:r>
            <a:r>
              <a:rPr lang="en-US" sz="2200" b="1" i="1" baseline="-25000" dirty="0" err="1">
                <a:solidFill>
                  <a:srgbClr val="7030A0"/>
                </a:solidFill>
                <a:latin typeface="Baskerville Old Face" pitchFamily="18" charset="0"/>
              </a:rPr>
              <a:t>t</a:t>
            </a:r>
            <a:r>
              <a:rPr lang="en-US" sz="2200" b="1" baseline="-25000" dirty="0" err="1">
                <a:solidFill>
                  <a:srgbClr val="7030A0"/>
                </a:solidFill>
                <a:latin typeface="Baskerville Old Face" pitchFamily="18" charset="0"/>
              </a:rPr>
              <a:t>.</a:t>
            </a:r>
            <a:r>
              <a:rPr lang="en-US" sz="2200" b="1" baseline="-25000" dirty="0">
                <a:solidFill>
                  <a:srgbClr val="7030A0"/>
                </a:solidFill>
                <a:latin typeface="Baskerville Old Face" pitchFamily="18" charset="0"/>
              </a:rPr>
              <a:t> </a:t>
            </a:r>
            <a:r>
              <a:rPr lang="en-US" sz="2200" b="1" dirty="0" smtClean="0">
                <a:solidFill>
                  <a:srgbClr val="7030A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Then, </a:t>
            </a: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a vector </a:t>
            </a:r>
            <a:r>
              <a:rPr lang="en-US" dirty="0" smtClean="0">
                <a:latin typeface="Baskerville Old Face" pitchFamily="18" charset="0"/>
              </a:rPr>
              <a:t>is </a:t>
            </a:r>
            <a:r>
              <a:rPr lang="en-US" b="1" dirty="0">
                <a:latin typeface="Baskerville Old Face" pitchFamily="18" charset="0"/>
              </a:rPr>
              <a:t>created using</a:t>
            </a:r>
            <a:r>
              <a:rPr lang="en-US" i="1" dirty="0">
                <a:latin typeface="Baskerville Old Face" pitchFamily="18" charset="0"/>
              </a:rPr>
              <a:t> </a:t>
            </a:r>
            <a:r>
              <a:rPr lang="en-US" b="1" i="1" dirty="0" err="1">
                <a:solidFill>
                  <a:srgbClr val="FF0066"/>
                </a:solidFill>
                <a:latin typeface="Baskerville Old Face" pitchFamily="18" charset="0"/>
              </a:rPr>
              <a:t>tanh</a:t>
            </a:r>
            <a:r>
              <a:rPr lang="en-US" b="1" i="1" dirty="0">
                <a:solidFill>
                  <a:srgbClr val="FF0066"/>
                </a:solidFill>
                <a:latin typeface="Baskerville Old Face" pitchFamily="18" charset="0"/>
              </a:rPr>
              <a:t> 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function </a:t>
            </a:r>
            <a:r>
              <a:rPr lang="en-US" dirty="0">
                <a:latin typeface="Baskerville Old Face" pitchFamily="18" charset="0"/>
              </a:rPr>
              <a:t>that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gives an output from -1 to +1, </a:t>
            </a:r>
            <a:r>
              <a:rPr lang="en-US" dirty="0">
                <a:latin typeface="Baskerville Old Face" pitchFamily="18" charset="0"/>
              </a:rPr>
              <a:t>which </a:t>
            </a:r>
            <a:r>
              <a:rPr lang="en-US" b="1" dirty="0">
                <a:latin typeface="Baskerville Old Face" pitchFamily="18" charset="0"/>
              </a:rPr>
              <a:t>contains all the possible </a:t>
            </a:r>
            <a:r>
              <a:rPr lang="en-US" dirty="0">
                <a:latin typeface="Baskerville Old Face" pitchFamily="18" charset="0"/>
              </a:rPr>
              <a:t>values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from h</a:t>
            </a:r>
            <a:r>
              <a:rPr lang="en-US" b="1" baseline="-25000" dirty="0">
                <a:solidFill>
                  <a:srgbClr val="FF0000"/>
                </a:solidFill>
                <a:latin typeface="Baskerville Old Face" pitchFamily="18" charset="0"/>
              </a:rPr>
              <a:t>t-1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 and </a:t>
            </a:r>
            <a:r>
              <a:rPr lang="en-US" b="1" i="1" dirty="0" err="1">
                <a:solidFill>
                  <a:srgbClr val="FF0000"/>
                </a:solidFill>
                <a:latin typeface="Baskerville Old Face" pitchFamily="18" charset="0"/>
              </a:rPr>
              <a:t>x</a:t>
            </a:r>
            <a:r>
              <a:rPr lang="en-US" b="1" i="1" baseline="-25000" dirty="0" err="1">
                <a:solidFill>
                  <a:srgbClr val="FF0000"/>
                </a:solidFill>
                <a:latin typeface="Baskerville Old Face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  <a:latin typeface="Baskerville Old Face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200" b="1" dirty="0">
                <a:solidFill>
                  <a:srgbClr val="008000"/>
                </a:solidFill>
                <a:latin typeface="Baskerville Old Face" pitchFamily="18" charset="0"/>
              </a:rPr>
              <a:t>At last, the values of the vector </a:t>
            </a:r>
            <a:r>
              <a:rPr lang="en-US" sz="2200" dirty="0">
                <a:latin typeface="Baskerville Old Face" pitchFamily="18" charset="0"/>
              </a:rPr>
              <a:t>and the </a:t>
            </a:r>
            <a:r>
              <a:rPr lang="en-US" sz="2200" b="1" dirty="0">
                <a:latin typeface="Baskerville Old Face" pitchFamily="18" charset="0"/>
              </a:rPr>
              <a:t>regulated values </a:t>
            </a:r>
            <a:r>
              <a:rPr lang="en-US" sz="2200" dirty="0">
                <a:latin typeface="Baskerville Old Face" pitchFamily="18" charset="0"/>
              </a:rPr>
              <a:t>are </a:t>
            </a:r>
            <a:r>
              <a:rPr lang="en-US" sz="2200" b="1" dirty="0">
                <a:solidFill>
                  <a:srgbClr val="FF0066"/>
                </a:solidFill>
                <a:latin typeface="Baskerville Old Face" pitchFamily="18" charset="0"/>
              </a:rPr>
              <a:t>multiplied to obtain the useful information.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66"/>
                </a:solidFill>
              </a:rPr>
              <a:t>The </a:t>
            </a:r>
            <a:r>
              <a:rPr lang="en-US" b="1" dirty="0">
                <a:solidFill>
                  <a:srgbClr val="FF0066"/>
                </a:solidFill>
              </a:rPr>
              <a:t>equation for the input gate is</a:t>
            </a:r>
            <a:r>
              <a:rPr lang="en-US" b="1" dirty="0" smtClean="0">
                <a:solidFill>
                  <a:srgbClr val="FF0066"/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rgbClr val="6600CC"/>
                </a:solidFill>
              </a:rPr>
              <a:t>Candidate Values(Cell State Update</a:t>
            </a:r>
            <a:r>
              <a:rPr lang="en-US" b="1" dirty="0" smtClean="0">
                <a:solidFill>
                  <a:srgbClr val="6600CC"/>
                </a:solidFill>
              </a:rPr>
              <a:t>):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291263" cy="1556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3886200"/>
            <a:ext cx="6405563" cy="146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Disadvantages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Introduction to LSTM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Architecture of LSTM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C33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How LSTM Works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Difference between RNN and LSTM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Advantages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Step by Step Explanation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>
              <a:solidFill>
                <a:srgbClr val="660033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input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We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multiply the previous state by </a:t>
            </a:r>
            <a:r>
              <a:rPr lang="en-US" b="1" dirty="0" err="1">
                <a:solidFill>
                  <a:srgbClr val="FF0000"/>
                </a:solidFill>
                <a:latin typeface="Baskerville Old Face" pitchFamily="18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Baskerville Old Face" pitchFamily="18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,</a:t>
            </a:r>
            <a:r>
              <a:rPr lang="en-US" dirty="0">
                <a:latin typeface="Baskerville Old Face" pitchFamily="18" charset="0"/>
              </a:rPr>
              <a:t> disregarding the information we had previously chosen to ignore. Next, </a:t>
            </a:r>
            <a:r>
              <a:rPr lang="en-US" b="1" dirty="0">
                <a:latin typeface="Baskerville Old Face" pitchFamily="18" charset="0"/>
              </a:rPr>
              <a:t>we include </a:t>
            </a:r>
            <a:r>
              <a:rPr lang="en-US" b="1" dirty="0" err="1">
                <a:solidFill>
                  <a:srgbClr val="FF0000"/>
                </a:solidFill>
                <a:latin typeface="Baskerville Old Face" pitchFamily="18" charset="0"/>
              </a:rPr>
              <a:t>i</a:t>
            </a:r>
            <a:r>
              <a:rPr lang="en-US" b="1" baseline="-25000" dirty="0" err="1">
                <a:solidFill>
                  <a:srgbClr val="FF0000"/>
                </a:solidFill>
                <a:latin typeface="Baskerville Old Face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  <a:latin typeface="Baskerville Old Face" pitchFamily="18" charset="0"/>
              </a:rPr>
              <a:t>∗C</a:t>
            </a:r>
            <a:r>
              <a:rPr lang="en-US" b="1" baseline="-25000" dirty="0" err="1">
                <a:solidFill>
                  <a:srgbClr val="FF0000"/>
                </a:solidFill>
                <a:latin typeface="Baskerville Old Face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This represents the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updated candidate values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, adjusted for the amount</a:t>
            </a:r>
            <a:r>
              <a:rPr lang="en-US" dirty="0">
                <a:latin typeface="Baskerville Old Face" pitchFamily="18" charset="0"/>
              </a:rPr>
              <a:t> that we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chose to update each state value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799"/>
            <a:ext cx="6173787" cy="20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19" y="2905991"/>
            <a:ext cx="3886201" cy="201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cell 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Step-4: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u="sng" dirty="0" smtClean="0">
                <a:solidFill>
                  <a:srgbClr val="6600CC"/>
                </a:solidFill>
                <a:latin typeface="Baskerville Old Face" pitchFamily="18" charset="0"/>
              </a:rPr>
              <a:t>Output Gate: </a:t>
            </a:r>
            <a:r>
              <a:rPr lang="en-US" dirty="0">
                <a:latin typeface="Baskerville Old Face" pitchFamily="18" charset="0"/>
              </a:rPr>
              <a:t>The task of extracting useful information from the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current cell state </a:t>
            </a:r>
            <a:r>
              <a:rPr lang="en-US" dirty="0">
                <a:latin typeface="Baskerville Old Face" pitchFamily="18" charset="0"/>
              </a:rPr>
              <a:t>to be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presented as output is done by the output gate.</a:t>
            </a:r>
            <a:r>
              <a:rPr lang="en-US" dirty="0">
                <a:latin typeface="Baskerville Old Face" pitchFamily="18" charset="0"/>
              </a:rPr>
              <a:t> First,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a vector is generated</a:t>
            </a:r>
            <a:r>
              <a:rPr lang="en-US" dirty="0">
                <a:latin typeface="Baskerville Old Face" pitchFamily="18" charset="0"/>
              </a:rPr>
              <a:t> by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applying </a:t>
            </a:r>
            <a:r>
              <a:rPr lang="en-US" b="1" dirty="0" err="1">
                <a:solidFill>
                  <a:srgbClr val="660033"/>
                </a:solidFill>
                <a:latin typeface="Baskerville Old Face" pitchFamily="18" charset="0"/>
              </a:rPr>
              <a:t>tanh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 function </a:t>
            </a:r>
            <a:r>
              <a:rPr lang="en-US" dirty="0">
                <a:latin typeface="Baskerville Old Face" pitchFamily="18" charset="0"/>
              </a:rPr>
              <a:t>on </a:t>
            </a:r>
            <a:r>
              <a:rPr lang="en-US" b="1" dirty="0">
                <a:latin typeface="Baskerville Old Face" pitchFamily="18" charset="0"/>
              </a:rPr>
              <a:t>the cell</a:t>
            </a:r>
            <a:r>
              <a:rPr lang="en-US" dirty="0">
                <a:latin typeface="Baskerville Old Face" pitchFamily="18" charset="0"/>
              </a:rPr>
              <a:t>. Then, the information is regulated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using the sigmoid function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. At </a:t>
            </a:r>
            <a:r>
              <a:rPr lang="en-US" dirty="0">
                <a:latin typeface="Baskerville Old Face" pitchFamily="18" charset="0"/>
              </a:rPr>
              <a:t>last, the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values of the vector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regulated values are multiplied to be sent</a:t>
            </a:r>
            <a:r>
              <a:rPr lang="en-US" dirty="0">
                <a:latin typeface="Baskerville Old Face" pitchFamily="18" charset="0"/>
              </a:rPr>
              <a:t> as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an output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input to the next cell. </a:t>
            </a:r>
            <a:r>
              <a:rPr lang="en-US" b="1" u="sng" dirty="0">
                <a:solidFill>
                  <a:srgbClr val="6600CC"/>
                </a:solidFill>
                <a:latin typeface="Baskerville Old Face" pitchFamily="18" charset="0"/>
              </a:rPr>
              <a:t>The equation for the output </a:t>
            </a:r>
            <a:r>
              <a:rPr lang="en-US" b="1" u="sng" dirty="0" smtClean="0">
                <a:solidFill>
                  <a:srgbClr val="6600CC"/>
                </a:solidFill>
                <a:latin typeface="Baskerville Old Face" pitchFamily="18" charset="0"/>
              </a:rPr>
              <a:t>gate </a:t>
            </a:r>
            <a:r>
              <a:rPr lang="en-US" b="1" u="sng" dirty="0">
                <a:solidFill>
                  <a:srgbClr val="6600CC"/>
                </a:solidFill>
                <a:latin typeface="Baskerville Old Face" pitchFamily="18" charset="0"/>
              </a:rPr>
              <a:t>is: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4724400"/>
            <a:ext cx="8262938" cy="1504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rgbClr val="6600CC"/>
                </a:solidFill>
              </a:rPr>
              <a:t>Hidden State</a:t>
            </a:r>
            <a:r>
              <a:rPr lang="en-US" b="1" dirty="0" smtClean="0">
                <a:solidFill>
                  <a:srgbClr val="6600CC"/>
                </a:solidFill>
              </a:rPr>
              <a:t>:</a:t>
            </a:r>
            <a:endParaRPr lang="en-US" b="1" dirty="0">
              <a:solidFill>
                <a:srgbClr val="66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1"/>
            <a:ext cx="52578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Structure of a LST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Structure of a LST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Structure of a LST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2" descr="output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3" y="2057400"/>
            <a:ext cx="7686098" cy="460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LSTM </a:t>
            </a:r>
            <a:r>
              <a:rPr lang="en-US" sz="3600" b="1" dirty="0" err="1" smtClean="0">
                <a:solidFill>
                  <a:srgbClr val="0000CC"/>
                </a:solidFill>
                <a:latin typeface="Baskerville Old Face" pitchFamily="18" charset="0"/>
              </a:rPr>
              <a:t>Vs</a:t>
            </a: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 RNN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5126"/>
            <a:ext cx="8001000" cy="58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Baskerville Old Face" pitchFamily="18" charset="0"/>
              </a:rPr>
              <a:t>1. Ability to process sequential data: </a:t>
            </a:r>
            <a:r>
              <a:rPr lang="en-US" dirty="0" smtClean="0">
                <a:latin typeface="Baskerville Old Face" pitchFamily="18" charset="0"/>
              </a:rPr>
              <a:t>LSTMs are designed to work with </a:t>
            </a:r>
            <a:r>
              <a:rPr lang="en-US" b="1" dirty="0" smtClean="0">
                <a:solidFill>
                  <a:srgbClr val="9900CC"/>
                </a:solidFill>
                <a:latin typeface="Baskerville Old Face" pitchFamily="18" charset="0"/>
              </a:rPr>
              <a:t>sequential data</a:t>
            </a:r>
            <a:r>
              <a:rPr lang="en-US" dirty="0" smtClean="0">
                <a:latin typeface="Baskerville Old Face" pitchFamily="18" charset="0"/>
              </a:rPr>
              <a:t>, such as </a:t>
            </a:r>
            <a:r>
              <a:rPr lang="en-US" b="1" dirty="0" smtClean="0">
                <a:latin typeface="Baskerville Old Face" pitchFamily="18" charset="0"/>
              </a:rPr>
              <a:t>time series data </a:t>
            </a:r>
            <a:r>
              <a:rPr lang="en-US" dirty="0" smtClean="0">
                <a:latin typeface="Baskerville Old Face" pitchFamily="18" charset="0"/>
              </a:rPr>
              <a:t>or </a:t>
            </a:r>
            <a:r>
              <a:rPr lang="en-US" b="1" dirty="0" smtClean="0">
                <a:latin typeface="Baskerville Old Face" pitchFamily="18" charset="0"/>
              </a:rPr>
              <a:t>natural language text. </a:t>
            </a:r>
            <a:r>
              <a:rPr lang="en-US" dirty="0" smtClean="0">
                <a:latin typeface="Baskerville Old Face" pitchFamily="18" charset="0"/>
              </a:rPr>
              <a:t>This makes them well-suited for a wide range of applications, including </a:t>
            </a:r>
            <a:r>
              <a:rPr lang="en-US" b="1" dirty="0" smtClean="0">
                <a:latin typeface="Baskerville Old Face" pitchFamily="18" charset="0"/>
              </a:rPr>
              <a:t>speech recognition, language translation, and sentiment analysis.</a:t>
            </a: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Baskerville Old Face" pitchFamily="18" charset="0"/>
              </a:rPr>
              <a:t>2. Ability to handle long-term dependencies: </a:t>
            </a:r>
            <a:r>
              <a:rPr lang="en-US" dirty="0" smtClean="0">
                <a:latin typeface="Baskerville Old Face" pitchFamily="18" charset="0"/>
              </a:rPr>
              <a:t>LSTMs are specifically designed to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address the problem of vanishing gradients</a:t>
            </a:r>
            <a:r>
              <a:rPr lang="en-US" dirty="0" smtClean="0">
                <a:latin typeface="Baskerville Old Face" pitchFamily="18" charset="0"/>
              </a:rPr>
              <a:t>, which can </a:t>
            </a:r>
            <a:r>
              <a:rPr lang="en-US" b="1" dirty="0" smtClean="0">
                <a:latin typeface="Baskerville Old Face" pitchFamily="18" charset="0"/>
              </a:rPr>
              <a:t>occur in traditional RNNs </a:t>
            </a:r>
            <a:r>
              <a:rPr lang="en-US" dirty="0" smtClean="0">
                <a:latin typeface="Baskerville Old Face" pitchFamily="18" charset="0"/>
              </a:rPr>
              <a:t>when trying to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process long sequences.</a:t>
            </a:r>
            <a:r>
              <a:rPr lang="en-US" dirty="0" smtClean="0">
                <a:latin typeface="Baskerville Old Face" pitchFamily="18" charset="0"/>
              </a:rPr>
              <a:t> This makes them well-suited for tasks that require processing </a:t>
            </a:r>
            <a:r>
              <a:rPr lang="en-US" b="1" dirty="0" smtClean="0">
                <a:latin typeface="Baskerville Old Face" pitchFamily="18" charset="0"/>
              </a:rPr>
              <a:t>long-term dependencies</a:t>
            </a:r>
            <a:r>
              <a:rPr lang="en-US" dirty="0" smtClean="0">
                <a:latin typeface="Baskerville Old Face" pitchFamily="18" charset="0"/>
              </a:rPr>
              <a:t>, such as </a:t>
            </a:r>
            <a:r>
              <a:rPr lang="en-US" b="1" dirty="0" smtClean="0">
                <a:solidFill>
                  <a:srgbClr val="9900CC"/>
                </a:solidFill>
                <a:latin typeface="Baskerville Old Face" pitchFamily="18" charset="0"/>
              </a:rPr>
              <a:t>predicting stock prices or weather patterns.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Advantages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Baskerville Old Face" pitchFamily="18" charset="0"/>
              </a:rPr>
              <a:t>3. Memory </a:t>
            </a: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cell: </a:t>
            </a:r>
            <a:r>
              <a:rPr lang="en-US" dirty="0">
                <a:latin typeface="Baskerville Old Face" pitchFamily="18" charset="0"/>
              </a:rPr>
              <a:t>The memory cell in an LSTM allows the network to </a:t>
            </a:r>
            <a:r>
              <a:rPr lang="en-US" b="1" dirty="0">
                <a:latin typeface="Baskerville Old Face" pitchFamily="18" charset="0"/>
              </a:rPr>
              <a:t>selectively remember </a:t>
            </a:r>
            <a:r>
              <a:rPr lang="en-US" dirty="0">
                <a:latin typeface="Baskerville Old Face" pitchFamily="18" charset="0"/>
              </a:rPr>
              <a:t>or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forget information </a:t>
            </a:r>
            <a:r>
              <a:rPr lang="en-US" dirty="0">
                <a:latin typeface="Baskerville Old Face" pitchFamily="18" charset="0"/>
              </a:rPr>
              <a:t>over </a:t>
            </a:r>
            <a:r>
              <a:rPr lang="en-US" b="1" dirty="0">
                <a:latin typeface="Baskerville Old Face" pitchFamily="18" charset="0"/>
              </a:rPr>
              <a:t>long periods of time, </a:t>
            </a:r>
            <a:r>
              <a:rPr lang="en-US" dirty="0">
                <a:latin typeface="Baskerville Old Face" pitchFamily="18" charset="0"/>
              </a:rPr>
              <a:t>making it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more effective at handling complex tasks </a:t>
            </a:r>
            <a:r>
              <a:rPr lang="en-US" dirty="0">
                <a:latin typeface="Baskerville Old Face" pitchFamily="18" charset="0"/>
              </a:rPr>
              <a:t>than other types of RNNs.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16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29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2133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Step-1: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775855"/>
            <a:ext cx="2133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Step-2: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66509"/>
            <a:ext cx="3657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50000"/>
            <a:ext cx="25908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Drawbacks of RNN: </a:t>
            </a:r>
            <a:r>
              <a:rPr lang="en-US" dirty="0">
                <a:latin typeface="Baskerville Old Face" pitchFamily="18" charset="0"/>
              </a:rPr>
              <a:t>An RNN can only remember 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immediate past input.</a:t>
            </a:r>
            <a:r>
              <a:rPr lang="en-US" dirty="0">
                <a:latin typeface="Baskerville Old Face" pitchFamily="18" charset="0"/>
              </a:rPr>
              <a:t> It </a:t>
            </a:r>
            <a:r>
              <a:rPr lang="en-US" b="1" dirty="0">
                <a:latin typeface="Baskerville Old Face" pitchFamily="18" charset="0"/>
              </a:rPr>
              <a:t>can't use inputs from several previous sequences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latin typeface="Baskerville Old Face" pitchFamily="18" charset="0"/>
              </a:rPr>
              <a:t>improve its prediction. </a:t>
            </a:r>
            <a:endParaRPr lang="en-US" b="1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1. 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problem with Recurrent Neural Networks </a:t>
            </a:r>
            <a:r>
              <a:rPr lang="en-US" dirty="0">
                <a:latin typeface="Baskerville Old Face" pitchFamily="18" charset="0"/>
              </a:rPr>
              <a:t>is that they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simply store the previous data </a:t>
            </a:r>
            <a:r>
              <a:rPr lang="en-US" dirty="0">
                <a:latin typeface="Baskerville Old Face" pitchFamily="18" charset="0"/>
              </a:rPr>
              <a:t>in their </a:t>
            </a:r>
            <a:r>
              <a:rPr lang="en-US" b="1" u="sng" dirty="0">
                <a:solidFill>
                  <a:srgbClr val="009900"/>
                </a:solidFill>
                <a:latin typeface="Baskerville Old Face" pitchFamily="18" charset="0"/>
              </a:rPr>
              <a:t>“short-term memory”. </a:t>
            </a:r>
            <a:r>
              <a:rPr lang="en-US" dirty="0">
                <a:latin typeface="Baskerville Old Face" pitchFamily="18" charset="0"/>
              </a:rPr>
              <a:t>Once the memory in it runs out, it </a:t>
            </a:r>
            <a:r>
              <a:rPr lang="en-US" b="1" dirty="0">
                <a:latin typeface="Baskerville Old Face" pitchFamily="18" charset="0"/>
              </a:rPr>
              <a:t>simply deletes the longest retained information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replaces it with new data</a:t>
            </a:r>
            <a:r>
              <a:rPr lang="en-US" b="1" dirty="0" smtClean="0">
                <a:solidFill>
                  <a:srgbClr val="C000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2. 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Vanishing Gradient Problem</a:t>
            </a:r>
            <a:r>
              <a:rPr lang="en-US" dirty="0">
                <a:latin typeface="Baskerville Old Face" pitchFamily="18" charset="0"/>
              </a:rPr>
              <a:t>: The </a:t>
            </a:r>
            <a:r>
              <a:rPr lang="en-US" b="1" dirty="0">
                <a:latin typeface="Baskerville Old Face" pitchFamily="18" charset="0"/>
              </a:rPr>
              <a:t>Vanishing Gradient Problem </a:t>
            </a:r>
            <a:r>
              <a:rPr lang="en-US" dirty="0">
                <a:latin typeface="Baskerville Old Face" pitchFamily="18" charset="0"/>
              </a:rPr>
              <a:t>is a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drawback of recurrent neural networks (RNNs) </a:t>
            </a:r>
            <a:r>
              <a:rPr lang="en-US" dirty="0">
                <a:latin typeface="Baskerville Old Face" pitchFamily="18" charset="0"/>
              </a:rPr>
              <a:t>that occurs when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gradients used to update the network's weights</a:t>
            </a:r>
            <a:r>
              <a:rPr lang="en-US" dirty="0">
                <a:latin typeface="Baskerville Old Face" pitchFamily="18" charset="0"/>
              </a:rPr>
              <a:t> become </a:t>
            </a:r>
            <a:r>
              <a:rPr lang="en-US" b="1" dirty="0">
                <a:latin typeface="Baskerville Old Face" pitchFamily="18" charset="0"/>
              </a:rPr>
              <a:t>very small </a:t>
            </a:r>
            <a:r>
              <a:rPr lang="en-US" dirty="0">
                <a:latin typeface="Baskerville Old Face" pitchFamily="18" charset="0"/>
              </a:rPr>
              <a:t>as they are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propagated back through many time steps</a:t>
            </a:r>
            <a:r>
              <a:rPr lang="en-US" dirty="0">
                <a:latin typeface="Baskerville Old Face" pitchFamily="18" charset="0"/>
              </a:rPr>
              <a:t>. </a:t>
            </a:r>
            <a:endParaRPr lang="en-US" b="1" dirty="0">
              <a:solidFill>
                <a:srgbClr val="0099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Drawbacks of RNN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Step-3: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775855"/>
            <a:ext cx="2133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Step-4: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8" y="1600200"/>
            <a:ext cx="41091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2" y="5715000"/>
            <a:ext cx="3705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Step-5: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410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Step-6: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5410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5334000"/>
            <a:ext cx="43100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Step-7: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600200"/>
            <a:ext cx="642143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can make it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difficult for RNNs to learn large data sequences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Traditional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  <a:hlinkClick r:id="rId2"/>
              </a:rPr>
              <a:t> RNN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 has a single hidden state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that is </a:t>
            </a:r>
            <a:r>
              <a:rPr lang="en-US" b="1" dirty="0">
                <a:latin typeface="Baskerville Old Face" pitchFamily="18" charset="0"/>
              </a:rPr>
              <a:t>passed through time,</a:t>
            </a:r>
            <a:r>
              <a:rPr lang="en-US" dirty="0">
                <a:latin typeface="Baskerville Old Face" pitchFamily="18" charset="0"/>
              </a:rPr>
              <a:t> which can make </a:t>
            </a:r>
            <a:r>
              <a:rPr lang="en-US" b="1" dirty="0">
                <a:latin typeface="Baskerville Old Face" pitchFamily="18" charset="0"/>
              </a:rPr>
              <a:t>it difficult for the network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learn long-term dependencies.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Based on </a:t>
            </a:r>
            <a:r>
              <a:rPr lang="en-US" dirty="0" smtClean="0">
                <a:latin typeface="Baskerville Old Face" pitchFamily="18" charset="0"/>
              </a:rPr>
              <a:t>the above </a:t>
            </a:r>
            <a:r>
              <a:rPr lang="en-US" dirty="0">
                <a:latin typeface="Baskerville Old Face" pitchFamily="18" charset="0"/>
              </a:rPr>
              <a:t>Two Problems </a:t>
            </a:r>
            <a:r>
              <a:rPr lang="en-US" dirty="0" smtClean="0">
                <a:latin typeface="Baskerville Old Face" pitchFamily="18" charset="0"/>
              </a:rPr>
              <a:t> we can use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LSTM.</a:t>
            </a:r>
            <a:endParaRPr lang="en-US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Long Short-Term Memory (LSTM) </a:t>
            </a:r>
            <a:r>
              <a:rPr lang="en-US" dirty="0">
                <a:latin typeface="Baskerville Old Face" pitchFamily="18" charset="0"/>
              </a:rPr>
              <a:t>is a type of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artificial recurrent neural network (RNN) architecture</a:t>
            </a:r>
            <a:r>
              <a:rPr lang="en-US" dirty="0">
                <a:latin typeface="Baskerville Old Face" pitchFamily="18" charset="0"/>
              </a:rPr>
              <a:t> used in the </a:t>
            </a:r>
            <a:r>
              <a:rPr lang="en-US" b="1" dirty="0">
                <a:latin typeface="Baskerville Old Face" pitchFamily="18" charset="0"/>
              </a:rPr>
              <a:t>field of deep learning.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Long </a:t>
            </a:r>
            <a:r>
              <a:rPr lang="en-US" b="1" dirty="0">
                <a:latin typeface="Baskerville Old Face" pitchFamily="18" charset="0"/>
              </a:rPr>
              <a:t>Short-Term Memory</a:t>
            </a:r>
            <a:r>
              <a:rPr lang="en-US" dirty="0">
                <a:latin typeface="Baskerville Old Face" pitchFamily="18" charset="0"/>
              </a:rPr>
              <a:t> is an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improved version of recurrent neural network </a:t>
            </a:r>
            <a:r>
              <a:rPr lang="en-US" dirty="0">
                <a:latin typeface="Baskerville Old Face" pitchFamily="18" charset="0"/>
              </a:rPr>
              <a:t>designed by </a:t>
            </a:r>
            <a:r>
              <a:rPr lang="en-US" b="1" dirty="0" err="1">
                <a:solidFill>
                  <a:srgbClr val="FF0000"/>
                </a:solidFill>
                <a:latin typeface="Baskerville Old Face" pitchFamily="18" charset="0"/>
              </a:rPr>
              <a:t>Hochreiter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 &amp; </a:t>
            </a:r>
            <a:r>
              <a:rPr lang="en-US" b="1" dirty="0" err="1" smtClean="0">
                <a:solidFill>
                  <a:srgbClr val="FF0000"/>
                </a:solidFill>
                <a:latin typeface="Baskerville Old Face" pitchFamily="18" charset="0"/>
              </a:rPr>
              <a:t>Schmidhuber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in the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Year 1991.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sentence or phrase </a:t>
            </a:r>
            <a:r>
              <a:rPr lang="en-US" dirty="0">
                <a:latin typeface="Baskerville Old Face" pitchFamily="18" charset="0"/>
              </a:rPr>
              <a:t>only holds meaning when </a:t>
            </a:r>
            <a:r>
              <a:rPr lang="en-US" b="1" dirty="0">
                <a:latin typeface="Baskerville Old Face" pitchFamily="18" charset="0"/>
              </a:rPr>
              <a:t>every word </a:t>
            </a:r>
            <a:r>
              <a:rPr lang="en-US" dirty="0">
                <a:latin typeface="Baskerville Old Face" pitchFamily="18" charset="0"/>
              </a:rPr>
              <a:t>in it is associated with its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previous word and the next one.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Long Short Term Memory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LSTM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dirty="0" smtClean="0">
                <a:latin typeface="Baskerville Old Face" pitchFamily="18" charset="0"/>
              </a:rPr>
              <a:t> is </a:t>
            </a:r>
            <a:r>
              <a:rPr lang="en-US" dirty="0">
                <a:latin typeface="Baskerville Old Face" pitchFamily="18" charset="0"/>
              </a:rPr>
              <a:t>opposed to RNN, </a:t>
            </a:r>
            <a:r>
              <a:rPr lang="en-US" b="1" dirty="0">
                <a:latin typeface="Baskerville Old Face" pitchFamily="18" charset="0"/>
              </a:rPr>
              <a:t>extends it by creating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both short-term and long-term memory components</a:t>
            </a:r>
            <a:r>
              <a:rPr lang="en-US" dirty="0">
                <a:latin typeface="Baskerville Old Face" pitchFamily="18" charset="0"/>
              </a:rPr>
              <a:t> to efficiently study and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learn sequential data.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Hence, it’s great for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Machine Translation,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Speech Recognition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time-series analysis, </a:t>
            </a:r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Audio and Video Classification </a:t>
            </a:r>
            <a:r>
              <a:rPr lang="en-US" dirty="0" smtClean="0">
                <a:latin typeface="Baskerville Old Face" pitchFamily="18" charset="0"/>
              </a:rPr>
              <a:t>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Long Short Term Memory (LSTM) </a:t>
            </a:r>
            <a:r>
              <a:rPr lang="en-US" dirty="0">
                <a:latin typeface="Baskerville Old Face" pitchFamily="18" charset="0"/>
              </a:rPr>
              <a:t>networks are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 powerful variant of Recurrent Neural Networks (RNNs)</a:t>
            </a:r>
            <a:r>
              <a:rPr lang="en-US" dirty="0">
                <a:latin typeface="Baskerville Old Face" pitchFamily="18" charset="0"/>
              </a:rPr>
              <a:t> designed to </a:t>
            </a:r>
            <a:r>
              <a:rPr lang="en-US" b="1" u="sng" dirty="0">
                <a:solidFill>
                  <a:srgbClr val="0033CC"/>
                </a:solidFill>
                <a:latin typeface="Baskerville Old Face" pitchFamily="18" charset="0"/>
              </a:rPr>
              <a:t>handle long-term dependencies in sequential data.</a:t>
            </a:r>
            <a:r>
              <a:rPr lang="en-US" dirty="0">
                <a:latin typeface="Baskerville Old Face" pitchFamily="18" charset="0"/>
              </a:rPr>
              <a:t> The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core architectural advantage of LSTMs </a:t>
            </a:r>
            <a:r>
              <a:rPr lang="en-US" b="1" dirty="0">
                <a:latin typeface="Baskerville Old Face" pitchFamily="18" charset="0"/>
              </a:rPr>
              <a:t>over traditional RNNs </a:t>
            </a:r>
            <a:r>
              <a:rPr lang="en-US" dirty="0">
                <a:latin typeface="Baskerville Old Face" pitchFamily="18" charset="0"/>
              </a:rPr>
              <a:t>lies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in their memory cells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gating mechanisms. </a:t>
            </a:r>
            <a:endParaRPr lang="en-US" b="1" dirty="0">
              <a:solidFill>
                <a:srgbClr val="9900CC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Unlike </a:t>
            </a:r>
            <a:r>
              <a:rPr lang="en-US" dirty="0">
                <a:latin typeface="Baskerville Old Face" pitchFamily="18" charset="0"/>
              </a:rPr>
              <a:t>RNNs, which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struggle with the vanishing gradient problem</a:t>
            </a:r>
            <a:r>
              <a:rPr lang="en-US" dirty="0">
                <a:latin typeface="Baskerville Old Face" pitchFamily="18" charset="0"/>
              </a:rPr>
              <a:t>, LSTMs incorporate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specialized gates </a:t>
            </a:r>
            <a:r>
              <a:rPr lang="en-US" b="1" dirty="0">
                <a:latin typeface="Baskerville Old Face" pitchFamily="18" charset="0"/>
              </a:rPr>
              <a:t>that manage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the flow of information</a:t>
            </a:r>
            <a:r>
              <a:rPr lang="en-US" b="1" dirty="0" smtClean="0">
                <a:solidFill>
                  <a:srgbClr val="0033CC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LSTMs model </a:t>
            </a:r>
            <a:r>
              <a:rPr lang="en-US" b="1" dirty="0">
                <a:latin typeface="Baskerville Old Face" pitchFamily="18" charset="0"/>
              </a:rPr>
              <a:t>address this problem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by introducing a memory cell</a:t>
            </a:r>
            <a:r>
              <a:rPr lang="en-US" dirty="0">
                <a:latin typeface="Baskerville Old Face" pitchFamily="18" charset="0"/>
              </a:rPr>
              <a:t>, which is a container that </a:t>
            </a:r>
            <a:r>
              <a:rPr lang="en-US" dirty="0">
                <a:solidFill>
                  <a:srgbClr val="C00000"/>
                </a:solidFill>
                <a:latin typeface="Baskerville Old Face" pitchFamily="18" charset="0"/>
              </a:rPr>
              <a:t>can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hold information for an extended period.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LSTM architectures involves 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memory cell </a:t>
            </a:r>
            <a:r>
              <a:rPr lang="en-US" dirty="0">
                <a:latin typeface="Baskerville Old Face" pitchFamily="18" charset="0"/>
              </a:rPr>
              <a:t>which is controlled by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three gates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Baskerville Old Face" pitchFamily="18" charset="0"/>
              </a:rPr>
              <a:t>T</a:t>
            </a:r>
            <a:r>
              <a:rPr lang="en-US" sz="2400" b="1" dirty="0" smtClean="0">
                <a:solidFill>
                  <a:srgbClr val="0033CC"/>
                </a:solidFill>
                <a:latin typeface="Baskerville Old Face" pitchFamily="18" charset="0"/>
              </a:rPr>
              <a:t>he </a:t>
            </a:r>
            <a:r>
              <a:rPr lang="en-US" sz="2400" b="1" dirty="0">
                <a:solidFill>
                  <a:srgbClr val="0033CC"/>
                </a:solidFill>
                <a:latin typeface="Baskerville Old Face" pitchFamily="18" charset="0"/>
              </a:rPr>
              <a:t>input gate, </a:t>
            </a:r>
            <a:endParaRPr lang="en-US" sz="2400" b="1" dirty="0" smtClean="0">
              <a:solidFill>
                <a:srgbClr val="0033CC"/>
              </a:solidFill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CC3399"/>
                </a:solidFill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forget gate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dirty="0" smtClean="0">
                <a:latin typeface="Baskerville Old Face" pitchFamily="18" charset="0"/>
              </a:rPr>
              <a:t>and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output gate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  <a:p>
            <a:pPr marL="398463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askerville Old Face" pitchFamily="18" charset="0"/>
              </a:rPr>
              <a:t>These </a:t>
            </a:r>
            <a:r>
              <a:rPr lang="en-US" sz="2400" b="1" dirty="0">
                <a:latin typeface="Baskerville Old Face" pitchFamily="18" charset="0"/>
              </a:rPr>
              <a:t>gates decide</a:t>
            </a:r>
            <a:r>
              <a:rPr lang="en-US" sz="2400" dirty="0">
                <a:latin typeface="Baskerville Old Face" pitchFamily="18" charset="0"/>
              </a:rPr>
              <a:t> what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Baskerville Old Face" pitchFamily="18" charset="0"/>
              </a:rPr>
              <a:t>information to add to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9900CC"/>
                </a:solidFill>
                <a:latin typeface="Baskerville Old Face" pitchFamily="18" charset="0"/>
              </a:rPr>
              <a:t>remove from</a:t>
            </a:r>
            <a:r>
              <a:rPr lang="en-US" sz="2400" dirty="0">
                <a:latin typeface="Baskerville Old Face" pitchFamily="18" charset="0"/>
              </a:rPr>
              <a:t>, and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output from the memory cell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98463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C00000"/>
                </a:solidFill>
                <a:latin typeface="Baskerville Old Face" pitchFamily="18" charset="0"/>
              </a:rPr>
              <a:t>The input gate controls </a:t>
            </a:r>
            <a:r>
              <a:rPr lang="en-US" sz="2400" b="1" dirty="0">
                <a:latin typeface="Baskerville Old Face" pitchFamily="18" charset="0"/>
              </a:rPr>
              <a:t>what information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9900CC"/>
                </a:solidFill>
                <a:latin typeface="Baskerville Old Face" pitchFamily="18" charset="0"/>
              </a:rPr>
              <a:t>added to the memory cell.</a:t>
            </a:r>
          </a:p>
          <a:p>
            <a:pPr marL="398463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LSTM ARCHITECTURE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LSTM gates, LSTM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1"/>
            <a:ext cx="5105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1722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C00000"/>
                </a:solidFill>
                <a:latin typeface="Baskerville Old Face" pitchFamily="18" charset="0"/>
              </a:rPr>
              <a:t>The </a:t>
            </a: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forget gate controls </a:t>
            </a:r>
            <a:r>
              <a:rPr lang="en-US" dirty="0">
                <a:latin typeface="Baskerville Old Face" pitchFamily="18" charset="0"/>
              </a:rPr>
              <a:t>what information is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removed from the memory cell.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The output gate controls </a:t>
            </a:r>
            <a:r>
              <a:rPr lang="en-US" dirty="0">
                <a:latin typeface="Baskerville Old Face" pitchFamily="18" charset="0"/>
              </a:rPr>
              <a:t>what information is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output from the memory cell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0033CC"/>
                </a:solidFill>
                <a:latin typeface="Baskerville Old Face" pitchFamily="18" charset="0"/>
              </a:rPr>
              <a:t>Cell (</a:t>
            </a:r>
            <a:r>
              <a:rPr lang="en-US" b="1" u="sng" dirty="0">
                <a:solidFill>
                  <a:srgbClr val="0033CC"/>
                </a:solidFill>
                <a:latin typeface="Baskerville Old Face" pitchFamily="18" charset="0"/>
              </a:rPr>
              <a:t>the memory part of LSTM): 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cell stores the state of a sequence</a:t>
            </a:r>
            <a:r>
              <a:rPr lang="en-US" dirty="0">
                <a:latin typeface="Baskerville Old Face" pitchFamily="18" charset="0"/>
              </a:rPr>
              <a:t>, so it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has the ability to either keep </a:t>
            </a:r>
            <a:r>
              <a:rPr lang="en-US" dirty="0">
                <a:latin typeface="Baskerville Old Face" pitchFamily="18" charset="0"/>
              </a:rPr>
              <a:t>or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forget certain information.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LSTM maintains a hidden state</a:t>
            </a:r>
            <a:r>
              <a:rPr lang="en-US" dirty="0">
                <a:latin typeface="Baskerville Old Face" pitchFamily="18" charset="0"/>
              </a:rPr>
              <a:t>, which acts as the </a:t>
            </a:r>
            <a:r>
              <a:rPr lang="en-US" b="1" dirty="0">
                <a:solidFill>
                  <a:srgbClr val="008000"/>
                </a:solidFill>
                <a:latin typeface="Baskerville Old Face" pitchFamily="18" charset="0"/>
              </a:rPr>
              <a:t>short-term memory of the network</a:t>
            </a:r>
            <a:r>
              <a:rPr lang="en-US" dirty="0">
                <a:latin typeface="Baskerville Old Face" pitchFamily="18" charset="0"/>
              </a:rPr>
              <a:t>. The </a:t>
            </a:r>
            <a:r>
              <a:rPr lang="en-US" b="1" dirty="0" smtClean="0">
                <a:latin typeface="Baskerville Old Face" pitchFamily="18" charset="0"/>
              </a:rPr>
              <a:t>hidden state is updated </a:t>
            </a:r>
            <a:r>
              <a:rPr lang="en-US" b="1" dirty="0" smtClean="0">
                <a:solidFill>
                  <a:srgbClr val="C00000"/>
                </a:solidFill>
                <a:latin typeface="Baskerville Old Face" pitchFamily="18" charset="0"/>
              </a:rPr>
              <a:t>based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on the input,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previous hidden state</a:t>
            </a:r>
            <a:r>
              <a:rPr lang="en-US" dirty="0">
                <a:latin typeface="Baskerville Old Face" pitchFamily="18" charset="0"/>
              </a:rPr>
              <a:t>, and </a:t>
            </a:r>
            <a:r>
              <a:rPr lang="en-US" b="1" dirty="0">
                <a:solidFill>
                  <a:srgbClr val="9900CC"/>
                </a:solidFill>
                <a:latin typeface="Baskerville Old Face" pitchFamily="18" charset="0"/>
              </a:rPr>
              <a:t>the memory cell’s current state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31494</TotalTime>
  <Words>863</Words>
  <Application>Microsoft Office PowerPoint</Application>
  <PresentationFormat>On-screen Show (4:3)</PresentationFormat>
  <Paragraphs>123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UNIT-IV</vt:lpstr>
      <vt:lpstr>Contents</vt:lpstr>
      <vt:lpstr>Drawbacks of RNN</vt:lpstr>
      <vt:lpstr>Contd..</vt:lpstr>
      <vt:lpstr>Long Short Term Memory</vt:lpstr>
      <vt:lpstr>Contd..</vt:lpstr>
      <vt:lpstr>Contd..</vt:lpstr>
      <vt:lpstr>LSTM ARCHITECTURE</vt:lpstr>
      <vt:lpstr>Contd..</vt:lpstr>
      <vt:lpstr>Contd..</vt:lpstr>
      <vt:lpstr>Contd..</vt:lpstr>
      <vt:lpstr>How does it works?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LSTM Vs RNN</vt:lpstr>
      <vt:lpstr>Advantages</vt:lpstr>
      <vt:lpstr>Contd..</vt:lpstr>
      <vt:lpstr>Contd..</vt:lpstr>
      <vt:lpstr>Contd..</vt:lpstr>
      <vt:lpstr>Contd..</vt:lpstr>
      <vt:lpstr>Contd..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2457</cp:revision>
  <dcterms:created xsi:type="dcterms:W3CDTF">2013-11-07T06:07:38Z</dcterms:created>
  <dcterms:modified xsi:type="dcterms:W3CDTF">2024-10-26T10:49:36Z</dcterms:modified>
</cp:coreProperties>
</file>