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handoutMasterIdLst>
    <p:handoutMasterId r:id="rId52"/>
  </p:handoutMasterIdLst>
  <p:sldIdLst>
    <p:sldId id="257" r:id="rId2"/>
    <p:sldId id="259" r:id="rId3"/>
    <p:sldId id="260" r:id="rId4"/>
    <p:sldId id="262" r:id="rId5"/>
    <p:sldId id="263" r:id="rId6"/>
    <p:sldId id="265" r:id="rId7"/>
    <p:sldId id="266" r:id="rId8"/>
    <p:sldId id="270" r:id="rId9"/>
    <p:sldId id="261" r:id="rId10"/>
    <p:sldId id="264" r:id="rId11"/>
    <p:sldId id="268" r:id="rId12"/>
    <p:sldId id="291" r:id="rId13"/>
    <p:sldId id="293" r:id="rId14"/>
    <p:sldId id="269" r:id="rId15"/>
    <p:sldId id="294" r:id="rId16"/>
    <p:sldId id="271" r:id="rId17"/>
    <p:sldId id="272" r:id="rId18"/>
    <p:sldId id="273" r:id="rId19"/>
    <p:sldId id="275" r:id="rId20"/>
    <p:sldId id="276" r:id="rId21"/>
    <p:sldId id="277" r:id="rId22"/>
    <p:sldId id="274" r:id="rId23"/>
    <p:sldId id="308" r:id="rId24"/>
    <p:sldId id="295" r:id="rId25"/>
    <p:sldId id="278" r:id="rId26"/>
    <p:sldId id="279" r:id="rId27"/>
    <p:sldId id="296" r:id="rId28"/>
    <p:sldId id="280" r:id="rId29"/>
    <p:sldId id="312" r:id="rId30"/>
    <p:sldId id="281" r:id="rId31"/>
    <p:sldId id="310" r:id="rId32"/>
    <p:sldId id="311" r:id="rId33"/>
    <p:sldId id="289" r:id="rId34"/>
    <p:sldId id="298" r:id="rId35"/>
    <p:sldId id="315" r:id="rId36"/>
    <p:sldId id="299" r:id="rId37"/>
    <p:sldId id="318" r:id="rId38"/>
    <p:sldId id="316" r:id="rId39"/>
    <p:sldId id="317" r:id="rId40"/>
    <p:sldId id="297" r:id="rId41"/>
    <p:sldId id="313" r:id="rId42"/>
    <p:sldId id="300" r:id="rId43"/>
    <p:sldId id="301" r:id="rId44"/>
    <p:sldId id="303" r:id="rId45"/>
    <p:sldId id="304" r:id="rId46"/>
    <p:sldId id="302" r:id="rId47"/>
    <p:sldId id="314" r:id="rId48"/>
    <p:sldId id="305" r:id="rId49"/>
    <p:sldId id="306" r:id="rId50"/>
  </p:sldIdLst>
  <p:sldSz cx="9144000" cy="6858000" type="screen4x3"/>
  <p:notesSz cx="6954838"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62" autoAdjust="0"/>
  </p:normalViewPr>
  <p:slideViewPr>
    <p:cSldViewPr>
      <p:cViewPr varScale="1">
        <p:scale>
          <a:sx n="62" d="100"/>
          <a:sy n="62" d="100"/>
        </p:scale>
        <p:origin x="-1512"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19.wmf"/><Relationship Id="rId1" Type="http://schemas.openxmlformats.org/officeDocument/2006/relationships/image" Target="../media/image18.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image" Target="../media/image21.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9.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image" Target="../media/image36.wmf"/><Relationship Id="rId1" Type="http://schemas.openxmlformats.org/officeDocument/2006/relationships/image" Target="../media/image35.wmf"/><Relationship Id="rId5" Type="http://schemas.openxmlformats.org/officeDocument/2006/relationships/image" Target="../media/image39.wmf"/><Relationship Id="rId4" Type="http://schemas.openxmlformats.org/officeDocument/2006/relationships/image" Target="../media/image3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5455"/>
          </a:xfrm>
          <a:prstGeom prst="rect">
            <a:avLst/>
          </a:prstGeom>
        </p:spPr>
        <p:txBody>
          <a:bodyPr vert="horz" lIns="92930" tIns="46465" rIns="92930" bIns="46465" rtlCol="0"/>
          <a:lstStyle>
            <a:lvl1pPr algn="l">
              <a:defRPr sz="1200"/>
            </a:lvl1pPr>
          </a:lstStyle>
          <a:p>
            <a:endParaRPr lang="en-IN"/>
          </a:p>
        </p:txBody>
      </p:sp>
      <p:sp>
        <p:nvSpPr>
          <p:cNvPr id="3" name="Date Placeholder 2"/>
          <p:cNvSpPr>
            <a:spLocks noGrp="1"/>
          </p:cNvSpPr>
          <p:nvPr>
            <p:ph type="dt" sz="quarter" idx="1"/>
          </p:nvPr>
        </p:nvSpPr>
        <p:spPr>
          <a:xfrm>
            <a:off x="3939466" y="0"/>
            <a:ext cx="3013763" cy="465455"/>
          </a:xfrm>
          <a:prstGeom prst="rect">
            <a:avLst/>
          </a:prstGeom>
        </p:spPr>
        <p:txBody>
          <a:bodyPr vert="horz" lIns="92930" tIns="46465" rIns="92930" bIns="46465" rtlCol="0"/>
          <a:lstStyle>
            <a:lvl1pPr algn="r">
              <a:defRPr sz="1200"/>
            </a:lvl1pPr>
          </a:lstStyle>
          <a:p>
            <a:fld id="{56BE1E47-A8BE-4B10-9AEE-A7D8CE00127E}" type="datetimeFigureOut">
              <a:rPr lang="en-IN" smtClean="0"/>
              <a:t>19-08-2023</a:t>
            </a:fld>
            <a:endParaRPr lang="en-IN"/>
          </a:p>
        </p:txBody>
      </p:sp>
      <p:sp>
        <p:nvSpPr>
          <p:cNvPr id="4" name="Footer Placeholder 3"/>
          <p:cNvSpPr>
            <a:spLocks noGrp="1"/>
          </p:cNvSpPr>
          <p:nvPr>
            <p:ph type="ftr" sz="quarter" idx="2"/>
          </p:nvPr>
        </p:nvSpPr>
        <p:spPr>
          <a:xfrm>
            <a:off x="0" y="8842029"/>
            <a:ext cx="3013763" cy="465455"/>
          </a:xfrm>
          <a:prstGeom prst="rect">
            <a:avLst/>
          </a:prstGeom>
        </p:spPr>
        <p:txBody>
          <a:bodyPr vert="horz" lIns="92930" tIns="46465" rIns="92930" bIns="46465" rtlCol="0" anchor="b"/>
          <a:lstStyle>
            <a:lvl1pPr algn="l">
              <a:defRPr sz="1200"/>
            </a:lvl1pPr>
          </a:lstStyle>
          <a:p>
            <a:endParaRPr lang="en-IN"/>
          </a:p>
        </p:txBody>
      </p:sp>
      <p:sp>
        <p:nvSpPr>
          <p:cNvPr id="5" name="Slide Number Placeholder 4"/>
          <p:cNvSpPr>
            <a:spLocks noGrp="1"/>
          </p:cNvSpPr>
          <p:nvPr>
            <p:ph type="sldNum" sz="quarter" idx="3"/>
          </p:nvPr>
        </p:nvSpPr>
        <p:spPr>
          <a:xfrm>
            <a:off x="3939466" y="8842029"/>
            <a:ext cx="3013763" cy="465455"/>
          </a:xfrm>
          <a:prstGeom prst="rect">
            <a:avLst/>
          </a:prstGeom>
        </p:spPr>
        <p:txBody>
          <a:bodyPr vert="horz" lIns="92930" tIns="46465" rIns="92930" bIns="46465" rtlCol="0" anchor="b"/>
          <a:lstStyle>
            <a:lvl1pPr algn="r">
              <a:defRPr sz="1200"/>
            </a:lvl1pPr>
          </a:lstStyle>
          <a:p>
            <a:fld id="{FD3D075A-8A2B-4713-A885-9DCB8FE57B7F}" type="slidenum">
              <a:rPr lang="en-IN" smtClean="0"/>
              <a:t>‹#›</a:t>
            </a:fld>
            <a:endParaRPr lang="en-IN"/>
          </a:p>
        </p:txBody>
      </p:sp>
    </p:spTree>
    <p:extLst>
      <p:ext uri="{BB962C8B-B14F-4D97-AF65-F5344CB8AC3E}">
        <p14:creationId xmlns:p14="http://schemas.microsoft.com/office/powerpoint/2010/main" val="18105912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5455"/>
          </a:xfrm>
          <a:prstGeom prst="rect">
            <a:avLst/>
          </a:prstGeom>
        </p:spPr>
        <p:txBody>
          <a:bodyPr vert="horz" lIns="92930" tIns="46465" rIns="92930" bIns="46465" rtlCol="0"/>
          <a:lstStyle>
            <a:lvl1pPr algn="l">
              <a:defRPr sz="1200"/>
            </a:lvl1pPr>
          </a:lstStyle>
          <a:p>
            <a:endParaRPr lang="en-IN"/>
          </a:p>
        </p:txBody>
      </p:sp>
      <p:sp>
        <p:nvSpPr>
          <p:cNvPr id="3" name="Date Placeholder 2"/>
          <p:cNvSpPr>
            <a:spLocks noGrp="1"/>
          </p:cNvSpPr>
          <p:nvPr>
            <p:ph type="dt" idx="1"/>
          </p:nvPr>
        </p:nvSpPr>
        <p:spPr>
          <a:xfrm>
            <a:off x="3939466" y="0"/>
            <a:ext cx="3013763" cy="465455"/>
          </a:xfrm>
          <a:prstGeom prst="rect">
            <a:avLst/>
          </a:prstGeom>
        </p:spPr>
        <p:txBody>
          <a:bodyPr vert="horz" lIns="92930" tIns="46465" rIns="92930" bIns="46465" rtlCol="0"/>
          <a:lstStyle>
            <a:lvl1pPr algn="r">
              <a:defRPr sz="1200"/>
            </a:lvl1pPr>
          </a:lstStyle>
          <a:p>
            <a:fld id="{F1CC8D03-F255-4E42-A830-6A1440000E88}" type="datetimeFigureOut">
              <a:rPr lang="en-IN" smtClean="0"/>
              <a:t>19-08-2023</a:t>
            </a:fld>
            <a:endParaRPr lang="en-IN"/>
          </a:p>
        </p:txBody>
      </p:sp>
      <p:sp>
        <p:nvSpPr>
          <p:cNvPr id="4" name="Slide Image Placeholder 3"/>
          <p:cNvSpPr>
            <a:spLocks noGrp="1" noRot="1" noChangeAspect="1"/>
          </p:cNvSpPr>
          <p:nvPr>
            <p:ph type="sldImg" idx="2"/>
          </p:nvPr>
        </p:nvSpPr>
        <p:spPr>
          <a:xfrm>
            <a:off x="1150938" y="698500"/>
            <a:ext cx="4652962" cy="3490913"/>
          </a:xfrm>
          <a:prstGeom prst="rect">
            <a:avLst/>
          </a:prstGeom>
          <a:noFill/>
          <a:ln w="12700">
            <a:solidFill>
              <a:prstClr val="black"/>
            </a:solidFill>
          </a:ln>
        </p:spPr>
        <p:txBody>
          <a:bodyPr vert="horz" lIns="92930" tIns="46465" rIns="92930" bIns="46465" rtlCol="0" anchor="ctr"/>
          <a:lstStyle/>
          <a:p>
            <a:endParaRPr lang="en-IN"/>
          </a:p>
        </p:txBody>
      </p:sp>
      <p:sp>
        <p:nvSpPr>
          <p:cNvPr id="5" name="Notes Placeholder 4"/>
          <p:cNvSpPr>
            <a:spLocks noGrp="1"/>
          </p:cNvSpPr>
          <p:nvPr>
            <p:ph type="body" sz="quarter" idx="3"/>
          </p:nvPr>
        </p:nvSpPr>
        <p:spPr>
          <a:xfrm>
            <a:off x="695484" y="4421823"/>
            <a:ext cx="5563870" cy="4189095"/>
          </a:xfrm>
          <a:prstGeom prst="rect">
            <a:avLst/>
          </a:prstGeom>
        </p:spPr>
        <p:txBody>
          <a:bodyPr vert="horz" lIns="92930" tIns="46465" rIns="92930" bIns="4646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842029"/>
            <a:ext cx="3013763" cy="465455"/>
          </a:xfrm>
          <a:prstGeom prst="rect">
            <a:avLst/>
          </a:prstGeom>
        </p:spPr>
        <p:txBody>
          <a:bodyPr vert="horz" lIns="92930" tIns="46465" rIns="92930" bIns="46465" rtlCol="0" anchor="b"/>
          <a:lstStyle>
            <a:lvl1pPr algn="l">
              <a:defRPr sz="1200"/>
            </a:lvl1pPr>
          </a:lstStyle>
          <a:p>
            <a:endParaRPr lang="en-IN"/>
          </a:p>
        </p:txBody>
      </p:sp>
      <p:sp>
        <p:nvSpPr>
          <p:cNvPr id="7" name="Slide Number Placeholder 6"/>
          <p:cNvSpPr>
            <a:spLocks noGrp="1"/>
          </p:cNvSpPr>
          <p:nvPr>
            <p:ph type="sldNum" sz="quarter" idx="5"/>
          </p:nvPr>
        </p:nvSpPr>
        <p:spPr>
          <a:xfrm>
            <a:off x="3939466" y="8842029"/>
            <a:ext cx="3013763" cy="465455"/>
          </a:xfrm>
          <a:prstGeom prst="rect">
            <a:avLst/>
          </a:prstGeom>
        </p:spPr>
        <p:txBody>
          <a:bodyPr vert="horz" lIns="92930" tIns="46465" rIns="92930" bIns="46465" rtlCol="0" anchor="b"/>
          <a:lstStyle>
            <a:lvl1pPr algn="r">
              <a:defRPr sz="1200"/>
            </a:lvl1pPr>
          </a:lstStyle>
          <a:p>
            <a:fld id="{20466D1D-3688-4AE8-B5E0-2CD32BC2536A}" type="slidenum">
              <a:rPr lang="en-IN" smtClean="0"/>
              <a:t>‹#›</a:t>
            </a:fld>
            <a:endParaRPr lang="en-IN"/>
          </a:p>
        </p:txBody>
      </p:sp>
    </p:spTree>
    <p:extLst>
      <p:ext uri="{BB962C8B-B14F-4D97-AF65-F5344CB8AC3E}">
        <p14:creationId xmlns:p14="http://schemas.microsoft.com/office/powerpoint/2010/main" val="26412182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20466D1D-3688-4AE8-B5E0-2CD32BC2536A}" type="slidenum">
              <a:rPr lang="en-IN" smtClean="0"/>
              <a:t>1</a:t>
            </a:fld>
            <a:endParaRPr lang="en-IN"/>
          </a:p>
        </p:txBody>
      </p:sp>
    </p:spTree>
    <p:extLst>
      <p:ext uri="{BB962C8B-B14F-4D97-AF65-F5344CB8AC3E}">
        <p14:creationId xmlns:p14="http://schemas.microsoft.com/office/powerpoint/2010/main" val="33502153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20466D1D-3688-4AE8-B5E0-2CD32BC2536A}" type="slidenum">
              <a:rPr lang="en-IN" smtClean="0"/>
              <a:t>14</a:t>
            </a:fld>
            <a:endParaRPr lang="en-IN"/>
          </a:p>
        </p:txBody>
      </p:sp>
    </p:spTree>
    <p:extLst>
      <p:ext uri="{BB962C8B-B14F-4D97-AF65-F5344CB8AC3E}">
        <p14:creationId xmlns:p14="http://schemas.microsoft.com/office/powerpoint/2010/main" val="10956129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Rot="1" noChangeAspect="1" noChangeArrowheads="1" noTextEdit="1"/>
          </p:cNvSpPr>
          <p:nvPr>
            <p:ph type="sldImg"/>
          </p:nvPr>
        </p:nvSpPr>
        <p:spPr>
          <a:ln/>
        </p:spPr>
      </p:sp>
      <p:sp>
        <p:nvSpPr>
          <p:cNvPr id="911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Tahoma" pitchFamily="34" charset="0"/>
              </a:defRPr>
            </a:lvl1pPr>
            <a:lvl2pPr marL="742950" indent="-285750" defTabSz="931863" eaLnBrk="0" hangingPunct="0">
              <a:defRPr sz="2400">
                <a:solidFill>
                  <a:schemeClr val="tx1"/>
                </a:solidFill>
                <a:latin typeface="Tahoma" pitchFamily="34" charset="0"/>
              </a:defRPr>
            </a:lvl2pPr>
            <a:lvl3pPr marL="1143000" indent="-228600" defTabSz="931863" eaLnBrk="0" hangingPunct="0">
              <a:defRPr sz="2400">
                <a:solidFill>
                  <a:schemeClr val="tx1"/>
                </a:solidFill>
                <a:latin typeface="Tahoma" pitchFamily="34" charset="0"/>
              </a:defRPr>
            </a:lvl3pPr>
            <a:lvl4pPr marL="1600200" indent="-228600" defTabSz="931863" eaLnBrk="0" hangingPunct="0">
              <a:defRPr sz="2400">
                <a:solidFill>
                  <a:schemeClr val="tx1"/>
                </a:solidFill>
                <a:latin typeface="Tahoma" pitchFamily="34" charset="0"/>
              </a:defRPr>
            </a:lvl4pPr>
            <a:lvl5pPr marL="2057400" indent="-228600" defTabSz="931863" eaLnBrk="0" hangingPunct="0">
              <a:defRPr sz="2400">
                <a:solidFill>
                  <a:schemeClr val="tx1"/>
                </a:solidFill>
                <a:latin typeface="Tahoma" pitchFamily="34" charset="0"/>
              </a:defRPr>
            </a:lvl5pPr>
            <a:lvl6pPr marL="2514600" indent="-228600" defTabSz="931863" eaLnBrk="0" fontAlgn="base" hangingPunct="0">
              <a:spcBef>
                <a:spcPct val="0"/>
              </a:spcBef>
              <a:spcAft>
                <a:spcPct val="0"/>
              </a:spcAft>
              <a:defRPr sz="2400">
                <a:solidFill>
                  <a:schemeClr val="tx1"/>
                </a:solidFill>
                <a:latin typeface="Tahoma" pitchFamily="34" charset="0"/>
              </a:defRPr>
            </a:lvl6pPr>
            <a:lvl7pPr marL="2971800" indent="-228600" defTabSz="931863" eaLnBrk="0" fontAlgn="base" hangingPunct="0">
              <a:spcBef>
                <a:spcPct val="0"/>
              </a:spcBef>
              <a:spcAft>
                <a:spcPct val="0"/>
              </a:spcAft>
              <a:defRPr sz="2400">
                <a:solidFill>
                  <a:schemeClr val="tx1"/>
                </a:solidFill>
                <a:latin typeface="Tahoma" pitchFamily="34" charset="0"/>
              </a:defRPr>
            </a:lvl7pPr>
            <a:lvl8pPr marL="3429000" indent="-228600" defTabSz="931863" eaLnBrk="0" fontAlgn="base" hangingPunct="0">
              <a:spcBef>
                <a:spcPct val="0"/>
              </a:spcBef>
              <a:spcAft>
                <a:spcPct val="0"/>
              </a:spcAft>
              <a:defRPr sz="2400">
                <a:solidFill>
                  <a:schemeClr val="tx1"/>
                </a:solidFill>
                <a:latin typeface="Tahoma" pitchFamily="34" charset="0"/>
              </a:defRPr>
            </a:lvl8pPr>
            <a:lvl9pPr marL="3886200" indent="-228600" defTabSz="931863" eaLnBrk="0" fontAlgn="base" hangingPunct="0">
              <a:spcBef>
                <a:spcPct val="0"/>
              </a:spcBef>
              <a:spcAft>
                <a:spcPct val="0"/>
              </a:spcAft>
              <a:defRPr sz="2400">
                <a:solidFill>
                  <a:schemeClr val="tx1"/>
                </a:solidFill>
                <a:latin typeface="Tahoma" pitchFamily="34" charset="0"/>
              </a:defRPr>
            </a:lvl9pPr>
          </a:lstStyle>
          <a:p>
            <a:fld id="{B8B2F916-AB93-47A9-8867-67E088D4A9D6}" type="slidenum">
              <a:rPr lang="en-US" sz="1200" smtClean="0">
                <a:latin typeface="Times New Roman" pitchFamily="18" charset="0"/>
              </a:rPr>
              <a:pPr/>
              <a:t>37</a:t>
            </a:fld>
            <a:endParaRPr lang="en-US" sz="1200" smtClean="0">
              <a:latin typeface="Times New Roman" pitchFamily="18" charset="0"/>
            </a:endParaRPr>
          </a:p>
        </p:txBody>
      </p:sp>
      <p:sp>
        <p:nvSpPr>
          <p:cNvPr id="103427" name="Rectangle 2"/>
          <p:cNvSpPr>
            <a:spLocks noChangeArrowheads="1" noTextEdit="1"/>
          </p:cNvSpPr>
          <p:nvPr>
            <p:ph type="sldImg"/>
          </p:nvPr>
        </p:nvSpPr>
        <p:spPr>
          <a:ln/>
        </p:spPr>
      </p:sp>
      <p:sp>
        <p:nvSpPr>
          <p:cNvPr id="1034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txBox="1">
            <a:spLocks noGrp="1" noChangeArrowheads="1"/>
          </p:cNvSpPr>
          <p:nvPr/>
        </p:nvSpPr>
        <p:spPr bwMode="auto">
          <a:xfrm>
            <a:off x="3940445" y="8843485"/>
            <a:ext cx="3014393" cy="465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0" tIns="46586" rIns="93170" bIns="46586" anchor="b"/>
          <a:lstStyle>
            <a:lvl1pPr defTabSz="931863" eaLnBrk="0" hangingPunct="0">
              <a:defRPr sz="2400">
                <a:solidFill>
                  <a:schemeClr val="tx1"/>
                </a:solidFill>
                <a:latin typeface="Tahoma" pitchFamily="34" charset="0"/>
              </a:defRPr>
            </a:lvl1pPr>
            <a:lvl2pPr marL="742950" indent="-285750" defTabSz="931863" eaLnBrk="0" hangingPunct="0">
              <a:defRPr sz="2400">
                <a:solidFill>
                  <a:schemeClr val="tx1"/>
                </a:solidFill>
                <a:latin typeface="Tahoma" pitchFamily="34" charset="0"/>
              </a:defRPr>
            </a:lvl2pPr>
            <a:lvl3pPr marL="1143000" indent="-228600" defTabSz="931863" eaLnBrk="0" hangingPunct="0">
              <a:defRPr sz="2400">
                <a:solidFill>
                  <a:schemeClr val="tx1"/>
                </a:solidFill>
                <a:latin typeface="Tahoma" pitchFamily="34" charset="0"/>
              </a:defRPr>
            </a:lvl3pPr>
            <a:lvl4pPr marL="1600200" indent="-228600" defTabSz="931863" eaLnBrk="0" hangingPunct="0">
              <a:defRPr sz="2400">
                <a:solidFill>
                  <a:schemeClr val="tx1"/>
                </a:solidFill>
                <a:latin typeface="Tahoma" pitchFamily="34" charset="0"/>
              </a:defRPr>
            </a:lvl4pPr>
            <a:lvl5pPr marL="2057400" indent="-228600" defTabSz="931863" eaLnBrk="0" hangingPunct="0">
              <a:defRPr sz="2400">
                <a:solidFill>
                  <a:schemeClr val="tx1"/>
                </a:solidFill>
                <a:latin typeface="Tahoma" pitchFamily="34" charset="0"/>
              </a:defRPr>
            </a:lvl5pPr>
            <a:lvl6pPr marL="2514600" indent="-228600" defTabSz="931863" eaLnBrk="0" fontAlgn="base" hangingPunct="0">
              <a:spcBef>
                <a:spcPct val="0"/>
              </a:spcBef>
              <a:spcAft>
                <a:spcPct val="0"/>
              </a:spcAft>
              <a:defRPr sz="2400">
                <a:solidFill>
                  <a:schemeClr val="tx1"/>
                </a:solidFill>
                <a:latin typeface="Tahoma" pitchFamily="34" charset="0"/>
              </a:defRPr>
            </a:lvl6pPr>
            <a:lvl7pPr marL="2971800" indent="-228600" defTabSz="931863" eaLnBrk="0" fontAlgn="base" hangingPunct="0">
              <a:spcBef>
                <a:spcPct val="0"/>
              </a:spcBef>
              <a:spcAft>
                <a:spcPct val="0"/>
              </a:spcAft>
              <a:defRPr sz="2400">
                <a:solidFill>
                  <a:schemeClr val="tx1"/>
                </a:solidFill>
                <a:latin typeface="Tahoma" pitchFamily="34" charset="0"/>
              </a:defRPr>
            </a:lvl7pPr>
            <a:lvl8pPr marL="3429000" indent="-228600" defTabSz="931863" eaLnBrk="0" fontAlgn="base" hangingPunct="0">
              <a:spcBef>
                <a:spcPct val="0"/>
              </a:spcBef>
              <a:spcAft>
                <a:spcPct val="0"/>
              </a:spcAft>
              <a:defRPr sz="2400">
                <a:solidFill>
                  <a:schemeClr val="tx1"/>
                </a:solidFill>
                <a:latin typeface="Tahoma" pitchFamily="34" charset="0"/>
              </a:defRPr>
            </a:lvl8pPr>
            <a:lvl9pPr marL="3886200" indent="-228600" defTabSz="931863" eaLnBrk="0" fontAlgn="base" hangingPunct="0">
              <a:spcBef>
                <a:spcPct val="0"/>
              </a:spcBef>
              <a:spcAft>
                <a:spcPct val="0"/>
              </a:spcAft>
              <a:defRPr sz="2400">
                <a:solidFill>
                  <a:schemeClr val="tx1"/>
                </a:solidFill>
                <a:latin typeface="Tahoma" pitchFamily="34" charset="0"/>
              </a:defRPr>
            </a:lvl9pPr>
          </a:lstStyle>
          <a:p>
            <a:pPr algn="r"/>
            <a:fld id="{86AFC560-79D9-48C9-8F4B-A64294E73C62}" type="slidenum">
              <a:rPr lang="en-US" sz="1200">
                <a:latin typeface="Times New Roman" pitchFamily="18" charset="0"/>
              </a:rPr>
              <a:pPr algn="r"/>
              <a:t>38</a:t>
            </a:fld>
            <a:endParaRPr lang="en-US" sz="1200">
              <a:latin typeface="Times New Roman" pitchFamily="18" charset="0"/>
            </a:endParaRPr>
          </a:p>
        </p:txBody>
      </p:sp>
      <p:sp>
        <p:nvSpPr>
          <p:cNvPr id="98307" name="Rectangle 2"/>
          <p:cNvSpPr>
            <a:spLocks noChangeArrowheads="1" noTextEdit="1"/>
          </p:cNvSpPr>
          <p:nvPr>
            <p:ph type="sldImg"/>
          </p:nvPr>
        </p:nvSpPr>
        <p:spPr>
          <a:ln/>
        </p:spPr>
      </p:sp>
      <p:sp>
        <p:nvSpPr>
          <p:cNvPr id="983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txBox="1">
            <a:spLocks noGrp="1" noChangeArrowheads="1"/>
          </p:cNvSpPr>
          <p:nvPr/>
        </p:nvSpPr>
        <p:spPr bwMode="auto">
          <a:xfrm>
            <a:off x="3940445" y="8843485"/>
            <a:ext cx="3014393" cy="465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0" tIns="46586" rIns="93170" bIns="46586" anchor="b"/>
          <a:lstStyle>
            <a:lvl1pPr defTabSz="931863" eaLnBrk="0" hangingPunct="0">
              <a:defRPr sz="2400">
                <a:solidFill>
                  <a:schemeClr val="tx1"/>
                </a:solidFill>
                <a:latin typeface="Tahoma" pitchFamily="34" charset="0"/>
              </a:defRPr>
            </a:lvl1pPr>
            <a:lvl2pPr marL="742950" indent="-285750" defTabSz="931863" eaLnBrk="0" hangingPunct="0">
              <a:defRPr sz="2400">
                <a:solidFill>
                  <a:schemeClr val="tx1"/>
                </a:solidFill>
                <a:latin typeface="Tahoma" pitchFamily="34" charset="0"/>
              </a:defRPr>
            </a:lvl2pPr>
            <a:lvl3pPr marL="1143000" indent="-228600" defTabSz="931863" eaLnBrk="0" hangingPunct="0">
              <a:defRPr sz="2400">
                <a:solidFill>
                  <a:schemeClr val="tx1"/>
                </a:solidFill>
                <a:latin typeface="Tahoma" pitchFamily="34" charset="0"/>
              </a:defRPr>
            </a:lvl3pPr>
            <a:lvl4pPr marL="1600200" indent="-228600" defTabSz="931863" eaLnBrk="0" hangingPunct="0">
              <a:defRPr sz="2400">
                <a:solidFill>
                  <a:schemeClr val="tx1"/>
                </a:solidFill>
                <a:latin typeface="Tahoma" pitchFamily="34" charset="0"/>
              </a:defRPr>
            </a:lvl4pPr>
            <a:lvl5pPr marL="2057400" indent="-228600" defTabSz="931863" eaLnBrk="0" hangingPunct="0">
              <a:defRPr sz="2400">
                <a:solidFill>
                  <a:schemeClr val="tx1"/>
                </a:solidFill>
                <a:latin typeface="Tahoma" pitchFamily="34" charset="0"/>
              </a:defRPr>
            </a:lvl5pPr>
            <a:lvl6pPr marL="2514600" indent="-228600" defTabSz="931863" eaLnBrk="0" fontAlgn="base" hangingPunct="0">
              <a:spcBef>
                <a:spcPct val="0"/>
              </a:spcBef>
              <a:spcAft>
                <a:spcPct val="0"/>
              </a:spcAft>
              <a:defRPr sz="2400">
                <a:solidFill>
                  <a:schemeClr val="tx1"/>
                </a:solidFill>
                <a:latin typeface="Tahoma" pitchFamily="34" charset="0"/>
              </a:defRPr>
            </a:lvl6pPr>
            <a:lvl7pPr marL="2971800" indent="-228600" defTabSz="931863" eaLnBrk="0" fontAlgn="base" hangingPunct="0">
              <a:spcBef>
                <a:spcPct val="0"/>
              </a:spcBef>
              <a:spcAft>
                <a:spcPct val="0"/>
              </a:spcAft>
              <a:defRPr sz="2400">
                <a:solidFill>
                  <a:schemeClr val="tx1"/>
                </a:solidFill>
                <a:latin typeface="Tahoma" pitchFamily="34" charset="0"/>
              </a:defRPr>
            </a:lvl7pPr>
            <a:lvl8pPr marL="3429000" indent="-228600" defTabSz="931863" eaLnBrk="0" fontAlgn="base" hangingPunct="0">
              <a:spcBef>
                <a:spcPct val="0"/>
              </a:spcBef>
              <a:spcAft>
                <a:spcPct val="0"/>
              </a:spcAft>
              <a:defRPr sz="2400">
                <a:solidFill>
                  <a:schemeClr val="tx1"/>
                </a:solidFill>
                <a:latin typeface="Tahoma" pitchFamily="34" charset="0"/>
              </a:defRPr>
            </a:lvl8pPr>
            <a:lvl9pPr marL="3886200" indent="-228600" defTabSz="931863" eaLnBrk="0" fontAlgn="base" hangingPunct="0">
              <a:spcBef>
                <a:spcPct val="0"/>
              </a:spcBef>
              <a:spcAft>
                <a:spcPct val="0"/>
              </a:spcAft>
              <a:defRPr sz="2400">
                <a:solidFill>
                  <a:schemeClr val="tx1"/>
                </a:solidFill>
                <a:latin typeface="Tahoma" pitchFamily="34" charset="0"/>
              </a:defRPr>
            </a:lvl9pPr>
          </a:lstStyle>
          <a:p>
            <a:pPr algn="r"/>
            <a:fld id="{394A88A8-FFAC-417C-A7FA-2E64D6560D73}" type="slidenum">
              <a:rPr lang="en-US" sz="1200">
                <a:latin typeface="Times New Roman" pitchFamily="18" charset="0"/>
              </a:rPr>
              <a:pPr algn="r"/>
              <a:t>39</a:t>
            </a:fld>
            <a:endParaRPr lang="en-US" sz="1200">
              <a:latin typeface="Times New Roman" pitchFamily="18" charset="0"/>
            </a:endParaRPr>
          </a:p>
        </p:txBody>
      </p:sp>
      <p:sp>
        <p:nvSpPr>
          <p:cNvPr id="99331" name="Rectangle 2"/>
          <p:cNvSpPr>
            <a:spLocks noChangeArrowheads="1" noTextEdit="1"/>
          </p:cNvSpPr>
          <p:nvPr>
            <p:ph type="sldImg"/>
          </p:nvPr>
        </p:nvSpPr>
        <p:spPr>
          <a:xfrm>
            <a:off x="1150938" y="698500"/>
            <a:ext cx="4652962" cy="3490913"/>
          </a:xfrm>
          <a:ln/>
        </p:spPr>
      </p:sp>
      <p:sp>
        <p:nvSpPr>
          <p:cNvPr id="99332" name="Rectangle 3"/>
          <p:cNvSpPr>
            <a:spLocks noGrp="1" noChangeArrowheads="1"/>
          </p:cNvSpPr>
          <p:nvPr>
            <p:ph type="body" idx="1"/>
          </p:nvPr>
        </p:nvSpPr>
        <p:spPr>
          <a:xfrm>
            <a:off x="696114" y="4422543"/>
            <a:ext cx="5562610" cy="418733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 y="304800"/>
            <a:ext cx="8763000" cy="609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04800" y="1295400"/>
            <a:ext cx="4114800" cy="5181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572000" y="1295400"/>
            <a:ext cx="4114800" cy="2514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0" y="3962400"/>
            <a:ext cx="4114800" cy="2514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2059"/>
          <p:cNvSpPr>
            <a:spLocks noGrp="1" noChangeArrowheads="1"/>
          </p:cNvSpPr>
          <p:nvPr>
            <p:ph type="dt" sz="half" idx="10"/>
          </p:nvPr>
        </p:nvSpPr>
        <p:spPr>
          <a:ln/>
        </p:spPr>
        <p:txBody>
          <a:bodyPr/>
          <a:lstStyle>
            <a:lvl1pPr>
              <a:defRPr/>
            </a:lvl1pPr>
          </a:lstStyle>
          <a:p>
            <a:pPr>
              <a:defRPr/>
            </a:pPr>
            <a:fld id="{CC5642F7-9192-42E7-8A83-72E9A4B0DFA0}" type="datetime1">
              <a:rPr lang="en-US"/>
              <a:pPr>
                <a:defRPr/>
              </a:pPr>
              <a:t>8/19/2023</a:t>
            </a:fld>
            <a:endParaRPr lang="en-US"/>
          </a:p>
        </p:txBody>
      </p:sp>
      <p:sp>
        <p:nvSpPr>
          <p:cNvPr id="7" name="Rectangle 2060"/>
          <p:cNvSpPr>
            <a:spLocks noGrp="1" noChangeArrowheads="1"/>
          </p:cNvSpPr>
          <p:nvPr>
            <p:ph type="ftr" sz="quarter" idx="11"/>
          </p:nvPr>
        </p:nvSpPr>
        <p:spPr>
          <a:ln/>
        </p:spPr>
        <p:txBody>
          <a:bodyPr/>
          <a:lstStyle>
            <a:lvl1pPr>
              <a:defRPr/>
            </a:lvl1pPr>
          </a:lstStyle>
          <a:p>
            <a:pPr>
              <a:defRPr/>
            </a:pPr>
            <a:r>
              <a:rPr lang="en-US"/>
              <a:t>Data Mining: Concepts and Techniques</a:t>
            </a:r>
          </a:p>
        </p:txBody>
      </p:sp>
      <p:sp>
        <p:nvSpPr>
          <p:cNvPr id="8" name="Rectangle 2061"/>
          <p:cNvSpPr>
            <a:spLocks noGrp="1" noChangeArrowheads="1"/>
          </p:cNvSpPr>
          <p:nvPr>
            <p:ph type="sldNum" sz="quarter" idx="12"/>
          </p:nvPr>
        </p:nvSpPr>
        <p:spPr>
          <a:ln/>
        </p:spPr>
        <p:txBody>
          <a:bodyPr/>
          <a:lstStyle>
            <a:lvl1pPr>
              <a:defRPr/>
            </a:lvl1pPr>
          </a:lstStyle>
          <a:p>
            <a:pPr>
              <a:defRPr/>
            </a:pPr>
            <a:fld id="{135D3343-A9B7-40E9-8081-D98D44B8A909}" type="slidenum">
              <a:rPr lang="en-US"/>
              <a:pPr>
                <a:defRPr/>
              </a:pPr>
              <a:t>‹#›</a:t>
            </a:fld>
            <a:endParaRPr lang="en-US"/>
          </a:p>
        </p:txBody>
      </p:sp>
    </p:spTree>
    <p:extLst>
      <p:ext uri="{BB962C8B-B14F-4D97-AF65-F5344CB8AC3E}">
        <p14:creationId xmlns:p14="http://schemas.microsoft.com/office/powerpoint/2010/main" val="1751846300"/>
      </p:ext>
    </p:extLst>
  </p:cSld>
  <p:clrMapOvr>
    <a:masterClrMapping/>
  </p:clrMapOvr>
  <p:transition>
    <p:zo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8/19/2023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20.w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9.wmf"/><Relationship Id="rId5" Type="http://schemas.openxmlformats.org/officeDocument/2006/relationships/oleObject" Target="../embeddings/oleObject2.bin"/><Relationship Id="rId4" Type="http://schemas.openxmlformats.org/officeDocument/2006/relationships/image" Target="../media/image18.wmf"/></Relationships>
</file>

<file path=ppt/slides/_rels/slide23.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notesSlide" Target="../notesSlides/notesSlide3.xml"/><Relationship Id="rId7" Type="http://schemas.openxmlformats.org/officeDocument/2006/relationships/image" Target="../media/image21.wmf"/><Relationship Id="rId2" Type="http://schemas.openxmlformats.org/officeDocument/2006/relationships/slideLayout" Target="../slideLayouts/slideLayout12.xml"/><Relationship Id="rId1" Type="http://schemas.openxmlformats.org/officeDocument/2006/relationships/vmlDrawing" Target="../drawings/vmlDrawing2.vml"/><Relationship Id="rId6" Type="http://schemas.openxmlformats.org/officeDocument/2006/relationships/oleObject" Target="../embeddings/oleObject4.bin"/><Relationship Id="rId5" Type="http://schemas.openxmlformats.org/officeDocument/2006/relationships/image" Target="../media/image24.png"/><Relationship Id="rId10" Type="http://schemas.openxmlformats.org/officeDocument/2006/relationships/image" Target="../media/image25.png"/><Relationship Id="rId4" Type="http://schemas.openxmlformats.org/officeDocument/2006/relationships/image" Target="../media/image23.png"/><Relationship Id="rId9" Type="http://schemas.openxmlformats.org/officeDocument/2006/relationships/image" Target="../media/image22.wmf"/></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wmf"/></Relationships>
</file>

<file path=ppt/slides/_rels/slide2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8" Type="http://schemas.openxmlformats.org/officeDocument/2006/relationships/image" Target="../media/image37.wmf"/><Relationship Id="rId3" Type="http://schemas.openxmlformats.org/officeDocument/2006/relationships/oleObject" Target="../embeddings/oleObject7.bin"/><Relationship Id="rId7" Type="http://schemas.openxmlformats.org/officeDocument/2006/relationships/oleObject" Target="../embeddings/oleObject9.bin"/><Relationship Id="rId12" Type="http://schemas.openxmlformats.org/officeDocument/2006/relationships/image" Target="../media/image39.w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36.wmf"/><Relationship Id="rId11" Type="http://schemas.openxmlformats.org/officeDocument/2006/relationships/oleObject" Target="../embeddings/oleObject11.bin"/><Relationship Id="rId5" Type="http://schemas.openxmlformats.org/officeDocument/2006/relationships/oleObject" Target="../embeddings/oleObject8.bin"/><Relationship Id="rId10" Type="http://schemas.openxmlformats.org/officeDocument/2006/relationships/image" Target="../media/image38.wmf"/><Relationship Id="rId4" Type="http://schemas.openxmlformats.org/officeDocument/2006/relationships/image" Target="../media/image35.wmf"/><Relationship Id="rId9" Type="http://schemas.openxmlformats.org/officeDocument/2006/relationships/oleObject" Target="../embeddings/oleObject10.bin"/></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0600"/>
          </a:xfrm>
          <a:solidFill>
            <a:srgbClr val="C00000"/>
          </a:solidFill>
        </p:spPr>
        <p:txBody>
          <a:bodyPr>
            <a:normAutofit fontScale="90000"/>
          </a:bodyPr>
          <a:lstStyle/>
          <a:p>
            <a:r>
              <a:rPr lang="en-US" sz="3200" b="1" dirty="0">
                <a:solidFill>
                  <a:schemeClr val="bg1"/>
                </a:solidFill>
                <a:latin typeface="Bookman Old Style" pitchFamily="18" charset="0"/>
              </a:rPr>
              <a:t>Data-Preprocessing: Begin before you think you’re ready…</a:t>
            </a:r>
          </a:p>
        </p:txBody>
      </p:sp>
      <p:sp>
        <p:nvSpPr>
          <p:cNvPr id="5" name="TextBox 4"/>
          <p:cNvSpPr txBox="1"/>
          <p:nvPr/>
        </p:nvSpPr>
        <p:spPr>
          <a:xfrm>
            <a:off x="685800" y="5486400"/>
            <a:ext cx="8077200" cy="1477328"/>
          </a:xfrm>
          <a:prstGeom prst="rect">
            <a:avLst/>
          </a:prstGeom>
          <a:noFill/>
        </p:spPr>
        <p:txBody>
          <a:bodyPr wrap="square" rtlCol="0">
            <a:spAutoFit/>
          </a:bodyPr>
          <a:lstStyle/>
          <a:p>
            <a:r>
              <a:rPr lang="en-US" b="1" dirty="0">
                <a:solidFill>
                  <a:srgbClr val="7030A0"/>
                </a:solidFill>
                <a:latin typeface="Bookman Old Style" pitchFamily="18" charset="0"/>
              </a:rPr>
              <a:t>“If 80 percent of our work is data preparation, then ensuring data quality is the important work of a machine learning team</a:t>
            </a:r>
            <a:r>
              <a:rPr lang="en-US" b="1" dirty="0" smtClean="0">
                <a:solidFill>
                  <a:srgbClr val="7030A0"/>
                </a:solidFill>
                <a:latin typeface="Bookman Old Style" pitchFamily="18" charset="0"/>
              </a:rPr>
              <a:t>.”</a:t>
            </a:r>
          </a:p>
          <a:p>
            <a:endParaRPr lang="en-US" dirty="0">
              <a:solidFill>
                <a:srgbClr val="7030A0"/>
              </a:solidFill>
              <a:latin typeface="Bookman Old Style" pitchFamily="18" charset="0"/>
            </a:endParaRPr>
          </a:p>
          <a:p>
            <a:r>
              <a:rPr lang="en-US" dirty="0" smtClean="0">
                <a:solidFill>
                  <a:srgbClr val="7030A0"/>
                </a:solidFill>
                <a:latin typeface="Bookman Old Style" pitchFamily="18" charset="0"/>
              </a:rPr>
              <a:t>							</a:t>
            </a:r>
            <a:endParaRPr lang="en-US" dirty="0">
              <a:solidFill>
                <a:srgbClr val="7030A0"/>
              </a:solidFill>
              <a:latin typeface="Bookman Old Style" pitchFamily="18" charset="0"/>
            </a:endParaRPr>
          </a:p>
          <a:p>
            <a:endParaRPr lang="en-IN" dirty="0"/>
          </a:p>
        </p:txBody>
      </p:sp>
      <p:pic>
        <p:nvPicPr>
          <p:cNvPr id="1029" name="Picture 5"/>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219200" y="1219200"/>
            <a:ext cx="6667500" cy="406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485488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15962"/>
          </a:xfrm>
          <a:solidFill>
            <a:srgbClr val="C00000"/>
          </a:solidFill>
        </p:spPr>
        <p:txBody>
          <a:bodyPr>
            <a:noAutofit/>
          </a:bodyPr>
          <a:lstStyle/>
          <a:p>
            <a:r>
              <a:rPr lang="en-US" sz="3200" b="1" dirty="0" smtClean="0">
                <a:solidFill>
                  <a:schemeClr val="bg1"/>
                </a:solidFill>
                <a:latin typeface="Bookman Old Style" pitchFamily="18" charset="0"/>
              </a:rPr>
              <a:t>Data Cleaning</a:t>
            </a:r>
            <a:endParaRPr lang="en-IN" sz="3200" b="1" dirty="0">
              <a:solidFill>
                <a:schemeClr val="bg1"/>
              </a:solidFill>
              <a:latin typeface="Bookman Old Style" pitchFamily="18" charset="0"/>
            </a:endParaRPr>
          </a:p>
        </p:txBody>
      </p:sp>
      <p:sp>
        <p:nvSpPr>
          <p:cNvPr id="3" name="Content Placeholder 2"/>
          <p:cNvSpPr>
            <a:spLocks noGrp="1"/>
          </p:cNvSpPr>
          <p:nvPr>
            <p:ph idx="1"/>
          </p:nvPr>
        </p:nvSpPr>
        <p:spPr>
          <a:xfrm>
            <a:off x="457200" y="914400"/>
            <a:ext cx="8229600" cy="5715000"/>
          </a:xfrm>
        </p:spPr>
        <p:txBody>
          <a:bodyPr>
            <a:normAutofit/>
          </a:bodyPr>
          <a:lstStyle/>
          <a:p>
            <a:pPr marL="0" indent="0">
              <a:buNone/>
            </a:pPr>
            <a:endParaRPr lang="en-US" sz="1600" b="1" dirty="0" smtClean="0">
              <a:solidFill>
                <a:srgbClr val="C00000"/>
              </a:solidFill>
              <a:latin typeface="Bookman Old Style" pitchFamily="18" charset="0"/>
            </a:endParaRPr>
          </a:p>
          <a:p>
            <a:pPr marL="0" indent="0" algn="ctr">
              <a:buNone/>
            </a:pPr>
            <a:r>
              <a:rPr lang="en-IN" sz="1600" b="1" dirty="0">
                <a:solidFill>
                  <a:schemeClr val="tx2">
                    <a:lumMod val="60000"/>
                    <a:lumOff val="40000"/>
                  </a:schemeClr>
                </a:solidFill>
                <a:latin typeface="Bookman Old Style" pitchFamily="18" charset="0"/>
              </a:rPr>
              <a:t>‘garbage in, garbage out</a:t>
            </a:r>
            <a:r>
              <a:rPr lang="en-IN" sz="1600" b="1" dirty="0" smtClean="0">
                <a:solidFill>
                  <a:schemeClr val="tx2">
                    <a:lumMod val="60000"/>
                    <a:lumOff val="40000"/>
                  </a:schemeClr>
                </a:solidFill>
                <a:latin typeface="Bookman Old Style" pitchFamily="18" charset="0"/>
              </a:rPr>
              <a:t>’ - GIGO</a:t>
            </a:r>
            <a:endParaRPr lang="en-US" sz="1600" b="1" dirty="0">
              <a:solidFill>
                <a:schemeClr val="tx2">
                  <a:lumMod val="60000"/>
                  <a:lumOff val="40000"/>
                </a:schemeClr>
              </a:solidFill>
              <a:latin typeface="Bookman Old Style" pitchFamily="18" charset="0"/>
            </a:endParaRPr>
          </a:p>
          <a:p>
            <a:pPr marL="0" indent="0">
              <a:buNone/>
            </a:pPr>
            <a:endParaRPr lang="en-US" sz="1600" b="1" dirty="0" smtClean="0">
              <a:solidFill>
                <a:srgbClr val="C00000"/>
              </a:solidFill>
              <a:latin typeface="Bookman Old Style" pitchFamily="18" charset="0"/>
            </a:endParaRPr>
          </a:p>
          <a:p>
            <a:pPr marL="0" indent="0">
              <a:buNone/>
            </a:pPr>
            <a:endParaRPr lang="en-US" sz="1600" b="1" dirty="0" smtClean="0">
              <a:solidFill>
                <a:srgbClr val="C00000"/>
              </a:solidFill>
              <a:latin typeface="Bookman Old Style" pitchFamily="18" charset="0"/>
            </a:endParaRPr>
          </a:p>
          <a:p>
            <a:pPr marL="0" indent="0">
              <a:buNone/>
            </a:pPr>
            <a:r>
              <a:rPr lang="en-US" sz="1600" b="1" dirty="0" smtClean="0">
                <a:solidFill>
                  <a:srgbClr val="C00000"/>
                </a:solidFill>
                <a:latin typeface="Bookman Old Style" pitchFamily="18" charset="0"/>
              </a:rPr>
              <a:t>Data Cleaning Tasks:</a:t>
            </a:r>
          </a:p>
          <a:p>
            <a:pPr marL="0" indent="0">
              <a:buNone/>
            </a:pPr>
            <a:endParaRPr lang="en-US" sz="1600" b="1" dirty="0" smtClean="0">
              <a:solidFill>
                <a:srgbClr val="C00000"/>
              </a:solidFill>
              <a:latin typeface="Bookman Old Style" pitchFamily="18" charset="0"/>
            </a:endParaRPr>
          </a:p>
          <a:p>
            <a:pPr>
              <a:lnSpc>
                <a:spcPct val="200000"/>
              </a:lnSpc>
              <a:buClr>
                <a:srgbClr val="0070C0"/>
              </a:buClr>
              <a:buFont typeface="Wingdings" pitchFamily="2" charset="2"/>
              <a:buChar char="§"/>
            </a:pPr>
            <a:r>
              <a:rPr lang="en-US" sz="1600" dirty="0">
                <a:solidFill>
                  <a:srgbClr val="002060"/>
                </a:solidFill>
                <a:latin typeface="Bookman Old Style" pitchFamily="18" charset="0"/>
              </a:rPr>
              <a:t>M</a:t>
            </a:r>
            <a:r>
              <a:rPr lang="en-US" sz="1600" dirty="0" smtClean="0">
                <a:solidFill>
                  <a:srgbClr val="002060"/>
                </a:solidFill>
                <a:latin typeface="Bookman Old Style" pitchFamily="18" charset="0"/>
              </a:rPr>
              <a:t>issing Data</a:t>
            </a:r>
          </a:p>
          <a:p>
            <a:pPr>
              <a:lnSpc>
                <a:spcPct val="200000"/>
              </a:lnSpc>
              <a:buClr>
                <a:srgbClr val="0070C0"/>
              </a:buClr>
              <a:buFont typeface="Wingdings" pitchFamily="2" charset="2"/>
              <a:buChar char="§"/>
            </a:pPr>
            <a:r>
              <a:rPr lang="en-US" sz="1600" dirty="0" smtClean="0">
                <a:solidFill>
                  <a:srgbClr val="002060"/>
                </a:solidFill>
                <a:latin typeface="Bookman Old Style" pitchFamily="18" charset="0"/>
              </a:rPr>
              <a:t>Noisy data </a:t>
            </a:r>
          </a:p>
          <a:p>
            <a:pPr>
              <a:lnSpc>
                <a:spcPct val="200000"/>
              </a:lnSpc>
              <a:buClr>
                <a:srgbClr val="0070C0"/>
              </a:buClr>
              <a:buFont typeface="Wingdings" pitchFamily="2" charset="2"/>
              <a:buChar char="§"/>
            </a:pPr>
            <a:r>
              <a:rPr lang="en-US" sz="1600" dirty="0" smtClean="0">
                <a:solidFill>
                  <a:srgbClr val="002060"/>
                </a:solidFill>
                <a:latin typeface="Bookman Old Style" pitchFamily="18" charset="0"/>
              </a:rPr>
              <a:t>Structural </a:t>
            </a:r>
            <a:r>
              <a:rPr lang="en-US" sz="1600" dirty="0">
                <a:solidFill>
                  <a:srgbClr val="002060"/>
                </a:solidFill>
                <a:latin typeface="Bookman Old Style" pitchFamily="18" charset="0"/>
              </a:rPr>
              <a:t>errors</a:t>
            </a:r>
          </a:p>
          <a:p>
            <a:pPr>
              <a:lnSpc>
                <a:spcPct val="200000"/>
              </a:lnSpc>
              <a:buClr>
                <a:srgbClr val="0070C0"/>
              </a:buClr>
              <a:buFont typeface="Wingdings" pitchFamily="2" charset="2"/>
              <a:buChar char="§"/>
            </a:pPr>
            <a:r>
              <a:rPr lang="en-US" sz="1600" dirty="0" smtClean="0">
                <a:solidFill>
                  <a:srgbClr val="002060"/>
                </a:solidFill>
                <a:latin typeface="Bookman Old Style" pitchFamily="18" charset="0"/>
              </a:rPr>
              <a:t>Removing </a:t>
            </a:r>
            <a:r>
              <a:rPr lang="en-US" sz="1600" dirty="0">
                <a:solidFill>
                  <a:srgbClr val="002060"/>
                </a:solidFill>
                <a:latin typeface="Bookman Old Style" pitchFamily="18" charset="0"/>
              </a:rPr>
              <a:t>outliers</a:t>
            </a:r>
            <a:endParaRPr lang="en-IN" sz="1600" b="1" dirty="0">
              <a:solidFill>
                <a:srgbClr val="002060"/>
              </a:solidFill>
              <a:latin typeface="Bookman Old Style" pitchFamily="18" charset="0"/>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2590800"/>
            <a:ext cx="5105400" cy="35520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482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fade">
                                      <p:cBhvr>
                                        <p:cTn id="17" dur="500"/>
                                        <p:tgtEl>
                                          <p:spTgt spid="3">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fade">
                                      <p:cBhvr>
                                        <p:cTn id="22" dur="500"/>
                                        <p:tgtEl>
                                          <p:spTgt spid="3">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500"/>
                                        <p:tgtEl>
                                          <p:spTgt spid="3">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9" end="9"/>
                                            </p:txEl>
                                          </p:spTgt>
                                        </p:tgtEl>
                                        <p:attrNameLst>
                                          <p:attrName>style.visibility</p:attrName>
                                        </p:attrNameLst>
                                      </p:cBhvr>
                                      <p:to>
                                        <p:strVal val="visible"/>
                                      </p:to>
                                    </p:set>
                                    <p:animEffect transition="in" filter="fade">
                                      <p:cBhvr>
                                        <p:cTn id="32" dur="500"/>
                                        <p:tgtEl>
                                          <p:spTgt spid="3">
                                            <p:txEl>
                                              <p:pRg st="9" end="9"/>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fade">
                                      <p:cBhvr>
                                        <p:cTn id="3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63562"/>
          </a:xfrm>
          <a:solidFill>
            <a:srgbClr val="C00000"/>
          </a:solidFill>
        </p:spPr>
        <p:txBody>
          <a:bodyPr>
            <a:noAutofit/>
          </a:bodyPr>
          <a:lstStyle/>
          <a:p>
            <a:r>
              <a:rPr lang="en-US" sz="3200" b="1" dirty="0" smtClean="0">
                <a:solidFill>
                  <a:schemeClr val="bg1"/>
                </a:solidFill>
                <a:latin typeface="Bookman Old Style" pitchFamily="18" charset="0"/>
              </a:rPr>
              <a:t>Missing Data</a:t>
            </a:r>
            <a:endParaRPr lang="en-IN" sz="3200" b="1" dirty="0">
              <a:solidFill>
                <a:schemeClr val="bg1"/>
              </a:solidFill>
              <a:latin typeface="Bookman Old Style" pitchFamily="18" charset="0"/>
            </a:endParaRPr>
          </a:p>
        </p:txBody>
      </p:sp>
      <p:sp>
        <p:nvSpPr>
          <p:cNvPr id="3" name="Content Placeholder 2"/>
          <p:cNvSpPr>
            <a:spLocks noGrp="1"/>
          </p:cNvSpPr>
          <p:nvPr>
            <p:ph idx="1"/>
          </p:nvPr>
        </p:nvSpPr>
        <p:spPr>
          <a:xfrm>
            <a:off x="457200" y="990600"/>
            <a:ext cx="8382000" cy="5562600"/>
          </a:xfrm>
        </p:spPr>
        <p:txBody>
          <a:bodyPr>
            <a:noAutofit/>
          </a:bodyPr>
          <a:lstStyle/>
          <a:p>
            <a:pPr>
              <a:lnSpc>
                <a:spcPct val="200000"/>
              </a:lnSpc>
            </a:pPr>
            <a:r>
              <a:rPr lang="en-US" sz="1600" dirty="0">
                <a:solidFill>
                  <a:srgbClr val="002060"/>
                </a:solidFill>
                <a:latin typeface="Bookman Old Style" pitchFamily="18" charset="0"/>
              </a:rPr>
              <a:t>Data is not always available</a:t>
            </a:r>
          </a:p>
          <a:p>
            <a:pPr lvl="1">
              <a:lnSpc>
                <a:spcPct val="200000"/>
              </a:lnSpc>
              <a:buFont typeface="Wingdings" pitchFamily="2" charset="2"/>
              <a:buChar char="§"/>
            </a:pPr>
            <a:r>
              <a:rPr lang="en-US" sz="1600" dirty="0" smtClean="0">
                <a:solidFill>
                  <a:schemeClr val="accent4">
                    <a:lumMod val="75000"/>
                  </a:schemeClr>
                </a:solidFill>
                <a:latin typeface="Bookman Old Style" pitchFamily="18" charset="0"/>
              </a:rPr>
              <a:t>E.g</a:t>
            </a:r>
            <a:r>
              <a:rPr lang="en-US" sz="1600" dirty="0">
                <a:solidFill>
                  <a:schemeClr val="accent4">
                    <a:lumMod val="75000"/>
                  </a:schemeClr>
                </a:solidFill>
                <a:latin typeface="Bookman Old Style" pitchFamily="18" charset="0"/>
              </a:rPr>
              <a:t>., many tuples have no recorded value for several attributes, such </a:t>
            </a:r>
            <a:r>
              <a:rPr lang="en-US" sz="1600" dirty="0" smtClean="0">
                <a:solidFill>
                  <a:schemeClr val="accent4">
                    <a:lumMod val="75000"/>
                  </a:schemeClr>
                </a:solidFill>
                <a:latin typeface="Bookman Old Style" pitchFamily="18" charset="0"/>
              </a:rPr>
              <a:t>as customer </a:t>
            </a:r>
            <a:r>
              <a:rPr lang="en-US" sz="1600" dirty="0">
                <a:solidFill>
                  <a:schemeClr val="accent4">
                    <a:lumMod val="75000"/>
                  </a:schemeClr>
                </a:solidFill>
                <a:latin typeface="Bookman Old Style" pitchFamily="18" charset="0"/>
              </a:rPr>
              <a:t>income in sales </a:t>
            </a:r>
            <a:r>
              <a:rPr lang="en-US" sz="1600" dirty="0" smtClean="0">
                <a:solidFill>
                  <a:schemeClr val="accent4">
                    <a:lumMod val="75000"/>
                  </a:schemeClr>
                </a:solidFill>
                <a:latin typeface="Bookman Old Style" pitchFamily="18" charset="0"/>
              </a:rPr>
              <a:t>data.</a:t>
            </a:r>
            <a:endParaRPr lang="en-US" sz="1600" dirty="0">
              <a:solidFill>
                <a:schemeClr val="accent4">
                  <a:lumMod val="75000"/>
                </a:schemeClr>
              </a:solidFill>
              <a:latin typeface="Bookman Old Style" pitchFamily="18" charset="0"/>
            </a:endParaRPr>
          </a:p>
          <a:p>
            <a:pPr>
              <a:lnSpc>
                <a:spcPct val="200000"/>
              </a:lnSpc>
            </a:pPr>
            <a:r>
              <a:rPr lang="en-US" sz="1600" dirty="0">
                <a:solidFill>
                  <a:srgbClr val="002060"/>
                </a:solidFill>
                <a:latin typeface="Bookman Old Style" pitchFamily="18" charset="0"/>
              </a:rPr>
              <a:t>Missing data may be due to </a:t>
            </a:r>
          </a:p>
          <a:p>
            <a:pPr lvl="1">
              <a:lnSpc>
                <a:spcPct val="200000"/>
              </a:lnSpc>
              <a:buFont typeface="Wingdings" pitchFamily="2" charset="2"/>
              <a:buChar char="§"/>
            </a:pPr>
            <a:r>
              <a:rPr lang="en-IN" sz="1600" dirty="0" smtClean="0">
                <a:solidFill>
                  <a:schemeClr val="accent4">
                    <a:lumMod val="75000"/>
                  </a:schemeClr>
                </a:solidFill>
                <a:latin typeface="Bookman Old Style" pitchFamily="18" charset="0"/>
              </a:rPr>
              <a:t>equipment malfunction</a:t>
            </a:r>
          </a:p>
          <a:p>
            <a:pPr lvl="1">
              <a:lnSpc>
                <a:spcPct val="200000"/>
              </a:lnSpc>
              <a:buSzPct val="100000"/>
              <a:buFont typeface="Wingdings" pitchFamily="2" charset="2"/>
              <a:buChar char="§"/>
            </a:pPr>
            <a:r>
              <a:rPr lang="en-US" sz="1600" dirty="0" smtClean="0">
                <a:solidFill>
                  <a:schemeClr val="accent4">
                    <a:lumMod val="75000"/>
                  </a:schemeClr>
                </a:solidFill>
                <a:latin typeface="Bookman Old Style" pitchFamily="18" charset="0"/>
              </a:rPr>
              <a:t>inconsistent </a:t>
            </a:r>
            <a:r>
              <a:rPr lang="en-US" sz="1600" dirty="0">
                <a:solidFill>
                  <a:schemeClr val="accent4">
                    <a:lumMod val="75000"/>
                  </a:schemeClr>
                </a:solidFill>
                <a:latin typeface="Bookman Old Style" pitchFamily="18" charset="0"/>
              </a:rPr>
              <a:t>with other recorded data and thus </a:t>
            </a:r>
            <a:r>
              <a:rPr lang="en-US" sz="1600" dirty="0" smtClean="0">
                <a:solidFill>
                  <a:schemeClr val="accent4">
                    <a:lumMod val="75000"/>
                  </a:schemeClr>
                </a:solidFill>
                <a:latin typeface="Bookman Old Style" pitchFamily="18" charset="0"/>
              </a:rPr>
              <a:t>deleted</a:t>
            </a:r>
          </a:p>
          <a:p>
            <a:pPr lvl="1">
              <a:lnSpc>
                <a:spcPct val="200000"/>
              </a:lnSpc>
              <a:buSzPct val="100000"/>
              <a:buFont typeface="Wingdings" pitchFamily="2" charset="2"/>
              <a:buChar char="§"/>
            </a:pPr>
            <a:r>
              <a:rPr lang="en-US" sz="1600" dirty="0" smtClean="0">
                <a:solidFill>
                  <a:schemeClr val="accent4">
                    <a:lumMod val="75000"/>
                  </a:schemeClr>
                </a:solidFill>
                <a:latin typeface="Bookman Old Style" pitchFamily="18" charset="0"/>
              </a:rPr>
              <a:t>data </a:t>
            </a:r>
            <a:r>
              <a:rPr lang="en-US" sz="1600" dirty="0">
                <a:solidFill>
                  <a:schemeClr val="accent4">
                    <a:lumMod val="75000"/>
                  </a:schemeClr>
                </a:solidFill>
                <a:latin typeface="Bookman Old Style" pitchFamily="18" charset="0"/>
              </a:rPr>
              <a:t>not entered due to </a:t>
            </a:r>
            <a:r>
              <a:rPr lang="en-US" sz="1600" dirty="0" smtClean="0">
                <a:solidFill>
                  <a:schemeClr val="accent4">
                    <a:lumMod val="75000"/>
                  </a:schemeClr>
                </a:solidFill>
                <a:latin typeface="Bookman Old Style" pitchFamily="18" charset="0"/>
              </a:rPr>
              <a:t>misunderstanding</a:t>
            </a:r>
          </a:p>
          <a:p>
            <a:pPr lvl="1">
              <a:lnSpc>
                <a:spcPct val="200000"/>
              </a:lnSpc>
              <a:buSzPct val="100000"/>
              <a:buFont typeface="Wingdings" pitchFamily="2" charset="2"/>
              <a:buChar char="§"/>
            </a:pPr>
            <a:r>
              <a:rPr lang="en-US" sz="1600" dirty="0" smtClean="0">
                <a:solidFill>
                  <a:schemeClr val="accent4">
                    <a:lumMod val="75000"/>
                  </a:schemeClr>
                </a:solidFill>
                <a:latin typeface="Bookman Old Style" pitchFamily="18" charset="0"/>
              </a:rPr>
              <a:t>certain </a:t>
            </a:r>
            <a:r>
              <a:rPr lang="en-US" sz="1600" dirty="0">
                <a:solidFill>
                  <a:schemeClr val="accent4">
                    <a:lumMod val="75000"/>
                  </a:schemeClr>
                </a:solidFill>
                <a:latin typeface="Bookman Old Style" pitchFamily="18" charset="0"/>
              </a:rPr>
              <a:t>data may not be considered important at the time of </a:t>
            </a:r>
            <a:r>
              <a:rPr lang="en-US" sz="1600" dirty="0" smtClean="0">
                <a:solidFill>
                  <a:schemeClr val="accent4">
                    <a:lumMod val="75000"/>
                  </a:schemeClr>
                </a:solidFill>
                <a:latin typeface="Bookman Old Style" pitchFamily="18" charset="0"/>
              </a:rPr>
              <a:t>entry</a:t>
            </a:r>
          </a:p>
          <a:p>
            <a:pPr lvl="1">
              <a:lnSpc>
                <a:spcPct val="200000"/>
              </a:lnSpc>
              <a:buSzPct val="100000"/>
              <a:buFont typeface="Wingdings" pitchFamily="2" charset="2"/>
              <a:buChar char="§"/>
            </a:pPr>
            <a:r>
              <a:rPr lang="en-US" sz="1600" dirty="0" smtClean="0">
                <a:solidFill>
                  <a:schemeClr val="accent4">
                    <a:lumMod val="75000"/>
                  </a:schemeClr>
                </a:solidFill>
                <a:latin typeface="Bookman Old Style" pitchFamily="18" charset="0"/>
              </a:rPr>
              <a:t> not </a:t>
            </a:r>
            <a:r>
              <a:rPr lang="en-US" sz="1600" dirty="0">
                <a:solidFill>
                  <a:schemeClr val="accent4">
                    <a:lumMod val="75000"/>
                  </a:schemeClr>
                </a:solidFill>
                <a:latin typeface="Bookman Old Style" pitchFamily="18" charset="0"/>
              </a:rPr>
              <a:t>register history or changes of the </a:t>
            </a:r>
            <a:r>
              <a:rPr lang="en-US" sz="1600" dirty="0" smtClean="0">
                <a:solidFill>
                  <a:schemeClr val="accent4">
                    <a:lumMod val="75000"/>
                  </a:schemeClr>
                </a:solidFill>
                <a:latin typeface="Bookman Old Style" pitchFamily="18" charset="0"/>
              </a:rPr>
              <a:t>data</a:t>
            </a:r>
            <a:endParaRPr lang="en-US" sz="1600" dirty="0">
              <a:solidFill>
                <a:schemeClr val="accent4">
                  <a:lumMod val="75000"/>
                </a:schemeClr>
              </a:solidFill>
              <a:latin typeface="Bookman Old Style" pitchFamily="18" charset="0"/>
            </a:endParaRPr>
          </a:p>
          <a:p>
            <a:pPr>
              <a:lnSpc>
                <a:spcPct val="200000"/>
              </a:lnSpc>
            </a:pPr>
            <a:r>
              <a:rPr lang="en-US" sz="1600" dirty="0">
                <a:solidFill>
                  <a:srgbClr val="002060"/>
                </a:solidFill>
                <a:latin typeface="Bookman Old Style" pitchFamily="18" charset="0"/>
              </a:rPr>
              <a:t>Missing data may need to be inferred.</a:t>
            </a:r>
            <a:endParaRPr lang="en-IN" sz="1600" dirty="0">
              <a:solidFill>
                <a:srgbClr val="002060"/>
              </a:solidFill>
              <a:latin typeface="Bookman Old Style" pitchFamily="18" charset="0"/>
            </a:endParaRPr>
          </a:p>
        </p:txBody>
      </p:sp>
    </p:spTree>
    <p:extLst>
      <p:ext uri="{BB962C8B-B14F-4D97-AF65-F5344CB8AC3E}">
        <p14:creationId xmlns:p14="http://schemas.microsoft.com/office/powerpoint/2010/main" val="1449140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 y="0"/>
            <a:ext cx="9124950" cy="639762"/>
          </a:xfrm>
          <a:solidFill>
            <a:srgbClr val="C00000"/>
          </a:solidFill>
        </p:spPr>
        <p:txBody>
          <a:bodyPr>
            <a:normAutofit/>
          </a:bodyPr>
          <a:lstStyle/>
          <a:p>
            <a:r>
              <a:rPr lang="en-US" sz="3200" dirty="0" smtClean="0">
                <a:solidFill>
                  <a:schemeClr val="bg1"/>
                </a:solidFill>
                <a:latin typeface="Bookman Old Style" pitchFamily="18" charset="0"/>
              </a:rPr>
              <a:t>Example</a:t>
            </a:r>
            <a:endParaRPr lang="en-IN" sz="3200" dirty="0">
              <a:solidFill>
                <a:schemeClr val="bg1"/>
              </a:solidFill>
              <a:latin typeface="Bookman Old Style" pitchFamily="18" charset="0"/>
            </a:endParaRPr>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5800" y="1066800"/>
            <a:ext cx="8174753"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28600" y="5793373"/>
            <a:ext cx="8763000" cy="338554"/>
          </a:xfrm>
          <a:prstGeom prst="rect">
            <a:avLst/>
          </a:prstGeom>
        </p:spPr>
        <p:txBody>
          <a:bodyPr wrap="square">
            <a:spAutoFit/>
          </a:bodyPr>
          <a:lstStyle/>
          <a:p>
            <a:pPr algn="just"/>
            <a:r>
              <a:rPr lang="en-US" sz="1400" dirty="0">
                <a:latin typeface="Bookman Old Style" pitchFamily="18" charset="0"/>
              </a:rPr>
              <a:t>lower count for Android Mobile users and </a:t>
            </a:r>
            <a:r>
              <a:rPr lang="en-US" sz="1400" dirty="0" err="1">
                <a:latin typeface="Bookman Old Style" pitchFamily="18" charset="0"/>
              </a:rPr>
              <a:t>iOS</a:t>
            </a:r>
            <a:r>
              <a:rPr lang="en-US" sz="1400" dirty="0">
                <a:latin typeface="Bookman Old Style" pitchFamily="18" charset="0"/>
              </a:rPr>
              <a:t> Tablet users and higher Average Transaction Value</a:t>
            </a:r>
            <a:r>
              <a:rPr lang="en-US" sz="1600" dirty="0">
                <a:latin typeface="Bookman Old Style" pitchFamily="18" charset="0"/>
              </a:rPr>
              <a:t> </a:t>
            </a:r>
            <a:endParaRPr lang="en-IN" sz="1600" dirty="0">
              <a:latin typeface="Bookman Old Style" pitchFamily="18" charset="0"/>
            </a:endParaRPr>
          </a:p>
        </p:txBody>
      </p:sp>
    </p:spTree>
    <p:extLst>
      <p:ext uri="{BB962C8B-B14F-4D97-AF65-F5344CB8AC3E}">
        <p14:creationId xmlns:p14="http://schemas.microsoft.com/office/powerpoint/2010/main" val="3653821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48000" y="228600"/>
            <a:ext cx="4876800" cy="13759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81000" y="323850"/>
            <a:ext cx="2743200" cy="830997"/>
          </a:xfrm>
          <a:prstGeom prst="rect">
            <a:avLst/>
          </a:prstGeom>
          <a:noFill/>
        </p:spPr>
        <p:txBody>
          <a:bodyPr wrap="square" rtlCol="0">
            <a:spAutoFit/>
          </a:bodyPr>
          <a:lstStyle/>
          <a:p>
            <a:pPr marL="342900" indent="-342900">
              <a:buAutoNum type="arabicPeriod"/>
            </a:pPr>
            <a:r>
              <a:rPr lang="en-US" sz="1600" dirty="0" smtClean="0">
                <a:latin typeface="Bookman Old Style" pitchFamily="18" charset="0"/>
              </a:rPr>
              <a:t>Deletion</a:t>
            </a:r>
          </a:p>
          <a:p>
            <a:pPr marL="342900" indent="-342900">
              <a:buAutoNum type="arabicPeriod"/>
            </a:pPr>
            <a:endParaRPr lang="en-US" sz="1600" dirty="0" smtClean="0">
              <a:latin typeface="Bookman Old Style" pitchFamily="18" charset="0"/>
            </a:endParaRPr>
          </a:p>
          <a:p>
            <a:r>
              <a:rPr lang="en-US" sz="1600" dirty="0">
                <a:latin typeface="Bookman Old Style" pitchFamily="18" charset="0"/>
              </a:rPr>
              <a:t>	</a:t>
            </a:r>
            <a:r>
              <a:rPr lang="en-US" sz="1600" dirty="0" smtClean="0">
                <a:latin typeface="Bookman Old Style" pitchFamily="18" charset="0"/>
              </a:rPr>
              <a:t>a. List-wise</a:t>
            </a:r>
            <a:endParaRPr lang="en-IN" sz="1600" dirty="0">
              <a:latin typeface="Bookman Old Style" pitchFamily="18" charset="0"/>
            </a:endParaRPr>
          </a:p>
        </p:txBody>
      </p:sp>
      <p:sp>
        <p:nvSpPr>
          <p:cNvPr id="5" name="TextBox 4"/>
          <p:cNvSpPr txBox="1"/>
          <p:nvPr/>
        </p:nvSpPr>
        <p:spPr>
          <a:xfrm>
            <a:off x="1314450" y="1862280"/>
            <a:ext cx="1828800" cy="338554"/>
          </a:xfrm>
          <a:prstGeom prst="rect">
            <a:avLst/>
          </a:prstGeom>
          <a:noFill/>
        </p:spPr>
        <p:txBody>
          <a:bodyPr wrap="square" rtlCol="0">
            <a:spAutoFit/>
          </a:bodyPr>
          <a:lstStyle/>
          <a:p>
            <a:r>
              <a:rPr lang="en-US" sz="1600" dirty="0" smtClean="0">
                <a:latin typeface="Bookman Old Style" pitchFamily="18" charset="0"/>
              </a:rPr>
              <a:t>b. Pair-wise</a:t>
            </a:r>
            <a:endParaRPr lang="en-IN" sz="1600" dirty="0">
              <a:latin typeface="Bookman Old Style" pitchFamily="18" charset="0"/>
            </a:endParaRPr>
          </a:p>
        </p:txBody>
      </p:sp>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1843230"/>
            <a:ext cx="4876800" cy="13590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570272" y="3259693"/>
            <a:ext cx="1560042" cy="338554"/>
          </a:xfrm>
          <a:prstGeom prst="rect">
            <a:avLst/>
          </a:prstGeom>
        </p:spPr>
        <p:txBody>
          <a:bodyPr wrap="none">
            <a:spAutoFit/>
          </a:bodyPr>
          <a:lstStyle/>
          <a:p>
            <a:r>
              <a:rPr lang="en-IN" sz="1600" dirty="0" smtClean="0">
                <a:latin typeface="Bookman Old Style" pitchFamily="18" charset="0"/>
              </a:rPr>
              <a:t>2. Imputation</a:t>
            </a:r>
            <a:endParaRPr lang="en-IN" sz="1600" dirty="0">
              <a:latin typeface="Bookman Old Style" pitchFamily="18" charset="0"/>
            </a:endParaRPr>
          </a:p>
        </p:txBody>
      </p:sp>
      <p:pic>
        <p:nvPicPr>
          <p:cNvPr id="1024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47875" y="3598247"/>
            <a:ext cx="6927573"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557994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6504"/>
            <a:ext cx="9144000" cy="563562"/>
          </a:xfrm>
          <a:solidFill>
            <a:srgbClr val="C00000"/>
          </a:solidFill>
        </p:spPr>
        <p:txBody>
          <a:bodyPr>
            <a:normAutofit fontScale="90000"/>
          </a:bodyPr>
          <a:lstStyle/>
          <a:p>
            <a:r>
              <a:rPr lang="en-US" dirty="0" smtClean="0">
                <a:solidFill>
                  <a:srgbClr val="006433"/>
                </a:solidFill>
                <a:latin typeface="Garamond"/>
              </a:rPr>
              <a:t/>
            </a:r>
            <a:br>
              <a:rPr lang="en-US" dirty="0" smtClean="0">
                <a:solidFill>
                  <a:srgbClr val="006433"/>
                </a:solidFill>
                <a:latin typeface="Garamond"/>
              </a:rPr>
            </a:br>
            <a:r>
              <a:rPr lang="en-US" sz="3600" dirty="0" smtClean="0">
                <a:solidFill>
                  <a:schemeClr val="bg1"/>
                </a:solidFill>
                <a:latin typeface="Bookman Old Style" pitchFamily="18" charset="0"/>
              </a:rPr>
              <a:t>How </a:t>
            </a:r>
            <a:r>
              <a:rPr lang="en-US" sz="3600" dirty="0">
                <a:solidFill>
                  <a:schemeClr val="bg1"/>
                </a:solidFill>
                <a:latin typeface="Bookman Old Style" pitchFamily="18" charset="0"/>
              </a:rPr>
              <a:t>to Handle Missing Data?</a:t>
            </a:r>
            <a:r>
              <a:rPr lang="en-US" dirty="0">
                <a:solidFill>
                  <a:srgbClr val="006433"/>
                </a:solidFill>
                <a:latin typeface="Garamond"/>
              </a:rPr>
              <a:t/>
            </a:r>
            <a:br>
              <a:rPr lang="en-US" dirty="0">
                <a:solidFill>
                  <a:srgbClr val="006433"/>
                </a:solidFill>
                <a:latin typeface="Garamond"/>
              </a:rPr>
            </a:br>
            <a:endParaRPr lang="en-IN" dirty="0"/>
          </a:p>
        </p:txBody>
      </p:sp>
      <p:sp>
        <p:nvSpPr>
          <p:cNvPr id="3" name="Content Placeholder 2"/>
          <p:cNvSpPr>
            <a:spLocks noGrp="1"/>
          </p:cNvSpPr>
          <p:nvPr>
            <p:ph idx="1"/>
          </p:nvPr>
        </p:nvSpPr>
        <p:spPr>
          <a:xfrm>
            <a:off x="381000" y="1143000"/>
            <a:ext cx="8458200" cy="5638800"/>
          </a:xfrm>
        </p:spPr>
        <p:txBody>
          <a:bodyPr>
            <a:normAutofit/>
          </a:bodyPr>
          <a:lstStyle/>
          <a:p>
            <a:pPr algn="just">
              <a:lnSpc>
                <a:spcPct val="150000"/>
              </a:lnSpc>
              <a:buClr>
                <a:srgbClr val="C00000"/>
              </a:buClr>
              <a:buFont typeface="Wingdings" pitchFamily="2" charset="2"/>
              <a:buChar char="§"/>
            </a:pPr>
            <a:r>
              <a:rPr lang="en-US" sz="1600" b="1" dirty="0" smtClean="0">
                <a:solidFill>
                  <a:srgbClr val="002060"/>
                </a:solidFill>
                <a:latin typeface="Bookman Old Style" pitchFamily="18" charset="0"/>
              </a:rPr>
              <a:t>Ignore </a:t>
            </a:r>
            <a:r>
              <a:rPr lang="en-US" sz="1600" b="1" dirty="0">
                <a:solidFill>
                  <a:srgbClr val="002060"/>
                </a:solidFill>
                <a:latin typeface="Bookman Old Style" pitchFamily="18" charset="0"/>
              </a:rPr>
              <a:t>the tuple:  </a:t>
            </a:r>
            <a:r>
              <a:rPr lang="en-US" sz="1600" dirty="0">
                <a:solidFill>
                  <a:srgbClr val="002060"/>
                </a:solidFill>
                <a:latin typeface="Bookman Old Style" pitchFamily="18" charset="0"/>
              </a:rPr>
              <a:t>usually done when class label is missing </a:t>
            </a:r>
            <a:r>
              <a:rPr lang="en-US" sz="1600" dirty="0" smtClean="0">
                <a:solidFill>
                  <a:srgbClr val="002060"/>
                </a:solidFill>
                <a:latin typeface="Bookman Old Style" pitchFamily="18" charset="0"/>
              </a:rPr>
              <a:t>(assuming the tasks </a:t>
            </a:r>
            <a:r>
              <a:rPr lang="en-US" sz="1600" dirty="0">
                <a:solidFill>
                  <a:srgbClr val="002060"/>
                </a:solidFill>
                <a:latin typeface="Bookman Old Style" pitchFamily="18" charset="0"/>
              </a:rPr>
              <a:t>in classification—not effective when the </a:t>
            </a:r>
            <a:r>
              <a:rPr lang="en-US" sz="1600" dirty="0" smtClean="0">
                <a:solidFill>
                  <a:srgbClr val="002060"/>
                </a:solidFill>
                <a:latin typeface="Bookman Old Style" pitchFamily="18" charset="0"/>
              </a:rPr>
              <a:t>percentage </a:t>
            </a:r>
            <a:r>
              <a:rPr lang="en-US" sz="1600" dirty="0">
                <a:solidFill>
                  <a:srgbClr val="002060"/>
                </a:solidFill>
                <a:latin typeface="Bookman Old Style" pitchFamily="18" charset="0"/>
              </a:rPr>
              <a:t>of missing values </a:t>
            </a:r>
            <a:r>
              <a:rPr lang="en-IN" sz="1600" dirty="0" smtClean="0">
                <a:solidFill>
                  <a:srgbClr val="002060"/>
                </a:solidFill>
                <a:latin typeface="Bookman Old Style" pitchFamily="18" charset="0"/>
              </a:rPr>
              <a:t>per </a:t>
            </a:r>
            <a:r>
              <a:rPr lang="en-IN" sz="1600" dirty="0">
                <a:solidFill>
                  <a:srgbClr val="002060"/>
                </a:solidFill>
                <a:latin typeface="Bookman Old Style" pitchFamily="18" charset="0"/>
              </a:rPr>
              <a:t>attribute varies </a:t>
            </a:r>
            <a:r>
              <a:rPr lang="en-IN" sz="1600" dirty="0" smtClean="0">
                <a:solidFill>
                  <a:srgbClr val="002060"/>
                </a:solidFill>
                <a:latin typeface="Bookman Old Style" pitchFamily="18" charset="0"/>
              </a:rPr>
              <a:t>considerably.</a:t>
            </a:r>
          </a:p>
          <a:p>
            <a:pPr algn="just">
              <a:lnSpc>
                <a:spcPct val="150000"/>
              </a:lnSpc>
              <a:buClr>
                <a:srgbClr val="C00000"/>
              </a:buClr>
              <a:buFont typeface="Wingdings" pitchFamily="2" charset="2"/>
              <a:buChar char="§"/>
            </a:pPr>
            <a:endParaRPr lang="en-US" sz="1600" b="1" dirty="0" smtClean="0">
              <a:solidFill>
                <a:srgbClr val="002060"/>
              </a:solidFill>
              <a:latin typeface="Bookman Old Style" pitchFamily="18" charset="0"/>
            </a:endParaRPr>
          </a:p>
          <a:p>
            <a:pPr algn="just">
              <a:lnSpc>
                <a:spcPct val="150000"/>
              </a:lnSpc>
              <a:buClr>
                <a:srgbClr val="C00000"/>
              </a:buClr>
              <a:buFont typeface="Wingdings" pitchFamily="2" charset="2"/>
              <a:buChar char="§"/>
            </a:pPr>
            <a:r>
              <a:rPr lang="en-US" sz="1600" b="1" dirty="0" smtClean="0">
                <a:solidFill>
                  <a:srgbClr val="002060"/>
                </a:solidFill>
                <a:latin typeface="Bookman Old Style" pitchFamily="18" charset="0"/>
              </a:rPr>
              <a:t>Fill </a:t>
            </a:r>
            <a:r>
              <a:rPr lang="en-US" sz="1600" b="1" dirty="0">
                <a:solidFill>
                  <a:srgbClr val="002060"/>
                </a:solidFill>
                <a:latin typeface="Bookman Old Style" pitchFamily="18" charset="0"/>
              </a:rPr>
              <a:t>in the missing value manually: </a:t>
            </a:r>
            <a:r>
              <a:rPr lang="en-US" sz="1600" dirty="0">
                <a:solidFill>
                  <a:srgbClr val="002060"/>
                </a:solidFill>
                <a:latin typeface="Bookman Old Style" pitchFamily="18" charset="0"/>
              </a:rPr>
              <a:t>tedious + infeasible</a:t>
            </a:r>
            <a:r>
              <a:rPr lang="en-US" sz="1600" dirty="0" smtClean="0">
                <a:solidFill>
                  <a:srgbClr val="002060"/>
                </a:solidFill>
                <a:latin typeface="Bookman Old Style" pitchFamily="18" charset="0"/>
              </a:rPr>
              <a:t>? </a:t>
            </a:r>
            <a:r>
              <a:rPr lang="en-US" sz="1600" dirty="0">
                <a:solidFill>
                  <a:srgbClr val="002060"/>
                </a:solidFill>
                <a:latin typeface="Bookman Old Style" pitchFamily="18" charset="0"/>
              </a:rPr>
              <a:t>Use a global constant to fill in the missing value: e.g., “unknown”, a </a:t>
            </a:r>
            <a:r>
              <a:rPr lang="en-IN" sz="1600" dirty="0">
                <a:solidFill>
                  <a:srgbClr val="002060"/>
                </a:solidFill>
                <a:latin typeface="Bookman Old Style" pitchFamily="18" charset="0"/>
              </a:rPr>
              <a:t>new class</a:t>
            </a:r>
            <a:r>
              <a:rPr lang="en-IN" sz="1600" dirty="0" smtClean="0">
                <a:solidFill>
                  <a:srgbClr val="002060"/>
                </a:solidFill>
                <a:latin typeface="Bookman Old Style" pitchFamily="18" charset="0"/>
              </a:rPr>
              <a:t>?!</a:t>
            </a:r>
          </a:p>
          <a:p>
            <a:pPr algn="just">
              <a:lnSpc>
                <a:spcPct val="150000"/>
              </a:lnSpc>
              <a:buClr>
                <a:srgbClr val="C00000"/>
              </a:buClr>
              <a:buFont typeface="Wingdings" pitchFamily="2" charset="2"/>
              <a:buChar char="§"/>
            </a:pPr>
            <a:endParaRPr lang="en-US" sz="1600" b="1" dirty="0" smtClean="0">
              <a:solidFill>
                <a:srgbClr val="002060"/>
              </a:solidFill>
              <a:latin typeface="Bookman Old Style" pitchFamily="18" charset="0"/>
            </a:endParaRPr>
          </a:p>
          <a:p>
            <a:pPr algn="just">
              <a:lnSpc>
                <a:spcPct val="150000"/>
              </a:lnSpc>
              <a:buClr>
                <a:srgbClr val="C00000"/>
              </a:buClr>
              <a:buFont typeface="Wingdings" pitchFamily="2" charset="2"/>
              <a:buChar char="§"/>
            </a:pPr>
            <a:r>
              <a:rPr lang="en-US" sz="1600" b="1" dirty="0" smtClean="0">
                <a:solidFill>
                  <a:srgbClr val="002060"/>
                </a:solidFill>
                <a:latin typeface="Bookman Old Style" pitchFamily="18" charset="0"/>
              </a:rPr>
              <a:t>Imputation</a:t>
            </a:r>
            <a:r>
              <a:rPr lang="en-US" sz="1600" b="1" dirty="0">
                <a:solidFill>
                  <a:srgbClr val="002060"/>
                </a:solidFill>
                <a:latin typeface="Bookman Old Style" pitchFamily="18" charset="0"/>
              </a:rPr>
              <a:t>: </a:t>
            </a:r>
            <a:r>
              <a:rPr lang="en-US" sz="1600" dirty="0">
                <a:solidFill>
                  <a:srgbClr val="002060"/>
                </a:solidFill>
                <a:latin typeface="Bookman Old Style" pitchFamily="18" charset="0"/>
              </a:rPr>
              <a:t>Use the attribute mean to fill in the missing value, or use the attribute mean for all samples belonging to the same class to fill in the </a:t>
            </a:r>
            <a:r>
              <a:rPr lang="en-IN" sz="1600" dirty="0">
                <a:solidFill>
                  <a:srgbClr val="002060"/>
                </a:solidFill>
                <a:latin typeface="Bookman Old Style" pitchFamily="18" charset="0"/>
              </a:rPr>
              <a:t>missing </a:t>
            </a:r>
            <a:r>
              <a:rPr lang="en-IN" sz="1600" dirty="0" smtClean="0">
                <a:solidFill>
                  <a:srgbClr val="002060"/>
                </a:solidFill>
                <a:latin typeface="Bookman Old Style" pitchFamily="18" charset="0"/>
              </a:rPr>
              <a:t>value.</a:t>
            </a:r>
          </a:p>
          <a:p>
            <a:pPr algn="just">
              <a:lnSpc>
                <a:spcPct val="150000"/>
              </a:lnSpc>
              <a:buClr>
                <a:srgbClr val="C00000"/>
              </a:buClr>
              <a:buFont typeface="Wingdings" pitchFamily="2" charset="2"/>
              <a:buChar char="§"/>
            </a:pPr>
            <a:endParaRPr lang="en-IN" sz="1600" dirty="0" smtClean="0">
              <a:solidFill>
                <a:srgbClr val="002060"/>
              </a:solidFill>
              <a:latin typeface="Bookman Old Style" pitchFamily="18" charset="0"/>
            </a:endParaRPr>
          </a:p>
          <a:p>
            <a:pPr algn="just">
              <a:lnSpc>
                <a:spcPct val="150000"/>
              </a:lnSpc>
              <a:buClr>
                <a:srgbClr val="C00000"/>
              </a:buClr>
              <a:buFont typeface="Wingdings" pitchFamily="2" charset="2"/>
              <a:buChar char="§"/>
            </a:pPr>
            <a:r>
              <a:rPr lang="en-US" sz="1600" dirty="0" smtClean="0">
                <a:solidFill>
                  <a:schemeClr val="accent6">
                    <a:lumMod val="50000"/>
                  </a:schemeClr>
                </a:solidFill>
                <a:latin typeface="Bookman Old Style" pitchFamily="18" charset="0"/>
              </a:rPr>
              <a:t>Use </a:t>
            </a:r>
            <a:r>
              <a:rPr lang="en-US" sz="1600" dirty="0">
                <a:solidFill>
                  <a:schemeClr val="accent6">
                    <a:lumMod val="50000"/>
                  </a:schemeClr>
                </a:solidFill>
                <a:latin typeface="Bookman Old Style" pitchFamily="18" charset="0"/>
              </a:rPr>
              <a:t>the most probable value to fill in the missing value: </a:t>
            </a:r>
            <a:r>
              <a:rPr lang="en-US" sz="1600" dirty="0" smtClean="0">
                <a:solidFill>
                  <a:schemeClr val="accent6">
                    <a:lumMod val="50000"/>
                  </a:schemeClr>
                </a:solidFill>
                <a:latin typeface="Bookman Old Style" pitchFamily="18" charset="0"/>
              </a:rPr>
              <a:t>inference-based such </a:t>
            </a:r>
            <a:r>
              <a:rPr lang="en-US" sz="1600" dirty="0">
                <a:solidFill>
                  <a:schemeClr val="accent6">
                    <a:lumMod val="50000"/>
                  </a:schemeClr>
                </a:solidFill>
                <a:latin typeface="Bookman Old Style" pitchFamily="18" charset="0"/>
              </a:rPr>
              <a:t>as Bayesian formula or decision </a:t>
            </a:r>
            <a:r>
              <a:rPr lang="en-US" sz="1600" dirty="0" smtClean="0">
                <a:solidFill>
                  <a:schemeClr val="accent6">
                    <a:lumMod val="50000"/>
                  </a:schemeClr>
                </a:solidFill>
                <a:latin typeface="Bookman Old Style" pitchFamily="18" charset="0"/>
              </a:rPr>
              <a:t>tree.</a:t>
            </a:r>
            <a:endParaRPr lang="en-IN" sz="1600" dirty="0">
              <a:solidFill>
                <a:schemeClr val="accent6">
                  <a:lumMod val="50000"/>
                </a:schemeClr>
              </a:solidFill>
              <a:latin typeface="Bookman Old Style" pitchFamily="18" charset="0"/>
            </a:endParaRPr>
          </a:p>
        </p:txBody>
      </p:sp>
    </p:spTree>
    <p:extLst>
      <p:ext uri="{BB962C8B-B14F-4D97-AF65-F5344CB8AC3E}">
        <p14:creationId xmlns:p14="http://schemas.microsoft.com/office/powerpoint/2010/main" val="169777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4" y="76200"/>
            <a:ext cx="9115425" cy="639762"/>
          </a:xfrm>
          <a:solidFill>
            <a:srgbClr val="C00000"/>
          </a:solidFill>
        </p:spPr>
        <p:txBody>
          <a:bodyPr>
            <a:normAutofit/>
          </a:bodyPr>
          <a:lstStyle/>
          <a:p>
            <a:r>
              <a:rPr lang="en-US" sz="3200" dirty="0" smtClean="0">
                <a:solidFill>
                  <a:schemeClr val="bg1"/>
                </a:solidFill>
                <a:latin typeface="Bookman Old Style" pitchFamily="18" charset="0"/>
              </a:rPr>
              <a:t>Decision Tree</a:t>
            </a:r>
            <a:endParaRPr lang="en-IN" sz="3200" dirty="0">
              <a:solidFill>
                <a:schemeClr val="bg1"/>
              </a:solidFill>
              <a:latin typeface="Bookman Old Style" pitchFamily="18" charset="0"/>
            </a:endParaRPr>
          </a:p>
        </p:txBody>
      </p:sp>
      <p:pic>
        <p:nvPicPr>
          <p:cNvPr id="1126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02405" y="1600201"/>
            <a:ext cx="7290278"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336707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39762"/>
          </a:xfrm>
          <a:solidFill>
            <a:srgbClr val="C00000"/>
          </a:solidFill>
        </p:spPr>
        <p:txBody>
          <a:bodyPr>
            <a:normAutofit fontScale="90000"/>
          </a:bodyPr>
          <a:lstStyle/>
          <a:p>
            <a:r>
              <a:rPr lang="en-IN" dirty="0" smtClean="0"/>
              <a:t/>
            </a:r>
            <a:br>
              <a:rPr lang="en-IN" dirty="0" smtClean="0"/>
            </a:br>
            <a:r>
              <a:rPr lang="en-IN" sz="3600" b="1" dirty="0" smtClean="0">
                <a:solidFill>
                  <a:schemeClr val="bg1"/>
                </a:solidFill>
                <a:latin typeface="Bookman Old Style" pitchFamily="18" charset="0"/>
              </a:rPr>
              <a:t>Noisy </a:t>
            </a:r>
            <a:r>
              <a:rPr lang="en-IN" sz="3600" b="1" dirty="0">
                <a:solidFill>
                  <a:schemeClr val="bg1"/>
                </a:solidFill>
                <a:latin typeface="Bookman Old Style" pitchFamily="18" charset="0"/>
              </a:rPr>
              <a:t>Data</a:t>
            </a:r>
            <a:r>
              <a:rPr lang="en-IN" dirty="0"/>
              <a:t/>
            </a:r>
            <a:br>
              <a:rPr lang="en-IN" dirty="0"/>
            </a:br>
            <a:endParaRPr lang="en-IN" dirty="0"/>
          </a:p>
        </p:txBody>
      </p:sp>
      <p:sp>
        <p:nvSpPr>
          <p:cNvPr id="3" name="Content Placeholder 2"/>
          <p:cNvSpPr>
            <a:spLocks noGrp="1"/>
          </p:cNvSpPr>
          <p:nvPr>
            <p:ph idx="1"/>
          </p:nvPr>
        </p:nvSpPr>
        <p:spPr>
          <a:xfrm>
            <a:off x="457200" y="990600"/>
            <a:ext cx="8229600" cy="5638800"/>
          </a:xfrm>
        </p:spPr>
        <p:txBody>
          <a:bodyPr>
            <a:normAutofit fontScale="92500"/>
          </a:bodyPr>
          <a:lstStyle/>
          <a:p>
            <a:pPr>
              <a:lnSpc>
                <a:spcPct val="200000"/>
              </a:lnSpc>
              <a:buClr>
                <a:srgbClr val="C00000"/>
              </a:buClr>
              <a:buFont typeface="Wingdings" pitchFamily="2" charset="2"/>
              <a:buChar char="§"/>
            </a:pPr>
            <a:r>
              <a:rPr lang="en-US" sz="1600" dirty="0" smtClean="0">
                <a:solidFill>
                  <a:srgbClr val="002060"/>
                </a:solidFill>
                <a:latin typeface="Bookman Old Style" pitchFamily="18" charset="0"/>
              </a:rPr>
              <a:t>Noise</a:t>
            </a:r>
            <a:r>
              <a:rPr lang="en-US" sz="1600" dirty="0">
                <a:solidFill>
                  <a:srgbClr val="002060"/>
                </a:solidFill>
                <a:latin typeface="Bookman Old Style" pitchFamily="18" charset="0"/>
              </a:rPr>
              <a:t>: random error or variance in a measured </a:t>
            </a:r>
            <a:r>
              <a:rPr lang="en-US" sz="1600" dirty="0" smtClean="0">
                <a:solidFill>
                  <a:srgbClr val="002060"/>
                </a:solidFill>
                <a:latin typeface="Bookman Old Style" pitchFamily="18" charset="0"/>
              </a:rPr>
              <a:t>variable</a:t>
            </a:r>
          </a:p>
          <a:p>
            <a:pPr>
              <a:lnSpc>
                <a:spcPct val="200000"/>
              </a:lnSpc>
              <a:buClr>
                <a:srgbClr val="C00000"/>
              </a:buClr>
              <a:buFont typeface="Wingdings" pitchFamily="2" charset="2"/>
              <a:buChar char="§"/>
            </a:pPr>
            <a:r>
              <a:rPr lang="en-US" sz="1600" dirty="0" smtClean="0">
                <a:solidFill>
                  <a:srgbClr val="002060"/>
                </a:solidFill>
                <a:latin typeface="Bookman Old Style" pitchFamily="18" charset="0"/>
              </a:rPr>
              <a:t> </a:t>
            </a:r>
            <a:r>
              <a:rPr lang="en-US" sz="1600" dirty="0">
                <a:solidFill>
                  <a:srgbClr val="002060"/>
                </a:solidFill>
                <a:latin typeface="Bookman Old Style" pitchFamily="18" charset="0"/>
              </a:rPr>
              <a:t>Incorrect attribute values may due </a:t>
            </a:r>
            <a:r>
              <a:rPr lang="en-US" sz="1600" dirty="0" smtClean="0">
                <a:solidFill>
                  <a:srgbClr val="002060"/>
                </a:solidFill>
                <a:latin typeface="Bookman Old Style" pitchFamily="18" charset="0"/>
              </a:rPr>
              <a:t>to</a:t>
            </a:r>
          </a:p>
          <a:p>
            <a:pPr lvl="1">
              <a:lnSpc>
                <a:spcPct val="200000"/>
              </a:lnSpc>
              <a:buClr>
                <a:srgbClr val="C00000"/>
              </a:buClr>
              <a:buSzPct val="75000"/>
              <a:buFont typeface="Wingdings" pitchFamily="2" charset="2"/>
              <a:buChar char="q"/>
            </a:pPr>
            <a:r>
              <a:rPr lang="en-IN" sz="1600" dirty="0">
                <a:solidFill>
                  <a:srgbClr val="002060"/>
                </a:solidFill>
                <a:latin typeface="Bookman Old Style" pitchFamily="18" charset="0"/>
              </a:rPr>
              <a:t>faulty data collection </a:t>
            </a:r>
            <a:r>
              <a:rPr lang="en-IN" sz="1600" dirty="0" smtClean="0">
                <a:solidFill>
                  <a:srgbClr val="002060"/>
                </a:solidFill>
                <a:latin typeface="Bookman Old Style" pitchFamily="18" charset="0"/>
              </a:rPr>
              <a:t>instruments</a:t>
            </a:r>
          </a:p>
          <a:p>
            <a:pPr lvl="1">
              <a:lnSpc>
                <a:spcPct val="200000"/>
              </a:lnSpc>
              <a:buClr>
                <a:srgbClr val="C00000"/>
              </a:buClr>
              <a:buSzPct val="75000"/>
              <a:buFont typeface="Wingdings" pitchFamily="2" charset="2"/>
              <a:buChar char="q"/>
            </a:pPr>
            <a:r>
              <a:rPr lang="en-IN" sz="1600" dirty="0" smtClean="0">
                <a:solidFill>
                  <a:srgbClr val="002060"/>
                </a:solidFill>
                <a:latin typeface="Bookman Old Style" pitchFamily="18" charset="0"/>
              </a:rPr>
              <a:t>data entry problems</a:t>
            </a:r>
          </a:p>
          <a:p>
            <a:pPr lvl="1">
              <a:lnSpc>
                <a:spcPct val="200000"/>
              </a:lnSpc>
              <a:buClr>
                <a:srgbClr val="C00000"/>
              </a:buClr>
              <a:buSzPct val="75000"/>
              <a:buFont typeface="Wingdings" pitchFamily="2" charset="2"/>
              <a:buChar char="q"/>
            </a:pPr>
            <a:r>
              <a:rPr lang="en-IN" sz="1600" dirty="0" smtClean="0">
                <a:solidFill>
                  <a:srgbClr val="002060"/>
                </a:solidFill>
                <a:latin typeface="Bookman Old Style" pitchFamily="18" charset="0"/>
              </a:rPr>
              <a:t>data transmission problems</a:t>
            </a:r>
          </a:p>
          <a:p>
            <a:pPr lvl="1">
              <a:lnSpc>
                <a:spcPct val="200000"/>
              </a:lnSpc>
              <a:buClr>
                <a:srgbClr val="C00000"/>
              </a:buClr>
              <a:buSzPct val="75000"/>
              <a:buFont typeface="Wingdings" pitchFamily="2" charset="2"/>
              <a:buChar char="q"/>
            </a:pPr>
            <a:r>
              <a:rPr lang="en-IN" sz="1600" dirty="0" smtClean="0">
                <a:solidFill>
                  <a:srgbClr val="002060"/>
                </a:solidFill>
                <a:latin typeface="Bookman Old Style" pitchFamily="18" charset="0"/>
              </a:rPr>
              <a:t>technology limitation</a:t>
            </a:r>
          </a:p>
          <a:p>
            <a:pPr lvl="1">
              <a:lnSpc>
                <a:spcPct val="200000"/>
              </a:lnSpc>
              <a:buClr>
                <a:srgbClr val="C00000"/>
              </a:buClr>
              <a:buSzPct val="75000"/>
              <a:buFont typeface="Wingdings" pitchFamily="2" charset="2"/>
              <a:buChar char="q"/>
            </a:pPr>
            <a:r>
              <a:rPr lang="en-IN" sz="1600" dirty="0" smtClean="0">
                <a:solidFill>
                  <a:srgbClr val="002060"/>
                </a:solidFill>
                <a:latin typeface="Bookman Old Style" pitchFamily="18" charset="0"/>
              </a:rPr>
              <a:t>inconsistency in naming convention </a:t>
            </a:r>
          </a:p>
          <a:p>
            <a:pPr>
              <a:lnSpc>
                <a:spcPct val="200000"/>
              </a:lnSpc>
              <a:buClr>
                <a:srgbClr val="C00000"/>
              </a:buClr>
              <a:buFont typeface="Wingdings" pitchFamily="2" charset="2"/>
              <a:buChar char="§"/>
            </a:pPr>
            <a:r>
              <a:rPr lang="en-US" sz="1600" dirty="0" smtClean="0">
                <a:solidFill>
                  <a:srgbClr val="002060"/>
                </a:solidFill>
                <a:latin typeface="Bookman Old Style" pitchFamily="18" charset="0"/>
              </a:rPr>
              <a:t>Other </a:t>
            </a:r>
            <a:r>
              <a:rPr lang="en-US" sz="1600" dirty="0">
                <a:solidFill>
                  <a:srgbClr val="002060"/>
                </a:solidFill>
                <a:latin typeface="Bookman Old Style" pitchFamily="18" charset="0"/>
              </a:rPr>
              <a:t>data problems which requires data cleaning</a:t>
            </a:r>
          </a:p>
          <a:p>
            <a:pPr lvl="1">
              <a:lnSpc>
                <a:spcPct val="200000"/>
              </a:lnSpc>
              <a:buClr>
                <a:srgbClr val="C00000"/>
              </a:buClr>
              <a:buSzPct val="75000"/>
              <a:buFont typeface="Wingdings" pitchFamily="2" charset="2"/>
              <a:buChar char="q"/>
            </a:pPr>
            <a:r>
              <a:rPr lang="en-IN" sz="1600" dirty="0" smtClean="0">
                <a:solidFill>
                  <a:srgbClr val="002060"/>
                </a:solidFill>
                <a:latin typeface="Bookman Old Style" pitchFamily="18" charset="0"/>
              </a:rPr>
              <a:t>duplicate records</a:t>
            </a:r>
          </a:p>
          <a:p>
            <a:pPr lvl="1">
              <a:lnSpc>
                <a:spcPct val="200000"/>
              </a:lnSpc>
              <a:buClr>
                <a:srgbClr val="C00000"/>
              </a:buClr>
              <a:buSzPct val="75000"/>
              <a:buFont typeface="Wingdings" pitchFamily="2" charset="2"/>
              <a:buChar char="q"/>
            </a:pPr>
            <a:r>
              <a:rPr lang="en-IN" sz="1600" dirty="0" smtClean="0">
                <a:solidFill>
                  <a:srgbClr val="002060"/>
                </a:solidFill>
                <a:latin typeface="Bookman Old Style" pitchFamily="18" charset="0"/>
              </a:rPr>
              <a:t> </a:t>
            </a:r>
            <a:r>
              <a:rPr lang="en-IN" sz="1600" dirty="0">
                <a:solidFill>
                  <a:srgbClr val="002060"/>
                </a:solidFill>
                <a:latin typeface="Bookman Old Style" pitchFamily="18" charset="0"/>
              </a:rPr>
              <a:t>incomplete </a:t>
            </a:r>
            <a:r>
              <a:rPr lang="en-IN" sz="1600" dirty="0" smtClean="0">
                <a:solidFill>
                  <a:srgbClr val="002060"/>
                </a:solidFill>
                <a:latin typeface="Bookman Old Style" pitchFamily="18" charset="0"/>
              </a:rPr>
              <a:t>data</a:t>
            </a:r>
          </a:p>
          <a:p>
            <a:pPr lvl="1">
              <a:lnSpc>
                <a:spcPct val="200000"/>
              </a:lnSpc>
              <a:buClr>
                <a:srgbClr val="C00000"/>
              </a:buClr>
              <a:buSzPct val="75000"/>
              <a:buFont typeface="Wingdings" pitchFamily="2" charset="2"/>
              <a:buChar char="q"/>
            </a:pPr>
            <a:r>
              <a:rPr lang="en-IN" sz="1600" dirty="0" smtClean="0">
                <a:solidFill>
                  <a:srgbClr val="002060"/>
                </a:solidFill>
                <a:latin typeface="Bookman Old Style" pitchFamily="18" charset="0"/>
              </a:rPr>
              <a:t> </a:t>
            </a:r>
            <a:r>
              <a:rPr lang="en-IN" sz="1600" dirty="0">
                <a:solidFill>
                  <a:srgbClr val="002060"/>
                </a:solidFill>
                <a:latin typeface="Bookman Old Style" pitchFamily="18" charset="0"/>
              </a:rPr>
              <a:t>inconsistent data</a:t>
            </a:r>
          </a:p>
        </p:txBody>
      </p:sp>
    </p:spTree>
    <p:extLst>
      <p:ext uri="{BB962C8B-B14F-4D97-AF65-F5344CB8AC3E}">
        <p14:creationId xmlns:p14="http://schemas.microsoft.com/office/powerpoint/2010/main" val="3768861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5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fade">
                                      <p:cBhvr>
                                        <p:cTn id="57"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9600"/>
          </a:xfrm>
          <a:solidFill>
            <a:srgbClr val="C00000"/>
          </a:solidFill>
        </p:spPr>
        <p:txBody>
          <a:bodyPr>
            <a:normAutofit/>
          </a:bodyPr>
          <a:lstStyle/>
          <a:p>
            <a:r>
              <a:rPr lang="en-US" sz="3200" dirty="0" smtClean="0">
                <a:solidFill>
                  <a:schemeClr val="bg1"/>
                </a:solidFill>
                <a:latin typeface="Bookman Old Style" pitchFamily="18" charset="0"/>
              </a:rPr>
              <a:t>How to </a:t>
            </a:r>
            <a:r>
              <a:rPr lang="en-US" sz="3200" dirty="0">
                <a:solidFill>
                  <a:schemeClr val="bg1"/>
                </a:solidFill>
                <a:latin typeface="Bookman Old Style" pitchFamily="18" charset="0"/>
              </a:rPr>
              <a:t>H</a:t>
            </a:r>
            <a:r>
              <a:rPr lang="en-US" sz="3200" dirty="0" smtClean="0">
                <a:solidFill>
                  <a:schemeClr val="bg1"/>
                </a:solidFill>
                <a:latin typeface="Bookman Old Style" pitchFamily="18" charset="0"/>
              </a:rPr>
              <a:t>andle Noisy Data?</a:t>
            </a:r>
            <a:endParaRPr lang="en-IN" sz="3200" dirty="0">
              <a:solidFill>
                <a:schemeClr val="bg1"/>
              </a:solidFill>
              <a:latin typeface="Bookman Old Style" pitchFamily="18" charset="0"/>
            </a:endParaRPr>
          </a:p>
        </p:txBody>
      </p:sp>
      <p:sp>
        <p:nvSpPr>
          <p:cNvPr id="3" name="Content Placeholder 2"/>
          <p:cNvSpPr>
            <a:spLocks noGrp="1"/>
          </p:cNvSpPr>
          <p:nvPr>
            <p:ph idx="1"/>
          </p:nvPr>
        </p:nvSpPr>
        <p:spPr>
          <a:xfrm>
            <a:off x="457200" y="1219200"/>
            <a:ext cx="8229600" cy="5135563"/>
          </a:xfrm>
        </p:spPr>
        <p:txBody>
          <a:bodyPr>
            <a:normAutofit/>
          </a:bodyPr>
          <a:lstStyle/>
          <a:p>
            <a:pPr algn="just">
              <a:lnSpc>
                <a:spcPct val="150000"/>
              </a:lnSpc>
            </a:pPr>
            <a:r>
              <a:rPr lang="en-US" sz="1600" dirty="0">
                <a:solidFill>
                  <a:srgbClr val="002060"/>
                </a:solidFill>
                <a:latin typeface="Bookman Old Style" pitchFamily="18" charset="0"/>
              </a:rPr>
              <a:t>Binning</a:t>
            </a:r>
          </a:p>
          <a:p>
            <a:pPr lvl="1" algn="just">
              <a:lnSpc>
                <a:spcPct val="150000"/>
              </a:lnSpc>
            </a:pPr>
            <a:r>
              <a:rPr lang="en-US" sz="1600" dirty="0">
                <a:latin typeface="Bookman Old Style" pitchFamily="18" charset="0"/>
              </a:rPr>
              <a:t>first sort data and partition into (equal-frequency) bins</a:t>
            </a:r>
          </a:p>
          <a:p>
            <a:pPr lvl="1" algn="just">
              <a:lnSpc>
                <a:spcPct val="150000"/>
              </a:lnSpc>
            </a:pPr>
            <a:r>
              <a:rPr lang="en-US" sz="1600" dirty="0">
                <a:latin typeface="Bookman Old Style" pitchFamily="18" charset="0"/>
              </a:rPr>
              <a:t>then one can </a:t>
            </a:r>
            <a:r>
              <a:rPr lang="en-US" sz="1600" dirty="0">
                <a:solidFill>
                  <a:schemeClr val="hlink"/>
                </a:solidFill>
                <a:latin typeface="Bookman Old Style" pitchFamily="18" charset="0"/>
              </a:rPr>
              <a:t>smooth by bin means,  smooth by bin median, smooth by bin boundaries</a:t>
            </a:r>
            <a:r>
              <a:rPr lang="en-US" sz="1600" dirty="0">
                <a:latin typeface="Bookman Old Style" pitchFamily="18" charset="0"/>
              </a:rPr>
              <a:t>, etc.</a:t>
            </a:r>
          </a:p>
          <a:p>
            <a:pPr algn="just">
              <a:lnSpc>
                <a:spcPct val="150000"/>
              </a:lnSpc>
            </a:pPr>
            <a:r>
              <a:rPr lang="en-US" sz="1600" dirty="0">
                <a:solidFill>
                  <a:srgbClr val="002060"/>
                </a:solidFill>
                <a:latin typeface="Bookman Old Style" pitchFamily="18" charset="0"/>
              </a:rPr>
              <a:t>Regression</a:t>
            </a:r>
          </a:p>
          <a:p>
            <a:pPr lvl="1" algn="just">
              <a:lnSpc>
                <a:spcPct val="150000"/>
              </a:lnSpc>
            </a:pPr>
            <a:r>
              <a:rPr lang="en-US" sz="1600" dirty="0">
                <a:latin typeface="Bookman Old Style" pitchFamily="18" charset="0"/>
              </a:rPr>
              <a:t>smooth by fitting the data into regression functions</a:t>
            </a:r>
          </a:p>
          <a:p>
            <a:pPr algn="just">
              <a:lnSpc>
                <a:spcPct val="150000"/>
              </a:lnSpc>
            </a:pPr>
            <a:r>
              <a:rPr lang="en-US" sz="1600" dirty="0">
                <a:solidFill>
                  <a:srgbClr val="002060"/>
                </a:solidFill>
                <a:latin typeface="Bookman Old Style" pitchFamily="18" charset="0"/>
              </a:rPr>
              <a:t>Clustering</a:t>
            </a:r>
          </a:p>
          <a:p>
            <a:pPr lvl="1" algn="just">
              <a:lnSpc>
                <a:spcPct val="150000"/>
              </a:lnSpc>
            </a:pPr>
            <a:r>
              <a:rPr lang="en-US" sz="1600" dirty="0">
                <a:latin typeface="Bookman Old Style" pitchFamily="18" charset="0"/>
              </a:rPr>
              <a:t>detect and remove outliers</a:t>
            </a:r>
          </a:p>
          <a:p>
            <a:pPr algn="just">
              <a:lnSpc>
                <a:spcPct val="150000"/>
              </a:lnSpc>
            </a:pPr>
            <a:r>
              <a:rPr lang="en-US" sz="1600" dirty="0">
                <a:solidFill>
                  <a:srgbClr val="002060"/>
                </a:solidFill>
                <a:latin typeface="Bookman Old Style" pitchFamily="18" charset="0"/>
              </a:rPr>
              <a:t>Combined computer and human inspection</a:t>
            </a:r>
          </a:p>
          <a:p>
            <a:pPr lvl="1" algn="just">
              <a:lnSpc>
                <a:spcPct val="150000"/>
              </a:lnSpc>
            </a:pPr>
            <a:r>
              <a:rPr lang="en-US" sz="1600" dirty="0">
                <a:latin typeface="Bookman Old Style" pitchFamily="18" charset="0"/>
              </a:rPr>
              <a:t>detect suspicious values and check by human (e.g., deal with possible outliers)</a:t>
            </a:r>
          </a:p>
          <a:p>
            <a:endParaRPr lang="en-IN" dirty="0"/>
          </a:p>
        </p:txBody>
      </p:sp>
    </p:spTree>
    <p:extLst>
      <p:ext uri="{BB962C8B-B14F-4D97-AF65-F5344CB8AC3E}">
        <p14:creationId xmlns:p14="http://schemas.microsoft.com/office/powerpoint/2010/main" val="3705283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fade">
                                      <p:cBhvr>
                                        <p:cTn id="34" dur="500"/>
                                        <p:tgtEl>
                                          <p:spTgt spid="3">
                                            <p:txEl>
                                              <p:pRg st="7" end="7"/>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fade">
                                      <p:cBhvr>
                                        <p:cTn id="3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26" y="0"/>
            <a:ext cx="9153525" cy="685800"/>
          </a:xfrm>
          <a:solidFill>
            <a:srgbClr val="C00000"/>
          </a:solidFill>
        </p:spPr>
        <p:txBody>
          <a:bodyPr>
            <a:noAutofit/>
          </a:bodyPr>
          <a:lstStyle/>
          <a:p>
            <a:r>
              <a:rPr lang="en-US" sz="2000" b="1" dirty="0">
                <a:solidFill>
                  <a:schemeClr val="bg1"/>
                </a:solidFill>
                <a:latin typeface="Bookman Old Style" pitchFamily="18" charset="0"/>
              </a:rPr>
              <a:t>Binning Methods for Data </a:t>
            </a:r>
            <a:r>
              <a:rPr lang="en-US" sz="2000" b="1" dirty="0" smtClean="0">
                <a:solidFill>
                  <a:schemeClr val="bg1"/>
                </a:solidFill>
                <a:latin typeface="Bookman Old Style" pitchFamily="18" charset="0"/>
              </a:rPr>
              <a:t>Smoothing | Regression  | Clustering</a:t>
            </a:r>
            <a:endParaRPr lang="en-IN" sz="2000" b="1" dirty="0">
              <a:solidFill>
                <a:schemeClr val="bg1"/>
              </a:solidFill>
              <a:latin typeface="Bookman Old Style" pitchFamily="18" charset="0"/>
            </a:endParaRPr>
          </a:p>
        </p:txBody>
      </p:sp>
      <p:sp>
        <p:nvSpPr>
          <p:cNvPr id="3" name="Content Placeholder 2"/>
          <p:cNvSpPr>
            <a:spLocks noGrp="1"/>
          </p:cNvSpPr>
          <p:nvPr>
            <p:ph idx="1"/>
          </p:nvPr>
        </p:nvSpPr>
        <p:spPr>
          <a:xfrm>
            <a:off x="457200" y="990600"/>
            <a:ext cx="4038600" cy="5562600"/>
          </a:xfrm>
        </p:spPr>
        <p:txBody>
          <a:bodyPr>
            <a:normAutofit fontScale="92500" lnSpcReduction="20000"/>
          </a:bodyPr>
          <a:lstStyle/>
          <a:p>
            <a:pPr>
              <a:buFont typeface="Wingdings" pitchFamily="2" charset="2"/>
              <a:buChar char="q"/>
            </a:pPr>
            <a:r>
              <a:rPr lang="en-US" sz="1600" dirty="0">
                <a:latin typeface="Bookman Old Style" pitchFamily="18" charset="0"/>
              </a:rPr>
              <a:t>Sorted data for price (in dollars</a:t>
            </a:r>
            <a:r>
              <a:rPr lang="en-US" sz="1600" dirty="0" smtClean="0">
                <a:latin typeface="Bookman Old Style" pitchFamily="18" charset="0"/>
              </a:rPr>
              <a:t>):</a:t>
            </a:r>
          </a:p>
          <a:p>
            <a:pPr marL="0" indent="0">
              <a:buNone/>
            </a:pPr>
            <a:r>
              <a:rPr lang="en-US" sz="1600" dirty="0" smtClean="0">
                <a:latin typeface="Bookman Old Style" pitchFamily="18" charset="0"/>
              </a:rPr>
              <a:t> </a:t>
            </a:r>
          </a:p>
          <a:p>
            <a:pPr marL="0" indent="0">
              <a:buNone/>
            </a:pPr>
            <a:r>
              <a:rPr lang="en-US" sz="1600" dirty="0" smtClean="0">
                <a:latin typeface="Bookman Old Style" pitchFamily="18" charset="0"/>
              </a:rPr>
              <a:t>4</a:t>
            </a:r>
            <a:r>
              <a:rPr lang="en-US" sz="1600" dirty="0">
                <a:latin typeface="Bookman Old Style" pitchFamily="18" charset="0"/>
              </a:rPr>
              <a:t>, 8, 9, 15, 21, 21, 24, 25, 26, 28, 29, </a:t>
            </a:r>
            <a:r>
              <a:rPr lang="en-US" sz="1600" dirty="0" smtClean="0">
                <a:latin typeface="Bookman Old Style" pitchFamily="18" charset="0"/>
              </a:rPr>
              <a:t>34</a:t>
            </a:r>
          </a:p>
          <a:p>
            <a:pPr marL="0" indent="0">
              <a:buNone/>
            </a:pPr>
            <a:endParaRPr lang="en-US" sz="1600" dirty="0">
              <a:latin typeface="Bookman Old Style" pitchFamily="18" charset="0"/>
            </a:endParaRPr>
          </a:p>
          <a:p>
            <a:pPr marL="0" indent="0">
              <a:lnSpc>
                <a:spcPct val="120000"/>
              </a:lnSpc>
              <a:buNone/>
            </a:pPr>
            <a:r>
              <a:rPr lang="en-US" sz="1600" dirty="0" smtClean="0">
                <a:solidFill>
                  <a:schemeClr val="accent4">
                    <a:lumMod val="75000"/>
                  </a:schemeClr>
                </a:solidFill>
                <a:latin typeface="Bookman Old Style" pitchFamily="18" charset="0"/>
              </a:rPr>
              <a:t>* </a:t>
            </a:r>
            <a:r>
              <a:rPr lang="en-US" sz="1600" dirty="0" smtClean="0">
                <a:solidFill>
                  <a:srgbClr val="C00000"/>
                </a:solidFill>
                <a:latin typeface="Bookman Old Style" pitchFamily="18" charset="0"/>
              </a:rPr>
              <a:t> Partition </a:t>
            </a:r>
            <a:r>
              <a:rPr lang="en-US" sz="1600" dirty="0">
                <a:solidFill>
                  <a:srgbClr val="C00000"/>
                </a:solidFill>
                <a:latin typeface="Bookman Old Style" pitchFamily="18" charset="0"/>
              </a:rPr>
              <a:t>into equal-frequency </a:t>
            </a:r>
            <a:endParaRPr lang="en-US" sz="1600" dirty="0" smtClean="0">
              <a:solidFill>
                <a:srgbClr val="C00000"/>
              </a:solidFill>
              <a:latin typeface="Bookman Old Style" pitchFamily="18" charset="0"/>
            </a:endParaRPr>
          </a:p>
          <a:p>
            <a:pPr marL="0" indent="0">
              <a:lnSpc>
                <a:spcPct val="120000"/>
              </a:lnSpc>
              <a:buNone/>
            </a:pPr>
            <a:r>
              <a:rPr lang="en-US" sz="1600" dirty="0">
                <a:solidFill>
                  <a:srgbClr val="C00000"/>
                </a:solidFill>
                <a:latin typeface="Bookman Old Style" pitchFamily="18" charset="0"/>
              </a:rPr>
              <a:t> </a:t>
            </a:r>
            <a:r>
              <a:rPr lang="en-US" sz="1600" dirty="0" smtClean="0">
                <a:solidFill>
                  <a:srgbClr val="C00000"/>
                </a:solidFill>
                <a:latin typeface="Bookman Old Style" pitchFamily="18" charset="0"/>
              </a:rPr>
              <a:t>     (</a:t>
            </a:r>
            <a:r>
              <a:rPr lang="en-US" sz="1600" dirty="0" err="1">
                <a:solidFill>
                  <a:srgbClr val="C00000"/>
                </a:solidFill>
                <a:latin typeface="Bookman Old Style" pitchFamily="18" charset="0"/>
              </a:rPr>
              <a:t>equi</a:t>
            </a:r>
            <a:r>
              <a:rPr lang="en-US" sz="1600" dirty="0">
                <a:solidFill>
                  <a:srgbClr val="C00000"/>
                </a:solidFill>
                <a:latin typeface="Bookman Old Style" pitchFamily="18" charset="0"/>
              </a:rPr>
              <a:t>-depth) bins</a:t>
            </a:r>
            <a:r>
              <a:rPr lang="en-US" sz="1600" dirty="0" smtClean="0">
                <a:solidFill>
                  <a:srgbClr val="C00000"/>
                </a:solidFill>
                <a:latin typeface="Bookman Old Style" pitchFamily="18" charset="0"/>
              </a:rPr>
              <a:t>:</a:t>
            </a:r>
            <a:endParaRPr lang="en-US" sz="1600" dirty="0">
              <a:solidFill>
                <a:srgbClr val="C00000"/>
              </a:solidFill>
              <a:latin typeface="Bookman Old Style" pitchFamily="18" charset="0"/>
            </a:endParaRPr>
          </a:p>
          <a:p>
            <a:pPr>
              <a:lnSpc>
                <a:spcPct val="150000"/>
              </a:lnSpc>
              <a:buFontTx/>
              <a:buNone/>
            </a:pPr>
            <a:r>
              <a:rPr lang="en-US" sz="1600" dirty="0">
                <a:latin typeface="Bookman Old Style" pitchFamily="18" charset="0"/>
              </a:rPr>
              <a:t>      - Bin 1: 4, 8, 9, 15</a:t>
            </a:r>
          </a:p>
          <a:p>
            <a:pPr>
              <a:lnSpc>
                <a:spcPct val="150000"/>
              </a:lnSpc>
              <a:buFontTx/>
              <a:buNone/>
            </a:pPr>
            <a:r>
              <a:rPr lang="en-US" sz="1600" dirty="0">
                <a:latin typeface="Bookman Old Style" pitchFamily="18" charset="0"/>
              </a:rPr>
              <a:t>      - Bin 2: 21, 21, 24, 25</a:t>
            </a:r>
          </a:p>
          <a:p>
            <a:pPr>
              <a:lnSpc>
                <a:spcPct val="150000"/>
              </a:lnSpc>
              <a:buFontTx/>
              <a:buNone/>
            </a:pPr>
            <a:r>
              <a:rPr lang="en-US" sz="1600" dirty="0">
                <a:latin typeface="Bookman Old Style" pitchFamily="18" charset="0"/>
              </a:rPr>
              <a:t>      - Bin 3: 26, 28, 29, 34</a:t>
            </a:r>
          </a:p>
          <a:p>
            <a:pPr>
              <a:lnSpc>
                <a:spcPct val="150000"/>
              </a:lnSpc>
              <a:buFontTx/>
              <a:buNone/>
            </a:pPr>
            <a:r>
              <a:rPr lang="en-US" sz="1600" dirty="0">
                <a:latin typeface="Bookman Old Style" pitchFamily="18" charset="0"/>
              </a:rPr>
              <a:t>*  </a:t>
            </a:r>
            <a:r>
              <a:rPr lang="en-US" sz="1600" dirty="0">
                <a:solidFill>
                  <a:srgbClr val="C00000"/>
                </a:solidFill>
                <a:latin typeface="Bookman Old Style" pitchFamily="18" charset="0"/>
              </a:rPr>
              <a:t>Smoothing by bin means:</a:t>
            </a:r>
          </a:p>
          <a:p>
            <a:pPr>
              <a:lnSpc>
                <a:spcPct val="150000"/>
              </a:lnSpc>
              <a:buFontTx/>
              <a:buNone/>
            </a:pPr>
            <a:r>
              <a:rPr lang="en-US" sz="1600" dirty="0">
                <a:latin typeface="Bookman Old Style" pitchFamily="18" charset="0"/>
              </a:rPr>
              <a:t>      - Bin 1: 9, 9, 9, 9</a:t>
            </a:r>
          </a:p>
          <a:p>
            <a:pPr>
              <a:lnSpc>
                <a:spcPct val="150000"/>
              </a:lnSpc>
              <a:buFontTx/>
              <a:buNone/>
            </a:pPr>
            <a:r>
              <a:rPr lang="en-US" sz="1600" dirty="0">
                <a:latin typeface="Bookman Old Style" pitchFamily="18" charset="0"/>
              </a:rPr>
              <a:t>      - Bin 2: 23, 23, 23, 23</a:t>
            </a:r>
          </a:p>
          <a:p>
            <a:pPr>
              <a:lnSpc>
                <a:spcPct val="150000"/>
              </a:lnSpc>
              <a:buFontTx/>
              <a:buNone/>
            </a:pPr>
            <a:r>
              <a:rPr lang="en-US" sz="1600" dirty="0">
                <a:latin typeface="Bookman Old Style" pitchFamily="18" charset="0"/>
              </a:rPr>
              <a:t>      - Bin 3: 29, 29, 29, 29</a:t>
            </a:r>
          </a:p>
          <a:p>
            <a:pPr>
              <a:lnSpc>
                <a:spcPct val="150000"/>
              </a:lnSpc>
              <a:buFontTx/>
              <a:buNone/>
            </a:pPr>
            <a:r>
              <a:rPr lang="en-US" sz="1600" dirty="0">
                <a:latin typeface="Bookman Old Style" pitchFamily="18" charset="0"/>
              </a:rPr>
              <a:t>*  </a:t>
            </a:r>
            <a:r>
              <a:rPr lang="en-US" sz="1600" dirty="0">
                <a:solidFill>
                  <a:srgbClr val="C00000"/>
                </a:solidFill>
                <a:latin typeface="Bookman Old Style" pitchFamily="18" charset="0"/>
              </a:rPr>
              <a:t>Smoothing by bin boundaries:</a:t>
            </a:r>
          </a:p>
          <a:p>
            <a:pPr>
              <a:lnSpc>
                <a:spcPct val="150000"/>
              </a:lnSpc>
              <a:buFontTx/>
              <a:buNone/>
            </a:pPr>
            <a:r>
              <a:rPr lang="en-US" sz="1600" dirty="0">
                <a:latin typeface="Bookman Old Style" pitchFamily="18" charset="0"/>
              </a:rPr>
              <a:t>      - Bin 1: 4, 4, 4, 15</a:t>
            </a:r>
          </a:p>
          <a:p>
            <a:pPr>
              <a:lnSpc>
                <a:spcPct val="150000"/>
              </a:lnSpc>
              <a:buFontTx/>
              <a:buNone/>
            </a:pPr>
            <a:r>
              <a:rPr lang="en-US" sz="1600" dirty="0">
                <a:latin typeface="Bookman Old Style" pitchFamily="18" charset="0"/>
              </a:rPr>
              <a:t>      - Bin 2: 21, 21, 25, 25</a:t>
            </a:r>
          </a:p>
          <a:p>
            <a:pPr>
              <a:lnSpc>
                <a:spcPct val="150000"/>
              </a:lnSpc>
              <a:buFontTx/>
              <a:buNone/>
            </a:pPr>
            <a:r>
              <a:rPr lang="en-US" sz="1600" dirty="0">
                <a:latin typeface="Bookman Old Style" pitchFamily="18" charset="0"/>
              </a:rPr>
              <a:t>      - Bin 3: 26, 26, 26, 34</a:t>
            </a:r>
          </a:p>
          <a:p>
            <a:endParaRPr lang="en-IN"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1447800"/>
            <a:ext cx="3688845" cy="2214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6019800" y="838200"/>
            <a:ext cx="1905000" cy="338554"/>
          </a:xfrm>
          <a:prstGeom prst="rect">
            <a:avLst/>
          </a:prstGeom>
          <a:noFill/>
        </p:spPr>
        <p:txBody>
          <a:bodyPr wrap="square" rtlCol="0">
            <a:spAutoFit/>
          </a:bodyPr>
          <a:lstStyle/>
          <a:p>
            <a:pPr algn="ctr"/>
            <a:r>
              <a:rPr lang="en-US" sz="1600" dirty="0" smtClean="0">
                <a:latin typeface="Bookman Old Style" pitchFamily="18" charset="0"/>
              </a:rPr>
              <a:t>Regression</a:t>
            </a:r>
            <a:endParaRPr lang="en-IN" sz="1600" dirty="0">
              <a:latin typeface="Bookman Old Style" pitchFamily="18" charset="0"/>
            </a:endParaRPr>
          </a:p>
        </p:txBody>
      </p:sp>
      <p:pic>
        <p:nvPicPr>
          <p:cNvPr id="512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25262" y="4267200"/>
            <a:ext cx="2894076"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5696331" y="3810000"/>
            <a:ext cx="2551938" cy="338554"/>
          </a:xfrm>
          <a:prstGeom prst="rect">
            <a:avLst/>
          </a:prstGeom>
          <a:noFill/>
        </p:spPr>
        <p:txBody>
          <a:bodyPr wrap="square" rtlCol="0">
            <a:spAutoFit/>
          </a:bodyPr>
          <a:lstStyle/>
          <a:p>
            <a:pPr algn="ctr"/>
            <a:r>
              <a:rPr lang="en-US" sz="1600" dirty="0" smtClean="0">
                <a:latin typeface="Bookman Old Style" pitchFamily="18" charset="0"/>
              </a:rPr>
              <a:t>Cluster Analysis</a:t>
            </a:r>
            <a:endParaRPr lang="en-IN" sz="1600" dirty="0">
              <a:latin typeface="Bookman Old Style" pitchFamily="18" charset="0"/>
            </a:endParaRPr>
          </a:p>
        </p:txBody>
      </p:sp>
    </p:spTree>
    <p:extLst>
      <p:ext uri="{BB962C8B-B14F-4D97-AF65-F5344CB8AC3E}">
        <p14:creationId xmlns:p14="http://schemas.microsoft.com/office/powerpoint/2010/main" val="619021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122"/>
                                        </p:tgtEl>
                                        <p:attrNameLst>
                                          <p:attrName>style.visibility</p:attrName>
                                        </p:attrNameLst>
                                      </p:cBhvr>
                                      <p:to>
                                        <p:strVal val="visible"/>
                                      </p:to>
                                    </p:set>
                                    <p:animEffect transition="in" filter="fade">
                                      <p:cBhvr>
                                        <p:cTn id="12" dur="500"/>
                                        <p:tgtEl>
                                          <p:spTgt spid="512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123"/>
                                        </p:tgtEl>
                                        <p:attrNameLst>
                                          <p:attrName>style.visibility</p:attrName>
                                        </p:attrNameLst>
                                      </p:cBhvr>
                                      <p:to>
                                        <p:strVal val="visible"/>
                                      </p:to>
                                    </p:set>
                                    <p:animEffect transition="in" filter="fade">
                                      <p:cBhvr>
                                        <p:cTn id="22" dur="500"/>
                                        <p:tgtEl>
                                          <p:spTgt spid="5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
          </a:xfrm>
          <a:solidFill>
            <a:srgbClr val="C00000"/>
          </a:solidFill>
        </p:spPr>
        <p:txBody>
          <a:bodyPr>
            <a:normAutofit/>
          </a:bodyPr>
          <a:lstStyle/>
          <a:p>
            <a:r>
              <a:rPr lang="en-US" sz="3200" b="1" dirty="0" smtClean="0">
                <a:solidFill>
                  <a:schemeClr val="bg1"/>
                </a:solidFill>
                <a:latin typeface="Bookman Old Style" pitchFamily="18" charset="0"/>
              </a:rPr>
              <a:t>Data Integration</a:t>
            </a:r>
            <a:endParaRPr lang="en-IN" sz="3200" b="1" dirty="0">
              <a:solidFill>
                <a:schemeClr val="bg1"/>
              </a:solidFill>
              <a:latin typeface="Bookman Old Style" pitchFamily="18" charset="0"/>
            </a:endParaRP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71600" y="1066800"/>
            <a:ext cx="6324600" cy="4194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304800" y="5562600"/>
            <a:ext cx="8534400" cy="702115"/>
          </a:xfrm>
          <a:prstGeom prst="rect">
            <a:avLst/>
          </a:prstGeom>
        </p:spPr>
        <p:txBody>
          <a:bodyPr wrap="square">
            <a:spAutoFit/>
          </a:bodyPr>
          <a:lstStyle/>
          <a:p>
            <a:pPr algn="ctr">
              <a:lnSpc>
                <a:spcPct val="150000"/>
              </a:lnSpc>
            </a:pPr>
            <a:r>
              <a:rPr lang="en-US" sz="1400" dirty="0">
                <a:latin typeface="Bookman Old Style" pitchFamily="18" charset="0"/>
              </a:rPr>
              <a:t>Data integration is the process of bringing data from disparate sources together to provide users with a unified view. </a:t>
            </a:r>
            <a:endParaRPr lang="en-IN" sz="1400" dirty="0">
              <a:latin typeface="Bookman Old Style" pitchFamily="18" charset="0"/>
            </a:endParaRPr>
          </a:p>
        </p:txBody>
      </p:sp>
    </p:spTree>
    <p:extLst>
      <p:ext uri="{BB962C8B-B14F-4D97-AF65-F5344CB8AC3E}">
        <p14:creationId xmlns:p14="http://schemas.microsoft.com/office/powerpoint/2010/main" val="4169772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a:solidFill>
            <a:srgbClr val="C00000"/>
          </a:solidFill>
        </p:spPr>
        <p:txBody>
          <a:bodyPr>
            <a:normAutofit/>
          </a:bodyPr>
          <a:lstStyle/>
          <a:p>
            <a:r>
              <a:rPr lang="en-US" sz="3200" b="1" dirty="0" smtClean="0">
                <a:solidFill>
                  <a:schemeClr val="bg1"/>
                </a:solidFill>
                <a:latin typeface="Bookman Old Style" pitchFamily="18" charset="0"/>
              </a:rPr>
              <a:t>DATA</a:t>
            </a:r>
            <a:endParaRPr lang="en-IN" sz="3200" b="1" dirty="0">
              <a:solidFill>
                <a:schemeClr val="bg1"/>
              </a:solidFill>
              <a:latin typeface="Bookman Old Style" pitchFamily="18" charset="0"/>
            </a:endParaRPr>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71600" y="2514600"/>
            <a:ext cx="6096001" cy="36141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609600" y="1295400"/>
            <a:ext cx="7924800" cy="584775"/>
          </a:xfrm>
          <a:prstGeom prst="rect">
            <a:avLst/>
          </a:prstGeom>
          <a:noFill/>
        </p:spPr>
        <p:txBody>
          <a:bodyPr wrap="square" rtlCol="0">
            <a:spAutoFit/>
          </a:bodyPr>
          <a:lstStyle/>
          <a:p>
            <a:pPr algn="ctr"/>
            <a:r>
              <a:rPr lang="en-US" sz="1600" dirty="0">
                <a:solidFill>
                  <a:srgbClr val="002060"/>
                </a:solidFill>
                <a:latin typeface="Bookman Old Style" pitchFamily="18" charset="0"/>
              </a:rPr>
              <a:t>Data is a collection of facts, such as numbers, words, measurements, observations, or just descriptions of things.</a:t>
            </a:r>
            <a:endParaRPr lang="en-IN" sz="1600" dirty="0">
              <a:solidFill>
                <a:srgbClr val="002060"/>
              </a:solidFill>
              <a:latin typeface="Bookman Old Style" pitchFamily="18" charset="0"/>
            </a:endParaRPr>
          </a:p>
        </p:txBody>
      </p:sp>
    </p:spTree>
    <p:extLst>
      <p:ext uri="{BB962C8B-B14F-4D97-AF65-F5344CB8AC3E}">
        <p14:creationId xmlns:p14="http://schemas.microsoft.com/office/powerpoint/2010/main" val="124315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4" y="28575"/>
            <a:ext cx="9115425" cy="563562"/>
          </a:xfrm>
          <a:solidFill>
            <a:srgbClr val="C00000"/>
          </a:solidFill>
        </p:spPr>
        <p:txBody>
          <a:bodyPr>
            <a:noAutofit/>
          </a:bodyPr>
          <a:lstStyle/>
          <a:p>
            <a:r>
              <a:rPr lang="en-US" sz="3200" b="1" dirty="0" smtClean="0">
                <a:solidFill>
                  <a:schemeClr val="bg1"/>
                </a:solidFill>
                <a:latin typeface="Bookman Old Style" pitchFamily="18" charset="0"/>
              </a:rPr>
              <a:t>Issues in Data </a:t>
            </a:r>
            <a:r>
              <a:rPr lang="en-US" sz="3200" b="1" dirty="0">
                <a:solidFill>
                  <a:schemeClr val="bg1"/>
                </a:solidFill>
                <a:latin typeface="Bookman Old Style" pitchFamily="18" charset="0"/>
              </a:rPr>
              <a:t>Integration</a:t>
            </a:r>
            <a:endParaRPr lang="en-IN" sz="3200" b="1" dirty="0">
              <a:solidFill>
                <a:schemeClr val="bg1"/>
              </a:solidFill>
              <a:latin typeface="Bookman Old Style" pitchFamily="18" charset="0"/>
            </a:endParaRPr>
          </a:p>
        </p:txBody>
      </p:sp>
      <p:sp>
        <p:nvSpPr>
          <p:cNvPr id="3" name="Content Placeholder 2"/>
          <p:cNvSpPr>
            <a:spLocks noGrp="1"/>
          </p:cNvSpPr>
          <p:nvPr>
            <p:ph idx="1"/>
          </p:nvPr>
        </p:nvSpPr>
        <p:spPr>
          <a:xfrm>
            <a:off x="457200" y="990600"/>
            <a:ext cx="8229600" cy="5562600"/>
          </a:xfrm>
        </p:spPr>
        <p:txBody>
          <a:bodyPr>
            <a:normAutofit/>
          </a:bodyPr>
          <a:lstStyle/>
          <a:p>
            <a:pPr>
              <a:lnSpc>
                <a:spcPct val="200000"/>
              </a:lnSpc>
            </a:pPr>
            <a:r>
              <a:rPr lang="en-US" sz="1600" dirty="0">
                <a:solidFill>
                  <a:srgbClr val="002060"/>
                </a:solidFill>
                <a:latin typeface="Bookman Old Style" pitchFamily="18" charset="0"/>
              </a:rPr>
              <a:t>Schema integration: e.g., </a:t>
            </a:r>
            <a:r>
              <a:rPr lang="en-US" sz="1600" dirty="0" err="1">
                <a:solidFill>
                  <a:srgbClr val="002060"/>
                </a:solidFill>
                <a:latin typeface="Bookman Old Style" pitchFamily="18" charset="0"/>
              </a:rPr>
              <a:t>A.cust</a:t>
            </a:r>
            <a:r>
              <a:rPr lang="en-US" sz="1600" dirty="0">
                <a:solidFill>
                  <a:srgbClr val="002060"/>
                </a:solidFill>
                <a:latin typeface="Bookman Old Style" pitchFamily="18" charset="0"/>
              </a:rPr>
              <a:t>-id </a:t>
            </a:r>
            <a:r>
              <a:rPr lang="en-US" sz="1600" dirty="0">
                <a:solidFill>
                  <a:srgbClr val="002060"/>
                </a:solidFill>
                <a:latin typeface="Bookman Old Style" pitchFamily="18" charset="0"/>
                <a:sym typeface="Symbol" pitchFamily="18" charset="2"/>
              </a:rPr>
              <a:t> </a:t>
            </a:r>
            <a:r>
              <a:rPr lang="en-US" sz="1600" dirty="0" err="1">
                <a:solidFill>
                  <a:srgbClr val="002060"/>
                </a:solidFill>
                <a:latin typeface="Bookman Old Style" pitchFamily="18" charset="0"/>
                <a:sym typeface="Symbol" pitchFamily="18" charset="2"/>
              </a:rPr>
              <a:t>B.</a:t>
            </a:r>
            <a:r>
              <a:rPr lang="en-US" sz="1600" dirty="0" err="1">
                <a:solidFill>
                  <a:srgbClr val="002060"/>
                </a:solidFill>
                <a:latin typeface="Bookman Old Style" pitchFamily="18" charset="0"/>
              </a:rPr>
              <a:t>cust</a:t>
            </a:r>
            <a:r>
              <a:rPr lang="en-US" sz="1600" dirty="0">
                <a:solidFill>
                  <a:srgbClr val="002060"/>
                </a:solidFill>
                <a:latin typeface="Bookman Old Style" pitchFamily="18" charset="0"/>
              </a:rPr>
              <a:t>-#</a:t>
            </a:r>
          </a:p>
          <a:p>
            <a:pPr lvl="1">
              <a:lnSpc>
                <a:spcPct val="200000"/>
              </a:lnSpc>
            </a:pPr>
            <a:r>
              <a:rPr lang="en-US" sz="1600" dirty="0">
                <a:solidFill>
                  <a:srgbClr val="002060"/>
                </a:solidFill>
                <a:latin typeface="Bookman Old Style" pitchFamily="18" charset="0"/>
              </a:rPr>
              <a:t>Integrate metadata from different sources</a:t>
            </a:r>
          </a:p>
          <a:p>
            <a:pPr>
              <a:lnSpc>
                <a:spcPct val="200000"/>
              </a:lnSpc>
            </a:pPr>
            <a:r>
              <a:rPr lang="en-US" sz="1600" dirty="0">
                <a:solidFill>
                  <a:srgbClr val="002060"/>
                </a:solidFill>
                <a:latin typeface="Bookman Old Style" pitchFamily="18" charset="0"/>
              </a:rPr>
              <a:t>Entity identification problem: </a:t>
            </a:r>
          </a:p>
          <a:p>
            <a:pPr lvl="1">
              <a:lnSpc>
                <a:spcPct val="200000"/>
              </a:lnSpc>
            </a:pPr>
            <a:r>
              <a:rPr lang="en-US" sz="1600" dirty="0">
                <a:solidFill>
                  <a:srgbClr val="002060"/>
                </a:solidFill>
                <a:latin typeface="Bookman Old Style" pitchFamily="18" charset="0"/>
              </a:rPr>
              <a:t>Identify real world entities from multiple data sources, e.g., Bill Clinton = William Clinton</a:t>
            </a:r>
          </a:p>
          <a:p>
            <a:pPr>
              <a:lnSpc>
                <a:spcPct val="200000"/>
              </a:lnSpc>
            </a:pPr>
            <a:r>
              <a:rPr lang="en-US" sz="1600" dirty="0">
                <a:solidFill>
                  <a:srgbClr val="002060"/>
                </a:solidFill>
                <a:latin typeface="Bookman Old Style" pitchFamily="18" charset="0"/>
              </a:rPr>
              <a:t>Detecting and resolving data value conflicts</a:t>
            </a:r>
          </a:p>
          <a:p>
            <a:pPr lvl="1">
              <a:lnSpc>
                <a:spcPct val="200000"/>
              </a:lnSpc>
            </a:pPr>
            <a:r>
              <a:rPr lang="en-US" sz="1600" dirty="0">
                <a:solidFill>
                  <a:srgbClr val="002060"/>
                </a:solidFill>
                <a:latin typeface="Bookman Old Style" pitchFamily="18" charset="0"/>
              </a:rPr>
              <a:t>For the same real world entity, attribute values from different sources are different.</a:t>
            </a:r>
          </a:p>
          <a:p>
            <a:pPr lvl="1">
              <a:lnSpc>
                <a:spcPct val="200000"/>
              </a:lnSpc>
            </a:pPr>
            <a:r>
              <a:rPr lang="en-US" sz="1600" dirty="0">
                <a:solidFill>
                  <a:srgbClr val="002060"/>
                </a:solidFill>
                <a:latin typeface="Bookman Old Style" pitchFamily="18" charset="0"/>
              </a:rPr>
              <a:t>Possible reasons: different representations, different scales, e.g., metric vs. British units</a:t>
            </a:r>
          </a:p>
          <a:p>
            <a:endParaRPr lang="en-IN" dirty="0"/>
          </a:p>
        </p:txBody>
      </p:sp>
    </p:spTree>
    <p:extLst>
      <p:ext uri="{BB962C8B-B14F-4D97-AF65-F5344CB8AC3E}">
        <p14:creationId xmlns:p14="http://schemas.microsoft.com/office/powerpoint/2010/main" val="2793101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
          </a:xfrm>
          <a:solidFill>
            <a:srgbClr val="C00000"/>
          </a:solidFill>
        </p:spPr>
        <p:txBody>
          <a:bodyPr>
            <a:normAutofit/>
          </a:bodyPr>
          <a:lstStyle/>
          <a:p>
            <a:r>
              <a:rPr lang="en-US" sz="3200" dirty="0">
                <a:solidFill>
                  <a:schemeClr val="bg1"/>
                </a:solidFill>
                <a:latin typeface="Bookman Old Style" pitchFamily="18" charset="0"/>
              </a:rPr>
              <a:t>Handling Redundancy in Data Integration</a:t>
            </a:r>
            <a:endParaRPr lang="en-IN" sz="3200" dirty="0">
              <a:solidFill>
                <a:schemeClr val="bg1"/>
              </a:solidFill>
              <a:latin typeface="Bookman Old Style" pitchFamily="18" charset="0"/>
            </a:endParaRPr>
          </a:p>
        </p:txBody>
      </p:sp>
      <p:sp>
        <p:nvSpPr>
          <p:cNvPr id="3" name="Content Placeholder 2"/>
          <p:cNvSpPr>
            <a:spLocks noGrp="1"/>
          </p:cNvSpPr>
          <p:nvPr>
            <p:ph idx="1"/>
          </p:nvPr>
        </p:nvSpPr>
        <p:spPr>
          <a:xfrm>
            <a:off x="457200" y="1371600"/>
            <a:ext cx="8229600" cy="4525963"/>
          </a:xfrm>
        </p:spPr>
        <p:txBody>
          <a:bodyPr>
            <a:normAutofit/>
          </a:bodyPr>
          <a:lstStyle/>
          <a:p>
            <a:pPr>
              <a:lnSpc>
                <a:spcPct val="200000"/>
              </a:lnSpc>
            </a:pPr>
            <a:r>
              <a:rPr lang="en-US" sz="1600" dirty="0">
                <a:solidFill>
                  <a:srgbClr val="002060"/>
                </a:solidFill>
                <a:latin typeface="Bookman Old Style" pitchFamily="18" charset="0"/>
              </a:rPr>
              <a:t>Redundant data occur often when integration of multiple databases</a:t>
            </a:r>
          </a:p>
          <a:p>
            <a:pPr lvl="1">
              <a:lnSpc>
                <a:spcPct val="200000"/>
              </a:lnSpc>
            </a:pPr>
            <a:r>
              <a:rPr lang="en-US" sz="1600" i="1" dirty="0">
                <a:solidFill>
                  <a:srgbClr val="002060"/>
                </a:solidFill>
                <a:latin typeface="Bookman Old Style" pitchFamily="18" charset="0"/>
              </a:rPr>
              <a:t>Object identification:  </a:t>
            </a:r>
            <a:r>
              <a:rPr lang="en-US" sz="1600" dirty="0">
                <a:solidFill>
                  <a:srgbClr val="002060"/>
                </a:solidFill>
                <a:latin typeface="Bookman Old Style" pitchFamily="18" charset="0"/>
              </a:rPr>
              <a:t>The same attribute or object may have different names in different databases</a:t>
            </a:r>
          </a:p>
          <a:p>
            <a:pPr lvl="1">
              <a:lnSpc>
                <a:spcPct val="200000"/>
              </a:lnSpc>
            </a:pPr>
            <a:r>
              <a:rPr lang="en-US" sz="1600" i="1" dirty="0">
                <a:solidFill>
                  <a:srgbClr val="002060"/>
                </a:solidFill>
                <a:latin typeface="Bookman Old Style" pitchFamily="18" charset="0"/>
              </a:rPr>
              <a:t>Derivable data: </a:t>
            </a:r>
            <a:r>
              <a:rPr lang="en-US" sz="1600" dirty="0">
                <a:solidFill>
                  <a:srgbClr val="002060"/>
                </a:solidFill>
                <a:latin typeface="Bookman Old Style" pitchFamily="18" charset="0"/>
              </a:rPr>
              <a:t>One attribute may be a “derived” attribute in another table, e.g., annual revenue</a:t>
            </a:r>
          </a:p>
          <a:p>
            <a:pPr>
              <a:lnSpc>
                <a:spcPct val="200000"/>
              </a:lnSpc>
            </a:pPr>
            <a:r>
              <a:rPr lang="en-US" sz="1600" dirty="0">
                <a:solidFill>
                  <a:schemeClr val="accent2">
                    <a:lumMod val="50000"/>
                  </a:schemeClr>
                </a:solidFill>
                <a:latin typeface="Bookman Old Style" pitchFamily="18" charset="0"/>
              </a:rPr>
              <a:t>Redundant attributes may be able to be detected by </a:t>
            </a:r>
            <a:r>
              <a:rPr lang="en-US" sz="1600" i="1" dirty="0">
                <a:solidFill>
                  <a:schemeClr val="accent2">
                    <a:lumMod val="50000"/>
                  </a:schemeClr>
                </a:solidFill>
                <a:latin typeface="Bookman Old Style" pitchFamily="18" charset="0"/>
              </a:rPr>
              <a:t>correlation </a:t>
            </a:r>
            <a:r>
              <a:rPr lang="en-US" sz="1600" i="1" dirty="0" smtClean="0">
                <a:solidFill>
                  <a:schemeClr val="accent2">
                    <a:lumMod val="50000"/>
                  </a:schemeClr>
                </a:solidFill>
                <a:latin typeface="Bookman Old Style" pitchFamily="18" charset="0"/>
              </a:rPr>
              <a:t>analysis.</a:t>
            </a:r>
            <a:endParaRPr lang="en-US" sz="1600" dirty="0">
              <a:solidFill>
                <a:schemeClr val="accent2">
                  <a:lumMod val="50000"/>
                </a:schemeClr>
              </a:solidFill>
              <a:latin typeface="Bookman Old Style" pitchFamily="18" charset="0"/>
            </a:endParaRPr>
          </a:p>
          <a:p>
            <a:pPr>
              <a:lnSpc>
                <a:spcPct val="200000"/>
              </a:lnSpc>
            </a:pPr>
            <a:r>
              <a:rPr lang="en-US" sz="1600" dirty="0">
                <a:solidFill>
                  <a:srgbClr val="002060"/>
                </a:solidFill>
                <a:latin typeface="Bookman Old Style" pitchFamily="18" charset="0"/>
              </a:rPr>
              <a:t>Careful integration of the data from multiple sources may help reduce/avoid redundancies and inconsistencies and improve mining speed and </a:t>
            </a:r>
            <a:r>
              <a:rPr lang="en-US" sz="1600" dirty="0" smtClean="0">
                <a:solidFill>
                  <a:srgbClr val="002060"/>
                </a:solidFill>
                <a:latin typeface="Bookman Old Style" pitchFamily="18" charset="0"/>
              </a:rPr>
              <a:t>quality.</a:t>
            </a:r>
            <a:endParaRPr lang="en-US" sz="1600" dirty="0">
              <a:solidFill>
                <a:srgbClr val="002060"/>
              </a:solidFill>
              <a:latin typeface="Bookman Old Style" pitchFamily="18" charset="0"/>
            </a:endParaRPr>
          </a:p>
          <a:p>
            <a:pPr>
              <a:lnSpc>
                <a:spcPct val="150000"/>
              </a:lnSpc>
            </a:pPr>
            <a:endParaRPr lang="en-IN" dirty="0"/>
          </a:p>
        </p:txBody>
      </p:sp>
    </p:spTree>
    <p:extLst>
      <p:ext uri="{BB962C8B-B14F-4D97-AF65-F5344CB8AC3E}">
        <p14:creationId xmlns:p14="http://schemas.microsoft.com/office/powerpoint/2010/main" val="3287240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9600"/>
          </a:xfrm>
          <a:solidFill>
            <a:srgbClr val="C00000"/>
          </a:solidFill>
        </p:spPr>
        <p:txBody>
          <a:bodyPr>
            <a:normAutofit/>
          </a:bodyPr>
          <a:lstStyle/>
          <a:p>
            <a:r>
              <a:rPr lang="en-US" sz="3200" dirty="0">
                <a:solidFill>
                  <a:schemeClr val="bg1"/>
                </a:solidFill>
                <a:latin typeface="Bookman Old Style" pitchFamily="18" charset="0"/>
              </a:rPr>
              <a:t>Correlation Analysis (Numerical Data)</a:t>
            </a:r>
            <a:endParaRPr lang="en-IN" sz="3200" dirty="0">
              <a:solidFill>
                <a:schemeClr val="bg1"/>
              </a:solidFill>
              <a:latin typeface="Bookman Old Style" pitchFamily="18" charset="0"/>
            </a:endParaRPr>
          </a:p>
        </p:txBody>
      </p:sp>
      <p:sp>
        <p:nvSpPr>
          <p:cNvPr id="3" name="Content Placeholder 2"/>
          <p:cNvSpPr>
            <a:spLocks noGrp="1"/>
          </p:cNvSpPr>
          <p:nvPr>
            <p:ph idx="1"/>
          </p:nvPr>
        </p:nvSpPr>
        <p:spPr>
          <a:xfrm>
            <a:off x="457200" y="1066800"/>
            <a:ext cx="8229600" cy="5334000"/>
          </a:xfrm>
        </p:spPr>
        <p:txBody>
          <a:bodyPr>
            <a:normAutofit fontScale="77500" lnSpcReduction="20000"/>
          </a:bodyPr>
          <a:lstStyle/>
          <a:p>
            <a:pPr>
              <a:lnSpc>
                <a:spcPct val="200000"/>
              </a:lnSpc>
            </a:pPr>
            <a:r>
              <a:rPr lang="en-US" sz="2100" dirty="0">
                <a:solidFill>
                  <a:srgbClr val="002060"/>
                </a:solidFill>
                <a:latin typeface="Bookman Old Style" pitchFamily="18" charset="0"/>
              </a:rPr>
              <a:t>Correlation coefficient (also called Pearson’s product moment coefficient)</a:t>
            </a:r>
          </a:p>
          <a:p>
            <a:pPr>
              <a:lnSpc>
                <a:spcPct val="200000"/>
              </a:lnSpc>
            </a:pPr>
            <a:endParaRPr lang="en-US" sz="2100" dirty="0">
              <a:solidFill>
                <a:srgbClr val="002060"/>
              </a:solidFill>
              <a:latin typeface="Bookman Old Style" pitchFamily="18" charset="0"/>
            </a:endParaRPr>
          </a:p>
          <a:p>
            <a:pPr>
              <a:lnSpc>
                <a:spcPct val="200000"/>
              </a:lnSpc>
            </a:pPr>
            <a:endParaRPr lang="en-US" sz="2100" dirty="0">
              <a:solidFill>
                <a:srgbClr val="002060"/>
              </a:solidFill>
              <a:latin typeface="Bookman Old Style" pitchFamily="18" charset="0"/>
            </a:endParaRPr>
          </a:p>
          <a:p>
            <a:pPr lvl="1">
              <a:lnSpc>
                <a:spcPct val="200000"/>
              </a:lnSpc>
              <a:buNone/>
            </a:pPr>
            <a:r>
              <a:rPr lang="en-US" sz="2100" dirty="0">
                <a:solidFill>
                  <a:srgbClr val="002060"/>
                </a:solidFill>
                <a:latin typeface="Bookman Old Style" pitchFamily="18" charset="0"/>
              </a:rPr>
              <a:t>where n is the number of tuples,       and      are the respective means of A and B, </a:t>
            </a:r>
            <a:r>
              <a:rPr lang="el-GR" sz="2100" dirty="0">
                <a:solidFill>
                  <a:srgbClr val="002060"/>
                </a:solidFill>
                <a:latin typeface="Bookman Old Style" pitchFamily="18" charset="0"/>
              </a:rPr>
              <a:t>σ</a:t>
            </a:r>
            <a:r>
              <a:rPr lang="en-US" sz="2100" baseline="-25000" dirty="0">
                <a:solidFill>
                  <a:srgbClr val="002060"/>
                </a:solidFill>
                <a:latin typeface="Bookman Old Style" pitchFamily="18" charset="0"/>
              </a:rPr>
              <a:t>A</a:t>
            </a:r>
            <a:r>
              <a:rPr lang="en-US" sz="2100" dirty="0">
                <a:solidFill>
                  <a:srgbClr val="002060"/>
                </a:solidFill>
                <a:latin typeface="Bookman Old Style" pitchFamily="18" charset="0"/>
              </a:rPr>
              <a:t> and </a:t>
            </a:r>
            <a:r>
              <a:rPr lang="el-GR" sz="2100" dirty="0">
                <a:solidFill>
                  <a:srgbClr val="002060"/>
                </a:solidFill>
                <a:latin typeface="Bookman Old Style" pitchFamily="18" charset="0"/>
              </a:rPr>
              <a:t>σ</a:t>
            </a:r>
            <a:r>
              <a:rPr lang="en-US" sz="2100" baseline="-25000" dirty="0">
                <a:solidFill>
                  <a:srgbClr val="002060"/>
                </a:solidFill>
                <a:latin typeface="Bookman Old Style" pitchFamily="18" charset="0"/>
              </a:rPr>
              <a:t>B</a:t>
            </a:r>
            <a:r>
              <a:rPr lang="en-US" sz="2100" dirty="0">
                <a:solidFill>
                  <a:srgbClr val="002060"/>
                </a:solidFill>
                <a:latin typeface="Bookman Old Style" pitchFamily="18" charset="0"/>
              </a:rPr>
              <a:t> are the respective standard deviation of A and B, and </a:t>
            </a:r>
            <a:r>
              <a:rPr lang="el-GR" sz="2100" dirty="0">
                <a:solidFill>
                  <a:srgbClr val="002060"/>
                </a:solidFill>
                <a:latin typeface="Bookman Old Style" pitchFamily="18" charset="0"/>
              </a:rPr>
              <a:t>Σ</a:t>
            </a:r>
            <a:r>
              <a:rPr lang="en-US" sz="2100" dirty="0">
                <a:solidFill>
                  <a:srgbClr val="002060"/>
                </a:solidFill>
                <a:latin typeface="Bookman Old Style" pitchFamily="18" charset="0"/>
              </a:rPr>
              <a:t>(AB) is the sum of the AB cross-product.</a:t>
            </a:r>
          </a:p>
          <a:p>
            <a:pPr>
              <a:lnSpc>
                <a:spcPct val="200000"/>
              </a:lnSpc>
            </a:pPr>
            <a:r>
              <a:rPr lang="en-US" sz="2100" dirty="0">
                <a:solidFill>
                  <a:srgbClr val="002060"/>
                </a:solidFill>
                <a:latin typeface="Bookman Old Style" pitchFamily="18" charset="0"/>
              </a:rPr>
              <a:t>If </a:t>
            </a:r>
            <a:r>
              <a:rPr lang="en-US" sz="2100" dirty="0" err="1">
                <a:solidFill>
                  <a:srgbClr val="002060"/>
                </a:solidFill>
                <a:latin typeface="Bookman Old Style" pitchFamily="18" charset="0"/>
              </a:rPr>
              <a:t>r</a:t>
            </a:r>
            <a:r>
              <a:rPr lang="en-US" sz="2100" baseline="-25000" dirty="0" err="1">
                <a:solidFill>
                  <a:srgbClr val="002060"/>
                </a:solidFill>
                <a:latin typeface="Bookman Old Style" pitchFamily="18" charset="0"/>
              </a:rPr>
              <a:t>A,B</a:t>
            </a:r>
            <a:r>
              <a:rPr lang="en-US" sz="2100" dirty="0">
                <a:solidFill>
                  <a:srgbClr val="002060"/>
                </a:solidFill>
                <a:latin typeface="Bookman Old Style" pitchFamily="18" charset="0"/>
              </a:rPr>
              <a:t> &gt; 0, A and B are positively correlated (A’s values increase as B’s).  The higher, the stronger correlation.</a:t>
            </a:r>
          </a:p>
          <a:p>
            <a:pPr>
              <a:lnSpc>
                <a:spcPct val="200000"/>
              </a:lnSpc>
            </a:pPr>
            <a:r>
              <a:rPr lang="en-US" sz="2100" dirty="0" err="1">
                <a:solidFill>
                  <a:srgbClr val="002060"/>
                </a:solidFill>
                <a:latin typeface="Bookman Old Style" pitchFamily="18" charset="0"/>
              </a:rPr>
              <a:t>r</a:t>
            </a:r>
            <a:r>
              <a:rPr lang="en-US" sz="2100" baseline="-25000" dirty="0" err="1">
                <a:solidFill>
                  <a:srgbClr val="002060"/>
                </a:solidFill>
                <a:latin typeface="Bookman Old Style" pitchFamily="18" charset="0"/>
              </a:rPr>
              <a:t>A,B</a:t>
            </a:r>
            <a:r>
              <a:rPr lang="en-US" sz="2100" dirty="0">
                <a:solidFill>
                  <a:srgbClr val="002060"/>
                </a:solidFill>
                <a:latin typeface="Bookman Old Style" pitchFamily="18" charset="0"/>
              </a:rPr>
              <a:t> = 0: independent;  </a:t>
            </a:r>
          </a:p>
          <a:p>
            <a:pPr>
              <a:lnSpc>
                <a:spcPct val="200000"/>
              </a:lnSpc>
            </a:pPr>
            <a:r>
              <a:rPr lang="en-US" sz="2100" dirty="0" err="1">
                <a:solidFill>
                  <a:srgbClr val="002060"/>
                </a:solidFill>
                <a:latin typeface="Bookman Old Style" pitchFamily="18" charset="0"/>
              </a:rPr>
              <a:t>r</a:t>
            </a:r>
            <a:r>
              <a:rPr lang="en-US" sz="2100" baseline="-25000" dirty="0" err="1">
                <a:solidFill>
                  <a:srgbClr val="002060"/>
                </a:solidFill>
                <a:latin typeface="Bookman Old Style" pitchFamily="18" charset="0"/>
              </a:rPr>
              <a:t>A,B</a:t>
            </a:r>
            <a:r>
              <a:rPr lang="en-US" sz="2100" dirty="0">
                <a:solidFill>
                  <a:srgbClr val="002060"/>
                </a:solidFill>
                <a:latin typeface="Bookman Old Style" pitchFamily="18" charset="0"/>
              </a:rPr>
              <a:t> &lt; 0: negatively correlated</a:t>
            </a:r>
          </a:p>
          <a:p>
            <a:endParaRPr lang="en-IN" dirty="0"/>
          </a:p>
        </p:txBody>
      </p:sp>
      <p:graphicFrame>
        <p:nvGraphicFramePr>
          <p:cNvPr id="4" name="Object 3"/>
          <p:cNvGraphicFramePr>
            <a:graphicFrameLocks noChangeAspect="1"/>
          </p:cNvGraphicFramePr>
          <p:nvPr>
            <p:extLst>
              <p:ext uri="{D42A27DB-BD31-4B8C-83A1-F6EECF244321}">
                <p14:modId xmlns:p14="http://schemas.microsoft.com/office/powerpoint/2010/main" val="734221831"/>
              </p:ext>
            </p:extLst>
          </p:nvPr>
        </p:nvGraphicFramePr>
        <p:xfrm>
          <a:off x="1828800" y="1752600"/>
          <a:ext cx="4267200" cy="661930"/>
        </p:xfrm>
        <a:graphic>
          <a:graphicData uri="http://schemas.openxmlformats.org/presentationml/2006/ole">
            <mc:AlternateContent xmlns:mc="http://schemas.openxmlformats.org/markup-compatibility/2006">
              <mc:Choice xmlns:v="urn:schemas-microsoft-com:vml" Requires="v">
                <p:oleObj spid="_x0000_s1315" name="Equation" r:id="rId3" imgW="2590800" imgH="469900" progId="Equation.3">
                  <p:embed/>
                </p:oleObj>
              </mc:Choice>
              <mc:Fallback>
                <p:oleObj name="Equation" r:id="rId3" imgW="2590800" imgH="46990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8800" y="1752600"/>
                        <a:ext cx="4267200" cy="661930"/>
                      </a:xfrm>
                      <a:prstGeom prst="rect">
                        <a:avLst/>
                      </a:prstGeom>
                      <a:noFill/>
                      <a:ln>
                        <a:noFill/>
                      </a:ln>
                      <a:effectLst/>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1232238634"/>
              </p:ext>
            </p:extLst>
          </p:nvPr>
        </p:nvGraphicFramePr>
        <p:xfrm>
          <a:off x="4343400" y="2667000"/>
          <a:ext cx="228600" cy="282054"/>
        </p:xfrm>
        <a:graphic>
          <a:graphicData uri="http://schemas.openxmlformats.org/presentationml/2006/ole">
            <mc:AlternateContent xmlns:mc="http://schemas.openxmlformats.org/markup-compatibility/2006">
              <mc:Choice xmlns:v="urn:schemas-microsoft-com:vml" Requires="v">
                <p:oleObj spid="_x0000_s1316" name="Equation" r:id="rId5" imgW="152268" imgH="203024" progId="Equation.3">
                  <p:embed/>
                </p:oleObj>
              </mc:Choice>
              <mc:Fallback>
                <p:oleObj name="Equation" r:id="rId5" imgW="152268" imgH="203024" progId="Equation.3">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43400" y="2667000"/>
                        <a:ext cx="228600" cy="282054"/>
                      </a:xfrm>
                      <a:prstGeom prst="rect">
                        <a:avLst/>
                      </a:prstGeom>
                      <a:noFill/>
                      <a:ln>
                        <a:noFill/>
                      </a:ln>
                      <a:effec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481951263"/>
              </p:ext>
            </p:extLst>
          </p:nvPr>
        </p:nvGraphicFramePr>
        <p:xfrm>
          <a:off x="5181600" y="2667000"/>
          <a:ext cx="228600" cy="304800"/>
        </p:xfrm>
        <a:graphic>
          <a:graphicData uri="http://schemas.openxmlformats.org/presentationml/2006/ole">
            <mc:AlternateContent xmlns:mc="http://schemas.openxmlformats.org/markup-compatibility/2006">
              <mc:Choice xmlns:v="urn:schemas-microsoft-com:vml" Requires="v">
                <p:oleObj spid="_x0000_s1317" name="Equation" r:id="rId7" imgW="152268" imgH="203024" progId="Equation.3">
                  <p:embed/>
                </p:oleObj>
              </mc:Choice>
              <mc:Fallback>
                <p:oleObj name="Equation" r:id="rId7" imgW="152268" imgH="203024" progId="Equation.3">
                  <p:embed/>
                  <p:pic>
                    <p:nvPicPr>
                      <p:cNvPr id="0" name="Object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81600" y="2667000"/>
                        <a:ext cx="228600" cy="304800"/>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94051590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86200" y="2274888"/>
            <a:ext cx="2447925" cy="703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603" name="Picture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1524000"/>
            <a:ext cx="8504238"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604" name="Rectangle 2061"/>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fld id="{CA6A6834-43A2-4CFC-89DA-98C824EAD917}" type="slidenum">
              <a:rPr lang="en-US" sz="1200" smtClean="0"/>
              <a:pPr eaLnBrk="1" hangingPunct="1"/>
              <a:t>23</a:t>
            </a:fld>
            <a:endParaRPr lang="en-US" sz="1200" smtClean="0"/>
          </a:p>
        </p:txBody>
      </p:sp>
      <p:sp>
        <p:nvSpPr>
          <p:cNvPr id="25606" name="Rectangle 3"/>
          <p:cNvSpPr>
            <a:spLocks noGrp="1" noChangeArrowheads="1"/>
          </p:cNvSpPr>
          <p:nvPr>
            <p:ph type="body" sz="half" idx="1"/>
          </p:nvPr>
        </p:nvSpPr>
        <p:spPr>
          <a:xfrm>
            <a:off x="0" y="762000"/>
            <a:ext cx="9144000" cy="6096000"/>
          </a:xfrm>
        </p:spPr>
        <p:txBody>
          <a:bodyPr>
            <a:normAutofit/>
          </a:bodyPr>
          <a:lstStyle/>
          <a:p>
            <a:pPr>
              <a:lnSpc>
                <a:spcPct val="110000"/>
              </a:lnSpc>
            </a:pPr>
            <a:r>
              <a:rPr lang="en-US" sz="1600" dirty="0" smtClean="0">
                <a:latin typeface="Bookman Old Style" pitchFamily="18" charset="0"/>
              </a:rPr>
              <a:t>Covariance is similar to correlation</a:t>
            </a:r>
          </a:p>
          <a:p>
            <a:pPr marL="0" indent="0">
              <a:lnSpc>
                <a:spcPct val="110000"/>
              </a:lnSpc>
              <a:buNone/>
            </a:pPr>
            <a:endParaRPr lang="en-US" sz="1600" dirty="0" smtClean="0">
              <a:latin typeface="Bookman Old Style" pitchFamily="18" charset="0"/>
            </a:endParaRPr>
          </a:p>
          <a:p>
            <a:pPr marL="0" indent="0">
              <a:lnSpc>
                <a:spcPct val="110000"/>
              </a:lnSpc>
              <a:buNone/>
            </a:pPr>
            <a:endParaRPr lang="en-US" sz="1800" dirty="0" smtClean="0"/>
          </a:p>
          <a:p>
            <a:pPr marL="0" indent="0">
              <a:lnSpc>
                <a:spcPct val="110000"/>
              </a:lnSpc>
              <a:buNone/>
            </a:pPr>
            <a:endParaRPr lang="en-US" sz="1800" dirty="0" smtClean="0"/>
          </a:p>
          <a:p>
            <a:pPr>
              <a:lnSpc>
                <a:spcPct val="110000"/>
              </a:lnSpc>
            </a:pPr>
            <a:endParaRPr lang="en-US" sz="1800" dirty="0" smtClean="0"/>
          </a:p>
          <a:p>
            <a:pPr>
              <a:lnSpc>
                <a:spcPct val="110000"/>
              </a:lnSpc>
            </a:pPr>
            <a:endParaRPr lang="en-US" sz="1800" dirty="0"/>
          </a:p>
          <a:p>
            <a:pPr>
              <a:lnSpc>
                <a:spcPct val="110000"/>
              </a:lnSpc>
            </a:pPr>
            <a:endParaRPr lang="en-US" sz="1800" dirty="0" smtClean="0"/>
          </a:p>
          <a:p>
            <a:pPr lvl="1">
              <a:lnSpc>
                <a:spcPct val="110000"/>
              </a:lnSpc>
              <a:buFont typeface="Wingdings" pitchFamily="2" charset="2"/>
              <a:buNone/>
            </a:pPr>
            <a:r>
              <a:rPr lang="en-US" sz="1600" dirty="0" smtClean="0">
                <a:latin typeface="Bookman Old Style" pitchFamily="18" charset="0"/>
              </a:rPr>
              <a:t>where n is the number of tuples,      and      are the respective mean or </a:t>
            </a:r>
            <a:r>
              <a:rPr lang="en-US" sz="1600" b="1" dirty="0" smtClean="0">
                <a:latin typeface="Bookman Old Style" pitchFamily="18" charset="0"/>
              </a:rPr>
              <a:t>expected values</a:t>
            </a:r>
            <a:r>
              <a:rPr lang="en-US" sz="1600" dirty="0" smtClean="0">
                <a:latin typeface="Bookman Old Style" pitchFamily="18" charset="0"/>
              </a:rPr>
              <a:t> of A and B, </a:t>
            </a:r>
            <a:r>
              <a:rPr lang="el-GR" sz="1600" dirty="0" smtClean="0">
                <a:latin typeface="Bookman Old Style" pitchFamily="18" charset="0"/>
              </a:rPr>
              <a:t>σ</a:t>
            </a:r>
            <a:r>
              <a:rPr lang="en-US" sz="1600" baseline="-25000" dirty="0" smtClean="0">
                <a:latin typeface="Bookman Old Style" pitchFamily="18" charset="0"/>
              </a:rPr>
              <a:t>A </a:t>
            </a:r>
            <a:r>
              <a:rPr lang="en-US" sz="1600" dirty="0" smtClean="0">
                <a:latin typeface="Bookman Old Style" pitchFamily="18" charset="0"/>
              </a:rPr>
              <a:t>and </a:t>
            </a:r>
            <a:r>
              <a:rPr lang="el-GR" sz="1600" dirty="0" smtClean="0">
                <a:latin typeface="Bookman Old Style" pitchFamily="18" charset="0"/>
              </a:rPr>
              <a:t>σ</a:t>
            </a:r>
            <a:r>
              <a:rPr lang="en-US" sz="1600" baseline="-25000" dirty="0" smtClean="0">
                <a:latin typeface="Bookman Old Style" pitchFamily="18" charset="0"/>
              </a:rPr>
              <a:t>B </a:t>
            </a:r>
            <a:r>
              <a:rPr lang="en-US" sz="1600" dirty="0" smtClean="0">
                <a:latin typeface="Bookman Old Style" pitchFamily="18" charset="0"/>
              </a:rPr>
              <a:t>are the respective standard deviation of A and B.</a:t>
            </a:r>
          </a:p>
          <a:p>
            <a:pPr lvl="1">
              <a:lnSpc>
                <a:spcPct val="110000"/>
              </a:lnSpc>
              <a:buFont typeface="Wingdings" pitchFamily="2" charset="2"/>
              <a:buNone/>
            </a:pPr>
            <a:endParaRPr lang="en-US" sz="1600" dirty="0" smtClean="0">
              <a:latin typeface="Bookman Old Style" pitchFamily="18" charset="0"/>
            </a:endParaRPr>
          </a:p>
          <a:p>
            <a:pPr>
              <a:lnSpc>
                <a:spcPct val="110000"/>
              </a:lnSpc>
            </a:pPr>
            <a:endParaRPr lang="en-US" sz="1600" b="1" dirty="0" smtClean="0">
              <a:latin typeface="Bookman Old Style" pitchFamily="18" charset="0"/>
            </a:endParaRPr>
          </a:p>
          <a:p>
            <a:pPr>
              <a:lnSpc>
                <a:spcPct val="110000"/>
              </a:lnSpc>
            </a:pPr>
            <a:r>
              <a:rPr lang="en-US" sz="1600" b="1" dirty="0" smtClean="0">
                <a:latin typeface="Bookman Old Style" pitchFamily="18" charset="0"/>
              </a:rPr>
              <a:t>Positive covariance</a:t>
            </a:r>
            <a:r>
              <a:rPr lang="en-US" sz="1600" dirty="0" smtClean="0">
                <a:latin typeface="Bookman Old Style" pitchFamily="18" charset="0"/>
              </a:rPr>
              <a:t>: If </a:t>
            </a:r>
            <a:r>
              <a:rPr lang="en-US" sz="1600" dirty="0" err="1" smtClean="0">
                <a:latin typeface="Bookman Old Style" pitchFamily="18" charset="0"/>
              </a:rPr>
              <a:t>Cov</a:t>
            </a:r>
            <a:r>
              <a:rPr lang="en-US" sz="1600" baseline="-25000" dirty="0" err="1" smtClean="0">
                <a:latin typeface="Bookman Old Style" pitchFamily="18" charset="0"/>
              </a:rPr>
              <a:t>A,B</a:t>
            </a:r>
            <a:r>
              <a:rPr lang="en-US" sz="1600" baseline="-25000" dirty="0" smtClean="0">
                <a:latin typeface="Bookman Old Style" pitchFamily="18" charset="0"/>
              </a:rPr>
              <a:t> </a:t>
            </a:r>
            <a:r>
              <a:rPr lang="en-US" sz="1600" dirty="0" smtClean="0">
                <a:latin typeface="Bookman Old Style" pitchFamily="18" charset="0"/>
              </a:rPr>
              <a:t>&gt; 0, then A and B both tend to be larger than their expected values.</a:t>
            </a:r>
          </a:p>
          <a:p>
            <a:pPr>
              <a:lnSpc>
                <a:spcPct val="110000"/>
              </a:lnSpc>
            </a:pPr>
            <a:r>
              <a:rPr lang="en-US" sz="1600" b="1" dirty="0" smtClean="0">
                <a:latin typeface="Bookman Old Style" pitchFamily="18" charset="0"/>
              </a:rPr>
              <a:t>Negative covariance</a:t>
            </a:r>
            <a:r>
              <a:rPr lang="en-US" sz="1600" dirty="0" smtClean="0">
                <a:latin typeface="Bookman Old Style" pitchFamily="18" charset="0"/>
              </a:rPr>
              <a:t>: If </a:t>
            </a:r>
            <a:r>
              <a:rPr lang="en-US" sz="1600" dirty="0" err="1" smtClean="0">
                <a:latin typeface="Bookman Old Style" pitchFamily="18" charset="0"/>
              </a:rPr>
              <a:t>Cov</a:t>
            </a:r>
            <a:r>
              <a:rPr lang="en-US" sz="1600" baseline="-25000" dirty="0" err="1" smtClean="0">
                <a:latin typeface="Bookman Old Style" pitchFamily="18" charset="0"/>
              </a:rPr>
              <a:t>A,B</a:t>
            </a:r>
            <a:r>
              <a:rPr lang="en-US" sz="1600" baseline="-25000" dirty="0" smtClean="0">
                <a:latin typeface="Bookman Old Style" pitchFamily="18" charset="0"/>
              </a:rPr>
              <a:t> </a:t>
            </a:r>
            <a:r>
              <a:rPr lang="en-US" sz="1600" dirty="0" smtClean="0">
                <a:latin typeface="Bookman Old Style" pitchFamily="18" charset="0"/>
              </a:rPr>
              <a:t>&lt; 0 then if A is larger than its expected value, B is likely to be smaller than its expected value.</a:t>
            </a:r>
          </a:p>
          <a:p>
            <a:pPr>
              <a:lnSpc>
                <a:spcPct val="80000"/>
              </a:lnSpc>
            </a:pPr>
            <a:r>
              <a:rPr lang="en-US" sz="1600" b="1" dirty="0" smtClean="0">
                <a:latin typeface="Bookman Old Style" pitchFamily="18" charset="0"/>
              </a:rPr>
              <a:t>Independence</a:t>
            </a:r>
            <a:r>
              <a:rPr lang="en-US" sz="1600" dirty="0" smtClean="0">
                <a:latin typeface="Bookman Old Style" pitchFamily="18" charset="0"/>
              </a:rPr>
              <a:t>: </a:t>
            </a:r>
            <a:r>
              <a:rPr lang="en-US" sz="1600" dirty="0" err="1" smtClean="0">
                <a:latin typeface="Bookman Old Style" pitchFamily="18" charset="0"/>
              </a:rPr>
              <a:t>Cov</a:t>
            </a:r>
            <a:r>
              <a:rPr lang="en-US" sz="1600" baseline="-25000" dirty="0" err="1" smtClean="0">
                <a:latin typeface="Bookman Old Style" pitchFamily="18" charset="0"/>
              </a:rPr>
              <a:t>A,B</a:t>
            </a:r>
            <a:r>
              <a:rPr lang="en-US" sz="1600" dirty="0" smtClean="0">
                <a:latin typeface="Bookman Old Style" pitchFamily="18" charset="0"/>
              </a:rPr>
              <a:t> = 0 but the converse is not true:</a:t>
            </a:r>
          </a:p>
          <a:p>
            <a:pPr lvl="1"/>
            <a:r>
              <a:rPr lang="en-US" sz="1600" dirty="0" smtClean="0">
                <a:latin typeface="Bookman Old Style" pitchFamily="18" charset="0"/>
              </a:rPr>
              <a:t>Some pairs of random variables may have a covariance of 0 but are not independent. Only under some additional assumptions (e.g., the data follow multivariate normal distributions) does a covariance of 0 imply independence</a:t>
            </a:r>
          </a:p>
        </p:txBody>
      </p:sp>
      <p:graphicFrame>
        <p:nvGraphicFramePr>
          <p:cNvPr id="25607" name="Object 13"/>
          <p:cNvGraphicFramePr>
            <a:graphicFrameLocks noChangeAspect="1"/>
          </p:cNvGraphicFramePr>
          <p:nvPr>
            <p:extLst>
              <p:ext uri="{D42A27DB-BD31-4B8C-83A1-F6EECF244321}">
                <p14:modId xmlns:p14="http://schemas.microsoft.com/office/powerpoint/2010/main" val="280011291"/>
              </p:ext>
            </p:extLst>
          </p:nvPr>
        </p:nvGraphicFramePr>
        <p:xfrm>
          <a:off x="3871119" y="3124200"/>
          <a:ext cx="255588" cy="339725"/>
        </p:xfrm>
        <a:graphic>
          <a:graphicData uri="http://schemas.openxmlformats.org/presentationml/2006/ole">
            <mc:AlternateContent xmlns:mc="http://schemas.openxmlformats.org/markup-compatibility/2006">
              <mc:Choice xmlns:v="urn:schemas-microsoft-com:vml" Requires="v">
                <p:oleObj spid="_x0000_s5152" name="Equation" r:id="rId6" imgW="152268" imgH="203024" progId="Equation.3">
                  <p:embed/>
                </p:oleObj>
              </mc:Choice>
              <mc:Fallback>
                <p:oleObj name="Equation" r:id="rId6" imgW="152268" imgH="203024"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71119" y="3124200"/>
                        <a:ext cx="255588" cy="339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5608" name="Object 14"/>
          <p:cNvGraphicFramePr>
            <a:graphicFrameLocks noChangeAspect="1"/>
          </p:cNvGraphicFramePr>
          <p:nvPr>
            <p:extLst>
              <p:ext uri="{D42A27DB-BD31-4B8C-83A1-F6EECF244321}">
                <p14:modId xmlns:p14="http://schemas.microsoft.com/office/powerpoint/2010/main" val="3650341208"/>
              </p:ext>
            </p:extLst>
          </p:nvPr>
        </p:nvGraphicFramePr>
        <p:xfrm>
          <a:off x="4666572" y="3124200"/>
          <a:ext cx="237894" cy="315912"/>
        </p:xfrm>
        <a:graphic>
          <a:graphicData uri="http://schemas.openxmlformats.org/presentationml/2006/ole">
            <mc:AlternateContent xmlns:mc="http://schemas.openxmlformats.org/markup-compatibility/2006">
              <mc:Choice xmlns:v="urn:schemas-microsoft-com:vml" Requires="v">
                <p:oleObj spid="_x0000_s5153" name="Equation" r:id="rId8" imgW="152268" imgH="203024" progId="Equation.3">
                  <p:embed/>
                </p:oleObj>
              </mc:Choice>
              <mc:Fallback>
                <p:oleObj name="Equation" r:id="rId8" imgW="152268" imgH="203024"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666572" y="3124200"/>
                        <a:ext cx="237894" cy="315912"/>
                      </a:xfrm>
                      <a:prstGeom prst="rect">
                        <a:avLst/>
                      </a:prstGeom>
                      <a:noFill/>
                      <a:ln>
                        <a:noFill/>
                      </a:ln>
                      <a:effectLst/>
                    </p:spPr>
                  </p:pic>
                </p:oleObj>
              </mc:Fallback>
            </mc:AlternateContent>
          </a:graphicData>
        </a:graphic>
      </p:graphicFrame>
      <p:sp>
        <p:nvSpPr>
          <p:cNvPr id="25609" name="TextBox 2"/>
          <p:cNvSpPr txBox="1">
            <a:spLocks noChangeArrowheads="1"/>
          </p:cNvSpPr>
          <p:nvPr/>
        </p:nvSpPr>
        <p:spPr bwMode="auto">
          <a:xfrm>
            <a:off x="569913" y="2426494"/>
            <a:ext cx="301556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r>
              <a:rPr lang="en-US" sz="2000" dirty="0">
                <a:latin typeface="Bookman Old Style" pitchFamily="18" charset="0"/>
              </a:rPr>
              <a:t>Correlation coefficient:</a:t>
            </a:r>
          </a:p>
        </p:txBody>
      </p:sp>
      <p:sp>
        <p:nvSpPr>
          <p:cNvPr id="10" name="Title 1"/>
          <p:cNvSpPr txBox="1">
            <a:spLocks/>
          </p:cNvSpPr>
          <p:nvPr/>
        </p:nvSpPr>
        <p:spPr>
          <a:xfrm>
            <a:off x="0" y="0"/>
            <a:ext cx="9144000" cy="609600"/>
          </a:xfrm>
          <a:prstGeom prst="rect">
            <a:avLst/>
          </a:prstGeom>
          <a:solidFill>
            <a:srgbClr val="C00000"/>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smtClean="0">
                <a:solidFill>
                  <a:schemeClr val="bg1"/>
                </a:solidFill>
                <a:latin typeface="Bookman Old Style" pitchFamily="18" charset="0"/>
              </a:rPr>
              <a:t>Covariance  (Numerical Data)</a:t>
            </a:r>
            <a:endParaRPr lang="en-IN" sz="3200" dirty="0">
              <a:solidFill>
                <a:schemeClr val="bg1"/>
              </a:solidFill>
              <a:latin typeface="Bookman Old Style" pitchFamily="18" charset="0"/>
            </a:endParaRPr>
          </a:p>
        </p:txBody>
      </p:sp>
      <p:pic>
        <p:nvPicPr>
          <p:cNvPr id="14" name="Picture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471862" y="3810000"/>
            <a:ext cx="3276600" cy="352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31066885"/>
      </p:ext>
    </p:extLst>
  </p:cSld>
  <p:clrMapOvr>
    <a:masterClrMapping/>
  </p:clrMapOvr>
  <p:transition>
    <p:zoom/>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39762"/>
          </a:xfrm>
          <a:solidFill>
            <a:srgbClr val="C00000"/>
          </a:solidFill>
        </p:spPr>
        <p:txBody>
          <a:bodyPr>
            <a:normAutofit/>
          </a:bodyPr>
          <a:lstStyle/>
          <a:p>
            <a:r>
              <a:rPr lang="en-US" sz="3200" dirty="0" smtClean="0">
                <a:solidFill>
                  <a:schemeClr val="bg1"/>
                </a:solidFill>
                <a:latin typeface="Bookman Old Style" pitchFamily="18" charset="0"/>
              </a:rPr>
              <a:t>Example</a:t>
            </a:r>
            <a:endParaRPr lang="en-IN" sz="3200" dirty="0">
              <a:solidFill>
                <a:schemeClr val="bg1"/>
              </a:solidFill>
              <a:latin typeface="Bookman Old Style" pitchFamily="18" charset="0"/>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2441" y="762000"/>
            <a:ext cx="5069359" cy="24205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276599"/>
            <a:ext cx="6553200" cy="3515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00" y="4629547"/>
            <a:ext cx="3276600" cy="352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6765118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24" y="0"/>
            <a:ext cx="9134475" cy="685800"/>
          </a:xfrm>
          <a:solidFill>
            <a:srgbClr val="C00000"/>
          </a:solidFill>
        </p:spPr>
        <p:txBody>
          <a:bodyPr>
            <a:normAutofit/>
          </a:bodyPr>
          <a:lstStyle/>
          <a:p>
            <a:r>
              <a:rPr lang="en-US" sz="3200" dirty="0">
                <a:solidFill>
                  <a:schemeClr val="bg1"/>
                </a:solidFill>
                <a:latin typeface="Bookman Old Style" pitchFamily="18" charset="0"/>
              </a:rPr>
              <a:t>Correlation Analysis (Categorical Data)</a:t>
            </a:r>
            <a:endParaRPr lang="en-IN" sz="3200" dirty="0">
              <a:solidFill>
                <a:schemeClr val="bg1"/>
              </a:solidFill>
              <a:latin typeface="Bookman Old Style" pitchFamily="18" charset="0"/>
            </a:endParaRPr>
          </a:p>
        </p:txBody>
      </p:sp>
      <p:sp>
        <p:nvSpPr>
          <p:cNvPr id="3" name="Content Placeholder 2"/>
          <p:cNvSpPr>
            <a:spLocks noGrp="1"/>
          </p:cNvSpPr>
          <p:nvPr>
            <p:ph idx="1"/>
          </p:nvPr>
        </p:nvSpPr>
        <p:spPr>
          <a:xfrm>
            <a:off x="457200" y="990600"/>
            <a:ext cx="8229600" cy="5486400"/>
          </a:xfrm>
        </p:spPr>
        <p:txBody>
          <a:bodyPr>
            <a:normAutofit fontScale="92500" lnSpcReduction="10000"/>
          </a:bodyPr>
          <a:lstStyle/>
          <a:p>
            <a:pPr marL="0" indent="0">
              <a:lnSpc>
                <a:spcPct val="200000"/>
              </a:lnSpc>
              <a:buNone/>
            </a:pPr>
            <a:r>
              <a:rPr lang="el-GR" sz="1600" b="1" dirty="0">
                <a:solidFill>
                  <a:srgbClr val="C00000"/>
                </a:solidFill>
                <a:latin typeface="Bookman Old Style" pitchFamily="18" charset="0"/>
              </a:rPr>
              <a:t>Χ</a:t>
            </a:r>
            <a:r>
              <a:rPr lang="en-US" sz="1600" b="1" baseline="30000" dirty="0">
                <a:solidFill>
                  <a:srgbClr val="C00000"/>
                </a:solidFill>
                <a:latin typeface="Bookman Old Style" pitchFamily="18" charset="0"/>
              </a:rPr>
              <a:t>2</a:t>
            </a:r>
            <a:r>
              <a:rPr lang="en-US" sz="1600" b="1" dirty="0">
                <a:solidFill>
                  <a:srgbClr val="C00000"/>
                </a:solidFill>
                <a:latin typeface="Bookman Old Style" pitchFamily="18" charset="0"/>
              </a:rPr>
              <a:t> (chi-square) test</a:t>
            </a:r>
            <a:endParaRPr lang="el-GR" sz="1600" b="1" dirty="0">
              <a:solidFill>
                <a:srgbClr val="C00000"/>
              </a:solidFill>
              <a:latin typeface="Bookman Old Style" pitchFamily="18" charset="0"/>
            </a:endParaRPr>
          </a:p>
          <a:p>
            <a:pPr>
              <a:lnSpc>
                <a:spcPct val="200000"/>
              </a:lnSpc>
            </a:pPr>
            <a:endParaRPr lang="en-US" sz="1600" dirty="0">
              <a:latin typeface="Bookman Old Style" pitchFamily="18" charset="0"/>
            </a:endParaRPr>
          </a:p>
          <a:p>
            <a:pPr>
              <a:lnSpc>
                <a:spcPct val="200000"/>
              </a:lnSpc>
            </a:pPr>
            <a:endParaRPr lang="en-US" sz="1600" dirty="0">
              <a:latin typeface="Bookman Old Style" pitchFamily="18" charset="0"/>
            </a:endParaRPr>
          </a:p>
          <a:p>
            <a:pPr>
              <a:lnSpc>
                <a:spcPct val="200000"/>
              </a:lnSpc>
            </a:pPr>
            <a:endParaRPr lang="en-US" sz="1600" dirty="0" smtClean="0">
              <a:solidFill>
                <a:schemeClr val="accent4">
                  <a:lumMod val="75000"/>
                </a:schemeClr>
              </a:solidFill>
              <a:latin typeface="Bookman Old Style" pitchFamily="18" charset="0"/>
            </a:endParaRPr>
          </a:p>
          <a:p>
            <a:pPr>
              <a:lnSpc>
                <a:spcPct val="200000"/>
              </a:lnSpc>
            </a:pPr>
            <a:endParaRPr lang="en-US" sz="1600" dirty="0">
              <a:solidFill>
                <a:schemeClr val="accent4">
                  <a:lumMod val="75000"/>
                </a:schemeClr>
              </a:solidFill>
              <a:latin typeface="Bookman Old Style" pitchFamily="18" charset="0"/>
            </a:endParaRPr>
          </a:p>
          <a:p>
            <a:pPr>
              <a:lnSpc>
                <a:spcPct val="200000"/>
              </a:lnSpc>
            </a:pPr>
            <a:r>
              <a:rPr lang="en-US" sz="1600" dirty="0" smtClean="0">
                <a:solidFill>
                  <a:srgbClr val="002060"/>
                </a:solidFill>
                <a:latin typeface="Bookman Old Style" pitchFamily="18" charset="0"/>
              </a:rPr>
              <a:t>The </a:t>
            </a:r>
            <a:r>
              <a:rPr lang="en-US" sz="1600" dirty="0">
                <a:solidFill>
                  <a:srgbClr val="002060"/>
                </a:solidFill>
                <a:latin typeface="Bookman Old Style" pitchFamily="18" charset="0"/>
              </a:rPr>
              <a:t>larger the </a:t>
            </a:r>
            <a:r>
              <a:rPr lang="el-GR" sz="1600" dirty="0">
                <a:solidFill>
                  <a:srgbClr val="002060"/>
                </a:solidFill>
                <a:latin typeface="Bookman Old Style" pitchFamily="18" charset="0"/>
              </a:rPr>
              <a:t>Χ</a:t>
            </a:r>
            <a:r>
              <a:rPr lang="en-US" sz="1600" baseline="30000" dirty="0">
                <a:solidFill>
                  <a:srgbClr val="002060"/>
                </a:solidFill>
                <a:latin typeface="Bookman Old Style" pitchFamily="18" charset="0"/>
              </a:rPr>
              <a:t>2</a:t>
            </a:r>
            <a:r>
              <a:rPr lang="en-US" sz="1600" dirty="0">
                <a:solidFill>
                  <a:srgbClr val="002060"/>
                </a:solidFill>
                <a:latin typeface="Bookman Old Style" pitchFamily="18" charset="0"/>
              </a:rPr>
              <a:t> value, the more likely the variables are related</a:t>
            </a:r>
          </a:p>
          <a:p>
            <a:pPr>
              <a:lnSpc>
                <a:spcPct val="200000"/>
              </a:lnSpc>
            </a:pPr>
            <a:r>
              <a:rPr lang="en-US" sz="1600" dirty="0">
                <a:solidFill>
                  <a:srgbClr val="002060"/>
                </a:solidFill>
                <a:latin typeface="Bookman Old Style" pitchFamily="18" charset="0"/>
              </a:rPr>
              <a:t>The cells that contribute the most to the </a:t>
            </a:r>
            <a:r>
              <a:rPr lang="el-GR" sz="1600" dirty="0">
                <a:solidFill>
                  <a:srgbClr val="002060"/>
                </a:solidFill>
                <a:latin typeface="Bookman Old Style" pitchFamily="18" charset="0"/>
              </a:rPr>
              <a:t>Χ</a:t>
            </a:r>
            <a:r>
              <a:rPr lang="en-US" sz="1600" baseline="30000" dirty="0">
                <a:solidFill>
                  <a:srgbClr val="002060"/>
                </a:solidFill>
                <a:latin typeface="Bookman Old Style" pitchFamily="18" charset="0"/>
              </a:rPr>
              <a:t>2</a:t>
            </a:r>
            <a:r>
              <a:rPr lang="en-US" sz="1600" dirty="0">
                <a:solidFill>
                  <a:srgbClr val="002060"/>
                </a:solidFill>
                <a:latin typeface="Bookman Old Style" pitchFamily="18" charset="0"/>
              </a:rPr>
              <a:t> value are those whose actual count is very different from the expected count</a:t>
            </a:r>
          </a:p>
          <a:p>
            <a:pPr>
              <a:lnSpc>
                <a:spcPct val="200000"/>
              </a:lnSpc>
            </a:pPr>
            <a:r>
              <a:rPr lang="en-US" sz="1600" dirty="0">
                <a:solidFill>
                  <a:srgbClr val="002060"/>
                </a:solidFill>
                <a:latin typeface="Bookman Old Style" pitchFamily="18" charset="0"/>
              </a:rPr>
              <a:t>Correlation does not imply causality</a:t>
            </a:r>
          </a:p>
          <a:p>
            <a:pPr lvl="1">
              <a:lnSpc>
                <a:spcPct val="200000"/>
              </a:lnSpc>
            </a:pPr>
            <a:r>
              <a:rPr lang="en-US" sz="1600" dirty="0">
                <a:solidFill>
                  <a:srgbClr val="002060"/>
                </a:solidFill>
                <a:latin typeface="Bookman Old Style" pitchFamily="18" charset="0"/>
              </a:rPr>
              <a:t># of hospitals and # of car-theft in a city are correlated</a:t>
            </a:r>
          </a:p>
          <a:p>
            <a:pPr lvl="1">
              <a:lnSpc>
                <a:spcPct val="200000"/>
              </a:lnSpc>
            </a:pPr>
            <a:r>
              <a:rPr lang="en-US" sz="1600" dirty="0">
                <a:solidFill>
                  <a:srgbClr val="002060"/>
                </a:solidFill>
                <a:latin typeface="Bookman Old Style" pitchFamily="18" charset="0"/>
              </a:rPr>
              <a:t>Both are causally linked to the third variable: population</a:t>
            </a:r>
          </a:p>
          <a:p>
            <a:endParaRPr lang="en-IN" dirty="0"/>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600200"/>
            <a:ext cx="6353175" cy="19284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4134415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
            <a:ext cx="9144000" cy="647700"/>
          </a:xfrm>
          <a:solidFill>
            <a:srgbClr val="C00000"/>
          </a:solidFill>
        </p:spPr>
        <p:txBody>
          <a:bodyPr>
            <a:normAutofit/>
          </a:bodyPr>
          <a:lstStyle/>
          <a:p>
            <a:r>
              <a:rPr lang="en-US" sz="3200" dirty="0">
                <a:solidFill>
                  <a:schemeClr val="bg1"/>
                </a:solidFill>
                <a:latin typeface="Bookman Old Style" pitchFamily="18" charset="0"/>
              </a:rPr>
              <a:t>Chi-Square Calculation: An Example</a:t>
            </a:r>
            <a:endParaRPr lang="en-IN" sz="3200" dirty="0">
              <a:solidFill>
                <a:schemeClr val="bg1"/>
              </a:solidFill>
              <a:latin typeface="Bookman Old Style" pitchFamily="18" charset="0"/>
            </a:endParaRPr>
          </a:p>
        </p:txBody>
      </p:sp>
      <p:sp>
        <p:nvSpPr>
          <p:cNvPr id="5" name="Rectangle 4"/>
          <p:cNvSpPr/>
          <p:nvPr/>
        </p:nvSpPr>
        <p:spPr>
          <a:xfrm>
            <a:off x="533400" y="3276600"/>
            <a:ext cx="8305800" cy="3046988"/>
          </a:xfrm>
          <a:prstGeom prst="rect">
            <a:avLst/>
          </a:prstGeom>
        </p:spPr>
        <p:txBody>
          <a:bodyPr wrap="square">
            <a:spAutoFit/>
          </a:bodyPr>
          <a:lstStyle/>
          <a:p>
            <a:pPr marL="285750" indent="-285750" algn="just">
              <a:lnSpc>
                <a:spcPct val="150000"/>
              </a:lnSpc>
              <a:buFont typeface="Arial" pitchFamily="34" charset="0"/>
              <a:buChar char="•"/>
            </a:pPr>
            <a:endParaRPr lang="en-US" sz="1600" dirty="0" smtClean="0">
              <a:solidFill>
                <a:schemeClr val="accent4">
                  <a:lumMod val="75000"/>
                </a:schemeClr>
              </a:solidFill>
              <a:latin typeface="Bookman Old Style" pitchFamily="18" charset="0"/>
            </a:endParaRPr>
          </a:p>
          <a:p>
            <a:pPr marL="285750" indent="-285750" algn="just">
              <a:buFont typeface="Arial" pitchFamily="34" charset="0"/>
              <a:buChar char="•"/>
            </a:pPr>
            <a:r>
              <a:rPr lang="el-GR" sz="1400" dirty="0" smtClean="0">
                <a:solidFill>
                  <a:srgbClr val="002060"/>
                </a:solidFill>
                <a:latin typeface="Bookman Old Style" pitchFamily="18" charset="0"/>
              </a:rPr>
              <a:t>Χ</a:t>
            </a:r>
            <a:r>
              <a:rPr lang="en-US" sz="1400" baseline="30000" dirty="0">
                <a:solidFill>
                  <a:srgbClr val="002060"/>
                </a:solidFill>
                <a:latin typeface="Bookman Old Style" pitchFamily="18" charset="0"/>
              </a:rPr>
              <a:t>2</a:t>
            </a:r>
            <a:r>
              <a:rPr lang="en-US" sz="1400" dirty="0">
                <a:solidFill>
                  <a:srgbClr val="002060"/>
                </a:solidFill>
                <a:latin typeface="Bookman Old Style" pitchFamily="18" charset="0"/>
              </a:rPr>
              <a:t> (chi-square) calculation (numbers in parenthesis are expected counts calculated based on the data distribution in the two categories)</a:t>
            </a:r>
            <a:endParaRPr lang="el-GR" sz="1400" dirty="0">
              <a:solidFill>
                <a:srgbClr val="002060"/>
              </a:solidFill>
              <a:latin typeface="Bookman Old Style" pitchFamily="18" charset="0"/>
            </a:endParaRPr>
          </a:p>
          <a:p>
            <a:pPr algn="just"/>
            <a:endParaRPr lang="en-US" sz="1400" dirty="0">
              <a:solidFill>
                <a:srgbClr val="002060"/>
              </a:solidFill>
              <a:latin typeface="Bookman Old Style" pitchFamily="18" charset="0"/>
            </a:endParaRPr>
          </a:p>
          <a:p>
            <a:pPr algn="just"/>
            <a:endParaRPr lang="en-US" sz="1400" dirty="0">
              <a:solidFill>
                <a:srgbClr val="002060"/>
              </a:solidFill>
              <a:latin typeface="Bookman Old Style" pitchFamily="18" charset="0"/>
            </a:endParaRPr>
          </a:p>
          <a:p>
            <a:pPr algn="just"/>
            <a:endParaRPr lang="en-US" sz="1400" dirty="0">
              <a:solidFill>
                <a:srgbClr val="002060"/>
              </a:solidFill>
              <a:latin typeface="Bookman Old Style" pitchFamily="18" charset="0"/>
            </a:endParaRPr>
          </a:p>
          <a:p>
            <a:pPr marL="285750" indent="-285750" algn="just">
              <a:buFont typeface="Arial" pitchFamily="34" charset="0"/>
              <a:buChar char="•"/>
            </a:pPr>
            <a:endParaRPr lang="en-US" sz="1400" dirty="0" smtClean="0">
              <a:solidFill>
                <a:srgbClr val="002060"/>
              </a:solidFill>
              <a:latin typeface="Bookman Old Style" pitchFamily="18" charset="0"/>
            </a:endParaRPr>
          </a:p>
          <a:p>
            <a:pPr marL="285750" indent="-285750" algn="just">
              <a:buFont typeface="Arial" pitchFamily="34" charset="0"/>
              <a:buChar char="•"/>
            </a:pPr>
            <a:endParaRPr lang="en-US" sz="1400" dirty="0" smtClean="0">
              <a:solidFill>
                <a:srgbClr val="002060"/>
              </a:solidFill>
              <a:latin typeface="Bookman Old Style" pitchFamily="18" charset="0"/>
            </a:endParaRPr>
          </a:p>
          <a:p>
            <a:pPr marL="285750" indent="-285750" algn="just">
              <a:buFont typeface="Arial" pitchFamily="34" charset="0"/>
              <a:buChar char="•"/>
            </a:pPr>
            <a:endParaRPr lang="en-US" sz="1400" dirty="0">
              <a:solidFill>
                <a:srgbClr val="002060"/>
              </a:solidFill>
              <a:latin typeface="Bookman Old Style" pitchFamily="18" charset="0"/>
            </a:endParaRPr>
          </a:p>
          <a:p>
            <a:pPr marL="285750" indent="-285750" algn="just">
              <a:buFont typeface="Arial" pitchFamily="34" charset="0"/>
              <a:buChar char="•"/>
            </a:pPr>
            <a:endParaRPr lang="en-US" sz="1400" dirty="0">
              <a:solidFill>
                <a:srgbClr val="002060"/>
              </a:solidFill>
              <a:latin typeface="Bookman Old Style" pitchFamily="18" charset="0"/>
            </a:endParaRPr>
          </a:p>
          <a:p>
            <a:pPr marL="285750" indent="-285750" algn="just">
              <a:buFont typeface="Arial" pitchFamily="34" charset="0"/>
              <a:buChar char="•"/>
            </a:pPr>
            <a:endParaRPr lang="en-US" sz="1400" dirty="0" smtClean="0">
              <a:solidFill>
                <a:srgbClr val="002060"/>
              </a:solidFill>
              <a:latin typeface="Bookman Old Style" pitchFamily="18" charset="0"/>
            </a:endParaRPr>
          </a:p>
          <a:p>
            <a:pPr marL="285750" indent="-285750" algn="just">
              <a:buFont typeface="Arial" pitchFamily="34" charset="0"/>
              <a:buChar char="•"/>
            </a:pPr>
            <a:endParaRPr lang="en-US" sz="1400" dirty="0" smtClean="0">
              <a:solidFill>
                <a:srgbClr val="002060"/>
              </a:solidFill>
              <a:latin typeface="Bookman Old Style" pitchFamily="18" charset="0"/>
            </a:endParaRPr>
          </a:p>
          <a:p>
            <a:pPr marL="285750" indent="-285750" algn="just">
              <a:buFont typeface="Arial" pitchFamily="34" charset="0"/>
              <a:buChar char="•"/>
            </a:pPr>
            <a:r>
              <a:rPr lang="en-US" sz="1400" dirty="0" smtClean="0">
                <a:solidFill>
                  <a:srgbClr val="002060"/>
                </a:solidFill>
                <a:latin typeface="Bookman Old Style" pitchFamily="18" charset="0"/>
              </a:rPr>
              <a:t>It </a:t>
            </a:r>
            <a:r>
              <a:rPr lang="en-US" sz="1400" dirty="0">
                <a:solidFill>
                  <a:srgbClr val="002060"/>
                </a:solidFill>
                <a:latin typeface="Bookman Old Style" pitchFamily="18" charset="0"/>
              </a:rPr>
              <a:t>shows that </a:t>
            </a:r>
            <a:r>
              <a:rPr lang="en-US" sz="1400" dirty="0" err="1">
                <a:solidFill>
                  <a:srgbClr val="002060"/>
                </a:solidFill>
                <a:latin typeface="Bookman Old Style" pitchFamily="18" charset="0"/>
              </a:rPr>
              <a:t>like_science_fiction</a:t>
            </a:r>
            <a:r>
              <a:rPr lang="en-US" sz="1400" dirty="0">
                <a:solidFill>
                  <a:srgbClr val="002060"/>
                </a:solidFill>
                <a:latin typeface="Bookman Old Style" pitchFamily="18" charset="0"/>
              </a:rPr>
              <a:t> and </a:t>
            </a:r>
            <a:r>
              <a:rPr lang="en-US" sz="1400" dirty="0" smtClean="0">
                <a:solidFill>
                  <a:srgbClr val="002060"/>
                </a:solidFill>
                <a:latin typeface="Bookman Old Style" pitchFamily="18" charset="0"/>
              </a:rPr>
              <a:t>male </a:t>
            </a:r>
            <a:r>
              <a:rPr lang="en-US" sz="1400" dirty="0">
                <a:solidFill>
                  <a:srgbClr val="002060"/>
                </a:solidFill>
                <a:latin typeface="Bookman Old Style" pitchFamily="18" charset="0"/>
              </a:rPr>
              <a:t>are correlated in the group</a:t>
            </a:r>
          </a:p>
        </p:txBody>
      </p:sp>
      <p:graphicFrame>
        <p:nvGraphicFramePr>
          <p:cNvPr id="7" name="Object 6"/>
          <p:cNvGraphicFramePr>
            <a:graphicFrameLocks noChangeAspect="1"/>
          </p:cNvGraphicFramePr>
          <p:nvPr>
            <p:extLst>
              <p:ext uri="{D42A27DB-BD31-4B8C-83A1-F6EECF244321}">
                <p14:modId xmlns:p14="http://schemas.microsoft.com/office/powerpoint/2010/main" val="2692117266"/>
              </p:ext>
            </p:extLst>
          </p:nvPr>
        </p:nvGraphicFramePr>
        <p:xfrm>
          <a:off x="1685925" y="5385951"/>
          <a:ext cx="5600700" cy="520490"/>
        </p:xfrm>
        <a:graphic>
          <a:graphicData uri="http://schemas.openxmlformats.org/presentationml/2006/ole">
            <mc:AlternateContent xmlns:mc="http://schemas.openxmlformats.org/markup-compatibility/2006">
              <mc:Choice xmlns:v="urn:schemas-microsoft-com:vml" Requires="v">
                <p:oleObj spid="_x0000_s3188" name="Equation" r:id="rId3" imgW="4381500" imgH="419100" progId="Equation.3">
                  <p:embed/>
                </p:oleObj>
              </mc:Choice>
              <mc:Fallback>
                <p:oleObj name="Equation" r:id="rId3" imgW="4381500" imgH="41910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85925" y="5385951"/>
                        <a:ext cx="5600700" cy="520490"/>
                      </a:xfrm>
                      <a:prstGeom prst="rect">
                        <a:avLst/>
                      </a:prstGeom>
                      <a:noFill/>
                      <a:ln>
                        <a:noFill/>
                      </a:ln>
                      <a:effectLst/>
                    </p:spPr>
                  </p:pic>
                </p:oleObj>
              </mc:Fallback>
            </mc:AlternateContent>
          </a:graphicData>
        </a:graphic>
      </p:graphicFrame>
      <p:graphicFrame>
        <p:nvGraphicFramePr>
          <p:cNvPr id="9" name="Group 47"/>
          <p:cNvGraphicFramePr>
            <a:graphicFrameLocks noGrp="1"/>
          </p:cNvGraphicFramePr>
          <p:nvPr>
            <p:extLst>
              <p:ext uri="{D42A27DB-BD31-4B8C-83A1-F6EECF244321}">
                <p14:modId xmlns:p14="http://schemas.microsoft.com/office/powerpoint/2010/main" val="734123522"/>
              </p:ext>
            </p:extLst>
          </p:nvPr>
        </p:nvGraphicFramePr>
        <p:xfrm>
          <a:off x="1352550" y="2362200"/>
          <a:ext cx="6172200" cy="1036776"/>
        </p:xfrm>
        <a:graphic>
          <a:graphicData uri="http://schemas.openxmlformats.org/drawingml/2006/table">
            <a:tbl>
              <a:tblPr/>
              <a:tblGrid>
                <a:gridCol w="2247067"/>
                <a:gridCol w="1150858"/>
                <a:gridCol w="1591270"/>
                <a:gridCol w="1183005"/>
              </a:tblGrid>
              <a:tr h="212905">
                <a:tc>
                  <a:txBody>
                    <a:bodyPr/>
                    <a:lstStyle>
                      <a:lvl1pPr marL="0" algn="l" defTabSz="914400" rtl="0" eaLnBrk="1" latinLnBrk="0" hangingPunct="1">
                        <a:defRPr sz="1800" kern="1200">
                          <a:solidFill>
                            <a:schemeClr val="tx1"/>
                          </a:solidFill>
                          <a:latin typeface="Tahoma"/>
                        </a:defRPr>
                      </a:lvl1pPr>
                      <a:lvl2pPr marL="457200" algn="l" defTabSz="914400" rtl="0" eaLnBrk="1" latinLnBrk="0" hangingPunct="1">
                        <a:defRPr sz="1800" kern="1200">
                          <a:solidFill>
                            <a:schemeClr val="tx1"/>
                          </a:solidFill>
                          <a:latin typeface="Tahoma"/>
                        </a:defRPr>
                      </a:lvl2pPr>
                      <a:lvl3pPr marL="914400" algn="l" defTabSz="914400" rtl="0" eaLnBrk="1" latinLnBrk="0" hangingPunct="1">
                        <a:defRPr sz="1800" kern="1200">
                          <a:solidFill>
                            <a:schemeClr val="tx1"/>
                          </a:solidFill>
                          <a:latin typeface="Tahoma"/>
                        </a:defRPr>
                      </a:lvl3pPr>
                      <a:lvl4pPr marL="1371600" algn="l" defTabSz="914400" rtl="0" eaLnBrk="1" latinLnBrk="0" hangingPunct="1">
                        <a:defRPr sz="1800" kern="1200">
                          <a:solidFill>
                            <a:schemeClr val="tx1"/>
                          </a:solidFill>
                          <a:latin typeface="Tahoma"/>
                        </a:defRPr>
                      </a:lvl4pPr>
                      <a:lvl5pPr marL="1828800" algn="l" defTabSz="914400" rtl="0" eaLnBrk="1" latinLnBrk="0" hangingPunct="1">
                        <a:defRPr sz="1800" kern="1200">
                          <a:solidFill>
                            <a:schemeClr val="tx1"/>
                          </a:solidFill>
                          <a:latin typeface="Tahoma"/>
                        </a:defRPr>
                      </a:lvl5pPr>
                      <a:lvl6pPr marL="2286000" algn="l" defTabSz="914400" rtl="0" eaLnBrk="1" latinLnBrk="0" hangingPunct="1">
                        <a:defRPr sz="1800" kern="1200">
                          <a:solidFill>
                            <a:schemeClr val="tx1"/>
                          </a:solidFill>
                          <a:latin typeface="Tahoma"/>
                        </a:defRPr>
                      </a:lvl6pPr>
                      <a:lvl7pPr marL="2743200" algn="l" defTabSz="914400" rtl="0" eaLnBrk="1" latinLnBrk="0" hangingPunct="1">
                        <a:defRPr sz="1800" kern="1200">
                          <a:solidFill>
                            <a:schemeClr val="tx1"/>
                          </a:solidFill>
                          <a:latin typeface="Tahoma"/>
                        </a:defRPr>
                      </a:lvl7pPr>
                      <a:lvl8pPr marL="3200400" algn="l" defTabSz="914400" rtl="0" eaLnBrk="1" latinLnBrk="0" hangingPunct="1">
                        <a:defRPr sz="1800" kern="1200">
                          <a:solidFill>
                            <a:schemeClr val="tx1"/>
                          </a:solidFill>
                          <a:latin typeface="Tahoma"/>
                        </a:defRPr>
                      </a:lvl8pPr>
                      <a:lvl9pPr marL="3657600" algn="l" defTabSz="914400" rtl="0" eaLnBrk="1" latinLnBrk="0" hangingPunct="1">
                        <a:defRPr sz="1800" kern="1200">
                          <a:solidFill>
                            <a:schemeClr val="tx1"/>
                          </a:solidFill>
                          <a:latin typeface="Tahoma"/>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100" b="0" i="0" u="none" strike="noStrike" cap="none" normalizeH="0" baseline="0" dirty="0" smtClean="0">
                        <a:ln>
                          <a:noFill/>
                        </a:ln>
                        <a:solidFill>
                          <a:schemeClr val="tx1"/>
                        </a:solidFill>
                        <a:effectLst/>
                        <a:latin typeface="Bookman Old Style" pitchFamily="18" charset="0"/>
                      </a:endParaRPr>
                    </a:p>
                  </a:txBody>
                  <a:tcPr horzOverflow="overflow">
                    <a:lnL w="28575"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28575"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Tahoma"/>
                        </a:defRPr>
                      </a:lvl1pPr>
                      <a:lvl2pPr marL="457200" algn="l" defTabSz="914400" rtl="0" eaLnBrk="1" latinLnBrk="0" hangingPunct="1">
                        <a:defRPr sz="1800" kern="1200">
                          <a:solidFill>
                            <a:schemeClr val="tx1"/>
                          </a:solidFill>
                          <a:latin typeface="Tahoma"/>
                        </a:defRPr>
                      </a:lvl2pPr>
                      <a:lvl3pPr marL="914400" algn="l" defTabSz="914400" rtl="0" eaLnBrk="1" latinLnBrk="0" hangingPunct="1">
                        <a:defRPr sz="1800" kern="1200">
                          <a:solidFill>
                            <a:schemeClr val="tx1"/>
                          </a:solidFill>
                          <a:latin typeface="Tahoma"/>
                        </a:defRPr>
                      </a:lvl3pPr>
                      <a:lvl4pPr marL="1371600" algn="l" defTabSz="914400" rtl="0" eaLnBrk="1" latinLnBrk="0" hangingPunct="1">
                        <a:defRPr sz="1800" kern="1200">
                          <a:solidFill>
                            <a:schemeClr val="tx1"/>
                          </a:solidFill>
                          <a:latin typeface="Tahoma"/>
                        </a:defRPr>
                      </a:lvl4pPr>
                      <a:lvl5pPr marL="1828800" algn="l" defTabSz="914400" rtl="0" eaLnBrk="1" latinLnBrk="0" hangingPunct="1">
                        <a:defRPr sz="1800" kern="1200">
                          <a:solidFill>
                            <a:schemeClr val="tx1"/>
                          </a:solidFill>
                          <a:latin typeface="Tahoma"/>
                        </a:defRPr>
                      </a:lvl5pPr>
                      <a:lvl6pPr marL="2286000" algn="l" defTabSz="914400" rtl="0" eaLnBrk="1" latinLnBrk="0" hangingPunct="1">
                        <a:defRPr sz="1800" kern="1200">
                          <a:solidFill>
                            <a:schemeClr val="tx1"/>
                          </a:solidFill>
                          <a:latin typeface="Tahoma"/>
                        </a:defRPr>
                      </a:lvl6pPr>
                      <a:lvl7pPr marL="2743200" algn="l" defTabSz="914400" rtl="0" eaLnBrk="1" latinLnBrk="0" hangingPunct="1">
                        <a:defRPr sz="1800" kern="1200">
                          <a:solidFill>
                            <a:schemeClr val="tx1"/>
                          </a:solidFill>
                          <a:latin typeface="Tahoma"/>
                        </a:defRPr>
                      </a:lvl7pPr>
                      <a:lvl8pPr marL="3200400" algn="l" defTabSz="914400" rtl="0" eaLnBrk="1" latinLnBrk="0" hangingPunct="1">
                        <a:defRPr sz="1800" kern="1200">
                          <a:solidFill>
                            <a:schemeClr val="tx1"/>
                          </a:solidFill>
                          <a:latin typeface="Tahoma"/>
                        </a:defRPr>
                      </a:lvl8pPr>
                      <a:lvl9pPr marL="3657600" algn="l" defTabSz="914400" rtl="0" eaLnBrk="1" latinLnBrk="0" hangingPunct="1">
                        <a:defRPr sz="1800" kern="1200">
                          <a:solidFill>
                            <a:schemeClr val="tx1"/>
                          </a:solidFill>
                          <a:latin typeface="Tahoma"/>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100" b="0" i="0" u="none" strike="noStrike" cap="none" normalizeH="0" baseline="0" dirty="0" smtClean="0">
                          <a:ln>
                            <a:noFill/>
                          </a:ln>
                          <a:solidFill>
                            <a:schemeClr val="tx1"/>
                          </a:solidFill>
                          <a:effectLst/>
                          <a:latin typeface="Bookman Old Style" pitchFamily="18" charset="0"/>
                        </a:rPr>
                        <a:t>male</a:t>
                      </a: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28575"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Tahoma"/>
                        </a:defRPr>
                      </a:lvl1pPr>
                      <a:lvl2pPr marL="457200" algn="l" defTabSz="914400" rtl="0" eaLnBrk="1" latinLnBrk="0" hangingPunct="1">
                        <a:defRPr sz="1800" kern="1200">
                          <a:solidFill>
                            <a:schemeClr val="tx1"/>
                          </a:solidFill>
                          <a:latin typeface="Tahoma"/>
                        </a:defRPr>
                      </a:lvl2pPr>
                      <a:lvl3pPr marL="914400" algn="l" defTabSz="914400" rtl="0" eaLnBrk="1" latinLnBrk="0" hangingPunct="1">
                        <a:defRPr sz="1800" kern="1200">
                          <a:solidFill>
                            <a:schemeClr val="tx1"/>
                          </a:solidFill>
                          <a:latin typeface="Tahoma"/>
                        </a:defRPr>
                      </a:lvl3pPr>
                      <a:lvl4pPr marL="1371600" algn="l" defTabSz="914400" rtl="0" eaLnBrk="1" latinLnBrk="0" hangingPunct="1">
                        <a:defRPr sz="1800" kern="1200">
                          <a:solidFill>
                            <a:schemeClr val="tx1"/>
                          </a:solidFill>
                          <a:latin typeface="Tahoma"/>
                        </a:defRPr>
                      </a:lvl4pPr>
                      <a:lvl5pPr marL="1828800" algn="l" defTabSz="914400" rtl="0" eaLnBrk="1" latinLnBrk="0" hangingPunct="1">
                        <a:defRPr sz="1800" kern="1200">
                          <a:solidFill>
                            <a:schemeClr val="tx1"/>
                          </a:solidFill>
                          <a:latin typeface="Tahoma"/>
                        </a:defRPr>
                      </a:lvl5pPr>
                      <a:lvl6pPr marL="2286000" algn="l" defTabSz="914400" rtl="0" eaLnBrk="1" latinLnBrk="0" hangingPunct="1">
                        <a:defRPr sz="1800" kern="1200">
                          <a:solidFill>
                            <a:schemeClr val="tx1"/>
                          </a:solidFill>
                          <a:latin typeface="Tahoma"/>
                        </a:defRPr>
                      </a:lvl6pPr>
                      <a:lvl7pPr marL="2743200" algn="l" defTabSz="914400" rtl="0" eaLnBrk="1" latinLnBrk="0" hangingPunct="1">
                        <a:defRPr sz="1800" kern="1200">
                          <a:solidFill>
                            <a:schemeClr val="tx1"/>
                          </a:solidFill>
                          <a:latin typeface="Tahoma"/>
                        </a:defRPr>
                      </a:lvl7pPr>
                      <a:lvl8pPr marL="3200400" algn="l" defTabSz="914400" rtl="0" eaLnBrk="1" latinLnBrk="0" hangingPunct="1">
                        <a:defRPr sz="1800" kern="1200">
                          <a:solidFill>
                            <a:schemeClr val="tx1"/>
                          </a:solidFill>
                          <a:latin typeface="Tahoma"/>
                        </a:defRPr>
                      </a:lvl8pPr>
                      <a:lvl9pPr marL="3657600" algn="l" defTabSz="914400" rtl="0" eaLnBrk="1" latinLnBrk="0" hangingPunct="1">
                        <a:defRPr sz="1800" kern="1200">
                          <a:solidFill>
                            <a:schemeClr val="tx1"/>
                          </a:solidFill>
                          <a:latin typeface="Tahoma"/>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100" b="0" i="0" u="none" strike="noStrike" cap="none" normalizeH="0" baseline="0" dirty="0" smtClean="0">
                          <a:ln>
                            <a:noFill/>
                          </a:ln>
                          <a:solidFill>
                            <a:schemeClr val="tx1"/>
                          </a:solidFill>
                          <a:effectLst/>
                          <a:latin typeface="Bookman Old Style" pitchFamily="18" charset="0"/>
                        </a:rPr>
                        <a:t>female</a:t>
                      </a: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28575"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Tahoma"/>
                        </a:defRPr>
                      </a:lvl1pPr>
                      <a:lvl2pPr marL="457200" algn="l" defTabSz="914400" rtl="0" eaLnBrk="1" latinLnBrk="0" hangingPunct="1">
                        <a:defRPr sz="1800" kern="1200">
                          <a:solidFill>
                            <a:schemeClr val="tx1"/>
                          </a:solidFill>
                          <a:latin typeface="Tahoma"/>
                        </a:defRPr>
                      </a:lvl2pPr>
                      <a:lvl3pPr marL="914400" algn="l" defTabSz="914400" rtl="0" eaLnBrk="1" latinLnBrk="0" hangingPunct="1">
                        <a:defRPr sz="1800" kern="1200">
                          <a:solidFill>
                            <a:schemeClr val="tx1"/>
                          </a:solidFill>
                          <a:latin typeface="Tahoma"/>
                        </a:defRPr>
                      </a:lvl3pPr>
                      <a:lvl4pPr marL="1371600" algn="l" defTabSz="914400" rtl="0" eaLnBrk="1" latinLnBrk="0" hangingPunct="1">
                        <a:defRPr sz="1800" kern="1200">
                          <a:solidFill>
                            <a:schemeClr val="tx1"/>
                          </a:solidFill>
                          <a:latin typeface="Tahoma"/>
                        </a:defRPr>
                      </a:lvl4pPr>
                      <a:lvl5pPr marL="1828800" algn="l" defTabSz="914400" rtl="0" eaLnBrk="1" latinLnBrk="0" hangingPunct="1">
                        <a:defRPr sz="1800" kern="1200">
                          <a:solidFill>
                            <a:schemeClr val="tx1"/>
                          </a:solidFill>
                          <a:latin typeface="Tahoma"/>
                        </a:defRPr>
                      </a:lvl5pPr>
                      <a:lvl6pPr marL="2286000" algn="l" defTabSz="914400" rtl="0" eaLnBrk="1" latinLnBrk="0" hangingPunct="1">
                        <a:defRPr sz="1800" kern="1200">
                          <a:solidFill>
                            <a:schemeClr val="tx1"/>
                          </a:solidFill>
                          <a:latin typeface="Tahoma"/>
                        </a:defRPr>
                      </a:lvl6pPr>
                      <a:lvl7pPr marL="2743200" algn="l" defTabSz="914400" rtl="0" eaLnBrk="1" latinLnBrk="0" hangingPunct="1">
                        <a:defRPr sz="1800" kern="1200">
                          <a:solidFill>
                            <a:schemeClr val="tx1"/>
                          </a:solidFill>
                          <a:latin typeface="Tahoma"/>
                        </a:defRPr>
                      </a:lvl7pPr>
                      <a:lvl8pPr marL="3200400" algn="l" defTabSz="914400" rtl="0" eaLnBrk="1" latinLnBrk="0" hangingPunct="1">
                        <a:defRPr sz="1800" kern="1200">
                          <a:solidFill>
                            <a:schemeClr val="tx1"/>
                          </a:solidFill>
                          <a:latin typeface="Tahoma"/>
                        </a:defRPr>
                      </a:lvl8pPr>
                      <a:lvl9pPr marL="3657600" algn="l" defTabSz="914400" rtl="0" eaLnBrk="1" latinLnBrk="0" hangingPunct="1">
                        <a:defRPr sz="1800" kern="1200">
                          <a:solidFill>
                            <a:schemeClr val="tx1"/>
                          </a:solidFill>
                          <a:latin typeface="Tahoma"/>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100" b="0" i="0" u="none" strike="noStrike" cap="none" normalizeH="0" baseline="0" smtClean="0">
                          <a:ln>
                            <a:noFill/>
                          </a:ln>
                          <a:solidFill>
                            <a:schemeClr val="tx1"/>
                          </a:solidFill>
                          <a:effectLst/>
                          <a:latin typeface="Bookman Old Style" pitchFamily="18" charset="0"/>
                        </a:rPr>
                        <a:t>Sum (row)</a:t>
                      </a:r>
                    </a:p>
                  </a:txBody>
                  <a:tcPr horzOverflow="overflow">
                    <a:lnL w="12700" cap="flat" cmpd="sng" algn="ctr">
                      <a:solidFill>
                        <a:srgbClr val="000000"/>
                      </a:solidFill>
                      <a:prstDash val="solid"/>
                      <a:miter lim="800000"/>
                      <a:headEnd type="none" w="med" len="med"/>
                      <a:tailEnd type="none" w="med" len="med"/>
                    </a:lnL>
                    <a:lnR w="28575" cap="flat" cmpd="sng" algn="ctr">
                      <a:solidFill>
                        <a:srgbClr val="000000"/>
                      </a:solidFill>
                      <a:prstDash val="solid"/>
                      <a:miter lim="800000"/>
                      <a:headEnd type="none" w="med" len="med"/>
                      <a:tailEnd type="none" w="med" len="med"/>
                    </a:lnR>
                    <a:lnT w="28575"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r>
              <a:tr h="259232">
                <a:tc>
                  <a:txBody>
                    <a:bodyPr/>
                    <a:lstStyle>
                      <a:lvl1pPr marL="0" algn="l" defTabSz="914400" rtl="0" eaLnBrk="1" latinLnBrk="0" hangingPunct="1">
                        <a:defRPr sz="1800" kern="1200">
                          <a:solidFill>
                            <a:schemeClr val="tx1"/>
                          </a:solidFill>
                          <a:latin typeface="Tahoma"/>
                        </a:defRPr>
                      </a:lvl1pPr>
                      <a:lvl2pPr marL="457200" algn="l" defTabSz="914400" rtl="0" eaLnBrk="1" latinLnBrk="0" hangingPunct="1">
                        <a:defRPr sz="1800" kern="1200">
                          <a:solidFill>
                            <a:schemeClr val="tx1"/>
                          </a:solidFill>
                          <a:latin typeface="Tahoma"/>
                        </a:defRPr>
                      </a:lvl2pPr>
                      <a:lvl3pPr marL="914400" algn="l" defTabSz="914400" rtl="0" eaLnBrk="1" latinLnBrk="0" hangingPunct="1">
                        <a:defRPr sz="1800" kern="1200">
                          <a:solidFill>
                            <a:schemeClr val="tx1"/>
                          </a:solidFill>
                          <a:latin typeface="Tahoma"/>
                        </a:defRPr>
                      </a:lvl3pPr>
                      <a:lvl4pPr marL="1371600" algn="l" defTabSz="914400" rtl="0" eaLnBrk="1" latinLnBrk="0" hangingPunct="1">
                        <a:defRPr sz="1800" kern="1200">
                          <a:solidFill>
                            <a:schemeClr val="tx1"/>
                          </a:solidFill>
                          <a:latin typeface="Tahoma"/>
                        </a:defRPr>
                      </a:lvl4pPr>
                      <a:lvl5pPr marL="1828800" algn="l" defTabSz="914400" rtl="0" eaLnBrk="1" latinLnBrk="0" hangingPunct="1">
                        <a:defRPr sz="1800" kern="1200">
                          <a:solidFill>
                            <a:schemeClr val="tx1"/>
                          </a:solidFill>
                          <a:latin typeface="Tahoma"/>
                        </a:defRPr>
                      </a:lvl5pPr>
                      <a:lvl6pPr marL="2286000" algn="l" defTabSz="914400" rtl="0" eaLnBrk="1" latinLnBrk="0" hangingPunct="1">
                        <a:defRPr sz="1800" kern="1200">
                          <a:solidFill>
                            <a:schemeClr val="tx1"/>
                          </a:solidFill>
                          <a:latin typeface="Tahoma"/>
                        </a:defRPr>
                      </a:lvl6pPr>
                      <a:lvl7pPr marL="2743200" algn="l" defTabSz="914400" rtl="0" eaLnBrk="1" latinLnBrk="0" hangingPunct="1">
                        <a:defRPr sz="1800" kern="1200">
                          <a:solidFill>
                            <a:schemeClr val="tx1"/>
                          </a:solidFill>
                          <a:latin typeface="Tahoma"/>
                        </a:defRPr>
                      </a:lvl7pPr>
                      <a:lvl8pPr marL="3200400" algn="l" defTabSz="914400" rtl="0" eaLnBrk="1" latinLnBrk="0" hangingPunct="1">
                        <a:defRPr sz="1800" kern="1200">
                          <a:solidFill>
                            <a:schemeClr val="tx1"/>
                          </a:solidFill>
                          <a:latin typeface="Tahoma"/>
                        </a:defRPr>
                      </a:lvl8pPr>
                      <a:lvl9pPr marL="3657600" algn="l" defTabSz="914400" rtl="0" eaLnBrk="1" latinLnBrk="0" hangingPunct="1">
                        <a:defRPr sz="1800" kern="1200">
                          <a:solidFill>
                            <a:schemeClr val="tx1"/>
                          </a:solidFill>
                          <a:latin typeface="Tahoma"/>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100" b="0" i="0" u="none" strike="noStrike" cap="none" normalizeH="0" baseline="0" dirty="0" smtClean="0">
                          <a:ln>
                            <a:noFill/>
                          </a:ln>
                          <a:solidFill>
                            <a:schemeClr val="tx1"/>
                          </a:solidFill>
                          <a:effectLst/>
                          <a:latin typeface="Bookman Old Style" pitchFamily="18" charset="0"/>
                        </a:rPr>
                        <a:t>Like science fiction</a:t>
                      </a:r>
                    </a:p>
                  </a:txBody>
                  <a:tcPr horzOverflow="overflow">
                    <a:lnL w="28575"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Tahoma"/>
                        </a:defRPr>
                      </a:lvl1pPr>
                      <a:lvl2pPr marL="457200" algn="l" defTabSz="914400" rtl="0" eaLnBrk="1" latinLnBrk="0" hangingPunct="1">
                        <a:defRPr sz="1800" kern="1200">
                          <a:solidFill>
                            <a:schemeClr val="tx1"/>
                          </a:solidFill>
                          <a:latin typeface="Tahoma"/>
                        </a:defRPr>
                      </a:lvl2pPr>
                      <a:lvl3pPr marL="914400" algn="l" defTabSz="914400" rtl="0" eaLnBrk="1" latinLnBrk="0" hangingPunct="1">
                        <a:defRPr sz="1800" kern="1200">
                          <a:solidFill>
                            <a:schemeClr val="tx1"/>
                          </a:solidFill>
                          <a:latin typeface="Tahoma"/>
                        </a:defRPr>
                      </a:lvl3pPr>
                      <a:lvl4pPr marL="1371600" algn="l" defTabSz="914400" rtl="0" eaLnBrk="1" latinLnBrk="0" hangingPunct="1">
                        <a:defRPr sz="1800" kern="1200">
                          <a:solidFill>
                            <a:schemeClr val="tx1"/>
                          </a:solidFill>
                          <a:latin typeface="Tahoma"/>
                        </a:defRPr>
                      </a:lvl4pPr>
                      <a:lvl5pPr marL="1828800" algn="l" defTabSz="914400" rtl="0" eaLnBrk="1" latinLnBrk="0" hangingPunct="1">
                        <a:defRPr sz="1800" kern="1200">
                          <a:solidFill>
                            <a:schemeClr val="tx1"/>
                          </a:solidFill>
                          <a:latin typeface="Tahoma"/>
                        </a:defRPr>
                      </a:lvl5pPr>
                      <a:lvl6pPr marL="2286000" algn="l" defTabSz="914400" rtl="0" eaLnBrk="1" latinLnBrk="0" hangingPunct="1">
                        <a:defRPr sz="1800" kern="1200">
                          <a:solidFill>
                            <a:schemeClr val="tx1"/>
                          </a:solidFill>
                          <a:latin typeface="Tahoma"/>
                        </a:defRPr>
                      </a:lvl6pPr>
                      <a:lvl7pPr marL="2743200" algn="l" defTabSz="914400" rtl="0" eaLnBrk="1" latinLnBrk="0" hangingPunct="1">
                        <a:defRPr sz="1800" kern="1200">
                          <a:solidFill>
                            <a:schemeClr val="tx1"/>
                          </a:solidFill>
                          <a:latin typeface="Tahoma"/>
                        </a:defRPr>
                      </a:lvl7pPr>
                      <a:lvl8pPr marL="3200400" algn="l" defTabSz="914400" rtl="0" eaLnBrk="1" latinLnBrk="0" hangingPunct="1">
                        <a:defRPr sz="1800" kern="1200">
                          <a:solidFill>
                            <a:schemeClr val="tx1"/>
                          </a:solidFill>
                          <a:latin typeface="Tahoma"/>
                        </a:defRPr>
                      </a:lvl8pPr>
                      <a:lvl9pPr marL="3657600" algn="l" defTabSz="914400" rtl="0" eaLnBrk="1" latinLnBrk="0" hangingPunct="1">
                        <a:defRPr sz="1800" kern="1200">
                          <a:solidFill>
                            <a:schemeClr val="tx1"/>
                          </a:solidFill>
                          <a:latin typeface="Tahoma"/>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100" b="0" i="0" u="none" strike="noStrike" cap="none" normalizeH="0" baseline="0" dirty="0" smtClean="0">
                          <a:ln>
                            <a:noFill/>
                          </a:ln>
                          <a:solidFill>
                            <a:schemeClr val="tx1"/>
                          </a:solidFill>
                          <a:effectLst/>
                          <a:latin typeface="Bookman Old Style" pitchFamily="18" charset="0"/>
                        </a:rPr>
                        <a:t>250(90)</a:t>
                      </a: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Tahoma"/>
                        </a:defRPr>
                      </a:lvl1pPr>
                      <a:lvl2pPr marL="457200" algn="l" defTabSz="914400" rtl="0" eaLnBrk="1" latinLnBrk="0" hangingPunct="1">
                        <a:defRPr sz="1800" kern="1200">
                          <a:solidFill>
                            <a:schemeClr val="tx1"/>
                          </a:solidFill>
                          <a:latin typeface="Tahoma"/>
                        </a:defRPr>
                      </a:lvl2pPr>
                      <a:lvl3pPr marL="914400" algn="l" defTabSz="914400" rtl="0" eaLnBrk="1" latinLnBrk="0" hangingPunct="1">
                        <a:defRPr sz="1800" kern="1200">
                          <a:solidFill>
                            <a:schemeClr val="tx1"/>
                          </a:solidFill>
                          <a:latin typeface="Tahoma"/>
                        </a:defRPr>
                      </a:lvl3pPr>
                      <a:lvl4pPr marL="1371600" algn="l" defTabSz="914400" rtl="0" eaLnBrk="1" latinLnBrk="0" hangingPunct="1">
                        <a:defRPr sz="1800" kern="1200">
                          <a:solidFill>
                            <a:schemeClr val="tx1"/>
                          </a:solidFill>
                          <a:latin typeface="Tahoma"/>
                        </a:defRPr>
                      </a:lvl4pPr>
                      <a:lvl5pPr marL="1828800" algn="l" defTabSz="914400" rtl="0" eaLnBrk="1" latinLnBrk="0" hangingPunct="1">
                        <a:defRPr sz="1800" kern="1200">
                          <a:solidFill>
                            <a:schemeClr val="tx1"/>
                          </a:solidFill>
                          <a:latin typeface="Tahoma"/>
                        </a:defRPr>
                      </a:lvl5pPr>
                      <a:lvl6pPr marL="2286000" algn="l" defTabSz="914400" rtl="0" eaLnBrk="1" latinLnBrk="0" hangingPunct="1">
                        <a:defRPr sz="1800" kern="1200">
                          <a:solidFill>
                            <a:schemeClr val="tx1"/>
                          </a:solidFill>
                          <a:latin typeface="Tahoma"/>
                        </a:defRPr>
                      </a:lvl6pPr>
                      <a:lvl7pPr marL="2743200" algn="l" defTabSz="914400" rtl="0" eaLnBrk="1" latinLnBrk="0" hangingPunct="1">
                        <a:defRPr sz="1800" kern="1200">
                          <a:solidFill>
                            <a:schemeClr val="tx1"/>
                          </a:solidFill>
                          <a:latin typeface="Tahoma"/>
                        </a:defRPr>
                      </a:lvl7pPr>
                      <a:lvl8pPr marL="3200400" algn="l" defTabSz="914400" rtl="0" eaLnBrk="1" latinLnBrk="0" hangingPunct="1">
                        <a:defRPr sz="1800" kern="1200">
                          <a:solidFill>
                            <a:schemeClr val="tx1"/>
                          </a:solidFill>
                          <a:latin typeface="Tahoma"/>
                        </a:defRPr>
                      </a:lvl8pPr>
                      <a:lvl9pPr marL="3657600" algn="l" defTabSz="914400" rtl="0" eaLnBrk="1" latinLnBrk="0" hangingPunct="1">
                        <a:defRPr sz="1800" kern="1200">
                          <a:solidFill>
                            <a:schemeClr val="tx1"/>
                          </a:solidFill>
                          <a:latin typeface="Tahoma"/>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100" b="0" i="0" u="none" strike="noStrike" cap="none" normalizeH="0" baseline="0" dirty="0" smtClean="0">
                          <a:ln>
                            <a:noFill/>
                          </a:ln>
                          <a:solidFill>
                            <a:schemeClr val="tx1"/>
                          </a:solidFill>
                          <a:effectLst/>
                          <a:latin typeface="Bookman Old Style" pitchFamily="18" charset="0"/>
                        </a:rPr>
                        <a:t>200(360)</a:t>
                      </a: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Tahoma"/>
                        </a:defRPr>
                      </a:lvl1pPr>
                      <a:lvl2pPr marL="457200" algn="l" defTabSz="914400" rtl="0" eaLnBrk="1" latinLnBrk="0" hangingPunct="1">
                        <a:defRPr sz="1800" kern="1200">
                          <a:solidFill>
                            <a:schemeClr val="tx1"/>
                          </a:solidFill>
                          <a:latin typeface="Tahoma"/>
                        </a:defRPr>
                      </a:lvl2pPr>
                      <a:lvl3pPr marL="914400" algn="l" defTabSz="914400" rtl="0" eaLnBrk="1" latinLnBrk="0" hangingPunct="1">
                        <a:defRPr sz="1800" kern="1200">
                          <a:solidFill>
                            <a:schemeClr val="tx1"/>
                          </a:solidFill>
                          <a:latin typeface="Tahoma"/>
                        </a:defRPr>
                      </a:lvl3pPr>
                      <a:lvl4pPr marL="1371600" algn="l" defTabSz="914400" rtl="0" eaLnBrk="1" latinLnBrk="0" hangingPunct="1">
                        <a:defRPr sz="1800" kern="1200">
                          <a:solidFill>
                            <a:schemeClr val="tx1"/>
                          </a:solidFill>
                          <a:latin typeface="Tahoma"/>
                        </a:defRPr>
                      </a:lvl4pPr>
                      <a:lvl5pPr marL="1828800" algn="l" defTabSz="914400" rtl="0" eaLnBrk="1" latinLnBrk="0" hangingPunct="1">
                        <a:defRPr sz="1800" kern="1200">
                          <a:solidFill>
                            <a:schemeClr val="tx1"/>
                          </a:solidFill>
                          <a:latin typeface="Tahoma"/>
                        </a:defRPr>
                      </a:lvl5pPr>
                      <a:lvl6pPr marL="2286000" algn="l" defTabSz="914400" rtl="0" eaLnBrk="1" latinLnBrk="0" hangingPunct="1">
                        <a:defRPr sz="1800" kern="1200">
                          <a:solidFill>
                            <a:schemeClr val="tx1"/>
                          </a:solidFill>
                          <a:latin typeface="Tahoma"/>
                        </a:defRPr>
                      </a:lvl6pPr>
                      <a:lvl7pPr marL="2743200" algn="l" defTabSz="914400" rtl="0" eaLnBrk="1" latinLnBrk="0" hangingPunct="1">
                        <a:defRPr sz="1800" kern="1200">
                          <a:solidFill>
                            <a:schemeClr val="tx1"/>
                          </a:solidFill>
                          <a:latin typeface="Tahoma"/>
                        </a:defRPr>
                      </a:lvl7pPr>
                      <a:lvl8pPr marL="3200400" algn="l" defTabSz="914400" rtl="0" eaLnBrk="1" latinLnBrk="0" hangingPunct="1">
                        <a:defRPr sz="1800" kern="1200">
                          <a:solidFill>
                            <a:schemeClr val="tx1"/>
                          </a:solidFill>
                          <a:latin typeface="Tahoma"/>
                        </a:defRPr>
                      </a:lvl8pPr>
                      <a:lvl9pPr marL="3657600" algn="l" defTabSz="914400" rtl="0" eaLnBrk="1" latinLnBrk="0" hangingPunct="1">
                        <a:defRPr sz="1800" kern="1200">
                          <a:solidFill>
                            <a:schemeClr val="tx1"/>
                          </a:solidFill>
                          <a:latin typeface="Tahoma"/>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100" b="0" i="0" u="none" strike="noStrike" cap="none" normalizeH="0" baseline="0" smtClean="0">
                          <a:ln>
                            <a:noFill/>
                          </a:ln>
                          <a:solidFill>
                            <a:schemeClr val="tx1"/>
                          </a:solidFill>
                          <a:effectLst/>
                          <a:latin typeface="Bookman Old Style" pitchFamily="18" charset="0"/>
                        </a:rPr>
                        <a:t>450</a:t>
                      </a:r>
                    </a:p>
                  </a:txBody>
                  <a:tcPr horzOverflow="overflow">
                    <a:lnL w="12700" cap="flat" cmpd="sng" algn="ctr">
                      <a:solidFill>
                        <a:srgbClr val="000000"/>
                      </a:solidFill>
                      <a:prstDash val="solid"/>
                      <a:miter lim="800000"/>
                      <a:headEnd type="none" w="med" len="med"/>
                      <a:tailEnd type="none" w="med" len="med"/>
                    </a:lnL>
                    <a:lnR w="28575"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r>
              <a:tr h="259232">
                <a:tc>
                  <a:txBody>
                    <a:bodyPr/>
                    <a:lstStyle>
                      <a:lvl1pPr marL="0" algn="l" defTabSz="914400" rtl="0" eaLnBrk="1" latinLnBrk="0" hangingPunct="1">
                        <a:defRPr sz="1800" kern="1200">
                          <a:solidFill>
                            <a:schemeClr val="tx1"/>
                          </a:solidFill>
                          <a:latin typeface="Tahoma"/>
                        </a:defRPr>
                      </a:lvl1pPr>
                      <a:lvl2pPr marL="457200" algn="l" defTabSz="914400" rtl="0" eaLnBrk="1" latinLnBrk="0" hangingPunct="1">
                        <a:defRPr sz="1800" kern="1200">
                          <a:solidFill>
                            <a:schemeClr val="tx1"/>
                          </a:solidFill>
                          <a:latin typeface="Tahoma"/>
                        </a:defRPr>
                      </a:lvl2pPr>
                      <a:lvl3pPr marL="914400" algn="l" defTabSz="914400" rtl="0" eaLnBrk="1" latinLnBrk="0" hangingPunct="1">
                        <a:defRPr sz="1800" kern="1200">
                          <a:solidFill>
                            <a:schemeClr val="tx1"/>
                          </a:solidFill>
                          <a:latin typeface="Tahoma"/>
                        </a:defRPr>
                      </a:lvl3pPr>
                      <a:lvl4pPr marL="1371600" algn="l" defTabSz="914400" rtl="0" eaLnBrk="1" latinLnBrk="0" hangingPunct="1">
                        <a:defRPr sz="1800" kern="1200">
                          <a:solidFill>
                            <a:schemeClr val="tx1"/>
                          </a:solidFill>
                          <a:latin typeface="Tahoma"/>
                        </a:defRPr>
                      </a:lvl4pPr>
                      <a:lvl5pPr marL="1828800" algn="l" defTabSz="914400" rtl="0" eaLnBrk="1" latinLnBrk="0" hangingPunct="1">
                        <a:defRPr sz="1800" kern="1200">
                          <a:solidFill>
                            <a:schemeClr val="tx1"/>
                          </a:solidFill>
                          <a:latin typeface="Tahoma"/>
                        </a:defRPr>
                      </a:lvl5pPr>
                      <a:lvl6pPr marL="2286000" algn="l" defTabSz="914400" rtl="0" eaLnBrk="1" latinLnBrk="0" hangingPunct="1">
                        <a:defRPr sz="1800" kern="1200">
                          <a:solidFill>
                            <a:schemeClr val="tx1"/>
                          </a:solidFill>
                          <a:latin typeface="Tahoma"/>
                        </a:defRPr>
                      </a:lvl6pPr>
                      <a:lvl7pPr marL="2743200" algn="l" defTabSz="914400" rtl="0" eaLnBrk="1" latinLnBrk="0" hangingPunct="1">
                        <a:defRPr sz="1800" kern="1200">
                          <a:solidFill>
                            <a:schemeClr val="tx1"/>
                          </a:solidFill>
                          <a:latin typeface="Tahoma"/>
                        </a:defRPr>
                      </a:lvl7pPr>
                      <a:lvl8pPr marL="3200400" algn="l" defTabSz="914400" rtl="0" eaLnBrk="1" latinLnBrk="0" hangingPunct="1">
                        <a:defRPr sz="1800" kern="1200">
                          <a:solidFill>
                            <a:schemeClr val="tx1"/>
                          </a:solidFill>
                          <a:latin typeface="Tahoma"/>
                        </a:defRPr>
                      </a:lvl8pPr>
                      <a:lvl9pPr marL="3657600" algn="l" defTabSz="914400" rtl="0" eaLnBrk="1" latinLnBrk="0" hangingPunct="1">
                        <a:defRPr sz="1800" kern="1200">
                          <a:solidFill>
                            <a:schemeClr val="tx1"/>
                          </a:solidFill>
                          <a:latin typeface="Tahoma"/>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100" b="0" i="0" u="none" strike="noStrike" cap="none" normalizeH="0" baseline="0" dirty="0" smtClean="0">
                          <a:ln>
                            <a:noFill/>
                          </a:ln>
                          <a:solidFill>
                            <a:schemeClr val="tx1"/>
                          </a:solidFill>
                          <a:effectLst/>
                          <a:latin typeface="Bookman Old Style" pitchFamily="18" charset="0"/>
                        </a:rPr>
                        <a:t>Not like science fiction</a:t>
                      </a:r>
                    </a:p>
                  </a:txBody>
                  <a:tcPr horzOverflow="overflow">
                    <a:lnL w="28575"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Tahoma"/>
                        </a:defRPr>
                      </a:lvl1pPr>
                      <a:lvl2pPr marL="457200" algn="l" defTabSz="914400" rtl="0" eaLnBrk="1" latinLnBrk="0" hangingPunct="1">
                        <a:defRPr sz="1800" kern="1200">
                          <a:solidFill>
                            <a:schemeClr val="tx1"/>
                          </a:solidFill>
                          <a:latin typeface="Tahoma"/>
                        </a:defRPr>
                      </a:lvl2pPr>
                      <a:lvl3pPr marL="914400" algn="l" defTabSz="914400" rtl="0" eaLnBrk="1" latinLnBrk="0" hangingPunct="1">
                        <a:defRPr sz="1800" kern="1200">
                          <a:solidFill>
                            <a:schemeClr val="tx1"/>
                          </a:solidFill>
                          <a:latin typeface="Tahoma"/>
                        </a:defRPr>
                      </a:lvl3pPr>
                      <a:lvl4pPr marL="1371600" algn="l" defTabSz="914400" rtl="0" eaLnBrk="1" latinLnBrk="0" hangingPunct="1">
                        <a:defRPr sz="1800" kern="1200">
                          <a:solidFill>
                            <a:schemeClr val="tx1"/>
                          </a:solidFill>
                          <a:latin typeface="Tahoma"/>
                        </a:defRPr>
                      </a:lvl4pPr>
                      <a:lvl5pPr marL="1828800" algn="l" defTabSz="914400" rtl="0" eaLnBrk="1" latinLnBrk="0" hangingPunct="1">
                        <a:defRPr sz="1800" kern="1200">
                          <a:solidFill>
                            <a:schemeClr val="tx1"/>
                          </a:solidFill>
                          <a:latin typeface="Tahoma"/>
                        </a:defRPr>
                      </a:lvl5pPr>
                      <a:lvl6pPr marL="2286000" algn="l" defTabSz="914400" rtl="0" eaLnBrk="1" latinLnBrk="0" hangingPunct="1">
                        <a:defRPr sz="1800" kern="1200">
                          <a:solidFill>
                            <a:schemeClr val="tx1"/>
                          </a:solidFill>
                          <a:latin typeface="Tahoma"/>
                        </a:defRPr>
                      </a:lvl6pPr>
                      <a:lvl7pPr marL="2743200" algn="l" defTabSz="914400" rtl="0" eaLnBrk="1" latinLnBrk="0" hangingPunct="1">
                        <a:defRPr sz="1800" kern="1200">
                          <a:solidFill>
                            <a:schemeClr val="tx1"/>
                          </a:solidFill>
                          <a:latin typeface="Tahoma"/>
                        </a:defRPr>
                      </a:lvl7pPr>
                      <a:lvl8pPr marL="3200400" algn="l" defTabSz="914400" rtl="0" eaLnBrk="1" latinLnBrk="0" hangingPunct="1">
                        <a:defRPr sz="1800" kern="1200">
                          <a:solidFill>
                            <a:schemeClr val="tx1"/>
                          </a:solidFill>
                          <a:latin typeface="Tahoma"/>
                        </a:defRPr>
                      </a:lvl8pPr>
                      <a:lvl9pPr marL="3657600" algn="l" defTabSz="914400" rtl="0" eaLnBrk="1" latinLnBrk="0" hangingPunct="1">
                        <a:defRPr sz="1800" kern="1200">
                          <a:solidFill>
                            <a:schemeClr val="tx1"/>
                          </a:solidFill>
                          <a:latin typeface="Tahoma"/>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100" b="0" i="0" u="none" strike="noStrike" cap="none" normalizeH="0" baseline="0" dirty="0" smtClean="0">
                          <a:ln>
                            <a:noFill/>
                          </a:ln>
                          <a:solidFill>
                            <a:schemeClr val="tx1"/>
                          </a:solidFill>
                          <a:effectLst/>
                          <a:latin typeface="Bookman Old Style" pitchFamily="18" charset="0"/>
                        </a:rPr>
                        <a:t>50(210)</a:t>
                      </a: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Tahoma"/>
                        </a:defRPr>
                      </a:lvl1pPr>
                      <a:lvl2pPr marL="457200" algn="l" defTabSz="914400" rtl="0" eaLnBrk="1" latinLnBrk="0" hangingPunct="1">
                        <a:defRPr sz="1800" kern="1200">
                          <a:solidFill>
                            <a:schemeClr val="tx1"/>
                          </a:solidFill>
                          <a:latin typeface="Tahoma"/>
                        </a:defRPr>
                      </a:lvl2pPr>
                      <a:lvl3pPr marL="914400" algn="l" defTabSz="914400" rtl="0" eaLnBrk="1" latinLnBrk="0" hangingPunct="1">
                        <a:defRPr sz="1800" kern="1200">
                          <a:solidFill>
                            <a:schemeClr val="tx1"/>
                          </a:solidFill>
                          <a:latin typeface="Tahoma"/>
                        </a:defRPr>
                      </a:lvl3pPr>
                      <a:lvl4pPr marL="1371600" algn="l" defTabSz="914400" rtl="0" eaLnBrk="1" latinLnBrk="0" hangingPunct="1">
                        <a:defRPr sz="1800" kern="1200">
                          <a:solidFill>
                            <a:schemeClr val="tx1"/>
                          </a:solidFill>
                          <a:latin typeface="Tahoma"/>
                        </a:defRPr>
                      </a:lvl4pPr>
                      <a:lvl5pPr marL="1828800" algn="l" defTabSz="914400" rtl="0" eaLnBrk="1" latinLnBrk="0" hangingPunct="1">
                        <a:defRPr sz="1800" kern="1200">
                          <a:solidFill>
                            <a:schemeClr val="tx1"/>
                          </a:solidFill>
                          <a:latin typeface="Tahoma"/>
                        </a:defRPr>
                      </a:lvl5pPr>
                      <a:lvl6pPr marL="2286000" algn="l" defTabSz="914400" rtl="0" eaLnBrk="1" latinLnBrk="0" hangingPunct="1">
                        <a:defRPr sz="1800" kern="1200">
                          <a:solidFill>
                            <a:schemeClr val="tx1"/>
                          </a:solidFill>
                          <a:latin typeface="Tahoma"/>
                        </a:defRPr>
                      </a:lvl6pPr>
                      <a:lvl7pPr marL="2743200" algn="l" defTabSz="914400" rtl="0" eaLnBrk="1" latinLnBrk="0" hangingPunct="1">
                        <a:defRPr sz="1800" kern="1200">
                          <a:solidFill>
                            <a:schemeClr val="tx1"/>
                          </a:solidFill>
                          <a:latin typeface="Tahoma"/>
                        </a:defRPr>
                      </a:lvl7pPr>
                      <a:lvl8pPr marL="3200400" algn="l" defTabSz="914400" rtl="0" eaLnBrk="1" latinLnBrk="0" hangingPunct="1">
                        <a:defRPr sz="1800" kern="1200">
                          <a:solidFill>
                            <a:schemeClr val="tx1"/>
                          </a:solidFill>
                          <a:latin typeface="Tahoma"/>
                        </a:defRPr>
                      </a:lvl8pPr>
                      <a:lvl9pPr marL="3657600" algn="l" defTabSz="914400" rtl="0" eaLnBrk="1" latinLnBrk="0" hangingPunct="1">
                        <a:defRPr sz="1800" kern="1200">
                          <a:solidFill>
                            <a:schemeClr val="tx1"/>
                          </a:solidFill>
                          <a:latin typeface="Tahoma"/>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100" b="0" i="0" u="none" strike="noStrike" cap="none" normalizeH="0" baseline="0" dirty="0" smtClean="0">
                          <a:ln>
                            <a:noFill/>
                          </a:ln>
                          <a:solidFill>
                            <a:schemeClr val="tx1"/>
                          </a:solidFill>
                          <a:effectLst/>
                          <a:latin typeface="Bookman Old Style" pitchFamily="18" charset="0"/>
                        </a:rPr>
                        <a:t>1000(840)</a:t>
                      </a: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Tahoma"/>
                        </a:defRPr>
                      </a:lvl1pPr>
                      <a:lvl2pPr marL="457200" algn="l" defTabSz="914400" rtl="0" eaLnBrk="1" latinLnBrk="0" hangingPunct="1">
                        <a:defRPr sz="1800" kern="1200">
                          <a:solidFill>
                            <a:schemeClr val="tx1"/>
                          </a:solidFill>
                          <a:latin typeface="Tahoma"/>
                        </a:defRPr>
                      </a:lvl2pPr>
                      <a:lvl3pPr marL="914400" algn="l" defTabSz="914400" rtl="0" eaLnBrk="1" latinLnBrk="0" hangingPunct="1">
                        <a:defRPr sz="1800" kern="1200">
                          <a:solidFill>
                            <a:schemeClr val="tx1"/>
                          </a:solidFill>
                          <a:latin typeface="Tahoma"/>
                        </a:defRPr>
                      </a:lvl3pPr>
                      <a:lvl4pPr marL="1371600" algn="l" defTabSz="914400" rtl="0" eaLnBrk="1" latinLnBrk="0" hangingPunct="1">
                        <a:defRPr sz="1800" kern="1200">
                          <a:solidFill>
                            <a:schemeClr val="tx1"/>
                          </a:solidFill>
                          <a:latin typeface="Tahoma"/>
                        </a:defRPr>
                      </a:lvl4pPr>
                      <a:lvl5pPr marL="1828800" algn="l" defTabSz="914400" rtl="0" eaLnBrk="1" latinLnBrk="0" hangingPunct="1">
                        <a:defRPr sz="1800" kern="1200">
                          <a:solidFill>
                            <a:schemeClr val="tx1"/>
                          </a:solidFill>
                          <a:latin typeface="Tahoma"/>
                        </a:defRPr>
                      </a:lvl5pPr>
                      <a:lvl6pPr marL="2286000" algn="l" defTabSz="914400" rtl="0" eaLnBrk="1" latinLnBrk="0" hangingPunct="1">
                        <a:defRPr sz="1800" kern="1200">
                          <a:solidFill>
                            <a:schemeClr val="tx1"/>
                          </a:solidFill>
                          <a:latin typeface="Tahoma"/>
                        </a:defRPr>
                      </a:lvl6pPr>
                      <a:lvl7pPr marL="2743200" algn="l" defTabSz="914400" rtl="0" eaLnBrk="1" latinLnBrk="0" hangingPunct="1">
                        <a:defRPr sz="1800" kern="1200">
                          <a:solidFill>
                            <a:schemeClr val="tx1"/>
                          </a:solidFill>
                          <a:latin typeface="Tahoma"/>
                        </a:defRPr>
                      </a:lvl7pPr>
                      <a:lvl8pPr marL="3200400" algn="l" defTabSz="914400" rtl="0" eaLnBrk="1" latinLnBrk="0" hangingPunct="1">
                        <a:defRPr sz="1800" kern="1200">
                          <a:solidFill>
                            <a:schemeClr val="tx1"/>
                          </a:solidFill>
                          <a:latin typeface="Tahoma"/>
                        </a:defRPr>
                      </a:lvl8pPr>
                      <a:lvl9pPr marL="3657600" algn="l" defTabSz="914400" rtl="0" eaLnBrk="1" latinLnBrk="0" hangingPunct="1">
                        <a:defRPr sz="1800" kern="1200">
                          <a:solidFill>
                            <a:schemeClr val="tx1"/>
                          </a:solidFill>
                          <a:latin typeface="Tahoma"/>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100" b="0" i="0" u="none" strike="noStrike" cap="none" normalizeH="0" baseline="0" smtClean="0">
                          <a:ln>
                            <a:noFill/>
                          </a:ln>
                          <a:solidFill>
                            <a:schemeClr val="tx1"/>
                          </a:solidFill>
                          <a:effectLst/>
                          <a:latin typeface="Bookman Old Style" pitchFamily="18" charset="0"/>
                        </a:rPr>
                        <a:t>1050</a:t>
                      </a:r>
                    </a:p>
                  </a:txBody>
                  <a:tcPr horzOverflow="overflow">
                    <a:lnL w="12700" cap="flat" cmpd="sng" algn="ctr">
                      <a:solidFill>
                        <a:srgbClr val="000000"/>
                      </a:solidFill>
                      <a:prstDash val="solid"/>
                      <a:miter lim="800000"/>
                      <a:headEnd type="none" w="med" len="med"/>
                      <a:tailEnd type="none" w="med" len="med"/>
                    </a:lnL>
                    <a:lnR w="28575"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r>
              <a:tr h="259232">
                <a:tc>
                  <a:txBody>
                    <a:bodyPr/>
                    <a:lstStyle>
                      <a:lvl1pPr marL="0" algn="l" defTabSz="914400" rtl="0" eaLnBrk="1" latinLnBrk="0" hangingPunct="1">
                        <a:defRPr sz="1800" kern="1200">
                          <a:solidFill>
                            <a:schemeClr val="tx1"/>
                          </a:solidFill>
                          <a:latin typeface="Tahoma"/>
                        </a:defRPr>
                      </a:lvl1pPr>
                      <a:lvl2pPr marL="457200" algn="l" defTabSz="914400" rtl="0" eaLnBrk="1" latinLnBrk="0" hangingPunct="1">
                        <a:defRPr sz="1800" kern="1200">
                          <a:solidFill>
                            <a:schemeClr val="tx1"/>
                          </a:solidFill>
                          <a:latin typeface="Tahoma"/>
                        </a:defRPr>
                      </a:lvl2pPr>
                      <a:lvl3pPr marL="914400" algn="l" defTabSz="914400" rtl="0" eaLnBrk="1" latinLnBrk="0" hangingPunct="1">
                        <a:defRPr sz="1800" kern="1200">
                          <a:solidFill>
                            <a:schemeClr val="tx1"/>
                          </a:solidFill>
                          <a:latin typeface="Tahoma"/>
                        </a:defRPr>
                      </a:lvl3pPr>
                      <a:lvl4pPr marL="1371600" algn="l" defTabSz="914400" rtl="0" eaLnBrk="1" latinLnBrk="0" hangingPunct="1">
                        <a:defRPr sz="1800" kern="1200">
                          <a:solidFill>
                            <a:schemeClr val="tx1"/>
                          </a:solidFill>
                          <a:latin typeface="Tahoma"/>
                        </a:defRPr>
                      </a:lvl4pPr>
                      <a:lvl5pPr marL="1828800" algn="l" defTabSz="914400" rtl="0" eaLnBrk="1" latinLnBrk="0" hangingPunct="1">
                        <a:defRPr sz="1800" kern="1200">
                          <a:solidFill>
                            <a:schemeClr val="tx1"/>
                          </a:solidFill>
                          <a:latin typeface="Tahoma"/>
                        </a:defRPr>
                      </a:lvl5pPr>
                      <a:lvl6pPr marL="2286000" algn="l" defTabSz="914400" rtl="0" eaLnBrk="1" latinLnBrk="0" hangingPunct="1">
                        <a:defRPr sz="1800" kern="1200">
                          <a:solidFill>
                            <a:schemeClr val="tx1"/>
                          </a:solidFill>
                          <a:latin typeface="Tahoma"/>
                        </a:defRPr>
                      </a:lvl6pPr>
                      <a:lvl7pPr marL="2743200" algn="l" defTabSz="914400" rtl="0" eaLnBrk="1" latinLnBrk="0" hangingPunct="1">
                        <a:defRPr sz="1800" kern="1200">
                          <a:solidFill>
                            <a:schemeClr val="tx1"/>
                          </a:solidFill>
                          <a:latin typeface="Tahoma"/>
                        </a:defRPr>
                      </a:lvl7pPr>
                      <a:lvl8pPr marL="3200400" algn="l" defTabSz="914400" rtl="0" eaLnBrk="1" latinLnBrk="0" hangingPunct="1">
                        <a:defRPr sz="1800" kern="1200">
                          <a:solidFill>
                            <a:schemeClr val="tx1"/>
                          </a:solidFill>
                          <a:latin typeface="Tahoma"/>
                        </a:defRPr>
                      </a:lvl8pPr>
                      <a:lvl9pPr marL="3657600" algn="l" defTabSz="914400" rtl="0" eaLnBrk="1" latinLnBrk="0" hangingPunct="1">
                        <a:defRPr sz="1800" kern="1200">
                          <a:solidFill>
                            <a:schemeClr val="tx1"/>
                          </a:solidFill>
                          <a:latin typeface="Tahoma"/>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100" b="0" i="0" u="none" strike="noStrike" cap="none" normalizeH="0" baseline="0" smtClean="0">
                          <a:ln>
                            <a:noFill/>
                          </a:ln>
                          <a:solidFill>
                            <a:schemeClr val="tx1"/>
                          </a:solidFill>
                          <a:effectLst/>
                          <a:latin typeface="Bookman Old Style" pitchFamily="18" charset="0"/>
                        </a:rPr>
                        <a:t>Sum(col.)</a:t>
                      </a:r>
                    </a:p>
                  </a:txBody>
                  <a:tcPr horzOverflow="overflow">
                    <a:lnL w="28575"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28575" cap="flat" cmpd="sng" algn="ctr">
                      <a:solidFill>
                        <a:srgbClr val="000000"/>
                      </a:solidFill>
                      <a:prstDash val="solid"/>
                      <a:miter lim="800000"/>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Tahoma"/>
                        </a:defRPr>
                      </a:lvl1pPr>
                      <a:lvl2pPr marL="457200" algn="l" defTabSz="914400" rtl="0" eaLnBrk="1" latinLnBrk="0" hangingPunct="1">
                        <a:defRPr sz="1800" kern="1200">
                          <a:solidFill>
                            <a:schemeClr val="tx1"/>
                          </a:solidFill>
                          <a:latin typeface="Tahoma"/>
                        </a:defRPr>
                      </a:lvl2pPr>
                      <a:lvl3pPr marL="914400" algn="l" defTabSz="914400" rtl="0" eaLnBrk="1" latinLnBrk="0" hangingPunct="1">
                        <a:defRPr sz="1800" kern="1200">
                          <a:solidFill>
                            <a:schemeClr val="tx1"/>
                          </a:solidFill>
                          <a:latin typeface="Tahoma"/>
                        </a:defRPr>
                      </a:lvl3pPr>
                      <a:lvl4pPr marL="1371600" algn="l" defTabSz="914400" rtl="0" eaLnBrk="1" latinLnBrk="0" hangingPunct="1">
                        <a:defRPr sz="1800" kern="1200">
                          <a:solidFill>
                            <a:schemeClr val="tx1"/>
                          </a:solidFill>
                          <a:latin typeface="Tahoma"/>
                        </a:defRPr>
                      </a:lvl4pPr>
                      <a:lvl5pPr marL="1828800" algn="l" defTabSz="914400" rtl="0" eaLnBrk="1" latinLnBrk="0" hangingPunct="1">
                        <a:defRPr sz="1800" kern="1200">
                          <a:solidFill>
                            <a:schemeClr val="tx1"/>
                          </a:solidFill>
                          <a:latin typeface="Tahoma"/>
                        </a:defRPr>
                      </a:lvl5pPr>
                      <a:lvl6pPr marL="2286000" algn="l" defTabSz="914400" rtl="0" eaLnBrk="1" latinLnBrk="0" hangingPunct="1">
                        <a:defRPr sz="1800" kern="1200">
                          <a:solidFill>
                            <a:schemeClr val="tx1"/>
                          </a:solidFill>
                          <a:latin typeface="Tahoma"/>
                        </a:defRPr>
                      </a:lvl6pPr>
                      <a:lvl7pPr marL="2743200" algn="l" defTabSz="914400" rtl="0" eaLnBrk="1" latinLnBrk="0" hangingPunct="1">
                        <a:defRPr sz="1800" kern="1200">
                          <a:solidFill>
                            <a:schemeClr val="tx1"/>
                          </a:solidFill>
                          <a:latin typeface="Tahoma"/>
                        </a:defRPr>
                      </a:lvl7pPr>
                      <a:lvl8pPr marL="3200400" algn="l" defTabSz="914400" rtl="0" eaLnBrk="1" latinLnBrk="0" hangingPunct="1">
                        <a:defRPr sz="1800" kern="1200">
                          <a:solidFill>
                            <a:schemeClr val="tx1"/>
                          </a:solidFill>
                          <a:latin typeface="Tahoma"/>
                        </a:defRPr>
                      </a:lvl8pPr>
                      <a:lvl9pPr marL="3657600" algn="l" defTabSz="914400" rtl="0" eaLnBrk="1" latinLnBrk="0" hangingPunct="1">
                        <a:defRPr sz="1800" kern="1200">
                          <a:solidFill>
                            <a:schemeClr val="tx1"/>
                          </a:solidFill>
                          <a:latin typeface="Tahoma"/>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100" b="0" i="0" u="none" strike="noStrike" cap="none" normalizeH="0" baseline="0" dirty="0" smtClean="0">
                          <a:ln>
                            <a:noFill/>
                          </a:ln>
                          <a:solidFill>
                            <a:schemeClr val="tx1"/>
                          </a:solidFill>
                          <a:effectLst/>
                          <a:latin typeface="Bookman Old Style" pitchFamily="18" charset="0"/>
                        </a:rPr>
                        <a:t>300</a:t>
                      </a: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28575" cap="flat" cmpd="sng" algn="ctr">
                      <a:solidFill>
                        <a:srgbClr val="000000"/>
                      </a:solidFill>
                      <a:prstDash val="solid"/>
                      <a:miter lim="800000"/>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Tahoma"/>
                        </a:defRPr>
                      </a:lvl1pPr>
                      <a:lvl2pPr marL="457200" algn="l" defTabSz="914400" rtl="0" eaLnBrk="1" latinLnBrk="0" hangingPunct="1">
                        <a:defRPr sz="1800" kern="1200">
                          <a:solidFill>
                            <a:schemeClr val="tx1"/>
                          </a:solidFill>
                          <a:latin typeface="Tahoma"/>
                        </a:defRPr>
                      </a:lvl2pPr>
                      <a:lvl3pPr marL="914400" algn="l" defTabSz="914400" rtl="0" eaLnBrk="1" latinLnBrk="0" hangingPunct="1">
                        <a:defRPr sz="1800" kern="1200">
                          <a:solidFill>
                            <a:schemeClr val="tx1"/>
                          </a:solidFill>
                          <a:latin typeface="Tahoma"/>
                        </a:defRPr>
                      </a:lvl3pPr>
                      <a:lvl4pPr marL="1371600" algn="l" defTabSz="914400" rtl="0" eaLnBrk="1" latinLnBrk="0" hangingPunct="1">
                        <a:defRPr sz="1800" kern="1200">
                          <a:solidFill>
                            <a:schemeClr val="tx1"/>
                          </a:solidFill>
                          <a:latin typeface="Tahoma"/>
                        </a:defRPr>
                      </a:lvl4pPr>
                      <a:lvl5pPr marL="1828800" algn="l" defTabSz="914400" rtl="0" eaLnBrk="1" latinLnBrk="0" hangingPunct="1">
                        <a:defRPr sz="1800" kern="1200">
                          <a:solidFill>
                            <a:schemeClr val="tx1"/>
                          </a:solidFill>
                          <a:latin typeface="Tahoma"/>
                        </a:defRPr>
                      </a:lvl5pPr>
                      <a:lvl6pPr marL="2286000" algn="l" defTabSz="914400" rtl="0" eaLnBrk="1" latinLnBrk="0" hangingPunct="1">
                        <a:defRPr sz="1800" kern="1200">
                          <a:solidFill>
                            <a:schemeClr val="tx1"/>
                          </a:solidFill>
                          <a:latin typeface="Tahoma"/>
                        </a:defRPr>
                      </a:lvl6pPr>
                      <a:lvl7pPr marL="2743200" algn="l" defTabSz="914400" rtl="0" eaLnBrk="1" latinLnBrk="0" hangingPunct="1">
                        <a:defRPr sz="1800" kern="1200">
                          <a:solidFill>
                            <a:schemeClr val="tx1"/>
                          </a:solidFill>
                          <a:latin typeface="Tahoma"/>
                        </a:defRPr>
                      </a:lvl7pPr>
                      <a:lvl8pPr marL="3200400" algn="l" defTabSz="914400" rtl="0" eaLnBrk="1" latinLnBrk="0" hangingPunct="1">
                        <a:defRPr sz="1800" kern="1200">
                          <a:solidFill>
                            <a:schemeClr val="tx1"/>
                          </a:solidFill>
                          <a:latin typeface="Tahoma"/>
                        </a:defRPr>
                      </a:lvl8pPr>
                      <a:lvl9pPr marL="3657600" algn="l" defTabSz="914400" rtl="0" eaLnBrk="1" latinLnBrk="0" hangingPunct="1">
                        <a:defRPr sz="1800" kern="1200">
                          <a:solidFill>
                            <a:schemeClr val="tx1"/>
                          </a:solidFill>
                          <a:latin typeface="Tahoma"/>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100" b="0" i="0" u="none" strike="noStrike" cap="none" normalizeH="0" baseline="0" dirty="0" smtClean="0">
                          <a:ln>
                            <a:noFill/>
                          </a:ln>
                          <a:solidFill>
                            <a:schemeClr val="tx1"/>
                          </a:solidFill>
                          <a:effectLst/>
                          <a:latin typeface="Bookman Old Style" pitchFamily="18" charset="0"/>
                        </a:rPr>
                        <a:t>1200</a:t>
                      </a: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28575" cap="flat" cmpd="sng" algn="ctr">
                      <a:solidFill>
                        <a:srgbClr val="000000"/>
                      </a:solidFill>
                      <a:prstDash val="solid"/>
                      <a:miter lim="800000"/>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Tahoma"/>
                        </a:defRPr>
                      </a:lvl1pPr>
                      <a:lvl2pPr marL="457200" algn="l" defTabSz="914400" rtl="0" eaLnBrk="1" latinLnBrk="0" hangingPunct="1">
                        <a:defRPr sz="1800" kern="1200">
                          <a:solidFill>
                            <a:schemeClr val="tx1"/>
                          </a:solidFill>
                          <a:latin typeface="Tahoma"/>
                        </a:defRPr>
                      </a:lvl2pPr>
                      <a:lvl3pPr marL="914400" algn="l" defTabSz="914400" rtl="0" eaLnBrk="1" latinLnBrk="0" hangingPunct="1">
                        <a:defRPr sz="1800" kern="1200">
                          <a:solidFill>
                            <a:schemeClr val="tx1"/>
                          </a:solidFill>
                          <a:latin typeface="Tahoma"/>
                        </a:defRPr>
                      </a:lvl3pPr>
                      <a:lvl4pPr marL="1371600" algn="l" defTabSz="914400" rtl="0" eaLnBrk="1" latinLnBrk="0" hangingPunct="1">
                        <a:defRPr sz="1800" kern="1200">
                          <a:solidFill>
                            <a:schemeClr val="tx1"/>
                          </a:solidFill>
                          <a:latin typeface="Tahoma"/>
                        </a:defRPr>
                      </a:lvl4pPr>
                      <a:lvl5pPr marL="1828800" algn="l" defTabSz="914400" rtl="0" eaLnBrk="1" latinLnBrk="0" hangingPunct="1">
                        <a:defRPr sz="1800" kern="1200">
                          <a:solidFill>
                            <a:schemeClr val="tx1"/>
                          </a:solidFill>
                          <a:latin typeface="Tahoma"/>
                        </a:defRPr>
                      </a:lvl5pPr>
                      <a:lvl6pPr marL="2286000" algn="l" defTabSz="914400" rtl="0" eaLnBrk="1" latinLnBrk="0" hangingPunct="1">
                        <a:defRPr sz="1800" kern="1200">
                          <a:solidFill>
                            <a:schemeClr val="tx1"/>
                          </a:solidFill>
                          <a:latin typeface="Tahoma"/>
                        </a:defRPr>
                      </a:lvl6pPr>
                      <a:lvl7pPr marL="2743200" algn="l" defTabSz="914400" rtl="0" eaLnBrk="1" latinLnBrk="0" hangingPunct="1">
                        <a:defRPr sz="1800" kern="1200">
                          <a:solidFill>
                            <a:schemeClr val="tx1"/>
                          </a:solidFill>
                          <a:latin typeface="Tahoma"/>
                        </a:defRPr>
                      </a:lvl7pPr>
                      <a:lvl8pPr marL="3200400" algn="l" defTabSz="914400" rtl="0" eaLnBrk="1" latinLnBrk="0" hangingPunct="1">
                        <a:defRPr sz="1800" kern="1200">
                          <a:solidFill>
                            <a:schemeClr val="tx1"/>
                          </a:solidFill>
                          <a:latin typeface="Tahoma"/>
                        </a:defRPr>
                      </a:lvl8pPr>
                      <a:lvl9pPr marL="3657600" algn="l" defTabSz="914400" rtl="0" eaLnBrk="1" latinLnBrk="0" hangingPunct="1">
                        <a:defRPr sz="1800" kern="1200">
                          <a:solidFill>
                            <a:schemeClr val="tx1"/>
                          </a:solidFill>
                          <a:latin typeface="Tahoma"/>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100" b="0" i="0" u="none" strike="noStrike" cap="none" normalizeH="0" baseline="0" dirty="0" smtClean="0">
                          <a:ln>
                            <a:noFill/>
                          </a:ln>
                          <a:solidFill>
                            <a:schemeClr val="tx1"/>
                          </a:solidFill>
                          <a:effectLst/>
                          <a:latin typeface="Bookman Old Style" pitchFamily="18" charset="0"/>
                        </a:rPr>
                        <a:t>1500</a:t>
                      </a:r>
                    </a:p>
                  </a:txBody>
                  <a:tcPr horzOverflow="overflow">
                    <a:lnL w="12700" cap="flat" cmpd="sng" algn="ctr">
                      <a:solidFill>
                        <a:srgbClr val="000000"/>
                      </a:solidFill>
                      <a:prstDash val="solid"/>
                      <a:miter lim="800000"/>
                      <a:headEnd type="none" w="med" len="med"/>
                      <a:tailEnd type="none" w="med" len="med"/>
                    </a:lnL>
                    <a:lnR w="28575"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28575" cap="flat" cmpd="sng" algn="ctr">
                      <a:solidFill>
                        <a:srgbClr val="000000"/>
                      </a:solidFill>
                      <a:prstDash val="solid"/>
                      <a:miter lim="800000"/>
                      <a:headEnd type="none" w="med" len="med"/>
                      <a:tailEnd type="none" w="med" len="med"/>
                    </a:lnB>
                    <a:lnTlToBr>
                      <a:noFill/>
                    </a:lnTlToBr>
                    <a:lnBlToTr>
                      <a:noFill/>
                    </a:lnBlToTr>
                    <a:noFill/>
                  </a:tcPr>
                </a:tc>
              </a:tr>
            </a:tbl>
          </a:graphicData>
        </a:graphic>
      </p:graphicFrame>
      <p:pic>
        <p:nvPicPr>
          <p:cNvPr id="1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52550" y="838200"/>
            <a:ext cx="626745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11" name="Picture 3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24025" y="4343400"/>
            <a:ext cx="4829175" cy="1042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7292851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440363"/>
          </a:xfrm>
        </p:spPr>
        <p:txBody>
          <a:bodyPr>
            <a:normAutofit/>
          </a:bodyPr>
          <a:lstStyle/>
          <a:p>
            <a:pPr>
              <a:lnSpc>
                <a:spcPct val="150000"/>
              </a:lnSpc>
            </a:pPr>
            <a:r>
              <a:rPr lang="en-US" sz="1600" b="1" dirty="0" smtClean="0">
                <a:solidFill>
                  <a:srgbClr val="C00000"/>
                </a:solidFill>
                <a:latin typeface="Bookman Old Style" pitchFamily="18" charset="0"/>
              </a:rPr>
              <a:t>Example: </a:t>
            </a:r>
            <a:r>
              <a:rPr lang="en-US" sz="1400" dirty="0">
                <a:latin typeface="Bookman Old Style" pitchFamily="18" charset="0"/>
              </a:rPr>
              <a:t>D</a:t>
            </a:r>
            <a:r>
              <a:rPr lang="en-US" sz="1400" dirty="0" smtClean="0">
                <a:latin typeface="Bookman Old Style" pitchFamily="18" charset="0"/>
              </a:rPr>
              <a:t>ata </a:t>
            </a:r>
            <a:r>
              <a:rPr lang="en-US" sz="1400" dirty="0">
                <a:latin typeface="Bookman Old Style" pitchFamily="18" charset="0"/>
              </a:rPr>
              <a:t>is inspecting the contingency table of marital status by education. Such a table -shown below- displays the frequency distribution of marital status for each education category separately</a:t>
            </a:r>
            <a:r>
              <a:rPr lang="en-US" sz="1400" dirty="0" smtClean="0">
                <a:latin typeface="Bookman Old Style" pitchFamily="18" charset="0"/>
              </a:rPr>
              <a:t>.</a:t>
            </a:r>
          </a:p>
          <a:p>
            <a:pPr>
              <a:lnSpc>
                <a:spcPct val="150000"/>
              </a:lnSpc>
            </a:pPr>
            <a:r>
              <a:rPr lang="en-US" sz="1400" b="1" dirty="0" smtClean="0">
                <a:latin typeface="Bookman Old Style" pitchFamily="18" charset="0"/>
              </a:rPr>
              <a:t>Null hypothesis</a:t>
            </a:r>
            <a:r>
              <a:rPr lang="en-US" sz="1400" dirty="0" smtClean="0">
                <a:latin typeface="Bookman Old Style" pitchFamily="18" charset="0"/>
              </a:rPr>
              <a:t>: There is no relationship between the marital status and education qualification.</a:t>
            </a:r>
          </a:p>
          <a:p>
            <a:pPr>
              <a:lnSpc>
                <a:spcPct val="150000"/>
              </a:lnSpc>
            </a:pPr>
            <a:r>
              <a:rPr lang="en-US" sz="1400" b="1" dirty="0" smtClean="0">
                <a:latin typeface="Bookman Old Style" pitchFamily="18" charset="0"/>
              </a:rPr>
              <a:t>Alternate hypothesis</a:t>
            </a:r>
            <a:r>
              <a:rPr lang="en-US" sz="1400" dirty="0" smtClean="0">
                <a:latin typeface="Bookman Old Style" pitchFamily="18" charset="0"/>
              </a:rPr>
              <a:t>: </a:t>
            </a:r>
            <a:r>
              <a:rPr lang="en-US" sz="1400" dirty="0">
                <a:latin typeface="Bookman Old Style" pitchFamily="18" charset="0"/>
              </a:rPr>
              <a:t>There is </a:t>
            </a:r>
            <a:r>
              <a:rPr lang="en-US" sz="1400" dirty="0" smtClean="0">
                <a:latin typeface="Bookman Old Style" pitchFamily="18" charset="0"/>
              </a:rPr>
              <a:t>a significant </a:t>
            </a:r>
            <a:r>
              <a:rPr lang="en-US" sz="1400" dirty="0">
                <a:latin typeface="Bookman Old Style" pitchFamily="18" charset="0"/>
              </a:rPr>
              <a:t>relationship between the marital status and education qualification.</a:t>
            </a:r>
            <a:endParaRPr lang="en-IN" sz="1400" dirty="0">
              <a:latin typeface="Bookman Old Style" pitchFamily="18" charset="0"/>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3352800"/>
            <a:ext cx="7305675" cy="234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1953255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39762"/>
          </a:xfrm>
          <a:solidFill>
            <a:srgbClr val="C00000"/>
          </a:solidFill>
        </p:spPr>
        <p:txBody>
          <a:bodyPr>
            <a:normAutofit/>
          </a:bodyPr>
          <a:lstStyle/>
          <a:p>
            <a:r>
              <a:rPr lang="en-US" sz="3200" b="1" dirty="0">
                <a:solidFill>
                  <a:schemeClr val="bg1"/>
                </a:solidFill>
                <a:latin typeface="Bookman Old Style" pitchFamily="18" charset="0"/>
              </a:rPr>
              <a:t>Data Transformation</a:t>
            </a:r>
            <a:endParaRPr lang="en-IN" sz="3200" b="1" dirty="0">
              <a:solidFill>
                <a:schemeClr val="bg1"/>
              </a:solidFill>
              <a:latin typeface="Bookman Old Style" pitchFamily="18" charset="0"/>
            </a:endParaRPr>
          </a:p>
        </p:txBody>
      </p:sp>
      <p:sp>
        <p:nvSpPr>
          <p:cNvPr id="3" name="Content Placeholder 2"/>
          <p:cNvSpPr>
            <a:spLocks noGrp="1"/>
          </p:cNvSpPr>
          <p:nvPr>
            <p:ph idx="1"/>
          </p:nvPr>
        </p:nvSpPr>
        <p:spPr>
          <a:xfrm>
            <a:off x="457200" y="1066800"/>
            <a:ext cx="8229600" cy="5562600"/>
          </a:xfrm>
        </p:spPr>
        <p:txBody>
          <a:bodyPr>
            <a:normAutofit/>
          </a:bodyPr>
          <a:lstStyle/>
          <a:p>
            <a:pPr>
              <a:lnSpc>
                <a:spcPct val="200000"/>
              </a:lnSpc>
            </a:pPr>
            <a:r>
              <a:rPr lang="en-US" sz="1600" dirty="0">
                <a:latin typeface="Bookman Old Style" pitchFamily="18" charset="0"/>
              </a:rPr>
              <a:t>Smoothing: remove noise from data</a:t>
            </a:r>
          </a:p>
          <a:p>
            <a:pPr>
              <a:lnSpc>
                <a:spcPct val="200000"/>
              </a:lnSpc>
            </a:pPr>
            <a:r>
              <a:rPr lang="en-US" sz="1600" dirty="0">
                <a:latin typeface="Bookman Old Style" pitchFamily="18" charset="0"/>
              </a:rPr>
              <a:t>Aggregation: summarization, data cube construction</a:t>
            </a:r>
          </a:p>
          <a:p>
            <a:pPr>
              <a:lnSpc>
                <a:spcPct val="200000"/>
              </a:lnSpc>
            </a:pPr>
            <a:r>
              <a:rPr lang="en-US" sz="1600" dirty="0" smtClean="0">
                <a:latin typeface="Bookman Old Style" pitchFamily="18" charset="0"/>
              </a:rPr>
              <a:t>Normalization</a:t>
            </a:r>
            <a:r>
              <a:rPr lang="en-US" sz="1600" dirty="0">
                <a:latin typeface="Bookman Old Style" pitchFamily="18" charset="0"/>
              </a:rPr>
              <a:t>: scaled to fall within a small, specified range</a:t>
            </a:r>
          </a:p>
          <a:p>
            <a:pPr lvl="1">
              <a:lnSpc>
                <a:spcPct val="200000"/>
              </a:lnSpc>
            </a:pPr>
            <a:r>
              <a:rPr lang="en-US" sz="1600" dirty="0">
                <a:latin typeface="Bookman Old Style" pitchFamily="18" charset="0"/>
              </a:rPr>
              <a:t>min-max normalization</a:t>
            </a:r>
          </a:p>
          <a:p>
            <a:pPr lvl="1">
              <a:lnSpc>
                <a:spcPct val="200000"/>
              </a:lnSpc>
            </a:pPr>
            <a:r>
              <a:rPr lang="en-US" sz="1600" dirty="0">
                <a:latin typeface="Bookman Old Style" pitchFamily="18" charset="0"/>
              </a:rPr>
              <a:t>z-score normalization</a:t>
            </a:r>
          </a:p>
          <a:p>
            <a:pPr lvl="1">
              <a:lnSpc>
                <a:spcPct val="200000"/>
              </a:lnSpc>
            </a:pPr>
            <a:r>
              <a:rPr lang="en-US" sz="1600" dirty="0">
                <a:latin typeface="Bookman Old Style" pitchFamily="18" charset="0"/>
              </a:rPr>
              <a:t>normalization by decimal scaling</a:t>
            </a:r>
          </a:p>
          <a:p>
            <a:pPr>
              <a:lnSpc>
                <a:spcPct val="200000"/>
              </a:lnSpc>
            </a:pPr>
            <a:r>
              <a:rPr lang="en-US" sz="1600" dirty="0">
                <a:latin typeface="Bookman Old Style" pitchFamily="18" charset="0"/>
              </a:rPr>
              <a:t>Attribute/feature construction</a:t>
            </a:r>
          </a:p>
          <a:p>
            <a:pPr lvl="1">
              <a:lnSpc>
                <a:spcPct val="200000"/>
              </a:lnSpc>
            </a:pPr>
            <a:r>
              <a:rPr lang="en-US" sz="1600" dirty="0">
                <a:latin typeface="Bookman Old Style" pitchFamily="18" charset="0"/>
              </a:rPr>
              <a:t>New attributes constructed from the given </a:t>
            </a:r>
            <a:r>
              <a:rPr lang="en-US" sz="1600" dirty="0" smtClean="0">
                <a:latin typeface="Bookman Old Style" pitchFamily="18" charset="0"/>
              </a:rPr>
              <a:t>ones</a:t>
            </a:r>
          </a:p>
          <a:p>
            <a:pPr>
              <a:lnSpc>
                <a:spcPct val="200000"/>
              </a:lnSpc>
            </a:pPr>
            <a:r>
              <a:rPr lang="en-US" sz="1600" dirty="0">
                <a:latin typeface="Bookman Old Style" pitchFamily="18" charset="0"/>
              </a:rPr>
              <a:t>Generalization: concept hierarchy climbing</a:t>
            </a:r>
          </a:p>
          <a:p>
            <a:pPr>
              <a:lnSpc>
                <a:spcPct val="200000"/>
              </a:lnSpc>
            </a:pPr>
            <a:endParaRPr lang="en-US" sz="1600" dirty="0">
              <a:latin typeface="Bookman Old Style" pitchFamily="18" charset="0"/>
            </a:endParaRPr>
          </a:p>
          <a:p>
            <a:endParaRPr lang="en-IN" sz="2000" dirty="0"/>
          </a:p>
        </p:txBody>
      </p:sp>
    </p:spTree>
    <p:extLst>
      <p:ext uri="{BB962C8B-B14F-4D97-AF65-F5344CB8AC3E}">
        <p14:creationId xmlns:p14="http://schemas.microsoft.com/office/powerpoint/2010/main" val="502155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01700"/>
            <a:ext cx="8743349" cy="4813300"/>
          </a:xfrm>
        </p:spPr>
        <p:txBody>
          <a:bodyPr>
            <a:normAutofit/>
          </a:bodyPr>
          <a:lstStyle/>
          <a:p>
            <a:pPr>
              <a:lnSpc>
                <a:spcPct val="120000"/>
              </a:lnSpc>
            </a:pPr>
            <a:r>
              <a:rPr lang="en-US" sz="1700" dirty="0">
                <a:latin typeface="Bookman Old Style" pitchFamily="18" charset="0"/>
              </a:rPr>
              <a:t>The lowest level of a data cube (base cuboid)</a:t>
            </a:r>
          </a:p>
          <a:p>
            <a:pPr lvl="1">
              <a:lnSpc>
                <a:spcPct val="120000"/>
              </a:lnSpc>
            </a:pPr>
            <a:r>
              <a:rPr lang="en-US" sz="1700" dirty="0">
                <a:latin typeface="Bookman Old Style" pitchFamily="18" charset="0"/>
              </a:rPr>
              <a:t>The aggregated data for an </a:t>
            </a:r>
            <a:r>
              <a:rPr lang="en-US" sz="1700" dirty="0">
                <a:solidFill>
                  <a:schemeClr val="hlink"/>
                </a:solidFill>
                <a:latin typeface="Bookman Old Style" pitchFamily="18" charset="0"/>
              </a:rPr>
              <a:t>individual entity of interest</a:t>
            </a:r>
          </a:p>
          <a:p>
            <a:pPr lvl="1">
              <a:lnSpc>
                <a:spcPct val="120000"/>
              </a:lnSpc>
            </a:pPr>
            <a:r>
              <a:rPr lang="en-US" sz="1700" dirty="0">
                <a:latin typeface="Bookman Old Style" pitchFamily="18" charset="0"/>
              </a:rPr>
              <a:t>E.g., a customer in a phone calling data warehouse</a:t>
            </a:r>
          </a:p>
          <a:p>
            <a:pPr>
              <a:lnSpc>
                <a:spcPct val="120000"/>
              </a:lnSpc>
            </a:pPr>
            <a:r>
              <a:rPr lang="en-US" sz="1700" dirty="0">
                <a:latin typeface="Bookman Old Style" pitchFamily="18" charset="0"/>
              </a:rPr>
              <a:t>Multiple levels of aggregation in data cubes</a:t>
            </a:r>
          </a:p>
          <a:p>
            <a:pPr lvl="1">
              <a:lnSpc>
                <a:spcPct val="120000"/>
              </a:lnSpc>
            </a:pPr>
            <a:r>
              <a:rPr lang="en-US" sz="1700" dirty="0">
                <a:latin typeface="Bookman Old Style" pitchFamily="18" charset="0"/>
              </a:rPr>
              <a:t>Further reduce the size of data to deal with</a:t>
            </a:r>
          </a:p>
          <a:p>
            <a:pPr>
              <a:lnSpc>
                <a:spcPct val="120000"/>
              </a:lnSpc>
            </a:pPr>
            <a:r>
              <a:rPr lang="en-US" sz="1700" dirty="0">
                <a:latin typeface="Bookman Old Style" pitchFamily="18" charset="0"/>
              </a:rPr>
              <a:t>Reference appropriate levels</a:t>
            </a:r>
          </a:p>
          <a:p>
            <a:pPr lvl="1">
              <a:lnSpc>
                <a:spcPct val="120000"/>
              </a:lnSpc>
            </a:pPr>
            <a:r>
              <a:rPr lang="en-US" sz="1700" dirty="0">
                <a:latin typeface="Bookman Old Style" pitchFamily="18" charset="0"/>
              </a:rPr>
              <a:t>Use the smallest representation which is enough to solve the task</a:t>
            </a:r>
          </a:p>
          <a:p>
            <a:pPr>
              <a:lnSpc>
                <a:spcPct val="120000"/>
              </a:lnSpc>
            </a:pPr>
            <a:r>
              <a:rPr lang="en-US" sz="1700" dirty="0">
                <a:latin typeface="Bookman Old Style" pitchFamily="18" charset="0"/>
              </a:rPr>
              <a:t>Queries regarding aggregated information should be answered using data cube, when possible</a:t>
            </a:r>
          </a:p>
          <a:p>
            <a:endParaRPr lang="en-IN" dirty="0"/>
          </a:p>
        </p:txBody>
      </p:sp>
      <p:sp>
        <p:nvSpPr>
          <p:cNvPr id="4" name="Title 1"/>
          <p:cNvSpPr>
            <a:spLocks noGrp="1"/>
          </p:cNvSpPr>
          <p:nvPr>
            <p:ph type="title"/>
          </p:nvPr>
        </p:nvSpPr>
        <p:spPr>
          <a:xfrm>
            <a:off x="0" y="0"/>
            <a:ext cx="9144000" cy="838200"/>
          </a:xfrm>
          <a:solidFill>
            <a:srgbClr val="C00000"/>
          </a:solidFill>
        </p:spPr>
        <p:txBody>
          <a:bodyPr>
            <a:normAutofit/>
          </a:bodyPr>
          <a:lstStyle/>
          <a:p>
            <a:r>
              <a:rPr lang="en-US" sz="3200" b="1" dirty="0">
                <a:solidFill>
                  <a:schemeClr val="bg1"/>
                </a:solidFill>
                <a:latin typeface="Bookman Old Style" pitchFamily="18" charset="0"/>
              </a:rPr>
              <a:t>Data </a:t>
            </a:r>
            <a:r>
              <a:rPr lang="en-US" sz="3200" b="1" dirty="0" smtClean="0">
                <a:solidFill>
                  <a:schemeClr val="bg1"/>
                </a:solidFill>
                <a:latin typeface="Bookman Old Style" pitchFamily="18" charset="0"/>
              </a:rPr>
              <a:t>Cube: Construction, Aggregation</a:t>
            </a:r>
            <a:endParaRPr lang="en-IN" sz="3200" b="1" dirty="0">
              <a:solidFill>
                <a:schemeClr val="bg1"/>
              </a:solidFill>
              <a:latin typeface="Bookman Old Style" pitchFamily="18" charset="0"/>
            </a:endParaRPr>
          </a:p>
        </p:txBody>
      </p:sp>
      <p:pic>
        <p:nvPicPr>
          <p:cNvPr id="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191000"/>
            <a:ext cx="4648200" cy="2653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3962400"/>
            <a:ext cx="4191000" cy="279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868203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836216"/>
            <a:ext cx="4002768" cy="22975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81525" y="528638"/>
            <a:ext cx="4337796" cy="2633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1" y="3861640"/>
            <a:ext cx="2971800" cy="2996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609600" y="228600"/>
            <a:ext cx="3276600" cy="369332"/>
          </a:xfrm>
          <a:prstGeom prst="rect">
            <a:avLst/>
          </a:prstGeom>
          <a:noFill/>
        </p:spPr>
        <p:txBody>
          <a:bodyPr wrap="square" rtlCol="0">
            <a:spAutoFit/>
          </a:bodyPr>
          <a:lstStyle/>
          <a:p>
            <a:pPr algn="ctr"/>
            <a:r>
              <a:rPr lang="en-US" b="1" dirty="0">
                <a:solidFill>
                  <a:srgbClr val="C00000"/>
                </a:solidFill>
                <a:latin typeface="Bookman Old Style" pitchFamily="18" charset="0"/>
              </a:rPr>
              <a:t>Numerical &amp; Categorical</a:t>
            </a:r>
            <a:endParaRPr lang="en-IN" b="1" dirty="0"/>
          </a:p>
        </p:txBody>
      </p:sp>
      <p:sp>
        <p:nvSpPr>
          <p:cNvPr id="6" name="TextBox 5"/>
          <p:cNvSpPr txBox="1"/>
          <p:nvPr/>
        </p:nvSpPr>
        <p:spPr>
          <a:xfrm>
            <a:off x="5410200" y="228600"/>
            <a:ext cx="2133600" cy="369332"/>
          </a:xfrm>
          <a:prstGeom prst="rect">
            <a:avLst/>
          </a:prstGeom>
          <a:noFill/>
        </p:spPr>
        <p:txBody>
          <a:bodyPr wrap="square" rtlCol="0">
            <a:spAutoFit/>
          </a:bodyPr>
          <a:lstStyle/>
          <a:p>
            <a:pPr algn="ctr"/>
            <a:r>
              <a:rPr lang="en-US" b="1" dirty="0" smtClean="0">
                <a:solidFill>
                  <a:srgbClr val="C00000"/>
                </a:solidFill>
                <a:latin typeface="Bookman Old Style" pitchFamily="18" charset="0"/>
              </a:rPr>
              <a:t>Textual Data</a:t>
            </a:r>
            <a:endParaRPr lang="en-IN" b="1" dirty="0"/>
          </a:p>
        </p:txBody>
      </p:sp>
      <p:sp>
        <p:nvSpPr>
          <p:cNvPr id="9" name="TextBox 8"/>
          <p:cNvSpPr txBox="1"/>
          <p:nvPr/>
        </p:nvSpPr>
        <p:spPr>
          <a:xfrm>
            <a:off x="3762375" y="3414289"/>
            <a:ext cx="1828800" cy="369332"/>
          </a:xfrm>
          <a:prstGeom prst="rect">
            <a:avLst/>
          </a:prstGeom>
          <a:noFill/>
        </p:spPr>
        <p:txBody>
          <a:bodyPr wrap="square" rtlCol="0">
            <a:spAutoFit/>
          </a:bodyPr>
          <a:lstStyle/>
          <a:p>
            <a:pPr algn="ctr"/>
            <a:r>
              <a:rPr lang="en-US" b="1" dirty="0">
                <a:solidFill>
                  <a:srgbClr val="C00000"/>
                </a:solidFill>
                <a:latin typeface="Bookman Old Style" pitchFamily="18" charset="0"/>
              </a:rPr>
              <a:t>Image Data</a:t>
            </a:r>
            <a:endParaRPr lang="en-IN" b="1" dirty="0"/>
          </a:p>
        </p:txBody>
      </p:sp>
    </p:spTree>
    <p:extLst>
      <p:ext uri="{BB962C8B-B14F-4D97-AF65-F5344CB8AC3E}">
        <p14:creationId xmlns:p14="http://schemas.microsoft.com/office/powerpoint/2010/main" val="3861782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074"/>
                                        </p:tgtEl>
                                        <p:attrNameLst>
                                          <p:attrName>style.visibility</p:attrName>
                                        </p:attrNameLst>
                                      </p:cBhvr>
                                      <p:to>
                                        <p:strVal val="visible"/>
                                      </p:to>
                                    </p:set>
                                    <p:animEffect transition="in" filter="fade">
                                      <p:cBhvr>
                                        <p:cTn id="22" dur="500"/>
                                        <p:tgtEl>
                                          <p:spTgt spid="307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075"/>
                                        </p:tgtEl>
                                        <p:attrNameLst>
                                          <p:attrName>style.visibility</p:attrName>
                                        </p:attrNameLst>
                                      </p:cBhvr>
                                      <p:to>
                                        <p:strVal val="visible"/>
                                      </p:to>
                                    </p:set>
                                    <p:animEffect transition="in" filter="fade">
                                      <p:cBhvr>
                                        <p:cTn id="27" dur="500"/>
                                        <p:tgtEl>
                                          <p:spTgt spid="307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077"/>
                                        </p:tgtEl>
                                        <p:attrNameLst>
                                          <p:attrName>style.visibility</p:attrName>
                                        </p:attrNameLst>
                                      </p:cBhvr>
                                      <p:to>
                                        <p:strVal val="visible"/>
                                      </p:to>
                                    </p:set>
                                    <p:animEffect transition="in" filter="fade">
                                      <p:cBhvr>
                                        <p:cTn id="32" dur="500"/>
                                        <p:tgtEl>
                                          <p:spTgt spid="30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15962"/>
          </a:xfrm>
          <a:solidFill>
            <a:srgbClr val="C00000"/>
          </a:solidFill>
        </p:spPr>
        <p:txBody>
          <a:bodyPr>
            <a:normAutofit/>
          </a:bodyPr>
          <a:lstStyle/>
          <a:p>
            <a:r>
              <a:rPr lang="en-US" sz="3200" dirty="0">
                <a:solidFill>
                  <a:schemeClr val="bg1"/>
                </a:solidFill>
                <a:latin typeface="Bookman Old Style" pitchFamily="18" charset="0"/>
              </a:rPr>
              <a:t>Data Transformation: Normalization</a:t>
            </a:r>
            <a:endParaRPr lang="en-IN" sz="3200" dirty="0">
              <a:solidFill>
                <a:schemeClr val="bg1"/>
              </a:solidFill>
              <a:latin typeface="Bookman Old Style" pitchFamily="18" charset="0"/>
            </a:endParaRPr>
          </a:p>
        </p:txBody>
      </p:sp>
      <p:sp>
        <p:nvSpPr>
          <p:cNvPr id="3" name="Content Placeholder 2"/>
          <p:cNvSpPr>
            <a:spLocks noGrp="1"/>
          </p:cNvSpPr>
          <p:nvPr>
            <p:ph idx="1"/>
          </p:nvPr>
        </p:nvSpPr>
        <p:spPr>
          <a:xfrm>
            <a:off x="457200" y="914400"/>
            <a:ext cx="8229600" cy="5791200"/>
          </a:xfrm>
        </p:spPr>
        <p:txBody>
          <a:bodyPr>
            <a:noAutofit/>
          </a:bodyPr>
          <a:lstStyle/>
          <a:p>
            <a:pPr>
              <a:lnSpc>
                <a:spcPct val="150000"/>
              </a:lnSpc>
            </a:pPr>
            <a:r>
              <a:rPr lang="en-US" sz="1600" dirty="0">
                <a:latin typeface="Bookman Old Style" pitchFamily="18" charset="0"/>
              </a:rPr>
              <a:t>Min-max normalization: to [</a:t>
            </a:r>
            <a:r>
              <a:rPr lang="en-US" sz="1600" dirty="0" err="1">
                <a:latin typeface="Bookman Old Style" pitchFamily="18" charset="0"/>
              </a:rPr>
              <a:t>new_min</a:t>
            </a:r>
            <a:r>
              <a:rPr lang="en-US" sz="1600" baseline="-25000" dirty="0" err="1">
                <a:latin typeface="Bookman Old Style" pitchFamily="18" charset="0"/>
              </a:rPr>
              <a:t>A</a:t>
            </a:r>
            <a:r>
              <a:rPr lang="en-US" sz="1600" dirty="0">
                <a:latin typeface="Bookman Old Style" pitchFamily="18" charset="0"/>
              </a:rPr>
              <a:t>, </a:t>
            </a:r>
            <a:r>
              <a:rPr lang="en-US" sz="1600" dirty="0" err="1">
                <a:latin typeface="Bookman Old Style" pitchFamily="18" charset="0"/>
              </a:rPr>
              <a:t>new_max</a:t>
            </a:r>
            <a:r>
              <a:rPr lang="en-US" sz="1600" baseline="-25000" dirty="0" err="1">
                <a:latin typeface="Bookman Old Style" pitchFamily="18" charset="0"/>
              </a:rPr>
              <a:t>A</a:t>
            </a:r>
            <a:r>
              <a:rPr lang="en-US" sz="1600" dirty="0">
                <a:latin typeface="Bookman Old Style" pitchFamily="18" charset="0"/>
              </a:rPr>
              <a:t>]</a:t>
            </a:r>
          </a:p>
          <a:p>
            <a:pPr lvl="1">
              <a:lnSpc>
                <a:spcPct val="150000"/>
              </a:lnSpc>
            </a:pPr>
            <a:endParaRPr lang="en-US" sz="1600" dirty="0">
              <a:latin typeface="Bookman Old Style" pitchFamily="18" charset="0"/>
            </a:endParaRPr>
          </a:p>
          <a:p>
            <a:pPr lvl="1">
              <a:lnSpc>
                <a:spcPct val="150000"/>
              </a:lnSpc>
            </a:pPr>
            <a:endParaRPr lang="en-US" sz="1600" dirty="0">
              <a:latin typeface="Bookman Old Style" pitchFamily="18" charset="0"/>
            </a:endParaRPr>
          </a:p>
          <a:p>
            <a:pPr lvl="1">
              <a:lnSpc>
                <a:spcPct val="150000"/>
              </a:lnSpc>
            </a:pPr>
            <a:r>
              <a:rPr lang="en-US" sz="1600" dirty="0">
                <a:latin typeface="Bookman Old Style" pitchFamily="18" charset="0"/>
              </a:rPr>
              <a:t>Ex.  Let income range $12,000 to $98,000 normalized to [0.0, 1.0].  Then $73,000 is mapped to  </a:t>
            </a:r>
          </a:p>
          <a:p>
            <a:pPr>
              <a:lnSpc>
                <a:spcPct val="150000"/>
              </a:lnSpc>
            </a:pPr>
            <a:endParaRPr lang="en-US" sz="1600" dirty="0" smtClean="0">
              <a:latin typeface="Bookman Old Style" pitchFamily="18" charset="0"/>
            </a:endParaRPr>
          </a:p>
          <a:p>
            <a:pPr>
              <a:lnSpc>
                <a:spcPct val="150000"/>
              </a:lnSpc>
            </a:pPr>
            <a:r>
              <a:rPr lang="en-US" sz="1600" dirty="0" smtClean="0">
                <a:latin typeface="Bookman Old Style" pitchFamily="18" charset="0"/>
              </a:rPr>
              <a:t>Z-score normalization </a:t>
            </a:r>
            <a:r>
              <a:rPr lang="en-US" sz="1600" dirty="0">
                <a:latin typeface="Bookman Old Style" pitchFamily="18" charset="0"/>
              </a:rPr>
              <a:t>(</a:t>
            </a:r>
            <a:r>
              <a:rPr lang="el-GR" sz="1600" dirty="0">
                <a:latin typeface="Bookman Old Style" pitchFamily="18" charset="0"/>
              </a:rPr>
              <a:t>μ</a:t>
            </a:r>
            <a:r>
              <a:rPr lang="en-US" sz="1600" dirty="0">
                <a:latin typeface="Bookman Old Style" pitchFamily="18" charset="0"/>
              </a:rPr>
              <a:t>: mean, </a:t>
            </a:r>
            <a:r>
              <a:rPr lang="el-GR" sz="1600" dirty="0">
                <a:latin typeface="Bookman Old Style" pitchFamily="18" charset="0"/>
              </a:rPr>
              <a:t>σ</a:t>
            </a:r>
            <a:r>
              <a:rPr lang="en-US" sz="1600" dirty="0">
                <a:latin typeface="Bookman Old Style" pitchFamily="18" charset="0"/>
              </a:rPr>
              <a:t>: standard deviation):</a:t>
            </a:r>
          </a:p>
          <a:p>
            <a:pPr>
              <a:lnSpc>
                <a:spcPct val="150000"/>
              </a:lnSpc>
            </a:pPr>
            <a:endParaRPr lang="en-US" sz="1600" dirty="0">
              <a:latin typeface="Bookman Old Style" pitchFamily="18" charset="0"/>
            </a:endParaRPr>
          </a:p>
          <a:p>
            <a:pPr lvl="1">
              <a:lnSpc>
                <a:spcPct val="150000"/>
              </a:lnSpc>
            </a:pPr>
            <a:r>
              <a:rPr lang="en-US" sz="1400" dirty="0" smtClean="0">
                <a:latin typeface="Bookman Old Style" pitchFamily="18" charset="0"/>
              </a:rPr>
              <a:t>Ex</a:t>
            </a:r>
            <a:r>
              <a:rPr lang="en-US" sz="1400" dirty="0">
                <a:latin typeface="Bookman Old Style" pitchFamily="18" charset="0"/>
              </a:rPr>
              <a:t>. Let </a:t>
            </a:r>
            <a:r>
              <a:rPr lang="el-GR" sz="1400" dirty="0">
                <a:latin typeface="Bookman Old Style" pitchFamily="18" charset="0"/>
              </a:rPr>
              <a:t>μ</a:t>
            </a:r>
            <a:r>
              <a:rPr lang="en-US" sz="1400" dirty="0">
                <a:latin typeface="Bookman Old Style" pitchFamily="18" charset="0"/>
              </a:rPr>
              <a:t> = </a:t>
            </a:r>
            <a:r>
              <a:rPr lang="en-US" sz="1400" dirty="0" smtClean="0">
                <a:latin typeface="Bookman Old Style" pitchFamily="18" charset="0"/>
              </a:rPr>
              <a:t>54,000</a:t>
            </a:r>
            <a:r>
              <a:rPr lang="en-US" sz="1400" dirty="0">
                <a:latin typeface="Bookman Old Style" pitchFamily="18" charset="0"/>
              </a:rPr>
              <a:t>, </a:t>
            </a:r>
            <a:r>
              <a:rPr lang="el-GR" sz="1400" dirty="0">
                <a:latin typeface="Bookman Old Style" pitchFamily="18" charset="0"/>
              </a:rPr>
              <a:t>σ</a:t>
            </a:r>
            <a:r>
              <a:rPr lang="en-US" sz="1400" dirty="0">
                <a:latin typeface="Bookman Old Style" pitchFamily="18" charset="0"/>
              </a:rPr>
              <a:t> = </a:t>
            </a:r>
            <a:r>
              <a:rPr lang="en-US" sz="1400" dirty="0" smtClean="0">
                <a:latin typeface="Bookman Old Style" pitchFamily="18" charset="0"/>
              </a:rPr>
              <a:t>16,000</a:t>
            </a:r>
            <a:r>
              <a:rPr lang="en-US" sz="1400" dirty="0">
                <a:latin typeface="Bookman Old Style" pitchFamily="18" charset="0"/>
              </a:rPr>
              <a:t>.  Then</a:t>
            </a:r>
            <a:endParaRPr lang="el-GR" sz="1400" dirty="0">
              <a:latin typeface="Bookman Old Style" pitchFamily="18" charset="0"/>
            </a:endParaRPr>
          </a:p>
          <a:p>
            <a:pPr>
              <a:lnSpc>
                <a:spcPct val="150000"/>
              </a:lnSpc>
            </a:pPr>
            <a:r>
              <a:rPr lang="en-US" sz="1600" dirty="0">
                <a:latin typeface="Bookman Old Style" pitchFamily="18" charset="0"/>
              </a:rPr>
              <a:t>Normalization by decimal scaling</a:t>
            </a:r>
          </a:p>
          <a:p>
            <a:pPr>
              <a:lnSpc>
                <a:spcPct val="150000"/>
              </a:lnSpc>
            </a:pPr>
            <a:endParaRPr lang="en-IN" sz="2400" dirty="0">
              <a:latin typeface="Bookman Old Style" pitchFamily="18" charset="0"/>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4038932445"/>
              </p:ext>
            </p:extLst>
          </p:nvPr>
        </p:nvGraphicFramePr>
        <p:xfrm>
          <a:off x="1524000" y="1447800"/>
          <a:ext cx="4876800" cy="582247"/>
        </p:xfrm>
        <a:graphic>
          <a:graphicData uri="http://schemas.openxmlformats.org/presentationml/2006/ole">
            <mc:AlternateContent xmlns:mc="http://schemas.openxmlformats.org/markup-compatibility/2006">
              <mc:Choice xmlns:v="urn:schemas-microsoft-com:vml" Requires="v">
                <p:oleObj spid="_x0000_s4669" name="Equation" r:id="rId3" imgW="3340100" imgH="393700" progId="Equation.3">
                  <p:embed/>
                </p:oleObj>
              </mc:Choice>
              <mc:Fallback>
                <p:oleObj name="Equation" r:id="rId3" imgW="3340100" imgH="39370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1447800"/>
                        <a:ext cx="4876800" cy="582247"/>
                      </a:xfrm>
                      <a:prstGeom prst="rect">
                        <a:avLst/>
                      </a:prstGeom>
                      <a:noFill/>
                      <a:ln>
                        <a:noFill/>
                      </a:ln>
                      <a:effectLst/>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3868351240"/>
              </p:ext>
            </p:extLst>
          </p:nvPr>
        </p:nvGraphicFramePr>
        <p:xfrm>
          <a:off x="4211638" y="2703513"/>
          <a:ext cx="2730500" cy="536575"/>
        </p:xfrm>
        <a:graphic>
          <a:graphicData uri="http://schemas.openxmlformats.org/presentationml/2006/ole">
            <mc:AlternateContent xmlns:mc="http://schemas.openxmlformats.org/markup-compatibility/2006">
              <mc:Choice xmlns:v="urn:schemas-microsoft-com:vml" Requires="v">
                <p:oleObj spid="_x0000_s4670" name="Equation" r:id="rId5" imgW="1879560" imgH="368280" progId="Equation.3">
                  <p:embed/>
                </p:oleObj>
              </mc:Choice>
              <mc:Fallback>
                <p:oleObj name="Equation" r:id="rId5" imgW="1879560" imgH="368280" progId="Equation.3">
                  <p:embed/>
                  <p:pic>
                    <p:nvPicPr>
                      <p:cNvPr id="0" name="Object 10"/>
                      <p:cNvPicPr>
                        <a:picLocks noChangeAspect="1" noChangeArrowheads="1"/>
                      </p:cNvPicPr>
                      <p:nvPr/>
                    </p:nvPicPr>
                    <p:blipFill>
                      <a:blip r:embed="rId6"/>
                      <a:srcRect/>
                      <a:stretch>
                        <a:fillRect/>
                      </a:stretch>
                    </p:blipFill>
                    <p:spPr bwMode="auto">
                      <a:xfrm>
                        <a:off x="4211638" y="2703513"/>
                        <a:ext cx="2730500" cy="536575"/>
                      </a:xfrm>
                      <a:prstGeom prst="rect">
                        <a:avLst/>
                      </a:prstGeom>
                      <a:noFill/>
                      <a:ln>
                        <a:noFill/>
                      </a:ln>
                      <a:effec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708731025"/>
              </p:ext>
            </p:extLst>
          </p:nvPr>
        </p:nvGraphicFramePr>
        <p:xfrm>
          <a:off x="2019300" y="3886201"/>
          <a:ext cx="974220" cy="457200"/>
        </p:xfrm>
        <a:graphic>
          <a:graphicData uri="http://schemas.openxmlformats.org/presentationml/2006/ole">
            <mc:AlternateContent xmlns:mc="http://schemas.openxmlformats.org/markup-compatibility/2006">
              <mc:Choice xmlns:v="urn:schemas-microsoft-com:vml" Requires="v">
                <p:oleObj spid="_x0000_s4671" name="Equation" r:id="rId7" imgW="634725" imgH="393529" progId="Equation.3">
                  <p:embed/>
                </p:oleObj>
              </mc:Choice>
              <mc:Fallback>
                <p:oleObj name="Equation" r:id="rId7" imgW="634725" imgH="393529" progId="Equation.3">
                  <p:embed/>
                  <p:pic>
                    <p:nvPicPr>
                      <p:cNvPr id="0"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19300" y="3886201"/>
                        <a:ext cx="974220" cy="457200"/>
                      </a:xfrm>
                      <a:prstGeom prst="rect">
                        <a:avLst/>
                      </a:prstGeom>
                      <a:noFill/>
                      <a:ln>
                        <a:noFill/>
                      </a:ln>
                      <a:effec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259928713"/>
              </p:ext>
            </p:extLst>
          </p:nvPr>
        </p:nvGraphicFramePr>
        <p:xfrm>
          <a:off x="5481638" y="3994150"/>
          <a:ext cx="1655762" cy="481013"/>
        </p:xfrm>
        <a:graphic>
          <a:graphicData uri="http://schemas.openxmlformats.org/presentationml/2006/ole">
            <mc:AlternateContent xmlns:mc="http://schemas.openxmlformats.org/markup-compatibility/2006">
              <mc:Choice xmlns:v="urn:schemas-microsoft-com:vml" Requires="v">
                <p:oleObj spid="_x0000_s4672" name="Equation" r:id="rId9" imgW="1269720" imgH="368280" progId="Equation.3">
                  <p:embed/>
                </p:oleObj>
              </mc:Choice>
              <mc:Fallback>
                <p:oleObj name="Equation" r:id="rId9" imgW="1269720" imgH="368280" progId="Equation.3">
                  <p:embed/>
                  <p:pic>
                    <p:nvPicPr>
                      <p:cNvPr id="0" name="Object 12"/>
                      <p:cNvPicPr>
                        <a:picLocks noChangeAspect="1" noChangeArrowheads="1"/>
                      </p:cNvPicPr>
                      <p:nvPr/>
                    </p:nvPicPr>
                    <p:blipFill>
                      <a:blip r:embed="rId10"/>
                      <a:srcRect/>
                      <a:stretch>
                        <a:fillRect/>
                      </a:stretch>
                    </p:blipFill>
                    <p:spPr bwMode="auto">
                      <a:xfrm>
                        <a:off x="5481638" y="3994150"/>
                        <a:ext cx="1655762" cy="4810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3256298772"/>
              </p:ext>
            </p:extLst>
          </p:nvPr>
        </p:nvGraphicFramePr>
        <p:xfrm>
          <a:off x="1219200" y="4879390"/>
          <a:ext cx="781050" cy="623887"/>
        </p:xfrm>
        <a:graphic>
          <a:graphicData uri="http://schemas.openxmlformats.org/presentationml/2006/ole">
            <mc:AlternateContent xmlns:mc="http://schemas.openxmlformats.org/markup-compatibility/2006">
              <mc:Choice xmlns:v="urn:schemas-microsoft-com:vml" Requires="v">
                <p:oleObj spid="_x0000_s4673" name="Equation" r:id="rId11" imgW="444240" imgH="355320" progId="Equation.3">
                  <p:embed/>
                </p:oleObj>
              </mc:Choice>
              <mc:Fallback>
                <p:oleObj name="Equation" r:id="rId11" imgW="444240" imgH="355320" progId="Equation.3">
                  <p:embed/>
                  <p:pic>
                    <p:nvPicPr>
                      <p:cNvPr id="0" name="Object 6"/>
                      <p:cNvPicPr>
                        <a:picLocks noChangeAspect="1" noChangeArrowheads="1"/>
                      </p:cNvPicPr>
                      <p:nvPr/>
                    </p:nvPicPr>
                    <p:blipFill>
                      <a:blip r:embed="rId12"/>
                      <a:srcRect/>
                      <a:stretch>
                        <a:fillRect/>
                      </a:stretch>
                    </p:blipFill>
                    <p:spPr bwMode="auto">
                      <a:xfrm>
                        <a:off x="1219200" y="4879390"/>
                        <a:ext cx="781050" cy="623887"/>
                      </a:xfrm>
                      <a:prstGeom prst="rect">
                        <a:avLst/>
                      </a:prstGeom>
                      <a:noFill/>
                      <a:ln>
                        <a:noFill/>
                      </a:ln>
                      <a:effectLst/>
                    </p:spPr>
                  </p:pic>
                </p:oleObj>
              </mc:Fallback>
            </mc:AlternateContent>
          </a:graphicData>
        </a:graphic>
      </p:graphicFrame>
      <p:sp>
        <p:nvSpPr>
          <p:cNvPr id="9" name="Text Box 8"/>
          <p:cNvSpPr txBox="1">
            <a:spLocks noChangeArrowheads="1"/>
          </p:cNvSpPr>
          <p:nvPr/>
        </p:nvSpPr>
        <p:spPr bwMode="auto">
          <a:xfrm>
            <a:off x="2352675" y="5105400"/>
            <a:ext cx="6126163"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r>
              <a:rPr lang="en-US" sz="1600" dirty="0">
                <a:latin typeface="Bookman Old Style" pitchFamily="18" charset="0"/>
              </a:rPr>
              <a:t>Where </a:t>
            </a:r>
            <a:r>
              <a:rPr lang="en-US" sz="1600" i="1" dirty="0">
                <a:latin typeface="Bookman Old Style" pitchFamily="18" charset="0"/>
              </a:rPr>
              <a:t>j</a:t>
            </a:r>
            <a:r>
              <a:rPr lang="en-US" sz="1600" dirty="0">
                <a:latin typeface="Bookman Old Style" pitchFamily="18" charset="0"/>
              </a:rPr>
              <a:t> is the smallest integer such that Max(|</a:t>
            </a:r>
            <a:r>
              <a:rPr lang="el-GR" sz="1600" dirty="0">
                <a:latin typeface="Bookman Old Style" pitchFamily="18" charset="0"/>
                <a:cs typeface="Times New Roman" pitchFamily="18" charset="0"/>
              </a:rPr>
              <a:t>ν</a:t>
            </a:r>
            <a:r>
              <a:rPr lang="en-US" sz="1600" dirty="0">
                <a:latin typeface="Bookman Old Style" pitchFamily="18" charset="0"/>
                <a:cs typeface="Times New Roman" pitchFamily="18" charset="0"/>
              </a:rPr>
              <a:t>’</a:t>
            </a:r>
            <a:r>
              <a:rPr lang="en-US" sz="1600" dirty="0">
                <a:latin typeface="Bookman Old Style" pitchFamily="18" charset="0"/>
              </a:rPr>
              <a:t>|) &lt; 1</a:t>
            </a:r>
          </a:p>
        </p:txBody>
      </p:sp>
      <p:graphicFrame>
        <p:nvGraphicFramePr>
          <p:cNvPr id="10" name="Table 9"/>
          <p:cNvGraphicFramePr>
            <a:graphicFrameLocks noGrp="1"/>
          </p:cNvGraphicFramePr>
          <p:nvPr>
            <p:extLst>
              <p:ext uri="{D42A27DB-BD31-4B8C-83A1-F6EECF244321}">
                <p14:modId xmlns:p14="http://schemas.microsoft.com/office/powerpoint/2010/main" val="2173051950"/>
              </p:ext>
            </p:extLst>
          </p:nvPr>
        </p:nvGraphicFramePr>
        <p:xfrm>
          <a:off x="1066800" y="5638800"/>
          <a:ext cx="6781800" cy="1005840"/>
        </p:xfrm>
        <a:graphic>
          <a:graphicData uri="http://schemas.openxmlformats.org/drawingml/2006/table">
            <a:tbl>
              <a:tblPr/>
              <a:tblGrid>
                <a:gridCol w="2260600"/>
                <a:gridCol w="2260600"/>
                <a:gridCol w="2260600"/>
              </a:tblGrid>
              <a:tr h="287215">
                <a:tc>
                  <a:txBody>
                    <a:bodyPr/>
                    <a:lstStyle/>
                    <a:p>
                      <a:r>
                        <a:rPr lang="en-IN" sz="1200" b="1" dirty="0">
                          <a:solidFill>
                            <a:srgbClr val="585858"/>
                          </a:solidFill>
                          <a:effectLst/>
                          <a:latin typeface="verdana"/>
                        </a:rPr>
                        <a:t>CGPA</a:t>
                      </a:r>
                      <a:endParaRPr lang="en-IN" sz="1200" dirty="0">
                        <a:effectLst/>
                        <a:latin typeface="arial"/>
                      </a:endParaRPr>
                    </a:p>
                  </a:txBody>
                  <a:tcPr marL="95250" marR="95250" anchor="ctr">
                    <a:lnL w="9525" cap="flat" cmpd="sng" algn="ctr">
                      <a:solidFill>
                        <a:srgbClr val="A9A9A9"/>
                      </a:solidFill>
                      <a:prstDash val="solid"/>
                      <a:round/>
                      <a:headEnd type="none" w="med" len="med"/>
                      <a:tailEnd type="none" w="med" len="med"/>
                    </a:lnL>
                    <a:lnR w="9525" cap="flat" cmpd="sng" algn="ctr">
                      <a:solidFill>
                        <a:srgbClr val="A9A9A9"/>
                      </a:solidFill>
                      <a:prstDash val="solid"/>
                      <a:round/>
                      <a:headEnd type="none" w="med" len="med"/>
                      <a:tailEnd type="none" w="med" len="med"/>
                    </a:lnR>
                    <a:lnT w="9525" cap="flat" cmpd="sng" algn="ctr">
                      <a:solidFill>
                        <a:srgbClr val="A9A9A9"/>
                      </a:solidFill>
                      <a:prstDash val="solid"/>
                      <a:round/>
                      <a:headEnd type="none" w="med" len="med"/>
                      <a:tailEnd type="none" w="med" len="med"/>
                    </a:lnT>
                    <a:lnB w="9525" cap="flat" cmpd="sng" algn="ctr">
                      <a:solidFill>
                        <a:srgbClr val="A9A9A9"/>
                      </a:solidFill>
                      <a:prstDash val="solid"/>
                      <a:round/>
                      <a:headEnd type="none" w="med" len="med"/>
                      <a:tailEnd type="none" w="med" len="med"/>
                    </a:lnB>
                    <a:solidFill>
                      <a:srgbClr val="FFFFFF"/>
                    </a:solidFill>
                  </a:tcPr>
                </a:tc>
                <a:tc>
                  <a:txBody>
                    <a:bodyPr/>
                    <a:lstStyle/>
                    <a:p>
                      <a:r>
                        <a:rPr lang="en-IN" sz="1200" b="1">
                          <a:solidFill>
                            <a:srgbClr val="585858"/>
                          </a:solidFill>
                          <a:effectLst/>
                          <a:latin typeface="verdana"/>
                        </a:rPr>
                        <a:t>Formula</a:t>
                      </a:r>
                      <a:endParaRPr lang="en-IN" sz="1200">
                        <a:effectLst/>
                        <a:latin typeface="arial"/>
                      </a:endParaRPr>
                    </a:p>
                  </a:txBody>
                  <a:tcPr marL="95250" marR="95250" anchor="ctr">
                    <a:lnL w="9525" cap="flat" cmpd="sng" algn="ctr">
                      <a:solidFill>
                        <a:srgbClr val="A9A9A9"/>
                      </a:solidFill>
                      <a:prstDash val="solid"/>
                      <a:round/>
                      <a:headEnd type="none" w="med" len="med"/>
                      <a:tailEnd type="none" w="med" len="med"/>
                    </a:lnL>
                    <a:lnR w="9525" cap="flat" cmpd="sng" algn="ctr">
                      <a:solidFill>
                        <a:srgbClr val="A9A9A9"/>
                      </a:solidFill>
                      <a:prstDash val="solid"/>
                      <a:round/>
                      <a:headEnd type="none" w="med" len="med"/>
                      <a:tailEnd type="none" w="med" len="med"/>
                    </a:lnR>
                    <a:lnT w="9525" cap="flat" cmpd="sng" algn="ctr">
                      <a:solidFill>
                        <a:srgbClr val="A9A9A9"/>
                      </a:solidFill>
                      <a:prstDash val="solid"/>
                      <a:round/>
                      <a:headEnd type="none" w="med" len="med"/>
                      <a:tailEnd type="none" w="med" len="med"/>
                    </a:lnT>
                    <a:lnB w="9525" cap="flat" cmpd="sng" algn="ctr">
                      <a:solidFill>
                        <a:srgbClr val="A9A9A9"/>
                      </a:solidFill>
                      <a:prstDash val="solid"/>
                      <a:round/>
                      <a:headEnd type="none" w="med" len="med"/>
                      <a:tailEnd type="none" w="med" len="med"/>
                    </a:lnB>
                    <a:solidFill>
                      <a:srgbClr val="FFFFFF"/>
                    </a:solidFill>
                  </a:tcPr>
                </a:tc>
                <a:tc>
                  <a:txBody>
                    <a:bodyPr/>
                    <a:lstStyle/>
                    <a:p>
                      <a:r>
                        <a:rPr lang="en-US" sz="1200" b="1" dirty="0">
                          <a:solidFill>
                            <a:srgbClr val="585858"/>
                          </a:solidFill>
                          <a:effectLst/>
                          <a:latin typeface="verdana"/>
                        </a:rPr>
                        <a:t>CGPA Normalized after Decimal scaling</a:t>
                      </a:r>
                      <a:endParaRPr lang="en-US" sz="1200" dirty="0">
                        <a:effectLst/>
                        <a:latin typeface="arial"/>
                      </a:endParaRPr>
                    </a:p>
                  </a:txBody>
                  <a:tcPr marL="95250" marR="95250" anchor="ctr">
                    <a:lnL w="9525" cap="flat" cmpd="sng" algn="ctr">
                      <a:solidFill>
                        <a:srgbClr val="A9A9A9"/>
                      </a:solidFill>
                      <a:prstDash val="solid"/>
                      <a:round/>
                      <a:headEnd type="none" w="med" len="med"/>
                      <a:tailEnd type="none" w="med" len="med"/>
                    </a:lnL>
                    <a:lnR w="9525" cap="flat" cmpd="sng" algn="ctr">
                      <a:solidFill>
                        <a:srgbClr val="A9A9A9"/>
                      </a:solidFill>
                      <a:prstDash val="solid"/>
                      <a:round/>
                      <a:headEnd type="none" w="med" len="med"/>
                      <a:tailEnd type="none" w="med" len="med"/>
                    </a:lnR>
                    <a:lnT w="9525" cap="flat" cmpd="sng" algn="ctr">
                      <a:solidFill>
                        <a:srgbClr val="A9A9A9"/>
                      </a:solidFill>
                      <a:prstDash val="solid"/>
                      <a:round/>
                      <a:headEnd type="none" w="med" len="med"/>
                      <a:tailEnd type="none" w="med" len="med"/>
                    </a:lnT>
                    <a:lnB w="9525" cap="flat" cmpd="sng" algn="ctr">
                      <a:solidFill>
                        <a:srgbClr val="A9A9A9"/>
                      </a:solidFill>
                      <a:prstDash val="solid"/>
                      <a:round/>
                      <a:headEnd type="none" w="med" len="med"/>
                      <a:tailEnd type="none" w="med" len="med"/>
                    </a:lnB>
                    <a:solidFill>
                      <a:srgbClr val="FFFFFF"/>
                    </a:solidFill>
                  </a:tcPr>
                </a:tc>
              </a:tr>
              <a:tr h="123092">
                <a:tc>
                  <a:txBody>
                    <a:bodyPr/>
                    <a:lstStyle/>
                    <a:p>
                      <a:r>
                        <a:rPr lang="en-IN" sz="1200" b="0" dirty="0" smtClean="0">
                          <a:solidFill>
                            <a:srgbClr val="585858"/>
                          </a:solidFill>
                          <a:effectLst/>
                          <a:latin typeface="verdana"/>
                        </a:rPr>
                        <a:t>285</a:t>
                      </a:r>
                      <a:endParaRPr lang="en-IN" sz="1200" dirty="0">
                        <a:effectLst/>
                        <a:latin typeface="arial"/>
                      </a:endParaRPr>
                    </a:p>
                  </a:txBody>
                  <a:tcPr marL="95250" marR="95250" anchor="ctr">
                    <a:lnL w="9525" cap="flat" cmpd="sng" algn="ctr">
                      <a:solidFill>
                        <a:srgbClr val="A9A9A9"/>
                      </a:solidFill>
                      <a:prstDash val="solid"/>
                      <a:round/>
                      <a:headEnd type="none" w="med" len="med"/>
                      <a:tailEnd type="none" w="med" len="med"/>
                    </a:lnL>
                    <a:lnR w="9525" cap="flat" cmpd="sng" algn="ctr">
                      <a:solidFill>
                        <a:srgbClr val="A9A9A9"/>
                      </a:solidFill>
                      <a:prstDash val="solid"/>
                      <a:round/>
                      <a:headEnd type="none" w="med" len="med"/>
                      <a:tailEnd type="none" w="med" len="med"/>
                    </a:lnR>
                    <a:lnT w="9525" cap="flat" cmpd="sng" algn="ctr">
                      <a:solidFill>
                        <a:srgbClr val="A9A9A9"/>
                      </a:solidFill>
                      <a:prstDash val="solid"/>
                      <a:round/>
                      <a:headEnd type="none" w="med" len="med"/>
                      <a:tailEnd type="none" w="med" len="med"/>
                    </a:lnT>
                    <a:lnB w="9525" cap="flat" cmpd="sng" algn="ctr">
                      <a:solidFill>
                        <a:srgbClr val="A9A9A9"/>
                      </a:solidFill>
                      <a:prstDash val="solid"/>
                      <a:round/>
                      <a:headEnd type="none" w="med" len="med"/>
                      <a:tailEnd type="none" w="med" len="med"/>
                    </a:lnB>
                    <a:solidFill>
                      <a:srgbClr val="EEEEEE"/>
                    </a:solidFill>
                  </a:tcPr>
                </a:tc>
                <a:tc>
                  <a:txBody>
                    <a:bodyPr/>
                    <a:lstStyle/>
                    <a:p>
                      <a:r>
                        <a:rPr lang="en-IN" sz="1200" b="0" dirty="0" smtClean="0">
                          <a:solidFill>
                            <a:srgbClr val="585858"/>
                          </a:solidFill>
                          <a:effectLst/>
                          <a:latin typeface="verdana"/>
                        </a:rPr>
                        <a:t>285/1000</a:t>
                      </a:r>
                      <a:endParaRPr lang="en-IN" sz="1200" dirty="0">
                        <a:effectLst/>
                        <a:latin typeface="arial"/>
                      </a:endParaRPr>
                    </a:p>
                  </a:txBody>
                  <a:tcPr marL="95250" marR="95250" anchor="ctr">
                    <a:lnL w="9525" cap="flat" cmpd="sng" algn="ctr">
                      <a:solidFill>
                        <a:srgbClr val="A9A9A9"/>
                      </a:solidFill>
                      <a:prstDash val="solid"/>
                      <a:round/>
                      <a:headEnd type="none" w="med" len="med"/>
                      <a:tailEnd type="none" w="med" len="med"/>
                    </a:lnL>
                    <a:lnR w="9525" cap="flat" cmpd="sng" algn="ctr">
                      <a:solidFill>
                        <a:srgbClr val="A9A9A9"/>
                      </a:solidFill>
                      <a:prstDash val="solid"/>
                      <a:round/>
                      <a:headEnd type="none" w="med" len="med"/>
                      <a:tailEnd type="none" w="med" len="med"/>
                    </a:lnR>
                    <a:lnT w="9525" cap="flat" cmpd="sng" algn="ctr">
                      <a:solidFill>
                        <a:srgbClr val="A9A9A9"/>
                      </a:solidFill>
                      <a:prstDash val="solid"/>
                      <a:round/>
                      <a:headEnd type="none" w="med" len="med"/>
                      <a:tailEnd type="none" w="med" len="med"/>
                    </a:lnT>
                    <a:lnB w="9525" cap="flat" cmpd="sng" algn="ctr">
                      <a:solidFill>
                        <a:srgbClr val="A9A9A9"/>
                      </a:solidFill>
                      <a:prstDash val="solid"/>
                      <a:round/>
                      <a:headEnd type="none" w="med" len="med"/>
                      <a:tailEnd type="none" w="med" len="med"/>
                    </a:lnB>
                    <a:solidFill>
                      <a:srgbClr val="EEEEEE"/>
                    </a:solidFill>
                  </a:tcPr>
                </a:tc>
                <a:tc>
                  <a:txBody>
                    <a:bodyPr/>
                    <a:lstStyle/>
                    <a:p>
                      <a:r>
                        <a:rPr lang="en-IN" sz="1200" b="0">
                          <a:solidFill>
                            <a:srgbClr val="585858"/>
                          </a:solidFill>
                          <a:effectLst/>
                          <a:latin typeface="verdana"/>
                        </a:rPr>
                        <a:t>0.2</a:t>
                      </a:r>
                      <a:endParaRPr lang="en-IN" sz="1200">
                        <a:effectLst/>
                        <a:latin typeface="arial"/>
                      </a:endParaRPr>
                    </a:p>
                  </a:txBody>
                  <a:tcPr marL="95250" marR="95250" anchor="ctr">
                    <a:lnL w="9525" cap="flat" cmpd="sng" algn="ctr">
                      <a:solidFill>
                        <a:srgbClr val="A9A9A9"/>
                      </a:solidFill>
                      <a:prstDash val="solid"/>
                      <a:round/>
                      <a:headEnd type="none" w="med" len="med"/>
                      <a:tailEnd type="none" w="med" len="med"/>
                    </a:lnL>
                    <a:lnR w="9525" cap="flat" cmpd="sng" algn="ctr">
                      <a:solidFill>
                        <a:srgbClr val="A9A9A9"/>
                      </a:solidFill>
                      <a:prstDash val="solid"/>
                      <a:round/>
                      <a:headEnd type="none" w="med" len="med"/>
                      <a:tailEnd type="none" w="med" len="med"/>
                    </a:lnR>
                    <a:lnT w="9525" cap="flat" cmpd="sng" algn="ctr">
                      <a:solidFill>
                        <a:srgbClr val="A9A9A9"/>
                      </a:solidFill>
                      <a:prstDash val="solid"/>
                      <a:round/>
                      <a:headEnd type="none" w="med" len="med"/>
                      <a:tailEnd type="none" w="med" len="med"/>
                    </a:lnT>
                    <a:lnB w="9525" cap="flat" cmpd="sng" algn="ctr">
                      <a:solidFill>
                        <a:srgbClr val="A9A9A9"/>
                      </a:solidFill>
                      <a:prstDash val="solid"/>
                      <a:round/>
                      <a:headEnd type="none" w="med" len="med"/>
                      <a:tailEnd type="none" w="med" len="med"/>
                    </a:lnB>
                    <a:solidFill>
                      <a:srgbClr val="EEEEEE"/>
                    </a:solidFill>
                  </a:tcPr>
                </a:tc>
              </a:tr>
              <a:tr h="123092">
                <a:tc>
                  <a:txBody>
                    <a:bodyPr/>
                    <a:lstStyle/>
                    <a:p>
                      <a:r>
                        <a:rPr lang="en-IN" sz="1200" b="0" dirty="0" smtClean="0">
                          <a:solidFill>
                            <a:srgbClr val="585858"/>
                          </a:solidFill>
                          <a:effectLst/>
                          <a:latin typeface="verdana"/>
                        </a:rPr>
                        <a:t>356</a:t>
                      </a:r>
                      <a:endParaRPr lang="en-IN" sz="1200" dirty="0">
                        <a:effectLst/>
                        <a:latin typeface="arial"/>
                      </a:endParaRPr>
                    </a:p>
                  </a:txBody>
                  <a:tcPr marL="95250" marR="95250" anchor="ctr">
                    <a:lnL w="9525" cap="flat" cmpd="sng" algn="ctr">
                      <a:solidFill>
                        <a:srgbClr val="A9A9A9"/>
                      </a:solidFill>
                      <a:prstDash val="solid"/>
                      <a:round/>
                      <a:headEnd type="none" w="med" len="med"/>
                      <a:tailEnd type="none" w="med" len="med"/>
                    </a:lnL>
                    <a:lnR w="9525" cap="flat" cmpd="sng" algn="ctr">
                      <a:solidFill>
                        <a:srgbClr val="A9A9A9"/>
                      </a:solidFill>
                      <a:prstDash val="solid"/>
                      <a:round/>
                      <a:headEnd type="none" w="med" len="med"/>
                      <a:tailEnd type="none" w="med" len="med"/>
                    </a:lnR>
                    <a:lnT w="9525" cap="flat" cmpd="sng" algn="ctr">
                      <a:solidFill>
                        <a:srgbClr val="A9A9A9"/>
                      </a:solidFill>
                      <a:prstDash val="solid"/>
                      <a:round/>
                      <a:headEnd type="none" w="med" len="med"/>
                      <a:tailEnd type="none" w="med" len="med"/>
                    </a:lnT>
                    <a:lnB w="9525" cap="flat" cmpd="sng" algn="ctr">
                      <a:solidFill>
                        <a:srgbClr val="A9A9A9"/>
                      </a:solidFill>
                      <a:prstDash val="solid"/>
                      <a:round/>
                      <a:headEnd type="none" w="med" len="med"/>
                      <a:tailEnd type="none" w="med" len="med"/>
                    </a:lnB>
                    <a:solidFill>
                      <a:srgbClr val="FFFFFF"/>
                    </a:solidFill>
                  </a:tcPr>
                </a:tc>
                <a:tc>
                  <a:txBody>
                    <a:bodyPr/>
                    <a:lstStyle/>
                    <a:p>
                      <a:r>
                        <a:rPr lang="en-IN" sz="1200" b="0" dirty="0" smtClean="0">
                          <a:solidFill>
                            <a:srgbClr val="585858"/>
                          </a:solidFill>
                          <a:effectLst/>
                          <a:latin typeface="verdana"/>
                        </a:rPr>
                        <a:t>356/1000</a:t>
                      </a:r>
                      <a:endParaRPr lang="en-IN" sz="1200" dirty="0">
                        <a:effectLst/>
                        <a:latin typeface="arial"/>
                      </a:endParaRPr>
                    </a:p>
                  </a:txBody>
                  <a:tcPr marL="95250" marR="95250" anchor="ctr">
                    <a:lnL w="9525" cap="flat" cmpd="sng" algn="ctr">
                      <a:solidFill>
                        <a:srgbClr val="A9A9A9"/>
                      </a:solidFill>
                      <a:prstDash val="solid"/>
                      <a:round/>
                      <a:headEnd type="none" w="med" len="med"/>
                      <a:tailEnd type="none" w="med" len="med"/>
                    </a:lnL>
                    <a:lnR w="9525" cap="flat" cmpd="sng" algn="ctr">
                      <a:solidFill>
                        <a:srgbClr val="A9A9A9"/>
                      </a:solidFill>
                      <a:prstDash val="solid"/>
                      <a:round/>
                      <a:headEnd type="none" w="med" len="med"/>
                      <a:tailEnd type="none" w="med" len="med"/>
                    </a:lnR>
                    <a:lnT w="9525" cap="flat" cmpd="sng" algn="ctr">
                      <a:solidFill>
                        <a:srgbClr val="A9A9A9"/>
                      </a:solidFill>
                      <a:prstDash val="solid"/>
                      <a:round/>
                      <a:headEnd type="none" w="med" len="med"/>
                      <a:tailEnd type="none" w="med" len="med"/>
                    </a:lnT>
                    <a:lnB w="9525" cap="flat" cmpd="sng" algn="ctr">
                      <a:solidFill>
                        <a:srgbClr val="A9A9A9"/>
                      </a:solidFill>
                      <a:prstDash val="solid"/>
                      <a:round/>
                      <a:headEnd type="none" w="med" len="med"/>
                      <a:tailEnd type="none" w="med" len="med"/>
                    </a:lnB>
                    <a:solidFill>
                      <a:srgbClr val="FFFFFF"/>
                    </a:solidFill>
                  </a:tcPr>
                </a:tc>
                <a:tc>
                  <a:txBody>
                    <a:bodyPr/>
                    <a:lstStyle/>
                    <a:p>
                      <a:r>
                        <a:rPr lang="en-IN" sz="1200" b="0" dirty="0">
                          <a:solidFill>
                            <a:srgbClr val="585858"/>
                          </a:solidFill>
                          <a:effectLst/>
                          <a:latin typeface="verdana"/>
                        </a:rPr>
                        <a:t>0.3</a:t>
                      </a:r>
                      <a:endParaRPr lang="en-IN" sz="1200" dirty="0">
                        <a:effectLst/>
                        <a:latin typeface="arial"/>
                      </a:endParaRPr>
                    </a:p>
                  </a:txBody>
                  <a:tcPr marL="95250" marR="95250" anchor="ctr">
                    <a:lnL w="9525" cap="flat" cmpd="sng" algn="ctr">
                      <a:solidFill>
                        <a:srgbClr val="A9A9A9"/>
                      </a:solidFill>
                      <a:prstDash val="solid"/>
                      <a:round/>
                      <a:headEnd type="none" w="med" len="med"/>
                      <a:tailEnd type="none" w="med" len="med"/>
                    </a:lnL>
                    <a:lnR w="9525" cap="flat" cmpd="sng" algn="ctr">
                      <a:solidFill>
                        <a:srgbClr val="A9A9A9"/>
                      </a:solidFill>
                      <a:prstDash val="solid"/>
                      <a:round/>
                      <a:headEnd type="none" w="med" len="med"/>
                      <a:tailEnd type="none" w="med" len="med"/>
                    </a:lnR>
                    <a:lnT w="9525" cap="flat" cmpd="sng" algn="ctr">
                      <a:solidFill>
                        <a:srgbClr val="A9A9A9"/>
                      </a:solidFill>
                      <a:prstDash val="solid"/>
                      <a:round/>
                      <a:headEnd type="none" w="med" len="med"/>
                      <a:tailEnd type="none" w="med" len="med"/>
                    </a:lnT>
                    <a:lnB w="9525" cap="flat" cmpd="sng" algn="ctr">
                      <a:solidFill>
                        <a:srgbClr val="A9A9A9"/>
                      </a:solidFill>
                      <a:prstDash val="solid"/>
                      <a:round/>
                      <a:headEnd type="none" w="med" len="med"/>
                      <a:tailEnd type="none" w="med" len="med"/>
                    </a:lnB>
                    <a:solidFill>
                      <a:srgbClr val="FFFFFF"/>
                    </a:solidFill>
                  </a:tcPr>
                </a:tc>
              </a:tr>
            </a:tbl>
          </a:graphicData>
        </a:graphic>
      </p:graphicFrame>
      <p:sp>
        <p:nvSpPr>
          <p:cNvPr id="11" name="Rectangle 222"/>
          <p:cNvSpPr>
            <a:spLocks noChangeArrowheads="1"/>
          </p:cNvSpPr>
          <p:nvPr/>
        </p:nvSpPr>
        <p:spPr bwMode="auto">
          <a:xfrm>
            <a:off x="949325" y="3450838"/>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46909046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838200"/>
            <a:ext cx="8610600" cy="6019800"/>
          </a:xfrm>
        </p:spPr>
        <p:txBody>
          <a:bodyPr>
            <a:normAutofit/>
          </a:bodyPr>
          <a:lstStyle/>
          <a:p>
            <a:pPr marL="0" indent="0">
              <a:buNone/>
            </a:pPr>
            <a:r>
              <a:rPr lang="en-IN" sz="1600" dirty="0" smtClean="0">
                <a:latin typeface="Bookman Old Style" pitchFamily="18" charset="0"/>
              </a:rPr>
              <a:t>1. Use </a:t>
            </a:r>
            <a:r>
              <a:rPr lang="en-IN" sz="1600" dirty="0">
                <a:latin typeface="Bookman Old Style" pitchFamily="18" charset="0"/>
              </a:rPr>
              <a:t>these methods to normalize the following group of data: 200,300,400,600,1000 </a:t>
            </a:r>
          </a:p>
          <a:p>
            <a:pPr marL="0" indent="0">
              <a:buNone/>
            </a:pPr>
            <a:r>
              <a:rPr lang="en-IN" sz="1600" dirty="0">
                <a:latin typeface="Bookman Old Style" pitchFamily="18" charset="0"/>
              </a:rPr>
              <a:t>(a) min-max normalization by setting min = 0 and max = 1 </a:t>
            </a:r>
          </a:p>
          <a:p>
            <a:pPr marL="0" indent="0">
              <a:buNone/>
            </a:pPr>
            <a:r>
              <a:rPr lang="en-IN" sz="1600" dirty="0">
                <a:latin typeface="Bookman Old Style" pitchFamily="18" charset="0"/>
              </a:rPr>
              <a:t>(b) z-score normalization </a:t>
            </a:r>
          </a:p>
          <a:p>
            <a:pPr marL="0" indent="0">
              <a:buNone/>
            </a:pPr>
            <a:r>
              <a:rPr lang="en-IN" sz="1600" dirty="0">
                <a:latin typeface="Bookman Old Style" pitchFamily="18" charset="0"/>
              </a:rPr>
              <a:t>(c) z-score normalization using the mean absolute deviation instead of standard deviation </a:t>
            </a:r>
          </a:p>
          <a:p>
            <a:pPr marL="0" indent="0">
              <a:buNone/>
            </a:pPr>
            <a:r>
              <a:rPr lang="en-IN" sz="1600" dirty="0">
                <a:latin typeface="Bookman Old Style" pitchFamily="18" charset="0"/>
              </a:rPr>
              <a:t>(d) normalization by decimal </a:t>
            </a:r>
            <a:r>
              <a:rPr lang="en-IN" sz="1600" dirty="0" smtClean="0">
                <a:latin typeface="Bookman Old Style" pitchFamily="18" charset="0"/>
              </a:rPr>
              <a:t>scaling</a:t>
            </a:r>
          </a:p>
          <a:p>
            <a:endParaRPr lang="en-IN" sz="1600" dirty="0">
              <a:latin typeface="Bookman Old Style" pitchFamily="18" charset="0"/>
            </a:endParaRPr>
          </a:p>
          <a:p>
            <a:pPr marL="0" indent="0">
              <a:buNone/>
            </a:pPr>
            <a:r>
              <a:rPr lang="en-IN" sz="1600" dirty="0" smtClean="0">
                <a:latin typeface="Bookman Old Style" pitchFamily="18" charset="0"/>
              </a:rPr>
              <a:t>2. Consider </a:t>
            </a:r>
            <a:r>
              <a:rPr lang="en-IN" sz="1600" dirty="0">
                <a:latin typeface="Bookman Old Style" pitchFamily="18" charset="0"/>
              </a:rPr>
              <a:t>attribute age: 13, 15, 16, 16, 19, 20, 20, 21, 22, 22, 25, 25, 25, 25, 30, 33, 33, 35, 35, 35, 35, 36, 40, 45, 46, 52, 70. </a:t>
            </a:r>
            <a:endParaRPr lang="en-IN" sz="1600" dirty="0" smtClean="0">
              <a:latin typeface="Bookman Old Style" pitchFamily="18" charset="0"/>
            </a:endParaRPr>
          </a:p>
          <a:p>
            <a:pPr>
              <a:buAutoNum type="alphaLcParenBoth"/>
            </a:pPr>
            <a:r>
              <a:rPr lang="en-IN" sz="1600" dirty="0" smtClean="0">
                <a:latin typeface="Bookman Old Style" pitchFamily="18" charset="0"/>
              </a:rPr>
              <a:t>Use </a:t>
            </a:r>
            <a:r>
              <a:rPr lang="en-IN" sz="1600" dirty="0">
                <a:latin typeface="Bookman Old Style" pitchFamily="18" charset="0"/>
              </a:rPr>
              <a:t>smoothing by bin means to smooth these data, using a bin depth of 3. </a:t>
            </a:r>
            <a:endParaRPr lang="en-IN" sz="1600" dirty="0" smtClean="0">
              <a:latin typeface="Bookman Old Style" pitchFamily="18" charset="0"/>
            </a:endParaRPr>
          </a:p>
          <a:p>
            <a:pPr>
              <a:buAutoNum type="alphaLcParenBoth"/>
            </a:pPr>
            <a:r>
              <a:rPr lang="en-IN" sz="1600" dirty="0" smtClean="0">
                <a:latin typeface="Bookman Old Style" pitchFamily="18" charset="0"/>
              </a:rPr>
              <a:t>Illustrate </a:t>
            </a:r>
            <a:r>
              <a:rPr lang="en-IN" sz="1600" dirty="0">
                <a:latin typeface="Bookman Old Style" pitchFamily="18" charset="0"/>
              </a:rPr>
              <a:t>your steps. Comment on the effect of this technique for the given </a:t>
            </a:r>
            <a:r>
              <a:rPr lang="en-IN" sz="1600" dirty="0" smtClean="0">
                <a:latin typeface="Bookman Old Style" pitchFamily="18" charset="0"/>
              </a:rPr>
              <a:t>data</a:t>
            </a:r>
          </a:p>
          <a:p>
            <a:pPr marL="0" indent="0">
              <a:buNone/>
            </a:pPr>
            <a:endParaRPr lang="en-IN" sz="1600" dirty="0">
              <a:latin typeface="Bookman Old Style" pitchFamily="18" charset="0"/>
            </a:endParaRPr>
          </a:p>
          <a:p>
            <a:pPr marL="0" indent="0">
              <a:buNone/>
            </a:pPr>
            <a:r>
              <a:rPr lang="en-IN" sz="1600" dirty="0" smtClean="0">
                <a:latin typeface="Bookman Old Style" pitchFamily="18" charset="0"/>
              </a:rPr>
              <a:t>3. Using </a:t>
            </a:r>
            <a:r>
              <a:rPr lang="en-IN" sz="1600" dirty="0">
                <a:latin typeface="Bookman Old Style" pitchFamily="18" charset="0"/>
              </a:rPr>
              <a:t>the data for age </a:t>
            </a:r>
            <a:r>
              <a:rPr lang="en-IN" sz="1600" dirty="0" smtClean="0">
                <a:latin typeface="Bookman Old Style" pitchFamily="18" charset="0"/>
              </a:rPr>
              <a:t>given above answer </a:t>
            </a:r>
            <a:r>
              <a:rPr lang="en-IN" sz="1600" dirty="0">
                <a:latin typeface="Bookman Old Style" pitchFamily="18" charset="0"/>
              </a:rPr>
              <a:t>the following</a:t>
            </a:r>
            <a:r>
              <a:rPr lang="en-IN" sz="1600" dirty="0" smtClean="0">
                <a:latin typeface="Bookman Old Style" pitchFamily="18" charset="0"/>
              </a:rPr>
              <a:t>:</a:t>
            </a:r>
          </a:p>
          <a:p>
            <a:pPr marL="0" indent="0">
              <a:buNone/>
            </a:pPr>
            <a:r>
              <a:rPr lang="en-IN" sz="1600" dirty="0" smtClean="0">
                <a:latin typeface="Bookman Old Style" pitchFamily="18" charset="0"/>
              </a:rPr>
              <a:t> </a:t>
            </a:r>
            <a:r>
              <a:rPr lang="en-IN" sz="1600" dirty="0">
                <a:latin typeface="Bookman Old Style" pitchFamily="18" charset="0"/>
              </a:rPr>
              <a:t>(a) Use min-max normalization to transform the value 35 for age onto the range [0.0,1.0]. </a:t>
            </a:r>
            <a:endParaRPr lang="en-IN" sz="1600" dirty="0" smtClean="0">
              <a:latin typeface="Bookman Old Style" pitchFamily="18" charset="0"/>
            </a:endParaRPr>
          </a:p>
          <a:p>
            <a:pPr marL="0" indent="0">
              <a:buNone/>
            </a:pPr>
            <a:r>
              <a:rPr lang="en-IN" sz="1600" dirty="0" smtClean="0">
                <a:latin typeface="Bookman Old Style" pitchFamily="18" charset="0"/>
              </a:rPr>
              <a:t>(</a:t>
            </a:r>
            <a:r>
              <a:rPr lang="en-IN" sz="1600" dirty="0">
                <a:latin typeface="Bookman Old Style" pitchFamily="18" charset="0"/>
              </a:rPr>
              <a:t>b) Use z-score normalization to transform the value 35 for age, where the standard deviation of age is 12.94 </a:t>
            </a:r>
            <a:r>
              <a:rPr lang="en-IN" sz="1600">
                <a:latin typeface="Bookman Old Style" pitchFamily="18" charset="0"/>
              </a:rPr>
              <a:t>years</a:t>
            </a:r>
            <a:r>
              <a:rPr lang="en-IN" sz="1600" smtClean="0">
                <a:latin typeface="Bookman Old Style" pitchFamily="18" charset="0"/>
              </a:rPr>
              <a:t>.</a:t>
            </a:r>
          </a:p>
          <a:p>
            <a:pPr marL="0" indent="0">
              <a:buNone/>
            </a:pPr>
            <a:r>
              <a:rPr lang="en-IN" sz="1600" smtClean="0">
                <a:latin typeface="Bookman Old Style" pitchFamily="18" charset="0"/>
              </a:rPr>
              <a:t> </a:t>
            </a:r>
            <a:r>
              <a:rPr lang="en-IN" sz="1600" dirty="0">
                <a:latin typeface="Bookman Old Style" pitchFamily="18" charset="0"/>
              </a:rPr>
              <a:t>(c) Use normalization by decimal scaling to transform the value 35 for age</a:t>
            </a:r>
          </a:p>
        </p:txBody>
      </p:sp>
      <p:sp>
        <p:nvSpPr>
          <p:cNvPr id="4" name="Title 1"/>
          <p:cNvSpPr>
            <a:spLocks noGrp="1"/>
          </p:cNvSpPr>
          <p:nvPr>
            <p:ph type="title"/>
          </p:nvPr>
        </p:nvSpPr>
        <p:spPr>
          <a:xfrm>
            <a:off x="0" y="0"/>
            <a:ext cx="9144000" cy="838200"/>
          </a:xfrm>
          <a:solidFill>
            <a:srgbClr val="C00000"/>
          </a:solidFill>
        </p:spPr>
        <p:txBody>
          <a:bodyPr>
            <a:normAutofit/>
          </a:bodyPr>
          <a:lstStyle/>
          <a:p>
            <a:r>
              <a:rPr lang="en-US" sz="3200" b="1" dirty="0" smtClean="0">
                <a:solidFill>
                  <a:schemeClr val="bg1"/>
                </a:solidFill>
                <a:latin typeface="Bookman Old Style" pitchFamily="18" charset="0"/>
              </a:rPr>
              <a:t>Exercise</a:t>
            </a:r>
            <a:endParaRPr lang="en-IN" sz="3200" b="1" dirty="0">
              <a:solidFill>
                <a:schemeClr val="bg1"/>
              </a:solidFill>
              <a:latin typeface="Bookman Old Style" pitchFamily="18" charset="0"/>
            </a:endParaRPr>
          </a:p>
        </p:txBody>
      </p:sp>
    </p:spTree>
    <p:extLst>
      <p:ext uri="{BB962C8B-B14F-4D97-AF65-F5344CB8AC3E}">
        <p14:creationId xmlns:p14="http://schemas.microsoft.com/office/powerpoint/2010/main" val="382979226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IN" dirty="0" smtClean="0"/>
          </a:p>
          <a:p>
            <a:endParaRPr lang="en-IN" dirty="0"/>
          </a:p>
          <a:p>
            <a:endParaRPr lang="en-IN" dirty="0" smtClean="0"/>
          </a:p>
          <a:p>
            <a:endParaRPr lang="en-IN" dirty="0"/>
          </a:p>
          <a:p>
            <a:r>
              <a:rPr lang="en-IN" dirty="0" smtClean="0"/>
              <a:t> </a:t>
            </a:r>
            <a:r>
              <a:rPr lang="en-IN" sz="1400" dirty="0">
                <a:latin typeface="Bookman Old Style" pitchFamily="18" charset="0"/>
              </a:rPr>
              <a:t>Calculate the correlation coefficient (Pearson’s product moment coefficient). Are these two attributes positively or negatively correlated? Compute their covariance.</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871" y="1447801"/>
            <a:ext cx="8574129" cy="2444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a:spLocks noGrp="1"/>
          </p:cNvSpPr>
          <p:nvPr>
            <p:ph type="title"/>
          </p:nvPr>
        </p:nvSpPr>
        <p:spPr>
          <a:xfrm>
            <a:off x="0" y="16329"/>
            <a:ext cx="9144000" cy="1143000"/>
          </a:xfrm>
          <a:solidFill>
            <a:srgbClr val="C00000"/>
          </a:solidFill>
        </p:spPr>
        <p:txBody>
          <a:bodyPr>
            <a:normAutofit/>
          </a:bodyPr>
          <a:lstStyle/>
          <a:p>
            <a:r>
              <a:rPr lang="en-US" sz="3200" b="1" dirty="0" smtClean="0">
                <a:solidFill>
                  <a:schemeClr val="bg1"/>
                </a:solidFill>
                <a:latin typeface="Bookman Old Style" pitchFamily="18" charset="0"/>
              </a:rPr>
              <a:t>Exercise</a:t>
            </a:r>
            <a:endParaRPr lang="en-IN" sz="3200" b="1" dirty="0">
              <a:solidFill>
                <a:schemeClr val="bg1"/>
              </a:solidFill>
              <a:latin typeface="Bookman Old Style" pitchFamily="18" charset="0"/>
            </a:endParaRPr>
          </a:p>
        </p:txBody>
      </p:sp>
    </p:spTree>
    <p:extLst>
      <p:ext uri="{BB962C8B-B14F-4D97-AF65-F5344CB8AC3E}">
        <p14:creationId xmlns:p14="http://schemas.microsoft.com/office/powerpoint/2010/main" val="337716372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525"/>
            <a:ext cx="9144000" cy="639762"/>
          </a:xfrm>
          <a:solidFill>
            <a:schemeClr val="accent2"/>
          </a:solidFill>
        </p:spPr>
        <p:txBody>
          <a:bodyPr>
            <a:normAutofit/>
          </a:bodyPr>
          <a:lstStyle/>
          <a:p>
            <a:r>
              <a:rPr lang="en-US" sz="3200" b="1" dirty="0" smtClean="0">
                <a:solidFill>
                  <a:schemeClr val="bg1"/>
                </a:solidFill>
                <a:latin typeface="Bookman Old Style" pitchFamily="18" charset="0"/>
              </a:rPr>
              <a:t>Data Reduction</a:t>
            </a:r>
            <a:endParaRPr lang="en-IN" sz="3200" b="1" dirty="0">
              <a:solidFill>
                <a:schemeClr val="bg1"/>
              </a:solidFill>
              <a:latin typeface="Bookman Old Style" pitchFamily="18" charset="0"/>
            </a:endParaRPr>
          </a:p>
        </p:txBody>
      </p:sp>
      <p:sp>
        <p:nvSpPr>
          <p:cNvPr id="3" name="Content Placeholder 2"/>
          <p:cNvSpPr>
            <a:spLocks noGrp="1"/>
          </p:cNvSpPr>
          <p:nvPr>
            <p:ph idx="1"/>
          </p:nvPr>
        </p:nvSpPr>
        <p:spPr>
          <a:xfrm>
            <a:off x="533400" y="1219200"/>
            <a:ext cx="8229600" cy="5257800"/>
          </a:xfrm>
        </p:spPr>
        <p:txBody>
          <a:bodyPr>
            <a:normAutofit/>
          </a:bodyPr>
          <a:lstStyle/>
          <a:p>
            <a:pPr>
              <a:lnSpc>
                <a:spcPct val="200000"/>
              </a:lnSpc>
            </a:pPr>
            <a:r>
              <a:rPr lang="en-US" sz="1400" dirty="0">
                <a:latin typeface="Bookman Old Style" pitchFamily="18" charset="0"/>
              </a:rPr>
              <a:t>Warehouse may store terabytes of data: Complex data </a:t>
            </a:r>
            <a:r>
              <a:rPr lang="en-US" sz="1400" dirty="0" smtClean="0">
                <a:latin typeface="Bookman Old Style" pitchFamily="18" charset="0"/>
              </a:rPr>
              <a:t>analysis/mining </a:t>
            </a:r>
            <a:r>
              <a:rPr lang="en-US" sz="1400" dirty="0">
                <a:latin typeface="Bookman Old Style" pitchFamily="18" charset="0"/>
              </a:rPr>
              <a:t>may take a very </a:t>
            </a:r>
            <a:r>
              <a:rPr lang="en-US" sz="1400" dirty="0" smtClean="0">
                <a:latin typeface="Bookman Old Style" pitchFamily="18" charset="0"/>
              </a:rPr>
              <a:t>long </a:t>
            </a:r>
            <a:r>
              <a:rPr lang="en-US" sz="1400" dirty="0">
                <a:latin typeface="Bookman Old Style" pitchFamily="18" charset="0"/>
              </a:rPr>
              <a:t>time to run on </a:t>
            </a:r>
            <a:r>
              <a:rPr lang="en-US" sz="1400" dirty="0" smtClean="0">
                <a:latin typeface="Bookman Old Style" pitchFamily="18" charset="0"/>
              </a:rPr>
              <a:t>the </a:t>
            </a:r>
            <a:r>
              <a:rPr lang="en-IN" sz="1400" dirty="0" smtClean="0">
                <a:latin typeface="Bookman Old Style" pitchFamily="18" charset="0"/>
              </a:rPr>
              <a:t>complete </a:t>
            </a:r>
            <a:r>
              <a:rPr lang="en-IN" sz="1400" dirty="0">
                <a:latin typeface="Bookman Old Style" pitchFamily="18" charset="0"/>
              </a:rPr>
              <a:t>data </a:t>
            </a:r>
            <a:r>
              <a:rPr lang="en-IN" sz="1400" dirty="0" smtClean="0">
                <a:latin typeface="Bookman Old Style" pitchFamily="18" charset="0"/>
              </a:rPr>
              <a:t>set.</a:t>
            </a:r>
          </a:p>
          <a:p>
            <a:pPr marL="0" indent="0">
              <a:lnSpc>
                <a:spcPct val="200000"/>
              </a:lnSpc>
              <a:buNone/>
            </a:pPr>
            <a:r>
              <a:rPr lang="en-IN" sz="1400" b="1" dirty="0" smtClean="0">
                <a:solidFill>
                  <a:srgbClr val="FF0000"/>
                </a:solidFill>
                <a:latin typeface="Bookman Old Style" pitchFamily="18" charset="0"/>
              </a:rPr>
              <a:t>Data reduction</a:t>
            </a:r>
          </a:p>
          <a:p>
            <a:pPr lvl="1">
              <a:lnSpc>
                <a:spcPct val="150000"/>
              </a:lnSpc>
            </a:pPr>
            <a:r>
              <a:rPr lang="en-US" sz="1400" dirty="0" smtClean="0">
                <a:latin typeface="Bookman Old Style" pitchFamily="18" charset="0"/>
              </a:rPr>
              <a:t>Obtains </a:t>
            </a:r>
            <a:r>
              <a:rPr lang="en-US" sz="1400" dirty="0">
                <a:latin typeface="Bookman Old Style" pitchFamily="18" charset="0"/>
              </a:rPr>
              <a:t>a reduced representation of the data set that is much smaller </a:t>
            </a:r>
            <a:r>
              <a:rPr lang="en-US" sz="1400" dirty="0" smtClean="0">
                <a:latin typeface="Bookman Old Style" pitchFamily="18" charset="0"/>
              </a:rPr>
              <a:t>in volume, </a:t>
            </a:r>
            <a:r>
              <a:rPr lang="en-US" sz="1400" dirty="0">
                <a:latin typeface="Bookman Old Style" pitchFamily="18" charset="0"/>
              </a:rPr>
              <a:t>but yet </a:t>
            </a:r>
            <a:r>
              <a:rPr lang="en-US" sz="1400" dirty="0" smtClean="0">
                <a:latin typeface="Bookman Old Style" pitchFamily="18" charset="0"/>
              </a:rPr>
              <a:t>closely maintains the integrity of the original data.</a:t>
            </a:r>
          </a:p>
          <a:p>
            <a:pPr algn="just">
              <a:lnSpc>
                <a:spcPct val="150000"/>
              </a:lnSpc>
            </a:pPr>
            <a:r>
              <a:rPr lang="en-US" sz="1400" i="1" dirty="0" smtClean="0">
                <a:solidFill>
                  <a:srgbClr val="0070C0"/>
                </a:solidFill>
                <a:latin typeface="Bookman Old Style" pitchFamily="18" charset="0"/>
              </a:rPr>
              <a:t>Mining on the reduced data set should be more efficient yet produce the same analytical results</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3962400"/>
            <a:ext cx="4656201" cy="2700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69928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6146"/>
                                        </p:tgtEl>
                                        <p:attrNameLst>
                                          <p:attrName>style.visibility</p:attrName>
                                        </p:attrNameLst>
                                      </p:cBhvr>
                                      <p:to>
                                        <p:strVal val="visible"/>
                                      </p:to>
                                    </p:set>
                                    <p:animEffect transition="in" filter="fade">
                                      <p:cBhvr>
                                        <p:cTn id="25" dur="5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
            <a:ext cx="9144000" cy="639762"/>
          </a:xfrm>
          <a:solidFill>
            <a:srgbClr val="C00000"/>
          </a:solidFill>
        </p:spPr>
        <p:txBody>
          <a:bodyPr>
            <a:normAutofit/>
          </a:bodyPr>
          <a:lstStyle/>
          <a:p>
            <a:r>
              <a:rPr lang="en-IN" sz="3200" b="1" dirty="0" smtClean="0">
                <a:solidFill>
                  <a:schemeClr val="bg1"/>
                </a:solidFill>
                <a:latin typeface="Bookman Old Style" pitchFamily="18" charset="0"/>
              </a:rPr>
              <a:t>Dimensionality Reduction Methods</a:t>
            </a:r>
            <a:endParaRPr lang="en-IN" sz="3200" b="1" dirty="0">
              <a:solidFill>
                <a:schemeClr val="bg1"/>
              </a:solidFill>
              <a:latin typeface="Bookman Old Style" pitchFamily="18" charset="0"/>
            </a:endParaRPr>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10000" y="914400"/>
            <a:ext cx="5181600" cy="17480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81000" y="2905125"/>
            <a:ext cx="4648200" cy="338554"/>
          </a:xfrm>
          <a:prstGeom prst="rect">
            <a:avLst/>
          </a:prstGeom>
          <a:noFill/>
        </p:spPr>
        <p:txBody>
          <a:bodyPr wrap="square" rtlCol="0">
            <a:spAutoFit/>
          </a:bodyPr>
          <a:lstStyle/>
          <a:p>
            <a:r>
              <a:rPr lang="en-US" sz="1600" b="1" dirty="0" smtClean="0">
                <a:solidFill>
                  <a:schemeClr val="accent6">
                    <a:lumMod val="75000"/>
                  </a:schemeClr>
                </a:solidFill>
                <a:latin typeface="Bookman Old Style" pitchFamily="18" charset="0"/>
              </a:rPr>
              <a:t>Principal Component Analysis (PCA)</a:t>
            </a:r>
            <a:endParaRPr lang="en-IN" sz="1600" b="1" dirty="0">
              <a:solidFill>
                <a:schemeClr val="accent6">
                  <a:lumMod val="75000"/>
                </a:schemeClr>
              </a:solidFill>
              <a:latin typeface="Bookman Old Style" pitchFamily="18" charset="0"/>
            </a:endParaRPr>
          </a:p>
        </p:txBody>
      </p:sp>
      <p:sp>
        <p:nvSpPr>
          <p:cNvPr id="5" name="TextBox 4"/>
          <p:cNvSpPr txBox="1"/>
          <p:nvPr/>
        </p:nvSpPr>
        <p:spPr>
          <a:xfrm>
            <a:off x="381000" y="3429000"/>
            <a:ext cx="8229600" cy="2893100"/>
          </a:xfrm>
          <a:prstGeom prst="rect">
            <a:avLst/>
          </a:prstGeom>
          <a:noFill/>
        </p:spPr>
        <p:txBody>
          <a:bodyPr wrap="square" rtlCol="0">
            <a:spAutoFit/>
          </a:bodyPr>
          <a:lstStyle/>
          <a:p>
            <a:pPr marL="285750" indent="-285750" algn="just">
              <a:lnSpc>
                <a:spcPct val="150000"/>
              </a:lnSpc>
              <a:buFont typeface="Arial" pitchFamily="34" charset="0"/>
              <a:buChar char="•"/>
            </a:pPr>
            <a:r>
              <a:rPr lang="en-US" sz="1400" dirty="0" smtClean="0">
                <a:latin typeface="Bookman Old Style" pitchFamily="18" charset="0"/>
              </a:rPr>
              <a:t>PCA extracts </a:t>
            </a:r>
            <a:r>
              <a:rPr lang="en-US" sz="1400" dirty="0">
                <a:latin typeface="Bookman Old Style" pitchFamily="18" charset="0"/>
              </a:rPr>
              <a:t>the most important information. </a:t>
            </a:r>
            <a:endParaRPr lang="en-US" sz="1400" dirty="0" smtClean="0">
              <a:latin typeface="Bookman Old Style" pitchFamily="18" charset="0"/>
            </a:endParaRPr>
          </a:p>
          <a:p>
            <a:pPr marL="285750" indent="-285750" algn="just">
              <a:lnSpc>
                <a:spcPct val="150000"/>
              </a:lnSpc>
              <a:buFont typeface="Arial" pitchFamily="34" charset="0"/>
              <a:buChar char="•"/>
            </a:pPr>
            <a:r>
              <a:rPr lang="en-US" sz="1400" dirty="0" smtClean="0">
                <a:latin typeface="Bookman Old Style" pitchFamily="18" charset="0"/>
              </a:rPr>
              <a:t>It tries </a:t>
            </a:r>
            <a:r>
              <a:rPr lang="en-US" sz="1400" dirty="0">
                <a:latin typeface="Bookman Old Style" pitchFamily="18" charset="0"/>
              </a:rPr>
              <a:t>to find the lower-dimensional surface to project the </a:t>
            </a:r>
            <a:r>
              <a:rPr lang="en-US" sz="1400" dirty="0" smtClean="0">
                <a:latin typeface="Bookman Old Style" pitchFamily="18" charset="0"/>
              </a:rPr>
              <a:t>high-dimensional data </a:t>
            </a:r>
            <a:r>
              <a:rPr lang="en-US" sz="1400" dirty="0">
                <a:latin typeface="Bookman Old Style" pitchFamily="18" charset="0"/>
              </a:rPr>
              <a:t>while retaining as much information as possible, and explore relationships between dependent variables.</a:t>
            </a:r>
            <a:endParaRPr lang="en-IN" sz="1400" dirty="0">
              <a:latin typeface="Bookman Old Style" pitchFamily="18" charset="0"/>
            </a:endParaRPr>
          </a:p>
          <a:p>
            <a:pPr marL="285750" indent="-285750" algn="just">
              <a:lnSpc>
                <a:spcPct val="150000"/>
              </a:lnSpc>
              <a:buFont typeface="Arial" pitchFamily="34" charset="0"/>
              <a:buChar char="•"/>
            </a:pPr>
            <a:r>
              <a:rPr lang="en-US" sz="1400" dirty="0" smtClean="0">
                <a:latin typeface="Bookman Old Style" pitchFamily="18" charset="0"/>
              </a:rPr>
              <a:t>This </a:t>
            </a:r>
            <a:r>
              <a:rPr lang="en-US" sz="1400" dirty="0">
                <a:latin typeface="Bookman Old Style" pitchFamily="18" charset="0"/>
              </a:rPr>
              <a:t>in turn leads to compression since the less important information are discarded</a:t>
            </a:r>
            <a:r>
              <a:rPr lang="en-US" sz="1400" dirty="0" smtClean="0">
                <a:latin typeface="Bookman Old Style" pitchFamily="18" charset="0"/>
              </a:rPr>
              <a:t>.</a:t>
            </a:r>
          </a:p>
          <a:p>
            <a:pPr marL="285750" indent="-285750" algn="just">
              <a:lnSpc>
                <a:spcPct val="150000"/>
              </a:lnSpc>
              <a:buFont typeface="Arial" pitchFamily="34" charset="0"/>
              <a:buChar char="•"/>
            </a:pPr>
            <a:r>
              <a:rPr lang="en-US" sz="1400" dirty="0" smtClean="0">
                <a:latin typeface="Bookman Old Style" pitchFamily="18" charset="0"/>
              </a:rPr>
              <a:t>It converts </a:t>
            </a:r>
            <a:r>
              <a:rPr lang="en-US" sz="1400" dirty="0">
                <a:latin typeface="Bookman Old Style" pitchFamily="18" charset="0"/>
              </a:rPr>
              <a:t>the observations of correlated features into a set of linearly uncorrelated features with the help of orthogonal transformation</a:t>
            </a:r>
            <a:r>
              <a:rPr lang="en-US" sz="1400" dirty="0" smtClean="0">
                <a:latin typeface="Bookman Old Style" pitchFamily="18" charset="0"/>
              </a:rPr>
              <a:t>.</a:t>
            </a:r>
          </a:p>
          <a:p>
            <a:pPr algn="ctr"/>
            <a:endParaRPr lang="en-US" sz="1400" b="1" dirty="0" smtClean="0">
              <a:solidFill>
                <a:schemeClr val="accent6">
                  <a:lumMod val="75000"/>
                </a:schemeClr>
              </a:solidFill>
              <a:latin typeface="Bookman Old Style" pitchFamily="18" charset="0"/>
            </a:endParaRPr>
          </a:p>
          <a:p>
            <a:pPr algn="ctr">
              <a:lnSpc>
                <a:spcPct val="150000"/>
              </a:lnSpc>
            </a:pPr>
            <a:r>
              <a:rPr lang="en-US" sz="1400" b="1" dirty="0" smtClean="0">
                <a:solidFill>
                  <a:schemeClr val="accent6">
                    <a:lumMod val="75000"/>
                  </a:schemeClr>
                </a:solidFill>
                <a:latin typeface="Bookman Old Style" pitchFamily="18" charset="0"/>
              </a:rPr>
              <a:t>New </a:t>
            </a:r>
            <a:r>
              <a:rPr lang="en-US" sz="1400" b="1" dirty="0">
                <a:solidFill>
                  <a:schemeClr val="accent6">
                    <a:lumMod val="75000"/>
                  </a:schemeClr>
                </a:solidFill>
                <a:latin typeface="Bookman Old Style" pitchFamily="18" charset="0"/>
              </a:rPr>
              <a:t>transformed features are </a:t>
            </a:r>
            <a:r>
              <a:rPr lang="en-US" sz="1400" b="1" dirty="0" smtClean="0">
                <a:solidFill>
                  <a:schemeClr val="accent6">
                    <a:lumMod val="75000"/>
                  </a:schemeClr>
                </a:solidFill>
                <a:latin typeface="Bookman Old Style" pitchFamily="18" charset="0"/>
              </a:rPr>
              <a:t>Principal </a:t>
            </a:r>
            <a:r>
              <a:rPr lang="en-US" sz="1400" b="1" dirty="0">
                <a:solidFill>
                  <a:schemeClr val="accent6">
                    <a:lumMod val="75000"/>
                  </a:schemeClr>
                </a:solidFill>
                <a:latin typeface="Bookman Old Style" pitchFamily="18" charset="0"/>
              </a:rPr>
              <a:t>Components.</a:t>
            </a:r>
          </a:p>
        </p:txBody>
      </p:sp>
      <p:sp>
        <p:nvSpPr>
          <p:cNvPr id="7" name="TextBox 6"/>
          <p:cNvSpPr txBox="1"/>
          <p:nvPr/>
        </p:nvSpPr>
        <p:spPr>
          <a:xfrm>
            <a:off x="457200" y="990600"/>
            <a:ext cx="4038600" cy="1815882"/>
          </a:xfrm>
          <a:prstGeom prst="rect">
            <a:avLst/>
          </a:prstGeom>
          <a:noFill/>
        </p:spPr>
        <p:txBody>
          <a:bodyPr wrap="square" rtlCol="0">
            <a:spAutoFit/>
          </a:bodyPr>
          <a:lstStyle/>
          <a:p>
            <a:pPr marL="285750" indent="-285750" algn="just">
              <a:buFont typeface="Arial" pitchFamily="34" charset="0"/>
              <a:buChar char="•"/>
            </a:pPr>
            <a:r>
              <a:rPr lang="en-US" sz="1400" dirty="0" smtClean="0">
                <a:latin typeface="Bookman Old Style" pitchFamily="18" charset="0"/>
              </a:rPr>
              <a:t>Dimensionality reduction </a:t>
            </a:r>
            <a:r>
              <a:rPr lang="en-US" sz="1400" b="1" dirty="0" smtClean="0">
                <a:solidFill>
                  <a:srgbClr val="00B0F0"/>
                </a:solidFill>
                <a:latin typeface="Bookman Old Style" pitchFamily="18" charset="0"/>
              </a:rPr>
              <a:t>eliminates the attributes</a:t>
            </a:r>
            <a:r>
              <a:rPr lang="en-US" sz="1400" dirty="0" smtClean="0">
                <a:latin typeface="Bookman Old Style" pitchFamily="18" charset="0"/>
              </a:rPr>
              <a:t> from the data set under consideration, thereby reducing the volume of original data.</a:t>
            </a:r>
          </a:p>
          <a:p>
            <a:pPr algn="just"/>
            <a:endParaRPr lang="en-US" sz="1400" dirty="0" smtClean="0">
              <a:latin typeface="Bookman Old Style" pitchFamily="18" charset="0"/>
            </a:endParaRPr>
          </a:p>
          <a:p>
            <a:pPr marL="285750" indent="-285750" algn="just">
              <a:buFont typeface="Arial" pitchFamily="34" charset="0"/>
              <a:buChar char="•"/>
            </a:pPr>
            <a:r>
              <a:rPr lang="en-US" sz="1400" dirty="0" smtClean="0">
                <a:latin typeface="Bookman Old Style" pitchFamily="18" charset="0"/>
              </a:rPr>
              <a:t>It reduces data size as it eliminates outdated or redundant features. </a:t>
            </a:r>
            <a:endParaRPr lang="en-IN" sz="1400" dirty="0" smtClean="0">
              <a:latin typeface="Bookman Old Style" pitchFamily="18" charset="0"/>
            </a:endParaRPr>
          </a:p>
          <a:p>
            <a:pPr algn="just"/>
            <a:endParaRPr lang="en-IN" sz="1400" dirty="0"/>
          </a:p>
        </p:txBody>
      </p:sp>
    </p:spTree>
    <p:extLst>
      <p:ext uri="{BB962C8B-B14F-4D97-AF65-F5344CB8AC3E}">
        <p14:creationId xmlns:p14="http://schemas.microsoft.com/office/powerpoint/2010/main" val="749146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170"/>
                                        </p:tgtEl>
                                        <p:attrNameLst>
                                          <p:attrName>style.visibility</p:attrName>
                                        </p:attrNameLst>
                                      </p:cBhvr>
                                      <p:to>
                                        <p:strVal val="visible"/>
                                      </p:to>
                                    </p:set>
                                    <p:animEffect transition="in" filter="fade">
                                      <p:cBhvr>
                                        <p:cTn id="12" dur="500"/>
                                        <p:tgtEl>
                                          <p:spTgt spid="717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71650"/>
            <a:ext cx="8982403" cy="3943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1"/>
          <p:cNvSpPr>
            <a:spLocks noGrp="1"/>
          </p:cNvSpPr>
          <p:nvPr>
            <p:ph type="title"/>
          </p:nvPr>
        </p:nvSpPr>
        <p:spPr>
          <a:xfrm>
            <a:off x="0" y="0"/>
            <a:ext cx="9144000" cy="762000"/>
          </a:xfrm>
          <a:solidFill>
            <a:srgbClr val="C00000"/>
          </a:solidFill>
        </p:spPr>
        <p:txBody>
          <a:bodyPr>
            <a:normAutofit/>
          </a:bodyPr>
          <a:lstStyle/>
          <a:p>
            <a:r>
              <a:rPr lang="en-US" sz="3200" dirty="0" smtClean="0">
                <a:solidFill>
                  <a:schemeClr val="bg1"/>
                </a:solidFill>
                <a:latin typeface="Bookman Old Style" pitchFamily="18" charset="0"/>
              </a:rPr>
              <a:t>Principal Component Analysis</a:t>
            </a:r>
            <a:endParaRPr lang="en-IN" sz="3200" dirty="0">
              <a:solidFill>
                <a:schemeClr val="bg1"/>
              </a:solidFill>
              <a:latin typeface="Bookman Old Style" pitchFamily="18" charset="0"/>
            </a:endParaRPr>
          </a:p>
        </p:txBody>
      </p:sp>
    </p:spTree>
    <p:extLst>
      <p:ext uri="{BB962C8B-B14F-4D97-AF65-F5344CB8AC3E}">
        <p14:creationId xmlns:p14="http://schemas.microsoft.com/office/powerpoint/2010/main" val="50444737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77862"/>
          </a:xfrm>
          <a:solidFill>
            <a:srgbClr val="C00000"/>
          </a:solidFill>
        </p:spPr>
        <p:txBody>
          <a:bodyPr>
            <a:normAutofit/>
          </a:bodyPr>
          <a:lstStyle/>
          <a:p>
            <a:r>
              <a:rPr lang="en-US" sz="3200" dirty="0" smtClean="0">
                <a:solidFill>
                  <a:schemeClr val="bg1"/>
                </a:solidFill>
                <a:latin typeface="Bookman Old Style" pitchFamily="18" charset="0"/>
              </a:rPr>
              <a:t>Example</a:t>
            </a:r>
            <a:endParaRPr lang="en-IN" sz="3200" dirty="0">
              <a:solidFill>
                <a:schemeClr val="bg1"/>
              </a:solidFill>
              <a:latin typeface="Bookman Old Style" pitchFamily="18" charset="0"/>
            </a:endParaRPr>
          </a:p>
        </p:txBody>
      </p:sp>
      <p:pic>
        <p:nvPicPr>
          <p:cNvPr id="81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24000" y="762000"/>
            <a:ext cx="6019800" cy="2145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28600" y="2971800"/>
            <a:ext cx="8763000" cy="3610604"/>
          </a:xfrm>
          <a:prstGeom prst="rect">
            <a:avLst/>
          </a:prstGeom>
        </p:spPr>
        <p:txBody>
          <a:bodyPr wrap="square">
            <a:spAutoFit/>
          </a:bodyPr>
          <a:lstStyle/>
          <a:p>
            <a:pPr marL="285750" indent="-285750" algn="just">
              <a:lnSpc>
                <a:spcPct val="150000"/>
              </a:lnSpc>
              <a:buFont typeface="Arial" pitchFamily="34" charset="0"/>
              <a:buChar char="•"/>
            </a:pPr>
            <a:r>
              <a:rPr lang="en-US" sz="1400" dirty="0" smtClean="0">
                <a:latin typeface="Bookman Old Style" pitchFamily="18" charset="0"/>
              </a:rPr>
              <a:t>Describe </a:t>
            </a:r>
            <a:r>
              <a:rPr lang="en-US" sz="1400" dirty="0">
                <a:latin typeface="Bookman Old Style" pitchFamily="18" charset="0"/>
              </a:rPr>
              <a:t>the shape of a fish with two variables: height and width. </a:t>
            </a:r>
            <a:endParaRPr lang="en-US" sz="1400" dirty="0" smtClean="0">
              <a:latin typeface="Bookman Old Style" pitchFamily="18" charset="0"/>
            </a:endParaRPr>
          </a:p>
          <a:p>
            <a:pPr marL="285750" indent="-285750" algn="just">
              <a:lnSpc>
                <a:spcPct val="150000"/>
              </a:lnSpc>
              <a:buFont typeface="Arial" pitchFamily="34" charset="0"/>
              <a:buChar char="•"/>
            </a:pPr>
            <a:r>
              <a:rPr lang="en-US" sz="1400" dirty="0" smtClean="0">
                <a:latin typeface="Bookman Old Style" pitchFamily="18" charset="0"/>
              </a:rPr>
              <a:t>Two </a:t>
            </a:r>
            <a:r>
              <a:rPr lang="en-US" sz="1400" dirty="0">
                <a:latin typeface="Bookman Old Style" pitchFamily="18" charset="0"/>
              </a:rPr>
              <a:t>variables are not independent of each </a:t>
            </a:r>
            <a:r>
              <a:rPr lang="en-US" sz="1400" dirty="0" smtClean="0">
                <a:latin typeface="Bookman Old Style" pitchFamily="18" charset="0"/>
              </a:rPr>
              <a:t>other and has strong </a:t>
            </a:r>
            <a:r>
              <a:rPr lang="en-US" sz="1400" dirty="0">
                <a:latin typeface="Bookman Old Style" pitchFamily="18" charset="0"/>
              </a:rPr>
              <a:t>correlation. </a:t>
            </a:r>
            <a:endParaRPr lang="en-US" sz="1400" dirty="0" smtClean="0">
              <a:latin typeface="Bookman Old Style" pitchFamily="18" charset="0"/>
            </a:endParaRPr>
          </a:p>
          <a:p>
            <a:pPr marL="285750" indent="-285750" algn="just">
              <a:lnSpc>
                <a:spcPct val="150000"/>
              </a:lnSpc>
              <a:buFont typeface="Arial" pitchFamily="34" charset="0"/>
              <a:buChar char="•"/>
            </a:pPr>
            <a:r>
              <a:rPr lang="en-US" sz="1400" dirty="0" smtClean="0">
                <a:latin typeface="Bookman Old Style" pitchFamily="18" charset="0"/>
              </a:rPr>
              <a:t>Given </a:t>
            </a:r>
            <a:r>
              <a:rPr lang="en-US" sz="1400" dirty="0">
                <a:latin typeface="Bookman Old Style" pitchFamily="18" charset="0"/>
              </a:rPr>
              <a:t>the height, we can probably estimate the width; and vice versa. </a:t>
            </a:r>
            <a:endParaRPr lang="en-US" sz="1400" dirty="0" smtClean="0">
              <a:latin typeface="Bookman Old Style" pitchFamily="18" charset="0"/>
            </a:endParaRPr>
          </a:p>
          <a:p>
            <a:pPr algn="ctr">
              <a:lnSpc>
                <a:spcPct val="150000"/>
              </a:lnSpc>
            </a:pPr>
            <a:r>
              <a:rPr lang="en-US" sz="1400" b="1" dirty="0" smtClean="0">
                <a:solidFill>
                  <a:schemeClr val="accent6">
                    <a:lumMod val="75000"/>
                  </a:schemeClr>
                </a:solidFill>
                <a:latin typeface="Bookman Old Style" pitchFamily="18" charset="0"/>
              </a:rPr>
              <a:t>The </a:t>
            </a:r>
            <a:r>
              <a:rPr lang="en-US" sz="1400" b="1" dirty="0">
                <a:solidFill>
                  <a:schemeClr val="accent6">
                    <a:lumMod val="75000"/>
                  </a:schemeClr>
                </a:solidFill>
                <a:latin typeface="Bookman Old Style" pitchFamily="18" charset="0"/>
              </a:rPr>
              <a:t>shape of a fish can be described with a single </a:t>
            </a:r>
            <a:r>
              <a:rPr lang="en-US" sz="1400" b="1" dirty="0" smtClean="0">
                <a:solidFill>
                  <a:schemeClr val="accent6">
                    <a:lumMod val="75000"/>
                  </a:schemeClr>
                </a:solidFill>
                <a:latin typeface="Bookman Old Style" pitchFamily="18" charset="0"/>
              </a:rPr>
              <a:t>component.</a:t>
            </a:r>
          </a:p>
          <a:p>
            <a:pPr marL="285750" indent="-285750" algn="just">
              <a:lnSpc>
                <a:spcPct val="150000"/>
              </a:lnSpc>
              <a:buFont typeface="Arial" pitchFamily="34" charset="0"/>
              <a:buChar char="•"/>
            </a:pPr>
            <a:r>
              <a:rPr lang="en-US" sz="1400" dirty="0">
                <a:latin typeface="Bookman Old Style" pitchFamily="18" charset="0"/>
              </a:rPr>
              <a:t>W</a:t>
            </a:r>
            <a:r>
              <a:rPr lang="en-US" sz="1400" dirty="0" smtClean="0">
                <a:latin typeface="Bookman Old Style" pitchFamily="18" charset="0"/>
              </a:rPr>
              <a:t>e </a:t>
            </a:r>
            <a:r>
              <a:rPr lang="en-US" sz="1400" dirty="0">
                <a:latin typeface="Bookman Old Style" pitchFamily="18" charset="0"/>
              </a:rPr>
              <a:t>transform </a:t>
            </a:r>
            <a:r>
              <a:rPr lang="en-US" sz="1400" dirty="0" smtClean="0">
                <a:latin typeface="Bookman Old Style" pitchFamily="18" charset="0"/>
              </a:rPr>
              <a:t>the </a:t>
            </a:r>
            <a:r>
              <a:rPr lang="en-US" sz="1400" dirty="0">
                <a:latin typeface="Bookman Old Style" pitchFamily="18" charset="0"/>
              </a:rPr>
              <a:t>two original variables into two orthogonal (independent) </a:t>
            </a:r>
            <a:r>
              <a:rPr lang="en-US" sz="1400" dirty="0" smtClean="0">
                <a:latin typeface="Bookman Old Style" pitchFamily="18" charset="0"/>
              </a:rPr>
              <a:t>components. </a:t>
            </a:r>
          </a:p>
          <a:p>
            <a:pPr marL="285750" indent="-285750" algn="just">
              <a:lnSpc>
                <a:spcPct val="150000"/>
              </a:lnSpc>
              <a:buFont typeface="Arial" pitchFamily="34" charset="0"/>
              <a:buChar char="•"/>
            </a:pPr>
            <a:r>
              <a:rPr lang="en-US" sz="1400" dirty="0" smtClean="0">
                <a:latin typeface="Bookman Old Style" pitchFamily="18" charset="0"/>
              </a:rPr>
              <a:t>The </a:t>
            </a:r>
            <a:r>
              <a:rPr lang="en-US" sz="1400" dirty="0">
                <a:latin typeface="Bookman Old Style" pitchFamily="18" charset="0"/>
              </a:rPr>
              <a:t>first component (blue line) will explain most of the variation in the data. </a:t>
            </a:r>
            <a:endParaRPr lang="en-US" sz="1400" dirty="0" smtClean="0">
              <a:latin typeface="Bookman Old Style" pitchFamily="18" charset="0"/>
            </a:endParaRPr>
          </a:p>
          <a:p>
            <a:pPr marL="285750" indent="-285750" algn="just">
              <a:lnSpc>
                <a:spcPct val="150000"/>
              </a:lnSpc>
              <a:buFont typeface="Arial" pitchFamily="34" charset="0"/>
              <a:buChar char="•"/>
            </a:pPr>
            <a:r>
              <a:rPr lang="en-US" sz="1400" dirty="0" smtClean="0">
                <a:latin typeface="Bookman Old Style" pitchFamily="18" charset="0"/>
              </a:rPr>
              <a:t>The </a:t>
            </a:r>
            <a:r>
              <a:rPr lang="en-US" sz="1400" dirty="0">
                <a:latin typeface="Bookman Old Style" pitchFamily="18" charset="0"/>
              </a:rPr>
              <a:t>second component (dotted line) will explain the remaining variation. </a:t>
            </a:r>
            <a:endParaRPr lang="en-US" sz="1400" dirty="0" smtClean="0">
              <a:latin typeface="Bookman Old Style" pitchFamily="18" charset="0"/>
            </a:endParaRPr>
          </a:p>
          <a:p>
            <a:pPr algn="ctr">
              <a:lnSpc>
                <a:spcPct val="150000"/>
              </a:lnSpc>
            </a:pPr>
            <a:r>
              <a:rPr lang="en-US" sz="1400" b="1" dirty="0" smtClean="0">
                <a:solidFill>
                  <a:schemeClr val="accent6">
                    <a:lumMod val="75000"/>
                  </a:schemeClr>
                </a:solidFill>
                <a:latin typeface="Bookman Old Style" pitchFamily="18" charset="0"/>
              </a:rPr>
              <a:t>Both </a:t>
            </a:r>
            <a:r>
              <a:rPr lang="en-US" sz="1400" b="1" dirty="0">
                <a:solidFill>
                  <a:schemeClr val="accent6">
                    <a:lumMod val="75000"/>
                  </a:schemeClr>
                </a:solidFill>
                <a:latin typeface="Bookman Old Style" pitchFamily="18" charset="0"/>
              </a:rPr>
              <a:t>components are derived from both height and width.</a:t>
            </a:r>
          </a:p>
          <a:p>
            <a:pPr algn="just">
              <a:lnSpc>
                <a:spcPct val="150000"/>
              </a:lnSpc>
            </a:pPr>
            <a:r>
              <a:rPr lang="en-US" sz="1400" dirty="0">
                <a:latin typeface="Bookman Old Style" pitchFamily="18" charset="0"/>
              </a:rPr>
              <a:t>More intuitively, the first component line can be seen as the best-fit line that minimizes information loss. Alternatively, it can also be seen as the line that maximizes the variation; that is, it tries to explain as much of the variation in the dataset as possible.</a:t>
            </a:r>
          </a:p>
        </p:txBody>
      </p:sp>
    </p:spTree>
    <p:extLst>
      <p:ext uri="{BB962C8B-B14F-4D97-AF65-F5344CB8AC3E}">
        <p14:creationId xmlns:p14="http://schemas.microsoft.com/office/powerpoint/2010/main" val="174000766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061"/>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fld id="{F629EA5B-2E8A-4D9A-9FA6-A1396B98D810}" type="slidenum">
              <a:rPr lang="en-US" sz="1200" smtClean="0"/>
              <a:pPr eaLnBrk="1" hangingPunct="1"/>
              <a:t>37</a:t>
            </a:fld>
            <a:endParaRPr lang="en-US" sz="1200" smtClean="0"/>
          </a:p>
        </p:txBody>
      </p:sp>
      <p:sp>
        <p:nvSpPr>
          <p:cNvPr id="37891" name="Rectangle 2"/>
          <p:cNvSpPr>
            <a:spLocks noGrp="1" noChangeArrowheads="1"/>
          </p:cNvSpPr>
          <p:nvPr>
            <p:ph type="body" idx="1"/>
          </p:nvPr>
        </p:nvSpPr>
        <p:spPr>
          <a:xfrm>
            <a:off x="304800" y="1295400"/>
            <a:ext cx="8534400" cy="5257800"/>
          </a:xfrm>
        </p:spPr>
        <p:txBody>
          <a:bodyPr>
            <a:normAutofit/>
          </a:bodyPr>
          <a:lstStyle/>
          <a:p>
            <a:pPr eaLnBrk="1" hangingPunct="1">
              <a:lnSpc>
                <a:spcPct val="120000"/>
              </a:lnSpc>
            </a:pPr>
            <a:r>
              <a:rPr lang="en-US" sz="1800" dirty="0">
                <a:latin typeface="Bookman Old Style" pitchFamily="18" charset="0"/>
              </a:rPr>
              <a:t>Given N data vectors from n-dimensions, find k ≤ n orthogonal vectors (principal components) that can be best used to represent data </a:t>
            </a:r>
          </a:p>
          <a:p>
            <a:pPr lvl="1" eaLnBrk="1" hangingPunct="1">
              <a:lnSpc>
                <a:spcPct val="120000"/>
              </a:lnSpc>
            </a:pPr>
            <a:r>
              <a:rPr lang="en-US" sz="1800" dirty="0">
                <a:latin typeface="Bookman Old Style" pitchFamily="18" charset="0"/>
              </a:rPr>
              <a:t>Normalize input data: Each attribute falls within the same range</a:t>
            </a:r>
          </a:p>
          <a:p>
            <a:pPr lvl="1" eaLnBrk="1" hangingPunct="1">
              <a:lnSpc>
                <a:spcPct val="120000"/>
              </a:lnSpc>
            </a:pPr>
            <a:r>
              <a:rPr lang="en-US" sz="1800" dirty="0">
                <a:latin typeface="Bookman Old Style" pitchFamily="18" charset="0"/>
              </a:rPr>
              <a:t>Compute k orthonormal (unit) vectors, i.e., principal components</a:t>
            </a:r>
          </a:p>
          <a:p>
            <a:pPr lvl="1" eaLnBrk="1" hangingPunct="1">
              <a:lnSpc>
                <a:spcPct val="120000"/>
              </a:lnSpc>
            </a:pPr>
            <a:r>
              <a:rPr lang="en-US" sz="1800" dirty="0">
                <a:latin typeface="Bookman Old Style" pitchFamily="18" charset="0"/>
              </a:rPr>
              <a:t>Each input data (vector) is a linear combination of the k principal component vectors</a:t>
            </a:r>
          </a:p>
          <a:p>
            <a:pPr lvl="1" eaLnBrk="1" hangingPunct="1">
              <a:lnSpc>
                <a:spcPct val="120000"/>
              </a:lnSpc>
            </a:pPr>
            <a:r>
              <a:rPr lang="en-US" sz="1800" dirty="0">
                <a:latin typeface="Bookman Old Style" pitchFamily="18" charset="0"/>
                <a:sym typeface="Symbol" pitchFamily="18" charset="2"/>
              </a:rPr>
              <a:t>The principal components are sorted in order of decreasing “significance” or strength</a:t>
            </a:r>
          </a:p>
          <a:p>
            <a:pPr lvl="1" eaLnBrk="1" hangingPunct="1">
              <a:lnSpc>
                <a:spcPct val="120000"/>
              </a:lnSpc>
            </a:pPr>
            <a:r>
              <a:rPr lang="en-US" sz="1800" dirty="0">
                <a:latin typeface="Bookman Old Style" pitchFamily="18" charset="0"/>
                <a:sym typeface="Symbol" pitchFamily="18" charset="2"/>
              </a:rPr>
              <a:t>Since the components are sorted, the size of the data can be reduced by eliminating the weak components, i.e., those with low variance (i.e., using the strongest principal components, it is possible to reconstruct a good approximation of the original data)</a:t>
            </a:r>
          </a:p>
          <a:p>
            <a:pPr eaLnBrk="1" hangingPunct="1">
              <a:lnSpc>
                <a:spcPct val="120000"/>
              </a:lnSpc>
            </a:pPr>
            <a:r>
              <a:rPr lang="en-US" sz="1800" dirty="0">
                <a:latin typeface="Bookman Old Style" pitchFamily="18" charset="0"/>
              </a:rPr>
              <a:t>Works for numeric data only</a:t>
            </a:r>
          </a:p>
        </p:txBody>
      </p:sp>
      <p:sp>
        <p:nvSpPr>
          <p:cNvPr id="5" name="Title 1"/>
          <p:cNvSpPr txBox="1">
            <a:spLocks/>
          </p:cNvSpPr>
          <p:nvPr/>
        </p:nvSpPr>
        <p:spPr>
          <a:xfrm>
            <a:off x="0" y="0"/>
            <a:ext cx="9144000" cy="762000"/>
          </a:xfrm>
          <a:prstGeom prst="rect">
            <a:avLst/>
          </a:prstGeom>
          <a:solidFill>
            <a:srgbClr val="C00000"/>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smtClean="0">
                <a:solidFill>
                  <a:schemeClr val="bg1"/>
                </a:solidFill>
                <a:latin typeface="Bookman Old Style" pitchFamily="18" charset="0"/>
              </a:rPr>
              <a:t>Principal Component Analysis</a:t>
            </a:r>
            <a:endParaRPr lang="en-IN" sz="3200" dirty="0">
              <a:solidFill>
                <a:schemeClr val="bg1"/>
              </a:solidFill>
              <a:latin typeface="Bookman Old Style" pitchFamily="18" charset="0"/>
            </a:endParaRPr>
          </a:p>
        </p:txBody>
      </p:sp>
    </p:spTree>
    <p:extLst>
      <p:ext uri="{BB962C8B-B14F-4D97-AF65-F5344CB8AC3E}">
        <p14:creationId xmlns:p14="http://schemas.microsoft.com/office/powerpoint/2010/main" val="167501301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061"/>
          <p:cNvSpPr>
            <a:spLocks noGrp="1" noChangeArrowheads="1"/>
          </p:cNvSpPr>
          <p:nvPr>
            <p:ph type="sldNum"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fld id="{D55F3604-0D90-4E4F-B33B-D3C78EE44465}" type="slidenum">
              <a:rPr lang="en-US" sz="1200" smtClean="0"/>
              <a:pPr eaLnBrk="1" hangingPunct="1"/>
              <a:t>38</a:t>
            </a:fld>
            <a:endParaRPr lang="en-US" sz="1200" smtClean="0"/>
          </a:p>
        </p:txBody>
      </p:sp>
      <p:sp>
        <p:nvSpPr>
          <p:cNvPr id="32771" name="Rectangle 2"/>
          <p:cNvSpPr>
            <a:spLocks noGrp="1" noChangeArrowheads="1"/>
          </p:cNvSpPr>
          <p:nvPr>
            <p:ph type="title" idx="4294967295"/>
          </p:nvPr>
        </p:nvSpPr>
        <p:spPr>
          <a:xfrm>
            <a:off x="228600" y="228600"/>
            <a:ext cx="6629400" cy="838200"/>
          </a:xfrm>
        </p:spPr>
        <p:txBody>
          <a:bodyPr/>
          <a:lstStyle/>
          <a:p>
            <a:pPr eaLnBrk="1" hangingPunct="1"/>
            <a:r>
              <a:rPr lang="en-US" sz="4000" smtClean="0"/>
              <a:t>Wavelet Transformation</a:t>
            </a:r>
            <a:r>
              <a:rPr lang="en-US" sz="3200" smtClean="0"/>
              <a:t> </a:t>
            </a:r>
          </a:p>
        </p:txBody>
      </p:sp>
      <p:sp>
        <p:nvSpPr>
          <p:cNvPr id="32772" name="Rectangle 3"/>
          <p:cNvSpPr>
            <a:spLocks noGrp="1" noChangeArrowheads="1"/>
          </p:cNvSpPr>
          <p:nvPr>
            <p:ph type="body" idx="4294967295"/>
          </p:nvPr>
        </p:nvSpPr>
        <p:spPr>
          <a:xfrm>
            <a:off x="304800" y="1447800"/>
            <a:ext cx="8458200" cy="4933950"/>
          </a:xfrm>
        </p:spPr>
        <p:txBody>
          <a:bodyPr>
            <a:normAutofit/>
          </a:bodyPr>
          <a:lstStyle/>
          <a:p>
            <a:pPr>
              <a:lnSpc>
                <a:spcPct val="130000"/>
              </a:lnSpc>
            </a:pPr>
            <a:r>
              <a:rPr lang="en-US" sz="1800" dirty="0">
                <a:latin typeface="Bookman Old Style" pitchFamily="18" charset="0"/>
              </a:rPr>
              <a:t>Discrete wavelet transform (DWT) for linear signal processing, multi-resolution analysis</a:t>
            </a:r>
          </a:p>
          <a:p>
            <a:pPr>
              <a:lnSpc>
                <a:spcPct val="130000"/>
              </a:lnSpc>
            </a:pPr>
            <a:r>
              <a:rPr lang="en-US" sz="1800" dirty="0">
                <a:latin typeface="Bookman Old Style" pitchFamily="18" charset="0"/>
              </a:rPr>
              <a:t>Compressed approximation: store only a small fraction of the strongest of the wavelet coefficients</a:t>
            </a:r>
          </a:p>
          <a:p>
            <a:pPr>
              <a:lnSpc>
                <a:spcPct val="130000"/>
              </a:lnSpc>
            </a:pPr>
            <a:r>
              <a:rPr lang="en-US" sz="1800" dirty="0">
                <a:latin typeface="Bookman Old Style" pitchFamily="18" charset="0"/>
              </a:rPr>
              <a:t>Similar to discrete Fourier transform (DFT), but better </a:t>
            </a:r>
            <a:r>
              <a:rPr lang="en-US" sz="1800" dirty="0" err="1">
                <a:latin typeface="Bookman Old Style" pitchFamily="18" charset="0"/>
              </a:rPr>
              <a:t>lossy</a:t>
            </a:r>
            <a:r>
              <a:rPr lang="en-US" sz="1800" dirty="0">
                <a:latin typeface="Bookman Old Style" pitchFamily="18" charset="0"/>
              </a:rPr>
              <a:t> compression, localized in space</a:t>
            </a:r>
          </a:p>
          <a:p>
            <a:pPr>
              <a:lnSpc>
                <a:spcPct val="130000"/>
              </a:lnSpc>
            </a:pPr>
            <a:r>
              <a:rPr lang="en-US" sz="1800" dirty="0">
                <a:latin typeface="Bookman Old Style" pitchFamily="18" charset="0"/>
              </a:rPr>
              <a:t>Method:</a:t>
            </a:r>
          </a:p>
          <a:p>
            <a:pPr lvl="1">
              <a:lnSpc>
                <a:spcPct val="130000"/>
              </a:lnSpc>
            </a:pPr>
            <a:r>
              <a:rPr lang="en-US" sz="1800" dirty="0">
                <a:latin typeface="Bookman Old Style" pitchFamily="18" charset="0"/>
              </a:rPr>
              <a:t>Length, L, must be an integer power of 2 (padding with 0’s, when necessary)</a:t>
            </a:r>
          </a:p>
          <a:p>
            <a:pPr lvl="1">
              <a:lnSpc>
                <a:spcPct val="130000"/>
              </a:lnSpc>
            </a:pPr>
            <a:r>
              <a:rPr lang="en-US" sz="1800" dirty="0">
                <a:latin typeface="Bookman Old Style" pitchFamily="18" charset="0"/>
              </a:rPr>
              <a:t>Each transform has 2 functions: smoothing, difference</a:t>
            </a:r>
          </a:p>
          <a:p>
            <a:pPr lvl="1">
              <a:lnSpc>
                <a:spcPct val="130000"/>
              </a:lnSpc>
            </a:pPr>
            <a:r>
              <a:rPr lang="en-US" sz="1800" dirty="0">
                <a:latin typeface="Bookman Old Style" pitchFamily="18" charset="0"/>
              </a:rPr>
              <a:t>Applies to pairs of data, resulting in two set of data of length L/2</a:t>
            </a:r>
          </a:p>
          <a:p>
            <a:pPr lvl="1">
              <a:lnSpc>
                <a:spcPct val="130000"/>
              </a:lnSpc>
            </a:pPr>
            <a:r>
              <a:rPr lang="en-US" sz="1800" dirty="0">
                <a:latin typeface="Bookman Old Style" pitchFamily="18" charset="0"/>
              </a:rPr>
              <a:t>Applies two functions recursively, until reaches the desired length</a:t>
            </a:r>
          </a:p>
        </p:txBody>
      </p:sp>
      <p:grpSp>
        <p:nvGrpSpPr>
          <p:cNvPr id="32773" name="Group 4"/>
          <p:cNvGrpSpPr>
            <a:grpSpLocks/>
          </p:cNvGrpSpPr>
          <p:nvPr/>
        </p:nvGrpSpPr>
        <p:grpSpPr bwMode="auto">
          <a:xfrm>
            <a:off x="6553200" y="0"/>
            <a:ext cx="2590800" cy="1579563"/>
            <a:chOff x="3936" y="96"/>
            <a:chExt cx="1632" cy="995"/>
          </a:xfrm>
        </p:grpSpPr>
        <p:sp>
          <p:nvSpPr>
            <p:cNvPr id="32774" name="Rectangle 5"/>
            <p:cNvSpPr>
              <a:spLocks noChangeArrowheads="1"/>
            </p:cNvSpPr>
            <p:nvPr/>
          </p:nvSpPr>
          <p:spPr bwMode="auto">
            <a:xfrm>
              <a:off x="3936" y="96"/>
              <a:ext cx="1632" cy="960"/>
            </a:xfrm>
            <a:prstGeom prst="rect">
              <a:avLst/>
            </a:prstGeom>
            <a:solidFill>
              <a:schemeClr val="bg1"/>
            </a:solidFill>
            <a:ln w="9525">
              <a:solidFill>
                <a:schemeClr val="tx1"/>
              </a:solidFill>
              <a:miter lim="800000"/>
              <a:headEnd/>
              <a:tailEnd/>
            </a:ln>
          </p:spPr>
          <p:txBody>
            <a:bodyPr wrap="none" anchor="ctr"/>
            <a:lstStyle/>
            <a:p>
              <a:pPr algn="ctr"/>
              <a:r>
                <a:rPr lang="en-US"/>
                <a:t> </a:t>
              </a:r>
              <a:endParaRPr lang="en-US" sz="1600"/>
            </a:p>
            <a:p>
              <a:pPr algn="ctr"/>
              <a:endParaRPr lang="en-US"/>
            </a:p>
          </p:txBody>
        </p:sp>
        <p:sp>
          <p:nvSpPr>
            <p:cNvPr id="32775" name="Line 6"/>
            <p:cNvSpPr>
              <a:spLocks noChangeShapeType="1"/>
            </p:cNvSpPr>
            <p:nvPr/>
          </p:nvSpPr>
          <p:spPr bwMode="auto">
            <a:xfrm>
              <a:off x="3984" y="864"/>
              <a:ext cx="144"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IN"/>
            </a:p>
          </p:txBody>
        </p:sp>
        <p:sp>
          <p:nvSpPr>
            <p:cNvPr id="32776" name="Line 7"/>
            <p:cNvSpPr>
              <a:spLocks noChangeShapeType="1"/>
            </p:cNvSpPr>
            <p:nvPr/>
          </p:nvSpPr>
          <p:spPr bwMode="auto">
            <a:xfrm flipH="1" flipV="1">
              <a:off x="4128" y="288"/>
              <a:ext cx="0" cy="576"/>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IN"/>
            </a:p>
          </p:txBody>
        </p:sp>
        <p:sp>
          <p:nvSpPr>
            <p:cNvPr id="32777" name="Line 8"/>
            <p:cNvSpPr>
              <a:spLocks noChangeShapeType="1"/>
            </p:cNvSpPr>
            <p:nvPr/>
          </p:nvSpPr>
          <p:spPr bwMode="auto">
            <a:xfrm>
              <a:off x="4128" y="288"/>
              <a:ext cx="288"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IN"/>
            </a:p>
          </p:txBody>
        </p:sp>
        <p:sp>
          <p:nvSpPr>
            <p:cNvPr id="32778" name="Line 9"/>
            <p:cNvSpPr>
              <a:spLocks noChangeShapeType="1"/>
            </p:cNvSpPr>
            <p:nvPr/>
          </p:nvSpPr>
          <p:spPr bwMode="auto">
            <a:xfrm>
              <a:off x="4416" y="288"/>
              <a:ext cx="0" cy="576"/>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IN"/>
            </a:p>
          </p:txBody>
        </p:sp>
        <p:sp>
          <p:nvSpPr>
            <p:cNvPr id="32779" name="Line 10"/>
            <p:cNvSpPr>
              <a:spLocks noChangeShapeType="1"/>
            </p:cNvSpPr>
            <p:nvPr/>
          </p:nvSpPr>
          <p:spPr bwMode="auto">
            <a:xfrm>
              <a:off x="4416" y="864"/>
              <a:ext cx="192"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IN"/>
            </a:p>
          </p:txBody>
        </p:sp>
        <p:sp>
          <p:nvSpPr>
            <p:cNvPr id="32780" name="Line 11"/>
            <p:cNvSpPr>
              <a:spLocks noChangeShapeType="1"/>
            </p:cNvSpPr>
            <p:nvPr/>
          </p:nvSpPr>
          <p:spPr bwMode="auto">
            <a:xfrm>
              <a:off x="4848" y="864"/>
              <a:ext cx="96"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IN"/>
            </a:p>
          </p:txBody>
        </p:sp>
        <p:sp>
          <p:nvSpPr>
            <p:cNvPr id="32781" name="Line 12"/>
            <p:cNvSpPr>
              <a:spLocks noChangeShapeType="1"/>
            </p:cNvSpPr>
            <p:nvPr/>
          </p:nvSpPr>
          <p:spPr bwMode="auto">
            <a:xfrm flipV="1">
              <a:off x="4944" y="336"/>
              <a:ext cx="192" cy="528"/>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IN"/>
            </a:p>
          </p:txBody>
        </p:sp>
        <p:sp>
          <p:nvSpPr>
            <p:cNvPr id="32782" name="Line 13"/>
            <p:cNvSpPr>
              <a:spLocks noChangeShapeType="1"/>
            </p:cNvSpPr>
            <p:nvPr/>
          </p:nvSpPr>
          <p:spPr bwMode="auto">
            <a:xfrm>
              <a:off x="5136" y="336"/>
              <a:ext cx="96" cy="288"/>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IN"/>
            </a:p>
          </p:txBody>
        </p:sp>
        <p:sp>
          <p:nvSpPr>
            <p:cNvPr id="32783" name="Line 14"/>
            <p:cNvSpPr>
              <a:spLocks noChangeShapeType="1"/>
            </p:cNvSpPr>
            <p:nvPr/>
          </p:nvSpPr>
          <p:spPr bwMode="auto">
            <a:xfrm>
              <a:off x="5232" y="624"/>
              <a:ext cx="96" cy="288"/>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IN"/>
            </a:p>
          </p:txBody>
        </p:sp>
        <p:sp>
          <p:nvSpPr>
            <p:cNvPr id="32784" name="Line 15"/>
            <p:cNvSpPr>
              <a:spLocks noChangeShapeType="1"/>
            </p:cNvSpPr>
            <p:nvPr/>
          </p:nvSpPr>
          <p:spPr bwMode="auto">
            <a:xfrm flipV="1">
              <a:off x="5328" y="864"/>
              <a:ext cx="96" cy="48"/>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IN"/>
            </a:p>
          </p:txBody>
        </p:sp>
        <p:sp>
          <p:nvSpPr>
            <p:cNvPr id="32785" name="Line 16"/>
            <p:cNvSpPr>
              <a:spLocks noChangeShapeType="1"/>
            </p:cNvSpPr>
            <p:nvPr/>
          </p:nvSpPr>
          <p:spPr bwMode="auto">
            <a:xfrm>
              <a:off x="5424" y="864"/>
              <a:ext cx="96"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IN"/>
            </a:p>
          </p:txBody>
        </p:sp>
        <p:sp>
          <p:nvSpPr>
            <p:cNvPr id="32786" name="Rectangle 17"/>
            <p:cNvSpPr>
              <a:spLocks noChangeArrowheads="1"/>
            </p:cNvSpPr>
            <p:nvPr/>
          </p:nvSpPr>
          <p:spPr bwMode="auto">
            <a:xfrm>
              <a:off x="4080" y="864"/>
              <a:ext cx="45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a:t>Haar2</a:t>
              </a:r>
            </a:p>
          </p:txBody>
        </p:sp>
        <p:sp>
          <p:nvSpPr>
            <p:cNvPr id="32787" name="Rectangle 18"/>
            <p:cNvSpPr>
              <a:spLocks noChangeArrowheads="1"/>
            </p:cNvSpPr>
            <p:nvPr/>
          </p:nvSpPr>
          <p:spPr bwMode="auto">
            <a:xfrm>
              <a:off x="4752" y="864"/>
              <a:ext cx="775" cy="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nSpc>
                  <a:spcPct val="110000"/>
                </a:lnSpc>
                <a:spcBef>
                  <a:spcPct val="20000"/>
                </a:spcBef>
                <a:buClr>
                  <a:schemeClr val="folHlink"/>
                </a:buClr>
                <a:buSzPct val="60000"/>
                <a:buFont typeface="Wingdings" pitchFamily="2" charset="2"/>
                <a:buNone/>
              </a:pPr>
              <a:r>
                <a:rPr lang="en-US" sz="1600"/>
                <a:t>Daubechie4</a:t>
              </a:r>
            </a:p>
          </p:txBody>
        </p:sp>
      </p:grpSp>
    </p:spTree>
    <p:extLst>
      <p:ext uri="{BB962C8B-B14F-4D97-AF65-F5344CB8AC3E}">
        <p14:creationId xmlns:p14="http://schemas.microsoft.com/office/powerpoint/2010/main" val="334048381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061"/>
          <p:cNvSpPr>
            <a:spLocks noGrp="1" noChangeArrowheads="1"/>
          </p:cNvSpPr>
          <p:nvPr>
            <p:ph type="sldNum"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fld id="{515E8977-69A9-4A48-8C41-74766BF8E648}" type="slidenum">
              <a:rPr lang="en-US" sz="1200" smtClean="0"/>
              <a:pPr eaLnBrk="1" hangingPunct="1"/>
              <a:t>39</a:t>
            </a:fld>
            <a:endParaRPr lang="en-US" sz="1200" smtClean="0"/>
          </a:p>
        </p:txBody>
      </p:sp>
      <p:sp>
        <p:nvSpPr>
          <p:cNvPr id="33796" name="Rectangle 3"/>
          <p:cNvSpPr>
            <a:spLocks noGrp="1" noChangeArrowheads="1"/>
          </p:cNvSpPr>
          <p:nvPr>
            <p:ph type="body" idx="4294967295"/>
          </p:nvPr>
        </p:nvSpPr>
        <p:spPr/>
        <p:txBody>
          <a:bodyPr>
            <a:normAutofit/>
          </a:bodyPr>
          <a:lstStyle/>
          <a:p>
            <a:pPr>
              <a:lnSpc>
                <a:spcPct val="130000"/>
              </a:lnSpc>
            </a:pPr>
            <a:r>
              <a:rPr lang="en-US" sz="1800" dirty="0">
                <a:latin typeface="Bookman Old Style" pitchFamily="18" charset="0"/>
              </a:rPr>
              <a:t>Wavelets: A math tool for space-efficient hierarchical decomposition of functions </a:t>
            </a:r>
          </a:p>
          <a:p>
            <a:pPr>
              <a:lnSpc>
                <a:spcPct val="130000"/>
              </a:lnSpc>
            </a:pPr>
            <a:r>
              <a:rPr lang="en-US" sz="1800" dirty="0">
                <a:latin typeface="Bookman Old Style" pitchFamily="18" charset="0"/>
              </a:rPr>
              <a:t>S = [2, 2, 0, 2, 3, 5, 4, 4] can be transformed to S^ = [23/4, -11/4, 1/2, 0, 0, -1, -1, 0]</a:t>
            </a:r>
          </a:p>
          <a:p>
            <a:pPr>
              <a:lnSpc>
                <a:spcPct val="130000"/>
              </a:lnSpc>
            </a:pPr>
            <a:r>
              <a:rPr lang="en-US" sz="1800" dirty="0">
                <a:latin typeface="Bookman Old Style" pitchFamily="18" charset="0"/>
              </a:rPr>
              <a:t>Compression: many small detail coefficients can be replaced by 0’s, and only the significant coefficients are retained</a:t>
            </a:r>
          </a:p>
        </p:txBody>
      </p:sp>
      <p:pic>
        <p:nvPicPr>
          <p:cNvPr id="3379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4419600"/>
            <a:ext cx="7543800" cy="204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pic>
      <p:sp>
        <p:nvSpPr>
          <p:cNvPr id="6" name="Title 1"/>
          <p:cNvSpPr txBox="1">
            <a:spLocks/>
          </p:cNvSpPr>
          <p:nvPr/>
        </p:nvSpPr>
        <p:spPr>
          <a:xfrm>
            <a:off x="0" y="38100"/>
            <a:ext cx="9144000" cy="639762"/>
          </a:xfrm>
          <a:prstGeom prst="rect">
            <a:avLst/>
          </a:prstGeom>
          <a:solidFill>
            <a:srgbClr val="C00000"/>
          </a:solidFill>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IN" sz="3200" b="1" dirty="0" smtClean="0">
                <a:solidFill>
                  <a:schemeClr val="bg1"/>
                </a:solidFill>
                <a:latin typeface="Bookman Old Style" pitchFamily="18" charset="0"/>
              </a:rPr>
              <a:t> Wavelet decomposition</a:t>
            </a:r>
            <a:endParaRPr lang="en-IN" sz="3200" dirty="0">
              <a:solidFill>
                <a:schemeClr val="bg1"/>
              </a:solidFill>
              <a:latin typeface="Bookman Old Style" pitchFamily="18" charset="0"/>
            </a:endParaRPr>
          </a:p>
        </p:txBody>
      </p:sp>
    </p:spTree>
    <p:extLst>
      <p:ext uri="{BB962C8B-B14F-4D97-AF65-F5344CB8AC3E}">
        <p14:creationId xmlns:p14="http://schemas.microsoft.com/office/powerpoint/2010/main" val="4207573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9050"/>
            <a:ext cx="9144000" cy="715962"/>
          </a:xfrm>
          <a:solidFill>
            <a:srgbClr val="C00000"/>
          </a:solidFill>
        </p:spPr>
        <p:txBody>
          <a:bodyPr>
            <a:normAutofit/>
          </a:bodyPr>
          <a:lstStyle/>
          <a:p>
            <a:r>
              <a:rPr lang="en-US" sz="3200" b="1" dirty="0" smtClean="0">
                <a:solidFill>
                  <a:schemeClr val="bg1"/>
                </a:solidFill>
                <a:latin typeface="Bookman Old Style" pitchFamily="18" charset="0"/>
              </a:rPr>
              <a:t>Data Preparation</a:t>
            </a:r>
            <a:endParaRPr lang="en-IN" sz="3200" b="1" dirty="0">
              <a:solidFill>
                <a:schemeClr val="bg1"/>
              </a:solidFill>
              <a:latin typeface="Bookman Old Style" pitchFamily="18" charset="0"/>
            </a:endParaRPr>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4800" y="2514600"/>
            <a:ext cx="8289572"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3257172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
            <a:ext cx="9144000" cy="639762"/>
          </a:xfrm>
          <a:solidFill>
            <a:srgbClr val="C00000"/>
          </a:solidFill>
        </p:spPr>
        <p:txBody>
          <a:bodyPr>
            <a:normAutofit/>
          </a:bodyPr>
          <a:lstStyle/>
          <a:p>
            <a:r>
              <a:rPr lang="en-IN" sz="3200" b="1" dirty="0">
                <a:solidFill>
                  <a:schemeClr val="bg1"/>
                </a:solidFill>
                <a:latin typeface="Bookman Old Style" pitchFamily="18" charset="0"/>
              </a:rPr>
              <a:t> Attribute Subset </a:t>
            </a:r>
            <a:r>
              <a:rPr lang="en-IN" sz="3200" b="1" dirty="0" smtClean="0">
                <a:solidFill>
                  <a:schemeClr val="bg1"/>
                </a:solidFill>
                <a:latin typeface="Bookman Old Style" pitchFamily="18" charset="0"/>
              </a:rPr>
              <a:t>Selection</a:t>
            </a:r>
            <a:endParaRPr lang="en-IN" sz="3200" dirty="0">
              <a:solidFill>
                <a:schemeClr val="bg1"/>
              </a:solidFill>
              <a:latin typeface="Bookman Old Style" pitchFamily="18" charset="0"/>
            </a:endParaRPr>
          </a:p>
        </p:txBody>
      </p:sp>
      <p:sp>
        <p:nvSpPr>
          <p:cNvPr id="3" name="Content Placeholder 2"/>
          <p:cNvSpPr>
            <a:spLocks noGrp="1"/>
          </p:cNvSpPr>
          <p:nvPr>
            <p:ph idx="1"/>
          </p:nvPr>
        </p:nvSpPr>
        <p:spPr>
          <a:xfrm>
            <a:off x="457200" y="1371600"/>
            <a:ext cx="8229600" cy="4525963"/>
          </a:xfrm>
        </p:spPr>
        <p:txBody>
          <a:bodyPr>
            <a:normAutofit/>
          </a:bodyPr>
          <a:lstStyle/>
          <a:p>
            <a:pPr algn="just">
              <a:lnSpc>
                <a:spcPct val="200000"/>
              </a:lnSpc>
            </a:pPr>
            <a:r>
              <a:rPr lang="en-US" sz="1800" dirty="0" smtClean="0">
                <a:solidFill>
                  <a:srgbClr val="FF0000"/>
                </a:solidFill>
                <a:latin typeface="Bookman Old Style" pitchFamily="18" charset="0"/>
              </a:rPr>
              <a:t>Why </a:t>
            </a:r>
            <a:r>
              <a:rPr lang="en-US" sz="1800" dirty="0">
                <a:solidFill>
                  <a:srgbClr val="FF0000"/>
                </a:solidFill>
                <a:latin typeface="Bookman Old Style" pitchFamily="18" charset="0"/>
              </a:rPr>
              <a:t>attribute subset selection</a:t>
            </a:r>
          </a:p>
          <a:p>
            <a:pPr marL="0" indent="0" algn="just">
              <a:lnSpc>
                <a:spcPct val="200000"/>
              </a:lnSpc>
              <a:buNone/>
            </a:pPr>
            <a:r>
              <a:rPr lang="en-US" sz="1400" dirty="0">
                <a:latin typeface="Bookman Old Style" pitchFamily="18" charset="0"/>
              </a:rPr>
              <a:t>	</a:t>
            </a:r>
            <a:r>
              <a:rPr lang="en-US" sz="1400" dirty="0" smtClean="0">
                <a:latin typeface="Bookman Old Style" pitchFamily="18" charset="0"/>
              </a:rPr>
              <a:t>– </a:t>
            </a:r>
            <a:r>
              <a:rPr lang="en-US" sz="1400" dirty="0">
                <a:latin typeface="Bookman Old Style" pitchFamily="18" charset="0"/>
              </a:rPr>
              <a:t>Data sets for analysis may contain hundreds of attributes</a:t>
            </a:r>
            <a:r>
              <a:rPr lang="en-US" sz="1400" dirty="0" smtClean="0">
                <a:latin typeface="Bookman Old Style" pitchFamily="18" charset="0"/>
              </a:rPr>
              <a:t>, many </a:t>
            </a:r>
            <a:r>
              <a:rPr lang="en-US" sz="1400" dirty="0">
                <a:latin typeface="Bookman Old Style" pitchFamily="18" charset="0"/>
              </a:rPr>
              <a:t>of which may be irrelevant to the mining task </a:t>
            </a:r>
            <a:r>
              <a:rPr lang="en-US" sz="1400" dirty="0" smtClean="0">
                <a:latin typeface="Bookman Old Style" pitchFamily="18" charset="0"/>
              </a:rPr>
              <a:t>or redundant.</a:t>
            </a:r>
          </a:p>
          <a:p>
            <a:pPr marL="0" indent="0" algn="just">
              <a:lnSpc>
                <a:spcPct val="200000"/>
              </a:lnSpc>
              <a:buNone/>
            </a:pPr>
            <a:r>
              <a:rPr lang="en-US" sz="1400" dirty="0" smtClean="0">
                <a:latin typeface="Bookman Old Style" pitchFamily="18" charset="0"/>
              </a:rPr>
              <a:t>For </a:t>
            </a:r>
            <a:r>
              <a:rPr lang="en-US" sz="1400" dirty="0">
                <a:latin typeface="Bookman Old Style" pitchFamily="18" charset="0"/>
              </a:rPr>
              <a:t>example</a:t>
            </a:r>
            <a:r>
              <a:rPr lang="en-US" sz="1400" dirty="0" smtClean="0">
                <a:latin typeface="Bookman Old Style" pitchFamily="18" charset="0"/>
              </a:rPr>
              <a:t>,</a:t>
            </a:r>
          </a:p>
          <a:p>
            <a:pPr marL="0" indent="0" algn="just">
              <a:lnSpc>
                <a:spcPct val="200000"/>
              </a:lnSpc>
              <a:buNone/>
            </a:pPr>
            <a:r>
              <a:rPr lang="en-US" sz="1400" dirty="0">
                <a:latin typeface="Bookman Old Style" pitchFamily="18" charset="0"/>
              </a:rPr>
              <a:t>	</a:t>
            </a:r>
            <a:r>
              <a:rPr lang="en-US" sz="1400" dirty="0" smtClean="0">
                <a:latin typeface="Bookman Old Style" pitchFamily="18" charset="0"/>
              </a:rPr>
              <a:t> </a:t>
            </a:r>
            <a:r>
              <a:rPr lang="en-US" sz="1400" dirty="0">
                <a:latin typeface="Bookman Old Style" pitchFamily="18" charset="0"/>
              </a:rPr>
              <a:t>if the task is to classify customers as to whether or not they are </a:t>
            </a:r>
            <a:r>
              <a:rPr lang="en-US" sz="1400" dirty="0" smtClean="0">
                <a:latin typeface="Bookman Old Style" pitchFamily="18" charset="0"/>
              </a:rPr>
              <a:t>likely Data Reduction to </a:t>
            </a:r>
            <a:r>
              <a:rPr lang="en-US" sz="1400" dirty="0">
                <a:latin typeface="Bookman Old Style" pitchFamily="18" charset="0"/>
              </a:rPr>
              <a:t>purchase a popular new CD at </a:t>
            </a:r>
            <a:r>
              <a:rPr lang="en-US" sz="1400" i="1" dirty="0" err="1">
                <a:latin typeface="Bookman Old Style" pitchFamily="18" charset="0"/>
              </a:rPr>
              <a:t>AllElectronics</a:t>
            </a:r>
            <a:r>
              <a:rPr lang="en-US" sz="1400" dirty="0">
                <a:latin typeface="Bookman Old Style" pitchFamily="18" charset="0"/>
              </a:rPr>
              <a:t> when notified </a:t>
            </a:r>
            <a:r>
              <a:rPr lang="en-US" sz="1400" dirty="0" smtClean="0">
                <a:latin typeface="Bookman Old Style" pitchFamily="18" charset="0"/>
              </a:rPr>
              <a:t>of a sale, </a:t>
            </a:r>
            <a:r>
              <a:rPr lang="en-US" sz="1400" dirty="0">
                <a:latin typeface="Bookman Old Style" pitchFamily="18" charset="0"/>
              </a:rPr>
              <a:t>attributes such as the </a:t>
            </a:r>
            <a:r>
              <a:rPr lang="en-US" sz="1400" b="1" i="1" dirty="0">
                <a:solidFill>
                  <a:srgbClr val="0070C0"/>
                </a:solidFill>
                <a:latin typeface="Bookman Old Style" pitchFamily="18" charset="0"/>
              </a:rPr>
              <a:t>customer’s telephone number </a:t>
            </a:r>
            <a:r>
              <a:rPr lang="en-US" sz="1400" dirty="0">
                <a:latin typeface="Bookman Old Style" pitchFamily="18" charset="0"/>
              </a:rPr>
              <a:t>are </a:t>
            </a:r>
            <a:r>
              <a:rPr lang="en-US" sz="1400" dirty="0" smtClean="0">
                <a:latin typeface="Bookman Old Style" pitchFamily="18" charset="0"/>
              </a:rPr>
              <a:t>likely to </a:t>
            </a:r>
            <a:r>
              <a:rPr lang="en-US" sz="1400" dirty="0">
                <a:latin typeface="Bookman Old Style" pitchFamily="18" charset="0"/>
              </a:rPr>
              <a:t>be irrelevant, unlike attributes such as </a:t>
            </a:r>
            <a:r>
              <a:rPr lang="en-US" sz="1400" b="1" i="1" dirty="0">
                <a:solidFill>
                  <a:srgbClr val="0070C0"/>
                </a:solidFill>
                <a:latin typeface="Bookman Old Style" pitchFamily="18" charset="0"/>
              </a:rPr>
              <a:t>age </a:t>
            </a:r>
            <a:r>
              <a:rPr lang="en-US" sz="1400" dirty="0">
                <a:latin typeface="Bookman Old Style" pitchFamily="18" charset="0"/>
              </a:rPr>
              <a:t>or </a:t>
            </a:r>
            <a:r>
              <a:rPr lang="en-US" sz="1400" b="1" i="1" dirty="0">
                <a:solidFill>
                  <a:srgbClr val="0070C0"/>
                </a:solidFill>
                <a:latin typeface="Bookman Old Style" pitchFamily="18" charset="0"/>
              </a:rPr>
              <a:t>music taste</a:t>
            </a:r>
            <a:r>
              <a:rPr lang="en-US" sz="1400" dirty="0">
                <a:latin typeface="Bookman Old Style" pitchFamily="18" charset="0"/>
              </a:rPr>
              <a:t>.</a:t>
            </a:r>
            <a:endParaRPr lang="en-IN" sz="1400" dirty="0">
              <a:latin typeface="Bookman Old Style" pitchFamily="18" charset="0"/>
            </a:endParaRPr>
          </a:p>
        </p:txBody>
      </p:sp>
    </p:spTree>
    <p:extLst>
      <p:ext uri="{BB962C8B-B14F-4D97-AF65-F5344CB8AC3E}">
        <p14:creationId xmlns:p14="http://schemas.microsoft.com/office/powerpoint/2010/main" val="182317291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0845" y="1066800"/>
            <a:ext cx="9194846" cy="579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1"/>
          <p:cNvSpPr>
            <a:spLocks noGrp="1"/>
          </p:cNvSpPr>
          <p:nvPr>
            <p:ph type="title"/>
          </p:nvPr>
        </p:nvSpPr>
        <p:spPr>
          <a:xfrm>
            <a:off x="0" y="0"/>
            <a:ext cx="9144000" cy="804333"/>
          </a:xfrm>
          <a:solidFill>
            <a:srgbClr val="C00000"/>
          </a:solidFill>
        </p:spPr>
        <p:txBody>
          <a:bodyPr>
            <a:normAutofit/>
          </a:bodyPr>
          <a:lstStyle/>
          <a:p>
            <a:r>
              <a:rPr lang="en-IN" sz="3200" b="1" dirty="0">
                <a:solidFill>
                  <a:schemeClr val="bg1"/>
                </a:solidFill>
                <a:latin typeface="Bookman Old Style" pitchFamily="18" charset="0"/>
              </a:rPr>
              <a:t> Attribute Subset </a:t>
            </a:r>
            <a:r>
              <a:rPr lang="en-IN" sz="3200" b="1" dirty="0" smtClean="0">
                <a:solidFill>
                  <a:schemeClr val="bg1"/>
                </a:solidFill>
                <a:latin typeface="Bookman Old Style" pitchFamily="18" charset="0"/>
              </a:rPr>
              <a:t>Selection</a:t>
            </a:r>
            <a:endParaRPr lang="en-IN" sz="3200" dirty="0">
              <a:solidFill>
                <a:schemeClr val="bg1"/>
              </a:solidFill>
              <a:latin typeface="Bookman Old Style" pitchFamily="18" charset="0"/>
            </a:endParaRPr>
          </a:p>
        </p:txBody>
      </p:sp>
    </p:spTree>
    <p:extLst>
      <p:ext uri="{BB962C8B-B14F-4D97-AF65-F5344CB8AC3E}">
        <p14:creationId xmlns:p14="http://schemas.microsoft.com/office/powerpoint/2010/main" val="373996358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6477000"/>
          </a:xfrm>
        </p:spPr>
        <p:txBody>
          <a:bodyPr>
            <a:normAutofit lnSpcReduction="10000"/>
          </a:bodyPr>
          <a:lstStyle/>
          <a:p>
            <a:pPr marL="0" indent="0" algn="just">
              <a:lnSpc>
                <a:spcPct val="200000"/>
              </a:lnSpc>
              <a:buNone/>
            </a:pPr>
            <a:r>
              <a:rPr lang="en-IN" sz="1800" dirty="0" smtClean="0">
                <a:solidFill>
                  <a:srgbClr val="C00000"/>
                </a:solidFill>
                <a:latin typeface="Bookman Old Style" pitchFamily="18" charset="0"/>
              </a:rPr>
              <a:t>Attribute </a:t>
            </a:r>
            <a:r>
              <a:rPr lang="en-IN" sz="1800" dirty="0">
                <a:solidFill>
                  <a:srgbClr val="C00000"/>
                </a:solidFill>
                <a:latin typeface="Bookman Old Style" pitchFamily="18" charset="0"/>
              </a:rPr>
              <a:t>subset selection </a:t>
            </a:r>
            <a:r>
              <a:rPr lang="en-IN" sz="1600" dirty="0">
                <a:latin typeface="Bookman Old Style" pitchFamily="18" charset="0"/>
              </a:rPr>
              <a:t>(feature selection):</a:t>
            </a:r>
            <a:endParaRPr lang="en-IN" sz="1600" dirty="0" smtClean="0">
              <a:latin typeface="Bookman Old Style" pitchFamily="18" charset="0"/>
            </a:endParaRPr>
          </a:p>
          <a:p>
            <a:pPr marL="0" indent="0" algn="just">
              <a:lnSpc>
                <a:spcPct val="200000"/>
              </a:lnSpc>
              <a:buNone/>
            </a:pPr>
            <a:r>
              <a:rPr lang="en-IN" sz="1400" dirty="0" smtClean="0">
                <a:latin typeface="Bookman Old Style" pitchFamily="18" charset="0"/>
              </a:rPr>
              <a:t>	</a:t>
            </a:r>
            <a:r>
              <a:rPr lang="en-IN" sz="1400" dirty="0"/>
              <a:t> – </a:t>
            </a:r>
            <a:r>
              <a:rPr lang="en-US" sz="1400" dirty="0" smtClean="0">
                <a:latin typeface="Bookman Old Style" pitchFamily="18" charset="0"/>
              </a:rPr>
              <a:t>Reduce </a:t>
            </a:r>
            <a:r>
              <a:rPr lang="en-US" sz="1400" dirty="0">
                <a:latin typeface="Bookman Old Style" pitchFamily="18" charset="0"/>
              </a:rPr>
              <a:t>the data set size by removing irrelevant </a:t>
            </a:r>
            <a:r>
              <a:rPr lang="en-US" sz="1400" dirty="0" smtClean="0">
                <a:latin typeface="Bookman Old Style" pitchFamily="18" charset="0"/>
              </a:rPr>
              <a:t>or redundant attributes</a:t>
            </a:r>
          </a:p>
          <a:p>
            <a:pPr marL="0" indent="0" algn="just">
              <a:lnSpc>
                <a:spcPct val="200000"/>
              </a:lnSpc>
              <a:buNone/>
            </a:pPr>
            <a:r>
              <a:rPr lang="en-US" sz="1400" dirty="0" smtClean="0">
                <a:latin typeface="Bookman Old Style" pitchFamily="18" charset="0"/>
              </a:rPr>
              <a:t>	– </a:t>
            </a:r>
            <a:r>
              <a:rPr lang="en-US" sz="1400" b="1" dirty="0">
                <a:latin typeface="Bookman Old Style" pitchFamily="18" charset="0"/>
              </a:rPr>
              <a:t>Goal:</a:t>
            </a:r>
            <a:r>
              <a:rPr lang="en-US" sz="1400" dirty="0">
                <a:latin typeface="Bookman Old Style" pitchFamily="18" charset="0"/>
              </a:rPr>
              <a:t> select a minimum set of features (attributes) such </a:t>
            </a:r>
            <a:r>
              <a:rPr lang="en-US" sz="1400" dirty="0" smtClean="0">
                <a:latin typeface="Bookman Old Style" pitchFamily="18" charset="0"/>
              </a:rPr>
              <a:t>that the </a:t>
            </a:r>
            <a:r>
              <a:rPr lang="en-US" sz="1400" dirty="0">
                <a:latin typeface="Bookman Old Style" pitchFamily="18" charset="0"/>
              </a:rPr>
              <a:t>probability </a:t>
            </a:r>
            <a:r>
              <a:rPr lang="en-US" sz="1400" dirty="0" smtClean="0">
                <a:latin typeface="Bookman Old Style" pitchFamily="18" charset="0"/>
              </a:rPr>
              <a:t>	   distribution </a:t>
            </a:r>
            <a:r>
              <a:rPr lang="en-US" sz="1400" dirty="0">
                <a:latin typeface="Bookman Old Style" pitchFamily="18" charset="0"/>
              </a:rPr>
              <a:t>of different classes given </a:t>
            </a:r>
            <a:r>
              <a:rPr lang="en-US" sz="1400" dirty="0" smtClean="0">
                <a:latin typeface="Bookman Old Style" pitchFamily="18" charset="0"/>
              </a:rPr>
              <a:t>the values </a:t>
            </a:r>
            <a:r>
              <a:rPr lang="en-US" sz="1400" dirty="0">
                <a:latin typeface="Bookman Old Style" pitchFamily="18" charset="0"/>
              </a:rPr>
              <a:t>for those features is as close as </a:t>
            </a:r>
            <a:r>
              <a:rPr lang="en-US" sz="1400" dirty="0" smtClean="0">
                <a:latin typeface="Bookman Old Style" pitchFamily="18" charset="0"/>
              </a:rPr>
              <a:t>	   possible </a:t>
            </a:r>
            <a:r>
              <a:rPr lang="en-US" sz="1400" dirty="0">
                <a:latin typeface="Bookman Old Style" pitchFamily="18" charset="0"/>
              </a:rPr>
              <a:t>to </a:t>
            </a:r>
            <a:r>
              <a:rPr lang="en-US" sz="1400" dirty="0" smtClean="0">
                <a:latin typeface="Bookman Old Style" pitchFamily="18" charset="0"/>
              </a:rPr>
              <a:t>the original </a:t>
            </a:r>
            <a:r>
              <a:rPr lang="en-US" sz="1400" dirty="0">
                <a:latin typeface="Bookman Old Style" pitchFamily="18" charset="0"/>
              </a:rPr>
              <a:t>distribution given the values of all </a:t>
            </a:r>
            <a:r>
              <a:rPr lang="en-US" sz="1400" dirty="0" smtClean="0">
                <a:latin typeface="Bookman Old Style" pitchFamily="18" charset="0"/>
              </a:rPr>
              <a:t>features.</a:t>
            </a:r>
            <a:endParaRPr lang="en-US" sz="1400" dirty="0">
              <a:latin typeface="Bookman Old Style" pitchFamily="18" charset="0"/>
            </a:endParaRPr>
          </a:p>
          <a:p>
            <a:pPr marL="0" indent="0" algn="just">
              <a:lnSpc>
                <a:spcPct val="200000"/>
              </a:lnSpc>
              <a:buNone/>
            </a:pPr>
            <a:r>
              <a:rPr lang="en-US" sz="1400" dirty="0" smtClean="0">
                <a:latin typeface="Bookman Old Style" pitchFamily="18" charset="0"/>
              </a:rPr>
              <a:t>	– </a:t>
            </a:r>
            <a:r>
              <a:rPr lang="en-US" sz="1400" dirty="0">
                <a:latin typeface="Bookman Old Style" pitchFamily="18" charset="0"/>
              </a:rPr>
              <a:t>It reduces the number of attributes appearing in </a:t>
            </a:r>
            <a:r>
              <a:rPr lang="en-US" sz="1400" dirty="0" smtClean="0">
                <a:latin typeface="Bookman Old Style" pitchFamily="18" charset="0"/>
              </a:rPr>
              <a:t>the discovered </a:t>
            </a:r>
            <a:r>
              <a:rPr lang="en-US" sz="1400" dirty="0">
                <a:latin typeface="Bookman Old Style" pitchFamily="18" charset="0"/>
              </a:rPr>
              <a:t>patterns, </a:t>
            </a:r>
            <a:r>
              <a:rPr lang="en-US" sz="1400" dirty="0" smtClean="0">
                <a:latin typeface="Bookman Old Style" pitchFamily="18" charset="0"/>
              </a:rPr>
              <a:t>	    helping </a:t>
            </a:r>
            <a:r>
              <a:rPr lang="en-US" sz="1400" dirty="0">
                <a:latin typeface="Bookman Old Style" pitchFamily="18" charset="0"/>
              </a:rPr>
              <a:t>to make the patterns easier </a:t>
            </a:r>
            <a:r>
              <a:rPr lang="en-US" sz="1400" dirty="0" smtClean="0">
                <a:latin typeface="Bookman Old Style" pitchFamily="18" charset="0"/>
              </a:rPr>
              <a:t>to understand.</a:t>
            </a:r>
          </a:p>
          <a:p>
            <a:pPr marL="0" indent="0" algn="just">
              <a:lnSpc>
                <a:spcPct val="200000"/>
              </a:lnSpc>
              <a:buNone/>
            </a:pPr>
            <a:r>
              <a:rPr lang="en-US" sz="1800" dirty="0">
                <a:solidFill>
                  <a:srgbClr val="C00000"/>
                </a:solidFill>
                <a:latin typeface="Bookman Old Style" pitchFamily="18" charset="0"/>
              </a:rPr>
              <a:t>Heuristic methods: </a:t>
            </a:r>
            <a:endParaRPr lang="en-US" sz="1800" dirty="0" smtClean="0">
              <a:solidFill>
                <a:srgbClr val="C00000"/>
              </a:solidFill>
              <a:latin typeface="Bookman Old Style" pitchFamily="18" charset="0"/>
            </a:endParaRPr>
          </a:p>
          <a:p>
            <a:pPr marL="0" indent="0" algn="just">
              <a:lnSpc>
                <a:spcPct val="200000"/>
              </a:lnSpc>
              <a:buNone/>
            </a:pPr>
            <a:r>
              <a:rPr lang="en-US" sz="1400" dirty="0">
                <a:latin typeface="Bookman Old Style" pitchFamily="18" charset="0"/>
              </a:rPr>
              <a:t>	</a:t>
            </a:r>
            <a:r>
              <a:rPr lang="en-US" sz="1400" dirty="0" smtClean="0">
                <a:latin typeface="Bookman Old Style" pitchFamily="18" charset="0"/>
              </a:rPr>
              <a:t>– </a:t>
            </a:r>
            <a:r>
              <a:rPr lang="en-US" sz="1400" dirty="0">
                <a:latin typeface="Bookman Old Style" pitchFamily="18" charset="0"/>
              </a:rPr>
              <a:t>Step-wise forward selection </a:t>
            </a:r>
            <a:endParaRPr lang="en-US" sz="1400" dirty="0" smtClean="0">
              <a:latin typeface="Bookman Old Style" pitchFamily="18" charset="0"/>
            </a:endParaRPr>
          </a:p>
          <a:p>
            <a:pPr marL="0" indent="0" algn="just">
              <a:lnSpc>
                <a:spcPct val="200000"/>
              </a:lnSpc>
              <a:buNone/>
            </a:pPr>
            <a:r>
              <a:rPr lang="en-US" sz="1400" dirty="0">
                <a:latin typeface="Bookman Old Style" pitchFamily="18" charset="0"/>
              </a:rPr>
              <a:t>	</a:t>
            </a:r>
            <a:r>
              <a:rPr lang="en-US" sz="1400" dirty="0" smtClean="0">
                <a:latin typeface="Bookman Old Style" pitchFamily="18" charset="0"/>
              </a:rPr>
              <a:t>– </a:t>
            </a:r>
            <a:r>
              <a:rPr lang="en-US" sz="1400" dirty="0">
                <a:latin typeface="Bookman Old Style" pitchFamily="18" charset="0"/>
              </a:rPr>
              <a:t>Step-wise backward elimination </a:t>
            </a:r>
            <a:endParaRPr lang="en-US" sz="1400" dirty="0" smtClean="0">
              <a:latin typeface="Bookman Old Style" pitchFamily="18" charset="0"/>
            </a:endParaRPr>
          </a:p>
          <a:p>
            <a:pPr marL="0" indent="0" algn="just">
              <a:lnSpc>
                <a:spcPct val="200000"/>
              </a:lnSpc>
              <a:buNone/>
            </a:pPr>
            <a:r>
              <a:rPr lang="en-US" sz="1400" dirty="0">
                <a:latin typeface="Bookman Old Style" pitchFamily="18" charset="0"/>
              </a:rPr>
              <a:t>	</a:t>
            </a:r>
            <a:r>
              <a:rPr lang="en-US" sz="1400" dirty="0" smtClean="0">
                <a:latin typeface="Bookman Old Style" pitchFamily="18" charset="0"/>
              </a:rPr>
              <a:t>– </a:t>
            </a:r>
            <a:r>
              <a:rPr lang="en-US" sz="1400" dirty="0">
                <a:latin typeface="Bookman Old Style" pitchFamily="18" charset="0"/>
              </a:rPr>
              <a:t>Combining forward selection and backward elimination </a:t>
            </a:r>
            <a:endParaRPr lang="en-US" sz="1400" dirty="0" smtClean="0">
              <a:latin typeface="Bookman Old Style" pitchFamily="18" charset="0"/>
            </a:endParaRPr>
          </a:p>
          <a:p>
            <a:pPr marL="0" indent="0" algn="just">
              <a:lnSpc>
                <a:spcPct val="200000"/>
              </a:lnSpc>
              <a:buNone/>
            </a:pPr>
            <a:r>
              <a:rPr lang="en-US" sz="1400" dirty="0">
                <a:latin typeface="Bookman Old Style" pitchFamily="18" charset="0"/>
              </a:rPr>
              <a:t>	</a:t>
            </a:r>
            <a:r>
              <a:rPr lang="en-US" sz="1400" dirty="0" smtClean="0">
                <a:latin typeface="Bookman Old Style" pitchFamily="18" charset="0"/>
              </a:rPr>
              <a:t>– </a:t>
            </a:r>
            <a:r>
              <a:rPr lang="en-US" sz="1400" dirty="0">
                <a:latin typeface="Bookman Old Style" pitchFamily="18" charset="0"/>
              </a:rPr>
              <a:t>Decision-tree </a:t>
            </a:r>
            <a:r>
              <a:rPr lang="en-US" sz="1400" dirty="0" smtClean="0">
                <a:latin typeface="Bookman Old Style" pitchFamily="18" charset="0"/>
              </a:rPr>
              <a:t>induction</a:t>
            </a:r>
          </a:p>
          <a:p>
            <a:pPr marL="0" indent="0" algn="ctr">
              <a:lnSpc>
                <a:spcPct val="200000"/>
              </a:lnSpc>
              <a:buNone/>
            </a:pPr>
            <a:r>
              <a:rPr lang="en-US" sz="1500" b="1" dirty="0">
                <a:solidFill>
                  <a:srgbClr val="0070C0"/>
                </a:solidFill>
                <a:latin typeface="Bookman Old Style" pitchFamily="18" charset="0"/>
              </a:rPr>
              <a:t>greedy methods are effective in practice and may come close to estimating an optimal solution.</a:t>
            </a:r>
            <a:endParaRPr lang="en-IN" sz="1500" b="1" dirty="0">
              <a:solidFill>
                <a:srgbClr val="0070C0"/>
              </a:solidFill>
              <a:latin typeface="Bookman Old Style" pitchFamily="18" charset="0"/>
            </a:endParaRPr>
          </a:p>
        </p:txBody>
      </p:sp>
    </p:spTree>
    <p:extLst>
      <p:ext uri="{BB962C8B-B14F-4D97-AF65-F5344CB8AC3E}">
        <p14:creationId xmlns:p14="http://schemas.microsoft.com/office/powerpoint/2010/main" val="1008642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39762"/>
          </a:xfrm>
          <a:solidFill>
            <a:srgbClr val="C00000"/>
          </a:solidFill>
        </p:spPr>
        <p:txBody>
          <a:bodyPr>
            <a:normAutofit/>
          </a:bodyPr>
          <a:lstStyle/>
          <a:p>
            <a:r>
              <a:rPr lang="en-IN" sz="3200" b="1" dirty="0">
                <a:solidFill>
                  <a:schemeClr val="bg1"/>
                </a:solidFill>
                <a:latin typeface="Bookman Old Style" pitchFamily="18" charset="0"/>
              </a:rPr>
              <a:t>Numerosity Reduction</a:t>
            </a:r>
          </a:p>
        </p:txBody>
      </p:sp>
      <p:sp>
        <p:nvSpPr>
          <p:cNvPr id="3" name="Content Placeholder 2"/>
          <p:cNvSpPr>
            <a:spLocks noGrp="1"/>
          </p:cNvSpPr>
          <p:nvPr>
            <p:ph idx="1"/>
          </p:nvPr>
        </p:nvSpPr>
        <p:spPr>
          <a:xfrm>
            <a:off x="457200" y="1219200"/>
            <a:ext cx="8229600" cy="5562600"/>
          </a:xfrm>
        </p:spPr>
        <p:txBody>
          <a:bodyPr>
            <a:normAutofit lnSpcReduction="10000"/>
          </a:bodyPr>
          <a:lstStyle/>
          <a:p>
            <a:pPr>
              <a:lnSpc>
                <a:spcPct val="150000"/>
              </a:lnSpc>
            </a:pPr>
            <a:r>
              <a:rPr lang="en-US" sz="1400" dirty="0">
                <a:latin typeface="Bookman Old Style" pitchFamily="18" charset="0"/>
              </a:rPr>
              <a:t>The </a:t>
            </a:r>
            <a:r>
              <a:rPr lang="en-US" sz="1400" dirty="0" smtClean="0">
                <a:latin typeface="Bookman Old Style" pitchFamily="18" charset="0"/>
              </a:rPr>
              <a:t>Numerosity </a:t>
            </a:r>
            <a:r>
              <a:rPr lang="en-US" sz="1400" dirty="0">
                <a:latin typeface="Bookman Old Style" pitchFamily="18" charset="0"/>
              </a:rPr>
              <a:t>reduction reduces the original data volume and represents it in a much smaller </a:t>
            </a:r>
            <a:r>
              <a:rPr lang="en-US" sz="1400" dirty="0" smtClean="0">
                <a:latin typeface="Bookman Old Style" pitchFamily="18" charset="0"/>
              </a:rPr>
              <a:t>forms of data representations</a:t>
            </a:r>
          </a:p>
          <a:p>
            <a:pPr algn="just">
              <a:lnSpc>
                <a:spcPct val="150000"/>
              </a:lnSpc>
            </a:pPr>
            <a:r>
              <a:rPr lang="en-US" sz="1400" dirty="0">
                <a:latin typeface="Bookman Old Style" pitchFamily="18" charset="0"/>
              </a:rPr>
              <a:t>This technique includes two types parametric and non-parametric numerosity </a:t>
            </a:r>
            <a:r>
              <a:rPr lang="en-US" sz="1400" dirty="0" smtClean="0">
                <a:latin typeface="Bookman Old Style" pitchFamily="18" charset="0"/>
              </a:rPr>
              <a:t> reduction</a:t>
            </a:r>
            <a:r>
              <a:rPr lang="en-US" sz="1400" dirty="0">
                <a:latin typeface="Bookman Old Style" pitchFamily="18" charset="0"/>
              </a:rPr>
              <a:t>.</a:t>
            </a:r>
          </a:p>
          <a:p>
            <a:pPr marL="0" indent="0" algn="just">
              <a:lnSpc>
                <a:spcPct val="150000"/>
              </a:lnSpc>
              <a:buNone/>
            </a:pPr>
            <a:r>
              <a:rPr lang="en-US" sz="1400" b="1" dirty="0"/>
              <a:t> </a:t>
            </a:r>
            <a:r>
              <a:rPr lang="en-US" sz="1400" b="1" dirty="0" smtClean="0"/>
              <a:t>             </a:t>
            </a:r>
            <a:r>
              <a:rPr lang="en-US" sz="1400" dirty="0" smtClean="0">
                <a:latin typeface="Bookman Old Style" pitchFamily="18" charset="0"/>
              </a:rPr>
              <a:t>-</a:t>
            </a:r>
            <a:r>
              <a:rPr lang="en-US" sz="1400" b="1" dirty="0">
                <a:solidFill>
                  <a:srgbClr val="FF0000"/>
                </a:solidFill>
                <a:latin typeface="Bookman Old Style" pitchFamily="18" charset="0"/>
              </a:rPr>
              <a:t>Parametric:</a:t>
            </a:r>
            <a:r>
              <a:rPr lang="en-US" sz="1400" dirty="0">
                <a:latin typeface="Bookman Old Style" pitchFamily="18" charset="0"/>
              </a:rPr>
              <a:t> Parametric numerosity reduction incorporates storing only data parameters instead of the </a:t>
            </a:r>
            <a:r>
              <a:rPr lang="en-US" sz="1400" dirty="0" smtClean="0">
                <a:latin typeface="Bookman Old Style" pitchFamily="18" charset="0"/>
              </a:rPr>
              <a:t>original </a:t>
            </a:r>
            <a:r>
              <a:rPr lang="en-US" sz="1400" dirty="0">
                <a:latin typeface="Bookman Old Style" pitchFamily="18" charset="0"/>
              </a:rPr>
              <a:t>data</a:t>
            </a:r>
            <a:r>
              <a:rPr lang="en-US" sz="1400" dirty="0" smtClean="0">
                <a:latin typeface="Bookman Old Style" pitchFamily="18" charset="0"/>
              </a:rPr>
              <a:t>.</a:t>
            </a:r>
          </a:p>
          <a:p>
            <a:pPr marL="0" indent="0" algn="just">
              <a:lnSpc>
                <a:spcPct val="150000"/>
              </a:lnSpc>
              <a:buNone/>
            </a:pPr>
            <a:r>
              <a:rPr lang="en-US" sz="1400" dirty="0" smtClean="0">
                <a:solidFill>
                  <a:srgbClr val="0070C0"/>
                </a:solidFill>
                <a:latin typeface="Bookman Old Style" pitchFamily="18" charset="0"/>
              </a:rPr>
              <a:t>Methods: </a:t>
            </a:r>
            <a:r>
              <a:rPr lang="en-US" sz="1400" dirty="0">
                <a:solidFill>
                  <a:srgbClr val="0070C0"/>
                </a:solidFill>
                <a:latin typeface="Bookman Old Style" pitchFamily="18" charset="0"/>
              </a:rPr>
              <a:t>The </a:t>
            </a:r>
            <a:r>
              <a:rPr lang="en-IN" sz="1400" dirty="0">
                <a:solidFill>
                  <a:srgbClr val="0070C0"/>
                </a:solidFill>
                <a:latin typeface="Bookman Old Style" pitchFamily="18" charset="0"/>
              </a:rPr>
              <a:t>data are </a:t>
            </a:r>
            <a:r>
              <a:rPr lang="en-IN" sz="1400" dirty="0" smtClean="0">
                <a:solidFill>
                  <a:srgbClr val="0070C0"/>
                </a:solidFill>
                <a:latin typeface="Bookman Old Style" pitchFamily="18" charset="0"/>
              </a:rPr>
              <a:t>modelled </a:t>
            </a:r>
            <a:r>
              <a:rPr lang="en-IN" sz="1400" dirty="0">
                <a:solidFill>
                  <a:srgbClr val="0070C0"/>
                </a:solidFill>
                <a:latin typeface="Bookman Old Style" pitchFamily="18" charset="0"/>
              </a:rPr>
              <a:t>to fit a straight </a:t>
            </a:r>
            <a:r>
              <a:rPr lang="en-IN" sz="1400" dirty="0" smtClean="0">
                <a:solidFill>
                  <a:srgbClr val="0070C0"/>
                </a:solidFill>
                <a:latin typeface="Bookman Old Style" pitchFamily="18" charset="0"/>
              </a:rPr>
              <a:t>line</a:t>
            </a:r>
            <a:endParaRPr lang="en-US" sz="1400" dirty="0">
              <a:solidFill>
                <a:srgbClr val="0070C0"/>
              </a:solidFill>
              <a:latin typeface="Bookman Old Style" pitchFamily="18" charset="0"/>
            </a:endParaRPr>
          </a:p>
          <a:p>
            <a:pPr marL="0" indent="0" algn="just">
              <a:lnSpc>
                <a:spcPct val="150000"/>
              </a:lnSpc>
              <a:buNone/>
            </a:pPr>
            <a:r>
              <a:rPr lang="en-US" sz="1400" dirty="0">
                <a:latin typeface="Bookman Old Style" pitchFamily="18" charset="0"/>
              </a:rPr>
              <a:t>	</a:t>
            </a:r>
            <a:r>
              <a:rPr lang="en-US" sz="1400" dirty="0" smtClean="0">
                <a:latin typeface="Bookman Old Style" pitchFamily="18" charset="0"/>
              </a:rPr>
              <a:t>-</a:t>
            </a:r>
            <a:r>
              <a:rPr lang="en-IN" sz="1400" dirty="0" smtClean="0">
                <a:latin typeface="Bookman Old Style" pitchFamily="18" charset="0"/>
              </a:rPr>
              <a:t> </a:t>
            </a:r>
            <a:r>
              <a:rPr lang="en-IN" sz="1400" dirty="0">
                <a:latin typeface="Bookman Old Style" pitchFamily="18" charset="0"/>
              </a:rPr>
              <a:t>Regression </a:t>
            </a:r>
            <a:r>
              <a:rPr lang="en-IN" sz="1400" dirty="0" smtClean="0">
                <a:latin typeface="Bookman Old Style" pitchFamily="18" charset="0"/>
              </a:rPr>
              <a:t>(response and predictor variables)</a:t>
            </a:r>
            <a:endParaRPr lang="en-IN" sz="1400" dirty="0">
              <a:latin typeface="Bookman Old Style" pitchFamily="18" charset="0"/>
            </a:endParaRPr>
          </a:p>
          <a:p>
            <a:pPr marL="0" indent="0" algn="just">
              <a:lnSpc>
                <a:spcPct val="150000"/>
              </a:lnSpc>
              <a:buNone/>
            </a:pPr>
            <a:r>
              <a:rPr lang="en-IN" sz="1400" dirty="0">
                <a:latin typeface="Bookman Old Style" pitchFamily="18" charset="0"/>
              </a:rPr>
              <a:t>	</a:t>
            </a:r>
            <a:r>
              <a:rPr lang="en-IN" sz="1400" dirty="0" smtClean="0">
                <a:latin typeface="Bookman Old Style" pitchFamily="18" charset="0"/>
              </a:rPr>
              <a:t>- Log-Linear</a:t>
            </a:r>
          </a:p>
          <a:p>
            <a:pPr marL="0" indent="0" algn="just">
              <a:lnSpc>
                <a:spcPct val="150000"/>
              </a:lnSpc>
              <a:buNone/>
            </a:pPr>
            <a:r>
              <a:rPr lang="en-US" sz="1400" b="1" dirty="0">
                <a:latin typeface="Bookman Old Style" pitchFamily="18" charset="0"/>
              </a:rPr>
              <a:t>          -</a:t>
            </a:r>
            <a:r>
              <a:rPr lang="en-US" sz="1400" b="1" dirty="0">
                <a:solidFill>
                  <a:srgbClr val="FF0000"/>
                </a:solidFill>
                <a:latin typeface="Bookman Old Style" pitchFamily="18" charset="0"/>
              </a:rPr>
              <a:t>Non-Parametric:</a:t>
            </a:r>
            <a:r>
              <a:rPr lang="en-US" sz="1400" b="1" dirty="0">
                <a:latin typeface="Bookman Old Style" pitchFamily="18" charset="0"/>
              </a:rPr>
              <a:t> </a:t>
            </a:r>
            <a:r>
              <a:rPr lang="en-US" sz="1400" dirty="0">
                <a:latin typeface="Bookman Old Style" pitchFamily="18" charset="0"/>
              </a:rPr>
              <a:t>A non-parametric numerosity reduction technique does not assume any </a:t>
            </a:r>
            <a:r>
              <a:rPr lang="en-US" sz="1400" dirty="0" smtClean="0">
                <a:latin typeface="Bookman Old Style" pitchFamily="18" charset="0"/>
              </a:rPr>
              <a:t>model.</a:t>
            </a:r>
          </a:p>
          <a:p>
            <a:pPr marL="0" indent="0" algn="just">
              <a:lnSpc>
                <a:spcPct val="150000"/>
              </a:lnSpc>
              <a:buNone/>
            </a:pPr>
            <a:r>
              <a:rPr lang="en-US" sz="1400" dirty="0" smtClean="0">
                <a:solidFill>
                  <a:srgbClr val="0070C0"/>
                </a:solidFill>
                <a:latin typeface="Bookman Old Style" pitchFamily="18" charset="0"/>
              </a:rPr>
              <a:t>Techniques:</a:t>
            </a:r>
          </a:p>
          <a:p>
            <a:pPr marL="0" indent="0" algn="just">
              <a:lnSpc>
                <a:spcPct val="150000"/>
              </a:lnSpc>
              <a:buNone/>
            </a:pPr>
            <a:r>
              <a:rPr lang="en-US" sz="1400" dirty="0" smtClean="0">
                <a:latin typeface="Bookman Old Style" pitchFamily="18" charset="0"/>
              </a:rPr>
              <a:t>	- Histogram </a:t>
            </a:r>
          </a:p>
          <a:p>
            <a:pPr marL="0" indent="0" algn="just">
              <a:lnSpc>
                <a:spcPct val="150000"/>
              </a:lnSpc>
              <a:buNone/>
            </a:pPr>
            <a:r>
              <a:rPr lang="en-US" sz="1400" dirty="0">
                <a:latin typeface="Bookman Old Style" pitchFamily="18" charset="0"/>
              </a:rPr>
              <a:t>	</a:t>
            </a:r>
            <a:r>
              <a:rPr lang="en-US" sz="1400" dirty="0" smtClean="0">
                <a:latin typeface="Bookman Old Style" pitchFamily="18" charset="0"/>
              </a:rPr>
              <a:t>- Clustering </a:t>
            </a:r>
          </a:p>
          <a:p>
            <a:pPr marL="0" indent="0" algn="just">
              <a:lnSpc>
                <a:spcPct val="150000"/>
              </a:lnSpc>
              <a:buNone/>
            </a:pPr>
            <a:r>
              <a:rPr lang="en-US" sz="1400" dirty="0">
                <a:latin typeface="Bookman Old Style" pitchFamily="18" charset="0"/>
              </a:rPr>
              <a:t>	</a:t>
            </a:r>
            <a:r>
              <a:rPr lang="en-US" sz="1400" dirty="0" smtClean="0">
                <a:latin typeface="Bookman Old Style" pitchFamily="18" charset="0"/>
              </a:rPr>
              <a:t>- Sampling </a:t>
            </a:r>
          </a:p>
          <a:p>
            <a:pPr marL="0" indent="0" algn="just">
              <a:lnSpc>
                <a:spcPct val="150000"/>
              </a:lnSpc>
              <a:buNone/>
            </a:pPr>
            <a:r>
              <a:rPr lang="en-US" sz="1400" dirty="0">
                <a:latin typeface="Bookman Old Style" pitchFamily="18" charset="0"/>
              </a:rPr>
              <a:t>	</a:t>
            </a:r>
            <a:endParaRPr lang="en-IN" sz="1400" dirty="0">
              <a:latin typeface="Bookman Old Style" pitchFamily="18" charset="0"/>
            </a:endParaRPr>
          </a:p>
        </p:txBody>
      </p:sp>
    </p:spTree>
    <p:extLst>
      <p:ext uri="{BB962C8B-B14F-4D97-AF65-F5344CB8AC3E}">
        <p14:creationId xmlns:p14="http://schemas.microsoft.com/office/powerpoint/2010/main" val="1823154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5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fade">
                                      <p:cBhvr>
                                        <p:cTn id="57" dur="500"/>
                                        <p:tgtEl>
                                          <p:spTgt spid="3">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3">
                                            <p:txEl>
                                              <p:pRg st="11" end="11"/>
                                            </p:txEl>
                                          </p:spTgt>
                                        </p:tgtEl>
                                        <p:attrNameLst>
                                          <p:attrName>style.visibility</p:attrName>
                                        </p:attrNameLst>
                                      </p:cBhvr>
                                      <p:to>
                                        <p:strVal val="visible"/>
                                      </p:to>
                                    </p:set>
                                    <p:animEffect transition="in" filter="fade">
                                      <p:cBhvr>
                                        <p:cTn id="62"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
            <a:ext cx="9144000" cy="639762"/>
          </a:xfrm>
          <a:solidFill>
            <a:srgbClr val="C00000"/>
          </a:solidFill>
        </p:spPr>
        <p:txBody>
          <a:bodyPr>
            <a:normAutofit/>
          </a:bodyPr>
          <a:lstStyle/>
          <a:p>
            <a:r>
              <a:rPr lang="en-US" sz="3200" b="1" dirty="0" smtClean="0">
                <a:solidFill>
                  <a:schemeClr val="bg1"/>
                </a:solidFill>
                <a:latin typeface="Bookman Old Style" pitchFamily="18" charset="0"/>
              </a:rPr>
              <a:t>Histograms</a:t>
            </a:r>
            <a:endParaRPr lang="en-IN" sz="3200" b="1" dirty="0">
              <a:solidFill>
                <a:schemeClr val="bg1"/>
              </a:solidFill>
              <a:latin typeface="Bookman Old Style" pitchFamily="18" charset="0"/>
            </a:endParaRPr>
          </a:p>
        </p:txBody>
      </p:sp>
      <p:sp>
        <p:nvSpPr>
          <p:cNvPr id="3" name="Content Placeholder 2"/>
          <p:cNvSpPr>
            <a:spLocks noGrp="1"/>
          </p:cNvSpPr>
          <p:nvPr>
            <p:ph idx="1"/>
          </p:nvPr>
        </p:nvSpPr>
        <p:spPr>
          <a:xfrm>
            <a:off x="304800" y="838200"/>
            <a:ext cx="7924800" cy="3429000"/>
          </a:xfrm>
        </p:spPr>
        <p:txBody>
          <a:bodyPr>
            <a:normAutofit lnSpcReduction="10000"/>
          </a:bodyPr>
          <a:lstStyle/>
          <a:p>
            <a:pPr>
              <a:lnSpc>
                <a:spcPct val="150000"/>
              </a:lnSpc>
            </a:pPr>
            <a:r>
              <a:rPr lang="en-US" sz="1700" dirty="0">
                <a:latin typeface="Bookman Old Style" pitchFamily="18" charset="0"/>
              </a:rPr>
              <a:t>Divide data into buckets and store average (sum) for each bucket</a:t>
            </a:r>
          </a:p>
          <a:p>
            <a:pPr>
              <a:lnSpc>
                <a:spcPct val="150000"/>
              </a:lnSpc>
            </a:pPr>
            <a:r>
              <a:rPr lang="en-US" sz="1700" dirty="0">
                <a:latin typeface="Bookman Old Style" pitchFamily="18" charset="0"/>
              </a:rPr>
              <a:t>Partitioning rules:</a:t>
            </a:r>
          </a:p>
          <a:p>
            <a:pPr lvl="1">
              <a:lnSpc>
                <a:spcPct val="150000"/>
              </a:lnSpc>
            </a:pPr>
            <a:r>
              <a:rPr lang="en-US" sz="1700" dirty="0">
                <a:latin typeface="Bookman Old Style" pitchFamily="18" charset="0"/>
              </a:rPr>
              <a:t>Equal-width: equal bucket range</a:t>
            </a:r>
          </a:p>
          <a:p>
            <a:pPr lvl="1">
              <a:lnSpc>
                <a:spcPct val="150000"/>
              </a:lnSpc>
            </a:pPr>
            <a:r>
              <a:rPr lang="en-US" sz="1700" dirty="0">
                <a:latin typeface="Bookman Old Style" pitchFamily="18" charset="0"/>
              </a:rPr>
              <a:t>Equal-frequency (or </a:t>
            </a:r>
            <a:r>
              <a:rPr lang="en-US" sz="1700" dirty="0" smtClean="0">
                <a:latin typeface="Bookman Old Style" pitchFamily="18" charset="0"/>
              </a:rPr>
              <a:t>equal-depth</a:t>
            </a:r>
            <a:endParaRPr lang="en-US" sz="1700" dirty="0">
              <a:latin typeface="Bookman Old Style" pitchFamily="18" charset="0"/>
            </a:endParaRPr>
          </a:p>
          <a:p>
            <a:pPr marL="57150" indent="0">
              <a:lnSpc>
                <a:spcPct val="150000"/>
              </a:lnSpc>
              <a:buNone/>
            </a:pPr>
            <a:r>
              <a:rPr lang="en-US" sz="2100" dirty="0" smtClean="0">
                <a:latin typeface="Bookman Old Style" pitchFamily="18" charset="0"/>
              </a:rPr>
              <a:t>Example:</a:t>
            </a:r>
            <a:endParaRPr lang="en-US" sz="2100" dirty="0">
              <a:latin typeface="Bookman Old Style" pitchFamily="18" charset="0"/>
            </a:endParaRPr>
          </a:p>
          <a:p>
            <a:pPr marL="0" indent="0">
              <a:buNone/>
              <a:tabLst>
                <a:tab pos="1616075" algn="l"/>
              </a:tabLst>
            </a:pPr>
            <a:r>
              <a:rPr lang="en-IN" sz="1600" dirty="0">
                <a:latin typeface="Bookman Old Style" pitchFamily="18" charset="0"/>
              </a:rPr>
              <a:t>The following data are a list of </a:t>
            </a:r>
            <a:r>
              <a:rPr lang="en-IN" sz="1600" dirty="0" err="1">
                <a:latin typeface="Bookman Old Style" pitchFamily="18" charset="0"/>
              </a:rPr>
              <a:t>AllElectronics</a:t>
            </a:r>
            <a:r>
              <a:rPr lang="en-IN" sz="1600" dirty="0">
                <a:latin typeface="Bookman Old Style" pitchFamily="18" charset="0"/>
              </a:rPr>
              <a:t> prices for commonly sold items (rounded to the nearest dollar). The numbers have been sorted: 1, 1, 5, 5, 5, 5, 5, 8, 8, 10, 10, 10, 10, 12, 14, 14, 14, 15, 15, 15, 15, 15, 15, 18, 18, 18, 18, 18, 18, 18, 18, 20, 20, 20, 20, 20, 20, 20, 21, 21, 21, 21, 25, 25, 25, 25, 25, 28, 28, 30, 30, 30.</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343400"/>
            <a:ext cx="4953000"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4510104"/>
            <a:ext cx="3962400" cy="2315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02259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9050"/>
            <a:ext cx="9144000" cy="639762"/>
          </a:xfrm>
          <a:solidFill>
            <a:srgbClr val="C00000"/>
          </a:solidFill>
        </p:spPr>
        <p:txBody>
          <a:bodyPr>
            <a:normAutofit/>
          </a:bodyPr>
          <a:lstStyle/>
          <a:p>
            <a:r>
              <a:rPr lang="en-US" sz="3200" b="1" dirty="0" smtClean="0">
                <a:solidFill>
                  <a:schemeClr val="bg1"/>
                </a:solidFill>
                <a:latin typeface="Bookman Old Style" pitchFamily="18" charset="0"/>
              </a:rPr>
              <a:t>Clustering</a:t>
            </a:r>
            <a:endParaRPr lang="en-IN" sz="3200" b="1" dirty="0">
              <a:solidFill>
                <a:schemeClr val="bg1"/>
              </a:solidFill>
              <a:latin typeface="Bookman Old Style" pitchFamily="18" charset="0"/>
            </a:endParaRPr>
          </a:p>
        </p:txBody>
      </p:sp>
      <p:sp>
        <p:nvSpPr>
          <p:cNvPr id="3" name="Content Placeholder 2"/>
          <p:cNvSpPr>
            <a:spLocks noGrp="1"/>
          </p:cNvSpPr>
          <p:nvPr>
            <p:ph idx="1"/>
          </p:nvPr>
        </p:nvSpPr>
        <p:spPr>
          <a:xfrm>
            <a:off x="457200" y="1600200"/>
            <a:ext cx="3352800" cy="4525963"/>
          </a:xfrm>
        </p:spPr>
        <p:txBody>
          <a:bodyPr>
            <a:normAutofit/>
          </a:bodyPr>
          <a:lstStyle/>
          <a:p>
            <a:pPr>
              <a:lnSpc>
                <a:spcPct val="150000"/>
              </a:lnSpc>
            </a:pPr>
            <a:r>
              <a:rPr lang="en-US" sz="1400" dirty="0">
                <a:latin typeface="Bookman Old Style" pitchFamily="18" charset="0"/>
              </a:rPr>
              <a:t>Partition data set into clusters based on similarity, and store cluster representation (e.g., centroid and diameter) only</a:t>
            </a:r>
          </a:p>
          <a:p>
            <a:pPr>
              <a:lnSpc>
                <a:spcPct val="150000"/>
              </a:lnSpc>
            </a:pPr>
            <a:r>
              <a:rPr lang="en-US" sz="1400" dirty="0">
                <a:latin typeface="Bookman Old Style" pitchFamily="18" charset="0"/>
              </a:rPr>
              <a:t>Can be very effective if data is clustered but not if data is “smeared”</a:t>
            </a:r>
          </a:p>
          <a:p>
            <a:pPr>
              <a:lnSpc>
                <a:spcPct val="150000"/>
              </a:lnSpc>
            </a:pPr>
            <a:r>
              <a:rPr lang="en-US" sz="1400" dirty="0">
                <a:latin typeface="Bookman Old Style" pitchFamily="18" charset="0"/>
              </a:rPr>
              <a:t>Can have hierarchical clustering and be stored in multi-dimensional index tree </a:t>
            </a:r>
            <a:r>
              <a:rPr lang="en-US" sz="1400" dirty="0" smtClean="0">
                <a:latin typeface="Bookman Old Style" pitchFamily="18" charset="0"/>
              </a:rPr>
              <a:t>structures</a:t>
            </a:r>
            <a:endParaRPr lang="en-US" sz="1400" dirty="0">
              <a:latin typeface="Bookman Old Style" pitchFamily="18" charset="0"/>
            </a:endParaRPr>
          </a:p>
          <a:p>
            <a:endParaRPr lang="en-IN" dirty="0"/>
          </a:p>
        </p:txBody>
      </p:sp>
      <p:pic>
        <p:nvPicPr>
          <p:cNvPr id="1126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38600" y="2362200"/>
            <a:ext cx="4419274" cy="233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23520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266"/>
                                        </p:tgtEl>
                                        <p:attrNameLst>
                                          <p:attrName>style.visibility</p:attrName>
                                        </p:attrNameLst>
                                      </p:cBhvr>
                                      <p:to>
                                        <p:strVal val="visible"/>
                                      </p:to>
                                    </p:set>
                                    <p:animEffect transition="in" filter="fade">
                                      <p:cBhvr>
                                        <p:cTn id="22" dur="500"/>
                                        <p:tgtEl>
                                          <p:spTgt spid="112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
            <a:ext cx="9144000" cy="639762"/>
          </a:xfrm>
          <a:solidFill>
            <a:srgbClr val="C00000"/>
          </a:solidFill>
        </p:spPr>
        <p:txBody>
          <a:bodyPr>
            <a:noAutofit/>
          </a:bodyPr>
          <a:lstStyle/>
          <a:p>
            <a:r>
              <a:rPr lang="en-US" sz="3200" b="1" dirty="0" smtClean="0">
                <a:solidFill>
                  <a:schemeClr val="bg1"/>
                </a:solidFill>
                <a:latin typeface="Bookman Old Style" pitchFamily="18" charset="0"/>
              </a:rPr>
              <a:t>Sampling</a:t>
            </a:r>
            <a:endParaRPr lang="en-IN" sz="3200" b="1" dirty="0">
              <a:solidFill>
                <a:schemeClr val="bg1"/>
              </a:solidFill>
              <a:latin typeface="Bookman Old Style" pitchFamily="18" charset="0"/>
            </a:endParaRPr>
          </a:p>
        </p:txBody>
      </p:sp>
      <p:sp>
        <p:nvSpPr>
          <p:cNvPr id="3" name="Content Placeholder 2"/>
          <p:cNvSpPr>
            <a:spLocks noGrp="1"/>
          </p:cNvSpPr>
          <p:nvPr>
            <p:ph idx="1"/>
          </p:nvPr>
        </p:nvSpPr>
        <p:spPr>
          <a:xfrm>
            <a:off x="457200" y="2062758"/>
            <a:ext cx="3810000" cy="3342084"/>
          </a:xfrm>
        </p:spPr>
        <p:txBody>
          <a:bodyPr>
            <a:normAutofit/>
          </a:bodyPr>
          <a:lstStyle/>
          <a:p>
            <a:pPr>
              <a:lnSpc>
                <a:spcPct val="200000"/>
              </a:lnSpc>
            </a:pPr>
            <a:r>
              <a:rPr lang="en-US" sz="1400" dirty="0">
                <a:latin typeface="Bookman Old Style" pitchFamily="18" charset="0"/>
              </a:rPr>
              <a:t>it can reduce the large data set into a much smaller data sample</a:t>
            </a:r>
            <a:r>
              <a:rPr lang="en-US" sz="1400" dirty="0" smtClean="0">
                <a:latin typeface="Bookman Old Style" pitchFamily="18" charset="0"/>
              </a:rPr>
              <a:t>.</a:t>
            </a:r>
          </a:p>
          <a:p>
            <a:pPr>
              <a:lnSpc>
                <a:spcPct val="200000"/>
              </a:lnSpc>
            </a:pPr>
            <a:r>
              <a:rPr lang="en-US" sz="1400" dirty="0" smtClean="0">
                <a:latin typeface="Bookman Old Style" pitchFamily="18" charset="0"/>
              </a:rPr>
              <a:t>Sampling Methods:</a:t>
            </a:r>
          </a:p>
          <a:p>
            <a:pPr lvl="1">
              <a:lnSpc>
                <a:spcPct val="200000"/>
              </a:lnSpc>
            </a:pPr>
            <a:r>
              <a:rPr lang="en-US" sz="1400" dirty="0">
                <a:latin typeface="Bookman Old Style" pitchFamily="18" charset="0"/>
              </a:rPr>
              <a:t>Simple random sample without replacement (SRSWOR) of size </a:t>
            </a:r>
            <a:r>
              <a:rPr lang="en-US" sz="1400" dirty="0" smtClean="0">
                <a:latin typeface="Bookman Old Style" pitchFamily="18" charset="0"/>
              </a:rPr>
              <a:t>s</a:t>
            </a:r>
            <a:endParaRPr lang="en-US" sz="1400" dirty="0">
              <a:latin typeface="Bookman Old Style" pitchFamily="18" charset="0"/>
            </a:endParaRPr>
          </a:p>
          <a:p>
            <a:pPr lvl="1">
              <a:lnSpc>
                <a:spcPct val="200000"/>
              </a:lnSpc>
            </a:pPr>
            <a:r>
              <a:rPr lang="en-US" sz="1400" dirty="0">
                <a:latin typeface="Bookman Old Style" pitchFamily="18" charset="0"/>
              </a:rPr>
              <a:t>Simple random sample with replacement (SRSWR) of size s</a:t>
            </a:r>
            <a:endParaRPr lang="en-US" sz="1400" dirty="0" smtClean="0">
              <a:latin typeface="Bookman Old Style" pitchFamily="18" charset="0"/>
            </a:endParaRPr>
          </a:p>
          <a:p>
            <a:endParaRPr lang="en-IN"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1371600"/>
            <a:ext cx="3778723" cy="2109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01049" y="3733800"/>
            <a:ext cx="3673474" cy="2416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4917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0242"/>
                                        </p:tgtEl>
                                        <p:attrNameLst>
                                          <p:attrName>style.visibility</p:attrName>
                                        </p:attrNameLst>
                                      </p:cBhvr>
                                      <p:to>
                                        <p:strVal val="visible"/>
                                      </p:to>
                                    </p:set>
                                    <p:animEffect transition="in" filter="fade">
                                      <p:cBhvr>
                                        <p:cTn id="23" dur="500"/>
                                        <p:tgtEl>
                                          <p:spTgt spid="1024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0243"/>
                                        </p:tgtEl>
                                        <p:attrNameLst>
                                          <p:attrName>style.visibility</p:attrName>
                                        </p:attrNameLst>
                                      </p:cBhvr>
                                      <p:to>
                                        <p:strVal val="visible"/>
                                      </p:to>
                                    </p:set>
                                    <p:animEffect transition="in" filter="fade">
                                      <p:cBhvr>
                                        <p:cTn id="28" dur="500"/>
                                        <p:tgtEl>
                                          <p:spTgt spid="102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4000" cy="701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5439954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39762"/>
          </a:xfrm>
          <a:solidFill>
            <a:srgbClr val="C00000"/>
          </a:solidFill>
        </p:spPr>
        <p:txBody>
          <a:bodyPr>
            <a:normAutofit/>
          </a:bodyPr>
          <a:lstStyle/>
          <a:p>
            <a:r>
              <a:rPr lang="en-IN" sz="3200" b="1" dirty="0">
                <a:solidFill>
                  <a:schemeClr val="bg1"/>
                </a:solidFill>
                <a:latin typeface="Bookman Old Style" pitchFamily="18" charset="0"/>
              </a:rPr>
              <a:t>Data Cube Aggregation</a:t>
            </a:r>
            <a:endParaRPr lang="en-IN" sz="3200" dirty="0">
              <a:solidFill>
                <a:schemeClr val="bg1"/>
              </a:solidFill>
              <a:latin typeface="Bookman Old Style" pitchFamily="18" charset="0"/>
            </a:endParaRPr>
          </a:p>
        </p:txBody>
      </p:sp>
      <p:sp>
        <p:nvSpPr>
          <p:cNvPr id="3" name="Content Placeholder 2"/>
          <p:cNvSpPr>
            <a:spLocks noGrp="1"/>
          </p:cNvSpPr>
          <p:nvPr>
            <p:ph idx="1"/>
          </p:nvPr>
        </p:nvSpPr>
        <p:spPr>
          <a:xfrm>
            <a:off x="457200" y="1371600"/>
            <a:ext cx="8229600" cy="4525963"/>
          </a:xfrm>
        </p:spPr>
        <p:txBody>
          <a:bodyPr>
            <a:normAutofit/>
          </a:bodyPr>
          <a:lstStyle/>
          <a:p>
            <a:r>
              <a:rPr lang="en-US" sz="1400" dirty="0">
                <a:latin typeface="Bookman Old Style" pitchFamily="18" charset="0"/>
              </a:rPr>
              <a:t>This technique is used to </a:t>
            </a:r>
            <a:r>
              <a:rPr lang="en-US" sz="1400" dirty="0" smtClean="0">
                <a:latin typeface="Bookman Old Style" pitchFamily="18" charset="0"/>
              </a:rPr>
              <a:t>aggregate </a:t>
            </a:r>
            <a:r>
              <a:rPr lang="en-US" sz="1400" dirty="0">
                <a:latin typeface="Bookman Old Style" pitchFamily="18" charset="0"/>
              </a:rPr>
              <a:t>data in a simpler form. </a:t>
            </a:r>
            <a:endParaRPr lang="en-US" sz="1400" dirty="0" smtClean="0">
              <a:latin typeface="Bookman Old Style" pitchFamily="18" charset="0"/>
            </a:endParaRPr>
          </a:p>
          <a:p>
            <a:endParaRPr lang="en-US" sz="1400" dirty="0">
              <a:latin typeface="Bookman Old Style" pitchFamily="18" charset="0"/>
            </a:endParaRPr>
          </a:p>
          <a:p>
            <a:endParaRPr lang="en-IN" sz="1400" dirty="0">
              <a:latin typeface="Bookman Old Style" pitchFamily="18" charset="0"/>
            </a:endParaRP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8250" y="2476500"/>
            <a:ext cx="6667500" cy="293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36183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290"/>
                                        </p:tgtEl>
                                        <p:attrNameLst>
                                          <p:attrName>style.visibility</p:attrName>
                                        </p:attrNameLst>
                                      </p:cBhvr>
                                      <p:to>
                                        <p:strVal val="visible"/>
                                      </p:to>
                                    </p:set>
                                    <p:animEffect transition="in" filter="fade">
                                      <p:cBhvr>
                                        <p:cTn id="12" dur="500"/>
                                        <p:tgtEl>
                                          <p:spTgt spid="122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15962"/>
          </a:xfrm>
          <a:solidFill>
            <a:srgbClr val="C00000"/>
          </a:solidFill>
        </p:spPr>
        <p:txBody>
          <a:bodyPr>
            <a:normAutofit/>
          </a:bodyPr>
          <a:lstStyle/>
          <a:p>
            <a:r>
              <a:rPr lang="en-US" sz="3200" b="1" dirty="0" smtClean="0">
                <a:solidFill>
                  <a:schemeClr val="bg1"/>
                </a:solidFill>
                <a:latin typeface="Bookman Old Style" pitchFamily="18" charset="0"/>
              </a:rPr>
              <a:t>Data Compression</a:t>
            </a:r>
            <a:endParaRPr lang="en-IN" sz="3200" b="1" dirty="0">
              <a:solidFill>
                <a:schemeClr val="bg1"/>
              </a:solidFill>
              <a:latin typeface="Bookman Old Style" pitchFamily="18" charset="0"/>
            </a:endParaRPr>
          </a:p>
        </p:txBody>
      </p:sp>
      <p:sp>
        <p:nvSpPr>
          <p:cNvPr id="3" name="Content Placeholder 2"/>
          <p:cNvSpPr>
            <a:spLocks noGrp="1"/>
          </p:cNvSpPr>
          <p:nvPr>
            <p:ph idx="1"/>
          </p:nvPr>
        </p:nvSpPr>
        <p:spPr/>
        <p:txBody>
          <a:bodyPr>
            <a:normAutofit/>
          </a:bodyPr>
          <a:lstStyle/>
          <a:p>
            <a:pPr algn="just">
              <a:lnSpc>
                <a:spcPct val="150000"/>
              </a:lnSpc>
            </a:pPr>
            <a:r>
              <a:rPr lang="en-US" sz="1400" dirty="0">
                <a:latin typeface="Bookman Old Style" pitchFamily="18" charset="0"/>
              </a:rPr>
              <a:t>Data compression involves building a compact representation of information by removing redundancy and </a:t>
            </a:r>
            <a:r>
              <a:rPr lang="en-US" sz="1400" dirty="0" smtClean="0">
                <a:latin typeface="Bookman Old Style" pitchFamily="18" charset="0"/>
              </a:rPr>
              <a:t>representing </a:t>
            </a:r>
            <a:r>
              <a:rPr lang="en-US" sz="1400" dirty="0">
                <a:latin typeface="Bookman Old Style" pitchFamily="18" charset="0"/>
              </a:rPr>
              <a:t>data in binary form. </a:t>
            </a:r>
            <a:endParaRPr lang="en-US" sz="1400" dirty="0" smtClean="0">
              <a:latin typeface="Bookman Old Style" pitchFamily="18" charset="0"/>
            </a:endParaRPr>
          </a:p>
          <a:p>
            <a:endParaRPr lang="en-IN" sz="1400" dirty="0">
              <a:latin typeface="Bookman Old Style" pitchFamily="18" charset="0"/>
            </a:endParaRPr>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2743200"/>
            <a:ext cx="5372100" cy="3409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8570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314"/>
                                        </p:tgtEl>
                                        <p:attrNameLst>
                                          <p:attrName>style.visibility</p:attrName>
                                        </p:attrNameLst>
                                      </p:cBhvr>
                                      <p:to>
                                        <p:strVal val="visible"/>
                                      </p:to>
                                    </p:set>
                                    <p:animEffect transition="in" filter="fade">
                                      <p:cBhvr>
                                        <p:cTn id="12" dur="500"/>
                                        <p:tgtEl>
                                          <p:spTgt spid="133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
          </a:xfrm>
          <a:solidFill>
            <a:srgbClr val="C00000"/>
          </a:solidFill>
        </p:spPr>
        <p:txBody>
          <a:bodyPr>
            <a:normAutofit/>
          </a:bodyPr>
          <a:lstStyle/>
          <a:p>
            <a:r>
              <a:rPr lang="en-US" sz="3200" b="1" dirty="0" smtClean="0">
                <a:solidFill>
                  <a:schemeClr val="bg1"/>
                </a:solidFill>
                <a:latin typeface="Bookman Old Style" pitchFamily="18" charset="0"/>
              </a:rPr>
              <a:t>Data Pre-processing</a:t>
            </a:r>
            <a:endParaRPr lang="en-IN" sz="3200" b="1" dirty="0">
              <a:solidFill>
                <a:schemeClr val="bg1"/>
              </a:solidFill>
              <a:latin typeface="Bookman Old Style" pitchFamily="18" charset="0"/>
            </a:endParaRPr>
          </a:p>
        </p:txBody>
      </p:sp>
      <p:sp>
        <p:nvSpPr>
          <p:cNvPr id="6" name="Content Placeholder 5"/>
          <p:cNvSpPr>
            <a:spLocks noGrp="1"/>
          </p:cNvSpPr>
          <p:nvPr>
            <p:ph idx="1"/>
          </p:nvPr>
        </p:nvSpPr>
        <p:spPr>
          <a:xfrm>
            <a:off x="457200" y="762000"/>
            <a:ext cx="8229600" cy="5791200"/>
          </a:xfrm>
        </p:spPr>
        <p:txBody>
          <a:bodyPr>
            <a:normAutofit/>
          </a:bodyPr>
          <a:lstStyle/>
          <a:p>
            <a:pPr algn="just">
              <a:lnSpc>
                <a:spcPct val="150000"/>
              </a:lnSpc>
              <a:buClr>
                <a:srgbClr val="C00000"/>
              </a:buClr>
              <a:buFont typeface="Wingdings" pitchFamily="2" charset="2"/>
              <a:buChar char="§"/>
            </a:pPr>
            <a:r>
              <a:rPr lang="en-US" sz="1600" dirty="0">
                <a:solidFill>
                  <a:srgbClr val="002060"/>
                </a:solidFill>
                <a:latin typeface="Bookman Old Style" pitchFamily="18" charset="0"/>
              </a:rPr>
              <a:t>Data preprocessing is the process of transforming raw data into an understandable format</a:t>
            </a:r>
            <a:r>
              <a:rPr lang="en-US" sz="1600" dirty="0" smtClean="0">
                <a:solidFill>
                  <a:srgbClr val="002060"/>
                </a:solidFill>
                <a:latin typeface="Bookman Old Style" pitchFamily="18" charset="0"/>
              </a:rPr>
              <a:t>.</a:t>
            </a:r>
          </a:p>
          <a:p>
            <a:pPr marL="0" indent="0" algn="ctr">
              <a:buNone/>
            </a:pPr>
            <a:endParaRPr lang="en-US" sz="1600" dirty="0" smtClean="0">
              <a:solidFill>
                <a:srgbClr val="0070C0"/>
              </a:solidFill>
              <a:latin typeface="Bookman Old Style" pitchFamily="18" charset="0"/>
            </a:endParaRPr>
          </a:p>
          <a:p>
            <a:pPr>
              <a:lnSpc>
                <a:spcPct val="150000"/>
              </a:lnSpc>
              <a:buClr>
                <a:srgbClr val="C00000"/>
              </a:buClr>
              <a:buFont typeface="Wingdings" pitchFamily="2" charset="2"/>
              <a:buChar char="§"/>
            </a:pPr>
            <a:r>
              <a:rPr lang="en-US" sz="1600" dirty="0">
                <a:solidFill>
                  <a:srgbClr val="002060"/>
                </a:solidFill>
                <a:latin typeface="Bookman Old Style" pitchFamily="18" charset="0"/>
              </a:rPr>
              <a:t>Data in the real world is dirty</a:t>
            </a:r>
          </a:p>
          <a:p>
            <a:pPr lvl="1">
              <a:lnSpc>
                <a:spcPct val="150000"/>
              </a:lnSpc>
            </a:pPr>
            <a:r>
              <a:rPr lang="en-US" sz="1600" dirty="0">
                <a:solidFill>
                  <a:srgbClr val="FF0000"/>
                </a:solidFill>
                <a:latin typeface="Bookman Old Style" pitchFamily="18" charset="0"/>
              </a:rPr>
              <a:t>incomplete</a:t>
            </a:r>
            <a:r>
              <a:rPr lang="en-US" sz="1600" dirty="0">
                <a:solidFill>
                  <a:srgbClr val="002060"/>
                </a:solidFill>
                <a:latin typeface="Bookman Old Style" pitchFamily="18" charset="0"/>
              </a:rPr>
              <a:t>: </a:t>
            </a:r>
            <a:r>
              <a:rPr lang="en-US" sz="1600" dirty="0" smtClean="0">
                <a:solidFill>
                  <a:srgbClr val="002060"/>
                </a:solidFill>
                <a:latin typeface="Bookman Old Style" pitchFamily="18" charset="0"/>
              </a:rPr>
              <a:t>lacking </a:t>
            </a:r>
            <a:r>
              <a:rPr lang="en-US" sz="1600" dirty="0">
                <a:solidFill>
                  <a:srgbClr val="002060"/>
                </a:solidFill>
                <a:latin typeface="Bookman Old Style" pitchFamily="18" charset="0"/>
              </a:rPr>
              <a:t>attribute values, lacking certain attributes of interest, or containing only aggregate data</a:t>
            </a:r>
          </a:p>
          <a:p>
            <a:pPr lvl="2">
              <a:lnSpc>
                <a:spcPct val="150000"/>
              </a:lnSpc>
            </a:pPr>
            <a:r>
              <a:rPr lang="en-US" sz="1600" dirty="0">
                <a:solidFill>
                  <a:srgbClr val="002060"/>
                </a:solidFill>
                <a:latin typeface="Bookman Old Style" pitchFamily="18" charset="0"/>
              </a:rPr>
              <a:t>e.g., occupation=“ </a:t>
            </a:r>
            <a:r>
              <a:rPr lang="en-US" sz="1600" dirty="0" smtClean="0">
                <a:solidFill>
                  <a:srgbClr val="002060"/>
                </a:solidFill>
                <a:latin typeface="Bookman Old Style" pitchFamily="18" charset="0"/>
              </a:rPr>
              <a:t>” , patient record=“ ”</a:t>
            </a:r>
            <a:endParaRPr lang="en-US" sz="1600" dirty="0">
              <a:solidFill>
                <a:srgbClr val="002060"/>
              </a:solidFill>
              <a:latin typeface="Bookman Old Style" pitchFamily="18" charset="0"/>
            </a:endParaRPr>
          </a:p>
          <a:p>
            <a:pPr lvl="1">
              <a:lnSpc>
                <a:spcPct val="150000"/>
              </a:lnSpc>
            </a:pPr>
            <a:r>
              <a:rPr lang="en-US" sz="1600" dirty="0">
                <a:solidFill>
                  <a:srgbClr val="FF0000"/>
                </a:solidFill>
                <a:latin typeface="Bookman Old Style" pitchFamily="18" charset="0"/>
              </a:rPr>
              <a:t>noisy</a:t>
            </a:r>
            <a:r>
              <a:rPr lang="en-US" sz="1600" dirty="0">
                <a:solidFill>
                  <a:srgbClr val="002060"/>
                </a:solidFill>
                <a:latin typeface="Bookman Old Style" pitchFamily="18" charset="0"/>
              </a:rPr>
              <a:t>: containing errors or outliers</a:t>
            </a:r>
          </a:p>
          <a:p>
            <a:pPr lvl="2">
              <a:lnSpc>
                <a:spcPct val="150000"/>
              </a:lnSpc>
            </a:pPr>
            <a:r>
              <a:rPr lang="en-US" sz="1600" dirty="0">
                <a:solidFill>
                  <a:srgbClr val="002060"/>
                </a:solidFill>
                <a:latin typeface="Bookman Old Style" pitchFamily="18" charset="0"/>
              </a:rPr>
              <a:t>e.g., Salary=“-10”</a:t>
            </a:r>
          </a:p>
          <a:p>
            <a:pPr lvl="1">
              <a:lnSpc>
                <a:spcPct val="150000"/>
              </a:lnSpc>
            </a:pPr>
            <a:r>
              <a:rPr lang="en-US" sz="1600" dirty="0">
                <a:solidFill>
                  <a:srgbClr val="FF0000"/>
                </a:solidFill>
                <a:latin typeface="Bookman Old Style" pitchFamily="18" charset="0"/>
              </a:rPr>
              <a:t>inconsistent</a:t>
            </a:r>
            <a:r>
              <a:rPr lang="en-US" sz="1600" dirty="0">
                <a:solidFill>
                  <a:srgbClr val="002060"/>
                </a:solidFill>
                <a:latin typeface="Bookman Old Style" pitchFamily="18" charset="0"/>
              </a:rPr>
              <a:t>: containing discrepancies in codes or names</a:t>
            </a:r>
          </a:p>
          <a:p>
            <a:pPr lvl="2">
              <a:lnSpc>
                <a:spcPct val="150000"/>
              </a:lnSpc>
            </a:pPr>
            <a:r>
              <a:rPr lang="en-US" sz="1600" dirty="0">
                <a:solidFill>
                  <a:srgbClr val="002060"/>
                </a:solidFill>
                <a:latin typeface="Bookman Old Style" pitchFamily="18" charset="0"/>
              </a:rPr>
              <a:t>e.g., Age=“42” Birthday=“03/07/1997”</a:t>
            </a:r>
          </a:p>
          <a:p>
            <a:pPr lvl="2">
              <a:lnSpc>
                <a:spcPct val="150000"/>
              </a:lnSpc>
            </a:pPr>
            <a:r>
              <a:rPr lang="en-US" sz="1600" dirty="0">
                <a:solidFill>
                  <a:srgbClr val="002060"/>
                </a:solidFill>
                <a:latin typeface="Bookman Old Style" pitchFamily="18" charset="0"/>
              </a:rPr>
              <a:t>e.g., Was rating “1,2,3”, now rating “A, B, C”</a:t>
            </a:r>
          </a:p>
          <a:p>
            <a:pPr lvl="2">
              <a:lnSpc>
                <a:spcPct val="150000"/>
              </a:lnSpc>
            </a:pPr>
            <a:r>
              <a:rPr lang="en-US" sz="1600" dirty="0">
                <a:solidFill>
                  <a:srgbClr val="002060"/>
                </a:solidFill>
                <a:latin typeface="Bookman Old Style" pitchFamily="18" charset="0"/>
              </a:rPr>
              <a:t>e.g., discrepancy between duplicate records</a:t>
            </a:r>
          </a:p>
          <a:p>
            <a:pPr marL="0" indent="0" algn="ctr">
              <a:buNone/>
            </a:pPr>
            <a:endParaRPr lang="en-US" sz="1600" dirty="0">
              <a:solidFill>
                <a:srgbClr val="0070C0"/>
              </a:solidFill>
              <a:latin typeface="Bookman Old Style" pitchFamily="18" charset="0"/>
            </a:endParaRPr>
          </a:p>
          <a:p>
            <a:pPr marL="0" indent="0" algn="ctr">
              <a:buNone/>
            </a:pPr>
            <a:endParaRPr lang="en-US" sz="1800" dirty="0" smtClean="0">
              <a:solidFill>
                <a:srgbClr val="002060"/>
              </a:solidFill>
              <a:latin typeface="Bookman Old Style" pitchFamily="18" charset="0"/>
            </a:endParaRPr>
          </a:p>
          <a:p>
            <a:pPr marL="0" indent="0">
              <a:buNone/>
            </a:pPr>
            <a:endParaRPr lang="en-US" dirty="0"/>
          </a:p>
          <a:p>
            <a:endParaRPr lang="en-IN" dirty="0"/>
          </a:p>
        </p:txBody>
      </p:sp>
    </p:spTree>
    <p:extLst>
      <p:ext uri="{BB962C8B-B14F-4D97-AF65-F5344CB8AC3E}">
        <p14:creationId xmlns:p14="http://schemas.microsoft.com/office/powerpoint/2010/main" val="34594770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fade">
                                      <p:cBhvr>
                                        <p:cTn id="17" dur="500"/>
                                        <p:tgtEl>
                                          <p:spTgt spid="6">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4" end="4"/>
                                            </p:txEl>
                                          </p:spTgt>
                                        </p:tgtEl>
                                        <p:attrNameLst>
                                          <p:attrName>style.visibility</p:attrName>
                                        </p:attrNameLst>
                                      </p:cBhvr>
                                      <p:to>
                                        <p:strVal val="visible"/>
                                      </p:to>
                                    </p:set>
                                    <p:animEffect transition="in" filter="fade">
                                      <p:cBhvr>
                                        <p:cTn id="22" dur="500"/>
                                        <p:tgtEl>
                                          <p:spTgt spid="6">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animEffect transition="in" filter="fade">
                                      <p:cBhvr>
                                        <p:cTn id="27" dur="500"/>
                                        <p:tgtEl>
                                          <p:spTgt spid="6">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xEl>
                                              <p:pRg st="6" end="6"/>
                                            </p:txEl>
                                          </p:spTgt>
                                        </p:tgtEl>
                                        <p:attrNameLst>
                                          <p:attrName>style.visibility</p:attrName>
                                        </p:attrNameLst>
                                      </p:cBhvr>
                                      <p:to>
                                        <p:strVal val="visible"/>
                                      </p:to>
                                    </p:set>
                                    <p:animEffect transition="in" filter="fade">
                                      <p:cBhvr>
                                        <p:cTn id="32" dur="500"/>
                                        <p:tgtEl>
                                          <p:spTgt spid="6">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
                                            <p:txEl>
                                              <p:pRg st="7" end="7"/>
                                            </p:txEl>
                                          </p:spTgt>
                                        </p:tgtEl>
                                        <p:attrNameLst>
                                          <p:attrName>style.visibility</p:attrName>
                                        </p:attrNameLst>
                                      </p:cBhvr>
                                      <p:to>
                                        <p:strVal val="visible"/>
                                      </p:to>
                                    </p:set>
                                    <p:animEffect transition="in" filter="fade">
                                      <p:cBhvr>
                                        <p:cTn id="37" dur="500"/>
                                        <p:tgtEl>
                                          <p:spTgt spid="6">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6">
                                            <p:txEl>
                                              <p:pRg st="8" end="8"/>
                                            </p:txEl>
                                          </p:spTgt>
                                        </p:tgtEl>
                                        <p:attrNameLst>
                                          <p:attrName>style.visibility</p:attrName>
                                        </p:attrNameLst>
                                      </p:cBhvr>
                                      <p:to>
                                        <p:strVal val="visible"/>
                                      </p:to>
                                    </p:set>
                                    <p:animEffect transition="in" filter="fade">
                                      <p:cBhvr>
                                        <p:cTn id="42" dur="500"/>
                                        <p:tgtEl>
                                          <p:spTgt spid="6">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6">
                                            <p:txEl>
                                              <p:pRg st="9" end="9"/>
                                            </p:txEl>
                                          </p:spTgt>
                                        </p:tgtEl>
                                        <p:attrNameLst>
                                          <p:attrName>style.visibility</p:attrName>
                                        </p:attrNameLst>
                                      </p:cBhvr>
                                      <p:to>
                                        <p:strVal val="visible"/>
                                      </p:to>
                                    </p:set>
                                    <p:animEffect transition="in" filter="fade">
                                      <p:cBhvr>
                                        <p:cTn id="47" dur="500"/>
                                        <p:tgtEl>
                                          <p:spTgt spid="6">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6">
                                            <p:txEl>
                                              <p:pRg st="10" end="10"/>
                                            </p:txEl>
                                          </p:spTgt>
                                        </p:tgtEl>
                                        <p:attrNameLst>
                                          <p:attrName>style.visibility</p:attrName>
                                        </p:attrNameLst>
                                      </p:cBhvr>
                                      <p:to>
                                        <p:strVal val="visible"/>
                                      </p:to>
                                    </p:set>
                                    <p:animEffect transition="in" filter="fade">
                                      <p:cBhvr>
                                        <p:cTn id="52" dur="500"/>
                                        <p:tgtEl>
                                          <p:spTgt spid="6">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8575"/>
            <a:ext cx="9144000" cy="657225"/>
          </a:xfrm>
          <a:solidFill>
            <a:srgbClr val="C00000"/>
          </a:solidFill>
        </p:spPr>
        <p:txBody>
          <a:bodyPr>
            <a:normAutofit/>
          </a:bodyPr>
          <a:lstStyle/>
          <a:p>
            <a:r>
              <a:rPr lang="en-US" sz="3200" b="1" dirty="0">
                <a:solidFill>
                  <a:schemeClr val="bg1"/>
                </a:solidFill>
                <a:latin typeface="Bookman Old Style" pitchFamily="18" charset="0"/>
              </a:rPr>
              <a:t>Why Is Data Dirty?</a:t>
            </a:r>
            <a:endParaRPr lang="en-IN" sz="3200" b="1" dirty="0">
              <a:solidFill>
                <a:schemeClr val="bg1"/>
              </a:solidFill>
              <a:latin typeface="Bookman Old Style" pitchFamily="18" charset="0"/>
            </a:endParaRPr>
          </a:p>
        </p:txBody>
      </p:sp>
      <p:sp>
        <p:nvSpPr>
          <p:cNvPr id="3" name="Content Placeholder 2"/>
          <p:cNvSpPr>
            <a:spLocks noGrp="1"/>
          </p:cNvSpPr>
          <p:nvPr>
            <p:ph idx="1"/>
          </p:nvPr>
        </p:nvSpPr>
        <p:spPr>
          <a:xfrm>
            <a:off x="457200" y="1066800"/>
            <a:ext cx="8229600" cy="5410200"/>
          </a:xfrm>
        </p:spPr>
        <p:txBody>
          <a:bodyPr>
            <a:normAutofit/>
          </a:bodyPr>
          <a:lstStyle/>
          <a:p>
            <a:pPr>
              <a:lnSpc>
                <a:spcPct val="150000"/>
              </a:lnSpc>
              <a:buClr>
                <a:srgbClr val="C00000"/>
              </a:buClr>
            </a:pPr>
            <a:r>
              <a:rPr lang="en-US" sz="1600" dirty="0">
                <a:solidFill>
                  <a:srgbClr val="002060"/>
                </a:solidFill>
                <a:latin typeface="Bookman Old Style" pitchFamily="18" charset="0"/>
              </a:rPr>
              <a:t>Incomplete data may come from</a:t>
            </a:r>
          </a:p>
          <a:p>
            <a:pPr lvl="1">
              <a:lnSpc>
                <a:spcPct val="150000"/>
              </a:lnSpc>
            </a:pPr>
            <a:r>
              <a:rPr lang="en-US" sz="1600" dirty="0" smtClean="0">
                <a:solidFill>
                  <a:srgbClr val="002060"/>
                </a:solidFill>
                <a:latin typeface="Bookman Old Style" pitchFamily="18" charset="0"/>
              </a:rPr>
              <a:t>“Not applicable” data value when collected</a:t>
            </a:r>
          </a:p>
          <a:p>
            <a:pPr lvl="1">
              <a:lnSpc>
                <a:spcPct val="150000"/>
              </a:lnSpc>
            </a:pPr>
            <a:r>
              <a:rPr lang="en-US" sz="1600" dirty="0" smtClean="0">
                <a:solidFill>
                  <a:srgbClr val="002060"/>
                </a:solidFill>
                <a:latin typeface="Bookman Old Style" pitchFamily="18" charset="0"/>
              </a:rPr>
              <a:t>Different considerations between the time when the data was collected and when it is analyzed.</a:t>
            </a:r>
          </a:p>
          <a:p>
            <a:pPr lvl="1">
              <a:lnSpc>
                <a:spcPct val="150000"/>
              </a:lnSpc>
            </a:pPr>
            <a:r>
              <a:rPr lang="en-US" sz="1600" dirty="0" smtClean="0">
                <a:solidFill>
                  <a:srgbClr val="002060"/>
                </a:solidFill>
                <a:latin typeface="Bookman Old Style" pitchFamily="18" charset="0"/>
              </a:rPr>
              <a:t>Human/hardware/software problems</a:t>
            </a:r>
          </a:p>
          <a:p>
            <a:pPr>
              <a:lnSpc>
                <a:spcPct val="150000"/>
              </a:lnSpc>
              <a:buClr>
                <a:srgbClr val="C00000"/>
              </a:buClr>
            </a:pPr>
            <a:r>
              <a:rPr lang="en-US" sz="1600" dirty="0" smtClean="0">
                <a:solidFill>
                  <a:srgbClr val="002060"/>
                </a:solidFill>
                <a:latin typeface="Bookman Old Style" pitchFamily="18" charset="0"/>
              </a:rPr>
              <a:t>Noisy </a:t>
            </a:r>
            <a:r>
              <a:rPr lang="en-US" sz="1600" dirty="0">
                <a:solidFill>
                  <a:srgbClr val="002060"/>
                </a:solidFill>
                <a:latin typeface="Bookman Old Style" pitchFamily="18" charset="0"/>
              </a:rPr>
              <a:t>data (incorrect values) may come from</a:t>
            </a:r>
          </a:p>
          <a:p>
            <a:pPr lvl="1">
              <a:lnSpc>
                <a:spcPct val="150000"/>
              </a:lnSpc>
            </a:pPr>
            <a:r>
              <a:rPr lang="en-US" sz="1600" dirty="0" smtClean="0">
                <a:solidFill>
                  <a:srgbClr val="002060"/>
                </a:solidFill>
                <a:latin typeface="Bookman Old Style" pitchFamily="18" charset="0"/>
              </a:rPr>
              <a:t>Faulty data collection instruments</a:t>
            </a:r>
          </a:p>
          <a:p>
            <a:pPr lvl="1">
              <a:lnSpc>
                <a:spcPct val="150000"/>
              </a:lnSpc>
            </a:pPr>
            <a:r>
              <a:rPr lang="en-US" sz="1600" dirty="0" smtClean="0">
                <a:solidFill>
                  <a:srgbClr val="002060"/>
                </a:solidFill>
                <a:latin typeface="Bookman Old Style" pitchFamily="18" charset="0"/>
              </a:rPr>
              <a:t>Human or computer error at data entry</a:t>
            </a:r>
          </a:p>
          <a:p>
            <a:pPr lvl="1">
              <a:lnSpc>
                <a:spcPct val="150000"/>
              </a:lnSpc>
            </a:pPr>
            <a:r>
              <a:rPr lang="en-US" sz="1600" dirty="0" smtClean="0">
                <a:solidFill>
                  <a:srgbClr val="002060"/>
                </a:solidFill>
                <a:latin typeface="Bookman Old Style" pitchFamily="18" charset="0"/>
              </a:rPr>
              <a:t>Errors in data transmission</a:t>
            </a:r>
          </a:p>
          <a:p>
            <a:pPr>
              <a:lnSpc>
                <a:spcPct val="150000"/>
              </a:lnSpc>
              <a:buClr>
                <a:srgbClr val="C00000"/>
              </a:buClr>
            </a:pPr>
            <a:r>
              <a:rPr lang="en-US" sz="1600" dirty="0" smtClean="0">
                <a:solidFill>
                  <a:srgbClr val="002060"/>
                </a:solidFill>
                <a:latin typeface="Bookman Old Style" pitchFamily="18" charset="0"/>
              </a:rPr>
              <a:t>Inconsistent </a:t>
            </a:r>
            <a:r>
              <a:rPr lang="en-US" sz="1600" dirty="0">
                <a:solidFill>
                  <a:srgbClr val="002060"/>
                </a:solidFill>
                <a:latin typeface="Bookman Old Style" pitchFamily="18" charset="0"/>
              </a:rPr>
              <a:t>data may come from</a:t>
            </a:r>
          </a:p>
          <a:p>
            <a:pPr lvl="1">
              <a:lnSpc>
                <a:spcPct val="150000"/>
              </a:lnSpc>
            </a:pPr>
            <a:r>
              <a:rPr lang="en-US" sz="1600" dirty="0" smtClean="0">
                <a:solidFill>
                  <a:srgbClr val="002060"/>
                </a:solidFill>
                <a:latin typeface="Bookman Old Style" pitchFamily="18" charset="0"/>
              </a:rPr>
              <a:t>Different data sources</a:t>
            </a:r>
          </a:p>
          <a:p>
            <a:pPr lvl="1">
              <a:lnSpc>
                <a:spcPct val="150000"/>
              </a:lnSpc>
            </a:pPr>
            <a:r>
              <a:rPr lang="en-US" sz="1600" dirty="0" smtClean="0">
                <a:solidFill>
                  <a:srgbClr val="002060"/>
                </a:solidFill>
                <a:latin typeface="Bookman Old Style" pitchFamily="18" charset="0"/>
              </a:rPr>
              <a:t>Functional dependency violation (e.g., modify some linked data)</a:t>
            </a:r>
          </a:p>
          <a:p>
            <a:pPr>
              <a:lnSpc>
                <a:spcPct val="150000"/>
              </a:lnSpc>
              <a:buClr>
                <a:srgbClr val="C00000"/>
              </a:buClr>
            </a:pPr>
            <a:r>
              <a:rPr lang="en-US" sz="1600" dirty="0" smtClean="0">
                <a:solidFill>
                  <a:srgbClr val="002060"/>
                </a:solidFill>
                <a:latin typeface="Bookman Old Style" pitchFamily="18" charset="0"/>
              </a:rPr>
              <a:t>Duplicate </a:t>
            </a:r>
            <a:r>
              <a:rPr lang="en-US" sz="1600" dirty="0">
                <a:solidFill>
                  <a:srgbClr val="002060"/>
                </a:solidFill>
                <a:latin typeface="Bookman Old Style" pitchFamily="18" charset="0"/>
              </a:rPr>
              <a:t>records also need data cleaning</a:t>
            </a:r>
          </a:p>
          <a:p>
            <a:endParaRPr lang="en-IN" dirty="0"/>
          </a:p>
        </p:txBody>
      </p:sp>
    </p:spTree>
    <p:extLst>
      <p:ext uri="{BB962C8B-B14F-4D97-AF65-F5344CB8AC3E}">
        <p14:creationId xmlns:p14="http://schemas.microsoft.com/office/powerpoint/2010/main" val="42127484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5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fade">
                                      <p:cBhvr>
                                        <p:cTn id="57" dur="500"/>
                                        <p:tgtEl>
                                          <p:spTgt spid="3">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3">
                                            <p:txEl>
                                              <p:pRg st="11" end="11"/>
                                            </p:txEl>
                                          </p:spTgt>
                                        </p:tgtEl>
                                        <p:attrNameLst>
                                          <p:attrName>style.visibility</p:attrName>
                                        </p:attrNameLst>
                                      </p:cBhvr>
                                      <p:to>
                                        <p:strVal val="visible"/>
                                      </p:to>
                                    </p:set>
                                    <p:animEffect transition="in" filter="fade">
                                      <p:cBhvr>
                                        <p:cTn id="62"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5" y="9525"/>
            <a:ext cx="9067800" cy="639762"/>
          </a:xfrm>
          <a:solidFill>
            <a:srgbClr val="C00000"/>
          </a:solidFill>
        </p:spPr>
        <p:txBody>
          <a:bodyPr>
            <a:normAutofit fontScale="90000"/>
          </a:bodyPr>
          <a:lstStyle/>
          <a:p>
            <a:r>
              <a:rPr lang="en-US" sz="3600" b="1" dirty="0" smtClean="0">
                <a:solidFill>
                  <a:srgbClr val="C00000"/>
                </a:solidFill>
                <a:latin typeface="Bookman Old Style" pitchFamily="18" charset="0"/>
              </a:rPr>
              <a:t/>
            </a:r>
            <a:br>
              <a:rPr lang="en-US" sz="3600" b="1" dirty="0" smtClean="0">
                <a:solidFill>
                  <a:srgbClr val="C00000"/>
                </a:solidFill>
                <a:latin typeface="Bookman Old Style" pitchFamily="18" charset="0"/>
              </a:rPr>
            </a:br>
            <a:r>
              <a:rPr lang="en-US" sz="3600" b="1" dirty="0" smtClean="0">
                <a:solidFill>
                  <a:schemeClr val="bg1"/>
                </a:solidFill>
                <a:latin typeface="Bookman Old Style" pitchFamily="18" charset="0"/>
              </a:rPr>
              <a:t>Why </a:t>
            </a:r>
            <a:r>
              <a:rPr lang="en-US" sz="3600" b="1" dirty="0">
                <a:solidFill>
                  <a:schemeClr val="bg1"/>
                </a:solidFill>
                <a:latin typeface="Bookman Old Style" pitchFamily="18" charset="0"/>
              </a:rPr>
              <a:t>is Data pre-processing important?</a:t>
            </a:r>
            <a:r>
              <a:rPr lang="en-US" b="1" dirty="0">
                <a:solidFill>
                  <a:srgbClr val="C00000"/>
                </a:solidFill>
                <a:latin typeface="Bookman Old Style" pitchFamily="18" charset="0"/>
              </a:rPr>
              <a:t/>
            </a:r>
            <a:br>
              <a:rPr lang="en-US" b="1" dirty="0">
                <a:solidFill>
                  <a:srgbClr val="C00000"/>
                </a:solidFill>
                <a:latin typeface="Bookman Old Style" pitchFamily="18" charset="0"/>
              </a:rPr>
            </a:br>
            <a:endParaRPr lang="en-IN" dirty="0"/>
          </a:p>
        </p:txBody>
      </p:sp>
      <p:sp>
        <p:nvSpPr>
          <p:cNvPr id="3" name="Content Placeholder 2"/>
          <p:cNvSpPr>
            <a:spLocks noGrp="1"/>
          </p:cNvSpPr>
          <p:nvPr>
            <p:ph idx="1"/>
          </p:nvPr>
        </p:nvSpPr>
        <p:spPr>
          <a:xfrm>
            <a:off x="457200" y="990600"/>
            <a:ext cx="8229600" cy="5562600"/>
          </a:xfrm>
        </p:spPr>
        <p:txBody>
          <a:bodyPr>
            <a:normAutofit/>
          </a:bodyPr>
          <a:lstStyle/>
          <a:p>
            <a:pPr marL="0" indent="0" algn="ctr">
              <a:buNone/>
            </a:pPr>
            <a:r>
              <a:rPr lang="en-US" sz="1800" b="1" dirty="0" smtClean="0">
                <a:solidFill>
                  <a:srgbClr val="0070C0"/>
                </a:solidFill>
                <a:latin typeface="Bookman Old Style" pitchFamily="18" charset="0"/>
              </a:rPr>
              <a:t>Preprocessing </a:t>
            </a:r>
            <a:r>
              <a:rPr lang="en-US" sz="1800" b="1" dirty="0">
                <a:solidFill>
                  <a:srgbClr val="0070C0"/>
                </a:solidFill>
                <a:latin typeface="Bookman Old Style" pitchFamily="18" charset="0"/>
              </a:rPr>
              <a:t>of data is to check the data </a:t>
            </a:r>
            <a:r>
              <a:rPr lang="en-US" sz="1800" b="1" dirty="0" smtClean="0">
                <a:solidFill>
                  <a:srgbClr val="0070C0"/>
                </a:solidFill>
                <a:latin typeface="Bookman Old Style" pitchFamily="18" charset="0"/>
              </a:rPr>
              <a:t>quality</a:t>
            </a:r>
          </a:p>
          <a:p>
            <a:pPr marL="0" indent="0" algn="ctr">
              <a:buNone/>
            </a:pPr>
            <a:endParaRPr lang="en-US" sz="1600" b="1" dirty="0" smtClean="0">
              <a:solidFill>
                <a:srgbClr val="0070C0"/>
              </a:solidFill>
              <a:latin typeface="Bookman Old Style" pitchFamily="18" charset="0"/>
            </a:endParaRPr>
          </a:p>
          <a:p>
            <a:pPr marL="0" indent="0" algn="ctr">
              <a:buNone/>
            </a:pPr>
            <a:r>
              <a:rPr lang="en-US" sz="1600" b="1" dirty="0" smtClean="0">
                <a:solidFill>
                  <a:srgbClr val="C00000"/>
                </a:solidFill>
                <a:latin typeface="Bookman Old Style" pitchFamily="18" charset="0"/>
              </a:rPr>
              <a:t>No Quality data, no quality results!</a:t>
            </a:r>
          </a:p>
          <a:p>
            <a:pPr marL="0" indent="0" algn="ctr">
              <a:buNone/>
            </a:pPr>
            <a:endParaRPr lang="en-US" sz="1600" b="1" dirty="0">
              <a:solidFill>
                <a:srgbClr val="C00000"/>
              </a:solidFill>
              <a:latin typeface="Bookman Old Style" pitchFamily="18" charset="0"/>
            </a:endParaRPr>
          </a:p>
          <a:p>
            <a:pPr marL="0" indent="0" algn="ctr">
              <a:buNone/>
            </a:pPr>
            <a:r>
              <a:rPr lang="en-US" sz="1600" b="1" dirty="0" smtClean="0">
                <a:latin typeface="Bookman Old Style" pitchFamily="18" charset="0"/>
              </a:rPr>
              <a:t>Multidimensional view </a:t>
            </a:r>
            <a:r>
              <a:rPr lang="en-US" sz="1600" b="1" dirty="0">
                <a:solidFill>
                  <a:srgbClr val="0070C0"/>
                </a:solidFill>
                <a:latin typeface="Bookman Old Style" pitchFamily="18" charset="0"/>
              </a:rPr>
              <a:t>of data </a:t>
            </a:r>
            <a:r>
              <a:rPr lang="en-US" sz="1600" b="1" dirty="0" smtClean="0">
                <a:solidFill>
                  <a:srgbClr val="0070C0"/>
                </a:solidFill>
                <a:latin typeface="Bookman Old Style" pitchFamily="18" charset="0"/>
              </a:rPr>
              <a:t>quality</a:t>
            </a:r>
            <a:endParaRPr lang="en-US" sz="1600" b="1" dirty="0">
              <a:solidFill>
                <a:srgbClr val="0070C0"/>
              </a:solidFill>
              <a:latin typeface="Bookman Old Style" pitchFamily="18" charset="0"/>
            </a:endParaRPr>
          </a:p>
          <a:p>
            <a:pPr>
              <a:lnSpc>
                <a:spcPct val="200000"/>
              </a:lnSpc>
              <a:buClr>
                <a:srgbClr val="C00000"/>
              </a:buClr>
              <a:buFont typeface="Wingdings" pitchFamily="2" charset="2"/>
              <a:buChar char="§"/>
            </a:pPr>
            <a:r>
              <a:rPr lang="en-US" sz="1600" b="1" dirty="0">
                <a:solidFill>
                  <a:srgbClr val="FF0000"/>
                </a:solidFill>
                <a:latin typeface="Bookman Old Style" pitchFamily="18" charset="0"/>
              </a:rPr>
              <a:t>Accuracy</a:t>
            </a:r>
            <a:r>
              <a:rPr lang="en-US" sz="1600" dirty="0">
                <a:solidFill>
                  <a:srgbClr val="002060"/>
                </a:solidFill>
                <a:latin typeface="Bookman Old Style" pitchFamily="18" charset="0"/>
              </a:rPr>
              <a:t>: To check whether the data entered is correct or </a:t>
            </a:r>
            <a:r>
              <a:rPr lang="en-US" sz="1600" dirty="0" smtClean="0">
                <a:solidFill>
                  <a:srgbClr val="002060"/>
                </a:solidFill>
                <a:latin typeface="Bookman Old Style" pitchFamily="18" charset="0"/>
              </a:rPr>
              <a:t>not.</a:t>
            </a:r>
          </a:p>
          <a:p>
            <a:pPr>
              <a:lnSpc>
                <a:spcPct val="200000"/>
              </a:lnSpc>
              <a:buClr>
                <a:srgbClr val="C00000"/>
              </a:buClr>
              <a:buFont typeface="Wingdings" pitchFamily="2" charset="2"/>
              <a:buChar char="§"/>
            </a:pPr>
            <a:r>
              <a:rPr lang="en-US" sz="1600" b="1" dirty="0" smtClean="0">
                <a:solidFill>
                  <a:srgbClr val="FF0000"/>
                </a:solidFill>
                <a:latin typeface="Bookman Old Style" pitchFamily="18" charset="0"/>
              </a:rPr>
              <a:t>Completeness</a:t>
            </a:r>
            <a:r>
              <a:rPr lang="en-US" sz="1600" dirty="0">
                <a:solidFill>
                  <a:srgbClr val="002060"/>
                </a:solidFill>
                <a:latin typeface="Bookman Old Style" pitchFamily="18" charset="0"/>
              </a:rPr>
              <a:t>: To check whether the data is available or not </a:t>
            </a:r>
            <a:r>
              <a:rPr lang="en-US" sz="1600" dirty="0" smtClean="0">
                <a:solidFill>
                  <a:srgbClr val="002060"/>
                </a:solidFill>
                <a:latin typeface="Bookman Old Style" pitchFamily="18" charset="0"/>
              </a:rPr>
              <a:t>recorded.</a:t>
            </a:r>
          </a:p>
          <a:p>
            <a:pPr>
              <a:lnSpc>
                <a:spcPct val="200000"/>
              </a:lnSpc>
              <a:buClr>
                <a:srgbClr val="C00000"/>
              </a:buClr>
              <a:buFont typeface="Wingdings" pitchFamily="2" charset="2"/>
              <a:buChar char="§"/>
            </a:pPr>
            <a:r>
              <a:rPr lang="en-US" sz="1600" b="1" dirty="0" smtClean="0">
                <a:solidFill>
                  <a:srgbClr val="FF0000"/>
                </a:solidFill>
                <a:latin typeface="Bookman Old Style" pitchFamily="18" charset="0"/>
              </a:rPr>
              <a:t>Consistency</a:t>
            </a:r>
            <a:r>
              <a:rPr lang="en-US" sz="1600" b="1" dirty="0">
                <a:solidFill>
                  <a:srgbClr val="002060"/>
                </a:solidFill>
                <a:latin typeface="Bookman Old Style" pitchFamily="18" charset="0"/>
              </a:rPr>
              <a:t>:</a:t>
            </a:r>
            <a:r>
              <a:rPr lang="en-US" sz="1600" dirty="0">
                <a:solidFill>
                  <a:srgbClr val="002060"/>
                </a:solidFill>
                <a:latin typeface="Bookman Old Style" pitchFamily="18" charset="0"/>
              </a:rPr>
              <a:t> To check whether the same data is kept in all the places that do or do not </a:t>
            </a:r>
            <a:r>
              <a:rPr lang="en-US" sz="1600" dirty="0" smtClean="0">
                <a:solidFill>
                  <a:srgbClr val="002060"/>
                </a:solidFill>
                <a:latin typeface="Bookman Old Style" pitchFamily="18" charset="0"/>
              </a:rPr>
              <a:t>match.</a:t>
            </a:r>
          </a:p>
          <a:p>
            <a:pPr>
              <a:lnSpc>
                <a:spcPct val="200000"/>
              </a:lnSpc>
              <a:buClr>
                <a:srgbClr val="C00000"/>
              </a:buClr>
              <a:buFont typeface="Wingdings" pitchFamily="2" charset="2"/>
              <a:buChar char="§"/>
            </a:pPr>
            <a:r>
              <a:rPr lang="en-US" sz="1600" b="1" dirty="0" smtClean="0">
                <a:solidFill>
                  <a:srgbClr val="FF0000"/>
                </a:solidFill>
                <a:latin typeface="Bookman Old Style" pitchFamily="18" charset="0"/>
              </a:rPr>
              <a:t>Timeliness</a:t>
            </a:r>
            <a:r>
              <a:rPr lang="en-US" sz="1600" dirty="0">
                <a:solidFill>
                  <a:srgbClr val="002060"/>
                </a:solidFill>
                <a:latin typeface="Bookman Old Style" pitchFamily="18" charset="0"/>
              </a:rPr>
              <a:t>: The data should be updated </a:t>
            </a:r>
            <a:r>
              <a:rPr lang="en-US" sz="1600" dirty="0" smtClean="0">
                <a:solidFill>
                  <a:srgbClr val="002060"/>
                </a:solidFill>
                <a:latin typeface="Bookman Old Style" pitchFamily="18" charset="0"/>
              </a:rPr>
              <a:t>correctly.</a:t>
            </a:r>
          </a:p>
          <a:p>
            <a:pPr>
              <a:lnSpc>
                <a:spcPct val="200000"/>
              </a:lnSpc>
              <a:buClr>
                <a:srgbClr val="C00000"/>
              </a:buClr>
              <a:buFont typeface="Wingdings" pitchFamily="2" charset="2"/>
              <a:buChar char="§"/>
            </a:pPr>
            <a:r>
              <a:rPr lang="en-US" sz="1600" b="1" dirty="0" smtClean="0">
                <a:solidFill>
                  <a:srgbClr val="FF0000"/>
                </a:solidFill>
                <a:latin typeface="Bookman Old Style" pitchFamily="18" charset="0"/>
              </a:rPr>
              <a:t>Believability</a:t>
            </a:r>
            <a:r>
              <a:rPr lang="en-US" sz="1600" dirty="0">
                <a:solidFill>
                  <a:srgbClr val="002060"/>
                </a:solidFill>
                <a:latin typeface="Bookman Old Style" pitchFamily="18" charset="0"/>
              </a:rPr>
              <a:t>: The data should be </a:t>
            </a:r>
            <a:r>
              <a:rPr lang="en-US" sz="1600" dirty="0" smtClean="0">
                <a:solidFill>
                  <a:srgbClr val="002060"/>
                </a:solidFill>
                <a:latin typeface="Bookman Old Style" pitchFamily="18" charset="0"/>
              </a:rPr>
              <a:t>trustable.</a:t>
            </a:r>
          </a:p>
          <a:p>
            <a:pPr>
              <a:lnSpc>
                <a:spcPct val="200000"/>
              </a:lnSpc>
              <a:buClr>
                <a:srgbClr val="C00000"/>
              </a:buClr>
              <a:buFont typeface="Wingdings" pitchFamily="2" charset="2"/>
              <a:buChar char="§"/>
            </a:pPr>
            <a:r>
              <a:rPr lang="en-US" sz="1600" b="1" dirty="0" smtClean="0">
                <a:solidFill>
                  <a:srgbClr val="FF0000"/>
                </a:solidFill>
                <a:latin typeface="Bookman Old Style" pitchFamily="18" charset="0"/>
              </a:rPr>
              <a:t>Interpretability</a:t>
            </a:r>
            <a:r>
              <a:rPr lang="en-US" sz="1600" dirty="0">
                <a:solidFill>
                  <a:srgbClr val="002060"/>
                </a:solidFill>
                <a:latin typeface="Bookman Old Style" pitchFamily="18" charset="0"/>
              </a:rPr>
              <a:t>: The </a:t>
            </a:r>
            <a:r>
              <a:rPr lang="en-US" sz="1600" dirty="0" smtClean="0">
                <a:solidFill>
                  <a:srgbClr val="002060"/>
                </a:solidFill>
                <a:latin typeface="Bookman Old Style" pitchFamily="18" charset="0"/>
              </a:rPr>
              <a:t>understandability of </a:t>
            </a:r>
            <a:r>
              <a:rPr lang="en-US" sz="1600" dirty="0">
                <a:solidFill>
                  <a:srgbClr val="002060"/>
                </a:solidFill>
                <a:latin typeface="Bookman Old Style" pitchFamily="18" charset="0"/>
              </a:rPr>
              <a:t>the data.</a:t>
            </a:r>
          </a:p>
          <a:p>
            <a:endParaRPr lang="en-IN" dirty="0"/>
          </a:p>
        </p:txBody>
      </p:sp>
    </p:spTree>
    <p:extLst>
      <p:ext uri="{BB962C8B-B14F-4D97-AF65-F5344CB8AC3E}">
        <p14:creationId xmlns:p14="http://schemas.microsoft.com/office/powerpoint/2010/main" val="1276722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fade">
                                      <p:cBhvr>
                                        <p:cTn id="37" dur="500"/>
                                        <p:tgtEl>
                                          <p:spTgt spid="3">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fade">
                                      <p:cBhvr>
                                        <p:cTn id="42" dur="500"/>
                                        <p:tgtEl>
                                          <p:spTgt spid="3">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animEffect transition="in" filter="fade">
                                      <p:cBhvr>
                                        <p:cTn id="47"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24" y="0"/>
            <a:ext cx="9134475" cy="715962"/>
          </a:xfrm>
          <a:solidFill>
            <a:srgbClr val="C00000"/>
          </a:solidFill>
        </p:spPr>
        <p:txBody>
          <a:bodyPr>
            <a:normAutofit/>
          </a:bodyPr>
          <a:lstStyle/>
          <a:p>
            <a:r>
              <a:rPr lang="en-US" sz="3200" b="1" dirty="0" smtClean="0">
                <a:solidFill>
                  <a:schemeClr val="bg1"/>
                </a:solidFill>
                <a:latin typeface="Bookman Old Style" pitchFamily="18" charset="0"/>
              </a:rPr>
              <a:t>Example</a:t>
            </a:r>
            <a:endParaRPr lang="en-IN" sz="3200" b="1" dirty="0">
              <a:solidFill>
                <a:schemeClr val="bg1"/>
              </a:solidFill>
              <a:latin typeface="Bookman Old Style" pitchFamily="18" charset="0"/>
            </a:endParaRPr>
          </a:p>
        </p:txBody>
      </p:sp>
      <p:pic>
        <p:nvPicPr>
          <p:cNvPr id="921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09600" y="1371600"/>
            <a:ext cx="7903144" cy="3782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600980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9050"/>
            <a:ext cx="9144000" cy="715962"/>
          </a:xfrm>
          <a:solidFill>
            <a:srgbClr val="C00000"/>
          </a:solidFill>
        </p:spPr>
        <p:txBody>
          <a:bodyPr>
            <a:normAutofit/>
          </a:bodyPr>
          <a:lstStyle/>
          <a:p>
            <a:r>
              <a:rPr lang="en-US" sz="3200" b="1" dirty="0" smtClean="0">
                <a:solidFill>
                  <a:schemeClr val="bg1"/>
                </a:solidFill>
                <a:latin typeface="Bookman Old Style" pitchFamily="18" charset="0"/>
              </a:rPr>
              <a:t>Data Pre-processing Techniques</a:t>
            </a:r>
            <a:endParaRPr lang="en-IN" sz="3200" b="1" dirty="0">
              <a:solidFill>
                <a:schemeClr val="bg1"/>
              </a:solidFill>
              <a:latin typeface="Bookman Old Style" pitchFamily="18" charset="0"/>
            </a:endParaRPr>
          </a:p>
        </p:txBody>
      </p:sp>
      <p:pic>
        <p:nvPicPr>
          <p:cNvPr id="4101" name="Picture 5"/>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09800" y="1447800"/>
            <a:ext cx="5029200" cy="44464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4289412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8506</TotalTime>
  <Words>2931</Words>
  <Application>Microsoft Office PowerPoint</Application>
  <PresentationFormat>On-screen Show (4:3)</PresentationFormat>
  <Paragraphs>382</Paragraphs>
  <Slides>49</Slides>
  <Notes>6</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49</vt:i4>
      </vt:variant>
    </vt:vector>
  </HeadingPairs>
  <TitlesOfParts>
    <vt:vector size="51" baseType="lpstr">
      <vt:lpstr>Office Theme</vt:lpstr>
      <vt:lpstr>Equation</vt:lpstr>
      <vt:lpstr>Data-Preprocessing: Begin before you think you’re ready…</vt:lpstr>
      <vt:lpstr>DATA</vt:lpstr>
      <vt:lpstr>PowerPoint Presentation</vt:lpstr>
      <vt:lpstr>Data Preparation</vt:lpstr>
      <vt:lpstr>Data Pre-processing</vt:lpstr>
      <vt:lpstr>Why Is Data Dirty?</vt:lpstr>
      <vt:lpstr> Why is Data pre-processing important? </vt:lpstr>
      <vt:lpstr>Example</vt:lpstr>
      <vt:lpstr>Data Pre-processing Techniques</vt:lpstr>
      <vt:lpstr>Data Cleaning</vt:lpstr>
      <vt:lpstr>Missing Data</vt:lpstr>
      <vt:lpstr>Example</vt:lpstr>
      <vt:lpstr>PowerPoint Presentation</vt:lpstr>
      <vt:lpstr> How to Handle Missing Data? </vt:lpstr>
      <vt:lpstr>Decision Tree</vt:lpstr>
      <vt:lpstr> Noisy Data </vt:lpstr>
      <vt:lpstr>How to Handle Noisy Data?</vt:lpstr>
      <vt:lpstr>Binning Methods for Data Smoothing | Regression  | Clustering</vt:lpstr>
      <vt:lpstr>Data Integration</vt:lpstr>
      <vt:lpstr>Issues in Data Integration</vt:lpstr>
      <vt:lpstr>Handling Redundancy in Data Integration</vt:lpstr>
      <vt:lpstr>Correlation Analysis (Numerical Data)</vt:lpstr>
      <vt:lpstr>PowerPoint Presentation</vt:lpstr>
      <vt:lpstr>Example</vt:lpstr>
      <vt:lpstr>Correlation Analysis (Categorical Data)</vt:lpstr>
      <vt:lpstr>Chi-Square Calculation: An Example</vt:lpstr>
      <vt:lpstr>PowerPoint Presentation</vt:lpstr>
      <vt:lpstr>Data Transformation</vt:lpstr>
      <vt:lpstr>Data Cube: Construction, Aggregation</vt:lpstr>
      <vt:lpstr>Data Transformation: Normalization</vt:lpstr>
      <vt:lpstr>Exercise</vt:lpstr>
      <vt:lpstr>Exercise</vt:lpstr>
      <vt:lpstr>Data Reduction</vt:lpstr>
      <vt:lpstr>Dimensionality Reduction Methods</vt:lpstr>
      <vt:lpstr>Principal Component Analysis</vt:lpstr>
      <vt:lpstr>Example</vt:lpstr>
      <vt:lpstr>PowerPoint Presentation</vt:lpstr>
      <vt:lpstr>Wavelet Transformation </vt:lpstr>
      <vt:lpstr>PowerPoint Presentation</vt:lpstr>
      <vt:lpstr> Attribute Subset Selection</vt:lpstr>
      <vt:lpstr> Attribute Subset Selection</vt:lpstr>
      <vt:lpstr>PowerPoint Presentation</vt:lpstr>
      <vt:lpstr>Numerosity Reduction</vt:lpstr>
      <vt:lpstr>Histograms</vt:lpstr>
      <vt:lpstr>Clustering</vt:lpstr>
      <vt:lpstr>Sampling</vt:lpstr>
      <vt:lpstr>PowerPoint Presentation</vt:lpstr>
      <vt:lpstr>Data Cube Aggregation</vt:lpstr>
      <vt:lpstr>Data Compression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 PREPROCESSING</dc:title>
  <dc:creator>B Lakshmi Ramani</dc:creator>
  <cp:lastModifiedBy>A.MADHURI</cp:lastModifiedBy>
  <cp:revision>175</cp:revision>
  <cp:lastPrinted>2023-04-25T02:21:49Z</cp:lastPrinted>
  <dcterms:created xsi:type="dcterms:W3CDTF">2006-08-16T00:00:00Z</dcterms:created>
  <dcterms:modified xsi:type="dcterms:W3CDTF">2023-08-19T05:30:35Z</dcterms:modified>
</cp:coreProperties>
</file>