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7" r:id="rId2"/>
    <p:sldId id="259" r:id="rId3"/>
    <p:sldId id="258" r:id="rId4"/>
    <p:sldId id="260" r:id="rId5"/>
    <p:sldId id="275" r:id="rId6"/>
    <p:sldId id="262" r:id="rId7"/>
    <p:sldId id="263" r:id="rId8"/>
    <p:sldId id="265" r:id="rId9"/>
    <p:sldId id="267" r:id="rId10"/>
    <p:sldId id="269" r:id="rId11"/>
    <p:sldId id="271" r:id="rId12"/>
    <p:sldId id="280" r:id="rId13"/>
    <p:sldId id="276" r:id="rId14"/>
    <p:sldId id="277" r:id="rId15"/>
    <p:sldId id="274" r:id="rId16"/>
    <p:sldId id="279" r:id="rId17"/>
    <p:sldId id="270" r:id="rId18"/>
    <p:sldId id="28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878"/>
  </p:normalViewPr>
  <p:slideViewPr>
    <p:cSldViewPr snapToGrid="0">
      <p:cViewPr varScale="1">
        <p:scale>
          <a:sx n="64" d="100"/>
          <a:sy n="64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2A68F-788E-EA45-905A-698B51793C5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72C9EC-2173-9A4A-AB39-DD1EEA891D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58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81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2977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2DDA6-E625-9147-DF07-CC333280DC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F33F46-432C-AC43-387D-7C98F49CC9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DD6578-5275-33BA-DDE4-5F368D455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71438-01D1-571D-E4D9-CB206A8EB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D96C0-E4B4-6520-0748-CB5C01207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246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B4479-DF8B-D4DE-4F38-A8197A067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0E630F-E76D-1FA1-F250-16F974D7E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27FED-52E6-0C47-CAE1-7A2FFA091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C420C0-C18B-2D5D-9287-BA4183178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AB3CA-DC39-6566-721F-9141D05C2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121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8E91F7-22D7-97B5-EA0A-D979797074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4CD4A1-3DDD-34FB-E2E5-DD1A3AFB4D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4571A-6FBF-B1EB-08D4-3E6A7E83D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B499F-6F6E-202A-285B-D00BCBC1B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356A7B-6494-1D2D-A60B-C5D72607F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20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F016D-47A7-5DCF-A116-0CAB13092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3378B-1342-91A2-0BCE-8CB80D95FF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1D97B-27AA-D13B-2EE5-9DB6BB978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4CC923-BBDD-6EEC-83D1-2BEE8EE2F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63AAED-37D5-0FAE-9844-14D907931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97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E03AC-D896-0352-50C8-8852016F8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4E6B6-08F9-A6FC-1C91-323D05AD4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69501-C3EE-5E74-7FF6-D0F2667A8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200C3-C57D-1E18-76C7-D0964236E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23FC5-FD7F-BFF8-420B-16236891F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505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C3DE2-E532-6E8B-92CE-0EEC3981C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66025-461D-A6D6-00A2-B065868857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612F14-8D69-E4F0-ACB4-A7BEF68AC8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744B2-FCC1-C1B6-1CBC-CDBD400C5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95DEC1-2B33-4EF0-05B2-CFF6F4F2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C4A5A0-BDE4-7710-9462-9C46C2081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91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C7A7D-F35E-C3D7-FDDB-1680FB83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B93ABA-9B2E-9361-BB90-DBA272C1C4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E72236-9D1F-C49B-E417-0C887A8238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A2D0E5-6080-47EB-1229-AA47E1051E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ED4B29-A348-60AB-14F2-4435C63F86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BD48BD-4877-5E78-51DE-884035B05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96A6A-F400-1BC9-6AF7-C60303C5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075ACA-BACF-18E2-4EBB-5B48686DE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746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72292-AF66-0293-2228-5EB410ADF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36FC9-F941-7F20-197D-41F4FC858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0BD07B-1731-844F-D8C0-1CFDD4D8B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6297F9-1B40-2CD2-F5C0-DCC5E6291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919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AD538B-B3F9-708D-3D21-ACD6AB1C3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BB1E5F-6AA2-FF2D-5DB9-D064469FC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E5E955-EF90-FDC5-5709-73DB1367F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429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232C8-0956-F7E0-5656-373D0F50D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2AA27-43F6-B615-7A5F-12313A8A5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7FC434-16B5-6CED-6920-5778D1E836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7BE9C-7F8A-EC70-D311-A56C607AA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99D615-2B9A-1427-90AB-F0E30C03C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1893E3-F5E9-3CCA-8202-613B1D345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26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00BCB-5CB9-B88D-7E6D-260FBACC6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E6B4A9-B8A9-F84E-EEAA-4D8EFD0487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380177-7B28-2F0F-6B5A-6BC85CF5CB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7D5CE0-D841-3E2B-7A69-FC65349E9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B6FAD-1EC6-3C36-A95E-E00678C9E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FBB9AF-64E5-8577-BA02-5A571FDC1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87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2DA4E1-AC64-E993-00BD-C821BA213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03E76-96F6-AAB7-B392-693D41F75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F5016-7198-6449-B636-F1FEBED2A6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1CC69-0D20-5441-9FEC-8B1B43AC229E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BF375-F753-1616-4441-6EA84B28CC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74917-591B-E697-C129-548D86251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CF438-B28D-CF45-A4A3-063E41EE8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71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CB78E-E1F5-7339-46AD-A1EEAAAF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70" y="41262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Gill Sans MT" panose="020B0502020104020203" pitchFamily="34" charset="77"/>
              </a:rPr>
              <a:t>UNIT-IV-</a:t>
            </a:r>
            <a:r>
              <a:rPr lang="en-IN" b="1" dirty="0">
                <a:latin typeface="Gill Sans MT" panose="020B0502020104020203" pitchFamily="34" charset="77"/>
              </a:rPr>
              <a:t>Introduction to Linear Discriminants </a:t>
            </a:r>
            <a:br>
              <a:rPr lang="en-IN" b="1" dirty="0">
                <a:latin typeface="Gill Sans MT" panose="020B0502020104020203" pitchFamily="34" charset="77"/>
              </a:rPr>
            </a:br>
            <a:endParaRPr lang="en-US" b="1" dirty="0">
              <a:latin typeface="Gill Sans MT" panose="020B0502020104020203" pitchFamily="34" charset="77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106528-8130-130B-7F61-12055B558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63132"/>
              </p:ext>
            </p:extLst>
          </p:nvPr>
        </p:nvGraphicFramePr>
        <p:xfrm>
          <a:off x="1724704" y="1555666"/>
          <a:ext cx="8927461" cy="49834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927461">
                  <a:extLst>
                    <a:ext uri="{9D8B030D-6E8A-4147-A177-3AD203B41FA5}">
                      <a16:colId xmlns:a16="http://schemas.microsoft.com/office/drawing/2014/main" val="29574429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Linear Discriminants for Machine Learning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marL="228600" lvl="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Introduction to Linear Discriminants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marL="228600" lvl="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Perceptron Classifier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marL="228600" lvl="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SzPts val="1100"/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Perceptron Learning Algorithm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marL="228600" lvl="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Support Vector Machines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marL="228600" lvl="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SzPts val="1100"/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Linearly Non-Separable Case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marL="228600" lvl="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SzPts val="1100"/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Non-linear SVM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marL="228600" lvl="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SzPts val="1100"/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Kernel Trick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marL="228600" lvl="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Logistic Regression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  <a:p>
                      <a:pPr marL="228600" lvl="0" indent="-228600" algn="l" defTabSz="914400" rtl="0" eaLnBrk="1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buSzPts val="1200"/>
                        <a:buFont typeface="Arial" panose="020B0604020202020204" pitchFamily="34" charset="0"/>
                        <a:buChar char="•"/>
                        <a:tabLst>
                          <a:tab pos="723265" algn="l"/>
                        </a:tabLst>
                      </a:pPr>
                      <a:r>
                        <a:rPr lang="en-US" sz="2800" b="1" kern="12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  <a:ea typeface="+mn-ea"/>
                          <a:cs typeface="+mn-cs"/>
                        </a:rPr>
                        <a:t>Linear Regression.</a:t>
                      </a:r>
                      <a:endParaRPr lang="en-IN" sz="2800" b="1" kern="12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15105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567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N"/>
              <a:t>Example</a:t>
            </a:r>
            <a:endParaRPr/>
          </a:p>
        </p:txBody>
      </p:sp>
      <p:pic>
        <p:nvPicPr>
          <p:cNvPr id="189" name="Google Shape;189;p2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058119" y="1253331"/>
            <a:ext cx="9185476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6"/>
          <p:cNvSpPr txBox="1"/>
          <p:nvPr/>
        </p:nvSpPr>
        <p:spPr>
          <a:xfrm>
            <a:off x="693516" y="5803628"/>
            <a:ext cx="9288684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2400" dirty="0"/>
              <a:t>From the truth table, the output is </a:t>
            </a:r>
            <a:r>
              <a:rPr lang="en-IN" sz="2400" b="1" dirty="0"/>
              <a:t>1</a:t>
            </a:r>
            <a:r>
              <a:rPr lang="en-IN" sz="2400" dirty="0"/>
              <a:t> only when the sum is 3.</a:t>
            </a:r>
            <a:br>
              <a:rPr lang="en-IN" sz="2400" dirty="0"/>
            </a:br>
            <a:r>
              <a:rPr lang="en-IN" sz="2400" dirty="0"/>
              <a:t>So, set b=3.</a:t>
            </a:r>
            <a:endParaRPr sz="2400" dirty="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91" name="Google Shape;191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248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2C37"/>
              </a:buClr>
              <a:buSzPts val="4400"/>
              <a:buFont typeface="Gill Sans"/>
              <a:buNone/>
            </a:pPr>
            <a:r>
              <a:rPr lang="en-IN" sz="5300" b="0" i="0" dirty="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Perceptron </a:t>
            </a:r>
            <a:br>
              <a:rPr lang="en-IN" b="0" i="0" dirty="0">
                <a:solidFill>
                  <a:srgbClr val="272C37"/>
                </a:solidFill>
                <a:latin typeface="Roboto"/>
                <a:ea typeface="Roboto"/>
                <a:cs typeface="Roboto"/>
                <a:sym typeface="Roboto"/>
              </a:rPr>
            </a:br>
            <a:endParaRPr dirty="0"/>
          </a:p>
        </p:txBody>
      </p:sp>
      <p:sp>
        <p:nvSpPr>
          <p:cNvPr id="204" name="Google Shape;204;p28"/>
          <p:cNvSpPr txBox="1">
            <a:spLocks noGrp="1"/>
          </p:cNvSpPr>
          <p:nvPr>
            <p:ph type="body" idx="1"/>
          </p:nvPr>
        </p:nvSpPr>
        <p:spPr>
          <a:xfrm>
            <a:off x="589843" y="1027905"/>
            <a:ext cx="11243569" cy="4055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algn="just"/>
            <a:r>
              <a:rPr lang="en-IN" sz="3600" dirty="0">
                <a:latin typeface="Gill Sans MT" panose="020B0502020104020203" pitchFamily="34" charset="77"/>
              </a:rPr>
              <a:t>The perceptron (introduced by Rosenblatt in 1958) is the first learning algorithm for artificial neurons.</a:t>
            </a:r>
          </a:p>
          <a:p>
            <a:pPr algn="just"/>
            <a:r>
              <a:rPr lang="en-IN" sz="3600" dirty="0">
                <a:latin typeface="Gill Sans MT" panose="020B0502020104020203" pitchFamily="34" charset="77"/>
              </a:rPr>
              <a:t>It shows how a machine can learn from data automatically by adjusting weights.</a:t>
            </a:r>
          </a:p>
          <a:p>
            <a:pPr algn="just"/>
            <a:r>
              <a:rPr lang="en-IN" sz="3600" dirty="0">
                <a:latin typeface="Gill Sans MT" panose="020B0502020104020203" pitchFamily="34" charset="77"/>
              </a:rPr>
              <a:t>Modern deep learning (CNNs, RNNs, Transformers) is built on the same principle: </a:t>
            </a:r>
            <a:r>
              <a:rPr lang="en-IN" sz="3600" dirty="0">
                <a:solidFill>
                  <a:srgbClr val="FF0000"/>
                </a:solidFill>
                <a:latin typeface="Gill Sans MT" panose="020B0502020104020203" pitchFamily="34" charset="77"/>
              </a:rPr>
              <a:t>weights are updated based on errors.</a:t>
            </a:r>
          </a:p>
          <a:p>
            <a:pPr marL="0" indent="0">
              <a:buNone/>
            </a:pPr>
            <a:endParaRPr lang="en-IN" dirty="0">
              <a:solidFill>
                <a:srgbClr val="51565E"/>
              </a:solidFill>
              <a:latin typeface="Gill Sans"/>
              <a:cs typeface="Gill Sans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1565E"/>
              </a:buClr>
              <a:buSzPts val="2800"/>
              <a:buChar char="•"/>
            </a:pPr>
            <a:endParaRPr dirty="0"/>
          </a:p>
        </p:txBody>
      </p:sp>
      <p:sp>
        <p:nvSpPr>
          <p:cNvPr id="205" name="Google Shape;205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2C37"/>
              </a:buClr>
              <a:buSzPts val="4400"/>
              <a:buFont typeface="Gill Sans"/>
              <a:buNone/>
            </a:pPr>
            <a:r>
              <a:rPr lang="en-IN" b="0" i="0" dirty="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Perceptron </a:t>
            </a:r>
            <a:br>
              <a:rPr lang="en-IN" b="0" i="0" dirty="0">
                <a:solidFill>
                  <a:srgbClr val="272C37"/>
                </a:solidFill>
                <a:latin typeface="Roboto"/>
                <a:ea typeface="Roboto"/>
                <a:cs typeface="Roboto"/>
                <a:sym typeface="Roboto"/>
              </a:rPr>
            </a:br>
            <a:endParaRPr dirty="0"/>
          </a:p>
        </p:txBody>
      </p:sp>
      <p:sp>
        <p:nvSpPr>
          <p:cNvPr id="204" name="Google Shape;204;p28"/>
          <p:cNvSpPr txBox="1">
            <a:spLocks noGrp="1"/>
          </p:cNvSpPr>
          <p:nvPr>
            <p:ph type="body" idx="1"/>
          </p:nvPr>
        </p:nvSpPr>
        <p:spPr>
          <a:xfrm>
            <a:off x="589843" y="1027905"/>
            <a:ext cx="11283909" cy="4848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algn="just"/>
            <a:r>
              <a:rPr lang="en-IN" sz="3900" dirty="0" err="1">
                <a:latin typeface="Gill Sans"/>
                <a:cs typeface="Gill Sans"/>
              </a:rPr>
              <a:t>Eg</a:t>
            </a:r>
            <a:r>
              <a:rPr lang="en-IN" sz="3900" dirty="0">
                <a:latin typeface="Gill Sans"/>
                <a:cs typeface="Gill Sans"/>
              </a:rPr>
              <a:t>: Perceptron learning like a student learning to throw darts.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IN" sz="3900" dirty="0">
                <a:latin typeface="Gill Sans"/>
                <a:cs typeface="Gill Sans"/>
              </a:rPr>
              <a:t>At first, throws are random (weights = 0).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IN" sz="3900" dirty="0">
                <a:latin typeface="Gill Sans"/>
                <a:cs typeface="Gill Sans"/>
              </a:rPr>
              <a:t>Each time the dart misses (wrong classification), the student corrects their aim slightly (update weights).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IN" sz="3900" dirty="0">
                <a:latin typeface="Gill Sans"/>
                <a:cs typeface="Gill Sans"/>
              </a:rPr>
              <a:t>After enough practice (epochs), the student hits the target consistently (perfect classification).</a:t>
            </a:r>
          </a:p>
          <a:p>
            <a:pPr marL="0" indent="0">
              <a:buNone/>
            </a:pPr>
            <a:endParaRPr lang="en-IN" dirty="0">
              <a:solidFill>
                <a:srgbClr val="51565E"/>
              </a:solidFill>
              <a:latin typeface="Gill Sans"/>
              <a:cs typeface="Gill Sans"/>
            </a:endParaRPr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1565E"/>
              </a:buClr>
              <a:buSzPts val="2800"/>
              <a:buChar char="•"/>
            </a:pPr>
            <a:endParaRPr dirty="0"/>
          </a:p>
        </p:txBody>
      </p:sp>
      <p:sp>
        <p:nvSpPr>
          <p:cNvPr id="205" name="Google Shape;205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2737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2C37"/>
              </a:buClr>
              <a:buSzPts val="4400"/>
              <a:buFont typeface="Gill Sans"/>
              <a:buNone/>
            </a:pPr>
            <a:r>
              <a:rPr lang="en-IN" b="0" i="0" dirty="0">
                <a:solidFill>
                  <a:srgbClr val="272C37"/>
                </a:solidFill>
                <a:latin typeface="Gill Sans"/>
                <a:ea typeface="Gill Sans"/>
                <a:cs typeface="Gill Sans"/>
                <a:sym typeface="Gill Sans"/>
              </a:rPr>
              <a:t>Basic Components of Perceptron</a:t>
            </a:r>
            <a:br>
              <a:rPr lang="en-IN" b="0" i="0" dirty="0">
                <a:solidFill>
                  <a:srgbClr val="272C37"/>
                </a:solidFill>
                <a:latin typeface="Gill Sans"/>
                <a:ea typeface="Gill Sans"/>
                <a:cs typeface="Gill Sans"/>
                <a:sym typeface="Gill Sans"/>
              </a:rPr>
            </a:br>
            <a:br>
              <a:rPr lang="en-IN" b="0" i="0" dirty="0">
                <a:solidFill>
                  <a:srgbClr val="272C37"/>
                </a:solidFill>
                <a:latin typeface="Roboto"/>
                <a:ea typeface="Roboto"/>
                <a:cs typeface="Roboto"/>
                <a:sym typeface="Roboto"/>
              </a:rPr>
            </a:br>
            <a:endParaRPr dirty="0"/>
          </a:p>
        </p:txBody>
      </p:sp>
      <p:sp>
        <p:nvSpPr>
          <p:cNvPr id="211" name="Google Shape;211;p29"/>
          <p:cNvSpPr txBox="1">
            <a:spLocks noGrp="1"/>
          </p:cNvSpPr>
          <p:nvPr>
            <p:ph type="body" idx="1"/>
          </p:nvPr>
        </p:nvSpPr>
        <p:spPr>
          <a:xfrm>
            <a:off x="744071" y="1129553"/>
            <a:ext cx="10847294" cy="5591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1565E"/>
              </a:buClr>
              <a:buSzPct val="100000"/>
              <a:buNone/>
            </a:pPr>
            <a:r>
              <a:rPr lang="en-IN" sz="12800" b="0" i="0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Perceptron is a type of artificial neural network, which is a fundamental concept in machine learning. The basic components of a perceptron are:</a:t>
            </a:r>
            <a:endParaRPr sz="3200" dirty="0"/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1565E"/>
              </a:buClr>
              <a:buSzPct val="100000"/>
              <a:buFont typeface="Calibri"/>
              <a:buAutoNum type="arabicPeriod"/>
            </a:pPr>
            <a:r>
              <a:rPr lang="en-IN" sz="12800" b="0" i="0" dirty="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Input Layer</a:t>
            </a:r>
            <a:r>
              <a:rPr lang="en-IN" sz="12800" b="0" i="0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: The input layer consists of one or more input neurons, which receive input signals from the external world or from other layers of the neural network.</a:t>
            </a:r>
            <a:endParaRPr sz="3200" dirty="0"/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1565E"/>
              </a:buClr>
              <a:buSzPct val="100000"/>
              <a:buFont typeface="Calibri"/>
              <a:buAutoNum type="arabicPeriod"/>
            </a:pPr>
            <a:r>
              <a:rPr lang="en-IN" sz="12800" b="0" i="0" dirty="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Weights</a:t>
            </a:r>
            <a:r>
              <a:rPr lang="en-IN" sz="12800" b="0" i="0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: Each input neuron is associated with a weight, which represents the strength of the connection between the input neuron and the output neuron.</a:t>
            </a:r>
            <a:endParaRPr sz="3200" dirty="0"/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1565E"/>
              </a:buClr>
              <a:buSzPct val="100000"/>
              <a:buFont typeface="Calibri"/>
              <a:buAutoNum type="arabicPeriod"/>
            </a:pPr>
            <a:r>
              <a:rPr lang="en-IN" sz="12800" b="0" i="0" dirty="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Bias</a:t>
            </a:r>
            <a:r>
              <a:rPr lang="en-IN" sz="12800" b="0" i="0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: A bias term is added to the input layer to provide the perceptron with additional flexibility in </a:t>
            </a:r>
            <a:r>
              <a:rPr lang="en-IN" sz="12800" b="0" i="0" dirty="0" err="1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modeling</a:t>
            </a:r>
            <a:r>
              <a:rPr lang="en-IN" sz="12800" b="0" i="0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 complex patterns in the input data</a:t>
            </a:r>
            <a:r>
              <a:rPr lang="en-IN" sz="11200" b="0" i="0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.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br>
              <a:rPr lang="en-IN" dirty="0"/>
            </a:br>
            <a:endParaRPr dirty="0"/>
          </a:p>
        </p:txBody>
      </p:sp>
      <p:sp>
        <p:nvSpPr>
          <p:cNvPr id="212" name="Google Shape;21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  </a:t>
            </a:r>
            <a:endParaRPr dirty="0"/>
          </a:p>
        </p:txBody>
      </p:sp>
      <p:sp>
        <p:nvSpPr>
          <p:cNvPr id="218" name="Google Shape;218;p30"/>
          <p:cNvSpPr txBox="1">
            <a:spLocks noGrp="1"/>
          </p:cNvSpPr>
          <p:nvPr>
            <p:ph type="body" idx="1"/>
          </p:nvPr>
        </p:nvSpPr>
        <p:spPr>
          <a:xfrm>
            <a:off x="838200" y="726141"/>
            <a:ext cx="10515600" cy="5450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1565E"/>
              </a:buClr>
              <a:buSzPts val="2800"/>
              <a:buNone/>
            </a:pPr>
            <a:r>
              <a:rPr lang="en-IN" sz="3200" b="1" i="0" u="none" strike="noStrike" cap="none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Activation Function: </a:t>
            </a:r>
            <a:r>
              <a:rPr lang="en-IN" sz="3200" b="0" i="0" u="none" strike="noStrike" cap="none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The activation function determines the output of the perceptron based on the weighted sum of the inputs and the bias term. Common activation functions used in </a:t>
            </a:r>
            <a:r>
              <a:rPr lang="en-IN" sz="3200" b="0" i="0" u="none" strike="noStrike" cap="none" dirty="0" err="1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perceptrons</a:t>
            </a:r>
            <a:r>
              <a:rPr lang="en-IN" sz="3200" b="0" i="0" u="none" strike="noStrike" cap="none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 include the step function, sigmoid function, and ReLU function.</a:t>
            </a:r>
            <a:endParaRPr sz="3200" dirty="0"/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1565E"/>
              </a:buClr>
              <a:buSzPts val="2800"/>
              <a:buNone/>
            </a:pPr>
            <a:r>
              <a:rPr lang="en-IN" sz="3200" b="1" i="0" u="none" strike="noStrike" cap="none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Output: </a:t>
            </a:r>
            <a:r>
              <a:rPr lang="en-IN" sz="3200" b="0" i="0" u="none" strike="noStrike" cap="none" dirty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The output of the perceptron is a single binary value, either 0 or 1, which indicates the class or category to which the input data belongs.</a:t>
            </a:r>
            <a:endParaRPr sz="3200"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sp>
        <p:nvSpPr>
          <p:cNvPr id="219" name="Google Shape;219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N"/>
              <a:t> </a:t>
            </a:r>
            <a:endParaRPr/>
          </a:p>
        </p:txBody>
      </p:sp>
      <p:sp>
        <p:nvSpPr>
          <p:cNvPr id="225" name="Google Shape;225;p31"/>
          <p:cNvSpPr txBox="1">
            <a:spLocks noGrp="1"/>
          </p:cNvSpPr>
          <p:nvPr>
            <p:ph type="body" idx="1"/>
          </p:nvPr>
        </p:nvSpPr>
        <p:spPr>
          <a:xfrm>
            <a:off x="368459" y="33118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42424"/>
              </a:buClr>
              <a:buSzPts val="2800"/>
              <a:buChar char="•"/>
            </a:pPr>
            <a:r>
              <a:rPr lang="en-IN" b="0" i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The perceptron has </a:t>
            </a:r>
            <a:r>
              <a:rPr lang="en-IN" b="0" i="1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m</a:t>
            </a:r>
            <a:r>
              <a:rPr lang="en-IN" b="0" i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 binary inputs denoted by </a:t>
            </a:r>
            <a:r>
              <a:rPr lang="en-IN" b="0" i="1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x</a:t>
            </a:r>
            <a:r>
              <a:rPr lang="en-IN" b="0" i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₁, …, </a:t>
            </a:r>
            <a:r>
              <a:rPr lang="en-IN" b="0" i="1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xₘ</a:t>
            </a:r>
            <a:r>
              <a:rPr lang="en-IN" b="0" i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, which represent the incoming signals from its neighboring neurons, and it outputs a single binary value denoted by</a:t>
            </a:r>
            <a:r>
              <a:rPr lang="en-IN" b="0" i="1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 o </a:t>
            </a:r>
            <a:r>
              <a:rPr lang="en-IN" b="0" i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that indicates if the perceptron is “</a:t>
            </a:r>
            <a:r>
              <a:rPr lang="en-IN" b="0" i="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firing(activated)</a:t>
            </a:r>
            <a:r>
              <a:rPr lang="en-IN" b="0" i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” or not.</a:t>
            </a:r>
            <a:endParaRPr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26" name="Google Shape;226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887781"/>
            <a:ext cx="8071412" cy="3747138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15</a:t>
            </a:fld>
            <a:endParaRPr/>
          </a:p>
        </p:txBody>
      </p:sp>
      <p:pic>
        <p:nvPicPr>
          <p:cNvPr id="2" name="Google Shape;234;p32">
            <a:extLst>
              <a:ext uri="{FF2B5EF4-FFF2-40B4-BE49-F238E27FC236}">
                <a16:creationId xmlns:a16="http://schemas.microsoft.com/office/drawing/2014/main" id="{59C8E855-FEAC-8875-9558-20509A47AF4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0293" y="5634919"/>
            <a:ext cx="8071413" cy="1086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IN"/>
              <a:t> </a:t>
            </a:r>
            <a:endParaRPr/>
          </a:p>
        </p:txBody>
      </p:sp>
      <p:sp>
        <p:nvSpPr>
          <p:cNvPr id="241" name="Google Shape;241;p33"/>
          <p:cNvSpPr txBox="1">
            <a:spLocks noGrp="1"/>
          </p:cNvSpPr>
          <p:nvPr>
            <p:ph type="body" idx="1"/>
          </p:nvPr>
        </p:nvSpPr>
        <p:spPr>
          <a:xfrm>
            <a:off x="576806" y="37596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42424"/>
              </a:buClr>
              <a:buSzPts val="3200"/>
              <a:buChar char="•"/>
            </a:pPr>
            <a:r>
              <a:rPr lang="en-IN" sz="3200" b="0" i="0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If the net input exceeds some predefined </a:t>
            </a:r>
            <a:r>
              <a:rPr lang="en-IN" sz="3200" b="0" i="0" dirty="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threshold value </a:t>
            </a:r>
            <a:r>
              <a:rPr lang="el-GR" sz="3200" b="0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θ</a:t>
            </a:r>
            <a:r>
              <a:rPr lang="el-GR" sz="3200" b="0" i="0" dirty="0">
                <a:solidFill>
                  <a:srgbClr val="242424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IN" sz="3200" b="0" i="0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then the perceptron fires (its output is 1), otherwise it doesn’t fire (its output is 0). In other words, the perceptron fires if and only if:</a:t>
            </a:r>
            <a:endParaRPr lang="en-IN" dirty="0"/>
          </a:p>
          <a:p>
            <a:pPr marL="228600" lvl="0" indent="-254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en-IN" sz="3200" dirty="0"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42" name="Google Shape;242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0940" y="2344737"/>
            <a:ext cx="5788377" cy="171767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3"/>
          <p:cNvSpPr txBox="1"/>
          <p:nvPr/>
        </p:nvSpPr>
        <p:spPr>
          <a:xfrm>
            <a:off x="838200" y="4067833"/>
            <a:ext cx="10075762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3200" b="0" i="0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Our goal is to find the weights </a:t>
            </a:r>
            <a:r>
              <a:rPr lang="en-IN" sz="3200" b="0" i="1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w</a:t>
            </a:r>
            <a:r>
              <a:rPr lang="en-IN" sz="3200" b="0" i="0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₁, …, </a:t>
            </a:r>
            <a:r>
              <a:rPr lang="en-IN" sz="3200" b="0" i="1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wₘ</a:t>
            </a:r>
            <a:r>
              <a:rPr lang="en-IN" sz="3200" b="0" i="0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 and the threshold </a:t>
            </a:r>
            <a:r>
              <a:rPr lang="en-IN" sz="3200" b="0" i="1" dirty="0" err="1">
                <a:solidFill>
                  <a:srgbClr val="242424"/>
                </a:solidFill>
                <a:latin typeface="Arial"/>
                <a:ea typeface="Arial"/>
                <a:cs typeface="Arial"/>
                <a:sym typeface="Arial"/>
              </a:rPr>
              <a:t>θ</a:t>
            </a:r>
            <a:r>
              <a:rPr lang="en-IN" sz="3200" b="0" i="1" dirty="0">
                <a:solidFill>
                  <a:srgbClr val="242424"/>
                </a:solidFill>
                <a:latin typeface="Arial"/>
                <a:ea typeface="Arial"/>
                <a:cs typeface="Arial"/>
                <a:sym typeface="Arial"/>
              </a:rPr>
              <a:t>, </a:t>
            </a:r>
            <a:r>
              <a:rPr lang="en-IN" sz="3200" b="0" i="0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such that the perceptron will map correctly its inputs </a:t>
            </a:r>
            <a:r>
              <a:rPr lang="en-IN" sz="3200" b="0" i="1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x</a:t>
            </a:r>
            <a:r>
              <a:rPr lang="en-IN" sz="3200" b="0" i="0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₁, …, </a:t>
            </a:r>
            <a:r>
              <a:rPr lang="en-IN" sz="3200" b="0" i="1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xₘ</a:t>
            </a:r>
            <a:r>
              <a:rPr lang="en-IN" sz="3200" b="0" i="0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 (representing the features in our data) to the desired output </a:t>
            </a:r>
            <a:r>
              <a:rPr lang="en-IN" sz="3200" b="0" i="1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y</a:t>
            </a:r>
            <a:r>
              <a:rPr lang="en-IN" sz="3200" b="0" i="0" dirty="0">
                <a:solidFill>
                  <a:srgbClr val="242424"/>
                </a:solidFill>
                <a:latin typeface="Gill Sans"/>
                <a:ea typeface="Gill Sans"/>
                <a:cs typeface="Gill Sans"/>
                <a:sym typeface="Gill Sans"/>
              </a:rPr>
              <a:t> (representing the label).</a:t>
            </a:r>
            <a:endParaRPr sz="3200" dirty="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44" name="Google Shape;24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16</a:t>
            </a:fld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3C112D-3E23-5CCA-B4C9-1DA4C37FDC48}"/>
              </a:ext>
            </a:extLst>
          </p:cNvPr>
          <p:cNvSpPr txBox="1"/>
          <p:nvPr/>
        </p:nvSpPr>
        <p:spPr>
          <a:xfrm>
            <a:off x="5917862" y="2118323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3200" dirty="0">
                <a:solidFill>
                  <a:srgbClr val="FF0000"/>
                </a:solidFill>
                <a:latin typeface="Gill Sans"/>
                <a:cs typeface="Gill Sans"/>
              </a:rPr>
              <a:t>Threshold = “point of decision”</a:t>
            </a:r>
          </a:p>
          <a:p>
            <a:r>
              <a:rPr lang="en-IN" sz="3200" dirty="0">
                <a:solidFill>
                  <a:srgbClr val="FF0000"/>
                </a:solidFill>
                <a:latin typeface="Gill Sans"/>
                <a:cs typeface="Gill Sans"/>
              </a:rPr>
              <a:t>Activation function = “rule that applies the decision”</a:t>
            </a:r>
          </a:p>
        </p:txBody>
      </p:sp>
      <p:pic>
        <p:nvPicPr>
          <p:cNvPr id="4" name="Google Shape;265;p36">
            <a:extLst>
              <a:ext uri="{FF2B5EF4-FFF2-40B4-BE49-F238E27FC236}">
                <a16:creationId xmlns:a16="http://schemas.microsoft.com/office/drawing/2014/main" id="{7D2B1FAE-1DBF-7D32-6269-ED8501E4F6B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82610" y="6077044"/>
            <a:ext cx="6771190" cy="8014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27" descr="McCulloch-Pitts Neuron and Perceptron model with sample code | by Rana  singh | Analytics Vidhya | Medium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868102"/>
            <a:ext cx="10185721" cy="4938472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17</a:t>
            </a:fld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9172F6-F2D7-A4DE-B310-65F06C0FA2C1}"/>
              </a:ext>
            </a:extLst>
          </p:cNvPr>
          <p:cNvSpPr txBox="1"/>
          <p:nvPr/>
        </p:nvSpPr>
        <p:spPr>
          <a:xfrm>
            <a:off x="3285067" y="575829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  <a:latin typeface="Gill Sans MT" panose="020B0502020104020203" pitchFamily="34" charset="77"/>
              </a:rPr>
              <a:t>MP Neuron</a:t>
            </a:r>
            <a:r>
              <a:rPr lang="en-IN" dirty="0">
                <a:solidFill>
                  <a:srgbClr val="FF0000"/>
                </a:solidFill>
                <a:latin typeface="Gill Sans MT" panose="020B0502020104020203" pitchFamily="34" charset="77"/>
              </a:rPr>
              <a:t> = fixed rule machine.</a:t>
            </a:r>
          </a:p>
          <a:p>
            <a:r>
              <a:rPr lang="en-IN" b="1" dirty="0">
                <a:solidFill>
                  <a:srgbClr val="FF0000"/>
                </a:solidFill>
                <a:latin typeface="Gill Sans MT" panose="020B0502020104020203" pitchFamily="34" charset="77"/>
              </a:rPr>
              <a:t>Perceptron</a:t>
            </a:r>
            <a:r>
              <a:rPr lang="en-IN" dirty="0">
                <a:solidFill>
                  <a:srgbClr val="FF0000"/>
                </a:solidFill>
                <a:latin typeface="Gill Sans MT" panose="020B0502020104020203" pitchFamily="34" charset="77"/>
              </a:rPr>
              <a:t> = learns the rules by adjusting weights.</a:t>
            </a:r>
          </a:p>
        </p:txBody>
      </p:sp>
    </p:spTree>
    <p:extLst>
      <p:ext uri="{BB962C8B-B14F-4D97-AF65-F5344CB8AC3E}">
        <p14:creationId xmlns:p14="http://schemas.microsoft.com/office/powerpoint/2010/main" val="1526437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FF3399-D885-568E-D4B9-A836F43DC4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7288" y="365125"/>
            <a:ext cx="9444037" cy="5811838"/>
          </a:xfrm>
        </p:spPr>
      </p:pic>
    </p:spTree>
    <p:extLst>
      <p:ext uri="{BB962C8B-B14F-4D97-AF65-F5344CB8AC3E}">
        <p14:creationId xmlns:p14="http://schemas.microsoft.com/office/powerpoint/2010/main" val="3921537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CB78E-E1F5-7339-46AD-A1EEAAAF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93" y="-264267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Gill Sans MT" panose="020B0502020104020203" pitchFamily="34" charset="77"/>
              </a:rPr>
              <a:t>Introduction to Linear Discriminants </a:t>
            </a:r>
            <a:endParaRPr lang="en-US" b="1" dirty="0">
              <a:latin typeface="Gill Sans MT" panose="020B0502020104020203" pitchFamily="34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9B2-9D67-CFF3-FA8E-7B064A8A9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5657"/>
            <a:ext cx="10515600" cy="5001306"/>
          </a:xfrm>
        </p:spPr>
        <p:txBody>
          <a:bodyPr>
            <a:normAutofit fontScale="85000" lnSpcReduction="20000"/>
          </a:bodyPr>
          <a:lstStyle/>
          <a:p>
            <a:r>
              <a:rPr lang="en-IN" b="1" dirty="0">
                <a:latin typeface="Gill Sans MT" panose="020B0502020104020203" pitchFamily="34" charset="77"/>
              </a:rPr>
              <a:t>Types of Classifiers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b="1" dirty="0">
                <a:latin typeface="Gill Sans MT" panose="020B0502020104020203" pitchFamily="34" charset="77"/>
              </a:rPr>
              <a:t>KNN (k-nearest </a:t>
            </a:r>
            <a:r>
              <a:rPr lang="en-IN" b="1" dirty="0" err="1">
                <a:latin typeface="Gill Sans MT" panose="020B0502020104020203" pitchFamily="34" charset="77"/>
              </a:rPr>
              <a:t>neighbor</a:t>
            </a:r>
            <a:r>
              <a:rPr lang="en-IN" b="1" dirty="0">
                <a:latin typeface="Gill Sans MT" panose="020B0502020104020203" pitchFamily="34" charset="77"/>
              </a:rPr>
              <a:t>)</a:t>
            </a:r>
            <a:endParaRPr lang="en-IN" dirty="0">
              <a:latin typeface="Gill Sans MT" panose="020B0502020104020203" pitchFamily="34" charset="7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Simple, easy to use.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Can separate classes using </a:t>
            </a:r>
            <a:r>
              <a:rPr lang="en-IN" b="1" dirty="0">
                <a:latin typeface="Gill Sans MT" panose="020B0502020104020203" pitchFamily="34" charset="77"/>
              </a:rPr>
              <a:t>non-linear boundaries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Works best for </a:t>
            </a:r>
            <a:r>
              <a:rPr lang="en-IN" b="1" dirty="0">
                <a:latin typeface="Gill Sans MT" panose="020B0502020104020203" pitchFamily="34" charset="77"/>
              </a:rPr>
              <a:t>small datasets</a:t>
            </a:r>
            <a:r>
              <a:rPr lang="en-IN" dirty="0">
                <a:latin typeface="Gill Sans MT" panose="020B0502020104020203" pitchFamily="34" charset="77"/>
              </a:rPr>
              <a:t> with numerical and categorical data.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b="1" dirty="0">
                <a:latin typeface="Gill Sans MT" panose="020B0502020104020203" pitchFamily="34" charset="77"/>
              </a:rPr>
              <a:t>Decision Tree Classifier (DTC)</a:t>
            </a:r>
            <a:endParaRPr lang="en-IN" dirty="0">
              <a:latin typeface="Gill Sans MT" panose="020B0502020104020203" pitchFamily="34" charset="7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Splits data into regions → gives </a:t>
            </a:r>
            <a:r>
              <a:rPr lang="en-IN" b="1" dirty="0">
                <a:latin typeface="Gill Sans MT" panose="020B0502020104020203" pitchFamily="34" charset="77"/>
              </a:rPr>
              <a:t>piece-wise linear boundaries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Good for mixed features (numerical + categorical).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Works well on small datasets, but greedy in nature.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Extensions: </a:t>
            </a:r>
            <a:r>
              <a:rPr lang="en-IN" b="1" dirty="0">
                <a:latin typeface="Gill Sans MT" panose="020B0502020104020203" pitchFamily="34" charset="77"/>
              </a:rPr>
              <a:t>Random Forest, Gradient Boost</a:t>
            </a:r>
            <a:r>
              <a:rPr lang="en-IN" dirty="0">
                <a:latin typeface="Gill Sans MT" panose="020B0502020104020203" pitchFamily="34" charset="77"/>
              </a:rPr>
              <a:t> (better for large data).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b="1" dirty="0">
                <a:latin typeface="Gill Sans MT" panose="020B0502020104020203" pitchFamily="34" charset="77"/>
              </a:rPr>
              <a:t>Bayes Classifier</a:t>
            </a:r>
            <a:endParaRPr lang="en-IN" dirty="0">
              <a:latin typeface="Gill Sans MT" panose="020B0502020104020203" pitchFamily="34" charset="7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Based on probability.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Can handle </a:t>
            </a:r>
            <a:r>
              <a:rPr lang="en-IN" b="1" dirty="0">
                <a:latin typeface="Gill Sans MT" panose="020B0502020104020203" pitchFamily="34" charset="77"/>
              </a:rPr>
              <a:t>non-linear boundaries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Special case: </a:t>
            </a:r>
            <a:r>
              <a:rPr lang="en-IN" b="1" dirty="0">
                <a:latin typeface="Gill Sans MT" panose="020B0502020104020203" pitchFamily="34" charset="77"/>
              </a:rPr>
              <a:t>Naïve Bayes</a:t>
            </a:r>
            <a:r>
              <a:rPr lang="en-IN" dirty="0">
                <a:latin typeface="Gill Sans MT" panose="020B0502020104020203" pitchFamily="34" charset="77"/>
              </a:rPr>
              <a:t> assumes independence between features.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Useful for classification and regression.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491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CB78E-E1F5-7339-46AD-A1EEAAAF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93" y="-264267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Gill Sans MT" panose="020B0502020104020203" pitchFamily="34" charset="77"/>
              </a:rPr>
              <a:t>Introduction to Linear Discriminants </a:t>
            </a:r>
            <a:endParaRPr lang="en-US" b="1" dirty="0">
              <a:latin typeface="Gill Sans MT" panose="020B0502020104020203" pitchFamily="34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9B2-9D67-CFF3-FA8E-7B064A8A9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5657"/>
            <a:ext cx="10515600" cy="5001306"/>
          </a:xfrm>
        </p:spPr>
        <p:txBody>
          <a:bodyPr>
            <a:normAutofit/>
          </a:bodyPr>
          <a:lstStyle/>
          <a:p>
            <a:pPr algn="just"/>
            <a:r>
              <a:rPr lang="en-IN" dirty="0">
                <a:latin typeface="Gill Sans MT" panose="020B0502020104020203" pitchFamily="34" charset="77"/>
              </a:rPr>
              <a:t>Now we move to models that are best when </a:t>
            </a:r>
            <a:r>
              <a:rPr lang="en-IN" b="1" dirty="0">
                <a:latin typeface="Gill Sans MT" panose="020B0502020104020203" pitchFamily="34" charset="77"/>
              </a:rPr>
              <a:t>classes are linearly separable</a:t>
            </a:r>
            <a:r>
              <a:rPr lang="en-IN" dirty="0">
                <a:latin typeface="Gill Sans MT" panose="020B0502020104020203" pitchFamily="34" charset="77"/>
              </a:rPr>
              <a:t> (i.e., a straight line or hyperplane can separate them).</a:t>
            </a:r>
            <a:br>
              <a:rPr lang="en-IN" dirty="0">
                <a:latin typeface="Gill Sans MT" panose="020B0502020104020203" pitchFamily="34" charset="77"/>
              </a:rPr>
            </a:br>
            <a:r>
              <a:rPr lang="en-IN" dirty="0">
                <a:latin typeface="Gill Sans MT" panose="020B0502020104020203" pitchFamily="34" charset="77"/>
              </a:rPr>
              <a:t>Examples: Perceptron, SVM, Logistic Regression, ANN.</a:t>
            </a:r>
            <a:endParaRPr lang="en-US" dirty="0">
              <a:latin typeface="Gill Sans MT" panose="020B0502020104020203" pitchFamily="34" charset="77"/>
            </a:endParaRPr>
          </a:p>
        </p:txBody>
      </p:sp>
      <p:pic>
        <p:nvPicPr>
          <p:cNvPr id="1026" name="Picture 2" descr="Difference between linear and nonlinear classification - Naukri Code 360">
            <a:extLst>
              <a:ext uri="{FF2B5EF4-FFF2-40B4-BE49-F238E27FC236}">
                <a16:creationId xmlns:a16="http://schemas.microsoft.com/office/drawing/2014/main" id="{ACB271AB-C590-5979-3D06-17F438B9F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810" y="2953967"/>
            <a:ext cx="7992094" cy="375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680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CB78E-E1F5-7339-46AD-A1EEAAAF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93" y="-264267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Gill Sans MT" panose="020B0502020104020203" pitchFamily="34" charset="77"/>
              </a:rPr>
              <a:t>Introduction to Linear Discriminants </a:t>
            </a:r>
            <a:endParaRPr lang="en-US" b="1" dirty="0">
              <a:latin typeface="Gill Sans MT" panose="020B0502020104020203" pitchFamily="34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9B2-9D67-CFF3-FA8E-7B064A8A9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5657"/>
            <a:ext cx="10515600" cy="50013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N" sz="3200" b="1" dirty="0">
                <a:latin typeface="Gill Sans MT" panose="020B0502020104020203" pitchFamily="34" charset="77"/>
              </a:rPr>
              <a:t>🔹 Perceptron</a:t>
            </a:r>
          </a:p>
          <a:p>
            <a:pPr marL="0" indent="0">
              <a:buNone/>
            </a:pPr>
            <a:r>
              <a:rPr lang="en-IN" sz="3200" b="1" dirty="0">
                <a:latin typeface="Gill Sans MT" panose="020B0502020104020203" pitchFamily="34" charset="77"/>
              </a:rPr>
              <a:t>🔹 Support Vector Machine (SVM)</a:t>
            </a:r>
          </a:p>
          <a:p>
            <a:pPr marL="0" indent="0">
              <a:buNone/>
            </a:pPr>
            <a:r>
              <a:rPr lang="en-IN" sz="3200" b="1" dirty="0">
                <a:latin typeface="Gill Sans MT" panose="020B0502020104020203" pitchFamily="34" charset="77"/>
              </a:rPr>
              <a:t>🔹 Logistic Regression</a:t>
            </a:r>
          </a:p>
          <a:p>
            <a:pPr marL="0" indent="0">
              <a:buNone/>
            </a:pPr>
            <a:r>
              <a:rPr lang="en-IN" sz="3200" b="1" dirty="0">
                <a:latin typeface="Gill Sans MT" panose="020B0502020104020203" pitchFamily="34" charset="77"/>
              </a:rPr>
              <a:t>🔹 Artificial Neural Networks (ANNs)</a:t>
            </a:r>
          </a:p>
          <a:p>
            <a:pPr algn="just"/>
            <a:endParaRPr lang="en-US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01960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2C37"/>
              </a:buClr>
              <a:buSzPts val="4400"/>
              <a:buFont typeface="Gill Sans"/>
              <a:buNone/>
            </a:pPr>
            <a:r>
              <a:rPr lang="en-IN" b="0" i="0">
                <a:solidFill>
                  <a:srgbClr val="272C37"/>
                </a:solidFill>
                <a:latin typeface="Gill Sans"/>
                <a:ea typeface="Gill Sans"/>
                <a:cs typeface="Gill Sans"/>
                <a:sym typeface="Gill Sans"/>
              </a:rPr>
              <a:t>What </a:t>
            </a:r>
            <a:r>
              <a:rPr lang="en-IN">
                <a:solidFill>
                  <a:srgbClr val="272C37"/>
                </a:solidFill>
                <a:latin typeface="Gill Sans"/>
                <a:ea typeface="Gill Sans"/>
                <a:cs typeface="Gill Sans"/>
                <a:sym typeface="Gill Sans"/>
              </a:rPr>
              <a:t>i</a:t>
            </a:r>
            <a:r>
              <a:rPr lang="en-IN" b="0" i="0">
                <a:solidFill>
                  <a:srgbClr val="272C37"/>
                </a:solidFill>
                <a:latin typeface="Gill Sans"/>
                <a:ea typeface="Gill Sans"/>
                <a:cs typeface="Gill Sans"/>
                <a:sym typeface="Gill Sans"/>
              </a:rPr>
              <a:t>s a Neural Network?</a:t>
            </a:r>
            <a:br>
              <a:rPr lang="en-IN" b="0" i="0">
                <a:solidFill>
                  <a:srgbClr val="272C37"/>
                </a:solidFill>
                <a:latin typeface="Roboto"/>
                <a:ea typeface="Roboto"/>
                <a:cs typeface="Roboto"/>
                <a:sym typeface="Roboto"/>
              </a:rPr>
            </a:br>
            <a:endParaRPr/>
          </a:p>
        </p:txBody>
      </p:sp>
      <p:sp>
        <p:nvSpPr>
          <p:cNvPr id="124" name="Google Shape;124;p18"/>
          <p:cNvSpPr txBox="1">
            <a:spLocks noGrp="1"/>
          </p:cNvSpPr>
          <p:nvPr>
            <p:ph type="body" idx="1"/>
          </p:nvPr>
        </p:nvSpPr>
        <p:spPr>
          <a:xfrm>
            <a:off x="838200" y="1253331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1565E"/>
              </a:buClr>
              <a:buSzPts val="2800"/>
              <a:buChar char="•"/>
            </a:pPr>
            <a:r>
              <a:rPr lang="en-IN" b="0" i="0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To understand how an artificial neuron works, we should first understand how a biological neuron works</a:t>
            </a:r>
            <a:endParaRPr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25" name="Google Shape;125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05686" y="2746174"/>
            <a:ext cx="6616700" cy="3263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2C37"/>
              </a:buClr>
              <a:buSzPts val="4400"/>
              <a:buFont typeface="Gill Sans"/>
              <a:buNone/>
            </a:pPr>
            <a:r>
              <a:rPr lang="en-IN" b="0" i="0">
                <a:solidFill>
                  <a:srgbClr val="272C37"/>
                </a:solidFill>
                <a:latin typeface="Gill Sans"/>
                <a:ea typeface="Gill Sans"/>
                <a:cs typeface="Gill Sans"/>
                <a:sym typeface="Gill Sans"/>
              </a:rPr>
              <a:t>Biological Neuron</a:t>
            </a:r>
            <a:br>
              <a:rPr lang="en-IN" b="0" i="0">
                <a:solidFill>
                  <a:srgbClr val="272C37"/>
                </a:solidFill>
                <a:latin typeface="Roboto"/>
                <a:ea typeface="Roboto"/>
                <a:cs typeface="Roboto"/>
                <a:sym typeface="Roboto"/>
              </a:rPr>
            </a:br>
            <a:endParaRPr/>
          </a:p>
        </p:txBody>
      </p:sp>
      <p:sp>
        <p:nvSpPr>
          <p:cNvPr id="132" name="Google Shape;132;p19"/>
          <p:cNvSpPr txBox="1">
            <a:spLocks noGrp="1"/>
          </p:cNvSpPr>
          <p:nvPr>
            <p:ph type="body" idx="1"/>
          </p:nvPr>
        </p:nvSpPr>
        <p:spPr>
          <a:xfrm>
            <a:off x="838200" y="1196622"/>
            <a:ext cx="10515600" cy="4980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IN" dirty="0">
                <a:latin typeface="Gill Sans"/>
                <a:ea typeface="Gill Sans"/>
                <a:cs typeface="Gill Sans"/>
                <a:sym typeface="Gill Sans"/>
              </a:rPr>
              <a:t>The human brain has billions of neurons, which are specialized cells that send and receive messages. Neurons communicate using chemical and electrical signals. </a:t>
            </a:r>
          </a:p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IN" b="1" dirty="0">
                <a:latin typeface="Gill Sans"/>
                <a:ea typeface="Gill Sans"/>
                <a:cs typeface="Gill Sans"/>
                <a:sym typeface="Gill Sans"/>
              </a:rPr>
              <a:t>Dendrites</a:t>
            </a:r>
            <a:r>
              <a:rPr lang="en-IN" dirty="0">
                <a:latin typeface="Gill Sans"/>
                <a:ea typeface="Gill Sans"/>
                <a:cs typeface="Gill Sans"/>
                <a:sym typeface="Gill Sans"/>
              </a:rPr>
              <a:t> act like antennas, receiving messages from other neurons. The </a:t>
            </a:r>
            <a:r>
              <a:rPr lang="en-IN" b="1" dirty="0">
                <a:latin typeface="Gill Sans"/>
                <a:ea typeface="Gill Sans"/>
                <a:cs typeface="Gill Sans"/>
                <a:sym typeface="Gill Sans"/>
              </a:rPr>
              <a:t>soma (cell body)</a:t>
            </a:r>
            <a:r>
              <a:rPr lang="en-IN" dirty="0">
                <a:latin typeface="Gill Sans"/>
                <a:ea typeface="Gill Sans"/>
                <a:cs typeface="Gill Sans"/>
                <a:sym typeface="Gill Sans"/>
              </a:rPr>
              <a:t> processes these messages and decides how to respond. </a:t>
            </a:r>
          </a:p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IN" dirty="0">
                <a:latin typeface="Gill Sans"/>
                <a:ea typeface="Gill Sans"/>
                <a:cs typeface="Gill Sans"/>
                <a:sym typeface="Gill Sans"/>
              </a:rPr>
              <a:t>The </a:t>
            </a:r>
            <a:r>
              <a:rPr lang="en-IN" b="1" dirty="0">
                <a:latin typeface="Gill Sans"/>
                <a:ea typeface="Gill Sans"/>
                <a:cs typeface="Gill Sans"/>
                <a:sym typeface="Gill Sans"/>
              </a:rPr>
              <a:t>axon</a:t>
            </a:r>
            <a:r>
              <a:rPr lang="en-IN" dirty="0">
                <a:latin typeface="Gill Sans"/>
                <a:ea typeface="Gill Sans"/>
                <a:cs typeface="Gill Sans"/>
                <a:sym typeface="Gill Sans"/>
              </a:rPr>
              <a:t> is a long cable that sends the processed message to other neurons. </a:t>
            </a:r>
          </a:p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IN" dirty="0">
                <a:latin typeface="Gill Sans"/>
                <a:ea typeface="Gill Sans"/>
                <a:cs typeface="Gill Sans"/>
                <a:sym typeface="Gill Sans"/>
              </a:rPr>
              <a:t>Finally, the </a:t>
            </a:r>
            <a:r>
              <a:rPr lang="en-IN" b="1" dirty="0">
                <a:latin typeface="Gill Sans"/>
                <a:ea typeface="Gill Sans"/>
                <a:cs typeface="Gill Sans"/>
                <a:sym typeface="Gill Sans"/>
              </a:rPr>
              <a:t>synapse</a:t>
            </a:r>
            <a:r>
              <a:rPr lang="en-IN" dirty="0">
                <a:latin typeface="Gill Sans"/>
                <a:ea typeface="Gill Sans"/>
                <a:cs typeface="Gill Sans"/>
                <a:sym typeface="Gill Sans"/>
              </a:rPr>
              <a:t> is the connection point where one neuron passes the message to another. Think of it like a messaging system where dendrites receive, the soma decides, axons send, and synapses connect</a:t>
            </a:r>
            <a:endParaRPr dirty="0"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3" name="Google Shape;13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/>
          <p:nvPr/>
        </p:nvSpPr>
        <p:spPr>
          <a:xfrm>
            <a:off x="3339297" y="1117522"/>
            <a:ext cx="609985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3600" b="0" i="0" u="none" strike="noStrike" cap="none">
                <a:solidFill>
                  <a:srgbClr val="272C37"/>
                </a:solidFill>
                <a:latin typeface="Gill Sans"/>
                <a:ea typeface="Gill Sans"/>
                <a:cs typeface="Gill Sans"/>
                <a:sym typeface="Gill Sans"/>
              </a:rPr>
              <a:t>Biological Neuron</a:t>
            </a:r>
            <a:endParaRPr/>
          </a:p>
        </p:txBody>
      </p:sp>
      <p:pic>
        <p:nvPicPr>
          <p:cNvPr id="139" name="Google Shape;139;p20" descr="diagram-of-a-biological-neuron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100" y="2280212"/>
            <a:ext cx="11607800" cy="3657037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2"/>
          <p:cNvSpPr txBox="1">
            <a:spLocks noGrp="1"/>
          </p:cNvSpPr>
          <p:nvPr>
            <p:ph type="title"/>
          </p:nvPr>
        </p:nvSpPr>
        <p:spPr>
          <a:xfrm>
            <a:off x="838200" y="79575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1565E"/>
              </a:buClr>
              <a:buSzPct val="100000"/>
              <a:buFont typeface="Gill Sans"/>
              <a:buNone/>
            </a:pPr>
            <a:r>
              <a:rPr lang="en-IN" sz="4400" b="0" i="0" u="none" strike="noStrike" cap="none">
                <a:solidFill>
                  <a:srgbClr val="51565E"/>
                </a:solidFill>
                <a:latin typeface="Gill Sans"/>
                <a:ea typeface="Gill Sans"/>
                <a:cs typeface="Gill Sans"/>
                <a:sym typeface="Gill Sans"/>
              </a:rPr>
              <a:t>The biological neuron is analogous to artificial neurons in the following terms:</a:t>
            </a:r>
            <a:br>
              <a:rPr lang="en-IN"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graphicFrame>
        <p:nvGraphicFramePr>
          <p:cNvPr id="159" name="Google Shape;159;p22"/>
          <p:cNvGraphicFramePr/>
          <p:nvPr/>
        </p:nvGraphicFramePr>
        <p:xfrm>
          <a:off x="1182064" y="2636253"/>
          <a:ext cx="6934200" cy="31699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476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7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1" i="0" u="none" strike="noStrike" cap="none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Biological Neuron</a:t>
                      </a:r>
                      <a:endParaRPr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1" i="0" u="none" strike="noStrike" cap="none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Artificial Neuron</a:t>
                      </a:r>
                      <a:endParaRPr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0" i="0" u="none" strike="noStrike" cap="none" dirty="0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Cell Nucleus (Soma)</a:t>
                      </a:r>
                      <a:endParaRPr dirty="0"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0" i="0" u="none" strike="noStrike" cap="none" dirty="0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Node</a:t>
                      </a:r>
                      <a:endParaRPr dirty="0"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0" i="0" u="none" strike="noStrike" cap="none" dirty="0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Dendrites</a:t>
                      </a:r>
                      <a:endParaRPr dirty="0"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0" i="0" u="none" strike="noStrike" cap="none" dirty="0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Input</a:t>
                      </a:r>
                      <a:endParaRPr dirty="0"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0" i="0" u="none" strike="noStrike" cap="none" dirty="0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Synapse</a:t>
                      </a:r>
                      <a:endParaRPr dirty="0"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0" i="0" u="none" strike="noStrike" cap="none" dirty="0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Weights or interconnections</a:t>
                      </a:r>
                      <a:endParaRPr dirty="0"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0" i="0" u="none" strike="noStrike" cap="none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Axon</a:t>
                      </a:r>
                      <a:endParaRPr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800" b="0" i="0" u="none" strike="noStrike" cap="none" dirty="0">
                          <a:solidFill>
                            <a:srgbClr val="51565E"/>
                          </a:solidFill>
                          <a:latin typeface="Gill Sans"/>
                          <a:ea typeface="Gill Sans"/>
                          <a:cs typeface="Gill Sans"/>
                          <a:sym typeface="Gill Sans"/>
                        </a:rPr>
                        <a:t>Output</a:t>
                      </a:r>
                      <a:endParaRPr dirty="0"/>
                    </a:p>
                  </a:txBody>
                  <a:tcPr marL="114300" marR="114300" marT="152400" marB="152400" anchor="ctr">
                    <a:lnL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6ECE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0" name="Google Shape;1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>
            <a:spLocks noGrp="1"/>
          </p:cNvSpPr>
          <p:nvPr>
            <p:ph type="title"/>
          </p:nvPr>
        </p:nvSpPr>
        <p:spPr>
          <a:xfrm>
            <a:off x="838200" y="13060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2C37"/>
              </a:buClr>
              <a:buSzPct val="100000"/>
              <a:buFont typeface="Gill Sans"/>
              <a:buNone/>
            </a:pPr>
            <a:r>
              <a:rPr lang="en-IN" b="0" i="0" dirty="0">
                <a:solidFill>
                  <a:srgbClr val="272C37"/>
                </a:solidFill>
                <a:latin typeface="Gill Sans"/>
                <a:ea typeface="Gill Sans"/>
                <a:cs typeface="Gill Sans"/>
                <a:sym typeface="Gill Sans"/>
              </a:rPr>
              <a:t>What is Artificial Neuron(MP Neuron model)</a:t>
            </a:r>
            <a:br>
              <a:rPr lang="en-IN" b="0" i="0" dirty="0">
                <a:solidFill>
                  <a:srgbClr val="272C37"/>
                </a:solidFill>
                <a:latin typeface="Roboto"/>
                <a:ea typeface="Roboto"/>
                <a:cs typeface="Roboto"/>
                <a:sym typeface="Roboto"/>
              </a:rPr>
            </a:br>
            <a:endParaRPr dirty="0"/>
          </a:p>
        </p:txBody>
      </p:sp>
      <p:sp>
        <p:nvSpPr>
          <p:cNvPr id="173" name="Google Shape;173;p24"/>
          <p:cNvSpPr txBox="1">
            <a:spLocks noGrp="1"/>
          </p:cNvSpPr>
          <p:nvPr>
            <p:ph type="body" idx="1"/>
          </p:nvPr>
        </p:nvSpPr>
        <p:spPr>
          <a:xfrm>
            <a:off x="124177" y="876500"/>
            <a:ext cx="11857615" cy="5604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Proposed by McCulloch &amp; Pitts (1943).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Simplest model of a biological neuron.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Works on </a:t>
            </a:r>
            <a:r>
              <a:rPr lang="en-IN" b="1" dirty="0">
                <a:latin typeface="Gill Sans MT" panose="020B0502020104020203" pitchFamily="34" charset="77"/>
              </a:rPr>
              <a:t>binary inputs</a:t>
            </a:r>
            <a:r>
              <a:rPr lang="en-IN" dirty="0">
                <a:latin typeface="Gill Sans MT" panose="020B0502020104020203" pitchFamily="34" charset="77"/>
              </a:rPr>
              <a:t> (0 or 1).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Has </a:t>
            </a:r>
            <a:r>
              <a:rPr lang="en-IN" b="1" dirty="0">
                <a:latin typeface="Gill Sans MT" panose="020B0502020104020203" pitchFamily="34" charset="77"/>
              </a:rPr>
              <a:t>weights</a:t>
            </a:r>
            <a:r>
              <a:rPr lang="en-IN" dirty="0">
                <a:latin typeface="Gill Sans MT" panose="020B0502020104020203" pitchFamily="34" charset="77"/>
              </a:rPr>
              <a:t> and a </a:t>
            </a:r>
            <a:r>
              <a:rPr lang="en-IN" b="1" dirty="0">
                <a:latin typeface="Gill Sans MT" panose="020B0502020104020203" pitchFamily="34" charset="77"/>
              </a:rPr>
              <a:t>threshold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solidFill>
                  <a:srgbClr val="FF0000"/>
                </a:solidFill>
                <a:latin typeface="Gill Sans MT" panose="020B0502020104020203" pitchFamily="34" charset="77"/>
              </a:rPr>
              <a:t>Rule: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solidFill>
                  <a:srgbClr val="FF0000"/>
                </a:solidFill>
                <a:latin typeface="Gill Sans MT" panose="020B0502020104020203" pitchFamily="34" charset="77"/>
              </a:rPr>
              <a:t>If weighted sum ≥ threshold → output =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solidFill>
                  <a:srgbClr val="FF0000"/>
                </a:solidFill>
                <a:latin typeface="Gill Sans MT" panose="020B0502020104020203" pitchFamily="34" charset="77"/>
              </a:rPr>
              <a:t>Else → output = 0</a:t>
            </a:r>
          </a:p>
          <a:p>
            <a:r>
              <a:rPr lang="en-IN" dirty="0">
                <a:latin typeface="Gill Sans MT" panose="020B0502020104020203" pitchFamily="34" charset="77"/>
              </a:rPr>
              <a:t> No learning happens here (weights/threshold are fixed). </a:t>
            </a:r>
          </a:p>
          <a:p>
            <a:r>
              <a:rPr lang="en-IN" dirty="0">
                <a:latin typeface="Gill Sans MT" panose="020B0502020104020203" pitchFamily="34" charset="77"/>
              </a:rPr>
              <a:t>It’s just a simple logical model.</a:t>
            </a:r>
          </a:p>
          <a:p>
            <a:r>
              <a:rPr lang="en-IN" b="1" dirty="0" err="1">
                <a:latin typeface="Gill Sans MT" panose="020B0502020104020203" pitchFamily="34" charset="77"/>
              </a:rPr>
              <a:t>Eg</a:t>
            </a:r>
            <a:r>
              <a:rPr lang="en-IN" b="1" dirty="0">
                <a:latin typeface="Gill Sans MT" panose="020B0502020104020203" pitchFamily="34" charset="77"/>
              </a:rPr>
              <a:t> :Simple voting system</a:t>
            </a:r>
            <a:endParaRPr lang="en-IN" dirty="0">
              <a:latin typeface="Gill Sans MT" panose="020B0502020104020203" pitchFamily="34" charset="77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74" name="Google Shape;174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87863" y="876501"/>
            <a:ext cx="3365938" cy="2739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01884" y="3616166"/>
            <a:ext cx="3365938" cy="2740184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</TotalTime>
  <Words>986</Words>
  <Application>Microsoft Office PowerPoint</Application>
  <PresentationFormat>Widescreen</PresentationFormat>
  <Paragraphs>106</Paragraphs>
  <Slides>18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Gill Sans</vt:lpstr>
      <vt:lpstr>Gill Sans MT</vt:lpstr>
      <vt:lpstr>Roboto</vt:lpstr>
      <vt:lpstr>Office Theme</vt:lpstr>
      <vt:lpstr>UNIT-IV-Introduction to Linear Discriminants  </vt:lpstr>
      <vt:lpstr>Introduction to Linear Discriminants </vt:lpstr>
      <vt:lpstr>Introduction to Linear Discriminants </vt:lpstr>
      <vt:lpstr>Introduction to Linear Discriminants </vt:lpstr>
      <vt:lpstr>What is a Neural Network? </vt:lpstr>
      <vt:lpstr>Biological Neuron </vt:lpstr>
      <vt:lpstr>PowerPoint Presentation</vt:lpstr>
      <vt:lpstr>The biological neuron is analogous to artificial neurons in the following terms: </vt:lpstr>
      <vt:lpstr>What is Artificial Neuron(MP Neuron model) </vt:lpstr>
      <vt:lpstr>Example</vt:lpstr>
      <vt:lpstr>Perceptron  </vt:lpstr>
      <vt:lpstr>Perceptron  </vt:lpstr>
      <vt:lpstr>Basic Components of Perceptron  </vt:lpstr>
      <vt:lpstr>  </vt:lpstr>
      <vt:lpstr> </vt:lpstr>
      <vt:lpstr>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UNIT-IV-Introduction to Linear Discriminants  </dc:title>
  <dc:creator>Uddagiri Sirisha 20PHD7077</dc:creator>
  <cp:lastModifiedBy>katragadda naga divya</cp:lastModifiedBy>
  <cp:revision>8</cp:revision>
  <dcterms:created xsi:type="dcterms:W3CDTF">2025-09-08T15:29:09Z</dcterms:created>
  <dcterms:modified xsi:type="dcterms:W3CDTF">2025-09-15T09:31:30Z</dcterms:modified>
</cp:coreProperties>
</file>