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359"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360" r:id="rId18"/>
    <p:sldId id="330" r:id="rId19"/>
    <p:sldId id="331" r:id="rId20"/>
    <p:sldId id="332" r:id="rId21"/>
    <p:sldId id="333" r:id="rId22"/>
    <p:sldId id="334" r:id="rId23"/>
    <p:sldId id="335" r:id="rId24"/>
    <p:sldId id="337" r:id="rId25"/>
    <p:sldId id="338" r:id="rId26"/>
    <p:sldId id="357" r:id="rId27"/>
    <p:sldId id="339" r:id="rId28"/>
    <p:sldId id="340" r:id="rId29"/>
    <p:sldId id="341" r:id="rId30"/>
    <p:sldId id="342" r:id="rId31"/>
    <p:sldId id="343" r:id="rId32"/>
    <p:sldId id="346" r:id="rId33"/>
    <p:sldId id="347" r:id="rId34"/>
    <p:sldId id="348" r:id="rId35"/>
    <p:sldId id="349" r:id="rId36"/>
    <p:sldId id="350" r:id="rId37"/>
    <p:sldId id="328" r:id="rId38"/>
    <p:sldId id="307" r:id="rId39"/>
    <p:sldId id="308" r:id="rId40"/>
    <p:sldId id="309" r:id="rId41"/>
    <p:sldId id="316" r:id="rId42"/>
    <p:sldId id="317" r:id="rId43"/>
    <p:sldId id="318" r:id="rId44"/>
    <p:sldId id="319" r:id="rId45"/>
    <p:sldId id="358" r:id="rId46"/>
    <p:sldId id="320" r:id="rId47"/>
    <p:sldId id="321" r:id="rId48"/>
    <p:sldId id="327" r:id="rId49"/>
    <p:sldId id="404" r:id="rId50"/>
    <p:sldId id="366" r:id="rId51"/>
    <p:sldId id="287" r:id="rId52"/>
    <p:sldId id="365" r:id="rId53"/>
    <p:sldId id="369" r:id="rId54"/>
    <p:sldId id="370" r:id="rId55"/>
    <p:sldId id="371" r:id="rId56"/>
    <p:sldId id="372" r:id="rId57"/>
    <p:sldId id="373" r:id="rId58"/>
    <p:sldId id="374" r:id="rId59"/>
    <p:sldId id="376" r:id="rId60"/>
    <p:sldId id="377" r:id="rId61"/>
    <p:sldId id="378" r:id="rId62"/>
    <p:sldId id="379" r:id="rId63"/>
    <p:sldId id="380" r:id="rId64"/>
    <p:sldId id="383" r:id="rId65"/>
    <p:sldId id="293" r:id="rId66"/>
    <p:sldId id="385" r:id="rId67"/>
    <p:sldId id="386"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79" d="100"/>
          <a:sy n="79" d="100"/>
        </p:scale>
        <p:origin x="76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42003-0BA0-4915-BD62-E9516FA190D8}" type="datetimeFigureOut">
              <a:rPr lang="en-IN" smtClean="0"/>
              <a:t>14-10-2025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00B1F-AF51-4515-A67A-F87F75FD7116}" type="slidenum">
              <a:rPr lang="en-IN" smtClean="0"/>
              <a:t>‹#›</a:t>
            </a:fld>
            <a:endParaRPr lang="en-IN"/>
          </a:p>
        </p:txBody>
      </p:sp>
    </p:spTree>
    <p:extLst>
      <p:ext uri="{BB962C8B-B14F-4D97-AF65-F5344CB8AC3E}">
        <p14:creationId xmlns:p14="http://schemas.microsoft.com/office/powerpoint/2010/main" val="2219916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A6A49C4-8C01-75BF-8BA8-3A9F683276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30AFE9-C9E0-4713-8136-B7011C7F609B}" type="slidenum">
              <a:rPr lang="en-US" altLang="en-US">
                <a:latin typeface="Arial" panose="020B0604020202020204" pitchFamily="34" charset="0"/>
              </a:rPr>
              <a:pPr>
                <a:spcBef>
                  <a:spcPct val="0"/>
                </a:spcBef>
              </a:pPr>
              <a:t>52</a:t>
            </a:fld>
            <a:endParaRPr lang="en-US" altLang="en-US">
              <a:latin typeface="Arial" panose="020B0604020202020204" pitchFamily="34" charset="0"/>
            </a:endParaRPr>
          </a:p>
        </p:txBody>
      </p:sp>
      <p:sp>
        <p:nvSpPr>
          <p:cNvPr id="8195" name="Rectangle 2">
            <a:extLst>
              <a:ext uri="{FF2B5EF4-FFF2-40B4-BE49-F238E27FC236}">
                <a16:creationId xmlns:a16="http://schemas.microsoft.com/office/drawing/2014/main" id="{6DF6E445-4A1B-E135-87B2-80C23894B8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a:extLst>
              <a:ext uri="{FF2B5EF4-FFF2-40B4-BE49-F238E27FC236}">
                <a16:creationId xmlns:a16="http://schemas.microsoft.com/office/drawing/2014/main" id="{00519541-D61A-B4C0-58B7-DD17C47A77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7BC74BC7-B4E3-2BD7-E38F-D755F1C8F483}"/>
              </a:ext>
            </a:extLst>
          </p:cNvPr>
          <p:cNvSpPr>
            <a:spLocks noGrp="1" noRot="1" noChangeAspect="1" noChangeArrowheads="1" noTextEdit="1"/>
          </p:cNvSpPr>
          <p:nvPr>
            <p:ph type="sldImg"/>
          </p:nvPr>
        </p:nvSpPr>
        <p:spPr bwMode="auto">
          <a:xfrm>
            <a:off x="-600075" y="0"/>
            <a:ext cx="4800600" cy="3600450"/>
          </a:xfrm>
          <a:solidFill>
            <a:srgbClr val="FFFFFF"/>
          </a:solidFill>
          <a:ln>
            <a:solidFill>
              <a:srgbClr val="000000"/>
            </a:solidFill>
            <a:miter lim="800000"/>
            <a:headEnd/>
            <a:tailEnd/>
          </a:ln>
        </p:spPr>
      </p:sp>
      <p:sp>
        <p:nvSpPr>
          <p:cNvPr id="26627" name="Rectangle 2">
            <a:extLst>
              <a:ext uri="{FF2B5EF4-FFF2-40B4-BE49-F238E27FC236}">
                <a16:creationId xmlns:a16="http://schemas.microsoft.com/office/drawing/2014/main" id="{539FCED4-089A-0F35-3DC6-D2256C8F6694}"/>
              </a:ext>
            </a:extLst>
          </p:cNvPr>
          <p:cNvSpPr>
            <a:spLocks noGrp="1" noChangeArrowheads="1"/>
          </p:cNvSpPr>
          <p:nvPr>
            <p:ph type="body" idx="1"/>
          </p:nvPr>
        </p:nvSpPr>
        <p:spPr bwMode="auto">
          <a:xfrm>
            <a:off x="503238" y="4316413"/>
            <a:ext cx="5856287" cy="406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98B0AD6-4E7C-4690-BC83-8182518BF2B0}"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F2D04-91DC-41F4-BE27-145DFE9F1B12}" type="slidenum">
              <a:rPr lang="en-US" smtClean="0"/>
              <a:t>‹#›</a:t>
            </a:fld>
            <a:endParaRPr lang="en-US"/>
          </a:p>
        </p:txBody>
      </p:sp>
    </p:spTree>
    <p:extLst>
      <p:ext uri="{BB962C8B-B14F-4D97-AF65-F5344CB8AC3E}">
        <p14:creationId xmlns:p14="http://schemas.microsoft.com/office/powerpoint/2010/main" val="499121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8B0AD6-4E7C-4690-BC83-8182518BF2B0}"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F2D04-91DC-41F4-BE27-145DFE9F1B12}" type="slidenum">
              <a:rPr lang="en-US" smtClean="0"/>
              <a:t>‹#›</a:t>
            </a:fld>
            <a:endParaRPr lang="en-US"/>
          </a:p>
        </p:txBody>
      </p:sp>
    </p:spTree>
    <p:extLst>
      <p:ext uri="{BB962C8B-B14F-4D97-AF65-F5344CB8AC3E}">
        <p14:creationId xmlns:p14="http://schemas.microsoft.com/office/powerpoint/2010/main" val="3536884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8B0AD6-4E7C-4690-BC83-8182518BF2B0}"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F2D04-91DC-41F4-BE27-145DFE9F1B12}" type="slidenum">
              <a:rPr lang="en-US" smtClean="0"/>
              <a:t>‹#›</a:t>
            </a:fld>
            <a:endParaRPr lang="en-US"/>
          </a:p>
        </p:txBody>
      </p:sp>
    </p:spTree>
    <p:extLst>
      <p:ext uri="{BB962C8B-B14F-4D97-AF65-F5344CB8AC3E}">
        <p14:creationId xmlns:p14="http://schemas.microsoft.com/office/powerpoint/2010/main" val="3156005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54198B-4F9A-4744-BD7E-6692018CB32C}" type="slidenum">
              <a:rPr lang="en-US"/>
              <a:pPr>
                <a:defRPr/>
              </a:pPr>
              <a:t>‹#›</a:t>
            </a:fld>
            <a:endParaRPr lang="en-US"/>
          </a:p>
        </p:txBody>
      </p:sp>
    </p:spTree>
    <p:extLst>
      <p:ext uri="{BB962C8B-B14F-4D97-AF65-F5344CB8AC3E}">
        <p14:creationId xmlns:p14="http://schemas.microsoft.com/office/powerpoint/2010/main" val="868128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981200"/>
            <a:ext cx="5080000" cy="4114800"/>
          </a:xfrm>
        </p:spPr>
        <p:txBody>
          <a:bodyPr/>
          <a:lstStyle/>
          <a:p>
            <a:pPr lvl="0"/>
            <a:endParaRPr lang="en-US" noProof="0"/>
          </a:p>
        </p:txBody>
      </p:sp>
      <p:sp>
        <p:nvSpPr>
          <p:cNvPr id="5" name="Rectangle 4">
            <a:extLst>
              <a:ext uri="{FF2B5EF4-FFF2-40B4-BE49-F238E27FC236}">
                <a16:creationId xmlns:a16="http://schemas.microsoft.com/office/drawing/2014/main" id="{E8704EE9-337B-48AF-97E2-1684B50B1CF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5D6EDBE-3D13-4020-9D50-730B555591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CD3CDFA-2C47-4667-884E-5144F0CC10A5}"/>
              </a:ext>
            </a:extLst>
          </p:cNvPr>
          <p:cNvSpPr>
            <a:spLocks noGrp="1" noChangeArrowheads="1"/>
          </p:cNvSpPr>
          <p:nvPr>
            <p:ph type="sldNum" sz="quarter" idx="12"/>
          </p:nvPr>
        </p:nvSpPr>
        <p:spPr>
          <a:ln/>
        </p:spPr>
        <p:txBody>
          <a:bodyPr/>
          <a:lstStyle>
            <a:lvl1pPr>
              <a:defRPr/>
            </a:lvl1pPr>
          </a:lstStyle>
          <a:p>
            <a:pPr>
              <a:defRPr/>
            </a:pPr>
            <a:fld id="{3BE03589-425E-48E4-9162-DA8CF33668A0}" type="slidenum">
              <a:rPr lang="en-US"/>
              <a:pPr>
                <a:defRPr/>
              </a:pPr>
              <a:t>‹#›</a:t>
            </a:fld>
            <a:endParaRPr lang="en-US"/>
          </a:p>
        </p:txBody>
      </p:sp>
    </p:spTree>
    <p:extLst>
      <p:ext uri="{BB962C8B-B14F-4D97-AF65-F5344CB8AC3E}">
        <p14:creationId xmlns:p14="http://schemas.microsoft.com/office/powerpoint/2010/main" val="2204919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A069E713-AB2E-4947-B8F1-3687295D86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DC050D9-81DD-4841-876E-3561528EBE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8E07A3-2C31-4C99-8A83-54258AE52C78}"/>
              </a:ext>
            </a:extLst>
          </p:cNvPr>
          <p:cNvSpPr>
            <a:spLocks noGrp="1" noChangeArrowheads="1"/>
          </p:cNvSpPr>
          <p:nvPr>
            <p:ph type="sldNum" sz="quarter" idx="12"/>
          </p:nvPr>
        </p:nvSpPr>
        <p:spPr>
          <a:ln/>
        </p:spPr>
        <p:txBody>
          <a:bodyPr/>
          <a:lstStyle>
            <a:lvl1pPr>
              <a:defRPr/>
            </a:lvl1pPr>
          </a:lstStyle>
          <a:p>
            <a:pPr>
              <a:defRPr/>
            </a:pPr>
            <a:fld id="{D949EC63-5F9D-46B3-99A7-12C352221E08}" type="slidenum">
              <a:rPr lang="en-US"/>
              <a:pPr>
                <a:defRPr/>
              </a:pPr>
              <a:t>‹#›</a:t>
            </a:fld>
            <a:endParaRPr lang="en-US"/>
          </a:p>
        </p:txBody>
      </p:sp>
    </p:spTree>
    <p:extLst>
      <p:ext uri="{BB962C8B-B14F-4D97-AF65-F5344CB8AC3E}">
        <p14:creationId xmlns:p14="http://schemas.microsoft.com/office/powerpoint/2010/main" val="390613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8B0AD6-4E7C-4690-BC83-8182518BF2B0}"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F2D04-91DC-41F4-BE27-145DFE9F1B12}" type="slidenum">
              <a:rPr lang="en-US" smtClean="0"/>
              <a:t>‹#›</a:t>
            </a:fld>
            <a:endParaRPr lang="en-US"/>
          </a:p>
        </p:txBody>
      </p:sp>
    </p:spTree>
    <p:extLst>
      <p:ext uri="{BB962C8B-B14F-4D97-AF65-F5344CB8AC3E}">
        <p14:creationId xmlns:p14="http://schemas.microsoft.com/office/powerpoint/2010/main" val="166157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8B0AD6-4E7C-4690-BC83-8182518BF2B0}"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F2D04-91DC-41F4-BE27-145DFE9F1B12}" type="slidenum">
              <a:rPr lang="en-US" smtClean="0"/>
              <a:t>‹#›</a:t>
            </a:fld>
            <a:endParaRPr lang="en-US"/>
          </a:p>
        </p:txBody>
      </p:sp>
    </p:spTree>
    <p:extLst>
      <p:ext uri="{BB962C8B-B14F-4D97-AF65-F5344CB8AC3E}">
        <p14:creationId xmlns:p14="http://schemas.microsoft.com/office/powerpoint/2010/main" val="294290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8B0AD6-4E7C-4690-BC83-8182518BF2B0}"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F2D04-91DC-41F4-BE27-145DFE9F1B12}" type="slidenum">
              <a:rPr lang="en-US" smtClean="0"/>
              <a:t>‹#›</a:t>
            </a:fld>
            <a:endParaRPr lang="en-US"/>
          </a:p>
        </p:txBody>
      </p:sp>
    </p:spTree>
    <p:extLst>
      <p:ext uri="{BB962C8B-B14F-4D97-AF65-F5344CB8AC3E}">
        <p14:creationId xmlns:p14="http://schemas.microsoft.com/office/powerpoint/2010/main" val="331518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8B0AD6-4E7C-4690-BC83-8182518BF2B0}" type="datetimeFigureOut">
              <a:rPr lang="en-US" smtClean="0"/>
              <a:t>10/14/2025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F2D04-91DC-41F4-BE27-145DFE9F1B12}" type="slidenum">
              <a:rPr lang="en-US" smtClean="0"/>
              <a:t>‹#›</a:t>
            </a:fld>
            <a:endParaRPr lang="en-US"/>
          </a:p>
        </p:txBody>
      </p:sp>
    </p:spTree>
    <p:extLst>
      <p:ext uri="{BB962C8B-B14F-4D97-AF65-F5344CB8AC3E}">
        <p14:creationId xmlns:p14="http://schemas.microsoft.com/office/powerpoint/2010/main" val="200738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8B0AD6-4E7C-4690-BC83-8182518BF2B0}" type="datetimeFigureOut">
              <a:rPr lang="en-US" smtClean="0"/>
              <a:t>10/14/2025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F2D04-91DC-41F4-BE27-145DFE9F1B12}" type="slidenum">
              <a:rPr lang="en-US" smtClean="0"/>
              <a:t>‹#›</a:t>
            </a:fld>
            <a:endParaRPr lang="en-US"/>
          </a:p>
        </p:txBody>
      </p:sp>
    </p:spTree>
    <p:extLst>
      <p:ext uri="{BB962C8B-B14F-4D97-AF65-F5344CB8AC3E}">
        <p14:creationId xmlns:p14="http://schemas.microsoft.com/office/powerpoint/2010/main" val="2039563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B0AD6-4E7C-4690-BC83-8182518BF2B0}" type="datetimeFigureOut">
              <a:rPr lang="en-US" smtClean="0"/>
              <a:t>10/14/2025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F2D04-91DC-41F4-BE27-145DFE9F1B12}" type="slidenum">
              <a:rPr lang="en-US" smtClean="0"/>
              <a:t>‹#›</a:t>
            </a:fld>
            <a:endParaRPr lang="en-US"/>
          </a:p>
        </p:txBody>
      </p:sp>
    </p:spTree>
    <p:extLst>
      <p:ext uri="{BB962C8B-B14F-4D97-AF65-F5344CB8AC3E}">
        <p14:creationId xmlns:p14="http://schemas.microsoft.com/office/powerpoint/2010/main" val="345482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8B0AD6-4E7C-4690-BC83-8182518BF2B0}"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F2D04-91DC-41F4-BE27-145DFE9F1B12}" type="slidenum">
              <a:rPr lang="en-US" smtClean="0"/>
              <a:t>‹#›</a:t>
            </a:fld>
            <a:endParaRPr lang="en-US"/>
          </a:p>
        </p:txBody>
      </p:sp>
    </p:spTree>
    <p:extLst>
      <p:ext uri="{BB962C8B-B14F-4D97-AF65-F5344CB8AC3E}">
        <p14:creationId xmlns:p14="http://schemas.microsoft.com/office/powerpoint/2010/main" val="373763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8B0AD6-4E7C-4690-BC83-8182518BF2B0}"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F2D04-91DC-41F4-BE27-145DFE9F1B12}" type="slidenum">
              <a:rPr lang="en-US" smtClean="0"/>
              <a:t>‹#›</a:t>
            </a:fld>
            <a:endParaRPr lang="en-US"/>
          </a:p>
        </p:txBody>
      </p:sp>
    </p:spTree>
    <p:extLst>
      <p:ext uri="{BB962C8B-B14F-4D97-AF65-F5344CB8AC3E}">
        <p14:creationId xmlns:p14="http://schemas.microsoft.com/office/powerpoint/2010/main" val="3422888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Sitka Text" pitchFamily="2" charset="0"/>
              </a:defRPr>
            </a:lvl1pPr>
          </a:lstStyle>
          <a:p>
            <a:fld id="{998B0AD6-4E7C-4690-BC83-8182518BF2B0}" type="datetimeFigureOut">
              <a:rPr lang="en-US" smtClean="0"/>
              <a:pPr/>
              <a:t>10/14/2025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Sitka Text" pitchFamily="2"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Sitka Text" pitchFamily="2" charset="0"/>
              </a:defRPr>
            </a:lvl1pPr>
          </a:lstStyle>
          <a:p>
            <a:fld id="{779F2D04-91DC-41F4-BE27-145DFE9F1B12}" type="slidenum">
              <a:rPr lang="en-US" smtClean="0"/>
              <a:pPr/>
              <a:t>‹#›</a:t>
            </a:fld>
            <a:endParaRPr lang="en-US" dirty="0"/>
          </a:p>
        </p:txBody>
      </p:sp>
    </p:spTree>
    <p:extLst>
      <p:ext uri="{BB962C8B-B14F-4D97-AF65-F5344CB8AC3E}">
        <p14:creationId xmlns:p14="http://schemas.microsoft.com/office/powerpoint/2010/main" val="536533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b="0" i="0" kern="1200">
          <a:solidFill>
            <a:schemeClr val="tx1"/>
          </a:solidFill>
          <a:latin typeface="Sitka Banner"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itka Tex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itka Tex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itka Tex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itka Tex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itka Tex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21C814-0E7A-469A-B5A8-CBCB0FB6951A}"/>
              </a:ext>
            </a:extLst>
          </p:cNvPr>
          <p:cNvSpPr>
            <a:spLocks noGrp="1"/>
          </p:cNvSpPr>
          <p:nvPr>
            <p:ph type="ctrTitle"/>
          </p:nvPr>
        </p:nvSpPr>
        <p:spPr>
          <a:xfrm>
            <a:off x="133230" y="1235248"/>
            <a:ext cx="4023360" cy="3204134"/>
          </a:xfrm>
          <a:effectLst>
            <a:outerShdw blurRad="50800" dist="38100" dir="2700000" algn="tl" rotWithShape="0">
              <a:prstClr val="black">
                <a:alpha val="40000"/>
              </a:prstClr>
            </a:outerShdw>
          </a:effectLst>
        </p:spPr>
        <p:txBody>
          <a:bodyPr anchor="b">
            <a:normAutofit/>
          </a:bodyPr>
          <a:lstStyle/>
          <a:p>
            <a:pPr algn="l"/>
            <a:r>
              <a:rPr lang="en-US" sz="4800" dirty="0">
                <a:ln w="0"/>
                <a:effectLst>
                  <a:outerShdw blurRad="38100" dist="19050" dir="2700000" algn="tl" rotWithShape="0">
                    <a:schemeClr val="dk1">
                      <a:alpha val="40000"/>
                    </a:schemeClr>
                  </a:outerShdw>
                </a:effectLst>
                <a:latin typeface="Sitka Banner" panose="02000505000000020004" pitchFamily="2" charset="0"/>
              </a:rPr>
              <a:t>Network Layer</a:t>
            </a:r>
          </a:p>
        </p:txBody>
      </p:sp>
      <p:pic>
        <p:nvPicPr>
          <p:cNvPr id="5" name="Picture 4">
            <a:extLst>
              <a:ext uri="{FF2B5EF4-FFF2-40B4-BE49-F238E27FC236}">
                <a16:creationId xmlns:a16="http://schemas.microsoft.com/office/drawing/2014/main" id="{5B9A75E8-042A-9627-9EF4-C74F85399E8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78211" y="745880"/>
            <a:ext cx="1445048" cy="1823806"/>
          </a:xfrm>
          <a:prstGeom prst="rect">
            <a:avLst/>
          </a:prstGeom>
        </p:spPr>
      </p:pic>
      <p:pic>
        <p:nvPicPr>
          <p:cNvPr id="6" name="Picture 5">
            <a:extLst>
              <a:ext uri="{FF2B5EF4-FFF2-40B4-BE49-F238E27FC236}">
                <a16:creationId xmlns:a16="http://schemas.microsoft.com/office/drawing/2014/main" id="{BE0AC62C-9B3F-A759-6294-CC46F755BA6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133230" y="5195897"/>
            <a:ext cx="3390258" cy="279316"/>
          </a:xfrm>
          <a:prstGeom prst="rect">
            <a:avLst/>
          </a:prstGeom>
        </p:spPr>
      </p:pic>
      <p:pic>
        <p:nvPicPr>
          <p:cNvPr id="8" name="Picture 2">
            <a:extLst>
              <a:ext uri="{FF2B5EF4-FFF2-40B4-BE49-F238E27FC236}">
                <a16:creationId xmlns:a16="http://schemas.microsoft.com/office/drawing/2014/main" id="{72C05483-DD3D-479D-9688-1DEAAC82CC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091" r="28181" b="-1"/>
          <a:stretch/>
        </p:blipFill>
        <p:spPr bwMode="auto">
          <a:xfrm>
            <a:off x="3473972" y="-672191"/>
            <a:ext cx="10688074" cy="845574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83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70914" y="25746"/>
            <a:ext cx="10515600" cy="1325563"/>
          </a:xfrm>
        </p:spPr>
        <p:txBody>
          <a:bodyPr/>
          <a:lstStyle/>
          <a:p>
            <a:r>
              <a:rPr lang="en-GB" altLang="tr-TR" b="1" dirty="0"/>
              <a:t>Flooding</a:t>
            </a:r>
            <a:r>
              <a:rPr lang="tr-TR" altLang="tr-TR" b="1" dirty="0"/>
              <a:t>- </a:t>
            </a:r>
            <a:r>
              <a:rPr lang="en-US" altLang="tr-TR" b="1" dirty="0"/>
              <a:t>Improvements</a:t>
            </a:r>
          </a:p>
        </p:txBody>
      </p:sp>
      <p:sp>
        <p:nvSpPr>
          <p:cNvPr id="15363" name="Rectangle 3"/>
          <p:cNvSpPr>
            <a:spLocks noGrp="1" noChangeArrowheads="1"/>
          </p:cNvSpPr>
          <p:nvPr>
            <p:ph type="body" idx="1"/>
          </p:nvPr>
        </p:nvSpPr>
        <p:spPr>
          <a:xfrm>
            <a:off x="697523" y="1505665"/>
            <a:ext cx="10515600" cy="4351338"/>
          </a:xfrm>
        </p:spPr>
        <p:txBody>
          <a:bodyPr>
            <a:normAutofit/>
          </a:bodyPr>
          <a:lstStyle/>
          <a:p>
            <a:r>
              <a:rPr lang="en-GB" altLang="tr-TR" sz="2400" dirty="0"/>
              <a:t>Precautions against unlimited grow in circulation </a:t>
            </a:r>
          </a:p>
          <a:p>
            <a:pPr lvl="1"/>
            <a:r>
              <a:rPr lang="en-GB" altLang="tr-TR" dirty="0"/>
              <a:t>Nodes can remember packets already forwarded to keep network load </a:t>
            </a:r>
            <a:r>
              <a:rPr lang="tr-TR" altLang="tr-TR" dirty="0" err="1"/>
              <a:t>with</a:t>
            </a:r>
            <a:r>
              <a:rPr lang="en-GB" altLang="tr-TR" dirty="0"/>
              <a:t>in </a:t>
            </a:r>
            <a:r>
              <a:rPr lang="tr-TR" altLang="tr-TR" dirty="0" err="1"/>
              <a:t>allowed</a:t>
            </a:r>
            <a:r>
              <a:rPr lang="tr-TR" altLang="tr-TR" dirty="0"/>
              <a:t> </a:t>
            </a:r>
            <a:r>
              <a:rPr lang="tr-TR" altLang="tr-TR" dirty="0" err="1"/>
              <a:t>limits</a:t>
            </a:r>
            <a:endParaRPr lang="tr-TR" altLang="tr-TR" dirty="0"/>
          </a:p>
          <a:p>
            <a:pPr lvl="2"/>
            <a:r>
              <a:rPr lang="tr-TR" altLang="tr-TR" sz="2400" dirty="0" err="1"/>
              <a:t>called</a:t>
            </a:r>
            <a:r>
              <a:rPr lang="tr-TR" altLang="tr-TR" sz="2400" dirty="0"/>
              <a:t> "</a:t>
            </a:r>
            <a:r>
              <a:rPr lang="tr-TR" altLang="tr-TR" sz="2400" dirty="0" err="1"/>
              <a:t>Restricted</a:t>
            </a:r>
            <a:r>
              <a:rPr lang="tr-TR" altLang="tr-TR" sz="2400" dirty="0"/>
              <a:t> </a:t>
            </a:r>
            <a:r>
              <a:rPr lang="tr-TR" altLang="tr-TR" sz="2400" dirty="0" err="1"/>
              <a:t>Flooding</a:t>
            </a:r>
            <a:r>
              <a:rPr lang="tr-TR" altLang="tr-TR" sz="2400" dirty="0"/>
              <a:t>"</a:t>
            </a:r>
            <a:endParaRPr lang="en-GB" altLang="tr-TR" sz="2400" dirty="0"/>
          </a:p>
          <a:p>
            <a:pPr lvl="1"/>
            <a:r>
              <a:rPr lang="en-GB" altLang="tr-TR" dirty="0"/>
              <a:t>Include a hop count in packets. </a:t>
            </a:r>
          </a:p>
          <a:p>
            <a:pPr lvl="2"/>
            <a:r>
              <a:rPr lang="en-GB" altLang="tr-TR" sz="2400" dirty="0"/>
              <a:t>Set to a maximum value</a:t>
            </a:r>
          </a:p>
          <a:p>
            <a:pPr lvl="2"/>
            <a:r>
              <a:rPr lang="en-GB" altLang="tr-TR" sz="2400" dirty="0"/>
              <a:t>Decrease one at each hop</a:t>
            </a:r>
          </a:p>
          <a:p>
            <a:pPr lvl="2"/>
            <a:r>
              <a:rPr lang="en-GB" altLang="tr-TR" sz="2400" dirty="0"/>
              <a:t>Discard when 0</a:t>
            </a:r>
          </a:p>
        </p:txBody>
      </p:sp>
      <p:cxnSp>
        <p:nvCxnSpPr>
          <p:cNvPr id="4" name="Straight Connector 3">
            <a:extLst>
              <a:ext uri="{FF2B5EF4-FFF2-40B4-BE49-F238E27FC236}">
                <a16:creationId xmlns:a16="http://schemas.microsoft.com/office/drawing/2014/main" id="{AA4ADE9C-1EDB-374E-B707-0EE0E23B7D6B}"/>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50061A00-C7B3-8448-AB3E-EFCFEB8EE858}"/>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2154347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69388" y="25746"/>
            <a:ext cx="10515600" cy="1325563"/>
          </a:xfrm>
        </p:spPr>
        <p:txBody>
          <a:bodyPr/>
          <a:lstStyle/>
          <a:p>
            <a:r>
              <a:rPr lang="en-GB" altLang="tr-TR" b="1" dirty="0"/>
              <a:t>Properties of Flooding</a:t>
            </a:r>
          </a:p>
        </p:txBody>
      </p:sp>
      <p:sp>
        <p:nvSpPr>
          <p:cNvPr id="16387" name="Rectangle 3"/>
          <p:cNvSpPr>
            <a:spLocks noGrp="1" noChangeArrowheads="1"/>
          </p:cNvSpPr>
          <p:nvPr>
            <p:ph type="body" idx="1"/>
          </p:nvPr>
        </p:nvSpPr>
        <p:spPr>
          <a:xfrm>
            <a:off x="838200" y="1470762"/>
            <a:ext cx="10515600" cy="4351338"/>
          </a:xfrm>
        </p:spPr>
        <p:txBody>
          <a:bodyPr>
            <a:normAutofit/>
          </a:bodyPr>
          <a:lstStyle/>
          <a:p>
            <a:r>
              <a:rPr lang="en-GB" altLang="tr-TR" sz="2400"/>
              <a:t>All possible routes are tried</a:t>
            </a:r>
          </a:p>
          <a:p>
            <a:pPr lvl="1"/>
            <a:r>
              <a:rPr lang="tr-TR" altLang="tr-TR"/>
              <a:t>v</a:t>
            </a:r>
            <a:r>
              <a:rPr lang="en-GB" altLang="tr-TR"/>
              <a:t>ery robust</a:t>
            </a:r>
          </a:p>
          <a:p>
            <a:pPr lvl="1"/>
            <a:r>
              <a:rPr lang="en-GB" altLang="tr-TR"/>
              <a:t>can be used for emergency messaging</a:t>
            </a:r>
          </a:p>
          <a:p>
            <a:r>
              <a:rPr lang="en-GB" altLang="tr-TR" sz="2400"/>
              <a:t>At least one packet will use minimum hop count route</a:t>
            </a:r>
            <a:endParaRPr lang="tr-TR" altLang="tr-TR" sz="2400"/>
          </a:p>
          <a:p>
            <a:pPr lvl="1"/>
            <a:r>
              <a:rPr lang="en-US" altLang="tr-TR"/>
              <a:t>Can be used once to set up a route</a:t>
            </a:r>
            <a:endParaRPr lang="en-GB" altLang="tr-TR"/>
          </a:p>
          <a:p>
            <a:r>
              <a:rPr lang="en-GB" altLang="tr-TR" sz="2400"/>
              <a:t>All nodes are visited</a:t>
            </a:r>
          </a:p>
          <a:p>
            <a:pPr lvl="1"/>
            <a:r>
              <a:rPr lang="en-GB" altLang="tr-TR"/>
              <a:t>Useful to distribute information (e.g. routing info)</a:t>
            </a:r>
          </a:p>
        </p:txBody>
      </p:sp>
      <p:cxnSp>
        <p:nvCxnSpPr>
          <p:cNvPr id="4" name="Straight Connector 3">
            <a:extLst>
              <a:ext uri="{FF2B5EF4-FFF2-40B4-BE49-F238E27FC236}">
                <a16:creationId xmlns:a16="http://schemas.microsoft.com/office/drawing/2014/main" id="{99D6E4C5-5804-C243-AA9A-AF5678DFC95B}"/>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8B70C31D-8917-0045-BBC9-4D29CE4C6570}"/>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1663603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050"/>
          <p:cNvSpPr>
            <a:spLocks noGrp="1" noChangeArrowheads="1"/>
          </p:cNvSpPr>
          <p:nvPr>
            <p:ph type="title"/>
          </p:nvPr>
        </p:nvSpPr>
        <p:spPr>
          <a:xfrm>
            <a:off x="683456" y="25746"/>
            <a:ext cx="10515600" cy="1325563"/>
          </a:xfrm>
        </p:spPr>
        <p:txBody>
          <a:bodyPr/>
          <a:lstStyle/>
          <a:p>
            <a:r>
              <a:rPr lang="en-GB" altLang="tr-TR" b="1" dirty="0"/>
              <a:t>Random Routing</a:t>
            </a:r>
          </a:p>
        </p:txBody>
      </p:sp>
      <p:sp>
        <p:nvSpPr>
          <p:cNvPr id="17411" name="Rectangle 2051"/>
          <p:cNvSpPr>
            <a:spLocks noGrp="1" noChangeArrowheads="1"/>
          </p:cNvSpPr>
          <p:nvPr>
            <p:ph type="body" idx="1"/>
          </p:nvPr>
        </p:nvSpPr>
        <p:spPr>
          <a:xfrm>
            <a:off x="683456" y="1457444"/>
            <a:ext cx="10515600" cy="4351338"/>
          </a:xfrm>
        </p:spPr>
        <p:txBody>
          <a:bodyPr/>
          <a:lstStyle/>
          <a:p>
            <a:pPr>
              <a:lnSpc>
                <a:spcPct val="90000"/>
              </a:lnSpc>
            </a:pPr>
            <a:r>
              <a:rPr lang="en-GB" altLang="tr-TR" dirty="0"/>
              <a:t>Node selects one outgoing path for retransmission of incoming packet</a:t>
            </a:r>
          </a:p>
          <a:p>
            <a:pPr>
              <a:lnSpc>
                <a:spcPct val="90000"/>
              </a:lnSpc>
            </a:pPr>
            <a:r>
              <a:rPr lang="en-GB" altLang="tr-TR" dirty="0"/>
              <a:t>Selection is at random</a:t>
            </a:r>
          </a:p>
          <a:p>
            <a:pPr lvl="1">
              <a:lnSpc>
                <a:spcPct val="90000"/>
              </a:lnSpc>
            </a:pPr>
            <a:r>
              <a:rPr lang="en-GB" altLang="tr-TR" dirty="0"/>
              <a:t>equally likely</a:t>
            </a:r>
          </a:p>
          <a:p>
            <a:pPr lvl="2">
              <a:lnSpc>
                <a:spcPct val="90000"/>
              </a:lnSpc>
            </a:pPr>
            <a:r>
              <a:rPr lang="en-GB" altLang="tr-TR" dirty="0"/>
              <a:t>all outgoing links are utilized </a:t>
            </a:r>
            <a:r>
              <a:rPr lang="tr-TR" altLang="tr-TR" dirty="0" err="1"/>
              <a:t>equally</a:t>
            </a:r>
            <a:r>
              <a:rPr lang="tr-TR" altLang="tr-TR" dirty="0"/>
              <a:t> </a:t>
            </a:r>
            <a:r>
              <a:rPr lang="en-GB" altLang="tr-TR" dirty="0"/>
              <a:t>in</a:t>
            </a:r>
            <a:r>
              <a:rPr lang="tr-TR" altLang="tr-TR" dirty="0"/>
              <a:t> </a:t>
            </a:r>
            <a:r>
              <a:rPr lang="tr-TR" altLang="tr-TR" dirty="0" err="1"/>
              <a:t>the</a:t>
            </a:r>
            <a:r>
              <a:rPr lang="en-GB" altLang="tr-TR" dirty="0"/>
              <a:t> long-run</a:t>
            </a:r>
          </a:p>
          <a:p>
            <a:pPr lvl="1">
              <a:lnSpc>
                <a:spcPct val="90000"/>
              </a:lnSpc>
            </a:pPr>
            <a:r>
              <a:rPr lang="en-GB" altLang="tr-TR" dirty="0"/>
              <a:t>can select outgoing path based on a probability</a:t>
            </a:r>
          </a:p>
          <a:p>
            <a:pPr lvl="2">
              <a:lnSpc>
                <a:spcPct val="90000"/>
              </a:lnSpc>
            </a:pPr>
            <a:r>
              <a:rPr lang="en-GB" altLang="tr-TR" dirty="0"/>
              <a:t>e.g. probability based on data rate</a:t>
            </a:r>
          </a:p>
          <a:p>
            <a:pPr lvl="3">
              <a:lnSpc>
                <a:spcPct val="90000"/>
              </a:lnSpc>
            </a:pPr>
            <a:r>
              <a:rPr lang="en-GB" altLang="tr-TR" dirty="0"/>
              <a:t>good traffic distribution</a:t>
            </a:r>
          </a:p>
          <a:p>
            <a:pPr>
              <a:lnSpc>
                <a:spcPct val="90000"/>
              </a:lnSpc>
            </a:pPr>
            <a:r>
              <a:rPr lang="en-GB" altLang="tr-TR" dirty="0"/>
              <a:t>No network info needed</a:t>
            </a:r>
          </a:p>
          <a:p>
            <a:pPr>
              <a:lnSpc>
                <a:spcPct val="90000"/>
              </a:lnSpc>
            </a:pPr>
            <a:r>
              <a:rPr lang="en-GB" altLang="tr-TR" dirty="0"/>
              <a:t>Route is typically n</a:t>
            </a:r>
            <a:r>
              <a:rPr lang="tr-TR" altLang="tr-TR" dirty="0" err="1"/>
              <a:t>either</a:t>
            </a:r>
            <a:r>
              <a:rPr lang="en-GB" altLang="tr-TR" dirty="0"/>
              <a:t> least cost nor minimum hop</a:t>
            </a:r>
          </a:p>
        </p:txBody>
      </p:sp>
      <p:cxnSp>
        <p:nvCxnSpPr>
          <p:cNvPr id="4" name="Straight Connector 3">
            <a:extLst>
              <a:ext uri="{FF2B5EF4-FFF2-40B4-BE49-F238E27FC236}">
                <a16:creationId xmlns:a16="http://schemas.microsoft.com/office/drawing/2014/main" id="{8620F634-8F9D-F04C-BC38-EF179D48DBBF}"/>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301BA3E5-8427-A441-8AF1-92CFC4122593}"/>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3009959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03565" y="304800"/>
            <a:ext cx="7772400" cy="762000"/>
          </a:xfrm>
        </p:spPr>
        <p:txBody>
          <a:bodyPr/>
          <a:lstStyle/>
          <a:p>
            <a:r>
              <a:rPr lang="en-US" altLang="en-US" sz="3600" b="1"/>
              <a:t>Optimality principle</a:t>
            </a:r>
            <a:endParaRPr lang="en-US" altLang="en-US" b="1"/>
          </a:p>
        </p:txBody>
      </p:sp>
      <p:sp>
        <p:nvSpPr>
          <p:cNvPr id="6147" name="Rectangle 3"/>
          <p:cNvSpPr>
            <a:spLocks noGrp="1" noChangeArrowheads="1"/>
          </p:cNvSpPr>
          <p:nvPr>
            <p:ph type="body" idx="1"/>
          </p:nvPr>
        </p:nvSpPr>
        <p:spPr>
          <a:xfrm>
            <a:off x="706582" y="1219200"/>
            <a:ext cx="10667999" cy="5181600"/>
          </a:xfrm>
        </p:spPr>
        <p:txBody>
          <a:bodyPr/>
          <a:lstStyle/>
          <a:p>
            <a:r>
              <a:rPr lang="en-US" altLang="en-US"/>
              <a:t>If router </a:t>
            </a:r>
            <a:r>
              <a:rPr lang="en-US" altLang="en-US" i="1"/>
              <a:t>j</a:t>
            </a:r>
            <a:r>
              <a:rPr lang="en-US" altLang="en-US"/>
              <a:t> is on the optimal path from </a:t>
            </a:r>
            <a:r>
              <a:rPr lang="en-US" altLang="en-US" i="1"/>
              <a:t>i</a:t>
            </a:r>
            <a:r>
              <a:rPr lang="en-US" altLang="en-US"/>
              <a:t> to </a:t>
            </a:r>
            <a:r>
              <a:rPr lang="en-US" altLang="en-US" i="1"/>
              <a:t>k</a:t>
            </a:r>
            <a:r>
              <a:rPr lang="en-US" altLang="en-US"/>
              <a:t>, then the optimal path from </a:t>
            </a:r>
            <a:r>
              <a:rPr lang="en-US" altLang="en-US" i="1"/>
              <a:t>j</a:t>
            </a:r>
            <a:r>
              <a:rPr lang="en-US" altLang="en-US"/>
              <a:t> to </a:t>
            </a:r>
            <a:r>
              <a:rPr lang="en-US" altLang="en-US" i="1"/>
              <a:t>k</a:t>
            </a:r>
            <a:r>
              <a:rPr lang="en-US" altLang="en-US"/>
              <a:t> also falls along the same route.</a:t>
            </a:r>
          </a:p>
        </p:txBody>
      </p:sp>
      <p:grpSp>
        <p:nvGrpSpPr>
          <p:cNvPr id="2" name="Group 1">
            <a:extLst>
              <a:ext uri="{FF2B5EF4-FFF2-40B4-BE49-F238E27FC236}">
                <a16:creationId xmlns:a16="http://schemas.microsoft.com/office/drawing/2014/main" id="{26703A70-05D0-904E-A439-56990E354CC2}"/>
              </a:ext>
            </a:extLst>
          </p:cNvPr>
          <p:cNvGrpSpPr/>
          <p:nvPr/>
        </p:nvGrpSpPr>
        <p:grpSpPr>
          <a:xfrm>
            <a:off x="3089565" y="2482945"/>
            <a:ext cx="6096000" cy="3657600"/>
            <a:chOff x="3089565" y="3200400"/>
            <a:chExt cx="6096000" cy="3657600"/>
          </a:xfrm>
        </p:grpSpPr>
        <p:sp>
          <p:nvSpPr>
            <p:cNvPr id="6148" name="Text Box 9"/>
            <p:cNvSpPr txBox="1">
              <a:spLocks noChangeArrowheads="1"/>
            </p:cNvSpPr>
            <p:nvPr/>
          </p:nvSpPr>
          <p:spPr bwMode="auto">
            <a:xfrm>
              <a:off x="3530890" y="4156075"/>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i="1"/>
                <a:t>i</a:t>
              </a:r>
              <a:endParaRPr lang="en-US" altLang="en-US" sz="2400"/>
            </a:p>
          </p:txBody>
        </p:sp>
        <p:sp>
          <p:nvSpPr>
            <p:cNvPr id="6149" name="Text Box 10"/>
            <p:cNvSpPr txBox="1">
              <a:spLocks noChangeArrowheads="1"/>
            </p:cNvSpPr>
            <p:nvPr/>
          </p:nvSpPr>
          <p:spPr bwMode="auto">
            <a:xfrm>
              <a:off x="7645690" y="354647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i="1"/>
                <a:t>k</a:t>
              </a:r>
              <a:endParaRPr lang="en-US" altLang="en-US" sz="2400"/>
            </a:p>
          </p:txBody>
        </p:sp>
        <p:sp>
          <p:nvSpPr>
            <p:cNvPr id="6150" name="Line 11"/>
            <p:cNvSpPr>
              <a:spLocks noChangeShapeType="1"/>
            </p:cNvSpPr>
            <p:nvPr/>
          </p:nvSpPr>
          <p:spPr bwMode="auto">
            <a:xfrm flipV="1">
              <a:off x="4765965" y="3733800"/>
              <a:ext cx="533400" cy="1447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Sitka Text" pitchFamily="2" charset="0"/>
              </a:endParaRPr>
            </a:p>
          </p:txBody>
        </p:sp>
        <p:sp>
          <p:nvSpPr>
            <p:cNvPr id="6151" name="Line 12"/>
            <p:cNvSpPr>
              <a:spLocks noChangeShapeType="1"/>
            </p:cNvSpPr>
            <p:nvPr/>
          </p:nvSpPr>
          <p:spPr bwMode="auto">
            <a:xfrm>
              <a:off x="5604165" y="3886200"/>
              <a:ext cx="9906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Sitka Text" pitchFamily="2" charset="0"/>
              </a:endParaRPr>
            </a:p>
          </p:txBody>
        </p:sp>
        <p:sp>
          <p:nvSpPr>
            <p:cNvPr id="6152" name="Line 13"/>
            <p:cNvSpPr>
              <a:spLocks noChangeShapeType="1"/>
            </p:cNvSpPr>
            <p:nvPr/>
          </p:nvSpPr>
          <p:spPr bwMode="auto">
            <a:xfrm flipV="1">
              <a:off x="6899565" y="3733800"/>
              <a:ext cx="45720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Sitka Text" pitchFamily="2" charset="0"/>
              </a:endParaRPr>
            </a:p>
          </p:txBody>
        </p:sp>
        <p:sp>
          <p:nvSpPr>
            <p:cNvPr id="6153" name="Line 14"/>
            <p:cNvSpPr>
              <a:spLocks noChangeShapeType="1"/>
            </p:cNvSpPr>
            <p:nvPr/>
          </p:nvSpPr>
          <p:spPr bwMode="auto">
            <a:xfrm>
              <a:off x="4003965" y="4191000"/>
              <a:ext cx="6096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Sitka Text" pitchFamily="2" charset="0"/>
              </a:endParaRPr>
            </a:p>
          </p:txBody>
        </p:sp>
        <p:sp>
          <p:nvSpPr>
            <p:cNvPr id="6154" name="Text Box 15"/>
            <p:cNvSpPr txBox="1">
              <a:spLocks noChangeArrowheads="1"/>
            </p:cNvSpPr>
            <p:nvPr/>
          </p:nvSpPr>
          <p:spPr bwMode="auto">
            <a:xfrm>
              <a:off x="4902490" y="5146675"/>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i="1"/>
                <a:t>(j)</a:t>
              </a:r>
              <a:endParaRPr lang="en-US" altLang="en-US" sz="2400"/>
            </a:p>
          </p:txBody>
        </p:sp>
        <p:sp>
          <p:nvSpPr>
            <p:cNvPr id="6155" name="Text Box 16"/>
            <p:cNvSpPr txBox="1">
              <a:spLocks noChangeArrowheads="1"/>
            </p:cNvSpPr>
            <p:nvPr/>
          </p:nvSpPr>
          <p:spPr bwMode="auto">
            <a:xfrm>
              <a:off x="5680365" y="3200400"/>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i="1"/>
                <a:t>(j)</a:t>
              </a:r>
              <a:endParaRPr lang="en-US" altLang="en-US" sz="2400"/>
            </a:p>
          </p:txBody>
        </p:sp>
        <p:sp>
          <p:nvSpPr>
            <p:cNvPr id="6156" name="Text Box 17"/>
            <p:cNvSpPr txBox="1">
              <a:spLocks noChangeArrowheads="1"/>
            </p:cNvSpPr>
            <p:nvPr/>
          </p:nvSpPr>
          <p:spPr bwMode="auto">
            <a:xfrm>
              <a:off x="6213765" y="4876800"/>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i="1"/>
                <a:t>(j)</a:t>
              </a:r>
              <a:endParaRPr lang="en-US" altLang="en-US" sz="2400"/>
            </a:p>
          </p:txBody>
        </p:sp>
        <p:sp>
          <p:nvSpPr>
            <p:cNvPr id="6157" name="Oval 4"/>
            <p:cNvSpPr>
              <a:spLocks noChangeArrowheads="1"/>
            </p:cNvSpPr>
            <p:nvPr/>
          </p:nvSpPr>
          <p:spPr bwMode="auto">
            <a:xfrm>
              <a:off x="3699165" y="3810000"/>
              <a:ext cx="457200" cy="457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58" name="Oval 5"/>
            <p:cNvSpPr>
              <a:spLocks noChangeArrowheads="1"/>
            </p:cNvSpPr>
            <p:nvPr/>
          </p:nvSpPr>
          <p:spPr bwMode="auto">
            <a:xfrm>
              <a:off x="4461165" y="5105400"/>
              <a:ext cx="457200" cy="457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59" name="Oval 6"/>
            <p:cNvSpPr>
              <a:spLocks noChangeArrowheads="1"/>
            </p:cNvSpPr>
            <p:nvPr/>
          </p:nvSpPr>
          <p:spPr bwMode="auto">
            <a:xfrm>
              <a:off x="5223165" y="3505200"/>
              <a:ext cx="457200" cy="457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60" name="Oval 7"/>
            <p:cNvSpPr>
              <a:spLocks noChangeArrowheads="1"/>
            </p:cNvSpPr>
            <p:nvPr/>
          </p:nvSpPr>
          <p:spPr bwMode="auto">
            <a:xfrm>
              <a:off x="6518565" y="4343400"/>
              <a:ext cx="457200" cy="457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61" name="Oval 8"/>
            <p:cNvSpPr>
              <a:spLocks noChangeArrowheads="1"/>
            </p:cNvSpPr>
            <p:nvPr/>
          </p:nvSpPr>
          <p:spPr bwMode="auto">
            <a:xfrm>
              <a:off x="7204365" y="3352800"/>
              <a:ext cx="457200" cy="4572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62" name="Oval 19"/>
            <p:cNvSpPr>
              <a:spLocks noChangeArrowheads="1"/>
            </p:cNvSpPr>
            <p:nvPr/>
          </p:nvSpPr>
          <p:spPr bwMode="auto">
            <a:xfrm>
              <a:off x="3775365" y="5867400"/>
              <a:ext cx="457200" cy="457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63" name="Oval 20"/>
            <p:cNvSpPr>
              <a:spLocks noChangeArrowheads="1"/>
            </p:cNvSpPr>
            <p:nvPr/>
          </p:nvSpPr>
          <p:spPr bwMode="auto">
            <a:xfrm>
              <a:off x="5832765" y="5943600"/>
              <a:ext cx="457200" cy="457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64" name="Oval 21"/>
            <p:cNvSpPr>
              <a:spLocks noChangeArrowheads="1"/>
            </p:cNvSpPr>
            <p:nvPr/>
          </p:nvSpPr>
          <p:spPr bwMode="auto">
            <a:xfrm>
              <a:off x="6670965" y="5867400"/>
              <a:ext cx="457200" cy="457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65" name="Oval 22"/>
            <p:cNvSpPr>
              <a:spLocks noChangeArrowheads="1"/>
            </p:cNvSpPr>
            <p:nvPr/>
          </p:nvSpPr>
          <p:spPr bwMode="auto">
            <a:xfrm>
              <a:off x="7280565" y="5486400"/>
              <a:ext cx="457200" cy="457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66" name="Line 23"/>
            <p:cNvSpPr>
              <a:spLocks noChangeShapeType="1"/>
            </p:cNvSpPr>
            <p:nvPr/>
          </p:nvSpPr>
          <p:spPr bwMode="auto">
            <a:xfrm flipH="1">
              <a:off x="4003965" y="5410200"/>
              <a:ext cx="533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Sitka Text" pitchFamily="2" charset="0"/>
              </a:endParaRPr>
            </a:p>
          </p:txBody>
        </p:sp>
        <p:sp>
          <p:nvSpPr>
            <p:cNvPr id="6167" name="Line 24"/>
            <p:cNvSpPr>
              <a:spLocks noChangeShapeType="1"/>
            </p:cNvSpPr>
            <p:nvPr/>
          </p:nvSpPr>
          <p:spPr bwMode="auto">
            <a:xfrm>
              <a:off x="4080165" y="6096000"/>
              <a:ext cx="19050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Sitka Text" pitchFamily="2" charset="0"/>
              </a:endParaRPr>
            </a:p>
          </p:txBody>
        </p:sp>
        <p:sp>
          <p:nvSpPr>
            <p:cNvPr id="6168" name="Line 25"/>
            <p:cNvSpPr>
              <a:spLocks noChangeShapeType="1"/>
            </p:cNvSpPr>
            <p:nvPr/>
          </p:nvSpPr>
          <p:spPr bwMode="auto">
            <a:xfrm>
              <a:off x="4765965" y="5486400"/>
              <a:ext cx="11430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Sitka Text" pitchFamily="2" charset="0"/>
              </a:endParaRPr>
            </a:p>
          </p:txBody>
        </p:sp>
        <p:sp>
          <p:nvSpPr>
            <p:cNvPr id="6169" name="Oval 26"/>
            <p:cNvSpPr>
              <a:spLocks noChangeArrowheads="1"/>
            </p:cNvSpPr>
            <p:nvPr/>
          </p:nvSpPr>
          <p:spPr bwMode="auto">
            <a:xfrm>
              <a:off x="5604165" y="4724400"/>
              <a:ext cx="457200" cy="457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70" name="Line 27"/>
            <p:cNvSpPr>
              <a:spLocks noChangeShapeType="1"/>
            </p:cNvSpPr>
            <p:nvPr/>
          </p:nvSpPr>
          <p:spPr bwMode="auto">
            <a:xfrm>
              <a:off x="5832765" y="5105400"/>
              <a:ext cx="152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Sitka Text" pitchFamily="2" charset="0"/>
              </a:endParaRPr>
            </a:p>
          </p:txBody>
        </p:sp>
        <p:sp>
          <p:nvSpPr>
            <p:cNvPr id="6171" name="Line 28"/>
            <p:cNvSpPr>
              <a:spLocks noChangeShapeType="1"/>
            </p:cNvSpPr>
            <p:nvPr/>
          </p:nvSpPr>
          <p:spPr bwMode="auto">
            <a:xfrm flipV="1">
              <a:off x="6137565" y="6096000"/>
              <a:ext cx="7620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Sitka Text" pitchFamily="2" charset="0"/>
              </a:endParaRPr>
            </a:p>
          </p:txBody>
        </p:sp>
        <p:sp>
          <p:nvSpPr>
            <p:cNvPr id="6172" name="Line 29"/>
            <p:cNvSpPr>
              <a:spLocks noChangeShapeType="1"/>
            </p:cNvSpPr>
            <p:nvPr/>
          </p:nvSpPr>
          <p:spPr bwMode="auto">
            <a:xfrm flipH="1">
              <a:off x="7051965" y="5715000"/>
              <a:ext cx="381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Sitka Text" pitchFamily="2" charset="0"/>
              </a:endParaRPr>
            </a:p>
          </p:txBody>
        </p:sp>
        <p:sp>
          <p:nvSpPr>
            <p:cNvPr id="6173" name="Line 30"/>
            <p:cNvSpPr>
              <a:spLocks noChangeShapeType="1"/>
            </p:cNvSpPr>
            <p:nvPr/>
          </p:nvSpPr>
          <p:spPr bwMode="auto">
            <a:xfrm flipH="1" flipV="1">
              <a:off x="6823365" y="4724400"/>
              <a:ext cx="6096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Sitka Text" pitchFamily="2" charset="0"/>
              </a:endParaRPr>
            </a:p>
          </p:txBody>
        </p:sp>
        <p:sp>
          <p:nvSpPr>
            <p:cNvPr id="6174" name="Line 31"/>
            <p:cNvSpPr>
              <a:spLocks noChangeShapeType="1"/>
            </p:cNvSpPr>
            <p:nvPr/>
          </p:nvSpPr>
          <p:spPr bwMode="auto">
            <a:xfrm>
              <a:off x="5985165" y="5029200"/>
              <a:ext cx="8382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Sitka Text" pitchFamily="2" charset="0"/>
              </a:endParaRPr>
            </a:p>
          </p:txBody>
        </p:sp>
        <p:sp>
          <p:nvSpPr>
            <p:cNvPr id="6175" name="Line 32"/>
            <p:cNvSpPr>
              <a:spLocks noChangeShapeType="1"/>
            </p:cNvSpPr>
            <p:nvPr/>
          </p:nvSpPr>
          <p:spPr bwMode="auto">
            <a:xfrm flipH="1" flipV="1">
              <a:off x="6747165" y="4724400"/>
              <a:ext cx="1524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Sitka Text" pitchFamily="2" charset="0"/>
              </a:endParaRPr>
            </a:p>
          </p:txBody>
        </p:sp>
        <p:sp>
          <p:nvSpPr>
            <p:cNvPr id="6176" name="Line 33"/>
            <p:cNvSpPr>
              <a:spLocks noChangeShapeType="1"/>
            </p:cNvSpPr>
            <p:nvPr/>
          </p:nvSpPr>
          <p:spPr bwMode="auto">
            <a:xfrm flipH="1">
              <a:off x="3089565" y="6172200"/>
              <a:ext cx="762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Sitka Text" pitchFamily="2" charset="0"/>
              </a:endParaRPr>
            </a:p>
          </p:txBody>
        </p:sp>
        <p:sp>
          <p:nvSpPr>
            <p:cNvPr id="6177" name="Line 34"/>
            <p:cNvSpPr>
              <a:spLocks noChangeShapeType="1"/>
            </p:cNvSpPr>
            <p:nvPr/>
          </p:nvSpPr>
          <p:spPr bwMode="auto">
            <a:xfrm>
              <a:off x="6061365" y="63246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Sitka Text" pitchFamily="2" charset="0"/>
              </a:endParaRPr>
            </a:p>
          </p:txBody>
        </p:sp>
        <p:sp>
          <p:nvSpPr>
            <p:cNvPr id="6178" name="Line 35"/>
            <p:cNvSpPr>
              <a:spLocks noChangeShapeType="1"/>
            </p:cNvSpPr>
            <p:nvPr/>
          </p:nvSpPr>
          <p:spPr bwMode="auto">
            <a:xfrm>
              <a:off x="7585365" y="5867400"/>
              <a:ext cx="16002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Sitka Text" pitchFamily="2" charset="0"/>
              </a:endParaRPr>
            </a:p>
          </p:txBody>
        </p:sp>
      </p:grpSp>
      <p:cxnSp>
        <p:nvCxnSpPr>
          <p:cNvPr id="35" name="Straight Connector 34">
            <a:extLst>
              <a:ext uri="{FF2B5EF4-FFF2-40B4-BE49-F238E27FC236}">
                <a16:creationId xmlns:a16="http://schemas.microsoft.com/office/drawing/2014/main" id="{CF463BDC-5B93-E04B-83CB-AED8027A3369}"/>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829FBBF1-4823-7446-AF2F-AB48E3621045}"/>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39" name="Picture 38">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2566279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262141"/>
            <a:ext cx="10363200" cy="1143000"/>
          </a:xfrm>
        </p:spPr>
        <p:txBody>
          <a:bodyPr/>
          <a:lstStyle/>
          <a:p>
            <a:r>
              <a:rPr lang="en-US" altLang="en-US" b="1" dirty="0"/>
              <a:t>Sink Trees</a:t>
            </a:r>
          </a:p>
        </p:txBody>
      </p:sp>
      <p:sp>
        <p:nvSpPr>
          <p:cNvPr id="7172" name="Rectangle 4"/>
          <p:cNvSpPr>
            <a:spLocks noGrp="1" noChangeArrowheads="1"/>
          </p:cNvSpPr>
          <p:nvPr>
            <p:ph type="body" sz="half" idx="2"/>
          </p:nvPr>
        </p:nvSpPr>
        <p:spPr>
          <a:xfrm>
            <a:off x="6575867" y="1260279"/>
            <a:ext cx="5080000" cy="4114800"/>
          </a:xfrm>
        </p:spPr>
        <p:txBody>
          <a:bodyPr>
            <a:normAutofit/>
          </a:bodyPr>
          <a:lstStyle/>
          <a:p>
            <a:r>
              <a:rPr lang="en-US" altLang="en-US" sz="2400" dirty="0"/>
              <a:t>The set of optimal routes to a particular node forms a </a:t>
            </a:r>
            <a:r>
              <a:rPr lang="en-US" altLang="en-US" sz="2400" dirty="0">
                <a:solidFill>
                  <a:schemeClr val="accent1"/>
                </a:solidFill>
              </a:rPr>
              <a:t>sink tree.</a:t>
            </a:r>
          </a:p>
          <a:p>
            <a:r>
              <a:rPr lang="en-US" altLang="en-US" sz="2400" dirty="0"/>
              <a:t>Sink trees are not necessarily unique</a:t>
            </a:r>
            <a:endParaRPr lang="en-US" altLang="en-US" sz="2400" dirty="0">
              <a:solidFill>
                <a:schemeClr val="accent1"/>
              </a:solidFill>
            </a:endParaRPr>
          </a:p>
          <a:p>
            <a:r>
              <a:rPr lang="en-US" altLang="en-US" sz="2400" dirty="0"/>
              <a:t>Goal of all routing algorithms</a:t>
            </a:r>
          </a:p>
          <a:p>
            <a:pPr lvl="1"/>
            <a:r>
              <a:rPr lang="en-US" altLang="en-US" dirty="0"/>
              <a:t>Discover sink trees for all destinations</a:t>
            </a:r>
          </a:p>
        </p:txBody>
      </p:sp>
      <p:cxnSp>
        <p:nvCxnSpPr>
          <p:cNvPr id="5" name="Straight Connector 4">
            <a:extLst>
              <a:ext uri="{FF2B5EF4-FFF2-40B4-BE49-F238E27FC236}">
                <a16:creationId xmlns:a16="http://schemas.microsoft.com/office/drawing/2014/main" id="{18C7006F-6A64-D94A-BE11-A63A17D23B6A}"/>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23E9C0E4-88E8-D940-9611-91A1AFD144EB}"/>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3">
            <a:extLst>
              <a:ext uri="{FF2B5EF4-FFF2-40B4-BE49-F238E27FC236}">
                <a16:creationId xmlns:a16="http://schemas.microsoft.com/office/drawing/2014/main" id="{7708C2E1-6A71-DD42-AB8C-ECBA7D675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68995" y="1411670"/>
            <a:ext cx="5690485" cy="4609293"/>
          </a:xfrm>
          <a:prstGeom prst="rect">
            <a:avLst/>
          </a:prstGeom>
        </p:spPr>
      </p:pic>
      <p:pic>
        <p:nvPicPr>
          <p:cNvPr id="9" name="Picture 8">
            <a:extLst>
              <a:ext uri="{FF2B5EF4-FFF2-40B4-BE49-F238E27FC236}">
                <a16:creationId xmlns:a16="http://schemas.microsoft.com/office/drawing/2014/main" id="{BE0AC62C-9B3F-A759-6294-CC46F755BA6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2786165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671733" y="1676400"/>
            <a:ext cx="10882958" cy="4419600"/>
          </a:xfrm>
        </p:spPr>
        <p:txBody>
          <a:bodyPr/>
          <a:lstStyle/>
          <a:p>
            <a:r>
              <a:rPr lang="en-US" altLang="en-US" dirty="0"/>
              <a:t>Given a network topology and a set of weights describing the cost to send data across each link in the network</a:t>
            </a:r>
          </a:p>
          <a:p>
            <a:r>
              <a:rPr lang="en-US" altLang="en-US" dirty="0"/>
              <a:t>Find the shortest path from a specified source to all other destinations in the network.</a:t>
            </a:r>
          </a:p>
          <a:p>
            <a:r>
              <a:rPr lang="en-US" altLang="en-US" dirty="0"/>
              <a:t>Shortest path algorithm first developed by E. W. Dijkstra</a:t>
            </a:r>
          </a:p>
        </p:txBody>
      </p:sp>
      <p:sp>
        <p:nvSpPr>
          <p:cNvPr id="8195" name="Rectangle 4"/>
          <p:cNvSpPr>
            <a:spLocks noChangeArrowheads="1"/>
          </p:cNvSpPr>
          <p:nvPr/>
        </p:nvSpPr>
        <p:spPr bwMode="auto">
          <a:xfrm>
            <a:off x="671733" y="1905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dirty="0">
                <a:latin typeface="Sitka Banner" pitchFamily="2" charset="0"/>
              </a:rPr>
              <a:t>Shortest Path Routing </a:t>
            </a:r>
            <a:br>
              <a:rPr lang="en-US" altLang="en-US" b="1" dirty="0">
                <a:latin typeface="Sitka Banner" pitchFamily="2" charset="0"/>
              </a:rPr>
            </a:br>
            <a:r>
              <a:rPr lang="en-US" altLang="en-US" b="1" dirty="0">
                <a:latin typeface="Sitka Banner" pitchFamily="2" charset="0"/>
              </a:rPr>
              <a:t>(a nonadaptive routing algorithm)</a:t>
            </a:r>
          </a:p>
        </p:txBody>
      </p:sp>
      <p:cxnSp>
        <p:nvCxnSpPr>
          <p:cNvPr id="4" name="Straight Connector 3">
            <a:extLst>
              <a:ext uri="{FF2B5EF4-FFF2-40B4-BE49-F238E27FC236}">
                <a16:creationId xmlns:a16="http://schemas.microsoft.com/office/drawing/2014/main" id="{097C6410-428F-EB42-9861-BF7F5D18BFC6}"/>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EBBFFDFA-F603-9342-BE2E-75E1E081CB3B}"/>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888892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3227" y="1172695"/>
            <a:ext cx="10649244" cy="4893647"/>
          </a:xfrm>
          <a:prstGeom prst="rect">
            <a:avLst/>
          </a:prstGeom>
        </p:spPr>
        <p:txBody>
          <a:bodyPr wrap="square">
            <a:spAutoFit/>
          </a:bodyPr>
          <a:lstStyle/>
          <a:p>
            <a:pPr>
              <a:tabLst>
                <a:tab pos="401638" algn="l"/>
              </a:tabLst>
            </a:pPr>
            <a:r>
              <a:rPr lang="en-US" sz="2400" dirty="0">
                <a:effectLst/>
                <a:latin typeface="Sitka Text" pitchFamily="2" charset="0"/>
              </a:rPr>
              <a:t>Let the node at which we are starting be called the initial node. Let the distance of node Y be the distance from the initial node to Y. Dijkstra's algorithm will assign some initial distance values and will try to improve them step by step.</a:t>
            </a:r>
          </a:p>
          <a:p>
            <a:pPr marL="401638" indent="-401638">
              <a:buFont typeface="+mj-lt"/>
              <a:buAutoNum type="arabicPeriod"/>
              <a:tabLst>
                <a:tab pos="401638" algn="l"/>
              </a:tabLst>
            </a:pPr>
            <a:r>
              <a:rPr lang="en-US" sz="2400" dirty="0">
                <a:effectLst/>
                <a:latin typeface="Sitka Text" pitchFamily="2" charset="0"/>
              </a:rPr>
              <a:t>Assign to every node a tentative distance value: </a:t>
            </a:r>
          </a:p>
          <a:p>
            <a:pPr marL="858838" lvl="1" indent="-401638">
              <a:buFont typeface="+mj-lt"/>
              <a:buAutoNum type="arabicPeriod"/>
              <a:tabLst>
                <a:tab pos="401638" algn="l"/>
              </a:tabLst>
            </a:pPr>
            <a:r>
              <a:rPr lang="en-US" sz="2400" dirty="0">
                <a:effectLst/>
                <a:latin typeface="Sitka Text" pitchFamily="2" charset="0"/>
              </a:rPr>
              <a:t>set it to </a:t>
            </a:r>
            <a:r>
              <a:rPr lang="en-US" sz="2400" b="1" dirty="0">
                <a:effectLst/>
                <a:latin typeface="Sitka Text" pitchFamily="2" charset="0"/>
              </a:rPr>
              <a:t>zero</a:t>
            </a:r>
            <a:r>
              <a:rPr lang="en-US" sz="2400" dirty="0">
                <a:effectLst/>
                <a:latin typeface="Sitka Text" pitchFamily="2" charset="0"/>
              </a:rPr>
              <a:t> for our initial node and to </a:t>
            </a:r>
            <a:r>
              <a:rPr lang="en-US" sz="2400" b="1" dirty="0">
                <a:effectLst/>
                <a:latin typeface="Sitka Text" pitchFamily="2" charset="0"/>
              </a:rPr>
              <a:t>infinity</a:t>
            </a:r>
            <a:r>
              <a:rPr lang="en-US" sz="2400" dirty="0">
                <a:effectLst/>
                <a:latin typeface="Sitka Text" pitchFamily="2" charset="0"/>
              </a:rPr>
              <a:t> for all other nodes.</a:t>
            </a:r>
          </a:p>
          <a:p>
            <a:pPr marL="401638" indent="-401638">
              <a:buFont typeface="+mj-lt"/>
              <a:buAutoNum type="arabicPeriod"/>
              <a:tabLst>
                <a:tab pos="401638" algn="l"/>
              </a:tabLst>
            </a:pPr>
            <a:r>
              <a:rPr lang="en-US" sz="2400" dirty="0">
                <a:effectLst/>
                <a:latin typeface="Sitka Text" pitchFamily="2" charset="0"/>
              </a:rPr>
              <a:t>Set the initial node as current. Mark all other nodes unvisited. Create a set of all the unvisited nodes called the </a:t>
            </a:r>
            <a:r>
              <a:rPr lang="en-US" sz="2400" b="1" dirty="0">
                <a:effectLst/>
                <a:latin typeface="Sitka Text" pitchFamily="2" charset="0"/>
              </a:rPr>
              <a:t>unvisited set</a:t>
            </a:r>
            <a:r>
              <a:rPr lang="en-US" sz="2400" dirty="0">
                <a:effectLst/>
                <a:latin typeface="Sitka Text" pitchFamily="2" charset="0"/>
              </a:rPr>
              <a:t>.</a:t>
            </a:r>
          </a:p>
          <a:p>
            <a:pPr marL="401638" indent="-401638">
              <a:buFont typeface="+mj-lt"/>
              <a:buAutoNum type="arabicPeriod"/>
              <a:tabLst>
                <a:tab pos="401638" algn="l"/>
              </a:tabLst>
            </a:pPr>
            <a:r>
              <a:rPr lang="en-US" sz="2400" dirty="0">
                <a:effectLst/>
                <a:latin typeface="Sitka Text" pitchFamily="2" charset="0"/>
              </a:rPr>
              <a:t>For the current node, consider all of its unvisited neighbors and calculate their tentative distances. Compare the newly calculated tentative distance to the current assigned value and assign the smaller one. </a:t>
            </a:r>
          </a:p>
        </p:txBody>
      </p:sp>
      <p:cxnSp>
        <p:nvCxnSpPr>
          <p:cNvPr id="3" name="Straight Connector 2">
            <a:extLst>
              <a:ext uri="{FF2B5EF4-FFF2-40B4-BE49-F238E27FC236}">
                <a16:creationId xmlns:a16="http://schemas.microsoft.com/office/drawing/2014/main" id="{6CC106F1-E466-4742-AE79-D06B6C311DE5}"/>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7D48E33D-9196-2E40-9954-EB3339F64320}"/>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7" name="Rectangle 4">
            <a:extLst>
              <a:ext uri="{FF2B5EF4-FFF2-40B4-BE49-F238E27FC236}">
                <a16:creationId xmlns:a16="http://schemas.microsoft.com/office/drawing/2014/main" id="{EF1465E8-2E88-7B40-85A9-D29654E9A5C1}"/>
              </a:ext>
            </a:extLst>
          </p:cNvPr>
          <p:cNvSpPr>
            <a:spLocks noChangeArrowheads="1"/>
          </p:cNvSpPr>
          <p:nvPr/>
        </p:nvSpPr>
        <p:spPr bwMode="auto">
          <a:xfrm>
            <a:off x="629529" y="1905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dirty="0">
                <a:latin typeface="Sitka Banner" pitchFamily="2" charset="0"/>
              </a:rPr>
              <a:t>Steps in Dijkstra’s Algorithm</a:t>
            </a:r>
          </a:p>
        </p:txBody>
      </p:sp>
      <p:pic>
        <p:nvPicPr>
          <p:cNvPr id="8" name="Picture 7">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690102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2904" y="1605032"/>
            <a:ext cx="10846192" cy="2462213"/>
          </a:xfrm>
          <a:prstGeom prst="rect">
            <a:avLst/>
          </a:prstGeom>
        </p:spPr>
        <p:txBody>
          <a:bodyPr wrap="square">
            <a:spAutoFit/>
          </a:bodyPr>
          <a:lstStyle/>
          <a:p>
            <a:pPr marL="457200" indent="-457200">
              <a:buFont typeface="+mj-lt"/>
              <a:buAutoNum type="arabicPeriod" startAt="4"/>
              <a:tabLst>
                <a:tab pos="401638" algn="l"/>
              </a:tabLst>
            </a:pPr>
            <a:r>
              <a:rPr lang="en-US" sz="2200" dirty="0">
                <a:effectLst/>
                <a:latin typeface="Sitka Text" pitchFamily="2" charset="0"/>
              </a:rPr>
              <a:t>When we are done considering all of the neighbors of the current node, mark the current node as </a:t>
            </a:r>
            <a:r>
              <a:rPr lang="en-US" sz="2200" b="1" dirty="0">
                <a:effectLst/>
                <a:latin typeface="Sitka Text" pitchFamily="2" charset="0"/>
              </a:rPr>
              <a:t>visited and remove it from the unvisited set</a:t>
            </a:r>
            <a:r>
              <a:rPr lang="en-US" sz="2200" dirty="0">
                <a:effectLst/>
                <a:latin typeface="Sitka Text" pitchFamily="2" charset="0"/>
              </a:rPr>
              <a:t>. A visited node will never be checked again.</a:t>
            </a:r>
          </a:p>
          <a:p>
            <a:pPr marL="401638" indent="-401638">
              <a:buFont typeface="+mj-lt"/>
              <a:buAutoNum type="arabicPeriod" startAt="4"/>
              <a:tabLst>
                <a:tab pos="401638" algn="l"/>
              </a:tabLst>
            </a:pPr>
            <a:r>
              <a:rPr lang="en-US" sz="2200" dirty="0">
                <a:effectLst/>
                <a:latin typeface="Sitka Text" pitchFamily="2" charset="0"/>
              </a:rPr>
              <a:t>If the destination node has been marked visited (when planning a route between two specific nodes), then stop. The algorithm has finished.</a:t>
            </a:r>
          </a:p>
          <a:p>
            <a:pPr marL="401638" indent="-401638">
              <a:buFont typeface="+mj-lt"/>
              <a:buAutoNum type="arabicPeriod" startAt="4"/>
              <a:tabLst>
                <a:tab pos="401638" algn="l"/>
              </a:tabLst>
            </a:pPr>
            <a:r>
              <a:rPr lang="en-US" sz="2200" dirty="0">
                <a:effectLst/>
                <a:latin typeface="Sitka Text" pitchFamily="2" charset="0"/>
              </a:rPr>
              <a:t>Otherwise, select the unvisited node that is marked with the smallest tentative distance, set it as the new "current node", and go back to step 3.</a:t>
            </a:r>
          </a:p>
        </p:txBody>
      </p:sp>
      <p:cxnSp>
        <p:nvCxnSpPr>
          <p:cNvPr id="3" name="Straight Connector 2">
            <a:extLst>
              <a:ext uri="{FF2B5EF4-FFF2-40B4-BE49-F238E27FC236}">
                <a16:creationId xmlns:a16="http://schemas.microsoft.com/office/drawing/2014/main" id="{6CC106F1-E466-4742-AE79-D06B6C311DE5}"/>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7D48E33D-9196-2E40-9954-EB3339F64320}"/>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7" name="Rectangle 4">
            <a:extLst>
              <a:ext uri="{FF2B5EF4-FFF2-40B4-BE49-F238E27FC236}">
                <a16:creationId xmlns:a16="http://schemas.microsoft.com/office/drawing/2014/main" id="{040AE541-8148-9F46-BC25-56E88C11B00B}"/>
              </a:ext>
            </a:extLst>
          </p:cNvPr>
          <p:cNvSpPr>
            <a:spLocks noChangeArrowheads="1"/>
          </p:cNvSpPr>
          <p:nvPr/>
        </p:nvSpPr>
        <p:spPr bwMode="auto">
          <a:xfrm>
            <a:off x="629529" y="1905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dirty="0">
                <a:latin typeface="Sitka Banner" pitchFamily="2" charset="0"/>
              </a:rPr>
              <a:t>Steps in Dijkstra’s Algorithm</a:t>
            </a:r>
          </a:p>
        </p:txBody>
      </p:sp>
      <p:pic>
        <p:nvPicPr>
          <p:cNvPr id="8" name="Picture 7">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3099729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1A10321-32F4-46BF-A898-323A60D69F60}"/>
              </a:ext>
            </a:extLst>
          </p:cNvPr>
          <p:cNvSpPr>
            <a:spLocks noGrp="1" noChangeArrowheads="1"/>
          </p:cNvSpPr>
          <p:nvPr>
            <p:ph type="title"/>
          </p:nvPr>
        </p:nvSpPr>
        <p:spPr>
          <a:xfrm>
            <a:off x="837507" y="291470"/>
            <a:ext cx="7772400" cy="685800"/>
          </a:xfrm>
        </p:spPr>
        <p:txBody>
          <a:bodyPr/>
          <a:lstStyle/>
          <a:p>
            <a:r>
              <a:rPr lang="en-US" altLang="en-US" sz="3200" b="1" dirty="0"/>
              <a:t>Example of Shortest Path Routing</a:t>
            </a:r>
            <a:endParaRPr lang="en-US" altLang="en-US" b="1" dirty="0"/>
          </a:p>
        </p:txBody>
      </p:sp>
      <p:pic>
        <p:nvPicPr>
          <p:cNvPr id="10243" name="Picture 3">
            <a:extLst>
              <a:ext uri="{FF2B5EF4-FFF2-40B4-BE49-F238E27FC236}">
                <a16:creationId xmlns:a16="http://schemas.microsoft.com/office/drawing/2014/main" id="{C5227F79-5F8B-4303-861F-4FFA36B8B7D8}"/>
              </a:ext>
            </a:extLst>
          </p:cNvPr>
          <p:cNvPicPr>
            <a:picLocks noGrp="1" noChangeAspect="1" noChangeArrowheads="1"/>
          </p:cNvPicPr>
          <p:nvPr>
            <p:ph type="clipArt" sz="half" idx="1"/>
          </p:nvPr>
        </p:nvPicPr>
        <p:blipFill rotWithShape="1">
          <a:blip r:embed="rId2">
            <a:extLst>
              <a:ext uri="{28A0092B-C50C-407E-A947-70E740481C1C}">
                <a14:useLocalDpi xmlns:a14="http://schemas.microsoft.com/office/drawing/2010/main" val="0"/>
              </a:ext>
            </a:extLst>
          </a:blip>
          <a:srcRect r="51064" b="73333"/>
          <a:stretch/>
        </p:blipFill>
        <p:spPr>
          <a:xfrm>
            <a:off x="837507" y="1343892"/>
            <a:ext cx="8334202" cy="3623566"/>
          </a:xfrm>
        </p:spPr>
      </p:pic>
      <p:cxnSp>
        <p:nvCxnSpPr>
          <p:cNvPr id="4" name="Straight Connector 3">
            <a:extLst>
              <a:ext uri="{FF2B5EF4-FFF2-40B4-BE49-F238E27FC236}">
                <a16:creationId xmlns:a16="http://schemas.microsoft.com/office/drawing/2014/main" id="{8A392471-E08A-4647-BCBD-59BC42D3E7AD}"/>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92B5FA85-B0B9-4D40-A31D-8B07BD4A0ECD}"/>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BE0AC62C-9B3F-A759-6294-CC46F755BA6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1762016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1A10321-32F4-46BF-A898-323A60D69F60}"/>
              </a:ext>
            </a:extLst>
          </p:cNvPr>
          <p:cNvSpPr>
            <a:spLocks noGrp="1" noChangeArrowheads="1"/>
          </p:cNvSpPr>
          <p:nvPr>
            <p:ph type="title"/>
          </p:nvPr>
        </p:nvSpPr>
        <p:spPr>
          <a:xfrm>
            <a:off x="2133600" y="152400"/>
            <a:ext cx="7772400" cy="685800"/>
          </a:xfrm>
        </p:spPr>
        <p:txBody>
          <a:bodyPr/>
          <a:lstStyle/>
          <a:p>
            <a:r>
              <a:rPr lang="en-US" altLang="en-US" sz="3200"/>
              <a:t>Example of Shortest Path Routing</a:t>
            </a:r>
            <a:endParaRPr lang="en-US" altLang="en-US"/>
          </a:p>
        </p:txBody>
      </p:sp>
      <p:pic>
        <p:nvPicPr>
          <p:cNvPr id="10243" name="Picture 3">
            <a:extLst>
              <a:ext uri="{FF2B5EF4-FFF2-40B4-BE49-F238E27FC236}">
                <a16:creationId xmlns:a16="http://schemas.microsoft.com/office/drawing/2014/main" id="{C5227F79-5F8B-4303-861F-4FFA36B8B7D8}"/>
              </a:ext>
            </a:extLst>
          </p:cNvPr>
          <p:cNvPicPr>
            <a:picLocks noGrp="1" noChangeAspect="1" noChangeArrowheads="1"/>
          </p:cNvPicPr>
          <p:nvPr>
            <p:ph type="clipArt" sz="half" idx="1"/>
          </p:nvPr>
        </p:nvPicPr>
        <p:blipFill rotWithShape="1">
          <a:blip r:embed="rId2">
            <a:extLst>
              <a:ext uri="{28A0092B-C50C-407E-A947-70E740481C1C}">
                <a14:useLocalDpi xmlns:a14="http://schemas.microsoft.com/office/drawing/2010/main" val="0"/>
              </a:ext>
            </a:extLst>
          </a:blip>
          <a:srcRect l="51064" b="73333"/>
          <a:stretch/>
        </p:blipFill>
        <p:spPr>
          <a:xfrm>
            <a:off x="3276600" y="3962400"/>
            <a:ext cx="6019800" cy="2617304"/>
          </a:xfrm>
        </p:spPr>
      </p:pic>
      <p:pic>
        <p:nvPicPr>
          <p:cNvPr id="4" name="Picture 3">
            <a:extLst>
              <a:ext uri="{FF2B5EF4-FFF2-40B4-BE49-F238E27FC236}">
                <a16:creationId xmlns:a16="http://schemas.microsoft.com/office/drawing/2014/main" id="{6C780AAD-679E-4C04-A130-82219CA812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064" b="73333"/>
          <a:stretch/>
        </p:blipFill>
        <p:spPr bwMode="auto">
          <a:xfrm>
            <a:off x="1946564" y="838200"/>
            <a:ext cx="6873240" cy="298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4F739158-15A7-654E-ADC1-3C77190CFACA}"/>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4A0CC14F-2EC8-1746-A562-BE6511AAB7F2}"/>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BE0AC62C-9B3F-A759-6294-CC46F755BA6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3730501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tr-TR" dirty="0"/>
              <a:t>Introduction</a:t>
            </a:r>
          </a:p>
        </p:txBody>
      </p:sp>
      <p:sp>
        <p:nvSpPr>
          <p:cNvPr id="4099" name="Rectangle 3"/>
          <p:cNvSpPr>
            <a:spLocks noGrp="1" noChangeArrowheads="1"/>
          </p:cNvSpPr>
          <p:nvPr>
            <p:ph type="body" idx="1"/>
          </p:nvPr>
        </p:nvSpPr>
        <p:spPr/>
        <p:txBody>
          <a:bodyPr/>
          <a:lstStyle/>
          <a:p>
            <a:r>
              <a:rPr lang="en-GB" altLang="tr-TR" dirty="0"/>
              <a:t>Routers forward IP datagrams from one router to another on </a:t>
            </a:r>
            <a:r>
              <a:rPr lang="tr-TR" altLang="tr-TR" dirty="0"/>
              <a:t>the </a:t>
            </a:r>
            <a:r>
              <a:rPr lang="en-GB" altLang="tr-TR" dirty="0"/>
              <a:t>path from source to</a:t>
            </a:r>
            <a:r>
              <a:rPr lang="tr-TR" altLang="tr-TR" dirty="0"/>
              <a:t>wards</a:t>
            </a:r>
            <a:r>
              <a:rPr lang="en-GB" altLang="tr-TR" dirty="0"/>
              <a:t> destination</a:t>
            </a:r>
          </a:p>
          <a:p>
            <a:r>
              <a:rPr lang="en-GB" altLang="tr-TR" dirty="0"/>
              <a:t>Routing protocols</a:t>
            </a:r>
          </a:p>
          <a:p>
            <a:pPr lvl="1"/>
            <a:r>
              <a:rPr lang="en-GB" altLang="tr-TR" dirty="0"/>
              <a:t>To decide on routes to be taken</a:t>
            </a:r>
          </a:p>
          <a:p>
            <a:r>
              <a:rPr lang="en-GB" altLang="tr-TR" dirty="0"/>
              <a:t>Router</a:t>
            </a:r>
            <a:r>
              <a:rPr lang="tr-TR" altLang="tr-TR" dirty="0"/>
              <a:t>s</a:t>
            </a:r>
            <a:r>
              <a:rPr lang="en-GB" altLang="tr-TR" dirty="0"/>
              <a:t> must have idea of topology of internet </a:t>
            </a:r>
            <a:r>
              <a:rPr lang="tr-TR" altLang="tr-TR" dirty="0"/>
              <a:t>in order</a:t>
            </a:r>
            <a:r>
              <a:rPr lang="en-GB" altLang="tr-TR" dirty="0"/>
              <a:t> </a:t>
            </a:r>
            <a:r>
              <a:rPr lang="tr-TR" altLang="tr-TR" dirty="0"/>
              <a:t>to pick</a:t>
            </a:r>
            <a:r>
              <a:rPr lang="en-GB" altLang="tr-TR" dirty="0"/>
              <a:t> best route to take</a:t>
            </a:r>
          </a:p>
          <a:p>
            <a:pPr lvl="1"/>
            <a:r>
              <a:rPr lang="en-GB" altLang="tr-TR" dirty="0"/>
              <a:t>Decisions </a:t>
            </a:r>
            <a:r>
              <a:rPr lang="tr-TR" altLang="tr-TR" dirty="0"/>
              <a:t>are </a:t>
            </a:r>
            <a:r>
              <a:rPr lang="en-GB" altLang="tr-TR" dirty="0"/>
              <a:t>based on some least cost </a:t>
            </a:r>
            <a:r>
              <a:rPr lang="en-GB" altLang="tr-TR" dirty="0" err="1"/>
              <a:t>criteri</a:t>
            </a:r>
            <a:r>
              <a:rPr lang="tr-TR" altLang="tr-TR" dirty="0"/>
              <a:t>a</a:t>
            </a:r>
            <a:endParaRPr lang="en-GB" altLang="tr-TR" dirty="0"/>
          </a:p>
          <a:p>
            <a:pPr lvl="1"/>
            <a:r>
              <a:rPr lang="en-GB" altLang="tr-TR" dirty="0"/>
              <a:t>May depend </a:t>
            </a:r>
            <a:r>
              <a:rPr lang="tr-TR" altLang="tr-TR" dirty="0"/>
              <a:t>on </a:t>
            </a:r>
            <a:r>
              <a:rPr lang="en-GB" altLang="tr-TR" dirty="0"/>
              <a:t>the current conditions</a:t>
            </a:r>
          </a:p>
          <a:p>
            <a:pPr>
              <a:buFontTx/>
              <a:buNone/>
            </a:pPr>
            <a:endParaRPr lang="en-GB" altLang="tr-TR" dirty="0"/>
          </a:p>
        </p:txBody>
      </p:sp>
      <p:cxnSp>
        <p:nvCxnSpPr>
          <p:cNvPr id="4" name="Straight Connector 3">
            <a:extLst>
              <a:ext uri="{FF2B5EF4-FFF2-40B4-BE49-F238E27FC236}">
                <a16:creationId xmlns:a16="http://schemas.microsoft.com/office/drawing/2014/main" id="{A5CC86F0-5CFC-1B43-B403-500C8E0A17B8}"/>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45FA433D-2E28-614B-BBDB-A7D2C3A7E1C4}"/>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59267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1A10321-32F4-46BF-A898-323A60D69F60}"/>
              </a:ext>
            </a:extLst>
          </p:cNvPr>
          <p:cNvSpPr>
            <a:spLocks noGrp="1" noChangeArrowheads="1"/>
          </p:cNvSpPr>
          <p:nvPr>
            <p:ph type="title"/>
          </p:nvPr>
        </p:nvSpPr>
        <p:spPr>
          <a:xfrm>
            <a:off x="2133600" y="152400"/>
            <a:ext cx="7772400" cy="685800"/>
          </a:xfrm>
        </p:spPr>
        <p:txBody>
          <a:bodyPr/>
          <a:lstStyle/>
          <a:p>
            <a:r>
              <a:rPr lang="en-US" altLang="en-US" sz="3200"/>
              <a:t>Example of Shortest Path Routing</a:t>
            </a:r>
            <a:endParaRPr lang="en-US" altLang="en-US"/>
          </a:p>
        </p:txBody>
      </p:sp>
      <p:pic>
        <p:nvPicPr>
          <p:cNvPr id="10243" name="Picture 3">
            <a:extLst>
              <a:ext uri="{FF2B5EF4-FFF2-40B4-BE49-F238E27FC236}">
                <a16:creationId xmlns:a16="http://schemas.microsoft.com/office/drawing/2014/main" id="{C5227F79-5F8B-4303-861F-4FFA36B8B7D8}"/>
              </a:ext>
            </a:extLst>
          </p:cNvPr>
          <p:cNvPicPr>
            <a:picLocks noGrp="1" noChangeAspect="1" noChangeArrowheads="1"/>
          </p:cNvPicPr>
          <p:nvPr>
            <p:ph type="clipArt" sz="half" idx="1"/>
          </p:nvPr>
        </p:nvPicPr>
        <p:blipFill rotWithShape="1">
          <a:blip r:embed="rId2">
            <a:extLst>
              <a:ext uri="{28A0092B-C50C-407E-A947-70E740481C1C}">
                <a14:useLocalDpi xmlns:a14="http://schemas.microsoft.com/office/drawing/2010/main" val="0"/>
              </a:ext>
            </a:extLst>
          </a:blip>
          <a:srcRect l="5319" t="26667" r="50000" b="45334"/>
          <a:stretch/>
        </p:blipFill>
        <p:spPr>
          <a:xfrm>
            <a:off x="3377381" y="3581400"/>
            <a:ext cx="5845523" cy="2922762"/>
          </a:xfrm>
        </p:spPr>
      </p:pic>
      <p:pic>
        <p:nvPicPr>
          <p:cNvPr id="4" name="Picture 3">
            <a:extLst>
              <a:ext uri="{FF2B5EF4-FFF2-40B4-BE49-F238E27FC236}">
                <a16:creationId xmlns:a16="http://schemas.microsoft.com/office/drawing/2014/main" id="{B0D41A4E-81EE-46BA-8039-ADE819B15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064" b="73333"/>
          <a:stretch/>
        </p:blipFill>
        <p:spPr bwMode="auto">
          <a:xfrm>
            <a:off x="3399503" y="838201"/>
            <a:ext cx="5570220" cy="242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DDAAEC67-6C89-F048-A291-78C353231853}"/>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7784F280-7D88-FD48-A65D-7D2574AE4681}"/>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BE0AC62C-9B3F-A759-6294-CC46F755BA6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2973283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1A10321-32F4-46BF-A898-323A60D69F60}"/>
              </a:ext>
            </a:extLst>
          </p:cNvPr>
          <p:cNvSpPr>
            <a:spLocks noGrp="1" noChangeArrowheads="1"/>
          </p:cNvSpPr>
          <p:nvPr>
            <p:ph type="title"/>
          </p:nvPr>
        </p:nvSpPr>
        <p:spPr>
          <a:xfrm>
            <a:off x="2133600" y="152400"/>
            <a:ext cx="7772400" cy="685800"/>
          </a:xfrm>
        </p:spPr>
        <p:txBody>
          <a:bodyPr/>
          <a:lstStyle/>
          <a:p>
            <a:r>
              <a:rPr lang="en-US" altLang="en-US" sz="3200"/>
              <a:t>Example of Shortest Path Routing</a:t>
            </a:r>
            <a:endParaRPr lang="en-US" altLang="en-US"/>
          </a:p>
        </p:txBody>
      </p:sp>
      <p:pic>
        <p:nvPicPr>
          <p:cNvPr id="10243" name="Picture 3">
            <a:extLst>
              <a:ext uri="{FF2B5EF4-FFF2-40B4-BE49-F238E27FC236}">
                <a16:creationId xmlns:a16="http://schemas.microsoft.com/office/drawing/2014/main" id="{C5227F79-5F8B-4303-861F-4FFA36B8B7D8}"/>
              </a:ext>
            </a:extLst>
          </p:cNvPr>
          <p:cNvPicPr>
            <a:picLocks noGrp="1" noChangeAspect="1" noChangeArrowheads="1"/>
          </p:cNvPicPr>
          <p:nvPr>
            <p:ph type="clipArt" sz="half" idx="1"/>
          </p:nvPr>
        </p:nvPicPr>
        <p:blipFill rotWithShape="1">
          <a:blip r:embed="rId2">
            <a:extLst>
              <a:ext uri="{28A0092B-C50C-407E-A947-70E740481C1C}">
                <a14:useLocalDpi xmlns:a14="http://schemas.microsoft.com/office/drawing/2010/main" val="0"/>
              </a:ext>
            </a:extLst>
          </a:blip>
          <a:srcRect l="50000" t="26667" r="4255" b="46666"/>
          <a:stretch/>
        </p:blipFill>
        <p:spPr>
          <a:xfrm>
            <a:off x="3200400" y="3810000"/>
            <a:ext cx="5562600" cy="2587256"/>
          </a:xfrm>
        </p:spPr>
      </p:pic>
      <p:pic>
        <p:nvPicPr>
          <p:cNvPr id="4" name="Picture 3">
            <a:extLst>
              <a:ext uri="{FF2B5EF4-FFF2-40B4-BE49-F238E27FC236}">
                <a16:creationId xmlns:a16="http://schemas.microsoft.com/office/drawing/2014/main" id="{530E1931-E455-46A6-B25D-03A49D3D39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064" b="73333"/>
          <a:stretch/>
        </p:blipFill>
        <p:spPr bwMode="auto">
          <a:xfrm>
            <a:off x="2667000" y="654167"/>
            <a:ext cx="6873240" cy="298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89EB19C1-B461-DB43-BE66-F3002A7DA43F}"/>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0BD3742E-AD93-5F4D-A6D6-BDD2AE1488F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BE0AC62C-9B3F-A759-6294-CC46F755BA6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157984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1A10321-32F4-46BF-A898-323A60D69F60}"/>
              </a:ext>
            </a:extLst>
          </p:cNvPr>
          <p:cNvSpPr>
            <a:spLocks noGrp="1" noChangeArrowheads="1"/>
          </p:cNvSpPr>
          <p:nvPr>
            <p:ph type="title"/>
          </p:nvPr>
        </p:nvSpPr>
        <p:spPr>
          <a:xfrm>
            <a:off x="2133600" y="152400"/>
            <a:ext cx="7772400" cy="685800"/>
          </a:xfrm>
        </p:spPr>
        <p:txBody>
          <a:bodyPr/>
          <a:lstStyle/>
          <a:p>
            <a:r>
              <a:rPr lang="en-US" altLang="en-US" sz="3200"/>
              <a:t>Example of Shortest Path Routing</a:t>
            </a:r>
            <a:endParaRPr lang="en-US" altLang="en-US"/>
          </a:p>
        </p:txBody>
      </p:sp>
      <p:pic>
        <p:nvPicPr>
          <p:cNvPr id="10243" name="Picture 3">
            <a:extLst>
              <a:ext uri="{FF2B5EF4-FFF2-40B4-BE49-F238E27FC236}">
                <a16:creationId xmlns:a16="http://schemas.microsoft.com/office/drawing/2014/main" id="{C5227F79-5F8B-4303-861F-4FFA36B8B7D8}"/>
              </a:ext>
            </a:extLst>
          </p:cNvPr>
          <p:cNvPicPr>
            <a:picLocks noGrp="1" noChangeAspect="1" noChangeArrowheads="1"/>
          </p:cNvPicPr>
          <p:nvPr>
            <p:ph type="clipArt" sz="half" idx="1"/>
          </p:nvPr>
        </p:nvPicPr>
        <p:blipFill rotWithShape="1">
          <a:blip r:embed="rId2">
            <a:extLst>
              <a:ext uri="{28A0092B-C50C-407E-A947-70E740481C1C}">
                <a14:useLocalDpi xmlns:a14="http://schemas.microsoft.com/office/drawing/2010/main" val="0"/>
              </a:ext>
            </a:extLst>
          </a:blip>
          <a:srcRect t="52000" r="47872" b="18666"/>
          <a:stretch/>
        </p:blipFill>
        <p:spPr>
          <a:xfrm>
            <a:off x="2438400" y="3733800"/>
            <a:ext cx="6477000" cy="2908041"/>
          </a:xfrm>
        </p:spPr>
      </p:pic>
      <p:pic>
        <p:nvPicPr>
          <p:cNvPr id="4" name="Picture 3">
            <a:extLst>
              <a:ext uri="{FF2B5EF4-FFF2-40B4-BE49-F238E27FC236}">
                <a16:creationId xmlns:a16="http://schemas.microsoft.com/office/drawing/2014/main" id="{4C0DC081-1D6A-4886-AFF1-02DED6FD30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064" b="73333"/>
          <a:stretch/>
        </p:blipFill>
        <p:spPr bwMode="auto">
          <a:xfrm>
            <a:off x="2667000" y="654167"/>
            <a:ext cx="6873240" cy="298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349F057E-91EB-324F-B2A1-AC75779170D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1D27C70C-C8ED-A840-B7A9-B9D97CE26955}"/>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BE0AC62C-9B3F-A759-6294-CC46F755BA6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1776195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1A10321-32F4-46BF-A898-323A60D69F60}"/>
              </a:ext>
            </a:extLst>
          </p:cNvPr>
          <p:cNvSpPr>
            <a:spLocks noGrp="1" noChangeArrowheads="1"/>
          </p:cNvSpPr>
          <p:nvPr>
            <p:ph type="title"/>
          </p:nvPr>
        </p:nvSpPr>
        <p:spPr>
          <a:xfrm>
            <a:off x="2133600" y="152400"/>
            <a:ext cx="7772400" cy="685800"/>
          </a:xfrm>
        </p:spPr>
        <p:txBody>
          <a:bodyPr/>
          <a:lstStyle/>
          <a:p>
            <a:r>
              <a:rPr lang="en-US" altLang="en-US" sz="3200"/>
              <a:t>Example of Shortest Path Routing</a:t>
            </a:r>
            <a:endParaRPr lang="en-US" altLang="en-US"/>
          </a:p>
        </p:txBody>
      </p:sp>
      <p:pic>
        <p:nvPicPr>
          <p:cNvPr id="10243" name="Picture 3">
            <a:extLst>
              <a:ext uri="{FF2B5EF4-FFF2-40B4-BE49-F238E27FC236}">
                <a16:creationId xmlns:a16="http://schemas.microsoft.com/office/drawing/2014/main" id="{C5227F79-5F8B-4303-861F-4FFA36B8B7D8}"/>
              </a:ext>
            </a:extLst>
          </p:cNvPr>
          <p:cNvPicPr>
            <a:picLocks noGrp="1" noChangeAspect="1" noChangeArrowheads="1"/>
          </p:cNvPicPr>
          <p:nvPr>
            <p:ph type="clipArt" sz="half" idx="1"/>
          </p:nvPr>
        </p:nvPicPr>
        <p:blipFill rotWithShape="1">
          <a:blip r:embed="rId2">
            <a:extLst>
              <a:ext uri="{28A0092B-C50C-407E-A947-70E740481C1C}">
                <a14:useLocalDpi xmlns:a14="http://schemas.microsoft.com/office/drawing/2010/main" val="0"/>
              </a:ext>
            </a:extLst>
          </a:blip>
          <a:srcRect l="48448" t="52000" r="7397" b="18666"/>
          <a:stretch/>
        </p:blipFill>
        <p:spPr>
          <a:xfrm>
            <a:off x="3657600" y="3810001"/>
            <a:ext cx="5486400" cy="2908041"/>
          </a:xfrm>
        </p:spPr>
      </p:pic>
      <p:pic>
        <p:nvPicPr>
          <p:cNvPr id="4" name="Picture 3">
            <a:extLst>
              <a:ext uri="{FF2B5EF4-FFF2-40B4-BE49-F238E27FC236}">
                <a16:creationId xmlns:a16="http://schemas.microsoft.com/office/drawing/2014/main" id="{4C0DC081-1D6A-4886-AFF1-02DED6FD30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064" b="73333"/>
          <a:stretch/>
        </p:blipFill>
        <p:spPr bwMode="auto">
          <a:xfrm>
            <a:off x="2667000" y="654167"/>
            <a:ext cx="6873240" cy="298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4C3E4111-BA74-CE4C-AA89-CA80A3CE1DA2}"/>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A1FFAFF-5AAE-CE4C-8CF2-26971BAFC75A}"/>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BE0AC62C-9B3F-A759-6294-CC46F755BA6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3934066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2101F132-BDF0-47C7-9B35-84F3F5A0712E}"/>
              </a:ext>
            </a:extLst>
          </p:cNvPr>
          <p:cNvSpPr>
            <a:spLocks noGrp="1" noChangeArrowheads="1"/>
          </p:cNvSpPr>
          <p:nvPr>
            <p:ph type="body" idx="1"/>
          </p:nvPr>
        </p:nvSpPr>
        <p:spPr>
          <a:xfrm>
            <a:off x="374073" y="1524000"/>
            <a:ext cx="11249891" cy="4572000"/>
          </a:xfrm>
        </p:spPr>
        <p:txBody>
          <a:bodyPr>
            <a:normAutofit/>
          </a:bodyPr>
          <a:lstStyle/>
          <a:p>
            <a:r>
              <a:rPr lang="en-US" altLang="en-US" sz="2400" dirty="0"/>
              <a:t>Bellman-Ford Routing</a:t>
            </a:r>
          </a:p>
          <a:p>
            <a:r>
              <a:rPr lang="en-US" altLang="en-US" sz="2400" dirty="0"/>
              <a:t>Neighboring routers periodically exchange information from their routing tables.</a:t>
            </a:r>
          </a:p>
          <a:p>
            <a:r>
              <a:rPr lang="en-US" altLang="en-US" sz="2400" dirty="0"/>
              <a:t>Routers replace routes in their own routing tables anytime that neighbors have found better routes.</a:t>
            </a:r>
          </a:p>
          <a:p>
            <a:r>
              <a:rPr lang="en-US" altLang="en-US" sz="2400" dirty="0"/>
              <a:t>Information provided from neighbors</a:t>
            </a:r>
          </a:p>
          <a:p>
            <a:pPr lvl="1"/>
            <a:r>
              <a:rPr lang="en-US" altLang="en-US" dirty="0"/>
              <a:t>Outgoing line used for destination</a:t>
            </a:r>
          </a:p>
          <a:p>
            <a:pPr lvl="1"/>
            <a:r>
              <a:rPr lang="en-US" altLang="en-US" dirty="0"/>
              <a:t>Estimate of time or distance</a:t>
            </a:r>
          </a:p>
          <a:p>
            <a:pPr lvl="2"/>
            <a:r>
              <a:rPr lang="en-US" altLang="en-US" sz="2400" dirty="0"/>
              <a:t>can be number of hops, time delay, packet queue length, etc.</a:t>
            </a:r>
          </a:p>
        </p:txBody>
      </p:sp>
      <p:sp>
        <p:nvSpPr>
          <p:cNvPr id="16387" name="Rectangle 4">
            <a:extLst>
              <a:ext uri="{FF2B5EF4-FFF2-40B4-BE49-F238E27FC236}">
                <a16:creationId xmlns:a16="http://schemas.microsoft.com/office/drawing/2014/main" id="{42E0AE78-555E-4F36-87A4-E9F85D778DFA}"/>
              </a:ext>
            </a:extLst>
          </p:cNvPr>
          <p:cNvSpPr>
            <a:spLocks noGrp="1" noChangeArrowheads="1"/>
          </p:cNvSpPr>
          <p:nvPr>
            <p:ph type="title"/>
          </p:nvPr>
        </p:nvSpPr>
        <p:spPr>
          <a:xfrm>
            <a:off x="498763" y="76200"/>
            <a:ext cx="11000509" cy="1143000"/>
          </a:xfrm>
          <a:noFill/>
        </p:spPr>
        <p:txBody>
          <a:bodyPr>
            <a:normAutofit/>
          </a:bodyPr>
          <a:lstStyle/>
          <a:p>
            <a:r>
              <a:rPr lang="en-US" altLang="en-US" sz="3200" b="1" dirty="0"/>
              <a:t>Distance Vector Routing </a:t>
            </a:r>
            <a:br>
              <a:rPr lang="en-US" altLang="en-US" sz="3200" b="1" dirty="0"/>
            </a:br>
            <a:r>
              <a:rPr lang="en-US" altLang="en-US" sz="3200" b="1" dirty="0"/>
              <a:t>(an adaptive routing algorithm)</a:t>
            </a:r>
          </a:p>
        </p:txBody>
      </p:sp>
      <p:cxnSp>
        <p:nvCxnSpPr>
          <p:cNvPr id="4" name="Straight Connector 3">
            <a:extLst>
              <a:ext uri="{FF2B5EF4-FFF2-40B4-BE49-F238E27FC236}">
                <a16:creationId xmlns:a16="http://schemas.microsoft.com/office/drawing/2014/main" id="{CA2CAD0F-E362-744C-8F8C-8698E9534813}"/>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99010E85-C7C4-4B45-AD2E-8CA8FE6299F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2145795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a:extLst>
              <a:ext uri="{FF2B5EF4-FFF2-40B4-BE49-F238E27FC236}">
                <a16:creationId xmlns:a16="http://schemas.microsoft.com/office/drawing/2014/main" id="{7EF91A5C-AE6E-49C5-B133-8A059B72AB43}"/>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942108" y="0"/>
            <a:ext cx="10307783" cy="6663617"/>
          </a:xfrm>
        </p:spPr>
      </p:pic>
      <p:sp>
        <p:nvSpPr>
          <p:cNvPr id="17411" name="Rectangle 5">
            <a:extLst>
              <a:ext uri="{FF2B5EF4-FFF2-40B4-BE49-F238E27FC236}">
                <a16:creationId xmlns:a16="http://schemas.microsoft.com/office/drawing/2014/main" id="{ED206DAA-D272-4852-A1A5-802ED106849F}"/>
              </a:ext>
            </a:extLst>
          </p:cNvPr>
          <p:cNvSpPr>
            <a:spLocks noGrp="1" noChangeArrowheads="1"/>
          </p:cNvSpPr>
          <p:nvPr>
            <p:ph type="title"/>
          </p:nvPr>
        </p:nvSpPr>
        <p:spPr>
          <a:xfrm>
            <a:off x="436418" y="3803072"/>
            <a:ext cx="7772400" cy="1143000"/>
          </a:xfrm>
          <a:noFill/>
        </p:spPr>
        <p:txBody>
          <a:bodyPr/>
          <a:lstStyle/>
          <a:p>
            <a:r>
              <a:rPr lang="en-US" altLang="en-US" sz="2800" dirty="0"/>
              <a:t>Distance Vector Routing </a:t>
            </a:r>
            <a:br>
              <a:rPr lang="en-US" altLang="en-US" sz="2800" dirty="0"/>
            </a:br>
            <a:r>
              <a:rPr lang="en-US" altLang="en-US" sz="2800" dirty="0"/>
              <a:t>(an adaptive routing algorithm)</a:t>
            </a:r>
            <a:endParaRPr lang="en-US" altLang="en-US" dirty="0"/>
          </a:p>
        </p:txBody>
      </p:sp>
      <p:cxnSp>
        <p:nvCxnSpPr>
          <p:cNvPr id="4" name="Straight Connector 3">
            <a:extLst>
              <a:ext uri="{FF2B5EF4-FFF2-40B4-BE49-F238E27FC236}">
                <a16:creationId xmlns:a16="http://schemas.microsoft.com/office/drawing/2014/main" id="{195D0BC9-3061-9740-AAD0-9988602919C6}"/>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037EE486-FF07-1B41-9ECE-47D9B6C4DE55}"/>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BE0AC62C-9B3F-A759-6294-CC46F755BA6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526667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838200" y="25746"/>
            <a:ext cx="10515600" cy="1325563"/>
          </a:xfrm>
        </p:spPr>
        <p:txBody>
          <a:bodyPr>
            <a:normAutofit/>
          </a:bodyPr>
          <a:lstStyle/>
          <a:p>
            <a:r>
              <a:rPr lang="en-US" altLang="en-US" sz="3600" b="1" dirty="0"/>
              <a:t>Characteristics of Distance Vector Routing</a:t>
            </a:r>
          </a:p>
        </p:txBody>
      </p:sp>
      <p:sp>
        <p:nvSpPr>
          <p:cNvPr id="38916" name="Rectangle 3"/>
          <p:cNvSpPr>
            <a:spLocks noGrp="1" noChangeArrowheads="1"/>
          </p:cNvSpPr>
          <p:nvPr>
            <p:ph type="body" idx="1"/>
          </p:nvPr>
        </p:nvSpPr>
        <p:spPr>
          <a:xfrm>
            <a:off x="838200" y="1436275"/>
            <a:ext cx="10515600" cy="4351338"/>
          </a:xfrm>
        </p:spPr>
        <p:txBody>
          <a:bodyPr>
            <a:normAutofit/>
          </a:bodyPr>
          <a:lstStyle/>
          <a:p>
            <a:r>
              <a:rPr lang="en-US" altLang="en-US" sz="2400" b="1" dirty="0"/>
              <a:t>Periodic Updates:</a:t>
            </a:r>
            <a:r>
              <a:rPr lang="en-US" altLang="en-US" sz="2400" dirty="0"/>
              <a:t> Updates to the routing tables are sent at the end of a certain time period. A typical value is 90 seconds.</a:t>
            </a:r>
          </a:p>
          <a:p>
            <a:r>
              <a:rPr lang="en-US" altLang="en-US" sz="2400" b="1" dirty="0"/>
              <a:t>Triggered Updates:</a:t>
            </a:r>
            <a:r>
              <a:rPr lang="en-US" altLang="en-US" sz="2400" dirty="0"/>
              <a:t> If a metric changes on a link, a router immediately sends out an update without waiting for the end of the update period.</a:t>
            </a:r>
          </a:p>
          <a:p>
            <a:r>
              <a:rPr lang="en-US" altLang="en-US" sz="2400" b="1" dirty="0"/>
              <a:t>Full Routing Table Update</a:t>
            </a:r>
            <a:r>
              <a:rPr lang="en-US" altLang="en-US" sz="2400" dirty="0"/>
              <a:t>: Most  distance vector routing protocol send their neighbors the entire routing table (not only entries which change).</a:t>
            </a:r>
          </a:p>
          <a:p>
            <a:r>
              <a:rPr lang="en-US" altLang="en-US" sz="2400" b="1" dirty="0"/>
              <a:t>Route invalidation timers:</a:t>
            </a:r>
            <a:r>
              <a:rPr lang="en-US" altLang="en-US" sz="2400" dirty="0"/>
              <a:t> Routing table entries are invalid if they are not refreshed. A typical value is to invalidate an entry if no update is received after 3-6  update periods.</a:t>
            </a:r>
          </a:p>
          <a:p>
            <a:endParaRPr lang="en-US" altLang="en-US" sz="2400" dirty="0"/>
          </a:p>
        </p:txBody>
      </p:sp>
      <p:cxnSp>
        <p:nvCxnSpPr>
          <p:cNvPr id="5" name="Straight Connector 4">
            <a:extLst>
              <a:ext uri="{FF2B5EF4-FFF2-40B4-BE49-F238E27FC236}">
                <a16:creationId xmlns:a16="http://schemas.microsoft.com/office/drawing/2014/main" id="{A2797A77-32A8-F741-9864-C6546AAEF5D4}"/>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2EB66B02-8DB4-4D4F-B3D7-E555FE5B47E1}"/>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4292279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A8B151B-546B-414D-855D-28D7B4A8A4A5}"/>
              </a:ext>
            </a:extLst>
          </p:cNvPr>
          <p:cNvSpPr>
            <a:spLocks noGrp="1" noChangeArrowheads="1"/>
          </p:cNvSpPr>
          <p:nvPr>
            <p:ph type="title"/>
          </p:nvPr>
        </p:nvSpPr>
        <p:spPr>
          <a:xfrm>
            <a:off x="943708" y="267438"/>
            <a:ext cx="7772400" cy="762000"/>
          </a:xfrm>
        </p:spPr>
        <p:txBody>
          <a:bodyPr/>
          <a:lstStyle/>
          <a:p>
            <a:r>
              <a:rPr lang="en-US" altLang="en-US" sz="3200" b="1" dirty="0"/>
              <a:t>The Count to Infinity Problem</a:t>
            </a:r>
            <a:endParaRPr lang="en-US" altLang="en-US" b="1" dirty="0"/>
          </a:p>
        </p:txBody>
      </p:sp>
      <p:pic>
        <p:nvPicPr>
          <p:cNvPr id="18435" name="Picture 3">
            <a:extLst>
              <a:ext uri="{FF2B5EF4-FFF2-40B4-BE49-F238E27FC236}">
                <a16:creationId xmlns:a16="http://schemas.microsoft.com/office/drawing/2014/main" id="{5C49E1A8-7D33-478C-920A-FF9F4462AFDD}"/>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657350" y="979629"/>
            <a:ext cx="9010651" cy="5813323"/>
          </a:xfrm>
        </p:spPr>
      </p:pic>
      <p:cxnSp>
        <p:nvCxnSpPr>
          <p:cNvPr id="4" name="Straight Connector 3">
            <a:extLst>
              <a:ext uri="{FF2B5EF4-FFF2-40B4-BE49-F238E27FC236}">
                <a16:creationId xmlns:a16="http://schemas.microsoft.com/office/drawing/2014/main" id="{88A2AF6D-9C02-1343-8173-B1BEA5902735}"/>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F5F96A2F-E8AF-884C-B370-7C9A33EF9D32}"/>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BE0AC62C-9B3F-A759-6294-CC46F755BA6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2280136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8EBF8D6-3037-459D-855E-2FB2FB920E4A}"/>
              </a:ext>
            </a:extLst>
          </p:cNvPr>
          <p:cNvSpPr>
            <a:spLocks noGrp="1" noChangeArrowheads="1"/>
          </p:cNvSpPr>
          <p:nvPr>
            <p:ph type="title"/>
          </p:nvPr>
        </p:nvSpPr>
        <p:spPr>
          <a:xfrm>
            <a:off x="812800" y="110201"/>
            <a:ext cx="10363200" cy="1143000"/>
          </a:xfrm>
        </p:spPr>
        <p:txBody>
          <a:bodyPr/>
          <a:lstStyle/>
          <a:p>
            <a:r>
              <a:rPr lang="en-US" altLang="en-US" b="1" dirty="0"/>
              <a:t>The Split Horizon Hack</a:t>
            </a:r>
          </a:p>
        </p:txBody>
      </p:sp>
      <p:sp>
        <p:nvSpPr>
          <p:cNvPr id="19459" name="Rectangle 3">
            <a:extLst>
              <a:ext uri="{FF2B5EF4-FFF2-40B4-BE49-F238E27FC236}">
                <a16:creationId xmlns:a16="http://schemas.microsoft.com/office/drawing/2014/main" id="{04D0C123-25D1-409A-A060-88D40C986649}"/>
              </a:ext>
            </a:extLst>
          </p:cNvPr>
          <p:cNvSpPr>
            <a:spLocks noGrp="1" noChangeArrowheads="1"/>
          </p:cNvSpPr>
          <p:nvPr>
            <p:ph type="body" sz="half" idx="1"/>
          </p:nvPr>
        </p:nvSpPr>
        <p:spPr/>
        <p:txBody>
          <a:bodyPr/>
          <a:lstStyle/>
          <a:p>
            <a:r>
              <a:rPr lang="en-US" altLang="en-US"/>
              <a:t>Actual distance to a destination is not reported on the line on which packets to that destination are sent.</a:t>
            </a:r>
          </a:p>
          <a:p>
            <a:r>
              <a:rPr lang="en-US" altLang="en-US"/>
              <a:t>Instead these distances are reported as “infinity.”</a:t>
            </a:r>
          </a:p>
        </p:txBody>
      </p:sp>
      <p:grpSp>
        <p:nvGrpSpPr>
          <p:cNvPr id="19460" name="Group 13">
            <a:extLst>
              <a:ext uri="{FF2B5EF4-FFF2-40B4-BE49-F238E27FC236}">
                <a16:creationId xmlns:a16="http://schemas.microsoft.com/office/drawing/2014/main" id="{92A24C20-2B3B-4422-B6A2-95A238BE7C30}"/>
              </a:ext>
            </a:extLst>
          </p:cNvPr>
          <p:cNvGrpSpPr>
            <a:grpSpLocks/>
          </p:cNvGrpSpPr>
          <p:nvPr/>
        </p:nvGrpSpPr>
        <p:grpSpPr bwMode="auto">
          <a:xfrm>
            <a:off x="7086600" y="2133600"/>
            <a:ext cx="609600" cy="3886200"/>
            <a:chOff x="4056" y="1344"/>
            <a:chExt cx="384" cy="2448"/>
          </a:xfrm>
        </p:grpSpPr>
        <p:sp>
          <p:nvSpPr>
            <p:cNvPr id="19462" name="Line 10">
              <a:extLst>
                <a:ext uri="{FF2B5EF4-FFF2-40B4-BE49-F238E27FC236}">
                  <a16:creationId xmlns:a16="http://schemas.microsoft.com/office/drawing/2014/main" id="{ABFC6689-6BF2-4DD0-BBA2-177366285E8F}"/>
                </a:ext>
              </a:extLst>
            </p:cNvPr>
            <p:cNvSpPr>
              <a:spLocks noChangeShapeType="1"/>
            </p:cNvSpPr>
            <p:nvPr/>
          </p:nvSpPr>
          <p:spPr bwMode="auto">
            <a:xfrm>
              <a:off x="4272" y="1680"/>
              <a:ext cx="0" cy="3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Sitka Text" pitchFamily="2" charset="0"/>
              </a:endParaRPr>
            </a:p>
          </p:txBody>
        </p:sp>
        <p:sp>
          <p:nvSpPr>
            <p:cNvPr id="19463" name="Line 11">
              <a:extLst>
                <a:ext uri="{FF2B5EF4-FFF2-40B4-BE49-F238E27FC236}">
                  <a16:creationId xmlns:a16="http://schemas.microsoft.com/office/drawing/2014/main" id="{2888A734-31F0-41A3-A4CE-0EE6D8C52671}"/>
                </a:ext>
              </a:extLst>
            </p:cNvPr>
            <p:cNvSpPr>
              <a:spLocks noChangeShapeType="1"/>
            </p:cNvSpPr>
            <p:nvPr/>
          </p:nvSpPr>
          <p:spPr bwMode="auto">
            <a:xfrm>
              <a:off x="4272" y="2400"/>
              <a:ext cx="0" cy="3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Sitka Text" pitchFamily="2" charset="0"/>
              </a:endParaRPr>
            </a:p>
          </p:txBody>
        </p:sp>
        <p:sp>
          <p:nvSpPr>
            <p:cNvPr id="19464" name="Line 12">
              <a:extLst>
                <a:ext uri="{FF2B5EF4-FFF2-40B4-BE49-F238E27FC236}">
                  <a16:creationId xmlns:a16="http://schemas.microsoft.com/office/drawing/2014/main" id="{40978A95-6F58-48EF-9DF3-ED5C715A6282}"/>
                </a:ext>
              </a:extLst>
            </p:cNvPr>
            <p:cNvSpPr>
              <a:spLocks noChangeShapeType="1"/>
            </p:cNvSpPr>
            <p:nvPr/>
          </p:nvSpPr>
          <p:spPr bwMode="auto">
            <a:xfrm>
              <a:off x="4272" y="3072"/>
              <a:ext cx="0" cy="3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Sitka Text" pitchFamily="2" charset="0"/>
              </a:endParaRPr>
            </a:p>
          </p:txBody>
        </p:sp>
        <p:sp>
          <p:nvSpPr>
            <p:cNvPr id="19465" name="Oval 6">
              <a:extLst>
                <a:ext uri="{FF2B5EF4-FFF2-40B4-BE49-F238E27FC236}">
                  <a16:creationId xmlns:a16="http://schemas.microsoft.com/office/drawing/2014/main" id="{30D43560-6994-4ABA-883A-069CC5BFA6A1}"/>
                </a:ext>
              </a:extLst>
            </p:cNvPr>
            <p:cNvSpPr>
              <a:spLocks noChangeArrowheads="1"/>
            </p:cNvSpPr>
            <p:nvPr/>
          </p:nvSpPr>
          <p:spPr bwMode="auto">
            <a:xfrm>
              <a:off x="4056" y="2032"/>
              <a:ext cx="384" cy="384"/>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a:t>B</a:t>
              </a:r>
            </a:p>
          </p:txBody>
        </p:sp>
        <p:sp>
          <p:nvSpPr>
            <p:cNvPr id="19466" name="Oval 7">
              <a:extLst>
                <a:ext uri="{FF2B5EF4-FFF2-40B4-BE49-F238E27FC236}">
                  <a16:creationId xmlns:a16="http://schemas.microsoft.com/office/drawing/2014/main" id="{D376E1C1-AE66-42E7-814B-EB7936A0ED49}"/>
                </a:ext>
              </a:extLst>
            </p:cNvPr>
            <p:cNvSpPr>
              <a:spLocks noChangeArrowheads="1"/>
            </p:cNvSpPr>
            <p:nvPr/>
          </p:nvSpPr>
          <p:spPr bwMode="auto">
            <a:xfrm>
              <a:off x="4056" y="3408"/>
              <a:ext cx="384" cy="384"/>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a:t>D</a:t>
              </a:r>
            </a:p>
          </p:txBody>
        </p:sp>
        <p:sp>
          <p:nvSpPr>
            <p:cNvPr id="19467" name="Oval 8">
              <a:extLst>
                <a:ext uri="{FF2B5EF4-FFF2-40B4-BE49-F238E27FC236}">
                  <a16:creationId xmlns:a16="http://schemas.microsoft.com/office/drawing/2014/main" id="{A5965304-E8F4-4583-A956-A388142FB52F}"/>
                </a:ext>
              </a:extLst>
            </p:cNvPr>
            <p:cNvSpPr>
              <a:spLocks noChangeArrowheads="1"/>
            </p:cNvSpPr>
            <p:nvPr/>
          </p:nvSpPr>
          <p:spPr bwMode="auto">
            <a:xfrm>
              <a:off x="4056" y="1344"/>
              <a:ext cx="384" cy="384"/>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a:t>A</a:t>
              </a:r>
            </a:p>
          </p:txBody>
        </p:sp>
        <p:sp>
          <p:nvSpPr>
            <p:cNvPr id="19468" name="Oval 9">
              <a:extLst>
                <a:ext uri="{FF2B5EF4-FFF2-40B4-BE49-F238E27FC236}">
                  <a16:creationId xmlns:a16="http://schemas.microsoft.com/office/drawing/2014/main" id="{649DFA29-B730-40FF-8150-9E7AB9C0501B}"/>
                </a:ext>
              </a:extLst>
            </p:cNvPr>
            <p:cNvSpPr>
              <a:spLocks noChangeArrowheads="1"/>
            </p:cNvSpPr>
            <p:nvPr/>
          </p:nvSpPr>
          <p:spPr bwMode="auto">
            <a:xfrm>
              <a:off x="4056" y="2720"/>
              <a:ext cx="384" cy="384"/>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a:t>C</a:t>
              </a:r>
            </a:p>
          </p:txBody>
        </p:sp>
      </p:grpSp>
      <p:sp>
        <p:nvSpPr>
          <p:cNvPr id="19461" name="Text Box 15">
            <a:extLst>
              <a:ext uri="{FF2B5EF4-FFF2-40B4-BE49-F238E27FC236}">
                <a16:creationId xmlns:a16="http://schemas.microsoft.com/office/drawing/2014/main" id="{CC4DFF10-954E-4DFC-9EF9-4E5A504830AF}"/>
              </a:ext>
            </a:extLst>
          </p:cNvPr>
          <p:cNvSpPr txBox="1">
            <a:spLocks noChangeArrowheads="1"/>
          </p:cNvSpPr>
          <p:nvPr/>
        </p:nvSpPr>
        <p:spPr bwMode="auto">
          <a:xfrm>
            <a:off x="7908925" y="4308475"/>
            <a:ext cx="263405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 tells D the truth</a:t>
            </a:r>
          </a:p>
          <a:p>
            <a:pPr>
              <a:spcBef>
                <a:spcPct val="0"/>
              </a:spcBef>
              <a:buFontTx/>
              <a:buNone/>
            </a:pPr>
            <a:r>
              <a:rPr lang="en-US" altLang="en-US" sz="2400"/>
              <a:t>about its distance to</a:t>
            </a:r>
          </a:p>
          <a:p>
            <a:pPr>
              <a:spcBef>
                <a:spcPct val="0"/>
              </a:spcBef>
              <a:buFontTx/>
              <a:buNone/>
            </a:pPr>
            <a:r>
              <a:rPr lang="en-US" altLang="en-US" sz="2400"/>
              <a:t>A, but lies to B and</a:t>
            </a:r>
          </a:p>
          <a:p>
            <a:pPr>
              <a:spcBef>
                <a:spcPct val="0"/>
              </a:spcBef>
              <a:buFontTx/>
              <a:buNone/>
            </a:pPr>
            <a:r>
              <a:rPr lang="en-US" altLang="en-US" sz="2400"/>
              <a:t>says the distance is</a:t>
            </a:r>
          </a:p>
          <a:p>
            <a:pPr>
              <a:spcBef>
                <a:spcPct val="0"/>
              </a:spcBef>
              <a:buFontTx/>
              <a:buNone/>
            </a:pPr>
            <a:r>
              <a:rPr lang="en-US" altLang="en-US" sz="2400"/>
              <a:t>infinity.</a:t>
            </a:r>
          </a:p>
        </p:txBody>
      </p:sp>
      <p:cxnSp>
        <p:nvCxnSpPr>
          <p:cNvPr id="13" name="Straight Connector 12">
            <a:extLst>
              <a:ext uri="{FF2B5EF4-FFF2-40B4-BE49-F238E27FC236}">
                <a16:creationId xmlns:a16="http://schemas.microsoft.com/office/drawing/2014/main" id="{7DE1310A-EBE5-9E4D-AFF3-7236A606FE1F}"/>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642FCD99-89A4-4C4C-B9D6-79FB1A96D9E9}"/>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3077964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22CA267-4169-44F1-9D4E-FB9F360D78CD}"/>
              </a:ext>
            </a:extLst>
          </p:cNvPr>
          <p:cNvSpPr>
            <a:spLocks noGrp="1" noChangeArrowheads="1"/>
          </p:cNvSpPr>
          <p:nvPr>
            <p:ph type="title"/>
          </p:nvPr>
        </p:nvSpPr>
        <p:spPr>
          <a:xfrm>
            <a:off x="502943" y="19896"/>
            <a:ext cx="8114287" cy="1325563"/>
          </a:xfrm>
        </p:spPr>
        <p:txBody>
          <a:bodyPr>
            <a:normAutofit/>
          </a:bodyPr>
          <a:lstStyle/>
          <a:p>
            <a:r>
              <a:rPr lang="en-US" altLang="en-US" sz="3600" b="1" dirty="0"/>
              <a:t>A topology where split horizon fails</a:t>
            </a:r>
          </a:p>
        </p:txBody>
      </p:sp>
      <p:pic>
        <p:nvPicPr>
          <p:cNvPr id="20483" name="Picture 4">
            <a:extLst>
              <a:ext uri="{FF2B5EF4-FFF2-40B4-BE49-F238E27FC236}">
                <a16:creationId xmlns:a16="http://schemas.microsoft.com/office/drawing/2014/main" id="{FDD4DBDF-3717-4126-A500-0265F5D9AC2E}"/>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19626" y="1098479"/>
            <a:ext cx="4980709" cy="5379166"/>
          </a:xfrm>
          <a:noFill/>
        </p:spPr>
      </p:pic>
      <p:sp>
        <p:nvSpPr>
          <p:cNvPr id="20484" name="Text Box 5">
            <a:extLst>
              <a:ext uri="{FF2B5EF4-FFF2-40B4-BE49-F238E27FC236}">
                <a16:creationId xmlns:a16="http://schemas.microsoft.com/office/drawing/2014/main" id="{28E84D2E-6995-43C0-9C36-2AA318A43C67}"/>
              </a:ext>
            </a:extLst>
          </p:cNvPr>
          <p:cNvSpPr txBox="1">
            <a:spLocks noChangeArrowheads="1"/>
          </p:cNvSpPr>
          <p:nvPr/>
        </p:nvSpPr>
        <p:spPr bwMode="auto">
          <a:xfrm>
            <a:off x="6553200" y="2057401"/>
            <a:ext cx="32944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Suppose that D becomes </a:t>
            </a:r>
          </a:p>
          <a:p>
            <a:pPr>
              <a:spcBef>
                <a:spcPct val="0"/>
              </a:spcBef>
              <a:buFontTx/>
              <a:buNone/>
            </a:pPr>
            <a:r>
              <a:rPr lang="en-US" altLang="en-US" sz="2400"/>
              <a:t>unreachable from C.</a:t>
            </a:r>
          </a:p>
        </p:txBody>
      </p:sp>
      <p:sp>
        <p:nvSpPr>
          <p:cNvPr id="20485" name="Text Box 6">
            <a:extLst>
              <a:ext uri="{FF2B5EF4-FFF2-40B4-BE49-F238E27FC236}">
                <a16:creationId xmlns:a16="http://schemas.microsoft.com/office/drawing/2014/main" id="{E3BCB45A-9981-486D-A949-D140518B0086}"/>
              </a:ext>
            </a:extLst>
          </p:cNvPr>
          <p:cNvSpPr txBox="1">
            <a:spLocks noChangeArrowheads="1"/>
          </p:cNvSpPr>
          <p:nvPr/>
        </p:nvSpPr>
        <p:spPr bwMode="auto">
          <a:xfrm>
            <a:off x="6613525" y="3013075"/>
            <a:ext cx="357341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 and B are reporting</a:t>
            </a:r>
          </a:p>
          <a:p>
            <a:pPr>
              <a:spcBef>
                <a:spcPct val="0"/>
              </a:spcBef>
              <a:buFontTx/>
              <a:buNone/>
            </a:pPr>
            <a:r>
              <a:rPr lang="en-US" altLang="en-US" sz="2400"/>
              <a:t>infinite distances to C, but</a:t>
            </a:r>
          </a:p>
          <a:p>
            <a:pPr>
              <a:spcBef>
                <a:spcPct val="0"/>
              </a:spcBef>
              <a:buFontTx/>
              <a:buNone/>
            </a:pPr>
            <a:r>
              <a:rPr lang="en-US" altLang="en-US" sz="2400"/>
              <a:t>they are reporting distances</a:t>
            </a:r>
          </a:p>
          <a:p>
            <a:pPr>
              <a:spcBef>
                <a:spcPct val="0"/>
              </a:spcBef>
              <a:buFontTx/>
              <a:buNone/>
            </a:pPr>
            <a:r>
              <a:rPr lang="en-US" altLang="en-US" sz="2400"/>
              <a:t>of length 2 to each other.</a:t>
            </a:r>
          </a:p>
        </p:txBody>
      </p:sp>
      <p:sp>
        <p:nvSpPr>
          <p:cNvPr id="20486" name="Text Box 8">
            <a:extLst>
              <a:ext uri="{FF2B5EF4-FFF2-40B4-BE49-F238E27FC236}">
                <a16:creationId xmlns:a16="http://schemas.microsoft.com/office/drawing/2014/main" id="{617EB1C6-824D-4584-8052-FB50F43BB1FB}"/>
              </a:ext>
            </a:extLst>
          </p:cNvPr>
          <p:cNvSpPr txBox="1">
            <a:spLocks noChangeArrowheads="1"/>
          </p:cNvSpPr>
          <p:nvPr/>
        </p:nvSpPr>
        <p:spPr bwMode="auto">
          <a:xfrm>
            <a:off x="6629400" y="4876800"/>
            <a:ext cx="3862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 and B will count to infinity.</a:t>
            </a:r>
          </a:p>
        </p:txBody>
      </p:sp>
      <p:cxnSp>
        <p:nvCxnSpPr>
          <p:cNvPr id="7" name="Straight Connector 6">
            <a:extLst>
              <a:ext uri="{FF2B5EF4-FFF2-40B4-BE49-F238E27FC236}">
                <a16:creationId xmlns:a16="http://schemas.microsoft.com/office/drawing/2014/main" id="{DCB37DCA-A399-2744-88A3-ADB71A5B28A1}"/>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BD60BCE0-E411-994D-B5AA-D7A33D621294}"/>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BE0AC62C-9B3F-A759-6294-CC46F755BA6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1690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1964" y="46037"/>
            <a:ext cx="10515600" cy="1325563"/>
          </a:xfrm>
        </p:spPr>
        <p:txBody>
          <a:bodyPr>
            <a:normAutofit/>
          </a:bodyPr>
          <a:lstStyle/>
          <a:p>
            <a:r>
              <a:rPr lang="en-GB" altLang="tr-TR" sz="3600" b="1" dirty="0"/>
              <a:t>A </a:t>
            </a:r>
            <a:r>
              <a:rPr lang="tr-TR" altLang="tr-TR" sz="3600" b="1" dirty="0" err="1"/>
              <a:t>Sample</a:t>
            </a:r>
            <a:r>
              <a:rPr lang="tr-TR" altLang="tr-TR" sz="3600" b="1" dirty="0"/>
              <a:t> </a:t>
            </a:r>
            <a:r>
              <a:rPr lang="en-GB" altLang="tr-TR" sz="3600" b="1" dirty="0"/>
              <a:t>Configuration of Routers and Networks</a:t>
            </a:r>
          </a:p>
        </p:txBody>
      </p:sp>
      <p:sp>
        <p:nvSpPr>
          <p:cNvPr id="5123" name="Rectangle 5"/>
          <p:cNvSpPr>
            <a:spLocks noGrp="1" noChangeArrowheads="1"/>
          </p:cNvSpPr>
          <p:nvPr>
            <p:ph type="body" idx="1"/>
          </p:nvPr>
        </p:nvSpPr>
        <p:spPr>
          <a:xfrm>
            <a:off x="560408" y="1294708"/>
            <a:ext cx="4925992" cy="4686300"/>
          </a:xfrm>
        </p:spPr>
        <p:txBody>
          <a:bodyPr>
            <a:normAutofit/>
          </a:bodyPr>
          <a:lstStyle/>
          <a:p>
            <a:r>
              <a:rPr lang="tr-TR" altLang="tr-TR" sz="2400" dirty="0"/>
              <a:t>Link costs are at the output of the links</a:t>
            </a:r>
          </a:p>
          <a:p>
            <a:r>
              <a:rPr lang="tr-TR" altLang="tr-TR" sz="2400" dirty="0"/>
              <a:t>There is cost of putting data to the network</a:t>
            </a:r>
          </a:p>
          <a:p>
            <a:r>
              <a:rPr lang="tr-TR" altLang="tr-TR" sz="2400" dirty="0"/>
              <a:t>There is no cost of getting data from the network</a:t>
            </a:r>
          </a:p>
          <a:p>
            <a:pPr marL="342900" lvl="1" indent="-342900">
              <a:buFontTx/>
              <a:buChar char="•"/>
            </a:pPr>
            <a:r>
              <a:rPr lang="tr-TR" altLang="tr-TR" dirty="0"/>
              <a:t>For example, the cost of the path    X-A-F-Y is 1+1+4=6</a:t>
            </a:r>
          </a:p>
        </p:txBody>
      </p:sp>
      <p:pic>
        <p:nvPicPr>
          <p:cNvPr id="5124" name="Picture 3" descr="Configuratio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7039"/>
          <a:stretch>
            <a:fillRect/>
          </a:stretch>
        </p:blipFill>
        <p:spPr bwMode="auto">
          <a:xfrm>
            <a:off x="5988149" y="1042029"/>
            <a:ext cx="427196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46F42DB9-B2AC-7444-BF17-214F34E9E965}"/>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FE88D75C-8EAF-774D-B122-07B29C3AFDDC}"/>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BE0AC62C-9B3F-A759-6294-CC46F755BA65}"/>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1558883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EFA92542-399E-4D6F-84B0-072DB6B9C8E4}"/>
              </a:ext>
            </a:extLst>
          </p:cNvPr>
          <p:cNvSpPr>
            <a:spLocks noGrp="1" noChangeArrowheads="1"/>
          </p:cNvSpPr>
          <p:nvPr>
            <p:ph type="body" idx="1"/>
          </p:nvPr>
        </p:nvSpPr>
        <p:spPr>
          <a:xfrm>
            <a:off x="671733" y="1777370"/>
            <a:ext cx="10913972" cy="4800600"/>
          </a:xfrm>
        </p:spPr>
        <p:txBody>
          <a:bodyPr>
            <a:noAutofit/>
          </a:bodyPr>
          <a:lstStyle/>
          <a:p>
            <a:pPr marL="0" indent="0">
              <a:buNone/>
            </a:pPr>
            <a:r>
              <a:rPr lang="en-US" altLang="en-US" sz="2400" dirty="0"/>
              <a:t>Five Steps</a:t>
            </a:r>
          </a:p>
          <a:p>
            <a:pPr>
              <a:buFontTx/>
              <a:buNone/>
            </a:pPr>
            <a:r>
              <a:rPr lang="en-US" altLang="en-US" sz="2400" dirty="0"/>
              <a:t>1.)  Discover your neighbors and learn their addresses.</a:t>
            </a:r>
          </a:p>
          <a:p>
            <a:pPr>
              <a:buFontTx/>
              <a:buNone/>
            </a:pPr>
            <a:r>
              <a:rPr lang="en-US" altLang="en-US" sz="2400" dirty="0"/>
              <a:t>2.) Measure the cost (delay) to each neighbor.</a:t>
            </a:r>
          </a:p>
          <a:p>
            <a:pPr>
              <a:buFontTx/>
              <a:buNone/>
            </a:pPr>
            <a:r>
              <a:rPr lang="en-US" altLang="en-US" sz="2400" dirty="0"/>
              <a:t>3.) Construct a packet containing all this information</a:t>
            </a:r>
          </a:p>
          <a:p>
            <a:pPr>
              <a:buFontTx/>
              <a:buNone/>
            </a:pPr>
            <a:r>
              <a:rPr lang="en-US" altLang="en-US" sz="2400" dirty="0"/>
              <a:t>4.) Send this packet to all other routers.</a:t>
            </a:r>
          </a:p>
          <a:p>
            <a:pPr>
              <a:buFontTx/>
              <a:buNone/>
            </a:pPr>
            <a:r>
              <a:rPr lang="en-US" altLang="en-US" sz="2400" dirty="0"/>
              <a:t>5.) Compute the shortest path to every other router.</a:t>
            </a:r>
          </a:p>
          <a:p>
            <a:pPr>
              <a:buFontTx/>
              <a:buNone/>
            </a:pPr>
            <a:endParaRPr lang="en-US" altLang="en-US" sz="2400" dirty="0"/>
          </a:p>
          <a:p>
            <a:pPr>
              <a:buFontTx/>
              <a:buNone/>
            </a:pPr>
            <a:endParaRPr lang="en-US" altLang="en-US" sz="2400" dirty="0"/>
          </a:p>
          <a:p>
            <a:pPr>
              <a:buFontTx/>
              <a:buNone/>
            </a:pPr>
            <a:r>
              <a:rPr lang="en-US" altLang="en-US" sz="2400" dirty="0"/>
              <a:t> </a:t>
            </a:r>
          </a:p>
        </p:txBody>
      </p:sp>
      <p:sp>
        <p:nvSpPr>
          <p:cNvPr id="21507" name="Rectangle 4">
            <a:extLst>
              <a:ext uri="{FF2B5EF4-FFF2-40B4-BE49-F238E27FC236}">
                <a16:creationId xmlns:a16="http://schemas.microsoft.com/office/drawing/2014/main" id="{EB6D444C-B901-4458-8965-FFF0B3206F55}"/>
              </a:ext>
            </a:extLst>
          </p:cNvPr>
          <p:cNvSpPr>
            <a:spLocks noGrp="1" noChangeArrowheads="1"/>
          </p:cNvSpPr>
          <p:nvPr>
            <p:ph type="title"/>
          </p:nvPr>
        </p:nvSpPr>
        <p:spPr>
          <a:xfrm>
            <a:off x="671733" y="280030"/>
            <a:ext cx="7772400" cy="1143000"/>
          </a:xfrm>
          <a:noFill/>
        </p:spPr>
        <p:txBody>
          <a:bodyPr>
            <a:normAutofit/>
          </a:bodyPr>
          <a:lstStyle/>
          <a:p>
            <a:r>
              <a:rPr lang="en-US" altLang="en-US" sz="3600" b="1" dirty="0"/>
              <a:t>Link State Routing </a:t>
            </a:r>
            <a:br>
              <a:rPr lang="en-US" altLang="en-US" sz="3600" b="1" dirty="0"/>
            </a:br>
            <a:r>
              <a:rPr lang="en-US" altLang="en-US" sz="3600" b="1" dirty="0"/>
              <a:t>(an adaptive routing algorithm)</a:t>
            </a:r>
          </a:p>
        </p:txBody>
      </p:sp>
      <p:cxnSp>
        <p:nvCxnSpPr>
          <p:cNvPr id="4" name="Straight Connector 3">
            <a:extLst>
              <a:ext uri="{FF2B5EF4-FFF2-40B4-BE49-F238E27FC236}">
                <a16:creationId xmlns:a16="http://schemas.microsoft.com/office/drawing/2014/main" id="{8F07CCD6-F99F-FC44-B40A-8423DFE8C378}"/>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2790C67F-6455-E846-9C77-AF100C2C7CB3}"/>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3115961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1B64609-A962-47D8-B911-2627F62FAEE6}"/>
              </a:ext>
            </a:extLst>
          </p:cNvPr>
          <p:cNvSpPr>
            <a:spLocks noGrp="1" noChangeArrowheads="1"/>
          </p:cNvSpPr>
          <p:nvPr>
            <p:ph type="title"/>
          </p:nvPr>
        </p:nvSpPr>
        <p:spPr>
          <a:xfrm>
            <a:off x="570913" y="25746"/>
            <a:ext cx="10515600" cy="1325563"/>
          </a:xfrm>
        </p:spPr>
        <p:txBody>
          <a:bodyPr>
            <a:normAutofit/>
          </a:bodyPr>
          <a:lstStyle/>
          <a:p>
            <a:r>
              <a:rPr lang="en-US" altLang="en-US" sz="3200" b="1" dirty="0"/>
              <a:t>1.) Discovering Your Neighbors</a:t>
            </a:r>
          </a:p>
        </p:txBody>
      </p:sp>
      <p:sp>
        <p:nvSpPr>
          <p:cNvPr id="22531" name="Rectangle 3">
            <a:extLst>
              <a:ext uri="{FF2B5EF4-FFF2-40B4-BE49-F238E27FC236}">
                <a16:creationId xmlns:a16="http://schemas.microsoft.com/office/drawing/2014/main" id="{200FBB9D-2CE9-45DE-A02D-97F51A91DE3A}"/>
              </a:ext>
            </a:extLst>
          </p:cNvPr>
          <p:cNvSpPr>
            <a:spLocks noGrp="1" noChangeArrowheads="1"/>
          </p:cNvSpPr>
          <p:nvPr>
            <p:ph type="body" idx="1"/>
          </p:nvPr>
        </p:nvSpPr>
        <p:spPr>
          <a:xfrm>
            <a:off x="669388" y="1457444"/>
            <a:ext cx="10515600" cy="4351338"/>
          </a:xfrm>
        </p:spPr>
        <p:txBody>
          <a:bodyPr/>
          <a:lstStyle/>
          <a:p>
            <a:r>
              <a:rPr lang="en-US" altLang="en-US" dirty="0"/>
              <a:t>Send “Hello” packet on each point-to-point line.  Destination node replies with its address.</a:t>
            </a:r>
          </a:p>
        </p:txBody>
      </p:sp>
      <p:cxnSp>
        <p:nvCxnSpPr>
          <p:cNvPr id="4" name="Straight Connector 3">
            <a:extLst>
              <a:ext uri="{FF2B5EF4-FFF2-40B4-BE49-F238E27FC236}">
                <a16:creationId xmlns:a16="http://schemas.microsoft.com/office/drawing/2014/main" id="{993442D6-EEA3-0346-8F5A-12639D1A0D42}"/>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951F9A08-81DC-7D41-A9C8-91A3B293DEF0}"/>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E6C54785-B294-0C43-B6AC-40F83994581B}"/>
              </a:ext>
            </a:extLst>
          </p:cNvPr>
          <p:cNvSpPr/>
          <p:nvPr/>
        </p:nvSpPr>
        <p:spPr>
          <a:xfrm>
            <a:off x="570913" y="2844225"/>
            <a:ext cx="4169731" cy="584775"/>
          </a:xfrm>
          <a:prstGeom prst="rect">
            <a:avLst/>
          </a:prstGeom>
        </p:spPr>
        <p:txBody>
          <a:bodyPr wrap="none">
            <a:spAutoFit/>
          </a:bodyPr>
          <a:lstStyle/>
          <a:p>
            <a:r>
              <a:rPr lang="en-US" altLang="en-US" sz="3200" b="1" dirty="0">
                <a:latin typeface="Sitka Banner" pitchFamily="2" charset="0"/>
              </a:rPr>
              <a:t>2.) Measuring Line Cost</a:t>
            </a:r>
            <a:endParaRPr lang="en-US" sz="3200" b="1" dirty="0">
              <a:latin typeface="Sitka Banner" pitchFamily="2" charset="0"/>
            </a:endParaRPr>
          </a:p>
        </p:txBody>
      </p:sp>
      <p:sp>
        <p:nvSpPr>
          <p:cNvPr id="3" name="Rectangle 2">
            <a:extLst>
              <a:ext uri="{FF2B5EF4-FFF2-40B4-BE49-F238E27FC236}">
                <a16:creationId xmlns:a16="http://schemas.microsoft.com/office/drawing/2014/main" id="{B0E023EC-1160-BB44-BE20-454CC17DA4BF}"/>
              </a:ext>
            </a:extLst>
          </p:cNvPr>
          <p:cNvSpPr/>
          <p:nvPr/>
        </p:nvSpPr>
        <p:spPr>
          <a:xfrm>
            <a:off x="1007011" y="3649732"/>
            <a:ext cx="10177977" cy="1200329"/>
          </a:xfrm>
          <a:prstGeom prst="rect">
            <a:avLst/>
          </a:prstGeom>
        </p:spPr>
        <p:txBody>
          <a:bodyPr wrap="square">
            <a:spAutoFit/>
          </a:bodyPr>
          <a:lstStyle/>
          <a:p>
            <a:r>
              <a:rPr lang="en-US" altLang="en-US" sz="2400" dirty="0">
                <a:latin typeface="Sitka Text" pitchFamily="2" charset="0"/>
              </a:rPr>
              <a:t>Send an “ECHO” packet over the line.</a:t>
            </a:r>
          </a:p>
          <a:p>
            <a:r>
              <a:rPr lang="en-US" altLang="en-US" sz="2400" dirty="0">
                <a:latin typeface="Sitka Text" pitchFamily="2" charset="0"/>
              </a:rPr>
              <a:t>Destination is required to respond to “ECHO” packet immediately.</a:t>
            </a:r>
          </a:p>
          <a:p>
            <a:r>
              <a:rPr lang="en-US" altLang="en-US" sz="2400" dirty="0">
                <a:latin typeface="Sitka Text" pitchFamily="2" charset="0"/>
              </a:rPr>
              <a:t>Measure the time required for this operation.</a:t>
            </a:r>
            <a:endParaRPr lang="en-US" sz="2400" dirty="0">
              <a:latin typeface="Sitka Text" pitchFamily="2" charset="0"/>
            </a:endParaRPr>
          </a:p>
        </p:txBody>
      </p:sp>
      <p:pic>
        <p:nvPicPr>
          <p:cNvPr id="9" name="Picture 8">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2508962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AEEA82D-904D-4FAA-8582-08649DF284A6}"/>
              </a:ext>
            </a:extLst>
          </p:cNvPr>
          <p:cNvSpPr>
            <a:spLocks noGrp="1" noChangeArrowheads="1"/>
          </p:cNvSpPr>
          <p:nvPr>
            <p:ph type="title"/>
          </p:nvPr>
        </p:nvSpPr>
        <p:spPr>
          <a:xfrm>
            <a:off x="437270" y="207332"/>
            <a:ext cx="10515600" cy="854075"/>
          </a:xfrm>
        </p:spPr>
        <p:txBody>
          <a:bodyPr>
            <a:normAutofit/>
          </a:bodyPr>
          <a:lstStyle/>
          <a:p>
            <a:r>
              <a:rPr lang="en-US" altLang="en-US" sz="3200" b="1" dirty="0"/>
              <a:t>3. Build Link State Packets</a:t>
            </a:r>
          </a:p>
        </p:txBody>
      </p:sp>
      <p:pic>
        <p:nvPicPr>
          <p:cNvPr id="26627" name="Picture 3">
            <a:extLst>
              <a:ext uri="{FF2B5EF4-FFF2-40B4-BE49-F238E27FC236}">
                <a16:creationId xmlns:a16="http://schemas.microsoft.com/office/drawing/2014/main" id="{F4602C21-189C-4C69-8277-BCC31EACE8B0}"/>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14845" y="858982"/>
            <a:ext cx="10162309" cy="5778568"/>
          </a:xfrm>
        </p:spPr>
      </p:pic>
      <p:cxnSp>
        <p:nvCxnSpPr>
          <p:cNvPr id="4" name="Straight Connector 3">
            <a:extLst>
              <a:ext uri="{FF2B5EF4-FFF2-40B4-BE49-F238E27FC236}">
                <a16:creationId xmlns:a16="http://schemas.microsoft.com/office/drawing/2014/main" id="{FABEAF5D-A8AE-6248-A735-CCD4B0021633}"/>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EAF6C7A2-C495-9445-A73A-F6295568C4F6}"/>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BE0AC62C-9B3F-A759-6294-CC46F755BA6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1563789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E9FBB31-5107-4165-963B-A9127331D7D0}"/>
              </a:ext>
            </a:extLst>
          </p:cNvPr>
          <p:cNvSpPr>
            <a:spLocks noGrp="1" noChangeArrowheads="1"/>
          </p:cNvSpPr>
          <p:nvPr>
            <p:ph type="title"/>
          </p:nvPr>
        </p:nvSpPr>
        <p:spPr>
          <a:xfrm>
            <a:off x="556846" y="25746"/>
            <a:ext cx="10515600" cy="1325563"/>
          </a:xfrm>
        </p:spPr>
        <p:txBody>
          <a:bodyPr>
            <a:normAutofit/>
          </a:bodyPr>
          <a:lstStyle/>
          <a:p>
            <a:r>
              <a:rPr lang="en-US" altLang="en-US" sz="3200" b="1" dirty="0"/>
              <a:t>4. Distributing the Link State Packets</a:t>
            </a:r>
          </a:p>
        </p:txBody>
      </p:sp>
      <p:sp>
        <p:nvSpPr>
          <p:cNvPr id="27651" name="Rectangle 3">
            <a:extLst>
              <a:ext uri="{FF2B5EF4-FFF2-40B4-BE49-F238E27FC236}">
                <a16:creationId xmlns:a16="http://schemas.microsoft.com/office/drawing/2014/main" id="{86C25E09-2BCA-4E7B-8952-73E7E1E500DC}"/>
              </a:ext>
            </a:extLst>
          </p:cNvPr>
          <p:cNvSpPr>
            <a:spLocks noGrp="1" noChangeArrowheads="1"/>
          </p:cNvSpPr>
          <p:nvPr>
            <p:ph type="body" idx="1"/>
          </p:nvPr>
        </p:nvSpPr>
        <p:spPr>
          <a:xfrm>
            <a:off x="655320" y="1534622"/>
            <a:ext cx="10515600" cy="4351338"/>
          </a:xfrm>
        </p:spPr>
        <p:txBody>
          <a:bodyPr/>
          <a:lstStyle/>
          <a:p>
            <a:r>
              <a:rPr lang="en-US" altLang="en-US" dirty="0"/>
              <a:t>Use selective flooding</a:t>
            </a:r>
          </a:p>
          <a:p>
            <a:r>
              <a:rPr lang="en-US" altLang="en-US" dirty="0"/>
              <a:t>Sequence numbers prevent duplicate packets from being propagated</a:t>
            </a:r>
          </a:p>
          <a:p>
            <a:r>
              <a:rPr lang="en-US" altLang="en-US" dirty="0"/>
              <a:t>Lower sequence numbers are rejected as obsolete</a:t>
            </a:r>
          </a:p>
        </p:txBody>
      </p:sp>
      <p:cxnSp>
        <p:nvCxnSpPr>
          <p:cNvPr id="4" name="Straight Connector 3">
            <a:extLst>
              <a:ext uri="{FF2B5EF4-FFF2-40B4-BE49-F238E27FC236}">
                <a16:creationId xmlns:a16="http://schemas.microsoft.com/office/drawing/2014/main" id="{E80982C2-16C7-4647-9EC2-9DA212D3B96E}"/>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7DF7E15C-E1E3-E046-847F-0618C684D443}"/>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2431372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F9D8588-D0FA-4E9F-816F-89CF50269839}"/>
              </a:ext>
            </a:extLst>
          </p:cNvPr>
          <p:cNvSpPr>
            <a:spLocks noGrp="1" noChangeArrowheads="1"/>
          </p:cNvSpPr>
          <p:nvPr>
            <p:ph type="title"/>
          </p:nvPr>
        </p:nvSpPr>
        <p:spPr>
          <a:xfrm>
            <a:off x="683456" y="0"/>
            <a:ext cx="10515600" cy="1325563"/>
          </a:xfrm>
        </p:spPr>
        <p:txBody>
          <a:bodyPr/>
          <a:lstStyle/>
          <a:p>
            <a:r>
              <a:rPr lang="en-US" altLang="en-US" b="1" dirty="0"/>
              <a:t>5. Computing the New Routes</a:t>
            </a:r>
          </a:p>
        </p:txBody>
      </p:sp>
      <p:sp>
        <p:nvSpPr>
          <p:cNvPr id="28675" name="Rectangle 3">
            <a:extLst>
              <a:ext uri="{FF2B5EF4-FFF2-40B4-BE49-F238E27FC236}">
                <a16:creationId xmlns:a16="http://schemas.microsoft.com/office/drawing/2014/main" id="{51CDB8E8-8382-4006-83EE-FFB5B231E3EA}"/>
              </a:ext>
            </a:extLst>
          </p:cNvPr>
          <p:cNvSpPr>
            <a:spLocks noGrp="1" noChangeArrowheads="1"/>
          </p:cNvSpPr>
          <p:nvPr>
            <p:ph type="body" idx="1"/>
          </p:nvPr>
        </p:nvSpPr>
        <p:spPr>
          <a:xfrm>
            <a:off x="683456" y="1521749"/>
            <a:ext cx="10515600" cy="4351338"/>
          </a:xfrm>
        </p:spPr>
        <p:txBody>
          <a:bodyPr/>
          <a:lstStyle/>
          <a:p>
            <a:r>
              <a:rPr lang="en-US" altLang="en-US" dirty="0"/>
              <a:t>Dijkstra’s Shortest Path algorithm is used to determine the shortest path to each destination.</a:t>
            </a:r>
          </a:p>
        </p:txBody>
      </p:sp>
      <p:cxnSp>
        <p:nvCxnSpPr>
          <p:cNvPr id="4" name="Straight Connector 3">
            <a:extLst>
              <a:ext uri="{FF2B5EF4-FFF2-40B4-BE49-F238E27FC236}">
                <a16:creationId xmlns:a16="http://schemas.microsoft.com/office/drawing/2014/main" id="{65EBAB1F-905C-954C-9845-522C1E3D9D0D}"/>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4ED7CF65-2C4D-AA4E-915D-AF9B556A650D}"/>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2526989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4BEDF81-A610-49C0-81AE-DA4960E65973}"/>
              </a:ext>
            </a:extLst>
          </p:cNvPr>
          <p:cNvSpPr>
            <a:spLocks noGrp="1" noChangeArrowheads="1"/>
          </p:cNvSpPr>
          <p:nvPr>
            <p:ph type="title"/>
          </p:nvPr>
        </p:nvSpPr>
        <p:spPr>
          <a:xfrm>
            <a:off x="656705" y="299951"/>
            <a:ext cx="11222182" cy="685800"/>
          </a:xfrm>
        </p:spPr>
        <p:txBody>
          <a:bodyPr>
            <a:noAutofit/>
          </a:bodyPr>
          <a:lstStyle/>
          <a:p>
            <a:r>
              <a:rPr lang="en-US" altLang="en-US" b="1" dirty="0"/>
              <a:t>Multicast Routing</a:t>
            </a:r>
          </a:p>
        </p:txBody>
      </p:sp>
      <p:sp>
        <p:nvSpPr>
          <p:cNvPr id="38915" name="Rectangle 3">
            <a:extLst>
              <a:ext uri="{FF2B5EF4-FFF2-40B4-BE49-F238E27FC236}">
                <a16:creationId xmlns:a16="http://schemas.microsoft.com/office/drawing/2014/main" id="{40A9D114-1F9C-4C2A-9C34-DB647B104F5D}"/>
              </a:ext>
            </a:extLst>
          </p:cNvPr>
          <p:cNvSpPr>
            <a:spLocks noGrp="1" noChangeArrowheads="1"/>
          </p:cNvSpPr>
          <p:nvPr>
            <p:ph type="body" idx="1"/>
          </p:nvPr>
        </p:nvSpPr>
        <p:spPr>
          <a:xfrm>
            <a:off x="656705" y="1412847"/>
            <a:ext cx="10979727" cy="5181600"/>
          </a:xfrm>
        </p:spPr>
        <p:txBody>
          <a:bodyPr>
            <a:normAutofit/>
          </a:bodyPr>
          <a:lstStyle/>
          <a:p>
            <a:r>
              <a:rPr lang="en-US" altLang="en-US" sz="2400" dirty="0"/>
              <a:t>A method to broadcast packets to well-defined groups</a:t>
            </a:r>
          </a:p>
          <a:p>
            <a:r>
              <a:rPr lang="en-US" altLang="en-US" sz="2400" dirty="0"/>
              <a:t>Hosts can join multicast groups.</a:t>
            </a:r>
          </a:p>
          <a:p>
            <a:pPr lvl="1"/>
            <a:r>
              <a:rPr lang="en-US" altLang="en-US" dirty="0"/>
              <a:t>They inform their routers</a:t>
            </a:r>
          </a:p>
          <a:p>
            <a:pPr lvl="1"/>
            <a:r>
              <a:rPr lang="en-US" altLang="en-US" dirty="0"/>
              <a:t>Routers send group information throughout the subnet</a:t>
            </a:r>
          </a:p>
          <a:p>
            <a:r>
              <a:rPr lang="en-US" altLang="en-US" sz="2400" dirty="0"/>
              <a:t>Each router computes a spanning tree for each group.  The spanning tree includes all the routers needed to broadcast data to the group</a:t>
            </a:r>
          </a:p>
        </p:txBody>
      </p:sp>
      <p:cxnSp>
        <p:nvCxnSpPr>
          <p:cNvPr id="4" name="Straight Connector 3">
            <a:extLst>
              <a:ext uri="{FF2B5EF4-FFF2-40B4-BE49-F238E27FC236}">
                <a16:creationId xmlns:a16="http://schemas.microsoft.com/office/drawing/2014/main" id="{189C42DE-1D24-FA44-AF4B-6564912DAF4B}"/>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AB54AA39-82A1-5142-97EB-4187E2980AAB}"/>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3813561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4">
            <a:extLst>
              <a:ext uri="{FF2B5EF4-FFF2-40B4-BE49-F238E27FC236}">
                <a16:creationId xmlns:a16="http://schemas.microsoft.com/office/drawing/2014/main" id="{BADD04AD-4A12-430C-851C-2BF085C00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5854" y="381000"/>
            <a:ext cx="6913419" cy="572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Rectangle 2">
            <a:extLst>
              <a:ext uri="{FF2B5EF4-FFF2-40B4-BE49-F238E27FC236}">
                <a16:creationId xmlns:a16="http://schemas.microsoft.com/office/drawing/2014/main" id="{E37D1FCB-B0D2-4661-A760-601A9FD5EA23}"/>
              </a:ext>
            </a:extLst>
          </p:cNvPr>
          <p:cNvSpPr>
            <a:spLocks noGrp="1" noChangeArrowheads="1"/>
          </p:cNvSpPr>
          <p:nvPr>
            <p:ph type="title"/>
          </p:nvPr>
        </p:nvSpPr>
        <p:spPr>
          <a:xfrm>
            <a:off x="318357" y="98476"/>
            <a:ext cx="7149539" cy="1047308"/>
          </a:xfrm>
        </p:spPr>
        <p:txBody>
          <a:bodyPr/>
          <a:lstStyle/>
          <a:p>
            <a:r>
              <a:rPr lang="en-US" altLang="en-US" sz="3200" b="1" dirty="0"/>
              <a:t>Spanning Trees for Multicast Routing</a:t>
            </a:r>
            <a:endParaRPr lang="en-US" altLang="en-US" b="1" dirty="0"/>
          </a:p>
        </p:txBody>
      </p:sp>
      <p:cxnSp>
        <p:nvCxnSpPr>
          <p:cNvPr id="4" name="Straight Connector 3">
            <a:extLst>
              <a:ext uri="{FF2B5EF4-FFF2-40B4-BE49-F238E27FC236}">
                <a16:creationId xmlns:a16="http://schemas.microsoft.com/office/drawing/2014/main" id="{C3B542DC-BBAC-FD42-A35A-2ADEE7546E7B}"/>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388AFF4A-BBE6-1C4E-B1F1-41252CAA0DDC}"/>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BE0AC62C-9B3F-A759-6294-CC46F755BA6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338068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0806" y="2635799"/>
            <a:ext cx="8485015" cy="1015663"/>
          </a:xfrm>
          <a:prstGeom prst="rect">
            <a:avLst/>
          </a:prstGeom>
        </p:spPr>
        <p:txBody>
          <a:bodyPr wrap="none">
            <a:spAutoFit/>
          </a:bodyPr>
          <a:lstStyle/>
          <a:p>
            <a:r>
              <a:rPr lang="en-US" altLang="en-US" sz="6000" dirty="0">
                <a:latin typeface="Sitka Text" pitchFamily="2" charset="0"/>
              </a:rPr>
              <a:t>Routing in the Internet</a:t>
            </a:r>
            <a:endParaRPr lang="en-US" sz="6000" dirty="0">
              <a:latin typeface="Sitka Text" pitchFamily="2" charset="0"/>
            </a:endParaRPr>
          </a:p>
        </p:txBody>
      </p:sp>
      <p:cxnSp>
        <p:nvCxnSpPr>
          <p:cNvPr id="3" name="Straight Connector 2">
            <a:extLst>
              <a:ext uri="{FF2B5EF4-FFF2-40B4-BE49-F238E27FC236}">
                <a16:creationId xmlns:a16="http://schemas.microsoft.com/office/drawing/2014/main" id="{D057E531-88FB-0848-8769-66E8B1CAEC15}"/>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5412A87E-AB8F-A54C-961A-19C0BA5571DB}"/>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69871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15636" y="45059"/>
            <a:ext cx="10938164" cy="1325563"/>
          </a:xfrm>
        </p:spPr>
        <p:txBody>
          <a:bodyPr/>
          <a:lstStyle/>
          <a:p>
            <a:r>
              <a:rPr lang="en-US" altLang="en-US" b="1" dirty="0"/>
              <a:t>Routing in the Internet</a:t>
            </a:r>
          </a:p>
        </p:txBody>
      </p:sp>
      <p:sp>
        <p:nvSpPr>
          <p:cNvPr id="184323" name="Rectangle 3"/>
          <p:cNvSpPr>
            <a:spLocks noGrp="1" noChangeArrowheads="1"/>
          </p:cNvSpPr>
          <p:nvPr>
            <p:ph type="body" idx="1"/>
          </p:nvPr>
        </p:nvSpPr>
        <p:spPr>
          <a:xfrm>
            <a:off x="520505" y="1447800"/>
            <a:ext cx="11366695" cy="4953000"/>
          </a:xfrm>
        </p:spPr>
        <p:txBody>
          <a:bodyPr>
            <a:normAutofit/>
          </a:bodyPr>
          <a:lstStyle/>
          <a:p>
            <a:r>
              <a:rPr lang="en-US" altLang="en-US" sz="2400" dirty="0"/>
              <a:t>The Global Internet consists of Autonomous Systems (AS) interconnected with each other:</a:t>
            </a:r>
          </a:p>
          <a:p>
            <a:pPr lvl="1"/>
            <a:r>
              <a:rPr lang="en-US" altLang="en-US" b="1" dirty="0"/>
              <a:t>Stub AS: </a:t>
            </a:r>
            <a:r>
              <a:rPr lang="en-US" altLang="en-US" dirty="0"/>
              <a:t>small corporation: one connection to other AS’s</a:t>
            </a:r>
          </a:p>
          <a:p>
            <a:pPr lvl="1"/>
            <a:r>
              <a:rPr lang="en-US" altLang="en-US" b="1" dirty="0"/>
              <a:t>Multihomed AS: </a:t>
            </a:r>
            <a:r>
              <a:rPr lang="en-US" altLang="en-US" dirty="0"/>
              <a:t>large corporation (no transit): multiple connections to other AS’s</a:t>
            </a:r>
          </a:p>
          <a:p>
            <a:pPr lvl="1"/>
            <a:r>
              <a:rPr lang="en-US" altLang="en-US" b="1" dirty="0"/>
              <a:t>Transit AS: </a:t>
            </a:r>
            <a:r>
              <a:rPr lang="en-US" altLang="en-US" dirty="0"/>
              <a:t>provider, hooking many AS’s together</a:t>
            </a:r>
          </a:p>
          <a:p>
            <a:r>
              <a:rPr lang="en-US" altLang="en-US" sz="2400" dirty="0"/>
              <a:t>Two-level routing: </a:t>
            </a:r>
          </a:p>
          <a:p>
            <a:pPr lvl="1"/>
            <a:r>
              <a:rPr lang="en-US" altLang="en-US" b="1" dirty="0"/>
              <a:t>Intra-AS: </a:t>
            </a:r>
            <a:r>
              <a:rPr lang="en-US" altLang="en-US" dirty="0"/>
              <a:t>administrator responsible for choice of routing algorithm within network</a:t>
            </a:r>
          </a:p>
          <a:p>
            <a:pPr lvl="1"/>
            <a:r>
              <a:rPr lang="en-US" altLang="en-US" b="1" dirty="0"/>
              <a:t>Inter-AS: </a:t>
            </a:r>
            <a:r>
              <a:rPr lang="en-US" altLang="en-US" dirty="0"/>
              <a:t>unique standard for inter-AS routing: BGP</a:t>
            </a:r>
          </a:p>
        </p:txBody>
      </p:sp>
      <p:cxnSp>
        <p:nvCxnSpPr>
          <p:cNvPr id="6" name="Straight Connector 5">
            <a:extLst>
              <a:ext uri="{FF2B5EF4-FFF2-40B4-BE49-F238E27FC236}">
                <a16:creationId xmlns:a16="http://schemas.microsoft.com/office/drawing/2014/main" id="{5061991C-CDE4-584A-8166-8CF2415043A2}"/>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59B31291-584C-EC4D-A2FB-4EDE8F521CFC}"/>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342621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altLang="en-US"/>
              <a:t>Internet AS Hierarchy</a:t>
            </a:r>
          </a:p>
        </p:txBody>
      </p:sp>
      <p:pic>
        <p:nvPicPr>
          <p:cNvPr id="185347" name="Picture 3" descr="h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286001"/>
            <a:ext cx="71755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8" name="Text Box 4"/>
          <p:cNvSpPr txBox="1">
            <a:spLocks noChangeArrowheads="1"/>
          </p:cNvSpPr>
          <p:nvPr/>
        </p:nvSpPr>
        <p:spPr bwMode="auto">
          <a:xfrm>
            <a:off x="2336800" y="1357314"/>
            <a:ext cx="640431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latin typeface="Sitka Text" pitchFamily="2" charset="0"/>
              </a:rPr>
              <a:t>Intra-AS border (exterior gateway) routers</a:t>
            </a:r>
            <a:endParaRPr lang="en-US" altLang="en-US" dirty="0">
              <a:latin typeface="Sitka Text" pitchFamily="2" charset="0"/>
            </a:endParaRPr>
          </a:p>
        </p:txBody>
      </p:sp>
      <p:sp>
        <p:nvSpPr>
          <p:cNvPr id="185349" name="Freeform 5"/>
          <p:cNvSpPr>
            <a:spLocks/>
          </p:cNvSpPr>
          <p:nvPr/>
        </p:nvSpPr>
        <p:spPr bwMode="auto">
          <a:xfrm>
            <a:off x="4511675" y="1755775"/>
            <a:ext cx="1162050" cy="666750"/>
          </a:xfrm>
          <a:custGeom>
            <a:avLst/>
            <a:gdLst>
              <a:gd name="T0" fmla="*/ 732 w 732"/>
              <a:gd name="T1" fmla="*/ 0 h 420"/>
              <a:gd name="T2" fmla="*/ 325 w 732"/>
              <a:gd name="T3" fmla="*/ 305 h 420"/>
              <a:gd name="T4" fmla="*/ 293 w 732"/>
              <a:gd name="T5" fmla="*/ 137 h 420"/>
              <a:gd name="T6" fmla="*/ 0 w 732"/>
              <a:gd name="T7" fmla="*/ 420 h 420"/>
            </a:gdLst>
            <a:ahLst/>
            <a:cxnLst>
              <a:cxn ang="0">
                <a:pos x="T0" y="T1"/>
              </a:cxn>
              <a:cxn ang="0">
                <a:pos x="T2" y="T3"/>
              </a:cxn>
              <a:cxn ang="0">
                <a:pos x="T4" y="T5"/>
              </a:cxn>
              <a:cxn ang="0">
                <a:pos x="T6" y="T7"/>
              </a:cxn>
            </a:cxnLst>
            <a:rect l="0" t="0" r="r" b="b"/>
            <a:pathLst>
              <a:path w="732" h="420">
                <a:moveTo>
                  <a:pt x="732" y="0"/>
                </a:moveTo>
                <a:cubicBezTo>
                  <a:pt x="732" y="0"/>
                  <a:pt x="398" y="282"/>
                  <a:pt x="325" y="305"/>
                </a:cubicBezTo>
                <a:cubicBezTo>
                  <a:pt x="252" y="328"/>
                  <a:pt x="347" y="118"/>
                  <a:pt x="293" y="137"/>
                </a:cubicBezTo>
                <a:cubicBezTo>
                  <a:pt x="239" y="156"/>
                  <a:pt x="61" y="361"/>
                  <a:pt x="0" y="420"/>
                </a:cubicBezTo>
              </a:path>
            </a:pathLst>
          </a:custGeom>
          <a:noFill/>
          <a:ln w="28575"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itka Text" pitchFamily="2" charset="0"/>
            </a:endParaRPr>
          </a:p>
        </p:txBody>
      </p:sp>
      <p:sp>
        <p:nvSpPr>
          <p:cNvPr id="185350" name="Freeform 6"/>
          <p:cNvSpPr>
            <a:spLocks/>
          </p:cNvSpPr>
          <p:nvPr/>
        </p:nvSpPr>
        <p:spPr bwMode="auto">
          <a:xfrm>
            <a:off x="5416550" y="1801814"/>
            <a:ext cx="433388" cy="1209675"/>
          </a:xfrm>
          <a:custGeom>
            <a:avLst/>
            <a:gdLst>
              <a:gd name="T0" fmla="*/ 273 w 273"/>
              <a:gd name="T1" fmla="*/ 0 h 762"/>
              <a:gd name="T2" fmla="*/ 207 w 273"/>
              <a:gd name="T3" fmla="*/ 554 h 762"/>
              <a:gd name="T4" fmla="*/ 109 w 273"/>
              <a:gd name="T5" fmla="*/ 249 h 762"/>
              <a:gd name="T6" fmla="*/ 0 w 273"/>
              <a:gd name="T7" fmla="*/ 762 h 762"/>
            </a:gdLst>
            <a:ahLst/>
            <a:cxnLst>
              <a:cxn ang="0">
                <a:pos x="T0" y="T1"/>
              </a:cxn>
              <a:cxn ang="0">
                <a:pos x="T2" y="T3"/>
              </a:cxn>
              <a:cxn ang="0">
                <a:pos x="T4" y="T5"/>
              </a:cxn>
              <a:cxn ang="0">
                <a:pos x="T6" y="T7"/>
              </a:cxn>
            </a:cxnLst>
            <a:rect l="0" t="0" r="r" b="b"/>
            <a:pathLst>
              <a:path w="273" h="762">
                <a:moveTo>
                  <a:pt x="273" y="0"/>
                </a:moveTo>
                <a:cubicBezTo>
                  <a:pt x="262" y="92"/>
                  <a:pt x="234" y="513"/>
                  <a:pt x="207" y="554"/>
                </a:cubicBezTo>
                <a:cubicBezTo>
                  <a:pt x="180" y="596"/>
                  <a:pt x="129" y="214"/>
                  <a:pt x="109" y="249"/>
                </a:cubicBezTo>
                <a:cubicBezTo>
                  <a:pt x="89" y="283"/>
                  <a:pt x="23" y="655"/>
                  <a:pt x="0" y="762"/>
                </a:cubicBezTo>
              </a:path>
            </a:pathLst>
          </a:custGeom>
          <a:noFill/>
          <a:ln w="28575"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itka Text" pitchFamily="2" charset="0"/>
            </a:endParaRPr>
          </a:p>
        </p:txBody>
      </p:sp>
      <p:sp>
        <p:nvSpPr>
          <p:cNvPr id="185351" name="Freeform 7"/>
          <p:cNvSpPr>
            <a:spLocks/>
          </p:cNvSpPr>
          <p:nvPr/>
        </p:nvSpPr>
        <p:spPr bwMode="auto">
          <a:xfrm>
            <a:off x="6276975" y="1836739"/>
            <a:ext cx="420688" cy="1608137"/>
          </a:xfrm>
          <a:custGeom>
            <a:avLst/>
            <a:gdLst>
              <a:gd name="T0" fmla="*/ 0 w 265"/>
              <a:gd name="T1" fmla="*/ 0 h 1013"/>
              <a:gd name="T2" fmla="*/ 66 w 265"/>
              <a:gd name="T3" fmla="*/ 554 h 1013"/>
              <a:gd name="T4" fmla="*/ 164 w 265"/>
              <a:gd name="T5" fmla="*/ 249 h 1013"/>
              <a:gd name="T6" fmla="*/ 265 w 265"/>
              <a:gd name="T7" fmla="*/ 1013 h 1013"/>
            </a:gdLst>
            <a:ahLst/>
            <a:cxnLst>
              <a:cxn ang="0">
                <a:pos x="T0" y="T1"/>
              </a:cxn>
              <a:cxn ang="0">
                <a:pos x="T2" y="T3"/>
              </a:cxn>
              <a:cxn ang="0">
                <a:pos x="T4" y="T5"/>
              </a:cxn>
              <a:cxn ang="0">
                <a:pos x="T6" y="T7"/>
              </a:cxn>
            </a:cxnLst>
            <a:rect l="0" t="0" r="r" b="b"/>
            <a:pathLst>
              <a:path w="265" h="1013">
                <a:moveTo>
                  <a:pt x="0" y="0"/>
                </a:moveTo>
                <a:cubicBezTo>
                  <a:pt x="11" y="92"/>
                  <a:pt x="39" y="513"/>
                  <a:pt x="66" y="554"/>
                </a:cubicBezTo>
                <a:cubicBezTo>
                  <a:pt x="93" y="596"/>
                  <a:pt x="144" y="214"/>
                  <a:pt x="164" y="249"/>
                </a:cubicBezTo>
                <a:cubicBezTo>
                  <a:pt x="184" y="283"/>
                  <a:pt x="244" y="854"/>
                  <a:pt x="265" y="1013"/>
                </a:cubicBezTo>
              </a:path>
            </a:pathLst>
          </a:custGeom>
          <a:noFill/>
          <a:ln w="28575"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itka Text" pitchFamily="2" charset="0"/>
            </a:endParaRPr>
          </a:p>
        </p:txBody>
      </p:sp>
      <p:sp>
        <p:nvSpPr>
          <p:cNvPr id="185352" name="Freeform 8"/>
          <p:cNvSpPr>
            <a:spLocks/>
          </p:cNvSpPr>
          <p:nvPr/>
        </p:nvSpPr>
        <p:spPr bwMode="auto">
          <a:xfrm>
            <a:off x="6908800" y="1825625"/>
            <a:ext cx="1220788" cy="820738"/>
          </a:xfrm>
          <a:custGeom>
            <a:avLst/>
            <a:gdLst>
              <a:gd name="T0" fmla="*/ 0 w 769"/>
              <a:gd name="T1" fmla="*/ 0 h 517"/>
              <a:gd name="T2" fmla="*/ 428 w 769"/>
              <a:gd name="T3" fmla="*/ 375 h 517"/>
              <a:gd name="T4" fmla="*/ 461 w 769"/>
              <a:gd name="T5" fmla="*/ 169 h 517"/>
              <a:gd name="T6" fmla="*/ 769 w 769"/>
              <a:gd name="T7" fmla="*/ 517 h 517"/>
            </a:gdLst>
            <a:ahLst/>
            <a:cxnLst>
              <a:cxn ang="0">
                <a:pos x="T0" y="T1"/>
              </a:cxn>
              <a:cxn ang="0">
                <a:pos x="T2" y="T3"/>
              </a:cxn>
              <a:cxn ang="0">
                <a:pos x="T4" y="T5"/>
              </a:cxn>
              <a:cxn ang="0">
                <a:pos x="T6" y="T7"/>
              </a:cxn>
            </a:cxnLst>
            <a:rect l="0" t="0" r="r" b="b"/>
            <a:pathLst>
              <a:path w="769" h="517">
                <a:moveTo>
                  <a:pt x="0" y="0"/>
                </a:moveTo>
                <a:cubicBezTo>
                  <a:pt x="71" y="62"/>
                  <a:pt x="351" y="347"/>
                  <a:pt x="428" y="375"/>
                </a:cubicBezTo>
                <a:cubicBezTo>
                  <a:pt x="505" y="403"/>
                  <a:pt x="404" y="145"/>
                  <a:pt x="461" y="169"/>
                </a:cubicBezTo>
                <a:cubicBezTo>
                  <a:pt x="518" y="192"/>
                  <a:pt x="705" y="444"/>
                  <a:pt x="769" y="517"/>
                </a:cubicBezTo>
              </a:path>
            </a:pathLst>
          </a:custGeom>
          <a:noFill/>
          <a:ln w="28575"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itka Text" pitchFamily="2" charset="0"/>
            </a:endParaRPr>
          </a:p>
        </p:txBody>
      </p:sp>
      <p:sp>
        <p:nvSpPr>
          <p:cNvPr id="185353" name="Text Box 9"/>
          <p:cNvSpPr txBox="1">
            <a:spLocks noChangeArrowheads="1"/>
          </p:cNvSpPr>
          <p:nvPr/>
        </p:nvSpPr>
        <p:spPr bwMode="auto">
          <a:xfrm>
            <a:off x="1947863" y="5591176"/>
            <a:ext cx="529503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latin typeface="Sitka Text" pitchFamily="2" charset="0"/>
              </a:rPr>
              <a:t>Inter-AS interior (gateway) routers</a:t>
            </a:r>
            <a:endParaRPr lang="en-US" altLang="en-US" dirty="0">
              <a:latin typeface="Sitka Text" pitchFamily="2" charset="0"/>
            </a:endParaRPr>
          </a:p>
        </p:txBody>
      </p:sp>
      <p:sp>
        <p:nvSpPr>
          <p:cNvPr id="185354" name="Freeform 10"/>
          <p:cNvSpPr>
            <a:spLocks/>
          </p:cNvSpPr>
          <p:nvPr/>
        </p:nvSpPr>
        <p:spPr bwMode="auto">
          <a:xfrm flipV="1">
            <a:off x="4016376" y="5048250"/>
            <a:ext cx="1279525" cy="598488"/>
          </a:xfrm>
          <a:custGeom>
            <a:avLst/>
            <a:gdLst>
              <a:gd name="T0" fmla="*/ 0 w 769"/>
              <a:gd name="T1" fmla="*/ 0 h 517"/>
              <a:gd name="T2" fmla="*/ 428 w 769"/>
              <a:gd name="T3" fmla="*/ 375 h 517"/>
              <a:gd name="T4" fmla="*/ 461 w 769"/>
              <a:gd name="T5" fmla="*/ 169 h 517"/>
              <a:gd name="T6" fmla="*/ 769 w 769"/>
              <a:gd name="T7" fmla="*/ 517 h 517"/>
            </a:gdLst>
            <a:ahLst/>
            <a:cxnLst>
              <a:cxn ang="0">
                <a:pos x="T0" y="T1"/>
              </a:cxn>
              <a:cxn ang="0">
                <a:pos x="T2" y="T3"/>
              </a:cxn>
              <a:cxn ang="0">
                <a:pos x="T4" y="T5"/>
              </a:cxn>
              <a:cxn ang="0">
                <a:pos x="T6" y="T7"/>
              </a:cxn>
            </a:cxnLst>
            <a:rect l="0" t="0" r="r" b="b"/>
            <a:pathLst>
              <a:path w="769" h="517">
                <a:moveTo>
                  <a:pt x="0" y="0"/>
                </a:moveTo>
                <a:cubicBezTo>
                  <a:pt x="71" y="62"/>
                  <a:pt x="351" y="347"/>
                  <a:pt x="428" y="375"/>
                </a:cubicBezTo>
                <a:cubicBezTo>
                  <a:pt x="505" y="403"/>
                  <a:pt x="404" y="145"/>
                  <a:pt x="461" y="169"/>
                </a:cubicBezTo>
                <a:cubicBezTo>
                  <a:pt x="518" y="192"/>
                  <a:pt x="705" y="444"/>
                  <a:pt x="769" y="517"/>
                </a:cubicBezTo>
              </a:path>
            </a:pathLst>
          </a:custGeom>
          <a:noFill/>
          <a:ln w="28575"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itka Text" pitchFamily="2" charset="0"/>
            </a:endParaRPr>
          </a:p>
        </p:txBody>
      </p:sp>
      <p:sp>
        <p:nvSpPr>
          <p:cNvPr id="185355" name="Freeform 11"/>
          <p:cNvSpPr>
            <a:spLocks/>
          </p:cNvSpPr>
          <p:nvPr/>
        </p:nvSpPr>
        <p:spPr bwMode="auto">
          <a:xfrm flipV="1">
            <a:off x="3381376" y="4802189"/>
            <a:ext cx="1325563" cy="846137"/>
          </a:xfrm>
          <a:custGeom>
            <a:avLst/>
            <a:gdLst>
              <a:gd name="T0" fmla="*/ 0 w 769"/>
              <a:gd name="T1" fmla="*/ 0 h 517"/>
              <a:gd name="T2" fmla="*/ 428 w 769"/>
              <a:gd name="T3" fmla="*/ 375 h 517"/>
              <a:gd name="T4" fmla="*/ 461 w 769"/>
              <a:gd name="T5" fmla="*/ 169 h 517"/>
              <a:gd name="T6" fmla="*/ 769 w 769"/>
              <a:gd name="T7" fmla="*/ 517 h 517"/>
            </a:gdLst>
            <a:ahLst/>
            <a:cxnLst>
              <a:cxn ang="0">
                <a:pos x="T0" y="T1"/>
              </a:cxn>
              <a:cxn ang="0">
                <a:pos x="T2" y="T3"/>
              </a:cxn>
              <a:cxn ang="0">
                <a:pos x="T4" y="T5"/>
              </a:cxn>
              <a:cxn ang="0">
                <a:pos x="T6" y="T7"/>
              </a:cxn>
            </a:cxnLst>
            <a:rect l="0" t="0" r="r" b="b"/>
            <a:pathLst>
              <a:path w="769" h="517">
                <a:moveTo>
                  <a:pt x="0" y="0"/>
                </a:moveTo>
                <a:cubicBezTo>
                  <a:pt x="71" y="62"/>
                  <a:pt x="351" y="347"/>
                  <a:pt x="428" y="375"/>
                </a:cubicBezTo>
                <a:cubicBezTo>
                  <a:pt x="505" y="403"/>
                  <a:pt x="404" y="145"/>
                  <a:pt x="461" y="169"/>
                </a:cubicBezTo>
                <a:cubicBezTo>
                  <a:pt x="518" y="192"/>
                  <a:pt x="705" y="444"/>
                  <a:pt x="769" y="517"/>
                </a:cubicBezTo>
              </a:path>
            </a:pathLst>
          </a:custGeom>
          <a:noFill/>
          <a:ln w="28575"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itka Text" pitchFamily="2" charset="0"/>
            </a:endParaRPr>
          </a:p>
        </p:txBody>
      </p:sp>
      <p:sp>
        <p:nvSpPr>
          <p:cNvPr id="185356" name="Freeform 12"/>
          <p:cNvSpPr>
            <a:spLocks/>
          </p:cNvSpPr>
          <p:nvPr/>
        </p:nvSpPr>
        <p:spPr bwMode="auto">
          <a:xfrm flipV="1">
            <a:off x="2816226" y="4110038"/>
            <a:ext cx="773113" cy="1504950"/>
          </a:xfrm>
          <a:custGeom>
            <a:avLst/>
            <a:gdLst>
              <a:gd name="T0" fmla="*/ 0 w 769"/>
              <a:gd name="T1" fmla="*/ 0 h 517"/>
              <a:gd name="T2" fmla="*/ 428 w 769"/>
              <a:gd name="T3" fmla="*/ 375 h 517"/>
              <a:gd name="T4" fmla="*/ 461 w 769"/>
              <a:gd name="T5" fmla="*/ 169 h 517"/>
              <a:gd name="T6" fmla="*/ 769 w 769"/>
              <a:gd name="T7" fmla="*/ 517 h 517"/>
            </a:gdLst>
            <a:ahLst/>
            <a:cxnLst>
              <a:cxn ang="0">
                <a:pos x="T0" y="T1"/>
              </a:cxn>
              <a:cxn ang="0">
                <a:pos x="T2" y="T3"/>
              </a:cxn>
              <a:cxn ang="0">
                <a:pos x="T4" y="T5"/>
              </a:cxn>
              <a:cxn ang="0">
                <a:pos x="T6" y="T7"/>
              </a:cxn>
            </a:cxnLst>
            <a:rect l="0" t="0" r="r" b="b"/>
            <a:pathLst>
              <a:path w="769" h="517">
                <a:moveTo>
                  <a:pt x="0" y="0"/>
                </a:moveTo>
                <a:cubicBezTo>
                  <a:pt x="71" y="62"/>
                  <a:pt x="351" y="347"/>
                  <a:pt x="428" y="375"/>
                </a:cubicBezTo>
                <a:cubicBezTo>
                  <a:pt x="505" y="403"/>
                  <a:pt x="404" y="145"/>
                  <a:pt x="461" y="169"/>
                </a:cubicBezTo>
                <a:cubicBezTo>
                  <a:pt x="518" y="192"/>
                  <a:pt x="705" y="444"/>
                  <a:pt x="769" y="517"/>
                </a:cubicBezTo>
              </a:path>
            </a:pathLst>
          </a:custGeom>
          <a:noFill/>
          <a:ln w="28575"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itka Text" pitchFamily="2" charset="0"/>
            </a:endParaRPr>
          </a:p>
        </p:txBody>
      </p:sp>
      <p:cxnSp>
        <p:nvCxnSpPr>
          <p:cNvPr id="15" name="Straight Connector 14">
            <a:extLst>
              <a:ext uri="{FF2B5EF4-FFF2-40B4-BE49-F238E27FC236}">
                <a16:creationId xmlns:a16="http://schemas.microsoft.com/office/drawing/2014/main" id="{1A77CACA-2755-CE47-A668-1D8DFDBAC118}"/>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4739D1C-1B9F-7F40-A47F-BF50667D216F}"/>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8" name="Picture 17">
            <a:extLst>
              <a:ext uri="{FF2B5EF4-FFF2-40B4-BE49-F238E27FC236}">
                <a16:creationId xmlns:a16="http://schemas.microsoft.com/office/drawing/2014/main" id="{BE0AC62C-9B3F-A759-6294-CC46F755BA6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1498625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86508" y="0"/>
            <a:ext cx="10515600" cy="1325563"/>
          </a:xfrm>
        </p:spPr>
        <p:txBody>
          <a:bodyPr/>
          <a:lstStyle/>
          <a:p>
            <a:r>
              <a:rPr lang="en-GB" altLang="tr-TR" b="1" dirty="0"/>
              <a:t>Routing Table</a:t>
            </a:r>
          </a:p>
        </p:txBody>
      </p:sp>
      <p:sp>
        <p:nvSpPr>
          <p:cNvPr id="6147" name="Rectangle 3"/>
          <p:cNvSpPr>
            <a:spLocks noGrp="1" noChangeArrowheads="1"/>
          </p:cNvSpPr>
          <p:nvPr>
            <p:ph type="body" idx="1"/>
          </p:nvPr>
        </p:nvSpPr>
        <p:spPr>
          <a:xfrm>
            <a:off x="486508" y="1133183"/>
            <a:ext cx="11386624" cy="4686300"/>
          </a:xfrm>
        </p:spPr>
        <p:txBody>
          <a:bodyPr>
            <a:noAutofit/>
          </a:bodyPr>
          <a:lstStyle/>
          <a:p>
            <a:r>
              <a:rPr lang="en-GB" altLang="tr-TR" sz="2400" dirty="0"/>
              <a:t>One </a:t>
            </a:r>
            <a:r>
              <a:rPr lang="tr-TR" altLang="tr-TR" sz="2400" dirty="0"/>
              <a:t>routing table is needed</a:t>
            </a:r>
            <a:r>
              <a:rPr lang="en-GB" altLang="tr-TR" sz="2400" dirty="0"/>
              <a:t> for each router</a:t>
            </a:r>
          </a:p>
          <a:p>
            <a:r>
              <a:rPr lang="tr-TR" altLang="tr-TR" sz="2400" dirty="0"/>
              <a:t>One e</a:t>
            </a:r>
            <a:r>
              <a:rPr lang="en-GB" altLang="tr-TR" sz="2400" dirty="0" err="1"/>
              <a:t>ntry</a:t>
            </a:r>
            <a:r>
              <a:rPr lang="en-GB" altLang="tr-TR" sz="2400" dirty="0"/>
              <a:t> for each </a:t>
            </a:r>
            <a:r>
              <a:rPr lang="tr-TR" altLang="tr-TR" sz="2400" dirty="0"/>
              <a:t>destination </a:t>
            </a:r>
            <a:r>
              <a:rPr lang="en-GB" altLang="tr-TR" sz="2400" dirty="0"/>
              <a:t>network</a:t>
            </a:r>
          </a:p>
          <a:p>
            <a:pPr lvl="1"/>
            <a:r>
              <a:rPr lang="en-GB" altLang="tr-TR" dirty="0"/>
              <a:t>Not for each destination</a:t>
            </a:r>
            <a:r>
              <a:rPr lang="tr-TR" altLang="tr-TR" dirty="0"/>
              <a:t> host</a:t>
            </a:r>
            <a:endParaRPr lang="en-GB" altLang="tr-TR" dirty="0"/>
          </a:p>
          <a:p>
            <a:pPr lvl="1"/>
            <a:r>
              <a:rPr lang="en-GB" altLang="tr-TR" dirty="0"/>
              <a:t>Once datagram reaches router attached to destination network, that router can deliver to host</a:t>
            </a:r>
          </a:p>
          <a:p>
            <a:r>
              <a:rPr lang="en-GB" altLang="tr-TR" sz="2400" dirty="0"/>
              <a:t>Each entry shows next node on </a:t>
            </a:r>
            <a:r>
              <a:rPr lang="tr-TR" altLang="tr-TR" sz="2400" dirty="0"/>
              <a:t>the </a:t>
            </a:r>
            <a:r>
              <a:rPr lang="en-GB" altLang="tr-TR" sz="2400" dirty="0"/>
              <a:t>route</a:t>
            </a:r>
            <a:r>
              <a:rPr lang="tr-TR" altLang="tr-TR" sz="2400" dirty="0"/>
              <a:t> to destination</a:t>
            </a:r>
            <a:endParaRPr lang="en-GB" altLang="tr-TR" sz="2400" dirty="0"/>
          </a:p>
          <a:p>
            <a:pPr lvl="1"/>
            <a:r>
              <a:rPr lang="en-GB" altLang="tr-TR" dirty="0"/>
              <a:t>Not whole route</a:t>
            </a:r>
          </a:p>
          <a:p>
            <a:r>
              <a:rPr lang="en-GB" altLang="tr-TR" sz="2400" dirty="0"/>
              <a:t>Routing tables may also exist in hosts</a:t>
            </a:r>
          </a:p>
          <a:p>
            <a:pPr lvl="1"/>
            <a:r>
              <a:rPr lang="en-GB" altLang="tr-TR" dirty="0"/>
              <a:t>If multiple routers attached to network, host needs table saying which to use</a:t>
            </a:r>
          </a:p>
          <a:p>
            <a:pPr lvl="1"/>
            <a:r>
              <a:rPr lang="en-GB" altLang="tr-TR" dirty="0"/>
              <a:t>If </a:t>
            </a:r>
            <a:r>
              <a:rPr lang="tr-TR" altLang="tr-TR" dirty="0"/>
              <a:t>the </a:t>
            </a:r>
            <a:r>
              <a:rPr lang="en-GB" altLang="tr-TR" dirty="0"/>
              <a:t>attached network </a:t>
            </a:r>
            <a:r>
              <a:rPr lang="tr-TR" altLang="tr-TR" dirty="0"/>
              <a:t>has</a:t>
            </a:r>
            <a:r>
              <a:rPr lang="en-GB" altLang="tr-TR" dirty="0"/>
              <a:t> single router</a:t>
            </a:r>
            <a:r>
              <a:rPr lang="tr-TR" altLang="tr-TR" dirty="0"/>
              <a:t>,</a:t>
            </a:r>
            <a:r>
              <a:rPr lang="en-GB" altLang="tr-TR" dirty="0"/>
              <a:t> then </a:t>
            </a:r>
            <a:r>
              <a:rPr lang="tr-TR" altLang="tr-TR" dirty="0"/>
              <a:t>routing table is </a:t>
            </a:r>
            <a:r>
              <a:rPr lang="en-GB" altLang="tr-TR" dirty="0"/>
              <a:t>not needed.</a:t>
            </a:r>
            <a:endParaRPr lang="en-GB" altLang="tr-TR" sz="2400" dirty="0"/>
          </a:p>
        </p:txBody>
      </p:sp>
      <p:cxnSp>
        <p:nvCxnSpPr>
          <p:cNvPr id="4" name="Straight Connector 3">
            <a:extLst>
              <a:ext uri="{FF2B5EF4-FFF2-40B4-BE49-F238E27FC236}">
                <a16:creationId xmlns:a16="http://schemas.microsoft.com/office/drawing/2014/main" id="{D248D1D9-7CD6-9E47-9C04-05FCD4860F0D}"/>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6DC57F98-81DF-F341-8360-96D8DF7E91D6}"/>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3979573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725659" y="136525"/>
            <a:ext cx="10515600" cy="1325563"/>
          </a:xfrm>
        </p:spPr>
        <p:txBody>
          <a:bodyPr/>
          <a:lstStyle/>
          <a:p>
            <a:r>
              <a:rPr lang="en-US" altLang="en-US" sz="3600" b="1" dirty="0"/>
              <a:t>Intra-AS Routing</a:t>
            </a:r>
          </a:p>
        </p:txBody>
      </p:sp>
      <p:sp>
        <p:nvSpPr>
          <p:cNvPr id="186371" name="Rectangle 3"/>
          <p:cNvSpPr>
            <a:spLocks noGrp="1" noChangeArrowheads="1"/>
          </p:cNvSpPr>
          <p:nvPr>
            <p:ph type="body" idx="1"/>
          </p:nvPr>
        </p:nvSpPr>
        <p:spPr/>
        <p:txBody>
          <a:bodyPr>
            <a:normAutofit/>
          </a:bodyPr>
          <a:lstStyle/>
          <a:p>
            <a:r>
              <a:rPr lang="en-US" altLang="en-US" sz="2400" dirty="0"/>
              <a:t>Also known as </a:t>
            </a:r>
            <a:r>
              <a:rPr lang="en-US" altLang="en-US" sz="2400" dirty="0">
                <a:solidFill>
                  <a:srgbClr val="FF0000"/>
                </a:solidFill>
              </a:rPr>
              <a:t>Interior Gateway Protocols (IGP)</a:t>
            </a:r>
            <a:endParaRPr lang="en-US" altLang="en-US" sz="2400" dirty="0">
              <a:solidFill>
                <a:srgbClr val="CC0000"/>
              </a:solidFill>
            </a:endParaRPr>
          </a:p>
          <a:p>
            <a:r>
              <a:rPr lang="en-US" altLang="en-US" sz="2400" dirty="0"/>
              <a:t>Most common Intra-AS routing protocols:</a:t>
            </a:r>
          </a:p>
          <a:p>
            <a:pPr lvl="1">
              <a:lnSpc>
                <a:spcPct val="60000"/>
              </a:lnSpc>
            </a:pPr>
            <a:endParaRPr lang="en-US" altLang="en-US" dirty="0"/>
          </a:p>
          <a:p>
            <a:pPr lvl="1"/>
            <a:r>
              <a:rPr lang="en-US" altLang="en-US" dirty="0"/>
              <a:t>RIP: Routing Information Protocol</a:t>
            </a:r>
          </a:p>
          <a:p>
            <a:pPr lvl="1">
              <a:lnSpc>
                <a:spcPct val="20000"/>
              </a:lnSpc>
            </a:pPr>
            <a:endParaRPr lang="en-US" altLang="en-US" dirty="0"/>
          </a:p>
          <a:p>
            <a:pPr lvl="1"/>
            <a:r>
              <a:rPr lang="en-US" altLang="en-US" dirty="0"/>
              <a:t>OSPF: Open Shortest Path First</a:t>
            </a:r>
          </a:p>
          <a:p>
            <a:pPr lvl="1">
              <a:lnSpc>
                <a:spcPct val="40000"/>
              </a:lnSpc>
            </a:pPr>
            <a:endParaRPr lang="en-US" altLang="en-US" dirty="0"/>
          </a:p>
          <a:p>
            <a:pPr lvl="1"/>
            <a:r>
              <a:rPr lang="en-US" altLang="en-US" dirty="0"/>
              <a:t>IGRP: Interior Gateway Routing Protocol (Cisco proprietary)</a:t>
            </a:r>
          </a:p>
        </p:txBody>
      </p:sp>
      <p:cxnSp>
        <p:nvCxnSpPr>
          <p:cNvPr id="6" name="Straight Connector 5">
            <a:extLst>
              <a:ext uri="{FF2B5EF4-FFF2-40B4-BE49-F238E27FC236}">
                <a16:creationId xmlns:a16="http://schemas.microsoft.com/office/drawing/2014/main" id="{5077798C-1BA3-0147-BAFE-32D708FC112A}"/>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9D430F25-364D-974B-AA28-5DDBE6734395}"/>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147738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471055" y="-28412"/>
            <a:ext cx="11215255" cy="1325563"/>
          </a:xfrm>
        </p:spPr>
        <p:txBody>
          <a:bodyPr/>
          <a:lstStyle/>
          <a:p>
            <a:r>
              <a:rPr lang="en-US" altLang="en-US" sz="3600" b="1" dirty="0"/>
              <a:t>OSPF (Open Shortest Path First)</a:t>
            </a:r>
          </a:p>
        </p:txBody>
      </p:sp>
      <p:sp>
        <p:nvSpPr>
          <p:cNvPr id="192515" name="Rectangle 3"/>
          <p:cNvSpPr>
            <a:spLocks noGrp="1" noChangeArrowheads="1"/>
          </p:cNvSpPr>
          <p:nvPr>
            <p:ph type="body" idx="1"/>
          </p:nvPr>
        </p:nvSpPr>
        <p:spPr>
          <a:xfrm>
            <a:off x="632299" y="1256047"/>
            <a:ext cx="11443854" cy="5105400"/>
          </a:xfrm>
        </p:spPr>
        <p:txBody>
          <a:bodyPr>
            <a:normAutofit/>
          </a:bodyPr>
          <a:lstStyle/>
          <a:p>
            <a:r>
              <a:rPr lang="en-US" altLang="en-US" sz="2400" dirty="0"/>
              <a:t>“open”: publicly available</a:t>
            </a:r>
          </a:p>
          <a:p>
            <a:r>
              <a:rPr lang="en-US" altLang="en-US" sz="2400" dirty="0"/>
              <a:t>Uses Link State algorithm </a:t>
            </a:r>
          </a:p>
          <a:p>
            <a:pPr lvl="1"/>
            <a:r>
              <a:rPr lang="en-US" altLang="en-US" dirty="0"/>
              <a:t>LS packet dissemination</a:t>
            </a:r>
          </a:p>
          <a:p>
            <a:pPr lvl="1"/>
            <a:r>
              <a:rPr lang="en-US" altLang="en-US" dirty="0"/>
              <a:t>Topology map at each node</a:t>
            </a:r>
          </a:p>
          <a:p>
            <a:pPr lvl="1"/>
            <a:r>
              <a:rPr lang="en-US" altLang="en-US" dirty="0"/>
              <a:t>Route computation using Dijkstra’s algorithm</a:t>
            </a:r>
          </a:p>
          <a:p>
            <a:pPr lvl="1"/>
            <a:endParaRPr lang="en-US" altLang="en-US" dirty="0"/>
          </a:p>
          <a:p>
            <a:r>
              <a:rPr lang="en-US" altLang="en-US" sz="2400" dirty="0"/>
              <a:t>OSPF advertisement carries one entry per neighbor router</a:t>
            </a:r>
          </a:p>
          <a:p>
            <a:r>
              <a:rPr lang="en-US" altLang="en-US" sz="2400" dirty="0"/>
              <a:t>Advertisements disseminated to entire AS (via flooding)</a:t>
            </a:r>
          </a:p>
          <a:p>
            <a:pPr lvl="1"/>
            <a:r>
              <a:rPr lang="en-US" altLang="en-US" dirty="0"/>
              <a:t>Carried in OSPF messages directly over IP (rather than TCP or UDP</a:t>
            </a:r>
          </a:p>
        </p:txBody>
      </p:sp>
      <p:cxnSp>
        <p:nvCxnSpPr>
          <p:cNvPr id="6" name="Straight Connector 5">
            <a:extLst>
              <a:ext uri="{FF2B5EF4-FFF2-40B4-BE49-F238E27FC236}">
                <a16:creationId xmlns:a16="http://schemas.microsoft.com/office/drawing/2014/main" id="{4629376F-E5FB-CE41-858B-3D46E25C1648}"/>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4EBC829-5B71-0444-A070-B0A169284A3F}"/>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3993271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346364" y="21267"/>
            <a:ext cx="11007436" cy="1325563"/>
          </a:xfrm>
        </p:spPr>
        <p:txBody>
          <a:bodyPr/>
          <a:lstStyle/>
          <a:p>
            <a:r>
              <a:rPr lang="en-US" altLang="en-US" sz="3200" b="1" dirty="0"/>
              <a:t>OSPF “advanced” features (not in RIP)</a:t>
            </a:r>
            <a:endParaRPr lang="en-US" altLang="en-US" b="1" dirty="0"/>
          </a:p>
        </p:txBody>
      </p:sp>
      <p:sp>
        <p:nvSpPr>
          <p:cNvPr id="193539" name="Rectangle 3"/>
          <p:cNvSpPr>
            <a:spLocks noGrp="1" noChangeArrowheads="1"/>
          </p:cNvSpPr>
          <p:nvPr>
            <p:ph type="body" idx="1"/>
          </p:nvPr>
        </p:nvSpPr>
        <p:spPr>
          <a:xfrm>
            <a:off x="838200" y="1479550"/>
            <a:ext cx="10515600" cy="4876800"/>
          </a:xfrm>
        </p:spPr>
        <p:txBody>
          <a:bodyPr>
            <a:normAutofit/>
          </a:bodyPr>
          <a:lstStyle/>
          <a:p>
            <a:r>
              <a:rPr lang="en-US" altLang="en-US" sz="2400" dirty="0"/>
              <a:t>Security: all OSPF messages authenticated (to prevent malicious intrusion) </a:t>
            </a:r>
          </a:p>
          <a:p>
            <a:r>
              <a:rPr lang="en-US" altLang="en-US" sz="2400" dirty="0"/>
              <a:t>Multiple same-cost paths allowed (only one path in RIP)</a:t>
            </a:r>
          </a:p>
          <a:p>
            <a:r>
              <a:rPr lang="en-US" altLang="en-US" sz="2400" dirty="0"/>
              <a:t>For each link, multiple cost metrics for different TOS (e.g., satellite link cost set “low” for best effort; high for real time)</a:t>
            </a:r>
          </a:p>
          <a:p>
            <a:r>
              <a:rPr lang="en-US" altLang="en-US" sz="2400" dirty="0"/>
              <a:t>Integrated </a:t>
            </a:r>
            <a:r>
              <a:rPr lang="en-US" altLang="en-US" sz="2400" dirty="0" err="1"/>
              <a:t>uni</a:t>
            </a:r>
            <a:r>
              <a:rPr lang="en-US" altLang="en-US" sz="2400" dirty="0"/>
              <a:t>- and multicast support: </a:t>
            </a:r>
          </a:p>
          <a:p>
            <a:pPr lvl="1"/>
            <a:r>
              <a:rPr lang="en-US" altLang="en-US" dirty="0"/>
              <a:t>Multicast OSPF (MOSPF) uses same topology data base as OSPF</a:t>
            </a:r>
          </a:p>
          <a:p>
            <a:r>
              <a:rPr lang="en-US" altLang="en-US" sz="2400" dirty="0"/>
              <a:t>Hierarchical OSPF in large domains.</a:t>
            </a:r>
          </a:p>
          <a:p>
            <a:endParaRPr lang="en-US" altLang="en-US" sz="2400" dirty="0"/>
          </a:p>
        </p:txBody>
      </p:sp>
      <p:cxnSp>
        <p:nvCxnSpPr>
          <p:cNvPr id="6" name="Straight Connector 5">
            <a:extLst>
              <a:ext uri="{FF2B5EF4-FFF2-40B4-BE49-F238E27FC236}">
                <a16:creationId xmlns:a16="http://schemas.microsoft.com/office/drawing/2014/main" id="{56D3F86E-CA51-9A40-9A87-0C66904ABEAC}"/>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9323D53F-8E67-5B4E-83F6-222E50D316AE}"/>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827201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652015" y="136525"/>
            <a:ext cx="9462655" cy="1143000"/>
          </a:xfrm>
        </p:spPr>
        <p:txBody>
          <a:bodyPr/>
          <a:lstStyle/>
          <a:p>
            <a:r>
              <a:rPr lang="en-US" altLang="en-US" sz="3600" b="1" dirty="0"/>
              <a:t>Hierarchical OSPF</a:t>
            </a:r>
            <a:endParaRPr lang="en-US" altLang="en-US" b="1" dirty="0"/>
          </a:p>
        </p:txBody>
      </p:sp>
      <p:pic>
        <p:nvPicPr>
          <p:cNvPr id="194563" name="Picture 3" descr="04-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8263" y="1341439"/>
            <a:ext cx="7315200" cy="47339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5FB31410-8290-8E49-81D9-F9DD8DE52C7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57C04E4B-44FE-A14D-9D88-773CC76592A8}"/>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BE0AC62C-9B3F-A759-6294-CC46F755BA6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3091658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04553" y="76516"/>
            <a:ext cx="11132127" cy="1325563"/>
          </a:xfrm>
        </p:spPr>
        <p:txBody>
          <a:bodyPr/>
          <a:lstStyle/>
          <a:p>
            <a:r>
              <a:rPr lang="en-US" altLang="en-US" sz="3600" b="1" dirty="0"/>
              <a:t>Hierarchical OSPF</a:t>
            </a:r>
            <a:endParaRPr lang="en-US" altLang="en-US" b="1" dirty="0"/>
          </a:p>
        </p:txBody>
      </p:sp>
      <p:sp>
        <p:nvSpPr>
          <p:cNvPr id="195587" name="Rectangle 3"/>
          <p:cNvSpPr>
            <a:spLocks noGrp="1" noChangeArrowheads="1"/>
          </p:cNvSpPr>
          <p:nvPr>
            <p:ph type="body" idx="1"/>
          </p:nvPr>
        </p:nvSpPr>
        <p:spPr>
          <a:xfrm>
            <a:off x="796637" y="1468440"/>
            <a:ext cx="10740043" cy="3961690"/>
          </a:xfrm>
        </p:spPr>
        <p:txBody>
          <a:bodyPr>
            <a:normAutofit/>
          </a:bodyPr>
          <a:lstStyle/>
          <a:p>
            <a:r>
              <a:rPr lang="en-US" altLang="en-US" sz="2400" dirty="0"/>
              <a:t>Two-level hierarchy: local area, backbone.</a:t>
            </a:r>
          </a:p>
          <a:p>
            <a:pPr lvl="1"/>
            <a:r>
              <a:rPr lang="en-US" altLang="en-US" dirty="0"/>
              <a:t>Link-state advertisements only in area </a:t>
            </a:r>
          </a:p>
          <a:p>
            <a:pPr lvl="1"/>
            <a:r>
              <a:rPr lang="en-US" altLang="en-US" dirty="0"/>
              <a:t>each nodes has detailed area topology; only know direction (shortest path) to nets in other areas.</a:t>
            </a:r>
          </a:p>
          <a:p>
            <a:r>
              <a:rPr lang="en-US" altLang="en-US" sz="2400" b="1" dirty="0"/>
              <a:t>Area border routers: </a:t>
            </a:r>
            <a:r>
              <a:rPr lang="en-US" altLang="en-US" sz="2400" dirty="0"/>
              <a:t>“summarize” distances  to nets in own area, advertise to other Area Border routers.</a:t>
            </a:r>
          </a:p>
          <a:p>
            <a:r>
              <a:rPr lang="en-US" altLang="en-US" sz="2400" b="1" dirty="0"/>
              <a:t>Backbone routers:</a:t>
            </a:r>
            <a:r>
              <a:rPr lang="en-US" altLang="en-US" sz="2400" dirty="0"/>
              <a:t> run OSPF routing limited to backbone.</a:t>
            </a:r>
          </a:p>
          <a:p>
            <a:r>
              <a:rPr lang="en-US" altLang="en-US" sz="2400" b="1" dirty="0"/>
              <a:t>Boundary routers:</a:t>
            </a:r>
            <a:r>
              <a:rPr lang="en-US" altLang="en-US" sz="2400" dirty="0"/>
              <a:t> connect to other AS’s.</a:t>
            </a:r>
          </a:p>
          <a:p>
            <a:endParaRPr lang="en-US" altLang="en-US" sz="2400" dirty="0"/>
          </a:p>
        </p:txBody>
      </p:sp>
      <p:cxnSp>
        <p:nvCxnSpPr>
          <p:cNvPr id="6" name="Straight Connector 5">
            <a:extLst>
              <a:ext uri="{FF2B5EF4-FFF2-40B4-BE49-F238E27FC236}">
                <a16:creationId xmlns:a16="http://schemas.microsoft.com/office/drawing/2014/main" id="{0526E077-3752-BC4A-BEE0-1B9207D4A73F}"/>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2916E226-1DCE-A140-BEF1-28AF0944486A}"/>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2794767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5" descr="5-15">
            <a:extLst>
              <a:ext uri="{FF2B5EF4-FFF2-40B4-BE49-F238E27FC236}">
                <a16:creationId xmlns:a16="http://schemas.microsoft.com/office/drawing/2014/main" id="{E9D6469F-8E2C-42AC-AB72-BF2E875F2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868" y="965263"/>
            <a:ext cx="7634703" cy="5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2">
            <a:extLst>
              <a:ext uri="{FF2B5EF4-FFF2-40B4-BE49-F238E27FC236}">
                <a16:creationId xmlns:a16="http://schemas.microsoft.com/office/drawing/2014/main" id="{6882AC1F-439E-4FD5-8F57-EC1245DD76EC}"/>
              </a:ext>
            </a:extLst>
          </p:cNvPr>
          <p:cNvSpPr>
            <a:spLocks noGrp="1" noChangeArrowheads="1"/>
          </p:cNvSpPr>
          <p:nvPr>
            <p:ph type="title"/>
          </p:nvPr>
        </p:nvSpPr>
        <p:spPr>
          <a:xfrm>
            <a:off x="685800" y="3286738"/>
            <a:ext cx="3470564" cy="4137602"/>
          </a:xfrm>
        </p:spPr>
        <p:txBody>
          <a:bodyPr/>
          <a:lstStyle/>
          <a:p>
            <a:pPr eaLnBrk="1" hangingPunct="1"/>
            <a:r>
              <a:rPr lang="en-US" altLang="en-US" dirty="0"/>
              <a:t>Hierarchical Routing</a:t>
            </a:r>
          </a:p>
        </p:txBody>
      </p:sp>
      <p:cxnSp>
        <p:nvCxnSpPr>
          <p:cNvPr id="4" name="Straight Connector 3">
            <a:extLst>
              <a:ext uri="{FF2B5EF4-FFF2-40B4-BE49-F238E27FC236}">
                <a16:creationId xmlns:a16="http://schemas.microsoft.com/office/drawing/2014/main" id="{F7CB4AAC-0489-284E-9523-2C836B962C85}"/>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772C90B4-9920-C343-81A1-7249A9EF55B2}"/>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BE0AC62C-9B3F-A759-6294-CC46F755BA6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3152150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746125" y="49213"/>
            <a:ext cx="10515600" cy="1325563"/>
          </a:xfrm>
        </p:spPr>
        <p:txBody>
          <a:bodyPr/>
          <a:lstStyle/>
          <a:p>
            <a:r>
              <a:rPr lang="en-US" altLang="en-US" sz="3200" dirty="0"/>
              <a:t>Inter-AS routing in the Internet: BGP</a:t>
            </a:r>
          </a:p>
        </p:txBody>
      </p:sp>
      <p:graphicFrame>
        <p:nvGraphicFramePr>
          <p:cNvPr id="197640" name="Object 8"/>
          <p:cNvGraphicFramePr>
            <a:graphicFrameLocks noChangeAspect="1"/>
          </p:cNvGraphicFramePr>
          <p:nvPr/>
        </p:nvGraphicFramePr>
        <p:xfrm>
          <a:off x="2025650" y="1374776"/>
          <a:ext cx="7956550" cy="3286125"/>
        </p:xfrm>
        <a:graphic>
          <a:graphicData uri="http://schemas.openxmlformats.org/presentationml/2006/ole">
            <mc:AlternateContent xmlns:mc="http://schemas.openxmlformats.org/markup-compatibility/2006">
              <mc:Choice xmlns:v="urn:schemas-microsoft-com:vml" Requires="v">
                <p:oleObj name="Picture" r:id="rId2" imgW="5324400" imgH="2200320" progId="Word.Picture.8">
                  <p:embed/>
                </p:oleObj>
              </mc:Choice>
              <mc:Fallback>
                <p:oleObj name="Picture" r:id="rId2" imgW="5324400" imgH="2200320" progId="Word.Picture.8">
                  <p:embed/>
                  <p:pic>
                    <p:nvPicPr>
                      <p:cNvPr id="19764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650" y="1374776"/>
                        <a:ext cx="79565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7641" name="Rectangle 9"/>
          <p:cNvSpPr>
            <a:spLocks noChangeArrowheads="1"/>
          </p:cNvSpPr>
          <p:nvPr/>
        </p:nvSpPr>
        <p:spPr bwMode="auto">
          <a:xfrm>
            <a:off x="2908300" y="4203700"/>
            <a:ext cx="5207000" cy="355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itka Text" pitchFamily="2" charset="0"/>
            </a:endParaRPr>
          </a:p>
        </p:txBody>
      </p:sp>
      <p:cxnSp>
        <p:nvCxnSpPr>
          <p:cNvPr id="7" name="Straight Connector 6">
            <a:extLst>
              <a:ext uri="{FF2B5EF4-FFF2-40B4-BE49-F238E27FC236}">
                <a16:creationId xmlns:a16="http://schemas.microsoft.com/office/drawing/2014/main" id="{004199F3-C613-D24C-86BA-FBC3083C60CE}"/>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CBE8DD8-FAE5-6649-90A0-C15DA71541D0}"/>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BE0AC62C-9B3F-A759-6294-CC46F755BA65}"/>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2578082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374073" y="18255"/>
            <a:ext cx="11159836" cy="1325563"/>
          </a:xfrm>
        </p:spPr>
        <p:txBody>
          <a:bodyPr/>
          <a:lstStyle/>
          <a:p>
            <a:r>
              <a:rPr lang="en-US" altLang="en-US" sz="3600" b="1" dirty="0"/>
              <a:t>Internet inter-AS routing: BGP</a:t>
            </a:r>
            <a:endParaRPr lang="en-US" altLang="en-US" sz="2800" b="1" dirty="0"/>
          </a:p>
        </p:txBody>
      </p:sp>
      <p:sp>
        <p:nvSpPr>
          <p:cNvPr id="198659" name="Rectangle 3"/>
          <p:cNvSpPr>
            <a:spLocks noGrp="1" noChangeArrowheads="1"/>
          </p:cNvSpPr>
          <p:nvPr>
            <p:ph type="body" idx="1"/>
          </p:nvPr>
        </p:nvSpPr>
        <p:spPr>
          <a:xfrm>
            <a:off x="542886" y="1586137"/>
            <a:ext cx="11499271" cy="4351338"/>
          </a:xfrm>
        </p:spPr>
        <p:txBody>
          <a:bodyPr>
            <a:normAutofit/>
          </a:bodyPr>
          <a:lstStyle/>
          <a:p>
            <a:pPr>
              <a:lnSpc>
                <a:spcPct val="90000"/>
              </a:lnSpc>
            </a:pPr>
            <a:r>
              <a:rPr lang="en-US" altLang="en-US" sz="2400" dirty="0"/>
              <a:t>BGP (Border Gateway Protocol): </a:t>
            </a:r>
            <a:r>
              <a:rPr lang="en-US" altLang="en-US" sz="2400" i="1" dirty="0"/>
              <a:t>the</a:t>
            </a:r>
            <a:r>
              <a:rPr lang="en-US" altLang="en-US" sz="2400" dirty="0"/>
              <a:t> de facto standard</a:t>
            </a:r>
          </a:p>
          <a:p>
            <a:pPr>
              <a:lnSpc>
                <a:spcPct val="90000"/>
              </a:lnSpc>
            </a:pPr>
            <a:r>
              <a:rPr lang="en-US" altLang="en-US" sz="2400" dirty="0"/>
              <a:t>Path Vector protocol:</a:t>
            </a:r>
          </a:p>
          <a:p>
            <a:pPr lvl="1">
              <a:lnSpc>
                <a:spcPct val="90000"/>
              </a:lnSpc>
            </a:pPr>
            <a:r>
              <a:rPr lang="en-US" altLang="en-US" dirty="0"/>
              <a:t>similar to Distance Vector protocol</a:t>
            </a:r>
          </a:p>
          <a:p>
            <a:pPr lvl="1">
              <a:lnSpc>
                <a:spcPct val="90000"/>
              </a:lnSpc>
            </a:pPr>
            <a:r>
              <a:rPr lang="en-US" altLang="en-US" dirty="0"/>
              <a:t>each Border Gateway broadcast to neighbors (peers) </a:t>
            </a:r>
            <a:r>
              <a:rPr lang="en-US" altLang="en-US" i="1" dirty="0"/>
              <a:t>entire path</a:t>
            </a:r>
            <a:r>
              <a:rPr lang="en-US" altLang="en-US" dirty="0"/>
              <a:t> (i.e., sequence of AS’s) to destination</a:t>
            </a:r>
          </a:p>
          <a:p>
            <a:pPr lvl="1">
              <a:lnSpc>
                <a:spcPct val="90000"/>
              </a:lnSpc>
            </a:pPr>
            <a:r>
              <a:rPr lang="en-US" altLang="en-US" dirty="0"/>
              <a:t>BGP routes to networks (ASs), not individual hosts</a:t>
            </a:r>
          </a:p>
          <a:p>
            <a:pPr lvl="1">
              <a:lnSpc>
                <a:spcPct val="90000"/>
              </a:lnSpc>
            </a:pPr>
            <a:r>
              <a:rPr lang="en-US" altLang="en-US" dirty="0"/>
              <a:t>E.g., Gateway X may send its path to </a:t>
            </a:r>
            <a:r>
              <a:rPr lang="en-US" altLang="en-US" dirty="0" err="1"/>
              <a:t>dest</a:t>
            </a:r>
            <a:r>
              <a:rPr lang="en-US" altLang="en-US" dirty="0"/>
              <a:t>. Z:</a:t>
            </a:r>
          </a:p>
          <a:p>
            <a:pPr>
              <a:lnSpc>
                <a:spcPct val="90000"/>
              </a:lnSpc>
            </a:pPr>
            <a:endParaRPr lang="en-US" altLang="en-US" sz="2400" dirty="0"/>
          </a:p>
          <a:p>
            <a:pPr>
              <a:lnSpc>
                <a:spcPct val="90000"/>
              </a:lnSpc>
              <a:buFont typeface="ZapfDingbats" pitchFamily="82" charset="2"/>
              <a:buNone/>
            </a:pPr>
            <a:r>
              <a:rPr lang="en-US" altLang="en-US" sz="2400" dirty="0"/>
              <a:t>                    Path (X,Z) = X,Y1,Y2,Y3,…,Z</a:t>
            </a:r>
          </a:p>
        </p:txBody>
      </p:sp>
      <p:cxnSp>
        <p:nvCxnSpPr>
          <p:cNvPr id="6" name="Straight Connector 5">
            <a:extLst>
              <a:ext uri="{FF2B5EF4-FFF2-40B4-BE49-F238E27FC236}">
                <a16:creationId xmlns:a16="http://schemas.microsoft.com/office/drawing/2014/main" id="{D6D66B17-6CCB-8442-B82E-A2B46676A6BF}"/>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924529E4-88B0-F941-9598-A4E349F81992}"/>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4032923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415636" y="-44597"/>
            <a:ext cx="10515600" cy="1325563"/>
          </a:xfrm>
        </p:spPr>
        <p:txBody>
          <a:bodyPr>
            <a:normAutofit/>
          </a:bodyPr>
          <a:lstStyle/>
          <a:p>
            <a:r>
              <a:rPr lang="en-US" altLang="en-US" sz="3600" b="1" dirty="0"/>
              <a:t>Why different Intra- and Inter-AS routing ? </a:t>
            </a:r>
          </a:p>
        </p:txBody>
      </p:sp>
      <p:sp>
        <p:nvSpPr>
          <p:cNvPr id="201731" name="Rectangle 3"/>
          <p:cNvSpPr>
            <a:spLocks noGrp="1" noChangeArrowheads="1"/>
          </p:cNvSpPr>
          <p:nvPr>
            <p:ph type="body" idx="1"/>
          </p:nvPr>
        </p:nvSpPr>
        <p:spPr>
          <a:xfrm>
            <a:off x="725126" y="1324119"/>
            <a:ext cx="10922924" cy="5214793"/>
          </a:xfrm>
        </p:spPr>
        <p:txBody>
          <a:bodyPr>
            <a:normAutofit/>
          </a:bodyPr>
          <a:lstStyle/>
          <a:p>
            <a:pPr>
              <a:buFont typeface="ZapfDingbats" pitchFamily="82" charset="2"/>
              <a:buNone/>
            </a:pPr>
            <a:r>
              <a:rPr lang="en-US" altLang="en-US" sz="2400" dirty="0"/>
              <a:t>Policy: </a:t>
            </a:r>
          </a:p>
          <a:p>
            <a:r>
              <a:rPr lang="en-US" altLang="en-US" sz="2400" dirty="0"/>
              <a:t>Inter-AS: admin wants control over how its traffic routed, who routes through its net. </a:t>
            </a:r>
          </a:p>
          <a:p>
            <a:r>
              <a:rPr lang="en-US" altLang="en-US" sz="2400" dirty="0"/>
              <a:t>Intra-AS: single admin, so no policy decisions needed</a:t>
            </a:r>
          </a:p>
          <a:p>
            <a:pPr>
              <a:buFont typeface="ZapfDingbats" pitchFamily="82" charset="2"/>
              <a:buNone/>
            </a:pPr>
            <a:r>
              <a:rPr lang="en-US" altLang="en-US" sz="2400" dirty="0"/>
              <a:t>Scale:</a:t>
            </a:r>
          </a:p>
          <a:p>
            <a:r>
              <a:rPr lang="en-US" altLang="en-US" sz="2400" dirty="0"/>
              <a:t>hierarchical routing saves table size, reduced update traffic</a:t>
            </a:r>
          </a:p>
          <a:p>
            <a:pPr>
              <a:buFont typeface="ZapfDingbats" pitchFamily="82" charset="2"/>
              <a:buNone/>
            </a:pPr>
            <a:r>
              <a:rPr lang="en-US" altLang="en-US" sz="2400" dirty="0"/>
              <a:t>Performance: </a:t>
            </a:r>
          </a:p>
          <a:p>
            <a:r>
              <a:rPr lang="en-US" altLang="en-US" sz="2400" dirty="0"/>
              <a:t>Intra-AS: can focus on performance</a:t>
            </a:r>
          </a:p>
          <a:p>
            <a:r>
              <a:rPr lang="en-US" altLang="en-US" sz="2400" dirty="0"/>
              <a:t>Inter-AS: policy may dominate over performance</a:t>
            </a:r>
          </a:p>
        </p:txBody>
      </p:sp>
      <p:cxnSp>
        <p:nvCxnSpPr>
          <p:cNvPr id="6" name="Straight Connector 5">
            <a:extLst>
              <a:ext uri="{FF2B5EF4-FFF2-40B4-BE49-F238E27FC236}">
                <a16:creationId xmlns:a16="http://schemas.microsoft.com/office/drawing/2014/main" id="{40BB7AD6-98FA-C841-89A4-317A9F489F01}"/>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86F47160-18FF-D64C-AFCD-B2FFBE2F1CF8}"/>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4257726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8AC5C-5F77-C257-0E35-06D97C1DD87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DCFEFF8-80CD-B657-4946-4E363BDC6CCD}"/>
              </a:ext>
            </a:extLst>
          </p:cNvPr>
          <p:cNvSpPr/>
          <p:nvPr/>
        </p:nvSpPr>
        <p:spPr>
          <a:xfrm>
            <a:off x="1990806" y="2635799"/>
            <a:ext cx="7090403" cy="1015663"/>
          </a:xfrm>
          <a:prstGeom prst="rect">
            <a:avLst/>
          </a:prstGeom>
        </p:spPr>
        <p:txBody>
          <a:bodyPr wrap="none">
            <a:spAutoFit/>
          </a:bodyPr>
          <a:lstStyle/>
          <a:p>
            <a:r>
              <a:rPr lang="en-US" altLang="en-US" sz="6000" dirty="0">
                <a:latin typeface="Sitka Text" pitchFamily="2" charset="0"/>
              </a:rPr>
              <a:t>Congestion Control</a:t>
            </a:r>
            <a:endParaRPr lang="en-US" sz="6000" dirty="0">
              <a:latin typeface="Sitka Text" pitchFamily="2" charset="0"/>
            </a:endParaRPr>
          </a:p>
        </p:txBody>
      </p:sp>
      <p:cxnSp>
        <p:nvCxnSpPr>
          <p:cNvPr id="3" name="Straight Connector 2">
            <a:extLst>
              <a:ext uri="{FF2B5EF4-FFF2-40B4-BE49-F238E27FC236}">
                <a16:creationId xmlns:a16="http://schemas.microsoft.com/office/drawing/2014/main" id="{EBA8D8CB-3872-8DD2-816C-70D9D0963388}"/>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4E181E7F-CB93-82AF-72DF-7E6E35152B3B}"/>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72725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29856" y="25746"/>
            <a:ext cx="10515600" cy="1325563"/>
          </a:xfrm>
        </p:spPr>
        <p:txBody>
          <a:bodyPr/>
          <a:lstStyle/>
          <a:p>
            <a:r>
              <a:rPr lang="en-GB" altLang="tr-TR" b="1" dirty="0"/>
              <a:t>Fixed Routing</a:t>
            </a:r>
          </a:p>
        </p:txBody>
      </p:sp>
      <p:sp>
        <p:nvSpPr>
          <p:cNvPr id="8195" name="Rectangle 3"/>
          <p:cNvSpPr>
            <a:spLocks noGrp="1" noChangeArrowheads="1"/>
          </p:cNvSpPr>
          <p:nvPr>
            <p:ph type="body" idx="1"/>
          </p:nvPr>
        </p:nvSpPr>
        <p:spPr>
          <a:xfrm>
            <a:off x="629856" y="1534622"/>
            <a:ext cx="10515600" cy="4351338"/>
          </a:xfrm>
        </p:spPr>
        <p:txBody>
          <a:bodyPr>
            <a:normAutofit/>
          </a:bodyPr>
          <a:lstStyle/>
          <a:p>
            <a:r>
              <a:rPr lang="en-GB" altLang="tr-TR" sz="2400" dirty="0"/>
              <a:t>Single permanent route configured for each source-destination pair</a:t>
            </a:r>
          </a:p>
          <a:p>
            <a:pPr lvl="1"/>
            <a:r>
              <a:rPr lang="en-GB" altLang="tr-TR" dirty="0"/>
              <a:t>Routes </a:t>
            </a:r>
            <a:r>
              <a:rPr lang="tr-TR" altLang="tr-TR" dirty="0"/>
              <a:t>are </a:t>
            </a:r>
            <a:r>
              <a:rPr lang="en-GB" altLang="tr-TR" dirty="0"/>
              <a:t>fixed</a:t>
            </a:r>
          </a:p>
          <a:p>
            <a:pPr lvl="1"/>
            <a:r>
              <a:rPr lang="en-GB" altLang="tr-TR" dirty="0"/>
              <a:t>May change when topology changes (not so often)</a:t>
            </a:r>
          </a:p>
          <a:p>
            <a:pPr lvl="2"/>
            <a:r>
              <a:rPr lang="en-GB" altLang="tr-TR" sz="2400" dirty="0"/>
              <a:t>No dynamic updates</a:t>
            </a:r>
          </a:p>
          <a:p>
            <a:pPr lvl="1">
              <a:buFontTx/>
              <a:buNone/>
            </a:pPr>
            <a:endParaRPr lang="en-GB" altLang="tr-TR" dirty="0"/>
          </a:p>
        </p:txBody>
      </p:sp>
      <p:cxnSp>
        <p:nvCxnSpPr>
          <p:cNvPr id="4" name="Straight Connector 3">
            <a:extLst>
              <a:ext uri="{FF2B5EF4-FFF2-40B4-BE49-F238E27FC236}">
                <a16:creationId xmlns:a16="http://schemas.microsoft.com/office/drawing/2014/main" id="{B9C3079E-FA6E-CE46-A9D1-DB67EA9324BE}"/>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575CD83A-EF04-0C44-A948-435ADC1EB6DF}"/>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32115639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697EEE6F-5E5A-844D-53EF-E41A80E244A9}"/>
              </a:ext>
            </a:extLst>
          </p:cNvPr>
          <p:cNvSpPr>
            <a:spLocks noGrp="1" noChangeArrowheads="1"/>
          </p:cNvSpPr>
          <p:nvPr>
            <p:ph type="title"/>
          </p:nvPr>
        </p:nvSpPr>
        <p:spPr>
          <a:xfrm>
            <a:off x="710119" y="419775"/>
            <a:ext cx="9144000" cy="1143000"/>
          </a:xfrm>
        </p:spPr>
        <p:txBody>
          <a:bodyPr>
            <a:normAutofit fontScale="90000"/>
          </a:bodyPr>
          <a:lstStyle/>
          <a:p>
            <a:r>
              <a:rPr lang="en-US" altLang="en-US" b="1" dirty="0">
                <a:effectLst>
                  <a:outerShdw blurRad="38100" dist="38100" dir="2700000" algn="tl">
                    <a:srgbClr val="000000">
                      <a:alpha val="43137"/>
                    </a:srgbClr>
                  </a:outerShdw>
                </a:effectLst>
              </a:rPr>
              <a:t>Congestion</a:t>
            </a:r>
            <a:br>
              <a:rPr lang="en-US" altLang="en-US" b="1" dirty="0">
                <a:effectLst>
                  <a:outerShdw blurRad="38100" dist="38100" dir="2700000" algn="tl">
                    <a:srgbClr val="000000">
                      <a:alpha val="43137"/>
                    </a:srgbClr>
                  </a:outerShdw>
                </a:effectLst>
              </a:rPr>
            </a:br>
            <a:endParaRPr lang="en-US" altLang="en-US" b="1" dirty="0">
              <a:effectLst>
                <a:outerShdw blurRad="38100" dist="38100" dir="2700000" algn="tl">
                  <a:srgbClr val="000000">
                    <a:alpha val="43137"/>
                  </a:srgbClr>
                </a:outerShdw>
              </a:effectLst>
            </a:endParaRPr>
          </a:p>
        </p:txBody>
      </p:sp>
      <p:sp>
        <p:nvSpPr>
          <p:cNvPr id="3075" name="Rectangle 4">
            <a:extLst>
              <a:ext uri="{FF2B5EF4-FFF2-40B4-BE49-F238E27FC236}">
                <a16:creationId xmlns:a16="http://schemas.microsoft.com/office/drawing/2014/main" id="{6EA7366C-6A34-599C-6C61-52CD98AB3171}"/>
              </a:ext>
            </a:extLst>
          </p:cNvPr>
          <p:cNvSpPr>
            <a:spLocks noGrp="1" noChangeArrowheads="1"/>
          </p:cNvSpPr>
          <p:nvPr>
            <p:ph type="body" idx="1"/>
          </p:nvPr>
        </p:nvSpPr>
        <p:spPr>
          <a:xfrm>
            <a:off x="710119" y="1447800"/>
            <a:ext cx="10972800" cy="4648200"/>
          </a:xfrm>
        </p:spPr>
        <p:txBody>
          <a:bodyPr>
            <a:normAutofit/>
          </a:bodyPr>
          <a:lstStyle/>
          <a:p>
            <a:pPr>
              <a:lnSpc>
                <a:spcPct val="90000"/>
              </a:lnSpc>
            </a:pPr>
            <a:r>
              <a:rPr lang="en-US" altLang="en-US" sz="2400" dirty="0"/>
              <a:t>When one part of the subnet (e.g. one or more routers in an area) becomes overloaded, congestion results. </a:t>
            </a:r>
          </a:p>
          <a:p>
            <a:pPr>
              <a:lnSpc>
                <a:spcPct val="90000"/>
              </a:lnSpc>
            </a:pPr>
            <a:r>
              <a:rPr lang="en-US" altLang="en-US" sz="2400" dirty="0"/>
              <a:t>Because routers are receiving packets faster than they can forward them, one of two things must happen: </a:t>
            </a:r>
          </a:p>
          <a:p>
            <a:pPr lvl="1">
              <a:lnSpc>
                <a:spcPct val="90000"/>
              </a:lnSpc>
            </a:pPr>
            <a:r>
              <a:rPr lang="en-US" altLang="en-US" dirty="0"/>
              <a:t>The subnet must prevent additional packets from entering the congested region until those already present can be processed. </a:t>
            </a:r>
          </a:p>
          <a:p>
            <a:pPr lvl="1">
              <a:lnSpc>
                <a:spcPct val="90000"/>
              </a:lnSpc>
            </a:pPr>
            <a:r>
              <a:rPr lang="en-US" altLang="en-US" dirty="0"/>
              <a:t>The congested routers can discard queued packets to make room for those that are arriving. </a:t>
            </a:r>
          </a:p>
        </p:txBody>
      </p:sp>
      <p:cxnSp>
        <p:nvCxnSpPr>
          <p:cNvPr id="2" name="Straight Connector 1">
            <a:extLst>
              <a:ext uri="{FF2B5EF4-FFF2-40B4-BE49-F238E27FC236}">
                <a16:creationId xmlns:a16="http://schemas.microsoft.com/office/drawing/2014/main" id="{2A482B21-0F10-23EF-6BDA-1D45CC4D5265}"/>
              </a:ext>
            </a:extLst>
          </p:cNvPr>
          <p:cNvCxnSpPr>
            <a:cxnSpLocks/>
          </p:cNvCxnSpPr>
          <p:nvPr/>
        </p:nvCxnSpPr>
        <p:spPr>
          <a:xfrm>
            <a:off x="0" y="6233357"/>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C8F58C37-3705-07BC-7B5E-96C536AD26F6}"/>
              </a:ext>
            </a:extLst>
          </p:cNvPr>
          <p:cNvCxnSpPr>
            <a:cxnSpLocks/>
          </p:cNvCxnSpPr>
          <p:nvPr/>
        </p:nvCxnSpPr>
        <p:spPr>
          <a:xfrm>
            <a:off x="5042460" y="886720"/>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8662E432-C0C4-9F87-BB76-2853AFFF89B7}"/>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21628"/>
            <a:ext cx="3390258" cy="279316"/>
          </a:xfrm>
          <a:prstGeom prst="rect">
            <a:avLst/>
          </a:prstGeom>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F96CFE0-FA7B-2A14-0836-C11AA42800D4}"/>
              </a:ext>
            </a:extLst>
          </p:cNvPr>
          <p:cNvSpPr>
            <a:spLocks noGrp="1" noChangeArrowheads="1"/>
          </p:cNvSpPr>
          <p:nvPr>
            <p:ph type="title"/>
          </p:nvPr>
        </p:nvSpPr>
        <p:spPr>
          <a:xfrm>
            <a:off x="939007" y="-42606"/>
            <a:ext cx="10515600" cy="1199102"/>
          </a:xfrm>
        </p:spPr>
        <p:txBody>
          <a:bodyPr/>
          <a:lstStyle/>
          <a:p>
            <a:pPr eaLnBrk="1" hangingPunct="1"/>
            <a:r>
              <a:rPr lang="en-US" altLang="en-US" b="1" dirty="0">
                <a:effectLst>
                  <a:outerShdw blurRad="38100" dist="38100" dir="2700000" algn="tl">
                    <a:srgbClr val="000000">
                      <a:alpha val="43137"/>
                    </a:srgbClr>
                  </a:outerShdw>
                </a:effectLst>
              </a:rPr>
              <a:t>Congestion </a:t>
            </a:r>
          </a:p>
        </p:txBody>
      </p:sp>
      <p:cxnSp>
        <p:nvCxnSpPr>
          <p:cNvPr id="2" name="Straight Connector 1">
            <a:extLst>
              <a:ext uri="{FF2B5EF4-FFF2-40B4-BE49-F238E27FC236}">
                <a16:creationId xmlns:a16="http://schemas.microsoft.com/office/drawing/2014/main" id="{61DFDF74-B31D-8E89-6885-AF9497BBE26E}"/>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60BB578F-387C-5BEA-EA44-581F55D78F55}"/>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000D1C92-F627-35DD-4F86-B66AC06EE4C7}"/>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pic>
        <p:nvPicPr>
          <p:cNvPr id="94210" name="Picture 2">
            <a:extLst>
              <a:ext uri="{FF2B5EF4-FFF2-40B4-BE49-F238E27FC236}">
                <a16:creationId xmlns:a16="http://schemas.microsoft.com/office/drawing/2014/main" id="{9748761D-97D2-C3CB-7C1E-669D9671D4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91" b="13901"/>
          <a:stretch>
            <a:fillRect/>
          </a:stretch>
        </p:blipFill>
        <p:spPr bwMode="auto">
          <a:xfrm>
            <a:off x="359923" y="827158"/>
            <a:ext cx="11252993" cy="52036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id="{874906B1-8B38-FF1C-59F5-52B30E34AF05}"/>
              </a:ext>
            </a:extLst>
          </p:cNvPr>
          <p:cNvSpPr txBox="1">
            <a:spLocks noChangeArrowheads="1"/>
          </p:cNvSpPr>
          <p:nvPr/>
        </p:nvSpPr>
        <p:spPr bwMode="auto">
          <a:xfrm>
            <a:off x="9753600" y="64008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AutoNum type="alphaLcParenR"/>
              <a:defRPr sz="2400">
                <a:solidFill>
                  <a:schemeClr val="tx1"/>
                </a:solidFill>
                <a:latin typeface="Times New Roman" panose="02020603050405020304" pitchFamily="18" charset="0"/>
              </a:defRPr>
            </a:lvl1pPr>
            <a:lvl2pPr marL="742950" indent="-285750">
              <a:spcBef>
                <a:spcPct val="20000"/>
              </a:spcBef>
              <a:buClr>
                <a:schemeClr val="accent2"/>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Char char="•"/>
              <a:defRPr sz="2400">
                <a:solidFill>
                  <a:schemeClr val="tx1"/>
                </a:solidFill>
                <a:latin typeface="Times New Roman" panose="02020603050405020304" pitchFamily="18" charset="0"/>
              </a:defRPr>
            </a:lvl3pPr>
            <a:lvl4pPr marL="1600200" indent="-228600">
              <a:spcBef>
                <a:spcPct val="20000"/>
              </a:spcBef>
              <a:buClr>
                <a:schemeClr val="accent2"/>
              </a:buClr>
              <a:buChar char="–"/>
              <a:defRPr sz="2000">
                <a:solidFill>
                  <a:schemeClr val="tx1"/>
                </a:solidFill>
                <a:latin typeface="Times New Roman" panose="02020603050405020304" pitchFamily="18" charset="0"/>
              </a:defRPr>
            </a:lvl4pPr>
            <a:lvl5pPr marL="2057400" indent="-228600">
              <a:spcBef>
                <a:spcPct val="20000"/>
              </a:spcBef>
              <a:buClr>
                <a:schemeClr val="accent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9pPr>
          </a:lstStyle>
          <a:p>
            <a:pPr algn="ctr" eaLnBrk="1" hangingPunct="1">
              <a:spcBef>
                <a:spcPct val="0"/>
              </a:spcBef>
              <a:buClrTx/>
              <a:buFontTx/>
              <a:buNone/>
            </a:pPr>
            <a:endParaRPr lang="en-US" altLang="en-US" sz="1800"/>
          </a:p>
        </p:txBody>
      </p:sp>
      <p:sp>
        <p:nvSpPr>
          <p:cNvPr id="859141" name="Rectangle 5">
            <a:extLst>
              <a:ext uri="{FF2B5EF4-FFF2-40B4-BE49-F238E27FC236}">
                <a16:creationId xmlns:a16="http://schemas.microsoft.com/office/drawing/2014/main" id="{FBCAEC55-821A-73AF-2055-47D5D79B970A}"/>
              </a:ext>
            </a:extLst>
          </p:cNvPr>
          <p:cNvSpPr>
            <a:spLocks noChangeArrowheads="1"/>
          </p:cNvSpPr>
          <p:nvPr/>
        </p:nvSpPr>
        <p:spPr bwMode="auto">
          <a:xfrm>
            <a:off x="807396" y="1736279"/>
            <a:ext cx="10758791" cy="3539430"/>
          </a:xfrm>
          <a:prstGeom prst="rect">
            <a:avLst/>
          </a:prstGeom>
          <a:noFill/>
          <a:ln w="9525">
            <a:noFill/>
            <a:miter lim="800000"/>
            <a:headEnd/>
            <a:tailEnd/>
          </a:ln>
          <a:effectLst/>
        </p:spPr>
        <p:txBody>
          <a:bodyPr wrap="square" anchor="ctr">
            <a:spAutoFit/>
          </a:bodyPr>
          <a:lstStyle/>
          <a:p>
            <a:pPr algn="just" eaLnBrk="1" hangingPunct="1">
              <a:defRPr/>
            </a:pPr>
            <a:r>
              <a:rPr lang="en-US" sz="2800" i="1" dirty="0">
                <a:effectLst>
                  <a:outerShdw blurRad="38100" dist="38100" dir="2700000" algn="tl">
                    <a:srgbClr val="C0C0C0"/>
                  </a:outerShdw>
                </a:effectLst>
                <a:latin typeface="Sitka Text" pitchFamily="2" charset="0"/>
              </a:rPr>
              <a:t>Congestion control refers to techniques and mechanisms that can either prevent congestion, before it happens, or remove congestion, after it has happened. In general, we can divide congestion control mechanisms into two broad categories: </a:t>
            </a:r>
          </a:p>
          <a:p>
            <a:pPr algn="just" eaLnBrk="1" hangingPunct="1">
              <a:defRPr/>
            </a:pPr>
            <a:endParaRPr lang="en-US" sz="2800" i="1" dirty="0">
              <a:effectLst>
                <a:outerShdw blurRad="38100" dist="38100" dir="2700000" algn="tl">
                  <a:srgbClr val="C0C0C0"/>
                </a:outerShdw>
              </a:effectLst>
              <a:latin typeface="Sitka Text" pitchFamily="2" charset="0"/>
            </a:endParaRPr>
          </a:p>
          <a:p>
            <a:pPr algn="ctr" eaLnBrk="1" hangingPunct="1">
              <a:defRPr/>
            </a:pPr>
            <a:r>
              <a:rPr lang="en-US" sz="2800" i="1" dirty="0">
                <a:effectLst>
                  <a:outerShdw blurRad="38100" dist="38100" dir="2700000" algn="tl">
                    <a:srgbClr val="C0C0C0"/>
                  </a:outerShdw>
                </a:effectLst>
                <a:latin typeface="Sitka Text" pitchFamily="2" charset="0"/>
              </a:rPr>
              <a:t>open-loop congestion control (prevention) </a:t>
            </a:r>
          </a:p>
          <a:p>
            <a:pPr algn="ctr" eaLnBrk="1" hangingPunct="1">
              <a:defRPr/>
            </a:pPr>
            <a:endParaRPr lang="en-US" sz="2800" i="1" dirty="0">
              <a:effectLst>
                <a:outerShdw blurRad="38100" dist="38100" dir="2700000" algn="tl">
                  <a:srgbClr val="C0C0C0"/>
                </a:outerShdw>
              </a:effectLst>
              <a:latin typeface="Sitka Text" pitchFamily="2" charset="0"/>
            </a:endParaRPr>
          </a:p>
          <a:p>
            <a:pPr algn="ctr" eaLnBrk="1" hangingPunct="1">
              <a:defRPr/>
            </a:pPr>
            <a:r>
              <a:rPr lang="en-US" sz="2800" i="1" dirty="0">
                <a:effectLst>
                  <a:outerShdw blurRad="38100" dist="38100" dir="2700000" algn="tl">
                    <a:srgbClr val="C0C0C0"/>
                  </a:outerShdw>
                </a:effectLst>
                <a:latin typeface="Sitka Text" pitchFamily="2" charset="0"/>
              </a:rPr>
              <a:t>closed-loop congestion control (removal).</a:t>
            </a:r>
          </a:p>
        </p:txBody>
      </p:sp>
      <p:sp>
        <p:nvSpPr>
          <p:cNvPr id="12" name="Title 11">
            <a:extLst>
              <a:ext uri="{FF2B5EF4-FFF2-40B4-BE49-F238E27FC236}">
                <a16:creationId xmlns:a16="http://schemas.microsoft.com/office/drawing/2014/main" id="{96E78312-42EB-E9AC-9B62-67CB08105824}"/>
              </a:ext>
            </a:extLst>
          </p:cNvPr>
          <p:cNvSpPr>
            <a:spLocks noGrp="1"/>
          </p:cNvSpPr>
          <p:nvPr>
            <p:ph type="title"/>
          </p:nvPr>
        </p:nvSpPr>
        <p:spPr>
          <a:xfrm>
            <a:off x="692285" y="-28412"/>
            <a:ext cx="10515600" cy="1325563"/>
          </a:xfrm>
        </p:spPr>
        <p:txBody>
          <a:bodyPr/>
          <a:lstStyle/>
          <a:p>
            <a:pPr>
              <a:defRPr/>
            </a:pPr>
            <a:r>
              <a:rPr lang="en-US" i="1" dirty="0">
                <a:effectLst>
                  <a:outerShdw blurRad="38100" dist="38100" dir="2700000" algn="tl">
                    <a:srgbClr val="C0C0C0"/>
                  </a:outerShdw>
                </a:effectLst>
              </a:rPr>
              <a:t>Congestion control</a:t>
            </a:r>
            <a:endParaRPr lang="en-US" dirty="0"/>
          </a:p>
        </p:txBody>
      </p:sp>
      <p:cxnSp>
        <p:nvCxnSpPr>
          <p:cNvPr id="2" name="Straight Connector 1">
            <a:extLst>
              <a:ext uri="{FF2B5EF4-FFF2-40B4-BE49-F238E27FC236}">
                <a16:creationId xmlns:a16="http://schemas.microsoft.com/office/drawing/2014/main" id="{266FF544-B8B4-9190-0F45-53E24D516BE1}"/>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D7CA322A-DA74-8DE7-0F6F-2FE5AD156B2F}"/>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EB1F6462-EB11-B786-67B1-2FA9B37EF4EC}"/>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575BEDE-C583-2571-C364-6458C3405A63}"/>
              </a:ext>
            </a:extLst>
          </p:cNvPr>
          <p:cNvSpPr>
            <a:spLocks noGrp="1" noChangeArrowheads="1"/>
          </p:cNvSpPr>
          <p:nvPr>
            <p:ph type="title"/>
          </p:nvPr>
        </p:nvSpPr>
        <p:spPr>
          <a:xfrm>
            <a:off x="844830" y="286097"/>
            <a:ext cx="7772400" cy="762000"/>
          </a:xfrm>
        </p:spPr>
        <p:txBody>
          <a:bodyPr/>
          <a:lstStyle/>
          <a:p>
            <a:r>
              <a:rPr lang="en-US" altLang="en-US" sz="3600" b="1" dirty="0"/>
              <a:t>Congestion Control</a:t>
            </a:r>
          </a:p>
        </p:txBody>
      </p:sp>
      <p:sp>
        <p:nvSpPr>
          <p:cNvPr id="10243" name="Rectangle 3">
            <a:extLst>
              <a:ext uri="{FF2B5EF4-FFF2-40B4-BE49-F238E27FC236}">
                <a16:creationId xmlns:a16="http://schemas.microsoft.com/office/drawing/2014/main" id="{CFB66CAA-B98A-06DE-3568-3BFAE0C078FD}"/>
              </a:ext>
            </a:extLst>
          </p:cNvPr>
          <p:cNvSpPr>
            <a:spLocks noGrp="1" noChangeArrowheads="1"/>
          </p:cNvSpPr>
          <p:nvPr>
            <p:ph type="body" idx="1"/>
          </p:nvPr>
        </p:nvSpPr>
        <p:spPr>
          <a:xfrm>
            <a:off x="844830" y="1219200"/>
            <a:ext cx="11032642" cy="4876800"/>
          </a:xfrm>
        </p:spPr>
        <p:txBody>
          <a:bodyPr>
            <a:normAutofit/>
          </a:bodyPr>
          <a:lstStyle/>
          <a:p>
            <a:pPr>
              <a:lnSpc>
                <a:spcPct val="90000"/>
              </a:lnSpc>
            </a:pPr>
            <a:r>
              <a:rPr lang="en-US" altLang="en-US" sz="2400" dirty="0"/>
              <a:t>Congestion Control is concerned with efficiently using a network at high load.</a:t>
            </a:r>
          </a:p>
          <a:p>
            <a:pPr>
              <a:lnSpc>
                <a:spcPct val="90000"/>
              </a:lnSpc>
            </a:pPr>
            <a:r>
              <a:rPr lang="en-US" altLang="en-US" sz="2400" dirty="0"/>
              <a:t>Several techniques can be employed. These include:</a:t>
            </a:r>
          </a:p>
          <a:p>
            <a:pPr lvl="1">
              <a:lnSpc>
                <a:spcPct val="90000"/>
              </a:lnSpc>
            </a:pPr>
            <a:r>
              <a:rPr lang="en-US" altLang="en-US" dirty="0"/>
              <a:t>Warning bit</a:t>
            </a:r>
          </a:p>
          <a:p>
            <a:pPr lvl="1">
              <a:lnSpc>
                <a:spcPct val="90000"/>
              </a:lnSpc>
            </a:pPr>
            <a:r>
              <a:rPr lang="en-US" altLang="en-US" dirty="0"/>
              <a:t>Choke packets</a:t>
            </a:r>
          </a:p>
          <a:p>
            <a:pPr lvl="1">
              <a:lnSpc>
                <a:spcPct val="90000"/>
              </a:lnSpc>
            </a:pPr>
            <a:r>
              <a:rPr lang="en-US" altLang="en-US" dirty="0"/>
              <a:t>Load shedding</a:t>
            </a:r>
          </a:p>
          <a:p>
            <a:pPr lvl="1">
              <a:lnSpc>
                <a:spcPct val="90000"/>
              </a:lnSpc>
            </a:pPr>
            <a:r>
              <a:rPr lang="en-US" altLang="en-US" dirty="0"/>
              <a:t>Random early discard</a:t>
            </a:r>
          </a:p>
          <a:p>
            <a:pPr lvl="1">
              <a:lnSpc>
                <a:spcPct val="90000"/>
              </a:lnSpc>
            </a:pPr>
            <a:r>
              <a:rPr lang="en-US" altLang="en-US" dirty="0"/>
              <a:t>Traffic shaping</a:t>
            </a:r>
          </a:p>
          <a:p>
            <a:pPr>
              <a:lnSpc>
                <a:spcPct val="90000"/>
              </a:lnSpc>
              <a:buFontTx/>
              <a:buNone/>
            </a:pPr>
            <a:endParaRPr lang="en-US" altLang="en-US" sz="2400" dirty="0"/>
          </a:p>
          <a:p>
            <a:pPr lvl="1">
              <a:lnSpc>
                <a:spcPct val="90000"/>
              </a:lnSpc>
            </a:pPr>
            <a:endParaRPr lang="en-US" altLang="en-US" dirty="0"/>
          </a:p>
        </p:txBody>
      </p:sp>
      <p:cxnSp>
        <p:nvCxnSpPr>
          <p:cNvPr id="2" name="Straight Connector 1">
            <a:extLst>
              <a:ext uri="{FF2B5EF4-FFF2-40B4-BE49-F238E27FC236}">
                <a16:creationId xmlns:a16="http://schemas.microsoft.com/office/drawing/2014/main" id="{8966247F-C0A2-F809-B562-8752EEDB1FD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00D03180-A839-7571-A178-72D84A2AD3BB}"/>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86950AB3-80E9-B59E-96AE-44255736C2AB}"/>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id="{2C2D877A-D76C-301B-EA30-64CF33D563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AutoNum type="alphaLcParenR"/>
              <a:defRPr sz="2400">
                <a:solidFill>
                  <a:schemeClr val="tx1"/>
                </a:solidFill>
                <a:latin typeface="Times New Roman" panose="02020603050405020304" pitchFamily="18" charset="0"/>
              </a:defRPr>
            </a:lvl1pPr>
            <a:lvl2pPr marL="742950" indent="-285750">
              <a:spcBef>
                <a:spcPct val="20000"/>
              </a:spcBef>
              <a:buClr>
                <a:schemeClr val="accent2"/>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Char char="•"/>
              <a:defRPr sz="2400">
                <a:solidFill>
                  <a:schemeClr val="tx1"/>
                </a:solidFill>
                <a:latin typeface="Times New Roman" panose="02020603050405020304" pitchFamily="18" charset="0"/>
              </a:defRPr>
            </a:lvl3pPr>
            <a:lvl4pPr marL="1600200" indent="-228600">
              <a:spcBef>
                <a:spcPct val="20000"/>
              </a:spcBef>
              <a:buClr>
                <a:schemeClr val="accent2"/>
              </a:buClr>
              <a:buChar char="–"/>
              <a:defRPr sz="2000">
                <a:solidFill>
                  <a:schemeClr val="tx1"/>
                </a:solidFill>
                <a:latin typeface="Times New Roman" panose="02020603050405020304" pitchFamily="18" charset="0"/>
              </a:defRPr>
            </a:lvl4pPr>
            <a:lvl5pPr marL="2057400" indent="-228600">
              <a:spcBef>
                <a:spcPct val="20000"/>
              </a:spcBef>
              <a:buClr>
                <a:schemeClr val="accent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9pPr>
          </a:lstStyle>
          <a:p>
            <a:pPr>
              <a:spcBef>
                <a:spcPct val="0"/>
              </a:spcBef>
              <a:buClrTx/>
              <a:buFontTx/>
              <a:buNone/>
            </a:pPr>
            <a:fld id="{C7914BD6-6BF5-4CEC-8BA4-6687CD337AF9}" type="slidenum">
              <a:rPr lang="en-US" altLang="en-US" sz="1400"/>
              <a:pPr>
                <a:spcBef>
                  <a:spcPct val="0"/>
                </a:spcBef>
                <a:buClrTx/>
                <a:buFontTx/>
                <a:buNone/>
              </a:pPr>
              <a:t>54</a:t>
            </a:fld>
            <a:endParaRPr lang="en-US" altLang="en-US" sz="1400"/>
          </a:p>
        </p:txBody>
      </p:sp>
      <p:sp>
        <p:nvSpPr>
          <p:cNvPr id="11267" name="Rectangle 2">
            <a:extLst>
              <a:ext uri="{FF2B5EF4-FFF2-40B4-BE49-F238E27FC236}">
                <a16:creationId xmlns:a16="http://schemas.microsoft.com/office/drawing/2014/main" id="{5BA28387-763A-E1F9-4268-1F0CB2F57DC2}"/>
              </a:ext>
            </a:extLst>
          </p:cNvPr>
          <p:cNvSpPr>
            <a:spLocks noGrp="1" noChangeArrowheads="1"/>
          </p:cNvSpPr>
          <p:nvPr>
            <p:ph type="title"/>
          </p:nvPr>
        </p:nvSpPr>
        <p:spPr>
          <a:xfrm>
            <a:off x="914400" y="0"/>
            <a:ext cx="10515600" cy="1325563"/>
          </a:xfrm>
        </p:spPr>
        <p:txBody>
          <a:bodyPr/>
          <a:lstStyle/>
          <a:p>
            <a:r>
              <a:rPr lang="en-US" altLang="en-US" b="1" dirty="0">
                <a:effectLst>
                  <a:outerShdw blurRad="38100" dist="38100" dir="2700000" algn="tl">
                    <a:srgbClr val="000000">
                      <a:alpha val="43137"/>
                    </a:srgbClr>
                  </a:outerShdw>
                </a:effectLst>
              </a:rPr>
              <a:t>Warning Bit</a:t>
            </a:r>
          </a:p>
        </p:txBody>
      </p:sp>
      <p:sp>
        <p:nvSpPr>
          <p:cNvPr id="11268" name="Rectangle 3">
            <a:extLst>
              <a:ext uri="{FF2B5EF4-FFF2-40B4-BE49-F238E27FC236}">
                <a16:creationId xmlns:a16="http://schemas.microsoft.com/office/drawing/2014/main" id="{6247763D-124E-8A12-C267-23E5FB6637B9}"/>
              </a:ext>
            </a:extLst>
          </p:cNvPr>
          <p:cNvSpPr>
            <a:spLocks noGrp="1" noChangeArrowheads="1"/>
          </p:cNvSpPr>
          <p:nvPr>
            <p:ph type="body" idx="1"/>
          </p:nvPr>
        </p:nvSpPr>
        <p:spPr>
          <a:xfrm>
            <a:off x="1053658" y="1295399"/>
            <a:ext cx="10300142" cy="3811621"/>
          </a:xfrm>
        </p:spPr>
        <p:txBody>
          <a:bodyPr>
            <a:normAutofit/>
          </a:bodyPr>
          <a:lstStyle/>
          <a:p>
            <a:r>
              <a:rPr lang="en-US" altLang="en-US" dirty="0"/>
              <a:t>The router sets a special bit in the packet header to warn the source when congestion is detected.</a:t>
            </a:r>
          </a:p>
          <a:p>
            <a:pPr>
              <a:lnSpc>
                <a:spcPct val="90000"/>
              </a:lnSpc>
            </a:pPr>
            <a:r>
              <a:rPr lang="en-US" altLang="en-US" dirty="0"/>
              <a:t>The bit is copied and piggybacked on the ACK and sent to the sender.</a:t>
            </a:r>
          </a:p>
          <a:p>
            <a:pPr>
              <a:lnSpc>
                <a:spcPct val="90000"/>
              </a:lnSpc>
            </a:pPr>
            <a:r>
              <a:rPr lang="en-US" altLang="en-US" dirty="0"/>
              <a:t>The sender monitors the number of ACK packets it receives with the warning bit set and adjusts its transmission rate accordingly.</a:t>
            </a:r>
          </a:p>
        </p:txBody>
      </p:sp>
      <p:cxnSp>
        <p:nvCxnSpPr>
          <p:cNvPr id="2" name="Straight Connector 1">
            <a:extLst>
              <a:ext uri="{FF2B5EF4-FFF2-40B4-BE49-F238E27FC236}">
                <a16:creationId xmlns:a16="http://schemas.microsoft.com/office/drawing/2014/main" id="{973C7A61-874B-A347-4BB5-3E105697F460}"/>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9766BA6A-EE7E-9D48-7C4F-0664D4777F30}"/>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CDAEC067-FCF5-E96B-81F2-52EDB28C4BCB}"/>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C43C8B4-2DF7-D7C7-79DF-6F18727C5002}"/>
              </a:ext>
            </a:extLst>
          </p:cNvPr>
          <p:cNvSpPr>
            <a:spLocks noGrp="1" noChangeArrowheads="1"/>
          </p:cNvSpPr>
          <p:nvPr>
            <p:ph type="title"/>
          </p:nvPr>
        </p:nvSpPr>
        <p:spPr>
          <a:xfrm>
            <a:off x="1070043" y="120650"/>
            <a:ext cx="7772400" cy="1143000"/>
          </a:xfrm>
        </p:spPr>
        <p:txBody>
          <a:bodyPr/>
          <a:lstStyle/>
          <a:p>
            <a:r>
              <a:rPr lang="en-US" altLang="en-US" b="1" dirty="0"/>
              <a:t>Choke Packets</a:t>
            </a:r>
          </a:p>
        </p:txBody>
      </p:sp>
      <p:sp>
        <p:nvSpPr>
          <p:cNvPr id="12291" name="Rectangle 3">
            <a:extLst>
              <a:ext uri="{FF2B5EF4-FFF2-40B4-BE49-F238E27FC236}">
                <a16:creationId xmlns:a16="http://schemas.microsoft.com/office/drawing/2014/main" id="{453F1051-CC2D-2F4A-0AAB-930691CD2A9E}"/>
              </a:ext>
            </a:extLst>
          </p:cNvPr>
          <p:cNvSpPr>
            <a:spLocks noGrp="1" noChangeArrowheads="1"/>
          </p:cNvSpPr>
          <p:nvPr>
            <p:ph type="body" idx="1"/>
          </p:nvPr>
        </p:nvSpPr>
        <p:spPr>
          <a:xfrm>
            <a:off x="972766" y="1143976"/>
            <a:ext cx="10564238" cy="4724400"/>
          </a:xfrm>
        </p:spPr>
        <p:txBody>
          <a:bodyPr>
            <a:normAutofit/>
          </a:bodyPr>
          <a:lstStyle/>
          <a:p>
            <a:pPr>
              <a:lnSpc>
                <a:spcPct val="90000"/>
              </a:lnSpc>
            </a:pPr>
            <a:r>
              <a:rPr lang="en-US" altLang="en-US" sz="2400" dirty="0"/>
              <a:t>A more direct way of telling the source to slow down.</a:t>
            </a:r>
          </a:p>
          <a:p>
            <a:pPr>
              <a:lnSpc>
                <a:spcPct val="90000"/>
              </a:lnSpc>
            </a:pPr>
            <a:r>
              <a:rPr lang="en-US" altLang="en-US" sz="2400" dirty="0"/>
              <a:t>A choke packet is a control packet generated at a congested node and transmitted to restrict traffic flow.</a:t>
            </a:r>
          </a:p>
          <a:p>
            <a:pPr>
              <a:lnSpc>
                <a:spcPct val="90000"/>
              </a:lnSpc>
            </a:pPr>
            <a:r>
              <a:rPr lang="en-US" altLang="en-US" sz="2400" dirty="0"/>
              <a:t>The source, on receiving the choke packet must reduce its transmission rate by a certain percentage.</a:t>
            </a:r>
          </a:p>
          <a:p>
            <a:pPr>
              <a:lnSpc>
                <a:spcPct val="90000"/>
              </a:lnSpc>
            </a:pPr>
            <a:r>
              <a:rPr lang="en-US" altLang="en-US" sz="2400" dirty="0"/>
              <a:t>An example of a choke packet is the ICMP Source Quench Packet.</a:t>
            </a:r>
          </a:p>
        </p:txBody>
      </p:sp>
      <p:pic>
        <p:nvPicPr>
          <p:cNvPr id="12292" name="Picture 6">
            <a:extLst>
              <a:ext uri="{FF2B5EF4-FFF2-40B4-BE49-F238E27FC236}">
                <a16:creationId xmlns:a16="http://schemas.microsoft.com/office/drawing/2014/main" id="{745FFE12-75F9-AB4A-0A80-7A9C860DF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536" y="3751750"/>
            <a:ext cx="852805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Straight Connector 1">
            <a:extLst>
              <a:ext uri="{FF2B5EF4-FFF2-40B4-BE49-F238E27FC236}">
                <a16:creationId xmlns:a16="http://schemas.microsoft.com/office/drawing/2014/main" id="{FEBD64F5-554A-E012-9535-65610217B68C}"/>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078ED8A6-9D7A-6272-851F-4FD01255D94D}"/>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B5243E50-1F84-5C79-4C6F-7C94689912A4}"/>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a:extLst>
              <a:ext uri="{FF2B5EF4-FFF2-40B4-BE49-F238E27FC236}">
                <a16:creationId xmlns:a16="http://schemas.microsoft.com/office/drawing/2014/main" id="{49465B4A-B8B8-C060-B1E5-E2FEE1680E2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AutoNum type="alphaLcParenR"/>
              <a:defRPr sz="2400">
                <a:solidFill>
                  <a:schemeClr val="tx1"/>
                </a:solidFill>
                <a:latin typeface="Times New Roman" panose="02020603050405020304" pitchFamily="18" charset="0"/>
              </a:defRPr>
            </a:lvl1pPr>
            <a:lvl2pPr marL="742950" indent="-285750">
              <a:spcBef>
                <a:spcPct val="20000"/>
              </a:spcBef>
              <a:buClr>
                <a:schemeClr val="accent2"/>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Char char="•"/>
              <a:defRPr sz="2400">
                <a:solidFill>
                  <a:schemeClr val="tx1"/>
                </a:solidFill>
                <a:latin typeface="Times New Roman" panose="02020603050405020304" pitchFamily="18" charset="0"/>
              </a:defRPr>
            </a:lvl3pPr>
            <a:lvl4pPr marL="1600200" indent="-228600">
              <a:spcBef>
                <a:spcPct val="20000"/>
              </a:spcBef>
              <a:buClr>
                <a:schemeClr val="accent2"/>
              </a:buClr>
              <a:buChar char="–"/>
              <a:defRPr sz="2000">
                <a:solidFill>
                  <a:schemeClr val="tx1"/>
                </a:solidFill>
                <a:latin typeface="Times New Roman" panose="02020603050405020304" pitchFamily="18" charset="0"/>
              </a:defRPr>
            </a:lvl4pPr>
            <a:lvl5pPr marL="2057400" indent="-228600">
              <a:spcBef>
                <a:spcPct val="20000"/>
              </a:spcBef>
              <a:buClr>
                <a:schemeClr val="accent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9pPr>
          </a:lstStyle>
          <a:p>
            <a:pPr>
              <a:spcBef>
                <a:spcPct val="0"/>
              </a:spcBef>
              <a:buClrTx/>
              <a:buFontTx/>
              <a:buNone/>
            </a:pPr>
            <a:fld id="{C815FB94-7446-4E29-8FFC-4F3C81D12A27}" type="slidenum">
              <a:rPr lang="en-US" altLang="en-US" sz="1400"/>
              <a:pPr>
                <a:spcBef>
                  <a:spcPct val="0"/>
                </a:spcBef>
                <a:buClrTx/>
                <a:buFontTx/>
                <a:buNone/>
              </a:pPr>
              <a:t>56</a:t>
            </a:fld>
            <a:endParaRPr lang="en-US" altLang="en-US" sz="1400"/>
          </a:p>
        </p:txBody>
      </p:sp>
      <p:sp>
        <p:nvSpPr>
          <p:cNvPr id="13315" name="Rectangle 2">
            <a:extLst>
              <a:ext uri="{FF2B5EF4-FFF2-40B4-BE49-F238E27FC236}">
                <a16:creationId xmlns:a16="http://schemas.microsoft.com/office/drawing/2014/main" id="{3DBE38E2-CD15-3BAF-C40A-1A101EBC83B6}"/>
              </a:ext>
            </a:extLst>
          </p:cNvPr>
          <p:cNvSpPr>
            <a:spLocks noGrp="1" noChangeArrowheads="1"/>
          </p:cNvSpPr>
          <p:nvPr>
            <p:ph type="title"/>
          </p:nvPr>
        </p:nvSpPr>
        <p:spPr>
          <a:xfrm>
            <a:off x="531779" y="57781"/>
            <a:ext cx="5957888" cy="1204913"/>
          </a:xfrm>
        </p:spPr>
        <p:txBody>
          <a:bodyPr>
            <a:normAutofit fontScale="90000"/>
          </a:bodyPr>
          <a:lstStyle/>
          <a:p>
            <a:r>
              <a:rPr lang="en-US" altLang="en-US" b="1" dirty="0"/>
              <a:t>Hop-by-Hop Choke Packets</a:t>
            </a:r>
          </a:p>
        </p:txBody>
      </p:sp>
      <p:sp>
        <p:nvSpPr>
          <p:cNvPr id="13316" name="Rectangle 3">
            <a:extLst>
              <a:ext uri="{FF2B5EF4-FFF2-40B4-BE49-F238E27FC236}">
                <a16:creationId xmlns:a16="http://schemas.microsoft.com/office/drawing/2014/main" id="{779510D7-376F-86FC-24BC-B5AC26539CD6}"/>
              </a:ext>
            </a:extLst>
          </p:cNvPr>
          <p:cNvSpPr>
            <a:spLocks noGrp="1" noChangeArrowheads="1"/>
          </p:cNvSpPr>
          <p:nvPr>
            <p:ph type="body" idx="1"/>
          </p:nvPr>
        </p:nvSpPr>
        <p:spPr>
          <a:xfrm>
            <a:off x="652197" y="1262694"/>
            <a:ext cx="5271948" cy="4960934"/>
          </a:xfrm>
        </p:spPr>
        <p:txBody>
          <a:bodyPr>
            <a:noAutofit/>
          </a:bodyPr>
          <a:lstStyle/>
          <a:p>
            <a:r>
              <a:rPr lang="en-US" altLang="en-US" sz="2400" dirty="0"/>
              <a:t>Over long distances or at high speeds choke packets are not very effective. </a:t>
            </a:r>
          </a:p>
          <a:p>
            <a:r>
              <a:rPr lang="en-US" altLang="en-US" sz="2400" dirty="0"/>
              <a:t>A more efficient method is to send to choke packets hop-by-hop.</a:t>
            </a:r>
          </a:p>
          <a:p>
            <a:r>
              <a:rPr lang="en-US" altLang="en-US" sz="2400" dirty="0"/>
              <a:t>This requires each hop to reduce its transmission even before the choke packet arrive at the source.</a:t>
            </a:r>
          </a:p>
        </p:txBody>
      </p:sp>
      <p:pic>
        <p:nvPicPr>
          <p:cNvPr id="13317" name="Picture 5" descr="5-28">
            <a:extLst>
              <a:ext uri="{FF2B5EF4-FFF2-40B4-BE49-F238E27FC236}">
                <a16:creationId xmlns:a16="http://schemas.microsoft.com/office/drawing/2014/main" id="{4BB0348B-6E3D-5620-7201-9EAD9976E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736" b="31343"/>
          <a:stretch>
            <a:fillRect/>
          </a:stretch>
        </p:blipFill>
        <p:spPr bwMode="auto">
          <a:xfrm>
            <a:off x="6381733" y="66675"/>
            <a:ext cx="2959100" cy="647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Straight Connector 1">
            <a:extLst>
              <a:ext uri="{FF2B5EF4-FFF2-40B4-BE49-F238E27FC236}">
                <a16:creationId xmlns:a16="http://schemas.microsoft.com/office/drawing/2014/main" id="{A7AE8D94-5109-2C43-D366-ABB657206791}"/>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6B79482E-D907-F721-22A4-FA50B33BD966}"/>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108F4FF9-B744-CB0A-D0E6-20A05B10BA6B}"/>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8D363AF-6081-166F-E7AC-2AB6433A4407}"/>
              </a:ext>
            </a:extLst>
          </p:cNvPr>
          <p:cNvSpPr>
            <a:spLocks noGrp="1" noChangeArrowheads="1"/>
          </p:cNvSpPr>
          <p:nvPr>
            <p:ph type="title"/>
          </p:nvPr>
        </p:nvSpPr>
        <p:spPr>
          <a:xfrm>
            <a:off x="956553" y="324197"/>
            <a:ext cx="6781800" cy="685800"/>
          </a:xfrm>
        </p:spPr>
        <p:txBody>
          <a:bodyPr>
            <a:normAutofit fontScale="90000"/>
          </a:bodyPr>
          <a:lstStyle/>
          <a:p>
            <a:br>
              <a:rPr lang="en-US" altLang="en-US" sz="3600" b="1" dirty="0"/>
            </a:br>
            <a:r>
              <a:rPr lang="en-US" altLang="en-US" sz="3600" b="1" dirty="0"/>
              <a:t>Load Shedding</a:t>
            </a:r>
            <a:br>
              <a:rPr lang="en-US" altLang="en-US" b="1" dirty="0"/>
            </a:br>
            <a:endParaRPr lang="en-US" altLang="en-US" b="1" dirty="0"/>
          </a:p>
        </p:txBody>
      </p:sp>
      <p:sp>
        <p:nvSpPr>
          <p:cNvPr id="14339" name="Rectangle 3">
            <a:extLst>
              <a:ext uri="{FF2B5EF4-FFF2-40B4-BE49-F238E27FC236}">
                <a16:creationId xmlns:a16="http://schemas.microsoft.com/office/drawing/2014/main" id="{34BAA53F-D6DF-A687-1DB2-CD5E93075C20}"/>
              </a:ext>
            </a:extLst>
          </p:cNvPr>
          <p:cNvSpPr>
            <a:spLocks noGrp="1" noChangeArrowheads="1"/>
          </p:cNvSpPr>
          <p:nvPr>
            <p:ph type="body" idx="1"/>
          </p:nvPr>
        </p:nvSpPr>
        <p:spPr>
          <a:xfrm>
            <a:off x="956553" y="1143000"/>
            <a:ext cx="10930647" cy="4953000"/>
          </a:xfrm>
        </p:spPr>
        <p:txBody>
          <a:bodyPr>
            <a:normAutofit/>
          </a:bodyPr>
          <a:lstStyle/>
          <a:p>
            <a:r>
              <a:rPr lang="en-US" altLang="en-US" dirty="0"/>
              <a:t>When buffers become full, routers simply discard packets.</a:t>
            </a:r>
          </a:p>
          <a:p>
            <a:r>
              <a:rPr lang="en-US" altLang="en-US" dirty="0"/>
              <a:t>Which packet is chosen to be the victim depends on the application and on the error strategy used in the data link layer. </a:t>
            </a:r>
          </a:p>
          <a:p>
            <a:r>
              <a:rPr lang="en-US" altLang="en-US" dirty="0"/>
              <a:t>For a file transfer, for, e.g. cannot discard older packets since this will cause a gap in the received data.</a:t>
            </a:r>
          </a:p>
          <a:p>
            <a:r>
              <a:rPr lang="en-US" altLang="en-US" dirty="0"/>
              <a:t>For real-time voice or video it is probably better to throw away old data and keep new packets. </a:t>
            </a:r>
          </a:p>
          <a:p>
            <a:r>
              <a:rPr lang="en-US" altLang="en-US" dirty="0"/>
              <a:t>Get the application to mark packets with discard priority.</a:t>
            </a:r>
          </a:p>
        </p:txBody>
      </p:sp>
      <p:cxnSp>
        <p:nvCxnSpPr>
          <p:cNvPr id="2" name="Straight Connector 1">
            <a:extLst>
              <a:ext uri="{FF2B5EF4-FFF2-40B4-BE49-F238E27FC236}">
                <a16:creationId xmlns:a16="http://schemas.microsoft.com/office/drawing/2014/main" id="{E1AA9C9C-2E89-9D5D-7168-DAE9ECBFE2CA}"/>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8184966B-7907-4D9E-F131-E320CC71B2DF}"/>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2448641F-D787-7F9E-AE3D-0D75789326A7}"/>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90F6B940-3E3B-EF5F-6B8A-DAF40757DDD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AutoNum type="alphaLcParenR"/>
              <a:defRPr sz="2400">
                <a:solidFill>
                  <a:schemeClr val="tx1"/>
                </a:solidFill>
                <a:latin typeface="Times New Roman" panose="02020603050405020304" pitchFamily="18" charset="0"/>
              </a:defRPr>
            </a:lvl1pPr>
            <a:lvl2pPr marL="742950" indent="-285750">
              <a:spcBef>
                <a:spcPct val="20000"/>
              </a:spcBef>
              <a:buClr>
                <a:schemeClr val="accent2"/>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Char char="•"/>
              <a:defRPr sz="2400">
                <a:solidFill>
                  <a:schemeClr val="tx1"/>
                </a:solidFill>
                <a:latin typeface="Times New Roman" panose="02020603050405020304" pitchFamily="18" charset="0"/>
              </a:defRPr>
            </a:lvl3pPr>
            <a:lvl4pPr marL="1600200" indent="-228600">
              <a:spcBef>
                <a:spcPct val="20000"/>
              </a:spcBef>
              <a:buClr>
                <a:schemeClr val="accent2"/>
              </a:buClr>
              <a:buChar char="–"/>
              <a:defRPr sz="2000">
                <a:solidFill>
                  <a:schemeClr val="tx1"/>
                </a:solidFill>
                <a:latin typeface="Times New Roman" panose="02020603050405020304" pitchFamily="18" charset="0"/>
              </a:defRPr>
            </a:lvl4pPr>
            <a:lvl5pPr marL="2057400" indent="-228600">
              <a:spcBef>
                <a:spcPct val="20000"/>
              </a:spcBef>
              <a:buClr>
                <a:schemeClr val="accent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9pPr>
          </a:lstStyle>
          <a:p>
            <a:pPr>
              <a:spcBef>
                <a:spcPct val="0"/>
              </a:spcBef>
              <a:buClrTx/>
              <a:buFontTx/>
              <a:buNone/>
            </a:pPr>
            <a:fld id="{4E2D06CF-F979-4B25-8627-7979C1AF3A98}" type="slidenum">
              <a:rPr lang="en-US" altLang="en-US" sz="1400"/>
              <a:pPr>
                <a:spcBef>
                  <a:spcPct val="0"/>
                </a:spcBef>
                <a:buClrTx/>
                <a:buFontTx/>
                <a:buNone/>
              </a:pPr>
              <a:t>58</a:t>
            </a:fld>
            <a:endParaRPr lang="en-US" altLang="en-US" sz="1400"/>
          </a:p>
        </p:txBody>
      </p:sp>
      <p:sp>
        <p:nvSpPr>
          <p:cNvPr id="15363" name="Rectangle 2">
            <a:extLst>
              <a:ext uri="{FF2B5EF4-FFF2-40B4-BE49-F238E27FC236}">
                <a16:creationId xmlns:a16="http://schemas.microsoft.com/office/drawing/2014/main" id="{AA095EE2-93F0-7AB3-11F3-E818F9EFB62B}"/>
              </a:ext>
            </a:extLst>
          </p:cNvPr>
          <p:cNvSpPr>
            <a:spLocks noGrp="1" noChangeArrowheads="1"/>
          </p:cNvSpPr>
          <p:nvPr>
            <p:ph type="title"/>
          </p:nvPr>
        </p:nvSpPr>
        <p:spPr>
          <a:xfrm>
            <a:off x="844830" y="0"/>
            <a:ext cx="7772400" cy="1143000"/>
          </a:xfrm>
        </p:spPr>
        <p:txBody>
          <a:bodyPr/>
          <a:lstStyle/>
          <a:p>
            <a:r>
              <a:rPr lang="en-US" altLang="en-US" b="1" dirty="0"/>
              <a:t>Random Early Discard (RED)</a:t>
            </a:r>
          </a:p>
        </p:txBody>
      </p:sp>
      <p:sp>
        <p:nvSpPr>
          <p:cNvPr id="15364" name="Rectangle 3">
            <a:extLst>
              <a:ext uri="{FF2B5EF4-FFF2-40B4-BE49-F238E27FC236}">
                <a16:creationId xmlns:a16="http://schemas.microsoft.com/office/drawing/2014/main" id="{0051719E-8B5D-D74D-D910-B290323083CE}"/>
              </a:ext>
            </a:extLst>
          </p:cNvPr>
          <p:cNvSpPr>
            <a:spLocks noGrp="1" noChangeArrowheads="1"/>
          </p:cNvSpPr>
          <p:nvPr>
            <p:ph type="body" idx="1"/>
          </p:nvPr>
        </p:nvSpPr>
        <p:spPr>
          <a:xfrm>
            <a:off x="844830" y="1231270"/>
            <a:ext cx="10508970" cy="4572000"/>
          </a:xfrm>
        </p:spPr>
        <p:txBody>
          <a:bodyPr>
            <a:normAutofit fontScale="92500"/>
          </a:bodyPr>
          <a:lstStyle/>
          <a:p>
            <a:pPr>
              <a:lnSpc>
                <a:spcPct val="90000"/>
              </a:lnSpc>
            </a:pPr>
            <a:r>
              <a:rPr lang="en-US" altLang="en-US" dirty="0"/>
              <a:t>This is a proactive approach in which the router discards one or more packets </a:t>
            </a:r>
            <a:r>
              <a:rPr lang="en-US" altLang="en-US" i="1" dirty="0"/>
              <a:t>before</a:t>
            </a:r>
            <a:r>
              <a:rPr lang="en-US" altLang="en-US" dirty="0"/>
              <a:t> the buffer becomes full.</a:t>
            </a:r>
          </a:p>
          <a:p>
            <a:pPr>
              <a:lnSpc>
                <a:spcPct val="90000"/>
              </a:lnSpc>
            </a:pPr>
            <a:r>
              <a:rPr lang="en-US" altLang="en-US" dirty="0"/>
              <a:t>Each time a packet arrives, the RED algorithm computes the average queue length, </a:t>
            </a:r>
            <a:r>
              <a:rPr lang="en-US" altLang="en-US" b="1" i="1" dirty="0">
                <a:solidFill>
                  <a:schemeClr val="tx2"/>
                </a:solidFill>
              </a:rPr>
              <a:t>avg</a:t>
            </a:r>
            <a:r>
              <a:rPr lang="en-US" altLang="en-US" dirty="0"/>
              <a:t>.</a:t>
            </a:r>
          </a:p>
          <a:p>
            <a:pPr>
              <a:lnSpc>
                <a:spcPct val="90000"/>
              </a:lnSpc>
            </a:pPr>
            <a:r>
              <a:rPr lang="en-US" altLang="en-US" dirty="0"/>
              <a:t>If </a:t>
            </a:r>
            <a:r>
              <a:rPr lang="en-US" altLang="en-US" i="1" dirty="0">
                <a:solidFill>
                  <a:schemeClr val="tx2"/>
                </a:solidFill>
              </a:rPr>
              <a:t>avg</a:t>
            </a:r>
            <a:r>
              <a:rPr lang="en-US" altLang="en-US" dirty="0"/>
              <a:t> is lower than some lower threshold, congestion is assumed to be minimal or non-existent and the packet is queued.</a:t>
            </a:r>
          </a:p>
          <a:p>
            <a:r>
              <a:rPr lang="en-US" altLang="en-US" dirty="0"/>
              <a:t>If </a:t>
            </a:r>
            <a:r>
              <a:rPr lang="en-US" altLang="en-US" i="1" dirty="0">
                <a:solidFill>
                  <a:schemeClr val="tx2"/>
                </a:solidFill>
              </a:rPr>
              <a:t>avg</a:t>
            </a:r>
            <a:r>
              <a:rPr lang="en-US" altLang="en-US" dirty="0"/>
              <a:t> is greater than some upper threshold, congestion is assumed to be serious and the packet is discarded.</a:t>
            </a:r>
          </a:p>
          <a:p>
            <a:r>
              <a:rPr lang="en-US" altLang="en-US" dirty="0"/>
              <a:t>If </a:t>
            </a:r>
            <a:r>
              <a:rPr lang="en-US" altLang="en-US" i="1" dirty="0">
                <a:solidFill>
                  <a:schemeClr val="tx2"/>
                </a:solidFill>
              </a:rPr>
              <a:t>avg</a:t>
            </a:r>
            <a:r>
              <a:rPr lang="en-US" altLang="en-US" dirty="0"/>
              <a:t> is between the two thresholds, this might indicate the onset of congestion. The probability of congestion is then calculated.</a:t>
            </a:r>
          </a:p>
          <a:p>
            <a:pPr>
              <a:lnSpc>
                <a:spcPct val="90000"/>
              </a:lnSpc>
            </a:pPr>
            <a:endParaRPr lang="en-US" altLang="en-US" dirty="0"/>
          </a:p>
        </p:txBody>
      </p:sp>
      <p:cxnSp>
        <p:nvCxnSpPr>
          <p:cNvPr id="2" name="Straight Connector 1">
            <a:extLst>
              <a:ext uri="{FF2B5EF4-FFF2-40B4-BE49-F238E27FC236}">
                <a16:creationId xmlns:a16="http://schemas.microsoft.com/office/drawing/2014/main" id="{574AE0A5-F459-F091-D76E-A539BD37DA4C}"/>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26092ACE-4D0E-8121-3AA8-81FEA194CE6F}"/>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655EC9B6-ABF6-964B-7EB2-C2877D9F540E}"/>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A3B052B8-A6BE-3AFB-2DAD-50B6DFC73EA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AutoNum type="alphaLcParenR"/>
              <a:defRPr sz="2400">
                <a:solidFill>
                  <a:schemeClr val="tx1"/>
                </a:solidFill>
                <a:latin typeface="Times New Roman" panose="02020603050405020304" pitchFamily="18" charset="0"/>
              </a:defRPr>
            </a:lvl1pPr>
            <a:lvl2pPr marL="742950" indent="-285750">
              <a:spcBef>
                <a:spcPct val="20000"/>
              </a:spcBef>
              <a:buClr>
                <a:schemeClr val="accent2"/>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Char char="•"/>
              <a:defRPr sz="2400">
                <a:solidFill>
                  <a:schemeClr val="tx1"/>
                </a:solidFill>
                <a:latin typeface="Times New Roman" panose="02020603050405020304" pitchFamily="18" charset="0"/>
              </a:defRPr>
            </a:lvl3pPr>
            <a:lvl4pPr marL="1600200" indent="-228600">
              <a:spcBef>
                <a:spcPct val="20000"/>
              </a:spcBef>
              <a:buClr>
                <a:schemeClr val="accent2"/>
              </a:buClr>
              <a:buChar char="–"/>
              <a:defRPr sz="2000">
                <a:solidFill>
                  <a:schemeClr val="tx1"/>
                </a:solidFill>
                <a:latin typeface="Times New Roman" panose="02020603050405020304" pitchFamily="18" charset="0"/>
              </a:defRPr>
            </a:lvl4pPr>
            <a:lvl5pPr marL="2057400" indent="-228600">
              <a:spcBef>
                <a:spcPct val="20000"/>
              </a:spcBef>
              <a:buClr>
                <a:schemeClr val="accent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9pPr>
          </a:lstStyle>
          <a:p>
            <a:pPr>
              <a:spcBef>
                <a:spcPct val="0"/>
              </a:spcBef>
              <a:buClrTx/>
              <a:buFontTx/>
              <a:buNone/>
            </a:pPr>
            <a:fld id="{7A07D4AA-98A7-497A-AF42-305D3EF94C0B}" type="slidenum">
              <a:rPr lang="en-US" altLang="en-US" sz="1400"/>
              <a:pPr>
                <a:spcBef>
                  <a:spcPct val="0"/>
                </a:spcBef>
                <a:buClrTx/>
                <a:buFontTx/>
                <a:buNone/>
              </a:pPr>
              <a:t>59</a:t>
            </a:fld>
            <a:endParaRPr lang="en-US" altLang="en-US" sz="1400"/>
          </a:p>
        </p:txBody>
      </p:sp>
      <p:sp>
        <p:nvSpPr>
          <p:cNvPr id="17411" name="Rectangle 2">
            <a:extLst>
              <a:ext uri="{FF2B5EF4-FFF2-40B4-BE49-F238E27FC236}">
                <a16:creationId xmlns:a16="http://schemas.microsoft.com/office/drawing/2014/main" id="{B318EE5E-7FEB-B728-1640-4755A4C79AA2}"/>
              </a:ext>
            </a:extLst>
          </p:cNvPr>
          <p:cNvSpPr>
            <a:spLocks noGrp="1" noChangeArrowheads="1"/>
          </p:cNvSpPr>
          <p:nvPr>
            <p:ph type="body" idx="1"/>
          </p:nvPr>
        </p:nvSpPr>
        <p:spPr>
          <a:xfrm>
            <a:off x="729573" y="1245140"/>
            <a:ext cx="10729609" cy="4850859"/>
          </a:xfrm>
        </p:spPr>
        <p:txBody>
          <a:bodyPr>
            <a:normAutofit/>
          </a:bodyPr>
          <a:lstStyle/>
          <a:p>
            <a:pPr>
              <a:lnSpc>
                <a:spcPct val="90000"/>
              </a:lnSpc>
            </a:pPr>
            <a:r>
              <a:rPr lang="en-US" altLang="en-US" dirty="0"/>
              <a:t>Another method of congestion control is to “shape” the traffic before it enters the network.</a:t>
            </a:r>
          </a:p>
          <a:p>
            <a:pPr>
              <a:lnSpc>
                <a:spcPct val="90000"/>
              </a:lnSpc>
            </a:pPr>
            <a:r>
              <a:rPr lang="en-US" altLang="en-US" dirty="0"/>
              <a:t>Traffic shaping controls the </a:t>
            </a:r>
            <a:r>
              <a:rPr lang="en-US" altLang="en-US" i="1" dirty="0"/>
              <a:t>rate </a:t>
            </a:r>
            <a:r>
              <a:rPr lang="en-US" altLang="en-US" dirty="0"/>
              <a:t>at which packets are sent (not just how many). Used in ATM and Integrated Services networks. </a:t>
            </a:r>
          </a:p>
          <a:p>
            <a:pPr>
              <a:lnSpc>
                <a:spcPct val="90000"/>
              </a:lnSpc>
            </a:pPr>
            <a:r>
              <a:rPr lang="en-US" altLang="en-US" dirty="0"/>
              <a:t>At connection set-up time, the sender and carrier negotiate a traffic pattern (shape).</a:t>
            </a:r>
          </a:p>
          <a:p>
            <a:pPr>
              <a:lnSpc>
                <a:spcPct val="90000"/>
              </a:lnSpc>
            </a:pPr>
            <a:r>
              <a:rPr lang="en-US" altLang="en-US" dirty="0"/>
              <a:t>Two traffic shaping algorithms are:</a:t>
            </a:r>
          </a:p>
          <a:p>
            <a:pPr lvl="1">
              <a:lnSpc>
                <a:spcPct val="90000"/>
              </a:lnSpc>
            </a:pPr>
            <a:r>
              <a:rPr lang="en-US" altLang="en-US" sz="2800" dirty="0"/>
              <a:t>Leaky Bucket</a:t>
            </a:r>
          </a:p>
          <a:p>
            <a:pPr lvl="1">
              <a:lnSpc>
                <a:spcPct val="90000"/>
              </a:lnSpc>
            </a:pPr>
            <a:r>
              <a:rPr lang="en-US" altLang="en-US" sz="2800" dirty="0"/>
              <a:t>Token Bucket</a:t>
            </a:r>
          </a:p>
          <a:p>
            <a:pPr>
              <a:lnSpc>
                <a:spcPct val="90000"/>
              </a:lnSpc>
            </a:pPr>
            <a:endParaRPr lang="en-US" altLang="en-US" dirty="0"/>
          </a:p>
        </p:txBody>
      </p:sp>
      <p:cxnSp>
        <p:nvCxnSpPr>
          <p:cNvPr id="2" name="Straight Connector 1">
            <a:extLst>
              <a:ext uri="{FF2B5EF4-FFF2-40B4-BE49-F238E27FC236}">
                <a16:creationId xmlns:a16="http://schemas.microsoft.com/office/drawing/2014/main" id="{0489C25B-9E64-A47B-4B53-B4270677FA74}"/>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78B52A06-750F-A162-EDF1-66D46C03E145}"/>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860B60D1-57B5-D707-68A0-A40C47E6471D}"/>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
        <p:nvSpPr>
          <p:cNvPr id="6" name="TextBox 5">
            <a:extLst>
              <a:ext uri="{FF2B5EF4-FFF2-40B4-BE49-F238E27FC236}">
                <a16:creationId xmlns:a16="http://schemas.microsoft.com/office/drawing/2014/main" id="{24162D2E-7710-E08A-E4AB-1290AD9A3723}"/>
              </a:ext>
            </a:extLst>
          </p:cNvPr>
          <p:cNvSpPr txBox="1"/>
          <p:nvPr/>
        </p:nvSpPr>
        <p:spPr>
          <a:xfrm>
            <a:off x="802532" y="333903"/>
            <a:ext cx="6099242" cy="600934"/>
          </a:xfrm>
          <a:prstGeom prst="rect">
            <a:avLst/>
          </a:prstGeom>
          <a:noFill/>
        </p:spPr>
        <p:txBody>
          <a:bodyPr wrap="square">
            <a:spAutoFit/>
          </a:bodyPr>
          <a:lstStyle/>
          <a:p>
            <a:pPr>
              <a:lnSpc>
                <a:spcPct val="90000"/>
              </a:lnSpc>
              <a:buFontTx/>
              <a:buNone/>
            </a:pPr>
            <a:r>
              <a:rPr lang="en-US" altLang="en-US" sz="3600" b="1" dirty="0">
                <a:effectLst>
                  <a:outerShdw blurRad="38100" dist="38100" dir="2700000" algn="tl">
                    <a:srgbClr val="000000">
                      <a:alpha val="43137"/>
                    </a:srgbClr>
                  </a:outerShdw>
                </a:effectLst>
                <a:latin typeface="+mj-lt"/>
              </a:rPr>
              <a:t>Traffic Shaping</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00576" y="25746"/>
            <a:ext cx="10515600" cy="1325563"/>
          </a:xfrm>
        </p:spPr>
        <p:txBody>
          <a:bodyPr/>
          <a:lstStyle/>
          <a:p>
            <a:r>
              <a:rPr lang="en-GB" altLang="tr-TR" b="1" dirty="0"/>
              <a:t>Adaptive Routing</a:t>
            </a:r>
          </a:p>
        </p:txBody>
      </p:sp>
      <p:sp>
        <p:nvSpPr>
          <p:cNvPr id="9219" name="Rectangle 3"/>
          <p:cNvSpPr>
            <a:spLocks noGrp="1" noChangeArrowheads="1"/>
          </p:cNvSpPr>
          <p:nvPr>
            <p:ph type="body" idx="1"/>
          </p:nvPr>
        </p:nvSpPr>
        <p:spPr>
          <a:xfrm>
            <a:off x="500576" y="1420510"/>
            <a:ext cx="10515600" cy="4351338"/>
          </a:xfrm>
        </p:spPr>
        <p:txBody>
          <a:bodyPr>
            <a:normAutofit/>
          </a:bodyPr>
          <a:lstStyle/>
          <a:p>
            <a:r>
              <a:rPr lang="en-GB" altLang="tr-TR" sz="2400" dirty="0"/>
              <a:t>As conditions on internet</a:t>
            </a:r>
            <a:r>
              <a:rPr lang="tr-TR" altLang="tr-TR" sz="2400" dirty="0"/>
              <a:t>work</a:t>
            </a:r>
            <a:r>
              <a:rPr lang="en-GB" altLang="tr-TR" sz="2400" dirty="0"/>
              <a:t> change, routes may change</a:t>
            </a:r>
          </a:p>
          <a:p>
            <a:pPr lvl="1"/>
            <a:r>
              <a:rPr lang="en-GB" altLang="tr-TR" dirty="0"/>
              <a:t>Failure</a:t>
            </a:r>
          </a:p>
          <a:p>
            <a:pPr lvl="2"/>
            <a:r>
              <a:rPr lang="en-GB" altLang="tr-TR" sz="2400" dirty="0"/>
              <a:t>of routers or networks</a:t>
            </a:r>
          </a:p>
          <a:p>
            <a:pPr lvl="1"/>
            <a:r>
              <a:rPr lang="en-GB" altLang="tr-TR" dirty="0"/>
              <a:t>Congestion</a:t>
            </a:r>
          </a:p>
          <a:p>
            <a:pPr lvl="2"/>
            <a:r>
              <a:rPr lang="en-GB" altLang="tr-TR" sz="2400" dirty="0"/>
              <a:t>If a particular section of the network is heavily congested, it is better not to use that part and change the route </a:t>
            </a:r>
          </a:p>
          <a:p>
            <a:endParaRPr lang="en-GB" altLang="tr-TR" sz="2400" dirty="0"/>
          </a:p>
        </p:txBody>
      </p:sp>
      <p:cxnSp>
        <p:nvCxnSpPr>
          <p:cNvPr id="4" name="Straight Connector 3">
            <a:extLst>
              <a:ext uri="{FF2B5EF4-FFF2-40B4-BE49-F238E27FC236}">
                <a16:creationId xmlns:a16="http://schemas.microsoft.com/office/drawing/2014/main" id="{02A21EB6-F7EC-DE4F-9588-48C49D79D66E}"/>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B569ED7C-9C4F-624A-8FBB-62BEBDCF92D4}"/>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2164144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6">
            <a:extLst>
              <a:ext uri="{FF2B5EF4-FFF2-40B4-BE49-F238E27FC236}">
                <a16:creationId xmlns:a16="http://schemas.microsoft.com/office/drawing/2014/main" id="{55F62445-27F4-163F-C094-BEF37D30AA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018" y="2119676"/>
            <a:ext cx="5610225"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a:extLst>
              <a:ext uri="{FF2B5EF4-FFF2-40B4-BE49-F238E27FC236}">
                <a16:creationId xmlns:a16="http://schemas.microsoft.com/office/drawing/2014/main" id="{0898EB3A-6180-DEE0-2A9F-5D7994FB2FC2}"/>
              </a:ext>
            </a:extLst>
          </p:cNvPr>
          <p:cNvSpPr>
            <a:spLocks noGrp="1" noChangeArrowheads="1"/>
          </p:cNvSpPr>
          <p:nvPr>
            <p:ph type="title"/>
          </p:nvPr>
        </p:nvSpPr>
        <p:spPr>
          <a:xfrm>
            <a:off x="814388" y="-41275"/>
            <a:ext cx="10515600" cy="1325563"/>
          </a:xfrm>
        </p:spPr>
        <p:txBody>
          <a:bodyPr/>
          <a:lstStyle/>
          <a:p>
            <a:r>
              <a:rPr lang="en-US" altLang="en-US" b="1" dirty="0"/>
              <a:t>The Leaky Bucket Algorithm</a:t>
            </a:r>
          </a:p>
        </p:txBody>
      </p:sp>
      <p:sp>
        <p:nvSpPr>
          <p:cNvPr id="18435" name="Rectangle 11">
            <a:extLst>
              <a:ext uri="{FF2B5EF4-FFF2-40B4-BE49-F238E27FC236}">
                <a16:creationId xmlns:a16="http://schemas.microsoft.com/office/drawing/2014/main" id="{4EBE1884-54D8-72A4-B055-3FE39443B94C}"/>
              </a:ext>
            </a:extLst>
          </p:cNvPr>
          <p:cNvSpPr>
            <a:spLocks noChangeArrowheads="1"/>
          </p:cNvSpPr>
          <p:nvPr/>
        </p:nvSpPr>
        <p:spPr bwMode="auto">
          <a:xfrm>
            <a:off x="956010" y="1103110"/>
            <a:ext cx="10515600" cy="1384300"/>
          </a:xfrm>
          <a:prstGeom prst="rect">
            <a:avLst/>
          </a:prstGeom>
          <a:noFill/>
          <a:ln>
            <a:noFill/>
          </a:ln>
        </p:spPr>
        <p:txBody>
          <a:bodyPr wrap="square">
            <a:spAutoFit/>
          </a:bodyPr>
          <a:lstStyle>
            <a:lvl1pPr>
              <a:spcBef>
                <a:spcPct val="20000"/>
              </a:spcBef>
              <a:buClr>
                <a:schemeClr val="accent2"/>
              </a:buClr>
              <a:buAutoNum type="alphaLcParenR"/>
              <a:defRPr sz="2400">
                <a:solidFill>
                  <a:schemeClr val="tx1"/>
                </a:solidFill>
                <a:latin typeface="Times New Roman" panose="02020603050405020304" pitchFamily="18" charset="0"/>
              </a:defRPr>
            </a:lvl1pPr>
            <a:lvl2pPr marL="742950" indent="-285750">
              <a:spcBef>
                <a:spcPct val="20000"/>
              </a:spcBef>
              <a:buClr>
                <a:schemeClr val="accent2"/>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Char char="•"/>
              <a:defRPr sz="2400">
                <a:solidFill>
                  <a:schemeClr val="tx1"/>
                </a:solidFill>
                <a:latin typeface="Times New Roman" panose="02020603050405020304" pitchFamily="18" charset="0"/>
              </a:defRPr>
            </a:lvl3pPr>
            <a:lvl4pPr marL="1600200" indent="-228600">
              <a:spcBef>
                <a:spcPct val="20000"/>
              </a:spcBef>
              <a:buClr>
                <a:schemeClr val="accent2"/>
              </a:buClr>
              <a:buChar char="–"/>
              <a:defRPr sz="2000">
                <a:solidFill>
                  <a:schemeClr val="tx1"/>
                </a:solidFill>
                <a:latin typeface="Times New Roman" panose="02020603050405020304" pitchFamily="18" charset="0"/>
              </a:defRPr>
            </a:lvl4pPr>
            <a:lvl5pPr marL="2057400" indent="-228600">
              <a:spcBef>
                <a:spcPct val="20000"/>
              </a:spcBef>
              <a:buClr>
                <a:schemeClr val="accent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2800" dirty="0">
                <a:latin typeface="+mn-lt"/>
              </a:rPr>
              <a:t>A leaky bucket algorithm shapes bursty traffic into fixed-rate traffic by averaging the data rate. It may drop the packets if the bucket is full.</a:t>
            </a:r>
          </a:p>
        </p:txBody>
      </p:sp>
      <p:cxnSp>
        <p:nvCxnSpPr>
          <p:cNvPr id="2" name="Straight Connector 1">
            <a:extLst>
              <a:ext uri="{FF2B5EF4-FFF2-40B4-BE49-F238E27FC236}">
                <a16:creationId xmlns:a16="http://schemas.microsoft.com/office/drawing/2014/main" id="{F56462CE-D240-6E59-F63E-9DCC61EA1F5D}"/>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EFB6A0CF-0467-63F6-F83B-1649D842E802}"/>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C5C09384-A800-5A9F-EAD0-3D472691A8E3}"/>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C1883C15-AD11-44A7-EF56-16C1A2ABE9B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AutoNum type="alphaLcParenR"/>
              <a:defRPr sz="2400">
                <a:solidFill>
                  <a:schemeClr val="tx1"/>
                </a:solidFill>
                <a:latin typeface="Times New Roman" panose="02020603050405020304" pitchFamily="18" charset="0"/>
              </a:defRPr>
            </a:lvl1pPr>
            <a:lvl2pPr marL="742950" indent="-285750">
              <a:spcBef>
                <a:spcPct val="20000"/>
              </a:spcBef>
              <a:buClr>
                <a:schemeClr val="accent2"/>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Char char="•"/>
              <a:defRPr sz="2400">
                <a:solidFill>
                  <a:schemeClr val="tx1"/>
                </a:solidFill>
                <a:latin typeface="Times New Roman" panose="02020603050405020304" pitchFamily="18" charset="0"/>
              </a:defRPr>
            </a:lvl3pPr>
            <a:lvl4pPr marL="1600200" indent="-228600">
              <a:spcBef>
                <a:spcPct val="20000"/>
              </a:spcBef>
              <a:buClr>
                <a:schemeClr val="accent2"/>
              </a:buClr>
              <a:buChar char="–"/>
              <a:defRPr sz="2000">
                <a:solidFill>
                  <a:schemeClr val="tx1"/>
                </a:solidFill>
                <a:latin typeface="Times New Roman" panose="02020603050405020304" pitchFamily="18" charset="0"/>
              </a:defRPr>
            </a:lvl4pPr>
            <a:lvl5pPr marL="2057400" indent="-228600">
              <a:spcBef>
                <a:spcPct val="20000"/>
              </a:spcBef>
              <a:buClr>
                <a:schemeClr val="accent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9pPr>
          </a:lstStyle>
          <a:p>
            <a:pPr>
              <a:spcBef>
                <a:spcPct val="0"/>
              </a:spcBef>
              <a:buClrTx/>
              <a:buFontTx/>
              <a:buNone/>
            </a:pPr>
            <a:fld id="{A69D876A-EF56-4AF6-AFF6-9F5EE304DCE6}" type="slidenum">
              <a:rPr lang="en-US" altLang="en-US" sz="1400"/>
              <a:pPr>
                <a:spcBef>
                  <a:spcPct val="0"/>
                </a:spcBef>
                <a:buClrTx/>
                <a:buFontTx/>
                <a:buNone/>
              </a:pPr>
              <a:t>61</a:t>
            </a:fld>
            <a:endParaRPr lang="en-US" altLang="en-US" sz="1400"/>
          </a:p>
        </p:txBody>
      </p:sp>
      <p:sp>
        <p:nvSpPr>
          <p:cNvPr id="19459" name="Rectangle 2">
            <a:extLst>
              <a:ext uri="{FF2B5EF4-FFF2-40B4-BE49-F238E27FC236}">
                <a16:creationId xmlns:a16="http://schemas.microsoft.com/office/drawing/2014/main" id="{C485F90C-9BF1-C0AB-048D-549168E9C2CC}"/>
              </a:ext>
            </a:extLst>
          </p:cNvPr>
          <p:cNvSpPr>
            <a:spLocks noGrp="1" noChangeArrowheads="1"/>
          </p:cNvSpPr>
          <p:nvPr>
            <p:ph type="title"/>
          </p:nvPr>
        </p:nvSpPr>
        <p:spPr>
          <a:xfrm>
            <a:off x="844830" y="291470"/>
            <a:ext cx="7772400" cy="685800"/>
          </a:xfrm>
        </p:spPr>
        <p:txBody>
          <a:bodyPr/>
          <a:lstStyle/>
          <a:p>
            <a:r>
              <a:rPr lang="en-US" altLang="en-US" sz="3600" b="1" dirty="0">
                <a:effectLst>
                  <a:outerShdw blurRad="38100" dist="38100" dir="2700000" algn="tl">
                    <a:srgbClr val="000000">
                      <a:alpha val="43137"/>
                    </a:srgbClr>
                  </a:outerShdw>
                </a:effectLst>
              </a:rPr>
              <a:t>The Leaky Bucket Algorithm</a:t>
            </a:r>
          </a:p>
        </p:txBody>
      </p:sp>
      <p:sp>
        <p:nvSpPr>
          <p:cNvPr id="19460" name="Rectangle 3">
            <a:extLst>
              <a:ext uri="{FF2B5EF4-FFF2-40B4-BE49-F238E27FC236}">
                <a16:creationId xmlns:a16="http://schemas.microsoft.com/office/drawing/2014/main" id="{7093B323-4EDF-6ACD-A25D-87F95E5E70BA}"/>
              </a:ext>
            </a:extLst>
          </p:cNvPr>
          <p:cNvSpPr>
            <a:spLocks noGrp="1" noChangeArrowheads="1"/>
          </p:cNvSpPr>
          <p:nvPr>
            <p:ph type="body" idx="1"/>
          </p:nvPr>
        </p:nvSpPr>
        <p:spPr>
          <a:xfrm>
            <a:off x="1811338" y="5486400"/>
            <a:ext cx="8856662" cy="838200"/>
          </a:xfrm>
        </p:spPr>
        <p:txBody>
          <a:bodyPr>
            <a:normAutofit lnSpcReduction="10000"/>
          </a:bodyPr>
          <a:lstStyle/>
          <a:p>
            <a:pPr>
              <a:lnSpc>
                <a:spcPct val="90000"/>
              </a:lnSpc>
              <a:buFontTx/>
              <a:buNone/>
            </a:pPr>
            <a:r>
              <a:rPr lang="en-US" altLang="en-US">
                <a:solidFill>
                  <a:schemeClr val="accent2"/>
                </a:solidFill>
              </a:rPr>
              <a:t>(a)</a:t>
            </a:r>
            <a:r>
              <a:rPr lang="en-US" altLang="en-US"/>
              <a:t> A leaky bucket with water.  </a:t>
            </a:r>
            <a:r>
              <a:rPr lang="en-US" altLang="en-US">
                <a:solidFill>
                  <a:schemeClr val="accent2"/>
                </a:solidFill>
              </a:rPr>
              <a:t>(b)</a:t>
            </a:r>
            <a:r>
              <a:rPr lang="en-US" altLang="en-US"/>
              <a:t> a leaky bucket with packets.</a:t>
            </a:r>
          </a:p>
        </p:txBody>
      </p:sp>
      <p:pic>
        <p:nvPicPr>
          <p:cNvPr id="19461" name="Picture 4" descr="5-32">
            <a:extLst>
              <a:ext uri="{FF2B5EF4-FFF2-40B4-BE49-F238E27FC236}">
                <a16:creationId xmlns:a16="http://schemas.microsoft.com/office/drawing/2014/main" id="{ECC29EA5-1AFB-CFE3-284C-76A7169E7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689" y="1316038"/>
            <a:ext cx="5959475"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Straight Connector 1">
            <a:extLst>
              <a:ext uri="{FF2B5EF4-FFF2-40B4-BE49-F238E27FC236}">
                <a16:creationId xmlns:a16="http://schemas.microsoft.com/office/drawing/2014/main" id="{7278BEB0-DED7-6B15-7A5D-A8876B7CE5CC}"/>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7D205E93-06FE-2748-064D-7E16723B0508}"/>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15FB370B-2A52-B807-4B2F-EF503B54733B}"/>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
        <p:nvSpPr>
          <p:cNvPr id="5" name="TextBox 4">
            <a:extLst>
              <a:ext uri="{FF2B5EF4-FFF2-40B4-BE49-F238E27FC236}">
                <a16:creationId xmlns:a16="http://schemas.microsoft.com/office/drawing/2014/main" id="{0547E44F-7A98-3EB5-FE1B-1827E32951E3}"/>
              </a:ext>
            </a:extLst>
          </p:cNvPr>
          <p:cNvSpPr txBox="1"/>
          <p:nvPr/>
        </p:nvSpPr>
        <p:spPr>
          <a:xfrm>
            <a:off x="389106" y="1498060"/>
            <a:ext cx="3093396" cy="1477328"/>
          </a:xfrm>
          <a:prstGeom prst="rect">
            <a:avLst/>
          </a:prstGeom>
          <a:noFill/>
        </p:spPr>
        <p:txBody>
          <a:bodyPr wrap="square" rtlCol="0">
            <a:spAutoFit/>
          </a:bodyPr>
          <a:lstStyle/>
          <a:p>
            <a:r>
              <a:rPr lang="en-US" dirty="0"/>
              <a:t>3 – 5 packets</a:t>
            </a:r>
          </a:p>
          <a:p>
            <a:r>
              <a:rPr lang="en-US" dirty="0"/>
              <a:t>5 – 6 packets</a:t>
            </a:r>
          </a:p>
          <a:p>
            <a:endParaRPr lang="en-US" dirty="0"/>
          </a:p>
          <a:p>
            <a:r>
              <a:rPr lang="en-US" dirty="0"/>
              <a:t>1 packet / sec</a:t>
            </a:r>
          </a:p>
          <a:p>
            <a:endParaRPr lang="en-IN" dirty="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a:extLst>
              <a:ext uri="{FF2B5EF4-FFF2-40B4-BE49-F238E27FC236}">
                <a16:creationId xmlns:a16="http://schemas.microsoft.com/office/drawing/2014/main" id="{B2AEB9C3-9C90-0778-9A54-65B853201C1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AutoNum type="alphaLcParenR"/>
              <a:defRPr sz="2400">
                <a:solidFill>
                  <a:schemeClr val="tx1"/>
                </a:solidFill>
                <a:latin typeface="Times New Roman" panose="02020603050405020304" pitchFamily="18" charset="0"/>
              </a:defRPr>
            </a:lvl1pPr>
            <a:lvl2pPr marL="742950" indent="-285750">
              <a:spcBef>
                <a:spcPct val="20000"/>
              </a:spcBef>
              <a:buClr>
                <a:schemeClr val="accent2"/>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Char char="•"/>
              <a:defRPr sz="2400">
                <a:solidFill>
                  <a:schemeClr val="tx1"/>
                </a:solidFill>
                <a:latin typeface="Times New Roman" panose="02020603050405020304" pitchFamily="18" charset="0"/>
              </a:defRPr>
            </a:lvl3pPr>
            <a:lvl4pPr marL="1600200" indent="-228600">
              <a:spcBef>
                <a:spcPct val="20000"/>
              </a:spcBef>
              <a:buClr>
                <a:schemeClr val="accent2"/>
              </a:buClr>
              <a:buChar char="–"/>
              <a:defRPr sz="2000">
                <a:solidFill>
                  <a:schemeClr val="tx1"/>
                </a:solidFill>
                <a:latin typeface="Times New Roman" panose="02020603050405020304" pitchFamily="18" charset="0"/>
              </a:defRPr>
            </a:lvl4pPr>
            <a:lvl5pPr marL="2057400" indent="-228600">
              <a:spcBef>
                <a:spcPct val="20000"/>
              </a:spcBef>
              <a:buClr>
                <a:schemeClr val="accent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9pPr>
          </a:lstStyle>
          <a:p>
            <a:pPr>
              <a:spcBef>
                <a:spcPct val="0"/>
              </a:spcBef>
              <a:buClrTx/>
              <a:buFontTx/>
              <a:buNone/>
            </a:pPr>
            <a:fld id="{F311749C-0647-4C50-8B4A-7D4EBD93BD8F}" type="slidenum">
              <a:rPr lang="en-US" altLang="en-US" sz="1400"/>
              <a:pPr>
                <a:spcBef>
                  <a:spcPct val="0"/>
                </a:spcBef>
                <a:buClrTx/>
                <a:buFontTx/>
                <a:buNone/>
              </a:pPr>
              <a:t>62</a:t>
            </a:fld>
            <a:endParaRPr lang="en-US" altLang="en-US" sz="1400"/>
          </a:p>
        </p:txBody>
      </p:sp>
      <p:sp>
        <p:nvSpPr>
          <p:cNvPr id="20483" name="Rectangle 2">
            <a:extLst>
              <a:ext uri="{FF2B5EF4-FFF2-40B4-BE49-F238E27FC236}">
                <a16:creationId xmlns:a16="http://schemas.microsoft.com/office/drawing/2014/main" id="{BF8534D6-A0C8-27AB-B676-896AB93AD953}"/>
              </a:ext>
            </a:extLst>
          </p:cNvPr>
          <p:cNvSpPr>
            <a:spLocks noGrp="1" noChangeArrowheads="1"/>
          </p:cNvSpPr>
          <p:nvPr>
            <p:ph type="body" idx="1"/>
          </p:nvPr>
        </p:nvSpPr>
        <p:spPr>
          <a:xfrm>
            <a:off x="653374" y="1104900"/>
            <a:ext cx="10885251" cy="5753100"/>
          </a:xfrm>
        </p:spPr>
        <p:txBody>
          <a:bodyPr>
            <a:normAutofit/>
          </a:bodyPr>
          <a:lstStyle/>
          <a:p>
            <a:pPr>
              <a:lnSpc>
                <a:spcPct val="90000"/>
              </a:lnSpc>
              <a:buFontTx/>
              <a:buNone/>
            </a:pPr>
            <a:r>
              <a:rPr lang="en-US" altLang="en-US" sz="2400" b="1" dirty="0"/>
              <a:t>Leaky Bucket Algorithm, cont.</a:t>
            </a:r>
            <a:endParaRPr lang="en-US" altLang="en-US" sz="2400" dirty="0"/>
          </a:p>
          <a:p>
            <a:pPr>
              <a:lnSpc>
                <a:spcPct val="90000"/>
              </a:lnSpc>
            </a:pPr>
            <a:r>
              <a:rPr lang="en-US" altLang="en-US" sz="2400" dirty="0"/>
              <a:t>The leaky bucket enforces a constant output rate  (average rate) regardless of the burstiness of the input. Does nothing when input is idle.</a:t>
            </a:r>
          </a:p>
          <a:p>
            <a:pPr>
              <a:lnSpc>
                <a:spcPct val="90000"/>
              </a:lnSpc>
            </a:pPr>
            <a:r>
              <a:rPr lang="en-US" altLang="en-US" sz="2400" dirty="0"/>
              <a:t> The host injects one packet per clock tick onto the network. This results in a uniform flow of packets, smoothing out bursts and reducing congestion.</a:t>
            </a:r>
          </a:p>
          <a:p>
            <a:pPr>
              <a:lnSpc>
                <a:spcPct val="90000"/>
              </a:lnSpc>
            </a:pPr>
            <a:r>
              <a:rPr lang="en-US" altLang="en-US" sz="2400" dirty="0"/>
              <a:t>When packets are the same size (as in ATM cells), the one packet per tick is okay. </a:t>
            </a:r>
          </a:p>
          <a:p>
            <a:pPr>
              <a:lnSpc>
                <a:spcPct val="90000"/>
              </a:lnSpc>
            </a:pPr>
            <a:r>
              <a:rPr lang="en-US" altLang="en-US" sz="2400" dirty="0"/>
              <a:t>For variable length packets though, it is better to allow a fixed number of bytes per tick. E.g. 1024 bytes per tick will allow one 1024-byte packet or two 512-byte packets or four 256-byte packets on 1 tick. </a:t>
            </a:r>
          </a:p>
        </p:txBody>
      </p:sp>
      <p:cxnSp>
        <p:nvCxnSpPr>
          <p:cNvPr id="2" name="Straight Connector 1">
            <a:extLst>
              <a:ext uri="{FF2B5EF4-FFF2-40B4-BE49-F238E27FC236}">
                <a16:creationId xmlns:a16="http://schemas.microsoft.com/office/drawing/2014/main" id="{3704525E-D3E2-C424-AAB4-983FBD211173}"/>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FAF959F4-F623-8483-342D-B89EE55C7F6B}"/>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93576144-2241-8169-F9BB-620ED7766CC1}"/>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03A7BDFD-7E73-91B1-5DB7-EB700B6B24D4}"/>
              </a:ext>
            </a:extLst>
          </p:cNvPr>
          <p:cNvSpPr>
            <a:spLocks noGrp="1" noChangeArrowheads="1"/>
          </p:cNvSpPr>
          <p:nvPr>
            <p:ph type="title"/>
          </p:nvPr>
        </p:nvSpPr>
        <p:spPr>
          <a:xfrm>
            <a:off x="1071664" y="343592"/>
            <a:ext cx="7772400" cy="533400"/>
          </a:xfrm>
        </p:spPr>
        <p:txBody>
          <a:bodyPr>
            <a:normAutofit fontScale="90000"/>
          </a:bodyPr>
          <a:lstStyle/>
          <a:p>
            <a:r>
              <a:rPr lang="en-US" altLang="en-US" sz="4000" b="1" dirty="0"/>
              <a:t>Token Bucket Algorithm</a:t>
            </a:r>
          </a:p>
        </p:txBody>
      </p:sp>
      <p:sp>
        <p:nvSpPr>
          <p:cNvPr id="21507" name="Rectangle 4">
            <a:extLst>
              <a:ext uri="{FF2B5EF4-FFF2-40B4-BE49-F238E27FC236}">
                <a16:creationId xmlns:a16="http://schemas.microsoft.com/office/drawing/2014/main" id="{E6ECD44C-62D7-C272-B7D1-E166A425491E}"/>
              </a:ext>
            </a:extLst>
          </p:cNvPr>
          <p:cNvSpPr>
            <a:spLocks noGrp="1" noChangeArrowheads="1"/>
          </p:cNvSpPr>
          <p:nvPr>
            <p:ph type="body" idx="1"/>
          </p:nvPr>
        </p:nvSpPr>
        <p:spPr>
          <a:xfrm>
            <a:off x="1071664" y="1308445"/>
            <a:ext cx="10504251" cy="4572000"/>
          </a:xfrm>
        </p:spPr>
        <p:txBody>
          <a:bodyPr>
            <a:normAutofit/>
          </a:bodyPr>
          <a:lstStyle/>
          <a:p>
            <a:pPr>
              <a:lnSpc>
                <a:spcPct val="90000"/>
              </a:lnSpc>
            </a:pPr>
            <a:r>
              <a:rPr lang="en-US" altLang="en-US" dirty="0"/>
              <a:t>In contrast to the LB, the Token Bucket Algorithm, allows the output rate to vary, depending on the size of the burst. </a:t>
            </a:r>
          </a:p>
          <a:p>
            <a:pPr>
              <a:lnSpc>
                <a:spcPct val="90000"/>
              </a:lnSpc>
            </a:pPr>
            <a:r>
              <a:rPr lang="en-US" altLang="en-US" dirty="0"/>
              <a:t>In the TB algorithm, the bucket holds tokens.  To transmit a packet, the host must capture and destroy one token.</a:t>
            </a:r>
          </a:p>
          <a:p>
            <a:pPr>
              <a:lnSpc>
                <a:spcPct val="90000"/>
              </a:lnSpc>
            </a:pPr>
            <a:r>
              <a:rPr lang="en-US" altLang="en-US" dirty="0"/>
              <a:t>Tokens are generated by a clock at the rate of one token every </a:t>
            </a:r>
            <a:r>
              <a:rPr lang="en-US" altLang="en-US" dirty="0">
                <a:sym typeface="Symbol" panose="05050102010706020507" pitchFamily="18" charset="2"/>
              </a:rPr>
              <a:t></a:t>
            </a:r>
            <a:r>
              <a:rPr lang="en-US" altLang="en-US" dirty="0"/>
              <a:t>t sec.</a:t>
            </a:r>
          </a:p>
          <a:p>
            <a:pPr>
              <a:lnSpc>
                <a:spcPct val="90000"/>
              </a:lnSpc>
            </a:pPr>
            <a:r>
              <a:rPr lang="en-US" altLang="en-US" dirty="0"/>
              <a:t>Idle hosts can capture and save up tokens (up to the max. size of the bucket) in order to send larger bursts later.</a:t>
            </a:r>
          </a:p>
        </p:txBody>
      </p:sp>
      <p:cxnSp>
        <p:nvCxnSpPr>
          <p:cNvPr id="2" name="Straight Connector 1">
            <a:extLst>
              <a:ext uri="{FF2B5EF4-FFF2-40B4-BE49-F238E27FC236}">
                <a16:creationId xmlns:a16="http://schemas.microsoft.com/office/drawing/2014/main" id="{F250FD5E-CD02-EC92-4763-046FB8DE6702}"/>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FA1EF028-B59B-0F05-5A99-7084C86A2155}"/>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72B5FE76-67B3-EC07-BCA2-02B605B9ECAE}"/>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E952A0EA-F9CD-BB84-D98F-307EF9DD3707}"/>
              </a:ext>
            </a:extLst>
          </p:cNvPr>
          <p:cNvSpPr>
            <a:spLocks noGrp="1" noChangeArrowheads="1"/>
          </p:cNvSpPr>
          <p:nvPr>
            <p:ph type="title"/>
          </p:nvPr>
        </p:nvSpPr>
        <p:spPr>
          <a:xfrm>
            <a:off x="1032753" y="384575"/>
            <a:ext cx="7772400" cy="533400"/>
          </a:xfrm>
        </p:spPr>
        <p:txBody>
          <a:bodyPr>
            <a:normAutofit fontScale="90000"/>
          </a:bodyPr>
          <a:lstStyle/>
          <a:p>
            <a:r>
              <a:rPr lang="en-US" altLang="en-US" sz="4000" b="1" dirty="0"/>
              <a:t>Token Bucket Algorithm</a:t>
            </a:r>
          </a:p>
        </p:txBody>
      </p:sp>
      <p:pic>
        <p:nvPicPr>
          <p:cNvPr id="22531" name="Picture 6">
            <a:extLst>
              <a:ext uri="{FF2B5EF4-FFF2-40B4-BE49-F238E27FC236}">
                <a16:creationId xmlns:a16="http://schemas.microsoft.com/office/drawing/2014/main" id="{8BB5D6EA-753E-9BAF-6749-2546C93CD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2967" y="1353211"/>
            <a:ext cx="7394575"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Straight Connector 1">
            <a:extLst>
              <a:ext uri="{FF2B5EF4-FFF2-40B4-BE49-F238E27FC236}">
                <a16:creationId xmlns:a16="http://schemas.microsoft.com/office/drawing/2014/main" id="{2532E52E-E391-4D7C-069D-049F1994C1E2}"/>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92FC36C5-C87C-B22D-C64F-23CE9F27E6F3}"/>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61387622-B563-A8A2-8562-617D010FCDDC}"/>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0897180-41F1-9859-A294-E746F2261D40}"/>
              </a:ext>
            </a:extLst>
          </p:cNvPr>
          <p:cNvSpPr>
            <a:spLocks noGrp="1" noChangeArrowheads="1"/>
          </p:cNvSpPr>
          <p:nvPr>
            <p:ph type="title"/>
          </p:nvPr>
        </p:nvSpPr>
        <p:spPr>
          <a:xfrm>
            <a:off x="906294" y="112206"/>
            <a:ext cx="10515600" cy="1325563"/>
          </a:xfrm>
        </p:spPr>
        <p:txBody>
          <a:bodyPr/>
          <a:lstStyle/>
          <a:p>
            <a:pPr eaLnBrk="1" hangingPunct="1"/>
            <a:r>
              <a:rPr lang="en-US" altLang="en-US" b="1" dirty="0"/>
              <a:t>Quality of Service</a:t>
            </a:r>
          </a:p>
        </p:txBody>
      </p:sp>
      <p:cxnSp>
        <p:nvCxnSpPr>
          <p:cNvPr id="2" name="Straight Connector 1">
            <a:extLst>
              <a:ext uri="{FF2B5EF4-FFF2-40B4-BE49-F238E27FC236}">
                <a16:creationId xmlns:a16="http://schemas.microsoft.com/office/drawing/2014/main" id="{CB58E508-8290-7EB6-C89A-457E62C8B705}"/>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57323784-8A7A-98FF-228B-1D1CA3951899}"/>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4279569D-ED99-EDF3-CD98-AABF4E1D8A0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
        <p:nvSpPr>
          <p:cNvPr id="6" name="Content Placeholder 2">
            <a:extLst>
              <a:ext uri="{FF2B5EF4-FFF2-40B4-BE49-F238E27FC236}">
                <a16:creationId xmlns:a16="http://schemas.microsoft.com/office/drawing/2014/main" id="{855EC4F5-E071-7944-0372-601FDD74A4BC}"/>
              </a:ext>
            </a:extLst>
          </p:cNvPr>
          <p:cNvSpPr txBox="1">
            <a:spLocks noChangeArrowheads="1"/>
          </p:cNvSpPr>
          <p:nvPr/>
        </p:nvSpPr>
        <p:spPr>
          <a:xfrm>
            <a:off x="922897" y="1641779"/>
            <a:ext cx="10604380" cy="838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itka Tex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itka Tex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itka Tex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itka Tex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itka Tex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b="1" dirty="0"/>
              <a:t>Reliability</a:t>
            </a:r>
            <a:r>
              <a:rPr lang="en-US" altLang="en-US" sz="2400" dirty="0"/>
              <a:t> is the ability of a system to perform and maintain its functions in routine circumstances, as well as hostile or unexpected circumstances.</a:t>
            </a:r>
          </a:p>
          <a:p>
            <a:r>
              <a:rPr lang="en-US" altLang="en-US" sz="2400" b="1" dirty="0"/>
              <a:t>Delay</a:t>
            </a:r>
          </a:p>
          <a:p>
            <a:r>
              <a:rPr lang="en-US" altLang="en-US" sz="2400" b="1" dirty="0"/>
              <a:t> Jitter </a:t>
            </a:r>
            <a:r>
              <a:rPr lang="en-US" altLang="en-US" sz="2400" dirty="0"/>
              <a:t>is the variation in the time between packets arriving, caused by network congestion, timing drift, or route changes.</a:t>
            </a:r>
          </a:p>
          <a:p>
            <a:r>
              <a:rPr lang="en-US" altLang="en-US" sz="2400" b="1" dirty="0"/>
              <a:t>Bandwidth</a:t>
            </a:r>
          </a:p>
          <a:p>
            <a:endParaRPr lang="en-US" altLang="en-US"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a:extLst>
              <a:ext uri="{FF2B5EF4-FFF2-40B4-BE49-F238E27FC236}">
                <a16:creationId xmlns:a16="http://schemas.microsoft.com/office/drawing/2014/main" id="{B87C08DA-24F4-4414-0021-61D7D6042009}"/>
              </a:ext>
            </a:extLst>
          </p:cNvPr>
          <p:cNvSpPr txBox="1">
            <a:spLocks noChangeArrowheads="1"/>
          </p:cNvSpPr>
          <p:nvPr/>
        </p:nvSpPr>
        <p:spPr bwMode="auto">
          <a:xfrm>
            <a:off x="1066800" y="350692"/>
            <a:ext cx="9144000" cy="73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Clr>
                <a:schemeClr val="accent2"/>
              </a:buClr>
              <a:buAutoNum type="alphaLcPare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marL="742950" indent="-285750">
              <a:spcBef>
                <a:spcPct val="20000"/>
              </a:spcBef>
              <a:buClr>
                <a:schemeClr val="accent2"/>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anose="02020603050405020304" pitchFamily="18" charset="0"/>
              </a:defRPr>
            </a:lvl2pPr>
            <a:lvl3pPr marL="1143000" indent="-228600">
              <a:spcBef>
                <a:spcPct val="20000"/>
              </a:spcBef>
              <a:buClr>
                <a:schemeClr val="accent2"/>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marL="1600200" indent="-228600">
              <a:spcBef>
                <a:spcPct val="20000"/>
              </a:spcBef>
              <a:buClr>
                <a:schemeClr val="accent2"/>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4pPr>
            <a:lvl5pPr marL="2057400" indent="-228600">
              <a:spcBef>
                <a:spcPct val="20000"/>
              </a:spcBef>
              <a:buClr>
                <a:schemeClr val="accent2"/>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9pPr>
          </a:lstStyle>
          <a:p>
            <a:pPr eaLnBrk="1" hangingPunct="1">
              <a:lnSpc>
                <a:spcPct val="93000"/>
              </a:lnSpc>
              <a:spcBef>
                <a:spcPct val="0"/>
              </a:spcBef>
              <a:buClr>
                <a:srgbClr val="FF0000"/>
              </a:buClr>
              <a:buFont typeface="Times New Roman" panose="02020603050405020304" pitchFamily="18" charset="0"/>
              <a:buNone/>
            </a:pPr>
            <a:r>
              <a:rPr lang="en-GB" altLang="en-US" sz="4400" b="1" dirty="0">
                <a:latin typeface="+mj-lt"/>
              </a:rPr>
              <a:t>Requirements</a:t>
            </a:r>
          </a:p>
        </p:txBody>
      </p:sp>
      <p:sp>
        <p:nvSpPr>
          <p:cNvPr id="25603" name="Text Box 2">
            <a:extLst>
              <a:ext uri="{FF2B5EF4-FFF2-40B4-BE49-F238E27FC236}">
                <a16:creationId xmlns:a16="http://schemas.microsoft.com/office/drawing/2014/main" id="{9ADF27F3-A5D3-9D2F-B464-22E691173371}"/>
              </a:ext>
            </a:extLst>
          </p:cNvPr>
          <p:cNvSpPr txBox="1">
            <a:spLocks noChangeArrowheads="1"/>
          </p:cNvSpPr>
          <p:nvPr/>
        </p:nvSpPr>
        <p:spPr bwMode="auto">
          <a:xfrm>
            <a:off x="969523" y="5123015"/>
            <a:ext cx="9144000" cy="43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608013" indent="-608013">
              <a:spcBef>
                <a:spcPct val="20000"/>
              </a:spcBef>
              <a:buClr>
                <a:schemeClr val="accent2"/>
              </a:buClr>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anose="02020603050405020304" pitchFamily="18" charset="0"/>
              </a:defRPr>
            </a:lvl1pPr>
            <a:lvl2pPr marL="742950" indent="-285750">
              <a:spcBef>
                <a:spcPct val="20000"/>
              </a:spcBef>
              <a:buClr>
                <a:schemeClr val="accent2"/>
              </a:buCl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Times New Roman" panose="02020603050405020304" pitchFamily="18" charset="0"/>
              </a:defRPr>
            </a:lvl2pPr>
            <a:lvl3pPr marL="1143000" indent="-228600">
              <a:spcBef>
                <a:spcPct val="20000"/>
              </a:spcBef>
              <a:buClr>
                <a:schemeClr val="accent2"/>
              </a:buCl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anose="02020603050405020304" pitchFamily="18" charset="0"/>
              </a:defRPr>
            </a:lvl3pPr>
            <a:lvl4pPr marL="1600200" indent="-228600">
              <a:spcBef>
                <a:spcPct val="20000"/>
              </a:spcBef>
              <a:buClr>
                <a:schemeClr val="accent2"/>
              </a:buCl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Times New Roman" panose="02020603050405020304" pitchFamily="18" charset="0"/>
              </a:defRPr>
            </a:lvl4pPr>
            <a:lvl5pPr marL="2057400" indent="-228600">
              <a:spcBef>
                <a:spcPct val="20000"/>
              </a:spcBef>
              <a:buClr>
                <a:schemeClr val="accent2"/>
              </a:buCl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Times New Roman" panose="02020603050405020304" pitchFamily="18" charset="0"/>
              </a:defRPr>
            </a:lvl9pPr>
          </a:lstStyle>
          <a:p>
            <a:pPr algn="ctr">
              <a:lnSpc>
                <a:spcPct val="93000"/>
              </a:lnSpc>
              <a:spcBef>
                <a:spcPts val="600"/>
              </a:spcBef>
              <a:buClr>
                <a:srgbClr val="3333CC"/>
              </a:buClr>
              <a:buNone/>
            </a:pPr>
            <a:r>
              <a:rPr lang="en-GB" altLang="en-US" dirty="0">
                <a:latin typeface="+mn-lt"/>
              </a:rPr>
              <a:t>How stringent the quality-of-service requirements are.</a:t>
            </a:r>
          </a:p>
        </p:txBody>
      </p:sp>
      <p:sp>
        <p:nvSpPr>
          <p:cNvPr id="25604" name="Text Box 3">
            <a:extLst>
              <a:ext uri="{FF2B5EF4-FFF2-40B4-BE49-F238E27FC236}">
                <a16:creationId xmlns:a16="http://schemas.microsoft.com/office/drawing/2014/main" id="{D257D6BB-9058-F695-D92C-CE071DAD9E25}"/>
              </a:ext>
            </a:extLst>
          </p:cNvPr>
          <p:cNvSpPr txBox="1">
            <a:spLocks noChangeArrowheads="1"/>
          </p:cNvSpPr>
          <p:nvPr/>
        </p:nvSpPr>
        <p:spPr bwMode="auto">
          <a:xfrm>
            <a:off x="4981576" y="2479675"/>
            <a:ext cx="1477963" cy="43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Clr>
                <a:schemeClr val="accent2"/>
              </a:buClr>
              <a:buAutoNum type="alphaLcPare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marL="742950" indent="-285750">
              <a:spcBef>
                <a:spcPct val="20000"/>
              </a:spcBef>
              <a:buClr>
                <a:schemeClr val="accent2"/>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anose="02020603050405020304" pitchFamily="18" charset="0"/>
              </a:defRPr>
            </a:lvl2pPr>
            <a:lvl3pPr marL="1143000" indent="-228600">
              <a:spcBef>
                <a:spcPct val="20000"/>
              </a:spcBef>
              <a:buClr>
                <a:schemeClr val="accent2"/>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marL="1600200" indent="-228600">
              <a:spcBef>
                <a:spcPct val="20000"/>
              </a:spcBef>
              <a:buClr>
                <a:schemeClr val="accent2"/>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4pPr>
            <a:lvl5pPr marL="2057400" indent="-228600">
              <a:spcBef>
                <a:spcPct val="20000"/>
              </a:spcBef>
              <a:buClr>
                <a:schemeClr val="accent2"/>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defRPr>
            </a:lvl9pPr>
          </a:lstStyle>
          <a:p>
            <a:pPr algn="ctr">
              <a:lnSpc>
                <a:spcPct val="93000"/>
              </a:lnSpc>
              <a:spcBef>
                <a:spcPts val="1500"/>
              </a:spcBef>
              <a:buClr>
                <a:srgbClr val="000000"/>
              </a:buClr>
              <a:buNone/>
            </a:pPr>
            <a:r>
              <a:rPr lang="en-GB" altLang="en-US">
                <a:latin typeface="Arial" panose="020B0604020202020204" pitchFamily="34" charset="0"/>
              </a:rPr>
              <a:t>5-30</a:t>
            </a:r>
          </a:p>
        </p:txBody>
      </p:sp>
      <p:pic>
        <p:nvPicPr>
          <p:cNvPr id="25605" name="Picture 4">
            <a:extLst>
              <a:ext uri="{FF2B5EF4-FFF2-40B4-BE49-F238E27FC236}">
                <a16:creationId xmlns:a16="http://schemas.microsoft.com/office/drawing/2014/main" id="{E8FD5B9E-E882-B8E0-6D9F-1C9CF1F54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456" y="1605309"/>
            <a:ext cx="7532687"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Straight Connector 1">
            <a:extLst>
              <a:ext uri="{FF2B5EF4-FFF2-40B4-BE49-F238E27FC236}">
                <a16:creationId xmlns:a16="http://schemas.microsoft.com/office/drawing/2014/main" id="{44C6CA05-FDF6-4DAD-BE1A-44532161DFBF}"/>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664B534F-A06C-8E87-F49A-874B3A1CEF02}"/>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D777CB31-B378-A625-A2C7-F78559C77605}"/>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30CDE5F-E1E1-226B-E189-1A6D6091B49C}"/>
              </a:ext>
            </a:extLst>
          </p:cNvPr>
          <p:cNvSpPr>
            <a:spLocks noGrp="1" noChangeArrowheads="1"/>
          </p:cNvSpPr>
          <p:nvPr>
            <p:ph type="title"/>
          </p:nvPr>
        </p:nvSpPr>
        <p:spPr>
          <a:xfrm>
            <a:off x="906294" y="42863"/>
            <a:ext cx="10515600" cy="1325563"/>
          </a:xfrm>
        </p:spPr>
        <p:txBody>
          <a:bodyPr/>
          <a:lstStyle/>
          <a:p>
            <a:pPr eaLnBrk="1" hangingPunct="1"/>
            <a:r>
              <a:rPr lang="en-US" altLang="en-US" b="1" dirty="0">
                <a:effectLst>
                  <a:outerShdw blurRad="38100" dist="38100" dir="2700000" algn="tl">
                    <a:srgbClr val="000000">
                      <a:alpha val="43137"/>
                    </a:srgbClr>
                  </a:outerShdw>
                </a:effectLst>
              </a:rPr>
              <a:t>Buffering</a:t>
            </a:r>
          </a:p>
        </p:txBody>
      </p:sp>
      <p:sp>
        <p:nvSpPr>
          <p:cNvPr id="27651" name="Rectangle 3">
            <a:extLst>
              <a:ext uri="{FF2B5EF4-FFF2-40B4-BE49-F238E27FC236}">
                <a16:creationId xmlns:a16="http://schemas.microsoft.com/office/drawing/2014/main" id="{5474E60F-408E-5B69-2275-CDC387530752}"/>
              </a:ext>
            </a:extLst>
          </p:cNvPr>
          <p:cNvSpPr>
            <a:spLocks noGrp="1" noChangeArrowheads="1"/>
          </p:cNvSpPr>
          <p:nvPr>
            <p:ph type="body" idx="1"/>
          </p:nvPr>
        </p:nvSpPr>
        <p:spPr>
          <a:xfrm>
            <a:off x="906294" y="1469129"/>
            <a:ext cx="10515600" cy="4351338"/>
          </a:xfrm>
        </p:spPr>
        <p:txBody>
          <a:bodyPr/>
          <a:lstStyle/>
          <a:p>
            <a:pPr eaLnBrk="1" hangingPunct="1">
              <a:buFontTx/>
              <a:buNone/>
            </a:pPr>
            <a:r>
              <a:rPr lang="en-US" altLang="en-US" dirty="0"/>
              <a:t>Smoothing the output stream by buffering packets.</a:t>
            </a:r>
          </a:p>
        </p:txBody>
      </p:sp>
      <p:pic>
        <p:nvPicPr>
          <p:cNvPr id="27652" name="Picture 5" descr="5-31">
            <a:extLst>
              <a:ext uri="{FF2B5EF4-FFF2-40B4-BE49-F238E27FC236}">
                <a16:creationId xmlns:a16="http://schemas.microsoft.com/office/drawing/2014/main" id="{7AAD77A9-7F12-EE45-F214-B54C4EE35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401" y="2514601"/>
            <a:ext cx="846137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Straight Connector 1">
            <a:extLst>
              <a:ext uri="{FF2B5EF4-FFF2-40B4-BE49-F238E27FC236}">
                <a16:creationId xmlns:a16="http://schemas.microsoft.com/office/drawing/2014/main" id="{04FAA7A6-93AA-D40D-0C48-592E597B47DC}"/>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487EA670-7F7C-D87B-AE12-FB2177E421AD}"/>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1324119F-D80F-F9A4-0F69-795E0DD9E230}"/>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70914" y="25746"/>
            <a:ext cx="10515600" cy="1325563"/>
          </a:xfrm>
        </p:spPr>
        <p:txBody>
          <a:bodyPr/>
          <a:lstStyle/>
          <a:p>
            <a:r>
              <a:rPr lang="en-GB" altLang="tr-TR" b="1" dirty="0"/>
              <a:t>Adaptive Routing - Challenges</a:t>
            </a:r>
          </a:p>
        </p:txBody>
      </p:sp>
      <p:sp>
        <p:nvSpPr>
          <p:cNvPr id="10243" name="Rectangle 3"/>
          <p:cNvSpPr>
            <a:spLocks noGrp="1" noChangeArrowheads="1"/>
          </p:cNvSpPr>
          <p:nvPr>
            <p:ph type="body" idx="1"/>
          </p:nvPr>
        </p:nvSpPr>
        <p:spPr>
          <a:xfrm>
            <a:off x="682336" y="1224664"/>
            <a:ext cx="10827327" cy="4351338"/>
          </a:xfrm>
        </p:spPr>
        <p:txBody>
          <a:bodyPr>
            <a:noAutofit/>
          </a:bodyPr>
          <a:lstStyle/>
          <a:p>
            <a:pPr>
              <a:lnSpc>
                <a:spcPct val="90000"/>
              </a:lnSpc>
            </a:pPr>
            <a:r>
              <a:rPr lang="tr-TR" altLang="tr-TR" sz="2400" dirty="0"/>
              <a:t>C</a:t>
            </a:r>
            <a:r>
              <a:rPr lang="en-GB" altLang="tr-TR" sz="2400" dirty="0" err="1"/>
              <a:t>omplex</a:t>
            </a:r>
            <a:r>
              <a:rPr lang="en-GB" altLang="tr-TR" sz="2400" dirty="0"/>
              <a:t> routing decisions</a:t>
            </a:r>
          </a:p>
          <a:p>
            <a:pPr lvl="1">
              <a:lnSpc>
                <a:spcPct val="90000"/>
              </a:lnSpc>
            </a:pPr>
            <a:r>
              <a:rPr lang="en-GB" altLang="tr-TR" dirty="0"/>
              <a:t>Router processing increases</a:t>
            </a:r>
          </a:p>
          <a:p>
            <a:pPr>
              <a:lnSpc>
                <a:spcPct val="90000"/>
              </a:lnSpc>
            </a:pPr>
            <a:r>
              <a:rPr lang="en-GB" altLang="tr-TR" sz="2400" dirty="0"/>
              <a:t>Depends on information collected in one place but used in another</a:t>
            </a:r>
          </a:p>
          <a:p>
            <a:pPr lvl="1">
              <a:lnSpc>
                <a:spcPct val="90000"/>
              </a:lnSpc>
            </a:pPr>
            <a:r>
              <a:rPr lang="en-GB" altLang="tr-TR" dirty="0"/>
              <a:t>More information exchange improves routing decisions</a:t>
            </a:r>
            <a:r>
              <a:rPr lang="tr-TR" altLang="tr-TR" dirty="0"/>
              <a:t>,</a:t>
            </a:r>
            <a:r>
              <a:rPr lang="en-GB" altLang="tr-TR" dirty="0"/>
              <a:t> but increases overhead</a:t>
            </a:r>
          </a:p>
          <a:p>
            <a:pPr>
              <a:lnSpc>
                <a:spcPct val="90000"/>
              </a:lnSpc>
            </a:pPr>
            <a:r>
              <a:rPr lang="en-GB" altLang="tr-TR" sz="2400" dirty="0"/>
              <a:t>May react too fast </a:t>
            </a:r>
            <a:endParaRPr lang="tr-TR" altLang="tr-TR" sz="2400" dirty="0"/>
          </a:p>
          <a:p>
            <a:pPr lvl="1">
              <a:lnSpc>
                <a:spcPct val="90000"/>
              </a:lnSpc>
            </a:pPr>
            <a:r>
              <a:rPr lang="en-GB" altLang="tr-TR" dirty="0"/>
              <a:t>causing congestion through oscillation</a:t>
            </a:r>
            <a:r>
              <a:rPr lang="tr-TR" altLang="tr-TR" dirty="0"/>
              <a:t> (fluttering)</a:t>
            </a:r>
            <a:endParaRPr lang="en-GB" altLang="tr-TR" dirty="0"/>
          </a:p>
          <a:p>
            <a:pPr>
              <a:lnSpc>
                <a:spcPct val="90000"/>
              </a:lnSpc>
            </a:pPr>
            <a:r>
              <a:rPr lang="en-GB" altLang="tr-TR" sz="2400" dirty="0"/>
              <a:t>May react too slow</a:t>
            </a:r>
          </a:p>
          <a:p>
            <a:pPr lvl="1">
              <a:lnSpc>
                <a:spcPct val="90000"/>
              </a:lnSpc>
            </a:pPr>
            <a:r>
              <a:rPr lang="en-GB" altLang="tr-TR" dirty="0"/>
              <a:t>By the time routing decision changes, the network conditions may be much more different</a:t>
            </a:r>
          </a:p>
          <a:p>
            <a:r>
              <a:rPr lang="en-GB" altLang="tr-TR" sz="2400" dirty="0"/>
              <a:t>Looping</a:t>
            </a:r>
          </a:p>
          <a:p>
            <a:pPr lvl="1"/>
            <a:r>
              <a:rPr lang="en-GB" altLang="tr-TR" dirty="0"/>
              <a:t>Packet forwarded by </a:t>
            </a:r>
            <a:r>
              <a:rPr lang="tr-TR" altLang="tr-TR" dirty="0"/>
              <a:t>a </a:t>
            </a:r>
            <a:r>
              <a:rPr lang="en-GB" altLang="tr-TR" dirty="0"/>
              <a:t>router eventually returns to </a:t>
            </a:r>
            <a:r>
              <a:rPr lang="tr-TR" altLang="tr-TR" dirty="0" err="1"/>
              <a:t>the</a:t>
            </a:r>
            <a:r>
              <a:rPr lang="tr-TR" altLang="tr-TR" dirty="0"/>
              <a:t> </a:t>
            </a:r>
            <a:r>
              <a:rPr lang="tr-TR" altLang="tr-TR" dirty="0" err="1"/>
              <a:t>same</a:t>
            </a:r>
            <a:r>
              <a:rPr lang="en-GB" altLang="tr-TR" dirty="0"/>
              <a:t> router</a:t>
            </a:r>
          </a:p>
        </p:txBody>
      </p:sp>
      <p:cxnSp>
        <p:nvCxnSpPr>
          <p:cNvPr id="4" name="Straight Connector 3">
            <a:extLst>
              <a:ext uri="{FF2B5EF4-FFF2-40B4-BE49-F238E27FC236}">
                <a16:creationId xmlns:a16="http://schemas.microsoft.com/office/drawing/2014/main" id="{66068C16-8681-3A49-8A85-0605DA6E7FA1}"/>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3FE7865D-40F0-5B40-9B45-520FC8078111}"/>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337121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11591" y="25746"/>
            <a:ext cx="10515600" cy="1325563"/>
          </a:xfrm>
        </p:spPr>
        <p:txBody>
          <a:bodyPr/>
          <a:lstStyle/>
          <a:p>
            <a:r>
              <a:rPr lang="en-GB" altLang="tr-TR" b="1" dirty="0"/>
              <a:t>Flooding</a:t>
            </a:r>
          </a:p>
        </p:txBody>
      </p:sp>
      <p:sp>
        <p:nvSpPr>
          <p:cNvPr id="13315" name="Rectangle 3"/>
          <p:cNvSpPr>
            <a:spLocks noGrp="1" noChangeArrowheads="1"/>
          </p:cNvSpPr>
          <p:nvPr>
            <p:ph type="body" idx="1"/>
          </p:nvPr>
        </p:nvSpPr>
        <p:spPr>
          <a:xfrm>
            <a:off x="711591" y="1558582"/>
            <a:ext cx="10515600" cy="4351338"/>
          </a:xfrm>
        </p:spPr>
        <p:txBody>
          <a:bodyPr/>
          <a:lstStyle/>
          <a:p>
            <a:r>
              <a:rPr lang="en-GB" altLang="tr-TR" dirty="0"/>
              <a:t>No network info required</a:t>
            </a:r>
          </a:p>
          <a:p>
            <a:r>
              <a:rPr lang="en-GB" altLang="tr-TR" dirty="0"/>
              <a:t>Packet sent by node to every neighbour</a:t>
            </a:r>
          </a:p>
          <a:p>
            <a:r>
              <a:rPr lang="en-GB" altLang="tr-TR" dirty="0"/>
              <a:t>Incoming packets retransmitted on every link except incoming link</a:t>
            </a:r>
          </a:p>
          <a:p>
            <a:r>
              <a:rPr lang="en-GB" altLang="tr-TR" dirty="0"/>
              <a:t>Eventually a number of copies will arrive at destination</a:t>
            </a:r>
          </a:p>
          <a:p>
            <a:r>
              <a:rPr lang="en-GB" altLang="tr-TR" dirty="0"/>
              <a:t>Each packet is uniquely numbered so duplicates can be discarded at destination</a:t>
            </a:r>
          </a:p>
        </p:txBody>
      </p:sp>
      <p:cxnSp>
        <p:nvCxnSpPr>
          <p:cNvPr id="4" name="Straight Connector 3">
            <a:extLst>
              <a:ext uri="{FF2B5EF4-FFF2-40B4-BE49-F238E27FC236}">
                <a16:creationId xmlns:a16="http://schemas.microsoft.com/office/drawing/2014/main" id="{C94A86C7-BF4F-A44B-8F1D-614E2CF2C5B2}"/>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50E11C94-D826-4946-A556-479625CDFB78}"/>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BE0AC62C-9B3F-A759-6294-CC46F755BA6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1464416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8014" y="111906"/>
            <a:ext cx="10515600" cy="1325563"/>
          </a:xfrm>
        </p:spPr>
        <p:txBody>
          <a:bodyPr/>
          <a:lstStyle/>
          <a:p>
            <a:r>
              <a:rPr lang="en-GB" altLang="tr-TR" b="1" dirty="0"/>
              <a:t>Flooding  Example</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b="8160"/>
          <a:stretch>
            <a:fillRect/>
          </a:stretch>
        </p:blipFill>
        <p:spPr bwMode="auto">
          <a:xfrm>
            <a:off x="5297102" y="648019"/>
            <a:ext cx="3904217" cy="557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101648FC-05D9-E748-9B2A-10A00B845F6E}"/>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070953B3-816D-6443-BAFB-874F2EE1C913}"/>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BE0AC62C-9B3F-A759-6294-CC46F755BA6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311900"/>
            <a:ext cx="3390258" cy="279316"/>
          </a:xfrm>
          <a:prstGeom prst="rect">
            <a:avLst/>
          </a:prstGeom>
        </p:spPr>
      </p:pic>
    </p:spTree>
    <p:extLst>
      <p:ext uri="{BB962C8B-B14F-4D97-AF65-F5344CB8AC3E}">
        <p14:creationId xmlns:p14="http://schemas.microsoft.com/office/powerpoint/2010/main" val="2576695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itka Banner"/>
        <a:ea typeface=""/>
        <a:cs typeface=""/>
      </a:majorFont>
      <a:minorFont>
        <a:latin typeface="Sitk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2969</Words>
  <Application>Microsoft Office PowerPoint</Application>
  <PresentationFormat>Widescreen</PresentationFormat>
  <Paragraphs>330</Paragraphs>
  <Slides>67</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6" baseType="lpstr">
      <vt:lpstr>Arial</vt:lpstr>
      <vt:lpstr>Calibri</vt:lpstr>
      <vt:lpstr>Sitka Banner</vt:lpstr>
      <vt:lpstr>Sitka Text</vt:lpstr>
      <vt:lpstr>Symbol</vt:lpstr>
      <vt:lpstr>Times New Roman</vt:lpstr>
      <vt:lpstr>ZapfDingbats</vt:lpstr>
      <vt:lpstr>Office Theme</vt:lpstr>
      <vt:lpstr>Picture</vt:lpstr>
      <vt:lpstr>Network Layer</vt:lpstr>
      <vt:lpstr>Introduction</vt:lpstr>
      <vt:lpstr>A Sample Configuration of Routers and Networks</vt:lpstr>
      <vt:lpstr>Routing Table</vt:lpstr>
      <vt:lpstr>Fixed Routing</vt:lpstr>
      <vt:lpstr>Adaptive Routing</vt:lpstr>
      <vt:lpstr>Adaptive Routing - Challenges</vt:lpstr>
      <vt:lpstr>Flooding</vt:lpstr>
      <vt:lpstr>Flooding  Example</vt:lpstr>
      <vt:lpstr>Flooding- Improvements</vt:lpstr>
      <vt:lpstr>Properties of Flooding</vt:lpstr>
      <vt:lpstr>Random Routing</vt:lpstr>
      <vt:lpstr>Optimality principle</vt:lpstr>
      <vt:lpstr>Sink Trees</vt:lpstr>
      <vt:lpstr>PowerPoint Presentation</vt:lpstr>
      <vt:lpstr>PowerPoint Presentation</vt:lpstr>
      <vt:lpstr>PowerPoint Presentation</vt:lpstr>
      <vt:lpstr>Example of Shortest Path Routing</vt:lpstr>
      <vt:lpstr>Example of Shortest Path Routing</vt:lpstr>
      <vt:lpstr>Example of Shortest Path Routing</vt:lpstr>
      <vt:lpstr>Example of Shortest Path Routing</vt:lpstr>
      <vt:lpstr>Example of Shortest Path Routing</vt:lpstr>
      <vt:lpstr>Example of Shortest Path Routing</vt:lpstr>
      <vt:lpstr>Distance Vector Routing  (an adaptive routing algorithm)</vt:lpstr>
      <vt:lpstr>Distance Vector Routing  (an adaptive routing algorithm)</vt:lpstr>
      <vt:lpstr>Characteristics of Distance Vector Routing</vt:lpstr>
      <vt:lpstr>The Count to Infinity Problem</vt:lpstr>
      <vt:lpstr>The Split Horizon Hack</vt:lpstr>
      <vt:lpstr>A topology where split horizon fails</vt:lpstr>
      <vt:lpstr>Link State Routing  (an adaptive routing algorithm)</vt:lpstr>
      <vt:lpstr>1.) Discovering Your Neighbors</vt:lpstr>
      <vt:lpstr>3. Build Link State Packets</vt:lpstr>
      <vt:lpstr>4. Distributing the Link State Packets</vt:lpstr>
      <vt:lpstr>5. Computing the New Routes</vt:lpstr>
      <vt:lpstr>Multicast Routing</vt:lpstr>
      <vt:lpstr>Spanning Trees for Multicast Routing</vt:lpstr>
      <vt:lpstr>PowerPoint Presentation</vt:lpstr>
      <vt:lpstr>Routing in the Internet</vt:lpstr>
      <vt:lpstr>Internet AS Hierarchy</vt:lpstr>
      <vt:lpstr>Intra-AS Routing</vt:lpstr>
      <vt:lpstr>OSPF (Open Shortest Path First)</vt:lpstr>
      <vt:lpstr>OSPF “advanced” features (not in RIP)</vt:lpstr>
      <vt:lpstr>Hierarchical OSPF</vt:lpstr>
      <vt:lpstr>Hierarchical OSPF</vt:lpstr>
      <vt:lpstr>Hierarchical Routing</vt:lpstr>
      <vt:lpstr>Inter-AS routing in the Internet: BGP</vt:lpstr>
      <vt:lpstr>Internet inter-AS routing: BGP</vt:lpstr>
      <vt:lpstr>Why different Intra- and Inter-AS routing ? </vt:lpstr>
      <vt:lpstr>PowerPoint Presentation</vt:lpstr>
      <vt:lpstr>Congestion </vt:lpstr>
      <vt:lpstr>Congestion </vt:lpstr>
      <vt:lpstr>Congestion control</vt:lpstr>
      <vt:lpstr>Congestion Control</vt:lpstr>
      <vt:lpstr>Warning Bit</vt:lpstr>
      <vt:lpstr>Choke Packets</vt:lpstr>
      <vt:lpstr>Hop-by-Hop Choke Packets</vt:lpstr>
      <vt:lpstr> Load Shedding </vt:lpstr>
      <vt:lpstr>Random Early Discard (RED)</vt:lpstr>
      <vt:lpstr>PowerPoint Presentation</vt:lpstr>
      <vt:lpstr>The Leaky Bucket Algorithm</vt:lpstr>
      <vt:lpstr>The Leaky Bucket Algorithm</vt:lpstr>
      <vt:lpstr>PowerPoint Presentation</vt:lpstr>
      <vt:lpstr>Token Bucket Algorithm</vt:lpstr>
      <vt:lpstr>Token Bucket Algorithm</vt:lpstr>
      <vt:lpstr>Quality of Service</vt:lpstr>
      <vt:lpstr>PowerPoint Presentation</vt:lpstr>
      <vt:lpstr>Buffering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Pasupuleti Sai Kiran</dc:creator>
  <cp:lastModifiedBy>Dr. Sai Kiran Pasupuleti</cp:lastModifiedBy>
  <cp:revision>80</cp:revision>
  <dcterms:created xsi:type="dcterms:W3CDTF">2017-02-28T04:52:02Z</dcterms:created>
  <dcterms:modified xsi:type="dcterms:W3CDTF">2025-10-14T05:31:34Z</dcterms:modified>
</cp:coreProperties>
</file>